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12" r:id="rId3"/>
    <p:sldMasterId id="2147483736" r:id="rId4"/>
  </p:sldMasterIdLst>
  <p:notesMasterIdLst>
    <p:notesMasterId r:id="rId38"/>
  </p:notesMasterIdLst>
  <p:sldIdLst>
    <p:sldId id="260"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284"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4" autoAdjust="0"/>
  </p:normalViewPr>
  <p:slideViewPr>
    <p:cSldViewPr snapToGrid="0">
      <p:cViewPr varScale="1">
        <p:scale>
          <a:sx n="72" d="100"/>
          <a:sy n="72" d="100"/>
        </p:scale>
        <p:origin x="618" y="72"/>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AA286-4884-41A4-8E15-8F12C3DB69DF}" type="datetimeFigureOut">
              <a:rPr lang="en-US" smtClean="0"/>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15584-1D00-493A-A616-8E8A9E6332CA}" type="slidenum">
              <a:rPr lang="en-US" smtClean="0"/>
              <a:t>‹#›</a:t>
            </a:fld>
            <a:endParaRPr lang="en-US"/>
          </a:p>
        </p:txBody>
      </p:sp>
    </p:spTree>
    <p:extLst>
      <p:ext uri="{BB962C8B-B14F-4D97-AF65-F5344CB8AC3E}">
        <p14:creationId xmlns:p14="http://schemas.microsoft.com/office/powerpoint/2010/main" val="355794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r>
              <a:rPr lang="en-US" i="1" dirty="0"/>
              <a:t>For business breakdown, see appendix page 43.</a:t>
            </a:r>
          </a:p>
        </p:txBody>
      </p:sp>
      <p:sp>
        <p:nvSpPr>
          <p:cNvPr id="4" name="Slide Number Placeholder 3"/>
          <p:cNvSpPr>
            <a:spLocks noGrp="1"/>
          </p:cNvSpPr>
          <p:nvPr>
            <p:ph type="sldNum" sz="quarter" idx="10"/>
          </p:nvPr>
        </p:nvSpPr>
        <p:spPr/>
        <p:txBody>
          <a:bodyPr/>
          <a:lstStyle/>
          <a:p>
            <a:pPr marL="0" marR="0" lvl="0" indent="0" defTabSz="915772" eaLnBrk="1" fontAlgn="auto" latinLnBrk="0" hangingPunct="1">
              <a:lnSpc>
                <a:spcPct val="100000"/>
              </a:lnSpc>
              <a:spcBef>
                <a:spcPts val="0"/>
              </a:spcBef>
              <a:spcAft>
                <a:spcPts val="0"/>
              </a:spcAft>
              <a:buClrTx/>
              <a:buSzTx/>
              <a:buFontTx/>
              <a:buNone/>
              <a:tabLst/>
              <a:defRPr/>
            </a:pPr>
            <a:fld id="{80CDABC8-FD09-47BC-822A-A981D494E0D7}" type="slidenum">
              <a:rPr kumimoji="0" lang="en-CA" sz="1800" b="0" i="0" u="none" strike="noStrike" kern="0" cap="none" spc="0" normalizeH="0" baseline="0" noProof="0">
                <a:ln>
                  <a:noFill/>
                </a:ln>
                <a:solidFill>
                  <a:sysClr val="windowText" lastClr="000000"/>
                </a:solidFill>
                <a:effectLst/>
                <a:uLnTx/>
                <a:uFillTx/>
              </a:rPr>
              <a:pPr marL="0" marR="0" lvl="0" indent="0" defTabSz="915772"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4712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Agreement with customer:</a:t>
            </a:r>
            <a:endParaRPr lang="en-US" sz="1050" baseline="0" dirty="0"/>
          </a:p>
          <a:p>
            <a:pPr marL="171450" indent="-171450">
              <a:buFontTx/>
              <a:buChar char="-"/>
            </a:pPr>
            <a:r>
              <a:rPr lang="en-US" sz="1050" baseline="0" dirty="0"/>
              <a:t>Are the required supporting documents clearly stipulated in the contract?</a:t>
            </a:r>
          </a:p>
          <a:p>
            <a:pPr marL="171450" indent="-171450">
              <a:buFontTx/>
              <a:buChar char="-"/>
            </a:pPr>
            <a:r>
              <a:rPr lang="en-US" sz="1050" baseline="0" dirty="0"/>
              <a:t>If not clearly stated in the contract, are the required supporting documents signed off by the customer upfront?</a:t>
            </a:r>
          </a:p>
          <a:p>
            <a:pPr marL="0" indent="0">
              <a:buFontTx/>
              <a:buNone/>
            </a:pPr>
            <a:endParaRPr lang="en-US" sz="1050" baseline="0" dirty="0"/>
          </a:p>
          <a:p>
            <a:pPr marL="0" indent="0">
              <a:buFontTx/>
              <a:buNone/>
            </a:pPr>
            <a:r>
              <a:rPr lang="en-US" sz="1050" baseline="0" dirty="0"/>
              <a:t>Ownership:</a:t>
            </a:r>
          </a:p>
          <a:p>
            <a:pPr marL="171450" indent="-171450">
              <a:buFontTx/>
              <a:buChar char="-"/>
            </a:pPr>
            <a:r>
              <a:rPr lang="en-US" sz="1050" baseline="0" dirty="0"/>
              <a:t>Is there ownership for each supporting document required for billing?</a:t>
            </a:r>
          </a:p>
          <a:p>
            <a:pPr marL="171450" indent="-171450">
              <a:buFontTx/>
              <a:buChar char="-"/>
            </a:pPr>
            <a:r>
              <a:rPr lang="en-US" sz="1050" baseline="0" dirty="0"/>
              <a:t>Does the owners have the appropriate resources and/or access to information to provide this information?</a:t>
            </a:r>
          </a:p>
          <a:p>
            <a:pPr marL="0" indent="0">
              <a:buFontTx/>
              <a:buNone/>
            </a:pPr>
            <a:endParaRPr lang="en-US" sz="1050" baseline="0" dirty="0"/>
          </a:p>
          <a:p>
            <a:pPr marL="0" indent="0">
              <a:buFontTx/>
              <a:buNone/>
            </a:pPr>
            <a:r>
              <a:rPr lang="en-US" sz="1050" baseline="0" dirty="0"/>
              <a:t>Information flow:</a:t>
            </a:r>
          </a:p>
          <a:p>
            <a:pPr marL="171450" indent="-171450">
              <a:buFontTx/>
              <a:buChar char="-"/>
            </a:pPr>
            <a:r>
              <a:rPr lang="en-US" sz="1050" baseline="0" dirty="0"/>
              <a:t>Is there a process for the billers to be made aware of the required supporting documentation?</a:t>
            </a:r>
          </a:p>
          <a:p>
            <a:pPr marL="171450" indent="-171450">
              <a:buFontTx/>
              <a:buChar char="-"/>
            </a:pPr>
            <a:r>
              <a:rPr lang="en-US" sz="1050" baseline="0" dirty="0"/>
              <a:t>Is there a process for owners of supporting documents to provide these to the billers?</a:t>
            </a:r>
          </a:p>
          <a:p>
            <a:pPr marL="171450" indent="-171450">
              <a:buFontTx/>
              <a:buChar char="-"/>
            </a:pPr>
            <a:r>
              <a:rPr lang="en-US" sz="1050" baseline="0" dirty="0"/>
              <a:t>(Optional): Is there a mechanism for the biller to have visibility to status of required supporting documents?</a:t>
            </a:r>
          </a:p>
          <a:p>
            <a:pPr marL="171450" indent="-171450">
              <a:buFontTx/>
              <a:buChar char="-"/>
            </a:pPr>
            <a:r>
              <a:rPr lang="en-US" sz="1050" baseline="0" dirty="0"/>
              <a:t>Is there a mechanism to prevent invoices from being distributed without all required supporting documentation per the customer agreement?</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CDABC8-FD09-47BC-822A-A981D494E0D7}"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290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Onboarding:</a:t>
            </a:r>
          </a:p>
          <a:p>
            <a:pPr marL="171450" indent="-171450">
              <a:buFontTx/>
              <a:buChar char="-"/>
            </a:pPr>
            <a:r>
              <a:rPr lang="en-US" dirty="0"/>
              <a:t>Are</a:t>
            </a:r>
            <a:r>
              <a:rPr lang="en-US" baseline="0" dirty="0"/>
              <a:t> invoice delivery methods collected during customer onboarding</a:t>
            </a:r>
          </a:p>
          <a:p>
            <a:pPr marL="171450" indent="-171450">
              <a:buFontTx/>
              <a:buChar char="-"/>
            </a:pPr>
            <a:r>
              <a:rPr lang="en-US" dirty="0"/>
              <a:t>Does the business have visibility</a:t>
            </a:r>
            <a:r>
              <a:rPr lang="en-US" baseline="0" dirty="0"/>
              <a:t> to all customers that are using portal</a:t>
            </a:r>
          </a:p>
          <a:p>
            <a:pPr marL="171450" indent="-171450">
              <a:buFontTx/>
              <a:buChar char="-"/>
            </a:pPr>
            <a:r>
              <a:rPr lang="en-US" baseline="0" dirty="0"/>
              <a:t>Does the business have visibility to whether the portal is EDI or Manual</a:t>
            </a:r>
          </a:p>
          <a:p>
            <a:pPr marL="171450" indent="-171450">
              <a:buFontTx/>
              <a:buChar char="-"/>
            </a:pPr>
            <a:r>
              <a:rPr lang="en-US" baseline="0" dirty="0"/>
              <a:t>Is there ownership to maintain this landscape / repository of invoice delivery methods</a:t>
            </a:r>
          </a:p>
          <a:p>
            <a:pPr marL="171450" indent="-171450">
              <a:buFontTx/>
              <a:buChar char="-"/>
            </a:pPr>
            <a:endParaRPr lang="en-US" baseline="0" dirty="0"/>
          </a:p>
          <a:p>
            <a:pPr marL="0" indent="0">
              <a:buFontTx/>
              <a:buNone/>
            </a:pPr>
            <a:r>
              <a:rPr lang="en-US" baseline="0" dirty="0"/>
              <a:t>Uploading</a:t>
            </a:r>
          </a:p>
          <a:p>
            <a:pPr marL="171450" indent="-171450">
              <a:buFontTx/>
              <a:buChar char="-"/>
            </a:pPr>
            <a:r>
              <a:rPr lang="en-US" baseline="0" dirty="0"/>
              <a:t>Does the billers or the billing distributors have access to invoice distribution instructions so they know its customer portal</a:t>
            </a:r>
          </a:p>
          <a:p>
            <a:pPr marL="171450" indent="-171450">
              <a:buFontTx/>
              <a:buChar char="-"/>
            </a:pPr>
            <a:r>
              <a:rPr lang="en-US" baseline="0" dirty="0"/>
              <a:t>Do those responsible  know whether its EDI or Manual</a:t>
            </a:r>
          </a:p>
          <a:p>
            <a:pPr marL="171450" indent="-171450">
              <a:buFontTx/>
              <a:buChar char="-"/>
            </a:pPr>
            <a:r>
              <a:rPr lang="en-US" baseline="0" dirty="0"/>
              <a:t>Do those responsible for distribution have access to EDI/Manual portal</a:t>
            </a:r>
          </a:p>
          <a:p>
            <a:pPr marL="171450" indent="-171450">
              <a:buFontTx/>
              <a:buChar char="-"/>
            </a:pPr>
            <a:r>
              <a:rPr lang="en-US" baseline="0" dirty="0"/>
              <a:t>Do those responsible for distribution have access to if invoice was uploaded successfully</a:t>
            </a:r>
          </a:p>
          <a:p>
            <a:pPr marL="0" indent="0">
              <a:buFontTx/>
              <a:buNone/>
            </a:pPr>
            <a:endParaRPr lang="en-US" baseline="0" dirty="0"/>
          </a:p>
          <a:p>
            <a:pPr marL="0" indent="0">
              <a:buFontTx/>
              <a:buNone/>
            </a:pPr>
            <a:r>
              <a:rPr lang="en-US" baseline="0" dirty="0"/>
              <a:t>Monitoring</a:t>
            </a:r>
          </a:p>
          <a:p>
            <a:pPr marL="171450" indent="-171450">
              <a:buFontTx/>
              <a:buChar char="-"/>
            </a:pPr>
            <a:r>
              <a:rPr lang="en-US" baseline="0" dirty="0"/>
              <a:t>Is there a way for appropriate parties to be alerted if the invoice has been rejected by portal</a:t>
            </a:r>
          </a:p>
          <a:p>
            <a:pPr marL="171450" indent="-171450">
              <a:buFontTx/>
              <a:buChar char="-"/>
            </a:pPr>
            <a:r>
              <a:rPr lang="en-US" baseline="0" dirty="0"/>
              <a:t>Is there a process/mechanism to identify what the issue is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CDABC8-FD09-47BC-822A-A981D494E0D7}"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0348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Onboarding</a:t>
            </a:r>
            <a:r>
              <a:rPr lang="en-US" baseline="0" dirty="0"/>
              <a:t> section … good</a:t>
            </a:r>
          </a:p>
          <a:p>
            <a:pPr marL="171450" indent="-171450">
              <a:buFontTx/>
              <a:buChar char="-"/>
            </a:pPr>
            <a:endParaRPr lang="en-US" baseline="0" dirty="0"/>
          </a:p>
          <a:p>
            <a:pPr marL="171450" indent="-171450">
              <a:buFontTx/>
              <a:buChar char="-"/>
            </a:pPr>
            <a:r>
              <a:rPr lang="en-US" baseline="0" dirty="0"/>
              <a:t>Is there someone responsible for maintaining the repository (whether in ERP or customer master file) for invoice delivery information</a:t>
            </a:r>
          </a:p>
          <a:p>
            <a:pPr marL="171450" indent="-171450">
              <a:buFontTx/>
              <a:buChar char="-"/>
            </a:pPr>
            <a:r>
              <a:rPr lang="en-US" baseline="0" dirty="0"/>
              <a:t>Is this information being passed to those responsible for invoice delivery so they know the right way to send to the customer</a:t>
            </a:r>
          </a:p>
          <a:p>
            <a:pPr marL="171450" indent="-171450">
              <a:buFontTx/>
              <a:buChar char="-"/>
            </a:pPr>
            <a:endParaRPr lang="en-US" baseline="0" dirty="0"/>
          </a:p>
          <a:p>
            <a:r>
              <a:rPr lang="en-US" baseline="0" dirty="0"/>
              <a:t>Dispute code section … not within business control, assume they are doing they’re job correctly … can remove</a:t>
            </a:r>
          </a:p>
          <a:p>
            <a:endParaRPr lang="en-US" baseline="0" dirty="0"/>
          </a:p>
          <a:p>
            <a:r>
              <a:rPr lang="en-US" baseline="0" dirty="0" err="1"/>
              <a:t>Feedeback</a:t>
            </a:r>
            <a:r>
              <a:rPr lang="en-US" baseline="0" dirty="0"/>
              <a:t> section … good</a:t>
            </a:r>
          </a:p>
          <a:p>
            <a:endParaRPr lang="en-US" baseline="0" dirty="0"/>
          </a:p>
          <a:p>
            <a:r>
              <a:rPr lang="en-US" baseline="0" dirty="0"/>
              <a:t>Automation … I don’t think we need to prescribe that they use ERP information, but just that they need a repository with the “true” information that is getting updated by the collectors and onboarding information.</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CDABC8-FD09-47BC-822A-A981D494E0D7}"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854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CDABC8-FD09-47BC-822A-A981D494E0D7}"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574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CDABC8-FD09-47BC-822A-A981D494E0D7}"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77196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CDABC8-FD09-47BC-822A-A981D494E0D7}"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689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43FE8D4-1908-477F-9F2F-E264557C3FB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02487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fld id="{6050E0BC-091B-4F46-A64B-EF4A39477016}" type="datetime4">
              <a:rPr lang="en-US" smtClean="0"/>
              <a:t>January 19,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264831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1"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412033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4"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38816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
        <p:nvSpPr>
          <p:cNvPr id="7"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52204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
        <p:nvSpPr>
          <p:cNvPr id="8"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55939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0"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90081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39688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
        <p:nvSpPr>
          <p:cNvPr id="5"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932456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78158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507459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64922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fld id="{11A10271-0286-4BA7-AF61-91EDADC7C7D8}" type="datetime4">
              <a:rPr lang="en-US" smtClean="0"/>
              <a:t>January 19,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99292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19964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401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11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38913" y="219456"/>
            <a:ext cx="8995156"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438913" y="1853076"/>
            <a:ext cx="11302439"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3550452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0001476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5486400"/>
            <a:ext cx="4467288" cy="254013"/>
          </a:xfrm>
          <a:prstGeom prst="rect">
            <a:avLst/>
          </a:prstGeom>
        </p:spPr>
        <p:txBody>
          <a:bodyPr/>
          <a:lstStyle>
            <a:lvl1pPr algn="l">
              <a:defRPr sz="1400" b="1">
                <a:solidFill>
                  <a:schemeClr val="accent2"/>
                </a:solidFill>
              </a:defRPr>
            </a:lvl1pPr>
          </a:lstStyle>
          <a:p>
            <a:fld id="{6050E0BC-091B-4F46-A64B-EF4A39477016}" type="datetime4">
              <a:rPr lang="en-US" smtClean="0"/>
              <a:t>January 19,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4277477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38912" y="219456"/>
            <a:ext cx="8995156" cy="914400"/>
          </a:xfrm>
        </p:spPr>
        <p:txBody>
          <a:bodyPr/>
          <a:lstStyle>
            <a:lvl1pPr>
              <a:defRPr/>
            </a:lvl1pPr>
          </a:lstStyle>
          <a:p>
            <a:r>
              <a:rPr lang="en-US" dirty="0"/>
              <a:t>4-Column Table Layout</a:t>
            </a:r>
            <a:endParaRPr lang="en-CA" dirty="0"/>
          </a:p>
        </p:txBody>
      </p:sp>
      <p:sp>
        <p:nvSpPr>
          <p:cNvPr id="13" name="Table Placeholder 12"/>
          <p:cNvSpPr>
            <a:spLocks noGrp="1"/>
          </p:cNvSpPr>
          <p:nvPr>
            <p:ph type="tbl" sz="quarter" idx="13"/>
          </p:nvPr>
        </p:nvSpPr>
        <p:spPr>
          <a:xfrm>
            <a:off x="438912" y="1853076"/>
            <a:ext cx="11302438" cy="4342937"/>
          </a:xfrm>
          <a:prstGeom prst="rect">
            <a:avLst/>
          </a:prstGeom>
        </p:spPr>
        <p:txBody>
          <a:bodyPr/>
          <a:lstStyle/>
          <a:p>
            <a:r>
              <a:rPr lang="en-US"/>
              <a:t>Click icon to add table</a:t>
            </a:r>
            <a:endParaRPr lang="en-CA" dirty="0"/>
          </a:p>
        </p:txBody>
      </p:sp>
      <p:sp>
        <p:nvSpPr>
          <p:cNvPr id="6"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363325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fld id="{6050E0BC-091B-4F46-A64B-EF4A39477016}" type="datetime4">
              <a:rPr lang="en-US" smtClean="0"/>
              <a:t>January 19,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5074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fld id="{11A10271-0286-4BA7-AF61-91EDADC7C7D8}" type="datetime4">
              <a:rPr lang="en-US" smtClean="0"/>
              <a:t>January 19,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786692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a:xfrm>
            <a:off x="11413998" y="6475080"/>
            <a:ext cx="329636" cy="182880"/>
          </a:xfrm>
          <a:prstGeom prst="rect">
            <a:avLst/>
          </a:prstGeom>
        </p:spPr>
        <p:txBody>
          <a:bodyPr/>
          <a:lstStyle>
            <a:lvl1pPr>
              <a:defRPr>
                <a:solidFill>
                  <a:schemeClr val="bg1"/>
                </a:solidFill>
              </a:defRPr>
            </a:lvl1pPr>
          </a:lstStyle>
          <a:p>
            <a:fld id="{00E6A5BD-C011-4A45-AA3A-201790FB7F2B}" type="slidenum">
              <a:rPr lang="en-CA" smtClean="0"/>
              <a:pPr/>
              <a:t>‹#›</a:t>
            </a:fld>
            <a:endParaRPr lang="en-CA"/>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3700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
        <p:nvSpPr>
          <p:cNvPr id="4"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25468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7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
        <p:nvSpPr>
          <p:cNvPr id="4"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574645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8"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312119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1"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40184104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066652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3"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4469252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1"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589638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4"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4527192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
        <p:nvSpPr>
          <p:cNvPr id="10"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5278970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
        <p:nvSpPr>
          <p:cNvPr id="10"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6692810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1"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401502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95873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1461765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3272627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6"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5195001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898408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2440407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1940581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554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15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38913" y="219456"/>
            <a:ext cx="8995156"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438913" y="1853076"/>
            <a:ext cx="11302439"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4657263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42361979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January 19,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96653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41887436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January 19,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24828010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January 19, 2017</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5356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13724837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33715324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January 19, 2017</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22725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January 19, 2017</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5084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19,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404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January 19, 2017</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3064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19,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3858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January 19,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1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7"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42723760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19,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7077299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19,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10600809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January 19,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10060898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January 19, 2017</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19897818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January 19, 2017</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14421707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January 19, 2017</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20643508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January 19, 2017</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7875195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9736736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545052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33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1"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8295635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16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38913" y="219456"/>
            <a:ext cx="8995156"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9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438913" y="1853076"/>
            <a:ext cx="11302439"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42125504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3B60B-C8EE-4DAE-8810-60E44791CD37}"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17178-39AB-4BAA-A7A1-7F59C176B8B0}" type="slidenum">
              <a:rPr lang="en-US" smtClean="0"/>
              <a:t>‹#›</a:t>
            </a:fld>
            <a:endParaRPr lang="en-US"/>
          </a:p>
        </p:txBody>
      </p:sp>
    </p:spTree>
    <p:extLst>
      <p:ext uri="{BB962C8B-B14F-4D97-AF65-F5344CB8AC3E}">
        <p14:creationId xmlns:p14="http://schemas.microsoft.com/office/powerpoint/2010/main" val="353981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32124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8" name="Slide Number Placeholder 8"/>
          <p:cNvSpPr>
            <a:spLocks noGrp="1"/>
          </p:cNvSpPr>
          <p:nvPr>
            <p:ph type="sldNum" sz="quarter" idx="12"/>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09678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2.xml"/><Relationship Id="rId7" Type="http://schemas.openxmlformats.org/officeDocument/2006/relationships/image" Target="../media/image6.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oleObject" Target="../embeddings/oleObject2.bin"/><Relationship Id="rId5" Type="http://schemas.openxmlformats.org/officeDocument/2006/relationships/tags" Target="../tags/tag2.xml"/><Relationship Id="rId4" Type="http://schemas.openxmlformats.org/officeDocument/2006/relationships/vmlDrawing" Target="../drawings/vmlDrawing2.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image" Target="../media/image1.emf"/><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heme" Target="../theme/theme3.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image" Target="../media/image1.emf"/><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theme" Target="../theme/theme4.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7" name="Slide Number Placeholder 8"/>
          <p:cNvSpPr>
            <a:spLocks noGrp="1"/>
          </p:cNvSpPr>
          <p:nvPr>
            <p:ph type="sldNum" sz="quarter" idx="4"/>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3530301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3" name="think-cell Slide" r:id="rId6" imgW="270" imgH="270" progId="TCLayout.ActiveDocument.1">
                  <p:embed/>
                </p:oleObj>
              </mc:Choice>
              <mc:Fallback>
                <p:oleObj name="think-cell Slide" r:id="rId6" imgW="270" imgH="270" progId="TCLayout.ActiveDocument.1">
                  <p:embed/>
                  <p:pic>
                    <p:nvPicPr>
                      <p:cNvPr id="3" name="Object 2"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438912" y="222086"/>
            <a:ext cx="8997696" cy="914400"/>
          </a:xfrm>
          <a:prstGeom prst="rect">
            <a:avLst/>
          </a:prstGeom>
        </p:spPr>
        <p:txBody>
          <a:bodyPr vert="horz" lIns="0" tIns="0" rIns="0" bIns="0" rtlCol="0" anchor="ctr" anchorCtr="0">
            <a:noAutofit/>
          </a:bodyPr>
          <a:lstStyle/>
          <a:p>
            <a:r>
              <a:rPr lang="en-US" dirty="0"/>
              <a:t>Click to edit Master title style</a:t>
            </a:r>
            <a:endParaRPr lang="en-CA" dirty="0"/>
          </a:p>
        </p:txBody>
      </p:sp>
      <p:sp>
        <p:nvSpPr>
          <p:cNvPr id="7" name="Slide Number Placeholder 8"/>
          <p:cNvSpPr>
            <a:spLocks noGrp="1"/>
          </p:cNvSpPr>
          <p:nvPr>
            <p:ph type="sldNum" sz="quarter" idx="4"/>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686029361"/>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3" name="Slide Number Placeholder 8"/>
          <p:cNvSpPr>
            <a:spLocks noGrp="1"/>
          </p:cNvSpPr>
          <p:nvPr>
            <p:ph type="sldNum" sz="quarter" idx="4"/>
          </p:nvPr>
        </p:nvSpPr>
        <p:spPr>
          <a:xfrm>
            <a:off x="11413998" y="6475080"/>
            <a:ext cx="329636" cy="182880"/>
          </a:xfrm>
          <a:prstGeom prst="rect">
            <a:avLst/>
          </a:prstGeom>
        </p:spPr>
        <p:txBody>
          <a:bodyPr/>
          <a:lstStyle>
            <a:lvl1pPr>
              <a:defRPr sz="900"/>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39292688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January 19, 2017</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79834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30554" y="1649413"/>
            <a:ext cx="9000934" cy="1554480"/>
          </a:xfrm>
        </p:spPr>
        <p:txBody>
          <a:bodyPr/>
          <a:lstStyle/>
          <a:p>
            <a:r>
              <a:rPr lang="en-US" dirty="0"/>
              <a:t>3T16 Operations &amp; Cash</a:t>
            </a:r>
            <a:br>
              <a:rPr lang="en-US" dirty="0"/>
            </a:br>
            <a:r>
              <a:rPr lang="en-US" dirty="0"/>
              <a:t>I2C/Commercial</a:t>
            </a:r>
            <a:br>
              <a:rPr lang="en-US" dirty="0">
                <a:solidFill>
                  <a:schemeClr val="accent1">
                    <a:lumMod val="50000"/>
                  </a:schemeClr>
                </a:solidFill>
              </a:rPr>
            </a:br>
            <a:endParaRPr lang="en-US" sz="2400" dirty="0"/>
          </a:p>
        </p:txBody>
      </p:sp>
      <p:sp>
        <p:nvSpPr>
          <p:cNvPr id="6" name="TextBox 5"/>
          <p:cNvSpPr txBox="1"/>
          <p:nvPr/>
        </p:nvSpPr>
        <p:spPr>
          <a:xfrm>
            <a:off x="1630554" y="4034971"/>
            <a:ext cx="301845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kern="0" noProof="0">
                <a:solidFill>
                  <a:schemeClr val="accent2"/>
                </a:solidFill>
              </a:rPr>
              <a:t>Disputes 2017 roadmap</a:t>
            </a:r>
          </a:p>
        </p:txBody>
      </p:sp>
    </p:spTree>
    <p:extLst>
      <p:ext uri="{BB962C8B-B14F-4D97-AF65-F5344CB8AC3E}">
        <p14:creationId xmlns:p14="http://schemas.microsoft.com/office/powerpoint/2010/main" val="4054014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3213" y="1189363"/>
            <a:ext cx="11574059" cy="112900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Customer portal | Disputes (6/6)</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TextBox 46"/>
          <p:cNvSpPr txBox="1"/>
          <p:nvPr/>
        </p:nvSpPr>
        <p:spPr>
          <a:xfrm>
            <a:off x="479452" y="1444082"/>
            <a:ext cx="4720025" cy="646331"/>
          </a:xfrm>
          <a:prstGeom prst="rect">
            <a:avLst/>
          </a:prstGeom>
          <a:noFill/>
        </p:spPr>
        <p:txBody>
          <a:bodyPr wrap="square" lIns="0" tIns="0" rIns="0" bIns="0" rtlCol="0">
            <a:spAutoFit/>
          </a:bodyPr>
          <a:lstStyle/>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Lack of visibility</a:t>
            </a:r>
            <a:r>
              <a:rPr kumimoji="0" lang="en-US" sz="1400" b="0" i="0" u="none" strike="noStrike" kern="0" cap="none" spc="0" normalizeH="0" baseline="0" noProof="0" dirty="0">
                <a:ln>
                  <a:noFill/>
                </a:ln>
                <a:solidFill>
                  <a:schemeClr val="accent2"/>
                </a:solidFill>
                <a:effectLst/>
                <a:uLnTx/>
                <a:uFillTx/>
              </a:rPr>
              <a:t> on customer using portal</a:t>
            </a:r>
            <a:endParaRPr kumimoji="0" lang="en-US" sz="1400" b="1" i="0" u="none" strike="noStrike" kern="0" cap="none" spc="0" normalizeH="0" baseline="0" noProof="0" dirty="0">
              <a:ln>
                <a:noFill/>
              </a:ln>
              <a:solidFill>
                <a:schemeClr val="accent2"/>
              </a:solidFill>
              <a:effectLst/>
              <a:uLnTx/>
              <a:uFillTx/>
            </a:endParaRPr>
          </a:p>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Unclear ownership </a:t>
            </a:r>
            <a:r>
              <a:rPr kumimoji="0" lang="en-US" sz="1400" b="0" i="0" u="none" strike="noStrike" kern="0" cap="none" spc="0" normalizeH="0" baseline="0" noProof="0" dirty="0">
                <a:ln>
                  <a:noFill/>
                </a:ln>
                <a:solidFill>
                  <a:schemeClr val="accent2"/>
                </a:solidFill>
                <a:effectLst/>
                <a:uLnTx/>
                <a:uFillTx/>
              </a:rPr>
              <a:t>to maintain/update the portal</a:t>
            </a:r>
          </a:p>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Invoices not available</a:t>
            </a:r>
            <a:r>
              <a:rPr kumimoji="0" lang="en-US" sz="1400" b="0" i="0" u="none" strike="noStrike" kern="0" cap="none" spc="0" normalizeH="0" baseline="0" noProof="0" dirty="0">
                <a:ln>
                  <a:noFill/>
                </a:ln>
                <a:solidFill>
                  <a:schemeClr val="accent2"/>
                </a:solidFill>
                <a:effectLst/>
                <a:uLnTx/>
                <a:uFillTx/>
              </a:rPr>
              <a:t> on customer portal</a:t>
            </a:r>
            <a:endParaRPr kumimoji="0" lang="en-US" sz="1400" b="1" i="0" u="none" strike="noStrike" kern="0" cap="none" spc="0" normalizeH="0" baseline="0" noProof="0" dirty="0">
              <a:ln>
                <a:noFill/>
              </a:ln>
              <a:solidFill>
                <a:schemeClr val="accent2"/>
              </a:solidFill>
              <a:effectLst/>
              <a:uLnTx/>
              <a:uFillTx/>
            </a:endParaRPr>
          </a:p>
        </p:txBody>
      </p:sp>
      <p:sp>
        <p:nvSpPr>
          <p:cNvPr id="48" name="TextBox 47"/>
          <p:cNvSpPr txBox="1"/>
          <p:nvPr/>
        </p:nvSpPr>
        <p:spPr>
          <a:xfrm>
            <a:off x="5053905" y="1444082"/>
            <a:ext cx="5266840" cy="646331"/>
          </a:xfrm>
          <a:prstGeom prst="rect">
            <a:avLst/>
          </a:prstGeom>
          <a:noFill/>
        </p:spPr>
        <p:txBody>
          <a:bodyPr wrap="square" lIns="0" tIns="0" rIns="0" bIns="0" rtlCol="0">
            <a:spAutoFit/>
          </a:bodyPr>
          <a:lstStyle>
            <a:defPPr>
              <a:defRPr lang="en-US"/>
            </a:defPPr>
            <a:lvl1pPr marL="164592" lvl="0" indent="-164592">
              <a:buFont typeface="Arial" panose="020B0604020202020204" pitchFamily="34" charset="0"/>
              <a:buChar char="•"/>
              <a:defRPr sz="1400" kern="0">
                <a:solidFill>
                  <a:schemeClr val="accent2"/>
                </a:solidFill>
              </a:defRPr>
            </a:lvl1pPr>
          </a:lstStyle>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a:t>
            </a:r>
            <a:r>
              <a:rPr kumimoji="0" lang="en-US" sz="1400" b="1" i="0" u="none" strike="noStrike" kern="0" cap="none" spc="0" normalizeH="0" baseline="0" noProof="0" dirty="0">
                <a:ln>
                  <a:noFill/>
                </a:ln>
                <a:solidFill>
                  <a:schemeClr val="accent2"/>
                </a:solidFill>
                <a:effectLst/>
                <a:uLnTx/>
                <a:uFillTx/>
              </a:rPr>
              <a:t>Full landscape of customers </a:t>
            </a:r>
            <a:r>
              <a:rPr kumimoji="0" lang="en-US" sz="1400" b="0" i="0" u="none" strike="noStrike" kern="0" cap="none" spc="0" normalizeH="0" baseline="0" noProof="0" dirty="0">
                <a:ln>
                  <a:noFill/>
                </a:ln>
                <a:solidFill>
                  <a:schemeClr val="accent2"/>
                </a:solidFill>
                <a:effectLst/>
                <a:uLnTx/>
                <a:uFillTx/>
              </a:rPr>
              <a:t>using the portal</a:t>
            </a:r>
            <a:endParaRPr kumimoji="0" lang="en-US" sz="1400" b="1" i="0" u="none" strike="noStrike" kern="0" cap="none" spc="0" normalizeH="0" baseline="0" noProof="0" dirty="0">
              <a:ln>
                <a:noFill/>
              </a:ln>
              <a:solidFill>
                <a:schemeClr val="accent2"/>
              </a:solidFill>
              <a:effectLst/>
              <a:uLnTx/>
              <a:uFillTx/>
            </a:endParaRP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Clearly define </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ownership</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 and set up </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operational mechanism</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Implement </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system add-ons to provide visibility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to failed invoices</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 </a:t>
            </a:r>
            <a:endPar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endParaRPr>
          </a:p>
        </p:txBody>
      </p:sp>
      <p:sp>
        <p:nvSpPr>
          <p:cNvPr id="52" name="Rectangle 51"/>
          <p:cNvSpPr/>
          <p:nvPr/>
        </p:nvSpPr>
        <p:spPr>
          <a:xfrm>
            <a:off x="10770912" y="1445556"/>
            <a:ext cx="1010212" cy="707886"/>
          </a:xfrm>
          <a:prstGeom prst="rect">
            <a:avLst/>
          </a:prstGeom>
        </p:spPr>
        <p:txBody>
          <a:bodyPr wrap="none">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34%</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volume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coverage</a:t>
            </a:r>
          </a:p>
        </p:txBody>
      </p:sp>
      <p:sp>
        <p:nvSpPr>
          <p:cNvPr id="53" name="Right Brace 52"/>
          <p:cNvSpPr/>
          <p:nvPr/>
        </p:nvSpPr>
        <p:spPr>
          <a:xfrm>
            <a:off x="10406295" y="1355767"/>
            <a:ext cx="237975" cy="822960"/>
          </a:xfrm>
          <a:prstGeom prst="rightBrac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Isosceles Triangle 54"/>
          <p:cNvSpPr/>
          <p:nvPr/>
        </p:nvSpPr>
        <p:spPr>
          <a:xfrm rot="5400000">
            <a:off x="4270282" y="1622322"/>
            <a:ext cx="1005840" cy="289851"/>
          </a:xfrm>
          <a:prstGeom prst="triangle">
            <a:avLst/>
          </a:prstGeom>
          <a:gradFill>
            <a:gsLst>
              <a:gs pos="0">
                <a:schemeClr val="bg1">
                  <a:lumMod val="7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1527139" y="1057897"/>
            <a:ext cx="2053447"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Common process gaps</a:t>
            </a:r>
          </a:p>
        </p:txBody>
      </p:sp>
      <p:sp>
        <p:nvSpPr>
          <p:cNvPr id="51" name="TextBox 50"/>
          <p:cNvSpPr txBox="1"/>
          <p:nvPr/>
        </p:nvSpPr>
        <p:spPr>
          <a:xfrm>
            <a:off x="6571747" y="1057897"/>
            <a:ext cx="2000548"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Process requirements</a:t>
            </a:r>
          </a:p>
        </p:txBody>
      </p:sp>
      <p:graphicFrame>
        <p:nvGraphicFramePr>
          <p:cNvPr id="10" name="Table 9"/>
          <p:cNvGraphicFramePr>
            <a:graphicFrameLocks noGrp="1"/>
          </p:cNvGraphicFramePr>
          <p:nvPr>
            <p:extLst/>
          </p:nvPr>
        </p:nvGraphicFramePr>
        <p:xfrm>
          <a:off x="314728" y="2586399"/>
          <a:ext cx="11562544" cy="2357391"/>
        </p:xfrm>
        <a:graphic>
          <a:graphicData uri="http://schemas.openxmlformats.org/drawingml/2006/table">
            <a:tbl>
              <a:tblPr/>
              <a:tblGrid>
                <a:gridCol w="1685439">
                  <a:extLst>
                    <a:ext uri="{9D8B030D-6E8A-4147-A177-3AD203B41FA5}">
                      <a16:colId xmlns:a16="http://schemas.microsoft.com/office/drawing/2014/main" val="3619346578"/>
                    </a:ext>
                  </a:extLst>
                </a:gridCol>
                <a:gridCol w="1674055">
                  <a:extLst>
                    <a:ext uri="{9D8B030D-6E8A-4147-A177-3AD203B41FA5}">
                      <a16:colId xmlns:a16="http://schemas.microsoft.com/office/drawing/2014/main" val="3136495034"/>
                    </a:ext>
                  </a:extLst>
                </a:gridCol>
                <a:gridCol w="2529630">
                  <a:extLst>
                    <a:ext uri="{9D8B030D-6E8A-4147-A177-3AD203B41FA5}">
                      <a16:colId xmlns:a16="http://schemas.microsoft.com/office/drawing/2014/main" val="2826272091"/>
                    </a:ext>
                  </a:extLst>
                </a:gridCol>
                <a:gridCol w="1085767">
                  <a:extLst>
                    <a:ext uri="{9D8B030D-6E8A-4147-A177-3AD203B41FA5}">
                      <a16:colId xmlns:a16="http://schemas.microsoft.com/office/drawing/2014/main" val="310840218"/>
                    </a:ext>
                  </a:extLst>
                </a:gridCol>
                <a:gridCol w="970671">
                  <a:extLst>
                    <a:ext uri="{9D8B030D-6E8A-4147-A177-3AD203B41FA5}">
                      <a16:colId xmlns:a16="http://schemas.microsoft.com/office/drawing/2014/main" val="2029508525"/>
                    </a:ext>
                  </a:extLst>
                </a:gridCol>
                <a:gridCol w="984739">
                  <a:extLst>
                    <a:ext uri="{9D8B030D-6E8A-4147-A177-3AD203B41FA5}">
                      <a16:colId xmlns:a16="http://schemas.microsoft.com/office/drawing/2014/main" val="615050714"/>
                    </a:ext>
                  </a:extLst>
                </a:gridCol>
                <a:gridCol w="829993">
                  <a:extLst>
                    <a:ext uri="{9D8B030D-6E8A-4147-A177-3AD203B41FA5}">
                      <a16:colId xmlns:a16="http://schemas.microsoft.com/office/drawing/2014/main" val="903265587"/>
                    </a:ext>
                  </a:extLst>
                </a:gridCol>
                <a:gridCol w="942536">
                  <a:extLst>
                    <a:ext uri="{9D8B030D-6E8A-4147-A177-3AD203B41FA5}">
                      <a16:colId xmlns:a16="http://schemas.microsoft.com/office/drawing/2014/main" val="1223212048"/>
                    </a:ext>
                  </a:extLst>
                </a:gridCol>
                <a:gridCol w="859714">
                  <a:extLst>
                    <a:ext uri="{9D8B030D-6E8A-4147-A177-3AD203B41FA5}">
                      <a16:colId xmlns:a16="http://schemas.microsoft.com/office/drawing/2014/main" val="4076081232"/>
                    </a:ext>
                  </a:extLst>
                </a:gridCol>
              </a:tblGrid>
              <a:tr h="494426">
                <a:tc>
                  <a:txBody>
                    <a:bodyPr/>
                    <a:lstStyle/>
                    <a:p>
                      <a:pPr algn="l" fontAlgn="b"/>
                      <a:r>
                        <a:rPr lang="en-US" sz="1600" b="1" i="0" u="none" strike="noStrike" dirty="0">
                          <a:solidFill>
                            <a:srgbClr val="FFFFFF"/>
                          </a:solidFill>
                          <a:effectLst/>
                          <a:latin typeface="GE Inspira Sans" panose="020B0503060000000003" pitchFamily="34" charset="0"/>
                        </a:rPr>
                        <a:t>H2 - Division</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dirty="0">
                          <a:solidFill>
                            <a:srgbClr val="FFFFFF"/>
                          </a:solidFill>
                          <a:effectLst/>
                          <a:latin typeface="GE Inspira Sans" panose="020B0503060000000003" pitchFamily="34" charset="0"/>
                        </a:rPr>
                        <a:t>H3 - Business</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dirty="0">
                          <a:solidFill>
                            <a:srgbClr val="FFFFFF"/>
                          </a:solidFill>
                          <a:effectLst/>
                          <a:latin typeface="GE Inspira Sans" panose="020B0503060000000003" pitchFamily="34" charset="0"/>
                        </a:rPr>
                        <a:t>H4 - Sub-business</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 Biz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dirty="0">
                          <a:solidFill>
                            <a:srgbClr val="FFFFFF"/>
                          </a:solidFill>
                          <a:effectLst/>
                          <a:latin typeface="GE Inspira Sans" panose="020B0503060000000003" pitchFamily="34" charset="0"/>
                        </a:rPr>
                        <a:t>% Biz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dirty="0">
                          <a:solidFill>
                            <a:srgbClr val="FFFFFF"/>
                          </a:solidFill>
                          <a:effectLst/>
                          <a:latin typeface="GE Inspira Sans" panose="020B0503060000000003" pitchFamily="34" charset="0"/>
                        </a:rPr>
                        <a:t>% GE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dirty="0">
                          <a:solidFill>
                            <a:srgbClr val="FFFFFF"/>
                          </a:solidFill>
                          <a:effectLst/>
                          <a:latin typeface="GE Inspira Sans" panose="020B0503060000000003" pitchFamily="34" charset="0"/>
                        </a:rPr>
                        <a:t>% GE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extLst>
                  <a:ext uri="{0D108BD9-81ED-4DB2-BD59-A6C34878D82A}">
                    <a16:rowId xmlns:a16="http://schemas.microsoft.com/office/drawing/2014/main" val="1360574890"/>
                  </a:ext>
                </a:extLst>
              </a:tr>
              <a:tr h="305616">
                <a:tc>
                  <a:txBody>
                    <a:bodyPr/>
                    <a:lstStyle/>
                    <a:p>
                      <a:pPr algn="l" rtl="0" fontAlgn="ctr"/>
                      <a:r>
                        <a:rPr lang="en-US" sz="1400" b="1" i="0" u="none" strike="noStrike" dirty="0">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Avionics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Avionics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2398657"/>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Energy Connections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Grid Solutions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GS - Digital Energy</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984209"/>
                  </a:ext>
                </a:extLst>
              </a:tr>
              <a:tr h="337729">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Europe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68438593"/>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Transportation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Digital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CAB</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6842269"/>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Transportation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GSO</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45577712"/>
                  </a:ext>
                </a:extLst>
              </a:tr>
              <a:tr h="304905">
                <a:tc gridSpan="3">
                  <a:txBody>
                    <a:bodyPr/>
                    <a:lstStyle/>
                    <a:p>
                      <a:pPr algn="ctr" rtl="0" fontAlgn="ctr"/>
                      <a:r>
                        <a:rPr lang="en-US" sz="1400" b="1" i="0" u="none" strike="noStrike">
                          <a:solidFill>
                            <a:srgbClr val="203764"/>
                          </a:solidFill>
                          <a:effectLst/>
                          <a:latin typeface="GE Inspira Sans" panose="020B0503060000000003"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a:solidFill>
                            <a:srgbClr val="203764"/>
                          </a:solidFill>
                          <a:effectLst/>
                          <a:latin typeface="GE Inspira Sans" panose="020B0503060000000003" pitchFamily="34" charset="0"/>
                        </a:rPr>
                        <a:t>89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gridSpan="2">
                  <a:txBody>
                    <a:bodyPr/>
                    <a:lstStyle/>
                    <a:p>
                      <a:pPr algn="ctr" rtl="0" fontAlgn="ctr"/>
                      <a:endParaRPr lang="en-US" sz="1400" b="1" i="0" u="none" strike="noStrike">
                        <a:solidFill>
                          <a:srgbClr val="203764"/>
                        </a:solidFill>
                        <a:effectLst/>
                        <a:latin typeface="GE Inspira Sans" panose="020B0503060000000003" pitchFamily="34" charset="0"/>
                      </a:endParaRP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52%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85419583"/>
                  </a:ext>
                </a:extLst>
              </a:tr>
            </a:tbl>
          </a:graphicData>
        </a:graphic>
      </p:graphicFrame>
      <p:sp>
        <p:nvSpPr>
          <p:cNvPr id="1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7063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Disputes | Focus by business</a:t>
            </a:r>
          </a:p>
        </p:txBody>
      </p:sp>
      <p:sp>
        <p:nvSpPr>
          <p:cNvPr id="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5786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9"/>
          <p:cNvSpPr/>
          <p:nvPr/>
        </p:nvSpPr>
        <p:spPr>
          <a:xfrm>
            <a:off x="449544" y="4426756"/>
            <a:ext cx="11437652" cy="1771929"/>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170" name="Table 169"/>
          <p:cNvGraphicFramePr>
            <a:graphicFrameLocks noGrp="1"/>
          </p:cNvGraphicFramePr>
          <p:nvPr>
            <p:extLst/>
          </p:nvPr>
        </p:nvGraphicFramePr>
        <p:xfrm>
          <a:off x="438913" y="1148092"/>
          <a:ext cx="11448283" cy="2989931"/>
        </p:xfrm>
        <a:graphic>
          <a:graphicData uri="http://schemas.openxmlformats.org/drawingml/2006/table">
            <a:tbl>
              <a:tblPr/>
              <a:tblGrid>
                <a:gridCol w="1818862">
                  <a:extLst>
                    <a:ext uri="{9D8B030D-6E8A-4147-A177-3AD203B41FA5}">
                      <a16:colId xmlns:a16="http://schemas.microsoft.com/office/drawing/2014/main" val="234516844"/>
                    </a:ext>
                  </a:extLst>
                </a:gridCol>
                <a:gridCol w="481471">
                  <a:extLst>
                    <a:ext uri="{9D8B030D-6E8A-4147-A177-3AD203B41FA5}">
                      <a16:colId xmlns:a16="http://schemas.microsoft.com/office/drawing/2014/main" val="1205475096"/>
                    </a:ext>
                  </a:extLst>
                </a:gridCol>
                <a:gridCol w="600374">
                  <a:extLst>
                    <a:ext uri="{9D8B030D-6E8A-4147-A177-3AD203B41FA5}">
                      <a16:colId xmlns:a16="http://schemas.microsoft.com/office/drawing/2014/main" val="348550329"/>
                    </a:ext>
                  </a:extLst>
                </a:gridCol>
                <a:gridCol w="362569">
                  <a:extLst>
                    <a:ext uri="{9D8B030D-6E8A-4147-A177-3AD203B41FA5}">
                      <a16:colId xmlns:a16="http://schemas.microsoft.com/office/drawing/2014/main" val="1937218562"/>
                    </a:ext>
                  </a:extLst>
                </a:gridCol>
                <a:gridCol w="481471">
                  <a:extLst>
                    <a:ext uri="{9D8B030D-6E8A-4147-A177-3AD203B41FA5}">
                      <a16:colId xmlns:a16="http://schemas.microsoft.com/office/drawing/2014/main" val="2917675732"/>
                    </a:ext>
                  </a:extLst>
                </a:gridCol>
                <a:gridCol w="481471">
                  <a:extLst>
                    <a:ext uri="{9D8B030D-6E8A-4147-A177-3AD203B41FA5}">
                      <a16:colId xmlns:a16="http://schemas.microsoft.com/office/drawing/2014/main" val="3659350096"/>
                    </a:ext>
                  </a:extLst>
                </a:gridCol>
                <a:gridCol w="481471">
                  <a:extLst>
                    <a:ext uri="{9D8B030D-6E8A-4147-A177-3AD203B41FA5}">
                      <a16:colId xmlns:a16="http://schemas.microsoft.com/office/drawing/2014/main" val="1316019141"/>
                    </a:ext>
                  </a:extLst>
                </a:gridCol>
                <a:gridCol w="481471">
                  <a:extLst>
                    <a:ext uri="{9D8B030D-6E8A-4147-A177-3AD203B41FA5}">
                      <a16:colId xmlns:a16="http://schemas.microsoft.com/office/drawing/2014/main" val="3273782637"/>
                    </a:ext>
                  </a:extLst>
                </a:gridCol>
                <a:gridCol w="481471">
                  <a:extLst>
                    <a:ext uri="{9D8B030D-6E8A-4147-A177-3AD203B41FA5}">
                      <a16:colId xmlns:a16="http://schemas.microsoft.com/office/drawing/2014/main" val="3603744426"/>
                    </a:ext>
                  </a:extLst>
                </a:gridCol>
                <a:gridCol w="481471">
                  <a:extLst>
                    <a:ext uri="{9D8B030D-6E8A-4147-A177-3AD203B41FA5}">
                      <a16:colId xmlns:a16="http://schemas.microsoft.com/office/drawing/2014/main" val="3118445016"/>
                    </a:ext>
                  </a:extLst>
                </a:gridCol>
                <a:gridCol w="481471">
                  <a:extLst>
                    <a:ext uri="{9D8B030D-6E8A-4147-A177-3AD203B41FA5}">
                      <a16:colId xmlns:a16="http://schemas.microsoft.com/office/drawing/2014/main" val="3621779505"/>
                    </a:ext>
                  </a:extLst>
                </a:gridCol>
                <a:gridCol w="481471">
                  <a:extLst>
                    <a:ext uri="{9D8B030D-6E8A-4147-A177-3AD203B41FA5}">
                      <a16:colId xmlns:a16="http://schemas.microsoft.com/office/drawing/2014/main" val="4006362116"/>
                    </a:ext>
                  </a:extLst>
                </a:gridCol>
                <a:gridCol w="481471">
                  <a:extLst>
                    <a:ext uri="{9D8B030D-6E8A-4147-A177-3AD203B41FA5}">
                      <a16:colId xmlns:a16="http://schemas.microsoft.com/office/drawing/2014/main" val="4017540963"/>
                    </a:ext>
                  </a:extLst>
                </a:gridCol>
                <a:gridCol w="481471">
                  <a:extLst>
                    <a:ext uri="{9D8B030D-6E8A-4147-A177-3AD203B41FA5}">
                      <a16:colId xmlns:a16="http://schemas.microsoft.com/office/drawing/2014/main" val="2162391661"/>
                    </a:ext>
                  </a:extLst>
                </a:gridCol>
                <a:gridCol w="481471">
                  <a:extLst>
                    <a:ext uri="{9D8B030D-6E8A-4147-A177-3AD203B41FA5}">
                      <a16:colId xmlns:a16="http://schemas.microsoft.com/office/drawing/2014/main" val="3913247460"/>
                    </a:ext>
                  </a:extLst>
                </a:gridCol>
                <a:gridCol w="481471">
                  <a:extLst>
                    <a:ext uri="{9D8B030D-6E8A-4147-A177-3AD203B41FA5}">
                      <a16:colId xmlns:a16="http://schemas.microsoft.com/office/drawing/2014/main" val="3794459716"/>
                    </a:ext>
                  </a:extLst>
                </a:gridCol>
                <a:gridCol w="481471">
                  <a:extLst>
                    <a:ext uri="{9D8B030D-6E8A-4147-A177-3AD203B41FA5}">
                      <a16:colId xmlns:a16="http://schemas.microsoft.com/office/drawing/2014/main" val="3907548024"/>
                    </a:ext>
                  </a:extLst>
                </a:gridCol>
                <a:gridCol w="481471">
                  <a:extLst>
                    <a:ext uri="{9D8B030D-6E8A-4147-A177-3AD203B41FA5}">
                      <a16:colId xmlns:a16="http://schemas.microsoft.com/office/drawing/2014/main" val="151162772"/>
                    </a:ext>
                  </a:extLst>
                </a:gridCol>
                <a:gridCol w="481471">
                  <a:extLst>
                    <a:ext uri="{9D8B030D-6E8A-4147-A177-3AD203B41FA5}">
                      <a16:colId xmlns:a16="http://schemas.microsoft.com/office/drawing/2014/main" val="839893791"/>
                    </a:ext>
                  </a:extLst>
                </a:gridCol>
                <a:gridCol w="481471">
                  <a:extLst>
                    <a:ext uri="{9D8B030D-6E8A-4147-A177-3AD203B41FA5}">
                      <a16:colId xmlns:a16="http://schemas.microsoft.com/office/drawing/2014/main" val="1746652805"/>
                    </a:ext>
                  </a:extLst>
                </a:gridCol>
                <a:gridCol w="481471">
                  <a:extLst>
                    <a:ext uri="{9D8B030D-6E8A-4147-A177-3AD203B41FA5}">
                      <a16:colId xmlns:a16="http://schemas.microsoft.com/office/drawing/2014/main" val="3064727974"/>
                    </a:ext>
                  </a:extLst>
                </a:gridCol>
              </a:tblGrid>
              <a:tr h="367701">
                <a:tc rowSpan="2">
                  <a:txBody>
                    <a:bodyPr/>
                    <a:lstStyle/>
                    <a:p>
                      <a:pPr algn="ctr" fontAlgn="ctr"/>
                      <a:r>
                        <a:rPr lang="en-US" sz="1400" b="1" i="0" u="none" strike="noStrike" dirty="0">
                          <a:solidFill>
                            <a:srgbClr val="FFFFFF"/>
                          </a:solidFill>
                          <a:effectLst/>
                          <a:latin typeface="GE Inspira Sans" panose="020B0503060000000003" pitchFamily="34" charset="0"/>
                        </a:rPr>
                        <a:t>Dispute codes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gridSpan="12">
                  <a:txBody>
                    <a:bodyPr/>
                    <a:lstStyle/>
                    <a:p>
                      <a:pPr algn="ctr" fontAlgn="ctr"/>
                      <a:r>
                        <a:rPr lang="en-US" sz="1400" b="1" i="0" u="none" strike="noStrike" dirty="0">
                          <a:solidFill>
                            <a:srgbClr val="FFFFFF"/>
                          </a:solidFill>
                          <a:effectLst/>
                          <a:latin typeface="GE Inspira Sans" panose="020B0503060000000003" pitchFamily="34" charset="0"/>
                        </a:rPr>
                        <a:t>Billing quality</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400" b="1" i="0" u="none" strike="noStrike" dirty="0">
                          <a:solidFill>
                            <a:srgbClr val="FFFFFF"/>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91047"/>
                  </a:ext>
                </a:extLst>
              </a:tr>
              <a:tr h="562529">
                <a:tc v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Invoice distribution</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Incorrect price</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Missing </a:t>
                      </a:r>
                      <a:br>
                        <a:rPr lang="en-US" sz="1400" b="1" i="0" u="none" strike="noStrike" dirty="0">
                          <a:solidFill>
                            <a:srgbClr val="000000"/>
                          </a:solidFill>
                          <a:effectLst/>
                          <a:latin typeface="GE Inspira Sans" panose="020B0503060000000003" pitchFamily="34" charset="0"/>
                        </a:rPr>
                      </a:br>
                      <a:r>
                        <a:rPr lang="en-US" sz="1400" b="1" i="0" u="none" strike="noStrike" dirty="0">
                          <a:solidFill>
                            <a:srgbClr val="000000"/>
                          </a:solidFill>
                          <a:effectLst/>
                          <a:latin typeface="GE Inspira Sans" panose="020B0503060000000003" pitchFamily="34" charset="0"/>
                        </a:rPr>
                        <a:t>POs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Supporting docs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tax</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Customer portal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Billing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err="1">
                          <a:solidFill>
                            <a:srgbClr val="000000"/>
                          </a:solidFill>
                          <a:effectLst/>
                          <a:latin typeface="GE Inspira Sans" panose="020B0503060000000003" pitchFamily="34" charset="0"/>
                        </a:rPr>
                        <a:t>Comm'l</a:t>
                      </a:r>
                      <a:endParaRPr lang="en-US" sz="1400" b="1" i="0" u="none" strike="noStrike" dirty="0">
                        <a:solidFill>
                          <a:srgbClr val="000000"/>
                        </a:solidFill>
                        <a:effectLst/>
                        <a:latin typeface="GE Inspira Sans" panose="020B0503060000000003" pitchFamily="34" charset="0"/>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Shipping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902702025"/>
                  </a:ext>
                </a:extLst>
              </a:tr>
              <a:tr h="326088">
                <a:tc>
                  <a:txBody>
                    <a:bodyPr/>
                    <a:lstStyle/>
                    <a:p>
                      <a:pPr algn="l" fontAlgn="b"/>
                      <a:r>
                        <a:rPr lang="en-US" sz="1400" b="1" i="0" u="none" strike="noStrike" dirty="0">
                          <a:solidFill>
                            <a:srgbClr val="000000"/>
                          </a:solidFill>
                          <a:effectLst/>
                          <a:latin typeface="GE Inspira Sans" panose="020B0503060000000003" pitchFamily="34" charset="0"/>
                        </a:rPr>
                        <a:t>Sub-business</a:t>
                      </a:r>
                    </a:p>
                  </a:txBody>
                  <a:tcPr marL="74159"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extLst>
                  <a:ext uri="{0D108BD9-81ED-4DB2-BD59-A6C34878D82A}">
                    <a16:rowId xmlns:a16="http://schemas.microsoft.com/office/drawing/2014/main" val="2365525095"/>
                  </a:ext>
                </a:extLst>
              </a:tr>
              <a:tr h="247659">
                <a:tc>
                  <a:txBody>
                    <a:bodyPr/>
                    <a:lstStyle/>
                    <a:p>
                      <a:pPr marL="91440" algn="l" fontAlgn="ctr"/>
                      <a:r>
                        <a:rPr lang="en-US" sz="1400" b="1" i="0" u="none" strike="noStrike" dirty="0">
                          <a:solidFill>
                            <a:srgbClr val="000000"/>
                          </a:solidFill>
                          <a:effectLst/>
                          <a:latin typeface="GE Inspira Sans" panose="020B0503060000000003" pitchFamily="34" charset="0"/>
                        </a:rPr>
                        <a:t>Power Gen Services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76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45</a:t>
                      </a:r>
                    </a:p>
                  </a:txBody>
                  <a:tcPr marL="9525" marR="9525" marT="9525" marB="0" anchor="ctr">
                    <a:lnL w="9525"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00"/>
                    </a:solidFill>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0.2</a:t>
                      </a:r>
                    </a:p>
                  </a:txBody>
                  <a:tcPr marL="9525" marR="9525" marT="9525" marB="0" anchor="ctr">
                    <a:lnL w="6350" cap="flat" cmpd="sng" algn="ctr">
                      <a:solidFill>
                        <a:srgbClr val="D9D9D9"/>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00"/>
                    </a:solidFill>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14</a:t>
                      </a:r>
                    </a:p>
                  </a:txBody>
                  <a:tcPr marL="9525" marR="9525" marT="9525" marB="0" anchor="ctr">
                    <a:lnL w="9525"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0.1</a:t>
                      </a:r>
                    </a:p>
                  </a:txBody>
                  <a:tcPr marL="9525" marR="9525" marT="9525" marB="0" anchor="ctr">
                    <a:lnL w="6350" cap="flat" cmpd="sng" algn="ctr">
                      <a:solidFill>
                        <a:srgbClr val="D9D9D9"/>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42</a:t>
                      </a:r>
                    </a:p>
                  </a:txBody>
                  <a:tcPr marL="9525" marR="9525" marT="9525" marB="0" anchor="ctr">
                    <a:lnL w="9525"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00"/>
                    </a:solidFill>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0.1</a:t>
                      </a:r>
                    </a:p>
                  </a:txBody>
                  <a:tcPr marL="9525" marR="9525" marT="9525" marB="0" anchor="ctr">
                    <a:lnL w="6350" cap="flat" cmpd="sng" algn="ctr">
                      <a:solidFill>
                        <a:srgbClr val="D9D9D9"/>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00"/>
                    </a:solidFill>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20</a:t>
                      </a:r>
                    </a:p>
                  </a:txBody>
                  <a:tcPr marL="9525" marR="9525" marT="9525" marB="0" anchor="ctr">
                    <a:lnL w="9525"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00"/>
                    </a:solidFill>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0.3</a:t>
                      </a:r>
                    </a:p>
                  </a:txBody>
                  <a:tcPr marL="9525" marR="9525" marT="9525" marB="0" anchor="ctr">
                    <a:lnL w="6350" cap="flat" cmpd="sng" algn="ctr">
                      <a:solidFill>
                        <a:srgbClr val="D9D9D9"/>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4</a:t>
                      </a:r>
                    </a:p>
                  </a:txBody>
                  <a:tcPr marL="9525" marR="9525" marT="9525" marB="0" anchor="ctr">
                    <a:lnL w="9525"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5594620"/>
                  </a:ext>
                </a:extLst>
              </a:tr>
              <a:tr h="247659">
                <a:tc>
                  <a:txBody>
                    <a:bodyPr/>
                    <a:lstStyle/>
                    <a:p>
                      <a:pPr marL="91440" algn="l" fontAlgn="ctr"/>
                      <a:r>
                        <a:rPr lang="en-US" sz="1400" b="1" i="0" u="none" strike="noStrike">
                          <a:solidFill>
                            <a:srgbClr val="000000"/>
                          </a:solidFill>
                          <a:effectLst/>
                          <a:latin typeface="GE Inspira Sans" panose="020B0503060000000003" pitchFamily="34" charset="0"/>
                        </a:rPr>
                        <a:t>Water &amp; DP</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15104316"/>
                  </a:ext>
                </a:extLst>
              </a:tr>
              <a:tr h="247659">
                <a:tc>
                  <a:txBody>
                    <a:bodyPr/>
                    <a:lstStyle/>
                    <a:p>
                      <a:pPr marL="91440" algn="l" fontAlgn="ctr"/>
                      <a:r>
                        <a:rPr lang="en-US" sz="1400" b="1" i="0" u="none" strike="noStrike">
                          <a:solidFill>
                            <a:srgbClr val="000000"/>
                          </a:solidFill>
                          <a:effectLst/>
                          <a:latin typeface="GE Inspira Sans" panose="020B0503060000000003" pitchFamily="34" charset="0"/>
                        </a:rPr>
                        <a:t>Power Gen Products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68135556"/>
                  </a:ext>
                </a:extLst>
              </a:tr>
              <a:tr h="247659">
                <a:tc>
                  <a:txBody>
                    <a:bodyPr/>
                    <a:lstStyle/>
                    <a:p>
                      <a:pPr marL="91440" algn="l" fontAlgn="ctr"/>
                      <a:r>
                        <a:rPr lang="en-US" sz="1400" b="1" i="0" u="none" strike="noStrike">
                          <a:solidFill>
                            <a:srgbClr val="000000"/>
                          </a:solidFill>
                          <a:effectLst/>
                          <a:latin typeface="GE Inspira Sans" panose="020B0503060000000003" pitchFamily="34" charset="0"/>
                        </a:rPr>
                        <a:t>Nuclear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59561489"/>
                  </a:ext>
                </a:extLst>
              </a:tr>
              <a:tr h="247659">
                <a:tc>
                  <a:txBody>
                    <a:bodyPr/>
                    <a:lstStyle/>
                    <a:p>
                      <a:pPr marL="91440" algn="l" fontAlgn="ctr"/>
                      <a:r>
                        <a:rPr lang="en-US" sz="1400" b="1" i="0" u="none" strike="noStrike" dirty="0">
                          <a:solidFill>
                            <a:srgbClr val="000000"/>
                          </a:solidFill>
                          <a:effectLst/>
                          <a:latin typeface="GE Inspira Sans" panose="020B0503060000000003" pitchFamily="34" charset="0"/>
                        </a:rPr>
                        <a:t>ID CT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19</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77</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119</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87</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57</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121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58</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164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3663720144"/>
                  </a:ext>
                </a:extLst>
              </a:tr>
              <a:tr h="247659">
                <a:tc>
                  <a:txBody>
                    <a:bodyPr/>
                    <a:lstStyle/>
                    <a:p>
                      <a:pPr marL="91440" algn="l" fontAlgn="ctr"/>
                      <a:r>
                        <a:rPr lang="en-US" sz="1400" b="1" i="0" u="none" strike="noStrike" dirty="0">
                          <a:solidFill>
                            <a:srgbClr val="000000"/>
                          </a:solidFill>
                          <a:effectLst/>
                          <a:latin typeface="GE Inspira Sans" panose="020B0503060000000003" pitchFamily="34" charset="0"/>
                        </a:rPr>
                        <a:t>RCT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26</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23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19</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48</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22</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19</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01074972"/>
                  </a:ext>
                </a:extLst>
              </a:tr>
              <a:tr h="247659">
                <a:tc>
                  <a:txBody>
                    <a:bodyPr/>
                    <a:lstStyle/>
                    <a:p>
                      <a:pPr marL="91440" algn="l" fontAlgn="ctr"/>
                      <a:r>
                        <a:rPr lang="en-US" sz="1400" b="1" i="0" u="none" strike="noStrike" dirty="0">
                          <a:solidFill>
                            <a:srgbClr val="000000"/>
                          </a:solidFill>
                          <a:effectLst/>
                          <a:latin typeface="GE Inspira Sans" panose="020B0503060000000003" pitchFamily="34" charset="0"/>
                        </a:rPr>
                        <a:t>% Total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9%</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19%</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731825090"/>
                  </a:ext>
                </a:extLst>
              </a:tr>
            </a:tbl>
          </a:graphicData>
        </a:graphic>
      </p:graphicFrame>
      <p:sp>
        <p:nvSpPr>
          <p:cNvPr id="42" name="TextBox 41"/>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67" name="Title 1"/>
          <p:cNvSpPr txBox="1">
            <a:spLocks/>
          </p:cNvSpPr>
          <p:nvPr/>
        </p:nvSpPr>
        <p:spPr>
          <a:xfrm>
            <a:off x="438913" y="219456"/>
            <a:ext cx="8995156"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2"/>
                </a:solidFill>
                <a:effectLst/>
                <a:uLnTx/>
                <a:uFillTx/>
                <a:latin typeface="+mj-lt"/>
                <a:ea typeface="+mj-ea"/>
                <a:cs typeface="+mj-cs"/>
              </a:rPr>
              <a:t>Power | Disputes</a:t>
            </a:r>
          </a:p>
        </p:txBody>
      </p:sp>
      <p:grpSp>
        <p:nvGrpSpPr>
          <p:cNvPr id="6" name="Group 5"/>
          <p:cNvGrpSpPr/>
          <p:nvPr/>
        </p:nvGrpSpPr>
        <p:grpSpPr>
          <a:xfrm>
            <a:off x="1617066" y="6475272"/>
            <a:ext cx="2029364" cy="184666"/>
            <a:chOff x="9662748" y="281176"/>
            <a:chExt cx="2029364" cy="184666"/>
          </a:xfrm>
        </p:grpSpPr>
        <p:sp>
          <p:nvSpPr>
            <p:cNvPr id="4" name="Rectangle 3"/>
            <p:cNvSpPr/>
            <p:nvPr/>
          </p:nvSpPr>
          <p:spPr>
            <a:xfrm>
              <a:off x="9662748" y="293323"/>
              <a:ext cx="274320" cy="160372"/>
            </a:xfrm>
            <a:prstGeom prst="rect">
              <a:avLst/>
            </a:prstGeom>
            <a:solidFill>
              <a:srgbClr val="FFFF0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TextBox 4"/>
            <p:cNvSpPr txBox="1"/>
            <p:nvPr/>
          </p:nvSpPr>
          <p:spPr>
            <a:xfrm>
              <a:off x="10061858" y="281176"/>
              <a:ext cx="1630254"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rPr>
                <a:t>Area scoped for deep dive</a:t>
              </a:r>
            </a:p>
          </p:txBody>
        </p:sp>
      </p:grpSp>
      <p:sp>
        <p:nvSpPr>
          <p:cNvPr id="44" name="TextBox 43"/>
          <p:cNvSpPr txBox="1"/>
          <p:nvPr/>
        </p:nvSpPr>
        <p:spPr>
          <a:xfrm>
            <a:off x="680367" y="4850344"/>
            <a:ext cx="4432304"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Targeting 29% of the Power billing disputes </a:t>
            </a:r>
            <a:r>
              <a:rPr kumimoji="0" lang="hu-HU" sz="1400" b="0" i="0" u="none" strike="noStrike" kern="0" cap="none" spc="0" normalizeH="0" baseline="0" noProof="0" dirty="0">
                <a:ln>
                  <a:noFill/>
                </a:ln>
                <a:solidFill>
                  <a:schemeClr val="accent2"/>
                </a:solidFill>
                <a:effectLst/>
                <a:uLnTx/>
                <a:uFillTx/>
              </a:rPr>
              <a:t>(</a:t>
            </a:r>
            <a:r>
              <a:rPr kumimoji="0" lang="en-US" sz="1400" b="0" i="0" u="none" strike="noStrike" kern="0" cap="none" spc="0" normalizeH="0" baseline="0" noProof="0" dirty="0" err="1">
                <a:ln>
                  <a:noFill/>
                </a:ln>
                <a:solidFill>
                  <a:schemeClr val="accent2"/>
                </a:solidFill>
                <a:effectLst/>
                <a:uLnTx/>
                <a:uFillTx/>
              </a:rPr>
              <a:t>excl</a:t>
            </a:r>
            <a:r>
              <a:rPr kumimoji="0" lang="hu-HU" sz="1400" b="0" i="0" u="none" strike="noStrike" kern="0" cap="none" spc="0" normalizeH="0" baseline="0" noProof="0" dirty="0">
                <a:ln>
                  <a:noFill/>
                </a:ln>
                <a:solidFill>
                  <a:schemeClr val="accent2"/>
                </a:solidFill>
                <a:effectLst/>
                <a:uLnTx/>
                <a:uFillTx/>
              </a:rPr>
              <a:t>.</a:t>
            </a:r>
            <a:r>
              <a:rPr kumimoji="0" lang="en-US" sz="1400" b="0" i="0" u="none" strike="noStrike" kern="0" cap="none" spc="0" normalizeH="0" baseline="0" noProof="0" dirty="0">
                <a:ln>
                  <a:noFill/>
                </a:ln>
                <a:solidFill>
                  <a:schemeClr val="accent2"/>
                </a:solidFill>
                <a:effectLst/>
                <a:uLnTx/>
                <a:uFillTx/>
              </a:rPr>
              <a:t> Water</a:t>
            </a:r>
            <a:r>
              <a:rPr kumimoji="0" lang="hu-HU" sz="1400" b="0" i="0" u="none" strike="noStrike" kern="0" cap="none" spc="0" normalizeH="0" baseline="0" noProof="0" dirty="0">
                <a:ln>
                  <a:noFill/>
                </a:ln>
                <a:solidFill>
                  <a:schemeClr val="accent2"/>
                </a:solidFill>
                <a:effectLst/>
                <a:uLnTx/>
                <a:uFillTx/>
              </a:rPr>
              <a:t>)</a:t>
            </a:r>
            <a:endParaRPr kumimoji="0" lang="en-US" sz="1400" b="0" i="0" u="none" strike="noStrike" kern="0" cap="none" spc="0" normalizeH="0" baseline="0" noProof="0" dirty="0">
              <a:ln>
                <a:noFill/>
              </a:ln>
              <a:solidFill>
                <a:schemeClr val="accent2"/>
              </a:solidFill>
              <a:effectLst/>
              <a:uLnTx/>
              <a:uFillTx/>
            </a:endParaRPr>
          </a:p>
        </p:txBody>
      </p:sp>
      <p:sp>
        <p:nvSpPr>
          <p:cNvPr id="45" name="TextBox 44"/>
          <p:cNvSpPr txBox="1"/>
          <p:nvPr/>
        </p:nvSpPr>
        <p:spPr>
          <a:xfrm>
            <a:off x="680367" y="5196268"/>
            <a:ext cx="6554679"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Engagement with Power / PS established ... extending and executing on CAS pre-work</a:t>
            </a:r>
            <a:endParaRPr kumimoji="0" lang="en-US" sz="1400" b="0" i="0" u="none" strike="noStrike" kern="0" cap="none" spc="0" normalizeH="0" baseline="0" noProof="0" dirty="0">
              <a:ln>
                <a:noFill/>
              </a:ln>
              <a:solidFill>
                <a:schemeClr val="accent2"/>
              </a:solidFill>
              <a:effectLst/>
              <a:uLnTx/>
              <a:uFillTx/>
            </a:endParaRPr>
          </a:p>
        </p:txBody>
      </p:sp>
      <p:sp>
        <p:nvSpPr>
          <p:cNvPr id="46" name="TextBox 45"/>
          <p:cNvSpPr txBox="1"/>
          <p:nvPr/>
        </p:nvSpPr>
        <p:spPr>
          <a:xfrm>
            <a:off x="680367" y="5542192"/>
            <a:ext cx="3725379"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Fixes to be piloted in NAM and scaling required</a:t>
            </a:r>
            <a:endParaRPr kumimoji="0" lang="en-US" sz="1400" b="0" i="0" u="none" strike="noStrike" kern="0" cap="none" spc="0" normalizeH="0" baseline="0" noProof="0" dirty="0">
              <a:ln>
                <a:noFill/>
              </a:ln>
              <a:solidFill>
                <a:schemeClr val="accent2"/>
              </a:solidFill>
              <a:effectLst/>
              <a:uLnTx/>
              <a:uFillTx/>
            </a:endParaRPr>
          </a:p>
        </p:txBody>
      </p:sp>
      <p:sp>
        <p:nvSpPr>
          <p:cNvPr id="47" name="TextBox 46"/>
          <p:cNvSpPr txBox="1"/>
          <p:nvPr/>
        </p:nvSpPr>
        <p:spPr>
          <a:xfrm>
            <a:off x="680367" y="5888118"/>
            <a:ext cx="6575518"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Partnering with Billing centralization....fixing as-is or migrate with the redesigned flow </a:t>
            </a:r>
            <a:endParaRPr kumimoji="0" lang="en-US" sz="1400" b="0" i="0" u="none" strike="noStrike" kern="0" cap="none" spc="0" normalizeH="0" baseline="0" noProof="0" dirty="0">
              <a:ln>
                <a:noFill/>
              </a:ln>
              <a:solidFill>
                <a:schemeClr val="accent2"/>
              </a:solidFill>
              <a:effectLst/>
              <a:uLnTx/>
              <a:uFillTx/>
            </a:endParaRPr>
          </a:p>
        </p:txBody>
      </p:sp>
      <p:sp>
        <p:nvSpPr>
          <p:cNvPr id="49" name="Rectangle 48"/>
          <p:cNvSpPr/>
          <p:nvPr/>
        </p:nvSpPr>
        <p:spPr>
          <a:xfrm>
            <a:off x="581947" y="4469273"/>
            <a:ext cx="1967205" cy="338554"/>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u-HU" sz="1600" b="1" i="0" u="none" strike="noStrike" kern="0" cap="none" spc="0" normalizeH="0" baseline="0" noProof="0" dirty="0">
                <a:ln>
                  <a:noFill/>
                </a:ln>
                <a:solidFill>
                  <a:schemeClr val="accent1">
                    <a:lumMod val="50000"/>
                  </a:schemeClr>
                </a:solidFill>
                <a:effectLst/>
                <a:uLnTx/>
                <a:uFillTx/>
              </a:rPr>
              <a:t>Overview </a:t>
            </a:r>
            <a:r>
              <a:rPr kumimoji="0" lang="hu-HU" sz="1600" b="1" i="0" u="none" strike="noStrike" kern="0" cap="none" spc="0" normalizeH="0" baseline="0" noProof="0" dirty="0">
                <a:ln>
                  <a:noFill/>
                </a:ln>
                <a:solidFill>
                  <a:schemeClr val="accent1">
                    <a:lumMod val="50000"/>
                  </a:schemeClr>
                </a:solidFill>
                <a:effectLst/>
                <a:uLnTx/>
                <a:uFillTx/>
                <a:latin typeface="GE Inspira" panose="020F0603030400020203" pitchFamily="34" charset="0"/>
              </a:rPr>
              <a:t>&amp; </a:t>
            </a:r>
            <a:r>
              <a:rPr kumimoji="0" lang="hu-HU" sz="1600" b="1" i="0" u="none" strike="noStrike" kern="0" cap="none" spc="0" normalizeH="0" baseline="0" noProof="0" dirty="0">
                <a:ln>
                  <a:noFill/>
                </a:ln>
                <a:solidFill>
                  <a:schemeClr val="accent1">
                    <a:lumMod val="50000"/>
                  </a:schemeClr>
                </a:solidFill>
                <a:effectLst/>
                <a:uLnTx/>
                <a:uFillTx/>
              </a:rPr>
              <a:t>Actions</a:t>
            </a:r>
            <a:endParaRPr kumimoji="0" lang="en-US" sz="1600" b="0" i="0" u="none" strike="noStrike" kern="0" cap="none" spc="0" normalizeH="0" baseline="0" noProof="0" dirty="0">
              <a:ln>
                <a:noFill/>
              </a:ln>
              <a:solidFill>
                <a:schemeClr val="accent1">
                  <a:lumMod val="50000"/>
                </a:schemeClr>
              </a:solidFill>
              <a:effectLst/>
              <a:uLnTx/>
              <a:uFillTx/>
            </a:endParaRPr>
          </a:p>
        </p:txBody>
      </p:sp>
      <p:sp>
        <p:nvSpPr>
          <p:cNvPr id="18"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4329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21972" y="5195039"/>
            <a:ext cx="11566819" cy="546694"/>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itle 1"/>
          <p:cNvSpPr txBox="1">
            <a:spLocks/>
          </p:cNvSpPr>
          <p:nvPr/>
        </p:nvSpPr>
        <p:spPr>
          <a:xfrm>
            <a:off x="438913" y="219456"/>
            <a:ext cx="8995156"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2"/>
                </a:solidFill>
                <a:effectLst/>
                <a:uLnTx/>
                <a:uFillTx/>
                <a:latin typeface="+mj-lt"/>
                <a:ea typeface="+mj-ea"/>
                <a:cs typeface="+mj-cs"/>
              </a:rPr>
              <a:t>Power </a:t>
            </a:r>
            <a:r>
              <a:rPr kumimoji="0" lang="en-US" sz="3600" b="0" i="0" u="none" strike="noStrike" kern="1200" cap="none" spc="0" normalizeH="0" baseline="0" noProof="0">
                <a:ln>
                  <a:noFill/>
                </a:ln>
                <a:solidFill>
                  <a:schemeClr val="accent2"/>
                </a:solidFill>
                <a:effectLst/>
                <a:uLnTx/>
                <a:uFillTx/>
                <a:latin typeface="+mj-lt"/>
                <a:ea typeface="+mj-ea"/>
                <a:cs typeface="+mj-cs"/>
              </a:rPr>
              <a:t>| Proposed engagements</a:t>
            </a:r>
            <a:endParaRPr kumimoji="0" lang="en-US" sz="3600" b="0" i="0" u="none" strike="noStrike" kern="1200" cap="none" spc="0" normalizeH="0" baseline="0" noProof="0" dirty="0">
              <a:ln>
                <a:noFill/>
              </a:ln>
              <a:solidFill>
                <a:schemeClr val="accent2"/>
              </a:solidFill>
              <a:effectLst/>
              <a:uLnTx/>
              <a:uFillTx/>
              <a:latin typeface="+mj-lt"/>
              <a:ea typeface="+mj-ea"/>
              <a:cs typeface="+mj-cs"/>
            </a:endParaRPr>
          </a:p>
        </p:txBody>
      </p:sp>
      <p:graphicFrame>
        <p:nvGraphicFramePr>
          <p:cNvPr id="2" name="Table 1"/>
          <p:cNvGraphicFramePr>
            <a:graphicFrameLocks noGrp="1"/>
          </p:cNvGraphicFramePr>
          <p:nvPr>
            <p:extLst/>
          </p:nvPr>
        </p:nvGraphicFramePr>
        <p:xfrm>
          <a:off x="438913" y="1158080"/>
          <a:ext cx="11449878" cy="2963169"/>
        </p:xfrm>
        <a:graphic>
          <a:graphicData uri="http://schemas.openxmlformats.org/drawingml/2006/table">
            <a:tbl>
              <a:tblPr/>
              <a:tblGrid>
                <a:gridCol w="1547280">
                  <a:extLst>
                    <a:ext uri="{9D8B030D-6E8A-4147-A177-3AD203B41FA5}">
                      <a16:colId xmlns:a16="http://schemas.microsoft.com/office/drawing/2014/main" val="20000"/>
                    </a:ext>
                  </a:extLst>
                </a:gridCol>
                <a:gridCol w="2605327">
                  <a:extLst>
                    <a:ext uri="{9D8B030D-6E8A-4147-A177-3AD203B41FA5}">
                      <a16:colId xmlns:a16="http://schemas.microsoft.com/office/drawing/2014/main" val="20001"/>
                    </a:ext>
                  </a:extLst>
                </a:gridCol>
                <a:gridCol w="2605327">
                  <a:extLst>
                    <a:ext uri="{9D8B030D-6E8A-4147-A177-3AD203B41FA5}">
                      <a16:colId xmlns:a16="http://schemas.microsoft.com/office/drawing/2014/main" val="20002"/>
                    </a:ext>
                  </a:extLst>
                </a:gridCol>
                <a:gridCol w="1071390">
                  <a:extLst>
                    <a:ext uri="{9D8B030D-6E8A-4147-A177-3AD203B41FA5}">
                      <a16:colId xmlns:a16="http://schemas.microsoft.com/office/drawing/2014/main" val="20003"/>
                    </a:ext>
                  </a:extLst>
                </a:gridCol>
                <a:gridCol w="1097750">
                  <a:extLst>
                    <a:ext uri="{9D8B030D-6E8A-4147-A177-3AD203B41FA5}">
                      <a16:colId xmlns:a16="http://schemas.microsoft.com/office/drawing/2014/main" val="20004"/>
                    </a:ext>
                  </a:extLst>
                </a:gridCol>
                <a:gridCol w="636595">
                  <a:extLst>
                    <a:ext uri="{9D8B030D-6E8A-4147-A177-3AD203B41FA5}">
                      <a16:colId xmlns:a16="http://schemas.microsoft.com/office/drawing/2014/main" val="20005"/>
                    </a:ext>
                  </a:extLst>
                </a:gridCol>
                <a:gridCol w="636595">
                  <a:extLst>
                    <a:ext uri="{9D8B030D-6E8A-4147-A177-3AD203B41FA5}">
                      <a16:colId xmlns:a16="http://schemas.microsoft.com/office/drawing/2014/main" val="20006"/>
                    </a:ext>
                  </a:extLst>
                </a:gridCol>
                <a:gridCol w="624807">
                  <a:extLst>
                    <a:ext uri="{9D8B030D-6E8A-4147-A177-3AD203B41FA5}">
                      <a16:colId xmlns:a16="http://schemas.microsoft.com/office/drawing/2014/main" val="20007"/>
                    </a:ext>
                  </a:extLst>
                </a:gridCol>
                <a:gridCol w="624807">
                  <a:extLst>
                    <a:ext uri="{9D8B030D-6E8A-4147-A177-3AD203B41FA5}">
                      <a16:colId xmlns:a16="http://schemas.microsoft.com/office/drawing/2014/main" val="20008"/>
                    </a:ext>
                  </a:extLst>
                </a:gridCol>
              </a:tblGrid>
              <a:tr h="332962">
                <a:tc>
                  <a:txBody>
                    <a:bodyPr/>
                    <a:lstStyle/>
                    <a:p>
                      <a:pPr algn="l" fontAlgn="ctr"/>
                      <a:r>
                        <a:rPr lang="hu-HU" sz="1400" b="1" i="0" u="none" strike="noStrike" dirty="0">
                          <a:solidFill>
                            <a:srgbClr val="FFFFFF"/>
                          </a:solidFill>
                          <a:effectLst/>
                          <a:latin typeface="GE Inspira Sans" panose="020B0503060000000003" pitchFamily="34" charset="-18"/>
                        </a:rPr>
                        <a:t>H3 - Business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H4 - Sub-business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Dispute code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Dispute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Dispute $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341932">
                <a:tc>
                  <a:txBody>
                    <a:bodyPr/>
                    <a:lstStyle/>
                    <a:p>
                      <a:pPr algn="l" rtl="0" fontAlgn="ctr"/>
                      <a:r>
                        <a:rPr lang="hu-HU" sz="1400" b="0" i="0" u="none" strike="noStrike" dirty="0">
                          <a:solidFill>
                            <a:srgbClr val="000000"/>
                          </a:solidFill>
                          <a:effectLst/>
                          <a:latin typeface="GE Inspira Sans" panose="020B0503060000000003" pitchFamily="34" charset="-18"/>
                        </a:rPr>
                        <a:t>GE Power Services</a:t>
                      </a:r>
                    </a:p>
                  </a:txBody>
                  <a:tcPr marL="85725" marR="9525" marT="9525"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en-US" sz="1400" b="0" i="0" u="none" strike="noStrike" dirty="0">
                          <a:solidFill>
                            <a:srgbClr val="000000"/>
                          </a:solidFill>
                          <a:effectLst/>
                          <a:latin typeface="GE Inspira Sans" panose="020B0503060000000003" pitchFamily="34" charset="-18"/>
                        </a:rPr>
                        <a:t>Power - GE PS Aero 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341932">
                <a:tc>
                  <a:txBody>
                    <a:bodyPr/>
                    <a:lstStyle/>
                    <a:p>
                      <a:pPr algn="l" rtl="0" fontAlgn="ctr"/>
                      <a:r>
                        <a:rPr lang="hu-HU" sz="1400" b="0" i="0" u="none" strike="noStrike" dirty="0">
                          <a:solidFill>
                            <a:srgbClr val="000000"/>
                          </a:solidFill>
                          <a:effectLst/>
                          <a:latin typeface="GE Inspira Sans" panose="020B0503060000000003" pitchFamily="34" charset="-18"/>
                        </a:rPr>
                        <a:t>GE Power Services</a:t>
                      </a:r>
                    </a:p>
                  </a:txBody>
                  <a:tcPr marL="85725" marR="9525" marT="9525"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en-US" sz="1400" b="0" i="0" u="none" strike="noStrike" dirty="0">
                          <a:solidFill>
                            <a:srgbClr val="000000"/>
                          </a:solidFill>
                          <a:effectLst/>
                          <a:latin typeface="GE Inspira Sans" panose="020B0503060000000003" pitchFamily="34" charset="-18"/>
                        </a:rPr>
                        <a:t>Power - GE PS Americas Region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341932">
                <a:tc>
                  <a:txBody>
                    <a:bodyPr/>
                    <a:lstStyle/>
                    <a:p>
                      <a:pPr algn="l" rtl="0" fontAlgn="ctr"/>
                      <a:r>
                        <a:rPr lang="hu-HU" sz="1400" b="0" i="0" u="none" strike="noStrike" dirty="0">
                          <a:solidFill>
                            <a:srgbClr val="000000"/>
                          </a:solidFill>
                          <a:effectLst/>
                          <a:latin typeface="GE Inspira Sans" panose="020B0503060000000003" pitchFamily="34" charset="-18"/>
                        </a:rPr>
                        <a:t>GE Power 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en-US" sz="1400" b="0" i="0" u="none" strike="noStrike" dirty="0">
                          <a:solidFill>
                            <a:srgbClr val="000000"/>
                          </a:solidFill>
                          <a:effectLst/>
                          <a:latin typeface="GE Inspira Sans" panose="020B0503060000000003" pitchFamily="34" charset="-18"/>
                        </a:rPr>
                        <a:t>Power - GE PS HQ Product Line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dirty="0">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341932">
                <a:tc>
                  <a:txBody>
                    <a:bodyPr/>
                    <a:lstStyle/>
                    <a:p>
                      <a:pPr algn="l" rtl="0" fontAlgn="ctr"/>
                      <a:r>
                        <a:rPr lang="hu-HU" sz="1400" b="0" i="0" u="none" strike="noStrike" dirty="0">
                          <a:solidFill>
                            <a:srgbClr val="000000"/>
                          </a:solidFill>
                          <a:effectLst/>
                          <a:latin typeface="GE Inspira Sans" panose="020B0503060000000003" pitchFamily="34" charset="-18"/>
                        </a:rPr>
                        <a:t>GE Power 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en-US" sz="1400" b="0" i="0" u="none" strike="noStrike" dirty="0">
                          <a:solidFill>
                            <a:srgbClr val="000000"/>
                          </a:solidFill>
                          <a:effectLst/>
                          <a:latin typeface="GE Inspira Sans" panose="020B0503060000000003" pitchFamily="34" charset="-18"/>
                        </a:rPr>
                        <a:t>Power - GE PS Aero Services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dirty="0">
                          <a:solidFill>
                            <a:srgbClr val="000000"/>
                          </a:solidFill>
                          <a:effectLst/>
                          <a:latin typeface="GE Inspira Sans" panose="020B0503060000000003" pitchFamily="34" charset="-18"/>
                        </a:rPr>
                        <a:t>Supporting doc</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20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341932">
                <a:tc>
                  <a:txBody>
                    <a:bodyPr/>
                    <a:lstStyle/>
                    <a:p>
                      <a:pPr algn="l" rtl="0" fontAlgn="ctr"/>
                      <a:r>
                        <a:rPr lang="hu-HU" sz="1400" b="0" i="0" u="none" strike="noStrike" dirty="0">
                          <a:solidFill>
                            <a:srgbClr val="000000"/>
                          </a:solidFill>
                          <a:effectLst/>
                          <a:latin typeface="GE Inspira Sans" panose="020B0503060000000003" pitchFamily="34" charset="-18"/>
                        </a:rPr>
                        <a:t>GE Power 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en-US" sz="1400" b="0" i="0" u="none" strike="noStrike">
                          <a:solidFill>
                            <a:srgbClr val="000000"/>
                          </a:solidFill>
                          <a:effectLst/>
                          <a:latin typeface="GE Inspira Sans" panose="020B0503060000000003" pitchFamily="34" charset="-18"/>
                        </a:rPr>
                        <a:t>Power - GE PS Aero Services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dirty="0">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r h="341932">
                <a:tc>
                  <a:txBody>
                    <a:bodyPr/>
                    <a:lstStyle/>
                    <a:p>
                      <a:pPr algn="l" rtl="0" fontAlgn="ctr"/>
                      <a:r>
                        <a:rPr lang="hu-HU" sz="1400" b="0" i="0" u="none" strike="noStrike" dirty="0">
                          <a:solidFill>
                            <a:srgbClr val="000000"/>
                          </a:solidFill>
                          <a:effectLst/>
                          <a:latin typeface="GE Inspira Sans" panose="020B0503060000000003" pitchFamily="34" charset="-18"/>
                        </a:rPr>
                        <a:t>GE Power 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en-US" sz="1400" b="0" i="0" u="none" strike="noStrike">
                          <a:solidFill>
                            <a:srgbClr val="000000"/>
                          </a:solidFill>
                          <a:effectLst/>
                          <a:latin typeface="GE Inspira Sans" panose="020B0503060000000003" pitchFamily="34" charset="-18"/>
                        </a:rPr>
                        <a:t>Power - GE PS Americas Region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6"/>
                  </a:ext>
                </a:extLst>
              </a:tr>
              <a:tr h="341932">
                <a:tc>
                  <a:txBody>
                    <a:bodyPr/>
                    <a:lstStyle/>
                    <a:p>
                      <a:pPr algn="l" rtl="0" fontAlgn="ctr"/>
                      <a:r>
                        <a:rPr lang="hu-HU" sz="1400" b="0" i="0" u="none" strike="noStrike" dirty="0">
                          <a:solidFill>
                            <a:srgbClr val="000000"/>
                          </a:solidFill>
                          <a:effectLst/>
                          <a:latin typeface="GE Inspira Sans" panose="020B0503060000000003" pitchFamily="34" charset="-18"/>
                        </a:rPr>
                        <a:t>GE Power 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en-US" sz="1400" b="0" i="0" u="none" strike="noStrike">
                          <a:solidFill>
                            <a:srgbClr val="000000"/>
                          </a:solidFill>
                          <a:effectLst/>
                          <a:latin typeface="GE Inspira Sans" panose="020B0503060000000003" pitchFamily="34" charset="-18"/>
                        </a:rPr>
                        <a:t>Power - GE PS HQ Product Line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
                  </a:ext>
                </a:extLst>
              </a:tr>
              <a:tr h="236683">
                <a:tc gridSpan="3">
                  <a:txBody>
                    <a:bodyPr/>
                    <a:lstStyle/>
                    <a:p>
                      <a:pPr algn="ctr" rtl="0" fontAlgn="ctr"/>
                      <a:r>
                        <a:rPr lang="hu-HU" sz="1400" b="1" i="0" u="none" strike="noStrike" dirty="0">
                          <a:solidFill>
                            <a:srgbClr val="1F4E78"/>
                          </a:solidFill>
                          <a:effectLst/>
                          <a:latin typeface="GE Inspira Sans" panose="020B0503060000000003" pitchFamily="34" charset="-18"/>
                        </a:rPr>
                        <a:t>TOTAL</a:t>
                      </a:r>
                    </a:p>
                  </a:txBody>
                  <a:tcPr marL="6950" marR="6950" marT="6950" marB="0" anchor="ctr">
                    <a:lnL w="1270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hMerge="1">
                  <a:txBody>
                    <a:bodyPr/>
                    <a:lstStyle/>
                    <a:p>
                      <a:endParaRPr lang="hu-HU"/>
                    </a:p>
                  </a:txBody>
                  <a:tcPr/>
                </a:tc>
                <a:tc>
                  <a:txBody>
                    <a:bodyPr/>
                    <a:lstStyle/>
                    <a:p>
                      <a:pPr algn="ctr" rtl="0" fontAlgn="ctr"/>
                      <a:r>
                        <a:rPr lang="hu-HU" sz="1400" b="1" i="0" u="none" strike="noStrike" dirty="0">
                          <a:solidFill>
                            <a:srgbClr val="1F4E78"/>
                          </a:solidFill>
                          <a:effectLst/>
                          <a:latin typeface="GE Inspira Sans" panose="020B0503060000000003" pitchFamily="34" charset="-18"/>
                        </a:rPr>
                        <a:t>1</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3</a:t>
                      </a:r>
                    </a:p>
                  </a:txBody>
                  <a:tcPr marL="9525" marR="9525" marT="9525"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rtl="0" fontAlgn="ctr"/>
                      <a:r>
                        <a:rPr lang="hu-HU" sz="1400" b="1" i="0" u="none" strike="noStrike" dirty="0">
                          <a:solidFill>
                            <a:srgbClr val="1F4E78"/>
                          </a:solidFill>
                          <a:effectLst/>
                          <a:latin typeface="GE Inspira Sans" panose="020B0503060000000003" pitchFamily="34" charset="-18"/>
                        </a:rPr>
                        <a:t>127</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9</a:t>
                      </a:r>
                    </a:p>
                  </a:txBody>
                  <a:tcPr marL="9525" marR="9525" marT="9525"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gridSpan="2">
                  <a:txBody>
                    <a:bodyPr/>
                    <a:lstStyle/>
                    <a:p>
                      <a:pPr algn="ctr" rtl="0" fontAlgn="ctr"/>
                      <a:endParaRPr lang="hu-HU" sz="1400" b="1" i="0" u="none" strike="noStrike">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gridSpan="2">
                  <a:txBody>
                    <a:bodyPr/>
                    <a:lstStyle/>
                    <a:p>
                      <a:pPr algn="ctr" rtl="0" fontAlgn="ctr"/>
                      <a:endParaRPr lang="hu-HU" sz="1400" b="1" i="0" u="none" strike="noStrike" dirty="0">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extLst>
                  <a:ext uri="{0D108BD9-81ED-4DB2-BD59-A6C34878D82A}">
                    <a16:rowId xmlns:a16="http://schemas.microsoft.com/office/drawing/2014/main" val="10008"/>
                  </a:ext>
                </a:extLst>
              </a:tr>
            </a:tbl>
          </a:graphicData>
        </a:graphic>
      </p:graphicFrame>
      <p:sp>
        <p:nvSpPr>
          <p:cNvPr id="10" name="Rectangle 605"/>
          <p:cNvSpPr>
            <a:spLocks noChangeArrowheads="1"/>
          </p:cNvSpPr>
          <p:nvPr/>
        </p:nvSpPr>
        <p:spPr bwMode="auto">
          <a:xfrm>
            <a:off x="438913" y="4330129"/>
            <a:ext cx="10483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chemeClr val="accent2"/>
                </a:solidFill>
                <a:effectLst/>
                <a:uLnTx/>
                <a:uFillTx/>
                <a:latin typeface="GE Inspira Sans" panose="020B0503060000000003" pitchFamily="34" charset="0"/>
              </a:rPr>
              <a:t>Dispute code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1" name="Rectangle 606"/>
          <p:cNvSpPr>
            <a:spLocks noChangeArrowheads="1"/>
          </p:cNvSpPr>
          <p:nvPr/>
        </p:nvSpPr>
        <p:spPr bwMode="auto">
          <a:xfrm>
            <a:off x="2617788" y="4330129"/>
            <a:ext cx="9345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Description</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2" name="Rectangle 607"/>
          <p:cNvSpPr>
            <a:spLocks noChangeArrowheads="1"/>
          </p:cNvSpPr>
          <p:nvPr/>
        </p:nvSpPr>
        <p:spPr bwMode="auto">
          <a:xfrm>
            <a:off x="6445251" y="4330129"/>
            <a:ext cx="8624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Next steps</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3" name="Rectangle 608"/>
          <p:cNvSpPr>
            <a:spLocks noChangeArrowheads="1"/>
          </p:cNvSpPr>
          <p:nvPr/>
        </p:nvSpPr>
        <p:spPr bwMode="auto">
          <a:xfrm>
            <a:off x="10274301" y="4330129"/>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Owner</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4" name="Rectangle 609"/>
          <p:cNvSpPr>
            <a:spLocks noChangeArrowheads="1"/>
          </p:cNvSpPr>
          <p:nvPr/>
        </p:nvSpPr>
        <p:spPr bwMode="auto">
          <a:xfrm>
            <a:off x="438913" y="4673900"/>
            <a:ext cx="15757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1" i="0" u="none" strike="noStrike" kern="0" cap="none" spc="0" normalizeH="0" baseline="0" noProof="0">
                <a:ln>
                  <a:noFill/>
                </a:ln>
                <a:solidFill>
                  <a:schemeClr val="accent2"/>
                </a:solidFill>
                <a:effectLst/>
                <a:uLnTx/>
                <a:uFillTx/>
                <a:latin typeface="GE Inspira Sans" panose="020B0503060000000003" pitchFamily="34" charset="0"/>
              </a:rPr>
              <a:t>Invoice d</a:t>
            </a: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i</a:t>
            </a:r>
            <a:r>
              <a:rPr kumimoji="0" lang="hu-HU" altLang="en-US" sz="1400" b="1" i="0" u="none" strike="noStrike" kern="0" cap="none" spc="0" normalizeH="0" baseline="0" noProof="0">
                <a:ln>
                  <a:noFill/>
                </a:ln>
                <a:solidFill>
                  <a:schemeClr val="accent2"/>
                </a:solidFill>
                <a:effectLst/>
                <a:uLnTx/>
                <a:uFillTx/>
                <a:latin typeface="GE Inspira Sans" panose="020B0503060000000003" pitchFamily="34" charset="0"/>
              </a:rPr>
              <a:t>stribution</a:t>
            </a:r>
            <a:endParaRPr kumimoji="0" lang="en-US" altLang="en-US" sz="1800" b="1"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5" name="Rectangle 611"/>
          <p:cNvSpPr>
            <a:spLocks noChangeArrowheads="1"/>
          </p:cNvSpPr>
          <p:nvPr/>
        </p:nvSpPr>
        <p:spPr bwMode="auto">
          <a:xfrm>
            <a:off x="438913" y="5246451"/>
            <a:ext cx="12984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1" i="0" u="none" strike="noStrike" kern="0" cap="none" spc="0" normalizeH="0" baseline="0" noProof="0" dirty="0">
                <a:ln>
                  <a:noFill/>
                </a:ln>
                <a:solidFill>
                  <a:schemeClr val="accent2"/>
                </a:solidFill>
                <a:effectLst/>
                <a:uLnTx/>
                <a:uFillTx/>
                <a:latin typeface="GE Inspira Sans" panose="020B0503060000000003" pitchFamily="34" charset="0"/>
              </a:rPr>
              <a:t>Incorrect price </a:t>
            </a:r>
            <a:r>
              <a:rPr kumimoji="0" lang="hu-HU" altLang="en-US" sz="1400" b="1" i="0" u="none" strike="noStrike" kern="0" cap="none" spc="0" normalizeH="0" baseline="0" noProof="0">
                <a:ln>
                  <a:noFill/>
                </a:ln>
                <a:solidFill>
                  <a:schemeClr val="accent2"/>
                </a:solidFill>
                <a:effectLst/>
                <a:uLnTx/>
                <a:uFillTx/>
                <a:latin typeface="GE Inspira Sans" panose="020B0503060000000003" pitchFamily="34" charset="0"/>
              </a:rPr>
              <a:t>/ </a:t>
            </a:r>
            <a:b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br>
            <a:r>
              <a:rPr kumimoji="0" lang="hu-HU" altLang="en-US" sz="1400" b="1" i="0" u="none" strike="noStrike" kern="0" cap="none" spc="0" normalizeH="0" baseline="0" noProof="0">
                <a:ln>
                  <a:noFill/>
                </a:ln>
                <a:solidFill>
                  <a:schemeClr val="accent2"/>
                </a:solidFill>
                <a:effectLst/>
                <a:uLnTx/>
                <a:uFillTx/>
                <a:latin typeface="GE Inspira Sans" panose="020B0503060000000003" pitchFamily="34" charset="0"/>
              </a:rPr>
              <a:t>Missing </a:t>
            </a:r>
            <a:r>
              <a:rPr kumimoji="0" lang="hu-HU" altLang="en-US" sz="1400" b="1" i="0" u="none" strike="noStrike" kern="0" cap="none" spc="0" normalizeH="0" baseline="0" noProof="0" dirty="0">
                <a:ln>
                  <a:noFill/>
                </a:ln>
                <a:solidFill>
                  <a:schemeClr val="accent2"/>
                </a:solidFill>
                <a:effectLst/>
                <a:uLnTx/>
                <a:uFillTx/>
                <a:latin typeface="GE Inspira Sans" panose="020B0503060000000003" pitchFamily="34" charset="0"/>
              </a:rPr>
              <a:t>docs</a:t>
            </a:r>
            <a:endParaRPr kumimoji="0" lang="en-US" altLang="en-US" sz="1800" b="1"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6" name="Rectangle 613"/>
          <p:cNvSpPr>
            <a:spLocks noChangeArrowheads="1"/>
          </p:cNvSpPr>
          <p:nvPr/>
        </p:nvSpPr>
        <p:spPr bwMode="auto">
          <a:xfrm>
            <a:off x="438913" y="5819001"/>
            <a:ext cx="10227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1" i="0" u="none" strike="noStrike" kern="0" cap="none" spc="0" normalizeH="0" baseline="0" noProof="0" dirty="0">
                <a:ln>
                  <a:noFill/>
                </a:ln>
                <a:solidFill>
                  <a:schemeClr val="accent2"/>
                </a:solidFill>
                <a:effectLst/>
                <a:uLnTx/>
                <a:uFillTx/>
                <a:latin typeface="GE Inspira Sans" panose="020B0503060000000003" pitchFamily="34" charset="0"/>
              </a:rPr>
              <a:t>Incorrect tax</a:t>
            </a:r>
            <a:endParaRPr kumimoji="0" lang="en-US" altLang="en-US" sz="1800" b="1"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7" name="Rectangle 615"/>
          <p:cNvSpPr>
            <a:spLocks noChangeArrowheads="1"/>
          </p:cNvSpPr>
          <p:nvPr/>
        </p:nvSpPr>
        <p:spPr bwMode="auto">
          <a:xfrm>
            <a:off x="2617788" y="5246451"/>
            <a:ext cx="25407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Incorrect shipping &amp; handling cost</a:t>
            </a:r>
            <a:endPar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endParaRPr>
          </a:p>
        </p:txBody>
      </p:sp>
      <p:sp>
        <p:nvSpPr>
          <p:cNvPr id="18" name="Rectangle 616"/>
          <p:cNvSpPr>
            <a:spLocks noChangeArrowheads="1"/>
          </p:cNvSpPr>
          <p:nvPr/>
        </p:nvSpPr>
        <p:spPr bwMode="auto">
          <a:xfrm>
            <a:off x="2617788" y="5489338"/>
            <a:ext cx="13865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Mismatch to quote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9" name="Rectangle 617"/>
          <p:cNvSpPr>
            <a:spLocks noChangeArrowheads="1"/>
          </p:cNvSpPr>
          <p:nvPr/>
        </p:nvSpPr>
        <p:spPr bwMode="auto">
          <a:xfrm>
            <a:off x="6445251" y="5246451"/>
            <a:ext cx="6716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Checklist</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0" name="Rectangle 618"/>
          <p:cNvSpPr>
            <a:spLocks noChangeArrowheads="1"/>
          </p:cNvSpPr>
          <p:nvPr/>
        </p:nvSpPr>
        <p:spPr bwMode="auto">
          <a:xfrm>
            <a:off x="6445251" y="5489338"/>
            <a:ext cx="5931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Training</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1" name="Rectangle 619"/>
          <p:cNvSpPr>
            <a:spLocks noChangeArrowheads="1"/>
          </p:cNvSpPr>
          <p:nvPr/>
        </p:nvSpPr>
        <p:spPr bwMode="auto">
          <a:xfrm>
            <a:off x="10274301" y="5246451"/>
            <a:ext cx="8976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X. Meseguer</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2" name="Rectangle 620"/>
          <p:cNvSpPr>
            <a:spLocks noChangeArrowheads="1"/>
          </p:cNvSpPr>
          <p:nvPr/>
        </p:nvSpPr>
        <p:spPr bwMode="auto">
          <a:xfrm>
            <a:off x="10274301" y="5489338"/>
            <a:ext cx="5402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Sz. Kiss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3" name="Rectangle 621"/>
          <p:cNvSpPr>
            <a:spLocks noChangeArrowheads="1"/>
          </p:cNvSpPr>
          <p:nvPr/>
        </p:nvSpPr>
        <p:spPr bwMode="auto">
          <a:xfrm>
            <a:off x="2617788" y="5819001"/>
            <a:ext cx="282769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Missing certificates, no central storage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4" name="Rectangle 622"/>
          <p:cNvSpPr>
            <a:spLocks noChangeArrowheads="1"/>
          </p:cNvSpPr>
          <p:nvPr/>
        </p:nvSpPr>
        <p:spPr bwMode="auto">
          <a:xfrm>
            <a:off x="2617788" y="6061889"/>
            <a:ext cx="23836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Cross-border transactions taxed</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5" name="Rectangle 623"/>
          <p:cNvSpPr>
            <a:spLocks noChangeArrowheads="1"/>
          </p:cNvSpPr>
          <p:nvPr/>
        </p:nvSpPr>
        <p:spPr bwMode="auto">
          <a:xfrm>
            <a:off x="6445251" y="5819001"/>
            <a:ext cx="22009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TC part of ITO, central storage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6" name="Rectangle 624"/>
          <p:cNvSpPr>
            <a:spLocks noChangeArrowheads="1"/>
          </p:cNvSpPr>
          <p:nvPr/>
        </p:nvSpPr>
        <p:spPr bwMode="auto">
          <a:xfrm>
            <a:off x="6445251" y="6061889"/>
            <a:ext cx="24958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System fix to prevent humna miss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7" name="Rectangle 625"/>
          <p:cNvSpPr>
            <a:spLocks noChangeArrowheads="1"/>
          </p:cNvSpPr>
          <p:nvPr/>
        </p:nvSpPr>
        <p:spPr bwMode="auto">
          <a:xfrm>
            <a:off x="10274301" y="5819001"/>
            <a:ext cx="8976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X. Meseguer</a:t>
            </a:r>
            <a:endParaRPr kumimoji="0" lang="en-US" altLang="en-US" sz="14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8" name="Rectangle 626"/>
          <p:cNvSpPr>
            <a:spLocks noChangeArrowheads="1"/>
          </p:cNvSpPr>
          <p:nvPr/>
        </p:nvSpPr>
        <p:spPr bwMode="auto">
          <a:xfrm>
            <a:off x="10274301" y="6061889"/>
            <a:ext cx="5402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Sz. Kiss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9" name="Rectangle 630"/>
          <p:cNvSpPr>
            <a:spLocks noChangeArrowheads="1"/>
          </p:cNvSpPr>
          <p:nvPr/>
        </p:nvSpPr>
        <p:spPr bwMode="auto">
          <a:xfrm>
            <a:off x="2617788" y="4673900"/>
            <a:ext cx="24349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Outdated email addresses in ERP</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0" name="Rectangle 631"/>
          <p:cNvSpPr>
            <a:spLocks noChangeArrowheads="1"/>
          </p:cNvSpPr>
          <p:nvPr/>
        </p:nvSpPr>
        <p:spPr bwMode="auto">
          <a:xfrm>
            <a:off x="2617788" y="4915200"/>
            <a:ext cx="2669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Inv. Distribution instructions unclear</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1" name="Rectangle 632"/>
          <p:cNvSpPr>
            <a:spLocks noChangeArrowheads="1"/>
          </p:cNvSpPr>
          <p:nvPr/>
        </p:nvSpPr>
        <p:spPr bwMode="auto">
          <a:xfrm>
            <a:off x="6445251" y="4673900"/>
            <a:ext cx="18674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Backlog fix, Inflow control</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2" name="Rectangle 633"/>
          <p:cNvSpPr>
            <a:spLocks noChangeArrowheads="1"/>
          </p:cNvSpPr>
          <p:nvPr/>
        </p:nvSpPr>
        <p:spPr bwMode="auto">
          <a:xfrm>
            <a:off x="6445251" y="4915200"/>
            <a:ext cx="3074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Info to update into ERP during onboarding</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3" name="Rectangle 634"/>
          <p:cNvSpPr>
            <a:spLocks noChangeArrowheads="1"/>
          </p:cNvSpPr>
          <p:nvPr/>
        </p:nvSpPr>
        <p:spPr bwMode="auto">
          <a:xfrm>
            <a:off x="10274301" y="4673900"/>
            <a:ext cx="6636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chemeClr val="accent2"/>
                </a:solidFill>
                <a:effectLst/>
                <a:uLnTx/>
                <a:uFillTx/>
                <a:latin typeface="GE Inspira Sans" panose="020B0503060000000003" pitchFamily="34" charset="0"/>
              </a:rPr>
              <a:t>Biz FP&amp;A</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4" name="Rectangle 635"/>
          <p:cNvSpPr>
            <a:spLocks noChangeArrowheads="1"/>
          </p:cNvSpPr>
          <p:nvPr/>
        </p:nvSpPr>
        <p:spPr bwMode="auto">
          <a:xfrm>
            <a:off x="10274301" y="4915200"/>
            <a:ext cx="8976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X. Meseguer</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8" name="Rectangle 672"/>
          <p:cNvSpPr>
            <a:spLocks noChangeArrowheads="1"/>
          </p:cNvSpPr>
          <p:nvPr/>
        </p:nvSpPr>
        <p:spPr bwMode="auto">
          <a:xfrm>
            <a:off x="2579688" y="4573016"/>
            <a:ext cx="3294063"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endParaRPr>
          </a:p>
        </p:txBody>
      </p:sp>
      <p:sp>
        <p:nvSpPr>
          <p:cNvPr id="44" name="TextBox 43"/>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cxnSp>
        <p:nvCxnSpPr>
          <p:cNvPr id="5" name="Straight Connector 4"/>
          <p:cNvCxnSpPr/>
          <p:nvPr/>
        </p:nvCxnSpPr>
        <p:spPr>
          <a:xfrm>
            <a:off x="438913" y="4573016"/>
            <a:ext cx="200807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617788" y="4573016"/>
            <a:ext cx="366710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45251" y="4573016"/>
            <a:ext cx="366710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274301" y="4573016"/>
            <a:ext cx="163266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9306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49"/>
          <p:cNvSpPr/>
          <p:nvPr/>
        </p:nvSpPr>
        <p:spPr>
          <a:xfrm>
            <a:off x="449544" y="4426756"/>
            <a:ext cx="11437652" cy="1771929"/>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Rectangle 18"/>
          <p:cNvSpPr/>
          <p:nvPr/>
        </p:nvSpPr>
        <p:spPr>
          <a:xfrm>
            <a:off x="581947" y="4469273"/>
            <a:ext cx="1967205" cy="338554"/>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u-HU" sz="1600" b="1" i="0" u="none" strike="noStrike" kern="0" cap="none" spc="0" normalizeH="0" baseline="0" noProof="0" dirty="0">
                <a:ln>
                  <a:noFill/>
                </a:ln>
                <a:solidFill>
                  <a:schemeClr val="accent1">
                    <a:lumMod val="50000"/>
                  </a:schemeClr>
                </a:solidFill>
                <a:effectLst/>
                <a:uLnTx/>
                <a:uFillTx/>
              </a:rPr>
              <a:t>Overview </a:t>
            </a:r>
            <a:r>
              <a:rPr kumimoji="0" lang="hu-HU" sz="1600" b="1" i="0" u="none" strike="noStrike" kern="0" cap="none" spc="0" normalizeH="0" baseline="0" noProof="0" dirty="0">
                <a:ln>
                  <a:noFill/>
                </a:ln>
                <a:solidFill>
                  <a:schemeClr val="accent1">
                    <a:lumMod val="50000"/>
                  </a:schemeClr>
                </a:solidFill>
                <a:effectLst/>
                <a:uLnTx/>
                <a:uFillTx/>
                <a:latin typeface="GE Inspira" panose="020F0603030400020203" pitchFamily="34" charset="0"/>
              </a:rPr>
              <a:t>&amp; </a:t>
            </a:r>
            <a:r>
              <a:rPr kumimoji="0" lang="hu-HU" sz="1600" b="1" i="0" u="none" strike="noStrike" kern="0" cap="none" spc="0" normalizeH="0" baseline="0" noProof="0" dirty="0">
                <a:ln>
                  <a:noFill/>
                </a:ln>
                <a:solidFill>
                  <a:schemeClr val="accent1">
                    <a:lumMod val="50000"/>
                  </a:schemeClr>
                </a:solidFill>
                <a:effectLst/>
                <a:uLnTx/>
                <a:uFillTx/>
              </a:rPr>
              <a:t>Actions</a:t>
            </a:r>
            <a:endParaRPr kumimoji="0" lang="en-US" sz="1600" b="0" i="0" u="none" strike="noStrike" kern="0" cap="none" spc="0" normalizeH="0" baseline="0" noProof="0" dirty="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Healthcare | Disputes</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42" name="Table 41"/>
          <p:cNvGraphicFramePr>
            <a:graphicFrameLocks noGrp="1"/>
          </p:cNvGraphicFramePr>
          <p:nvPr>
            <p:extLst/>
          </p:nvPr>
        </p:nvGraphicFramePr>
        <p:xfrm>
          <a:off x="438913" y="1153850"/>
          <a:ext cx="11448284" cy="2630070"/>
        </p:xfrm>
        <a:graphic>
          <a:graphicData uri="http://schemas.openxmlformats.org/drawingml/2006/table">
            <a:tbl>
              <a:tblPr/>
              <a:tblGrid>
                <a:gridCol w="1818862">
                  <a:extLst>
                    <a:ext uri="{9D8B030D-6E8A-4147-A177-3AD203B41FA5}">
                      <a16:colId xmlns:a16="http://schemas.microsoft.com/office/drawing/2014/main" val="234516844"/>
                    </a:ext>
                  </a:extLst>
                </a:gridCol>
                <a:gridCol w="481471">
                  <a:extLst>
                    <a:ext uri="{9D8B030D-6E8A-4147-A177-3AD203B41FA5}">
                      <a16:colId xmlns:a16="http://schemas.microsoft.com/office/drawing/2014/main" val="1205475096"/>
                    </a:ext>
                  </a:extLst>
                </a:gridCol>
                <a:gridCol w="600374">
                  <a:extLst>
                    <a:ext uri="{9D8B030D-6E8A-4147-A177-3AD203B41FA5}">
                      <a16:colId xmlns:a16="http://schemas.microsoft.com/office/drawing/2014/main" val="348550329"/>
                    </a:ext>
                  </a:extLst>
                </a:gridCol>
                <a:gridCol w="489430">
                  <a:extLst>
                    <a:ext uri="{9D8B030D-6E8A-4147-A177-3AD203B41FA5}">
                      <a16:colId xmlns:a16="http://schemas.microsoft.com/office/drawing/2014/main" val="1937218562"/>
                    </a:ext>
                  </a:extLst>
                </a:gridCol>
                <a:gridCol w="354611">
                  <a:extLst>
                    <a:ext uri="{9D8B030D-6E8A-4147-A177-3AD203B41FA5}">
                      <a16:colId xmlns:a16="http://schemas.microsoft.com/office/drawing/2014/main" val="2917675732"/>
                    </a:ext>
                  </a:extLst>
                </a:gridCol>
                <a:gridCol w="481471">
                  <a:extLst>
                    <a:ext uri="{9D8B030D-6E8A-4147-A177-3AD203B41FA5}">
                      <a16:colId xmlns:a16="http://schemas.microsoft.com/office/drawing/2014/main" val="3659350096"/>
                    </a:ext>
                  </a:extLst>
                </a:gridCol>
                <a:gridCol w="481471">
                  <a:extLst>
                    <a:ext uri="{9D8B030D-6E8A-4147-A177-3AD203B41FA5}">
                      <a16:colId xmlns:a16="http://schemas.microsoft.com/office/drawing/2014/main" val="1316019141"/>
                    </a:ext>
                  </a:extLst>
                </a:gridCol>
                <a:gridCol w="481471">
                  <a:extLst>
                    <a:ext uri="{9D8B030D-6E8A-4147-A177-3AD203B41FA5}">
                      <a16:colId xmlns:a16="http://schemas.microsoft.com/office/drawing/2014/main" val="3273782637"/>
                    </a:ext>
                  </a:extLst>
                </a:gridCol>
                <a:gridCol w="481471">
                  <a:extLst>
                    <a:ext uri="{9D8B030D-6E8A-4147-A177-3AD203B41FA5}">
                      <a16:colId xmlns:a16="http://schemas.microsoft.com/office/drawing/2014/main" val="3603744426"/>
                    </a:ext>
                  </a:extLst>
                </a:gridCol>
                <a:gridCol w="481471">
                  <a:extLst>
                    <a:ext uri="{9D8B030D-6E8A-4147-A177-3AD203B41FA5}">
                      <a16:colId xmlns:a16="http://schemas.microsoft.com/office/drawing/2014/main" val="3118445016"/>
                    </a:ext>
                  </a:extLst>
                </a:gridCol>
                <a:gridCol w="481471">
                  <a:extLst>
                    <a:ext uri="{9D8B030D-6E8A-4147-A177-3AD203B41FA5}">
                      <a16:colId xmlns:a16="http://schemas.microsoft.com/office/drawing/2014/main" val="3621779505"/>
                    </a:ext>
                  </a:extLst>
                </a:gridCol>
                <a:gridCol w="481471">
                  <a:extLst>
                    <a:ext uri="{9D8B030D-6E8A-4147-A177-3AD203B41FA5}">
                      <a16:colId xmlns:a16="http://schemas.microsoft.com/office/drawing/2014/main" val="4006362116"/>
                    </a:ext>
                  </a:extLst>
                </a:gridCol>
                <a:gridCol w="481471">
                  <a:extLst>
                    <a:ext uri="{9D8B030D-6E8A-4147-A177-3AD203B41FA5}">
                      <a16:colId xmlns:a16="http://schemas.microsoft.com/office/drawing/2014/main" val="4017540963"/>
                    </a:ext>
                  </a:extLst>
                </a:gridCol>
                <a:gridCol w="481471">
                  <a:extLst>
                    <a:ext uri="{9D8B030D-6E8A-4147-A177-3AD203B41FA5}">
                      <a16:colId xmlns:a16="http://schemas.microsoft.com/office/drawing/2014/main" val="2162391661"/>
                    </a:ext>
                  </a:extLst>
                </a:gridCol>
                <a:gridCol w="481471">
                  <a:extLst>
                    <a:ext uri="{9D8B030D-6E8A-4147-A177-3AD203B41FA5}">
                      <a16:colId xmlns:a16="http://schemas.microsoft.com/office/drawing/2014/main" val="3913247460"/>
                    </a:ext>
                  </a:extLst>
                </a:gridCol>
                <a:gridCol w="481471">
                  <a:extLst>
                    <a:ext uri="{9D8B030D-6E8A-4147-A177-3AD203B41FA5}">
                      <a16:colId xmlns:a16="http://schemas.microsoft.com/office/drawing/2014/main" val="3794459716"/>
                    </a:ext>
                  </a:extLst>
                </a:gridCol>
                <a:gridCol w="481471">
                  <a:extLst>
                    <a:ext uri="{9D8B030D-6E8A-4147-A177-3AD203B41FA5}">
                      <a16:colId xmlns:a16="http://schemas.microsoft.com/office/drawing/2014/main" val="3907548024"/>
                    </a:ext>
                  </a:extLst>
                </a:gridCol>
                <a:gridCol w="481471">
                  <a:extLst>
                    <a:ext uri="{9D8B030D-6E8A-4147-A177-3AD203B41FA5}">
                      <a16:colId xmlns:a16="http://schemas.microsoft.com/office/drawing/2014/main" val="151162772"/>
                    </a:ext>
                  </a:extLst>
                </a:gridCol>
                <a:gridCol w="481471">
                  <a:extLst>
                    <a:ext uri="{9D8B030D-6E8A-4147-A177-3AD203B41FA5}">
                      <a16:colId xmlns:a16="http://schemas.microsoft.com/office/drawing/2014/main" val="839893791"/>
                    </a:ext>
                  </a:extLst>
                </a:gridCol>
                <a:gridCol w="481471">
                  <a:extLst>
                    <a:ext uri="{9D8B030D-6E8A-4147-A177-3AD203B41FA5}">
                      <a16:colId xmlns:a16="http://schemas.microsoft.com/office/drawing/2014/main" val="1746652805"/>
                    </a:ext>
                  </a:extLst>
                </a:gridCol>
                <a:gridCol w="481471">
                  <a:extLst>
                    <a:ext uri="{9D8B030D-6E8A-4147-A177-3AD203B41FA5}">
                      <a16:colId xmlns:a16="http://schemas.microsoft.com/office/drawing/2014/main" val="3064727974"/>
                    </a:ext>
                  </a:extLst>
                </a:gridCol>
              </a:tblGrid>
              <a:tr h="357324">
                <a:tc rowSpan="2">
                  <a:txBody>
                    <a:bodyPr/>
                    <a:lstStyle/>
                    <a:p>
                      <a:pPr algn="ctr" fontAlgn="ctr"/>
                      <a:r>
                        <a:rPr lang="en-US" sz="1400" b="1" i="0" u="none" strike="noStrike" dirty="0">
                          <a:solidFill>
                            <a:srgbClr val="FFFFFF"/>
                          </a:solidFill>
                          <a:effectLst/>
                          <a:latin typeface="GE Inspira Sans" panose="020B0503060000000003" pitchFamily="34" charset="0"/>
                        </a:rPr>
                        <a:t>Dispute codes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gridSpan="12">
                  <a:txBody>
                    <a:bodyPr/>
                    <a:lstStyle/>
                    <a:p>
                      <a:pPr algn="ctr" fontAlgn="ctr"/>
                      <a:r>
                        <a:rPr lang="en-US" sz="1400" b="1" i="0" u="none" strike="noStrike" dirty="0">
                          <a:solidFill>
                            <a:srgbClr val="FFFFFF"/>
                          </a:solidFill>
                          <a:effectLst/>
                          <a:latin typeface="GE Inspira Sans" panose="020B0503060000000003" pitchFamily="34" charset="0"/>
                        </a:rPr>
                        <a:t>Billing quality</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400" b="1" i="0" u="none" strike="noStrike" dirty="0">
                          <a:solidFill>
                            <a:srgbClr val="FFFFFF"/>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91047"/>
                  </a:ext>
                </a:extLst>
              </a:tr>
              <a:tr h="633047">
                <a:tc v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Invoice distribution</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price</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Missing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POs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Supporting docs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tax</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Customer portal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Billing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err="1">
                          <a:solidFill>
                            <a:srgbClr val="000000"/>
                          </a:solidFill>
                          <a:effectLst/>
                          <a:latin typeface="GE Inspira Sans" panose="020B0503060000000003" pitchFamily="34" charset="0"/>
                        </a:rPr>
                        <a:t>Comm'l</a:t>
                      </a:r>
                      <a:endParaRPr lang="en-US" sz="1400" b="1" i="0" u="none" strike="noStrike" dirty="0">
                        <a:solidFill>
                          <a:srgbClr val="000000"/>
                        </a:solidFill>
                        <a:effectLst/>
                        <a:latin typeface="GE Inspira Sans" panose="020B0503060000000003" pitchFamily="34" charset="0"/>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Shipping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902702025"/>
                  </a:ext>
                </a:extLst>
              </a:tr>
              <a:tr h="316884">
                <a:tc>
                  <a:txBody>
                    <a:bodyPr/>
                    <a:lstStyle/>
                    <a:p>
                      <a:pPr algn="l" fontAlgn="b"/>
                      <a:r>
                        <a:rPr lang="en-US" sz="1400" b="1" i="0" u="none" strike="noStrike" dirty="0">
                          <a:solidFill>
                            <a:srgbClr val="000000"/>
                          </a:solidFill>
                          <a:effectLst/>
                          <a:latin typeface="GE Inspira Sans" panose="020B0503060000000003" pitchFamily="34" charset="0"/>
                        </a:rPr>
                        <a:t>Sub-business</a:t>
                      </a:r>
                    </a:p>
                  </a:txBody>
                  <a:tcPr marL="74159"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extLst>
                  <a:ext uri="{0D108BD9-81ED-4DB2-BD59-A6C34878D82A}">
                    <a16:rowId xmlns:a16="http://schemas.microsoft.com/office/drawing/2014/main" val="2365525095"/>
                  </a:ext>
                </a:extLst>
              </a:tr>
              <a:tr h="315061">
                <a:tc>
                  <a:txBody>
                    <a:bodyPr/>
                    <a:lstStyle/>
                    <a:p>
                      <a:pPr algn="l" fontAlgn="ctr"/>
                      <a:r>
                        <a:rPr lang="en-US" sz="1400" b="1" i="0" u="none" strike="noStrike" dirty="0">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108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GE Inspira Sans" panose="020B0503060000000003" pitchFamily="34" charset="0"/>
                        </a:rPr>
                        <a:t>10.1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149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 6.8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68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67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107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10.2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301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17.7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267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8.1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5594620"/>
                  </a:ext>
                </a:extLst>
              </a:tr>
              <a:tr h="285750">
                <a:tc>
                  <a:txBody>
                    <a:bodyPr/>
                    <a:lstStyle/>
                    <a:p>
                      <a:pPr algn="l" fontAlgn="ctr"/>
                      <a:r>
                        <a:rPr lang="en-US" sz="1400" b="1" i="0" u="none" strike="noStrike">
                          <a:solidFill>
                            <a:srgbClr val="000000"/>
                          </a:solidFill>
                          <a:effectLst/>
                          <a:latin typeface="GE Inspira Sans" panose="020B0503060000000003" pitchFamily="34" charset="0"/>
                        </a:rPr>
                        <a:t>Life Sciences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62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6.0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 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15104316"/>
                  </a:ext>
                </a:extLst>
              </a:tr>
              <a:tr h="240668">
                <a:tc>
                  <a:txBody>
                    <a:bodyPr/>
                    <a:lstStyle/>
                    <a:p>
                      <a:pPr algn="l" fontAlgn="ctr"/>
                      <a:r>
                        <a:rPr lang="en-US" sz="1400" b="1" i="0" u="none" strike="noStrike">
                          <a:solidFill>
                            <a:srgbClr val="000000"/>
                          </a:solidFill>
                          <a:effectLst/>
                          <a:latin typeface="GE Inspira Sans" panose="020B0503060000000003" pitchFamily="34" charset="0"/>
                        </a:rPr>
                        <a:t>ID 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195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188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95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77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3663720144"/>
                  </a:ext>
                </a:extLst>
              </a:tr>
              <a:tr h="240668">
                <a:tc>
                  <a:txBody>
                    <a:bodyPr/>
                    <a:lstStyle/>
                    <a:p>
                      <a:pPr algn="l" fontAlgn="ctr"/>
                      <a:r>
                        <a:rPr lang="en-US" sz="1400" b="1" i="0" u="none" strike="noStrike">
                          <a:solidFill>
                            <a:srgbClr val="000000"/>
                          </a:solidFill>
                          <a:effectLst/>
                          <a:latin typeface="GE Inspira Sans" panose="020B0503060000000003" pitchFamily="34" charset="0"/>
                        </a:rPr>
                        <a:t>RCT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52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01074972"/>
                  </a:ext>
                </a:extLst>
              </a:tr>
              <a:tr h="240668">
                <a:tc>
                  <a:txBody>
                    <a:bodyPr/>
                    <a:lstStyle/>
                    <a:p>
                      <a:pPr algn="l" fontAlgn="ctr"/>
                      <a:r>
                        <a:rPr lang="en-US" sz="1400" b="1" i="0" u="none" strike="noStrike">
                          <a:solidFill>
                            <a:srgbClr val="000000"/>
                          </a:solidFill>
                          <a:effectLst/>
                          <a:latin typeface="GE Inspira Sans" panose="020B0503060000000003" pitchFamily="34" charset="0"/>
                        </a:rPr>
                        <a:t>% Total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731825090"/>
                  </a:ext>
                </a:extLst>
              </a:tr>
            </a:tbl>
          </a:graphicData>
        </a:graphic>
      </p:graphicFrame>
      <p:sp>
        <p:nvSpPr>
          <p:cNvPr id="49" name="TextBox 48"/>
          <p:cNvSpPr txBox="1"/>
          <p:nvPr/>
        </p:nvSpPr>
        <p:spPr>
          <a:xfrm>
            <a:off x="624604" y="4928083"/>
            <a:ext cx="2959143"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Targeting </a:t>
            </a:r>
            <a:r>
              <a:rPr kumimoji="0" lang="hu-HU" sz="1400" b="0" i="0" u="none" strike="noStrike" kern="0" cap="none" spc="0" normalizeH="0" baseline="0" noProof="0" dirty="0">
                <a:ln>
                  <a:noFill/>
                </a:ln>
                <a:solidFill>
                  <a:schemeClr val="accent2"/>
                </a:solidFill>
                <a:effectLst/>
                <a:uLnTx/>
                <a:uFillTx/>
              </a:rPr>
              <a:t>55</a:t>
            </a:r>
            <a:r>
              <a:rPr kumimoji="0" lang="en-US" sz="1400" b="0" i="0" u="none" strike="noStrike" kern="0" cap="none" spc="0" normalizeH="0" baseline="0" noProof="0" dirty="0">
                <a:ln>
                  <a:noFill/>
                </a:ln>
                <a:solidFill>
                  <a:schemeClr val="accent2"/>
                </a:solidFill>
                <a:effectLst/>
                <a:uLnTx/>
                <a:uFillTx/>
              </a:rPr>
              <a:t>% of the billing disputes</a:t>
            </a:r>
          </a:p>
        </p:txBody>
      </p:sp>
      <p:sp>
        <p:nvSpPr>
          <p:cNvPr id="50" name="TextBox 49"/>
          <p:cNvSpPr txBox="1"/>
          <p:nvPr/>
        </p:nvSpPr>
        <p:spPr>
          <a:xfrm>
            <a:off x="624604" y="5218589"/>
            <a:ext cx="8213787" cy="800219"/>
          </a:xfrm>
          <a:prstGeom prst="rect">
            <a:avLst/>
          </a:prstGeom>
          <a:noFill/>
        </p:spPr>
        <p:txBody>
          <a:bodyPr wrap="none" lIns="0" tIns="0" rIns="0" bIns="0" rtlCol="0">
            <a:spAutoFit/>
          </a:bodyPr>
          <a:lstStyle/>
          <a:p>
            <a:pPr marL="285750" lvl="1" indent="-285750">
              <a:spcBef>
                <a:spcPts val="600"/>
              </a:spcBef>
              <a:buFont typeface="Arial" panose="020B0604020202020204" pitchFamily="34" charset="0"/>
              <a:buChar char="•"/>
            </a:pPr>
            <a:r>
              <a:rPr lang="hu-HU" sz="1400"/>
              <a:t>Continue the execution with HCS NAM – A. Kanizsai/J. Length</a:t>
            </a:r>
            <a:endParaRPr lang="en-US" sz="1400"/>
          </a:p>
          <a:p>
            <a:pPr marL="285750" lvl="1" indent="-285750">
              <a:spcBef>
                <a:spcPts val="600"/>
              </a:spcBef>
              <a:buFont typeface="Arial" panose="020B0604020202020204" pitchFamily="34" charset="0"/>
              <a:buChar char="•"/>
            </a:pPr>
            <a:r>
              <a:rPr lang="hu-HU" sz="1400"/>
              <a:t>Re-open engagement with HCS EMEA as per latest CFO call in Dec: A. Galvan to follow up with S. Dham - Jan</a:t>
            </a:r>
            <a:endParaRPr lang="en-US" sz="1400"/>
          </a:p>
          <a:p>
            <a:pPr marL="285750" lvl="1" indent="-285750">
              <a:spcBef>
                <a:spcPts val="600"/>
              </a:spcBef>
              <a:buFont typeface="Arial" panose="020B0604020202020204" pitchFamily="34" charset="0"/>
              <a:buChar char="•"/>
            </a:pPr>
            <a:r>
              <a:rPr lang="hu-HU" sz="1400"/>
              <a:t>Kick off partnership with LS Bioprocess – S</a:t>
            </a:r>
            <a:r>
              <a:rPr lang="en-US" sz="1400"/>
              <a:t>z.</a:t>
            </a:r>
            <a:r>
              <a:rPr lang="hu-HU" sz="1400"/>
              <a:t> K</a:t>
            </a:r>
            <a:r>
              <a:rPr lang="en-US" sz="1400"/>
              <a:t>iss </a:t>
            </a:r>
            <a:r>
              <a:rPr lang="hu-HU" sz="1400"/>
              <a:t>/ A</a:t>
            </a:r>
            <a:r>
              <a:rPr lang="en-US" sz="1400"/>
              <a:t>.</a:t>
            </a:r>
            <a:r>
              <a:rPr lang="hu-HU" sz="1400"/>
              <a:t> G</a:t>
            </a:r>
            <a:r>
              <a:rPr lang="en-US" sz="1400"/>
              <a:t>alvan</a:t>
            </a:r>
            <a:r>
              <a:rPr lang="hu-HU" sz="1400"/>
              <a:t>- Feb</a:t>
            </a:r>
            <a:endParaRPr lang="en-US" sz="1400"/>
          </a:p>
        </p:txBody>
      </p:sp>
      <p:grpSp>
        <p:nvGrpSpPr>
          <p:cNvPr id="14" name="Group 13"/>
          <p:cNvGrpSpPr/>
          <p:nvPr/>
        </p:nvGrpSpPr>
        <p:grpSpPr>
          <a:xfrm>
            <a:off x="1617066" y="6475272"/>
            <a:ext cx="2029364" cy="184666"/>
            <a:chOff x="9662748" y="281176"/>
            <a:chExt cx="2029364" cy="184666"/>
          </a:xfrm>
        </p:grpSpPr>
        <p:sp>
          <p:nvSpPr>
            <p:cNvPr id="15" name="Rectangle 14"/>
            <p:cNvSpPr/>
            <p:nvPr/>
          </p:nvSpPr>
          <p:spPr>
            <a:xfrm>
              <a:off x="9662748" y="293323"/>
              <a:ext cx="274320" cy="160372"/>
            </a:xfrm>
            <a:prstGeom prst="rect">
              <a:avLst/>
            </a:prstGeom>
            <a:solidFill>
              <a:srgbClr val="FFFF0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10061858" y="281176"/>
              <a:ext cx="1630254"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rPr>
                <a:t>Area scoped for deep dive</a:t>
              </a:r>
            </a:p>
          </p:txBody>
        </p:sp>
      </p:grpSp>
      <p:sp>
        <p:nvSpPr>
          <p:cNvPr id="17" name="TextBox 16"/>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20"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3120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bwMode="gray">
          <a:xfrm>
            <a:off x="9001796" y="992993"/>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67" name="Title 1"/>
          <p:cNvSpPr txBox="1">
            <a:spLocks/>
          </p:cNvSpPr>
          <p:nvPr/>
        </p:nvSpPr>
        <p:spPr>
          <a:xfrm>
            <a:off x="438913" y="219456"/>
            <a:ext cx="8995156"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2"/>
                </a:solidFill>
                <a:effectLst/>
                <a:uLnTx/>
                <a:uFillTx/>
                <a:latin typeface="+mj-lt"/>
                <a:ea typeface="+mj-ea"/>
                <a:cs typeface="+mj-cs"/>
              </a:rPr>
              <a:t>Healthcare </a:t>
            </a:r>
            <a:r>
              <a:rPr kumimoji="0" lang="en-US" sz="3600" b="0" i="0" u="none" strike="noStrike" kern="1200" cap="none" spc="0" normalizeH="0" baseline="0" noProof="0">
                <a:ln>
                  <a:noFill/>
                </a:ln>
                <a:solidFill>
                  <a:schemeClr val="accent2"/>
                </a:solidFill>
                <a:effectLst/>
                <a:uLnTx/>
                <a:uFillTx/>
                <a:latin typeface="+mj-lt"/>
                <a:ea typeface="+mj-ea"/>
                <a:cs typeface="+mj-cs"/>
              </a:rPr>
              <a:t>| Proposed engagements (1/2)</a:t>
            </a:r>
            <a:endParaRPr kumimoji="0" lang="en-US" sz="3600" b="0" i="0" u="none" strike="noStrike" kern="1200" cap="none" spc="0" normalizeH="0" baseline="0" noProof="0" dirty="0">
              <a:ln>
                <a:noFill/>
              </a:ln>
              <a:solidFill>
                <a:schemeClr val="accent2"/>
              </a:solidFill>
              <a:effectLst/>
              <a:uLnTx/>
              <a:uFillTx/>
              <a:latin typeface="+mj-lt"/>
              <a:ea typeface="+mj-ea"/>
              <a:cs typeface="+mj-cs"/>
            </a:endParaRPr>
          </a:p>
        </p:txBody>
      </p:sp>
      <p:graphicFrame>
        <p:nvGraphicFramePr>
          <p:cNvPr id="2" name="Table 1"/>
          <p:cNvGraphicFramePr>
            <a:graphicFrameLocks noGrp="1"/>
          </p:cNvGraphicFramePr>
          <p:nvPr>
            <p:extLst/>
          </p:nvPr>
        </p:nvGraphicFramePr>
        <p:xfrm>
          <a:off x="379523" y="1261921"/>
          <a:ext cx="11304719" cy="4855552"/>
        </p:xfrm>
        <a:graphic>
          <a:graphicData uri="http://schemas.openxmlformats.org/drawingml/2006/table">
            <a:tbl>
              <a:tblPr/>
              <a:tblGrid>
                <a:gridCol w="1682464">
                  <a:extLst>
                    <a:ext uri="{9D8B030D-6E8A-4147-A177-3AD203B41FA5}">
                      <a16:colId xmlns:a16="http://schemas.microsoft.com/office/drawing/2014/main" val="20000"/>
                    </a:ext>
                  </a:extLst>
                </a:gridCol>
                <a:gridCol w="2417497">
                  <a:extLst>
                    <a:ext uri="{9D8B030D-6E8A-4147-A177-3AD203B41FA5}">
                      <a16:colId xmlns:a16="http://schemas.microsoft.com/office/drawing/2014/main" val="20001"/>
                    </a:ext>
                  </a:extLst>
                </a:gridCol>
                <a:gridCol w="2572296">
                  <a:extLst>
                    <a:ext uri="{9D8B030D-6E8A-4147-A177-3AD203B41FA5}">
                      <a16:colId xmlns:a16="http://schemas.microsoft.com/office/drawing/2014/main" val="20002"/>
                    </a:ext>
                  </a:extLst>
                </a:gridCol>
                <a:gridCol w="884591">
                  <a:extLst>
                    <a:ext uri="{9D8B030D-6E8A-4147-A177-3AD203B41FA5}">
                      <a16:colId xmlns:a16="http://schemas.microsoft.com/office/drawing/2014/main" val="20003"/>
                    </a:ext>
                  </a:extLst>
                </a:gridCol>
                <a:gridCol w="1257049">
                  <a:extLst>
                    <a:ext uri="{9D8B030D-6E8A-4147-A177-3AD203B41FA5}">
                      <a16:colId xmlns:a16="http://schemas.microsoft.com/office/drawing/2014/main" val="20004"/>
                    </a:ext>
                  </a:extLst>
                </a:gridCol>
                <a:gridCol w="628525">
                  <a:extLst>
                    <a:ext uri="{9D8B030D-6E8A-4147-A177-3AD203B41FA5}">
                      <a16:colId xmlns:a16="http://schemas.microsoft.com/office/drawing/2014/main" val="20005"/>
                    </a:ext>
                  </a:extLst>
                </a:gridCol>
                <a:gridCol w="628525">
                  <a:extLst>
                    <a:ext uri="{9D8B030D-6E8A-4147-A177-3AD203B41FA5}">
                      <a16:colId xmlns:a16="http://schemas.microsoft.com/office/drawing/2014/main" val="20006"/>
                    </a:ext>
                  </a:extLst>
                </a:gridCol>
                <a:gridCol w="616886">
                  <a:extLst>
                    <a:ext uri="{9D8B030D-6E8A-4147-A177-3AD203B41FA5}">
                      <a16:colId xmlns:a16="http://schemas.microsoft.com/office/drawing/2014/main" val="20007"/>
                    </a:ext>
                  </a:extLst>
                </a:gridCol>
                <a:gridCol w="616886">
                  <a:extLst>
                    <a:ext uri="{9D8B030D-6E8A-4147-A177-3AD203B41FA5}">
                      <a16:colId xmlns:a16="http://schemas.microsoft.com/office/drawing/2014/main" val="20008"/>
                    </a:ext>
                  </a:extLst>
                </a:gridCol>
              </a:tblGrid>
              <a:tr h="303472">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H3 </a:t>
                      </a:r>
                      <a:r>
                        <a:rPr lang="hu-HU" sz="1400" b="1" i="0" u="none" strike="noStrike" dirty="0">
                          <a:solidFill>
                            <a:srgbClr val="FFFFFF"/>
                          </a:solidFill>
                          <a:effectLst/>
                          <a:latin typeface="GE Inspira Sans" panose="020B0503060000000003" pitchFamily="34" charset="-18"/>
                        </a:rPr>
                        <a:t>- Business</a:t>
                      </a:r>
                    </a:p>
                  </a:txBody>
                  <a:tcPr marL="69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H4 </a:t>
                      </a:r>
                      <a:r>
                        <a:rPr lang="hu-HU" sz="1400" b="1" i="0" u="none" strike="noStrike" dirty="0">
                          <a:solidFill>
                            <a:srgbClr val="FFFFFF"/>
                          </a:solidFill>
                          <a:effectLst/>
                          <a:latin typeface="GE Inspira Sans" panose="020B0503060000000003" pitchFamily="34" charset="-18"/>
                        </a:rPr>
                        <a:t>- Sub-business</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Dispute code</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Dispute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 Dispute $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dirty="0">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Europe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8</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Life Sciences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LS - Bioprocess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2</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Life Sciences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LS - Contrast Imaging</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3</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Europe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US &amp; Canada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5</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18%</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Life Sciences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LS - Bioprocess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6"/>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Europe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Missing PO</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US &amp; Canada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Missing PO</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3</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14%</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8"/>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Europe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Supporting doc</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12%</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9"/>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US &amp; Canada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Supporting doc</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0"/>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Europe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3</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11%</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1"/>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US &amp; Canada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7</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28%</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2"/>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Life Sciences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LS - Bioprocess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3"/>
                  </a:ext>
                </a:extLst>
              </a:tr>
              <a:tr h="303472">
                <a:tc>
                  <a:txBody>
                    <a:bodyPr/>
                    <a:lstStyle/>
                    <a:p>
                      <a:pPr algn="l" rtl="0" fontAlgn="ctr"/>
                      <a:r>
                        <a:rPr lang="hu-HU" sz="1400" b="0" i="0" u="none" strike="noStrike">
                          <a:solidFill>
                            <a:srgbClr val="000000"/>
                          </a:solidFill>
                          <a:effectLst/>
                          <a:latin typeface="GE Inspira Sans" panose="020B0503060000000003" pitchFamily="34" charset="-18"/>
                        </a:rPr>
                        <a:t>Healthcare Systems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HCS - Europe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Customer portal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15%</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4"/>
                  </a:ext>
                </a:extLst>
              </a:tr>
              <a:tr h="303472">
                <a:tc gridSpan="3">
                  <a:txBody>
                    <a:bodyPr/>
                    <a:lstStyle/>
                    <a:p>
                      <a:pPr algn="ctr" rtl="0" fontAlgn="ctr"/>
                      <a:r>
                        <a:rPr lang="hu-HU" sz="1400" b="1" i="0" u="none" strike="noStrike">
                          <a:solidFill>
                            <a:srgbClr val="1F4E78"/>
                          </a:solidFill>
                          <a:effectLst/>
                          <a:latin typeface="GE Inspira Sans" panose="020B0503060000000003" pitchFamily="34" charset="-18"/>
                        </a:rPr>
                        <a:t>TOTAL</a:t>
                      </a:r>
                    </a:p>
                  </a:txBody>
                  <a:tcPr marL="6950" marR="6950" marT="6950" marB="0" anchor="ctr">
                    <a:lnL w="1270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hMerge="1">
                  <a:txBody>
                    <a:bodyPr/>
                    <a:lstStyle/>
                    <a:p>
                      <a:endParaRPr lang="hu-HU"/>
                    </a:p>
                  </a:txBody>
                  <a:tcPr/>
                </a:tc>
                <a:tc>
                  <a:txBody>
                    <a:bodyPr/>
                    <a:lstStyle/>
                    <a:p>
                      <a:pPr algn="ctr" rtl="0" fontAlgn="ctr"/>
                      <a:r>
                        <a:rPr lang="hu-HU" sz="1400" b="1" i="0" u="none" strike="noStrike" dirty="0">
                          <a:solidFill>
                            <a:srgbClr val="1F4E78"/>
                          </a:solidFill>
                          <a:effectLst/>
                          <a:latin typeface="GE Inspira Sans" panose="020B0503060000000003" pitchFamily="34" charset="-18"/>
                        </a:rPr>
                        <a:t>40</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3</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rtl="0" fontAlgn="ctr"/>
                      <a:r>
                        <a:rPr lang="hu-HU" sz="1400" b="1" i="0" u="none" strike="noStrike" dirty="0">
                          <a:solidFill>
                            <a:srgbClr val="1F4E78"/>
                          </a:solidFill>
                          <a:effectLst/>
                          <a:latin typeface="GE Inspira Sans" panose="020B0503060000000003" pitchFamily="34" charset="-18"/>
                        </a:rPr>
                        <a:t>582</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3</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gridSpan="2">
                  <a:txBody>
                    <a:bodyPr/>
                    <a:lstStyle/>
                    <a:p>
                      <a:pPr algn="ctr" rtl="0" fontAlgn="ctr"/>
                      <a:endParaRPr lang="hu-HU" sz="1400" b="1" i="0" u="none" strike="noStrike">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gridSpan="2">
                  <a:txBody>
                    <a:bodyPr/>
                    <a:lstStyle/>
                    <a:p>
                      <a:pPr algn="ctr" rtl="0" fontAlgn="ctr"/>
                      <a:endParaRPr lang="hu-HU" sz="1400" b="1" i="0" u="none" strike="noStrike" dirty="0">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extLst>
                  <a:ext uri="{0D108BD9-81ED-4DB2-BD59-A6C34878D82A}">
                    <a16:rowId xmlns:a16="http://schemas.microsoft.com/office/drawing/2014/main" val="10015"/>
                  </a:ext>
                </a:extLst>
              </a:tr>
            </a:tbl>
          </a:graphicData>
        </a:graphic>
      </p:graphicFrame>
      <p:sp>
        <p:nvSpPr>
          <p:cNvPr id="7"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01874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321972" y="2170978"/>
            <a:ext cx="11566819" cy="546694"/>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0" name="AutoShape 573"/>
          <p:cNvSpPr>
            <a:spLocks noChangeAspect="1" noChangeArrowheads="1" noTextEdit="1"/>
          </p:cNvSpPr>
          <p:nvPr/>
        </p:nvSpPr>
        <p:spPr bwMode="auto">
          <a:xfrm>
            <a:off x="303213" y="1144108"/>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itle 1"/>
          <p:cNvSpPr txBox="1">
            <a:spLocks/>
          </p:cNvSpPr>
          <p:nvPr/>
        </p:nvSpPr>
        <p:spPr>
          <a:xfrm>
            <a:off x="438913" y="219456"/>
            <a:ext cx="8995156"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schemeClr val="accent2"/>
                </a:solidFill>
                <a:effectLst/>
                <a:uLnTx/>
                <a:uFillTx/>
                <a:latin typeface="+mj-lt"/>
                <a:ea typeface="+mj-ea"/>
                <a:cs typeface="+mj-cs"/>
              </a:rPr>
              <a:t>Healthcare | Proposed engagements (2/2)</a:t>
            </a:r>
            <a:endParaRPr kumimoji="0" lang="en-US" sz="3600" b="0" i="0" u="none" strike="noStrike" kern="1200" cap="none" spc="0" normalizeH="0" baseline="0" noProof="0" dirty="0">
              <a:ln>
                <a:noFill/>
              </a:ln>
              <a:solidFill>
                <a:schemeClr val="accent2"/>
              </a:solidFill>
              <a:effectLst/>
              <a:uLnTx/>
              <a:uFillTx/>
              <a:latin typeface="+mj-lt"/>
              <a:ea typeface="+mj-ea"/>
              <a:cs typeface="+mj-cs"/>
            </a:endParaRPr>
          </a:p>
        </p:txBody>
      </p:sp>
      <p:sp>
        <p:nvSpPr>
          <p:cNvPr id="41" name="Rectangle 611"/>
          <p:cNvSpPr>
            <a:spLocks noChangeArrowheads="1"/>
          </p:cNvSpPr>
          <p:nvPr/>
        </p:nvSpPr>
        <p:spPr bwMode="auto">
          <a:xfrm>
            <a:off x="447526" y="2203864"/>
            <a:ext cx="9217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Incorrect PO</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2" name="Rectangle 615"/>
          <p:cNvSpPr>
            <a:spLocks noChangeArrowheads="1"/>
          </p:cNvSpPr>
          <p:nvPr/>
        </p:nvSpPr>
        <p:spPr bwMode="auto">
          <a:xfrm>
            <a:off x="2617788" y="2203864"/>
            <a:ext cx="34208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PO number not provided by customer at quote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3" name="Rectangle 616"/>
          <p:cNvSpPr>
            <a:spLocks noChangeArrowheads="1"/>
          </p:cNvSpPr>
          <p:nvPr/>
        </p:nvSpPr>
        <p:spPr bwMode="auto">
          <a:xfrm>
            <a:off x="2617788" y="2446751"/>
            <a:ext cx="28693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PO not mandatory for order processing</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4" name="Rectangle 617"/>
          <p:cNvSpPr>
            <a:spLocks noChangeArrowheads="1"/>
          </p:cNvSpPr>
          <p:nvPr/>
        </p:nvSpPr>
        <p:spPr bwMode="auto">
          <a:xfrm>
            <a:off x="6445251" y="2203864"/>
            <a:ext cx="297677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Expand PO requirement to other regions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5" name="Rectangle 618"/>
          <p:cNvSpPr>
            <a:spLocks noChangeArrowheads="1"/>
          </p:cNvSpPr>
          <p:nvPr/>
        </p:nvSpPr>
        <p:spPr bwMode="auto">
          <a:xfrm>
            <a:off x="6445251" y="2446751"/>
            <a:ext cx="31466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System enhancement to mandate PO field</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6" name="Rectangle 619"/>
          <p:cNvSpPr>
            <a:spLocks noChangeArrowheads="1"/>
          </p:cNvSpPr>
          <p:nvPr/>
        </p:nvSpPr>
        <p:spPr bwMode="auto">
          <a:xfrm>
            <a:off x="10280585" y="2203864"/>
            <a:ext cx="5402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Sz. Kiss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7" name="Rectangle 620"/>
          <p:cNvSpPr>
            <a:spLocks noChangeArrowheads="1"/>
          </p:cNvSpPr>
          <p:nvPr/>
        </p:nvSpPr>
        <p:spPr bwMode="auto">
          <a:xfrm>
            <a:off x="10280585" y="2446751"/>
            <a:ext cx="742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P. Dragani</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8" name="Rectangle 609"/>
          <p:cNvSpPr>
            <a:spLocks noChangeArrowheads="1"/>
          </p:cNvSpPr>
          <p:nvPr/>
        </p:nvSpPr>
        <p:spPr bwMode="auto">
          <a:xfrm>
            <a:off x="447526" y="1530166"/>
            <a:ext cx="10692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Incorrect price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49" name="Rectangle 630"/>
          <p:cNvSpPr>
            <a:spLocks noChangeArrowheads="1"/>
          </p:cNvSpPr>
          <p:nvPr/>
        </p:nvSpPr>
        <p:spPr bwMode="auto">
          <a:xfrm>
            <a:off x="2617788" y="1530166"/>
            <a:ext cx="28260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Manual svc. price modification process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50" name="Rectangle 631"/>
          <p:cNvSpPr>
            <a:spLocks noChangeArrowheads="1"/>
          </p:cNvSpPr>
          <p:nvPr/>
        </p:nvSpPr>
        <p:spPr bwMode="auto">
          <a:xfrm>
            <a:off x="2617788" y="1771466"/>
            <a:ext cx="27844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System split shipments at order input</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51" name="Rectangle 632"/>
          <p:cNvSpPr>
            <a:spLocks noChangeArrowheads="1"/>
          </p:cNvSpPr>
          <p:nvPr/>
        </p:nvSpPr>
        <p:spPr bwMode="auto">
          <a:xfrm>
            <a:off x="6445251" y="1530166"/>
            <a:ext cx="23644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System flag for duplicate billings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52" name="Rectangle 633"/>
          <p:cNvSpPr>
            <a:spLocks noChangeArrowheads="1"/>
          </p:cNvSpPr>
          <p:nvPr/>
        </p:nvSpPr>
        <p:spPr bwMode="auto">
          <a:xfrm>
            <a:off x="6445250" y="1771465"/>
            <a:ext cx="34918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System control (expand US </a:t>
            </a:r>
            <a:r>
              <a:rPr kumimoji="0" lang="en-US" altLang="en-US" sz="1400" b="0" i="0" u="none" strike="noStrike" kern="0" cap="none" spc="0" normalizeH="0" baseline="0" noProof="0" dirty="0" err="1">
                <a:ln>
                  <a:noFill/>
                </a:ln>
                <a:solidFill>
                  <a:schemeClr val="accent2"/>
                </a:solidFill>
                <a:effectLst/>
                <a:uLnTx/>
                <a:uFillTx/>
                <a:latin typeface="GE Inspira Sans" panose="020B0503060000000003" pitchFamily="34" charset="0"/>
              </a:rPr>
              <a:t>eOM</a:t>
            </a: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 enhancement)</a:t>
            </a:r>
          </a:p>
        </p:txBody>
      </p:sp>
      <p:sp>
        <p:nvSpPr>
          <p:cNvPr id="53" name="Rectangle 634"/>
          <p:cNvSpPr>
            <a:spLocks noChangeArrowheads="1"/>
          </p:cNvSpPr>
          <p:nvPr/>
        </p:nvSpPr>
        <p:spPr bwMode="auto">
          <a:xfrm>
            <a:off x="10280585" y="1530166"/>
            <a:ext cx="16318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P. Dragani / S. Dankert</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54" name="Rectangle 635"/>
          <p:cNvSpPr>
            <a:spLocks noChangeArrowheads="1"/>
          </p:cNvSpPr>
          <p:nvPr/>
        </p:nvSpPr>
        <p:spPr bwMode="auto">
          <a:xfrm>
            <a:off x="10280585" y="1771466"/>
            <a:ext cx="14330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M. Molezzi / </a:t>
            </a:r>
            <a:r>
              <a:rPr kumimoji="0" lang="en-US" altLang="en-US" sz="1400" b="0" i="0" u="none" strike="noStrike" kern="0" cap="none" spc="0" normalizeH="0" baseline="0" noProof="0" dirty="0" err="1">
                <a:ln>
                  <a:noFill/>
                </a:ln>
                <a:solidFill>
                  <a:schemeClr val="accent2"/>
                </a:solidFill>
                <a:effectLst/>
                <a:uLnTx/>
                <a:uFillTx/>
                <a:latin typeface="GE Inspira Sans" panose="020B0503060000000003" pitchFamily="34" charset="0"/>
              </a:rPr>
              <a:t>Sz</a:t>
            </a: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 Kiss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68" name="Rectangle 613"/>
          <p:cNvSpPr>
            <a:spLocks noChangeArrowheads="1"/>
          </p:cNvSpPr>
          <p:nvPr/>
        </p:nvSpPr>
        <p:spPr bwMode="auto">
          <a:xfrm>
            <a:off x="447526" y="2879149"/>
            <a:ext cx="9345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Incorrect tax</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69" name="Rectangle 621"/>
          <p:cNvSpPr>
            <a:spLocks noChangeArrowheads="1"/>
          </p:cNvSpPr>
          <p:nvPr/>
        </p:nvSpPr>
        <p:spPr bwMode="auto">
          <a:xfrm>
            <a:off x="2617788" y="2879149"/>
            <a:ext cx="32559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Missing </a:t>
            </a: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upfront c</a:t>
            </a: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ertificate</a:t>
            </a: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 inquiry</a:t>
            </a:r>
          </a:p>
        </p:txBody>
      </p:sp>
      <p:sp>
        <p:nvSpPr>
          <p:cNvPr id="70" name="Rectangle 623"/>
          <p:cNvSpPr>
            <a:spLocks noChangeArrowheads="1"/>
          </p:cNvSpPr>
          <p:nvPr/>
        </p:nvSpPr>
        <p:spPr bwMode="auto">
          <a:xfrm>
            <a:off x="6445251" y="2879149"/>
            <a:ext cx="32559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Tax status inquiry at std. T&amp;Cs</a:t>
            </a:r>
          </a:p>
        </p:txBody>
      </p:sp>
      <p:sp>
        <p:nvSpPr>
          <p:cNvPr id="71" name="Rectangle 625"/>
          <p:cNvSpPr>
            <a:spLocks noChangeArrowheads="1"/>
          </p:cNvSpPr>
          <p:nvPr/>
        </p:nvSpPr>
        <p:spPr bwMode="auto">
          <a:xfrm>
            <a:off x="10280585" y="2879149"/>
            <a:ext cx="742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P. Dragani</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72" name="Rectangle 626"/>
          <p:cNvSpPr>
            <a:spLocks noChangeArrowheads="1"/>
          </p:cNvSpPr>
          <p:nvPr/>
        </p:nvSpPr>
        <p:spPr bwMode="auto">
          <a:xfrm>
            <a:off x="10280584" y="3149382"/>
            <a:ext cx="19176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 Dankert / P. Koskinas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73" name="Rectangle 623"/>
          <p:cNvSpPr>
            <a:spLocks noChangeArrowheads="1"/>
          </p:cNvSpPr>
          <p:nvPr/>
        </p:nvSpPr>
        <p:spPr bwMode="auto">
          <a:xfrm>
            <a:off x="6445250" y="3149382"/>
            <a:ext cx="32559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ITO validation of certificate at std. tax repository required prior to order processing</a:t>
            </a:r>
          </a:p>
        </p:txBody>
      </p:sp>
      <p:sp>
        <p:nvSpPr>
          <p:cNvPr id="74" name="Rectangle 621"/>
          <p:cNvSpPr>
            <a:spLocks noChangeArrowheads="1"/>
          </p:cNvSpPr>
          <p:nvPr/>
        </p:nvSpPr>
        <p:spPr bwMode="auto">
          <a:xfrm>
            <a:off x="2603040" y="3149382"/>
            <a:ext cx="32559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chemeClr val="accent2"/>
                </a:solidFill>
                <a:effectLst/>
                <a:uLnTx/>
                <a:uFillTx/>
                <a:latin typeface="GE Inspira Sans" panose="020B0503060000000003" pitchFamily="34" charset="0"/>
              </a:rPr>
              <a:t>Order entry without exemption validation</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07" name="Rectangle 605"/>
          <p:cNvSpPr>
            <a:spLocks noChangeArrowheads="1"/>
          </p:cNvSpPr>
          <p:nvPr/>
        </p:nvSpPr>
        <p:spPr bwMode="auto">
          <a:xfrm>
            <a:off x="438913" y="1209969"/>
            <a:ext cx="10483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chemeClr val="accent2"/>
                </a:solidFill>
                <a:effectLst/>
                <a:uLnTx/>
                <a:uFillTx/>
                <a:latin typeface="GE Inspira Sans" panose="020B0503060000000003" pitchFamily="34" charset="0"/>
              </a:rPr>
              <a:t>Dispute code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08" name="Rectangle 606"/>
          <p:cNvSpPr>
            <a:spLocks noChangeArrowheads="1"/>
          </p:cNvSpPr>
          <p:nvPr/>
        </p:nvSpPr>
        <p:spPr bwMode="auto">
          <a:xfrm>
            <a:off x="2617788" y="1209969"/>
            <a:ext cx="9345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Description</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09" name="Rectangle 607"/>
          <p:cNvSpPr>
            <a:spLocks noChangeArrowheads="1"/>
          </p:cNvSpPr>
          <p:nvPr/>
        </p:nvSpPr>
        <p:spPr bwMode="auto">
          <a:xfrm>
            <a:off x="6445251" y="1209969"/>
            <a:ext cx="8624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Next steps</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10" name="Rectangle 608"/>
          <p:cNvSpPr>
            <a:spLocks noChangeArrowheads="1"/>
          </p:cNvSpPr>
          <p:nvPr/>
        </p:nvSpPr>
        <p:spPr bwMode="auto">
          <a:xfrm>
            <a:off x="10274301" y="1209969"/>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Owner</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11" name="Rectangle 672"/>
          <p:cNvSpPr>
            <a:spLocks noChangeArrowheads="1"/>
          </p:cNvSpPr>
          <p:nvPr/>
        </p:nvSpPr>
        <p:spPr bwMode="auto">
          <a:xfrm>
            <a:off x="2579688" y="1452856"/>
            <a:ext cx="3294063" cy="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2"/>
              </a:solidFill>
              <a:effectLst/>
              <a:uLnTx/>
              <a:uFillTx/>
            </a:endParaRPr>
          </a:p>
        </p:txBody>
      </p:sp>
      <p:cxnSp>
        <p:nvCxnSpPr>
          <p:cNvPr id="112" name="Straight Connector 111"/>
          <p:cNvCxnSpPr/>
          <p:nvPr/>
        </p:nvCxnSpPr>
        <p:spPr>
          <a:xfrm>
            <a:off x="438913" y="1452856"/>
            <a:ext cx="200807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17788" y="1452856"/>
            <a:ext cx="366710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445251" y="1452856"/>
            <a:ext cx="366710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0274301" y="1452856"/>
            <a:ext cx="163266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3928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49"/>
          <p:cNvSpPr/>
          <p:nvPr/>
        </p:nvSpPr>
        <p:spPr>
          <a:xfrm>
            <a:off x="449544" y="4426756"/>
            <a:ext cx="11437652" cy="1771929"/>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Rectangle 19"/>
          <p:cNvSpPr/>
          <p:nvPr/>
        </p:nvSpPr>
        <p:spPr>
          <a:xfrm>
            <a:off x="581947" y="4469273"/>
            <a:ext cx="1967205" cy="338554"/>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u-HU" sz="1600" b="1" i="0" u="none" strike="noStrike" kern="0" cap="none" spc="0" normalizeH="0" baseline="0" noProof="0" dirty="0">
                <a:ln>
                  <a:noFill/>
                </a:ln>
                <a:solidFill>
                  <a:schemeClr val="accent1">
                    <a:lumMod val="50000"/>
                  </a:schemeClr>
                </a:solidFill>
                <a:effectLst/>
                <a:uLnTx/>
                <a:uFillTx/>
              </a:rPr>
              <a:t>Overview </a:t>
            </a:r>
            <a:r>
              <a:rPr kumimoji="0" lang="hu-HU" sz="1600" b="1" i="0" u="none" strike="noStrike" kern="0" cap="none" spc="0" normalizeH="0" baseline="0" noProof="0" dirty="0">
                <a:ln>
                  <a:noFill/>
                </a:ln>
                <a:solidFill>
                  <a:schemeClr val="accent1">
                    <a:lumMod val="50000"/>
                  </a:schemeClr>
                </a:solidFill>
                <a:effectLst/>
                <a:uLnTx/>
                <a:uFillTx/>
                <a:latin typeface="GE Inspira" panose="020F0603030400020203" pitchFamily="34" charset="0"/>
              </a:rPr>
              <a:t>&amp; </a:t>
            </a:r>
            <a:r>
              <a:rPr kumimoji="0" lang="hu-HU" sz="1600" b="1" i="0" u="none" strike="noStrike" kern="0" cap="none" spc="0" normalizeH="0" baseline="0" noProof="0" dirty="0">
                <a:ln>
                  <a:noFill/>
                </a:ln>
                <a:solidFill>
                  <a:schemeClr val="accent1">
                    <a:lumMod val="50000"/>
                  </a:schemeClr>
                </a:solidFill>
                <a:effectLst/>
                <a:uLnTx/>
                <a:uFillTx/>
              </a:rPr>
              <a:t>Actions</a:t>
            </a:r>
            <a:endParaRPr kumimoji="0" lang="en-US" sz="1600" b="0" i="0" u="none" strike="noStrike" kern="0" cap="none" spc="0" normalizeH="0" baseline="0" noProof="0" dirty="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Oil &amp; Gas | Disputes</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170" name="Table 169"/>
          <p:cNvGraphicFramePr>
            <a:graphicFrameLocks noGrp="1"/>
          </p:cNvGraphicFramePr>
          <p:nvPr>
            <p:extLst/>
          </p:nvPr>
        </p:nvGraphicFramePr>
        <p:xfrm>
          <a:off x="438913" y="1133475"/>
          <a:ext cx="11448283" cy="2809031"/>
        </p:xfrm>
        <a:graphic>
          <a:graphicData uri="http://schemas.openxmlformats.org/drawingml/2006/table">
            <a:tbl>
              <a:tblPr/>
              <a:tblGrid>
                <a:gridCol w="1818862">
                  <a:extLst>
                    <a:ext uri="{9D8B030D-6E8A-4147-A177-3AD203B41FA5}">
                      <a16:colId xmlns:a16="http://schemas.microsoft.com/office/drawing/2014/main" val="234516844"/>
                    </a:ext>
                  </a:extLst>
                </a:gridCol>
                <a:gridCol w="481471">
                  <a:extLst>
                    <a:ext uri="{9D8B030D-6E8A-4147-A177-3AD203B41FA5}">
                      <a16:colId xmlns:a16="http://schemas.microsoft.com/office/drawing/2014/main" val="1205475096"/>
                    </a:ext>
                  </a:extLst>
                </a:gridCol>
                <a:gridCol w="600374">
                  <a:extLst>
                    <a:ext uri="{9D8B030D-6E8A-4147-A177-3AD203B41FA5}">
                      <a16:colId xmlns:a16="http://schemas.microsoft.com/office/drawing/2014/main" val="348550329"/>
                    </a:ext>
                  </a:extLst>
                </a:gridCol>
                <a:gridCol w="362569">
                  <a:extLst>
                    <a:ext uri="{9D8B030D-6E8A-4147-A177-3AD203B41FA5}">
                      <a16:colId xmlns:a16="http://schemas.microsoft.com/office/drawing/2014/main" val="1937218562"/>
                    </a:ext>
                  </a:extLst>
                </a:gridCol>
                <a:gridCol w="481471">
                  <a:extLst>
                    <a:ext uri="{9D8B030D-6E8A-4147-A177-3AD203B41FA5}">
                      <a16:colId xmlns:a16="http://schemas.microsoft.com/office/drawing/2014/main" val="2917675732"/>
                    </a:ext>
                  </a:extLst>
                </a:gridCol>
                <a:gridCol w="481471">
                  <a:extLst>
                    <a:ext uri="{9D8B030D-6E8A-4147-A177-3AD203B41FA5}">
                      <a16:colId xmlns:a16="http://schemas.microsoft.com/office/drawing/2014/main" val="3659350096"/>
                    </a:ext>
                  </a:extLst>
                </a:gridCol>
                <a:gridCol w="481471">
                  <a:extLst>
                    <a:ext uri="{9D8B030D-6E8A-4147-A177-3AD203B41FA5}">
                      <a16:colId xmlns:a16="http://schemas.microsoft.com/office/drawing/2014/main" val="1316019141"/>
                    </a:ext>
                  </a:extLst>
                </a:gridCol>
                <a:gridCol w="481471">
                  <a:extLst>
                    <a:ext uri="{9D8B030D-6E8A-4147-A177-3AD203B41FA5}">
                      <a16:colId xmlns:a16="http://schemas.microsoft.com/office/drawing/2014/main" val="3273782637"/>
                    </a:ext>
                  </a:extLst>
                </a:gridCol>
                <a:gridCol w="481471">
                  <a:extLst>
                    <a:ext uri="{9D8B030D-6E8A-4147-A177-3AD203B41FA5}">
                      <a16:colId xmlns:a16="http://schemas.microsoft.com/office/drawing/2014/main" val="3603744426"/>
                    </a:ext>
                  </a:extLst>
                </a:gridCol>
                <a:gridCol w="481471">
                  <a:extLst>
                    <a:ext uri="{9D8B030D-6E8A-4147-A177-3AD203B41FA5}">
                      <a16:colId xmlns:a16="http://schemas.microsoft.com/office/drawing/2014/main" val="3118445016"/>
                    </a:ext>
                  </a:extLst>
                </a:gridCol>
                <a:gridCol w="481471">
                  <a:extLst>
                    <a:ext uri="{9D8B030D-6E8A-4147-A177-3AD203B41FA5}">
                      <a16:colId xmlns:a16="http://schemas.microsoft.com/office/drawing/2014/main" val="3621779505"/>
                    </a:ext>
                  </a:extLst>
                </a:gridCol>
                <a:gridCol w="481471">
                  <a:extLst>
                    <a:ext uri="{9D8B030D-6E8A-4147-A177-3AD203B41FA5}">
                      <a16:colId xmlns:a16="http://schemas.microsoft.com/office/drawing/2014/main" val="4006362116"/>
                    </a:ext>
                  </a:extLst>
                </a:gridCol>
                <a:gridCol w="481471">
                  <a:extLst>
                    <a:ext uri="{9D8B030D-6E8A-4147-A177-3AD203B41FA5}">
                      <a16:colId xmlns:a16="http://schemas.microsoft.com/office/drawing/2014/main" val="4017540963"/>
                    </a:ext>
                  </a:extLst>
                </a:gridCol>
                <a:gridCol w="481471">
                  <a:extLst>
                    <a:ext uri="{9D8B030D-6E8A-4147-A177-3AD203B41FA5}">
                      <a16:colId xmlns:a16="http://schemas.microsoft.com/office/drawing/2014/main" val="2162391661"/>
                    </a:ext>
                  </a:extLst>
                </a:gridCol>
                <a:gridCol w="481471">
                  <a:extLst>
                    <a:ext uri="{9D8B030D-6E8A-4147-A177-3AD203B41FA5}">
                      <a16:colId xmlns:a16="http://schemas.microsoft.com/office/drawing/2014/main" val="3913247460"/>
                    </a:ext>
                  </a:extLst>
                </a:gridCol>
                <a:gridCol w="481471">
                  <a:extLst>
                    <a:ext uri="{9D8B030D-6E8A-4147-A177-3AD203B41FA5}">
                      <a16:colId xmlns:a16="http://schemas.microsoft.com/office/drawing/2014/main" val="3794459716"/>
                    </a:ext>
                  </a:extLst>
                </a:gridCol>
                <a:gridCol w="481471">
                  <a:extLst>
                    <a:ext uri="{9D8B030D-6E8A-4147-A177-3AD203B41FA5}">
                      <a16:colId xmlns:a16="http://schemas.microsoft.com/office/drawing/2014/main" val="3907548024"/>
                    </a:ext>
                  </a:extLst>
                </a:gridCol>
                <a:gridCol w="481471">
                  <a:extLst>
                    <a:ext uri="{9D8B030D-6E8A-4147-A177-3AD203B41FA5}">
                      <a16:colId xmlns:a16="http://schemas.microsoft.com/office/drawing/2014/main" val="151162772"/>
                    </a:ext>
                  </a:extLst>
                </a:gridCol>
                <a:gridCol w="481471">
                  <a:extLst>
                    <a:ext uri="{9D8B030D-6E8A-4147-A177-3AD203B41FA5}">
                      <a16:colId xmlns:a16="http://schemas.microsoft.com/office/drawing/2014/main" val="839893791"/>
                    </a:ext>
                  </a:extLst>
                </a:gridCol>
                <a:gridCol w="481471">
                  <a:extLst>
                    <a:ext uri="{9D8B030D-6E8A-4147-A177-3AD203B41FA5}">
                      <a16:colId xmlns:a16="http://schemas.microsoft.com/office/drawing/2014/main" val="1746652805"/>
                    </a:ext>
                  </a:extLst>
                </a:gridCol>
                <a:gridCol w="481471">
                  <a:extLst>
                    <a:ext uri="{9D8B030D-6E8A-4147-A177-3AD203B41FA5}">
                      <a16:colId xmlns:a16="http://schemas.microsoft.com/office/drawing/2014/main" val="3064727974"/>
                    </a:ext>
                  </a:extLst>
                </a:gridCol>
              </a:tblGrid>
              <a:tr h="244780">
                <a:tc rowSpan="2">
                  <a:txBody>
                    <a:bodyPr/>
                    <a:lstStyle/>
                    <a:p>
                      <a:pPr algn="ctr" fontAlgn="ctr"/>
                      <a:r>
                        <a:rPr lang="en-US" sz="1400" b="1" i="0" u="none" strike="noStrike" dirty="0">
                          <a:solidFill>
                            <a:srgbClr val="FFFFFF"/>
                          </a:solidFill>
                          <a:effectLst/>
                          <a:latin typeface="GE Inspira Sans" panose="020B0503060000000003" pitchFamily="34" charset="0"/>
                        </a:rPr>
                        <a:t>Dispute codes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gridSpan="12">
                  <a:txBody>
                    <a:bodyPr/>
                    <a:lstStyle/>
                    <a:p>
                      <a:pPr algn="ctr" fontAlgn="ctr"/>
                      <a:r>
                        <a:rPr lang="en-US" sz="1400" b="1" i="0" u="none" strike="noStrike" dirty="0">
                          <a:solidFill>
                            <a:srgbClr val="FFFFFF"/>
                          </a:solidFill>
                          <a:effectLst/>
                          <a:latin typeface="GE Inspira Sans" panose="020B0503060000000003" pitchFamily="34" charset="0"/>
                        </a:rPr>
                        <a:t>Billing quality</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400" b="1" i="0" u="none" strike="noStrike" dirty="0">
                          <a:solidFill>
                            <a:srgbClr val="FFFFFF"/>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91047"/>
                  </a:ext>
                </a:extLst>
              </a:tr>
              <a:tr h="510684">
                <a:tc v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Invoice distribution</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price</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Missing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POs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Supporting docs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tax</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Customer portal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Billing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err="1">
                          <a:solidFill>
                            <a:srgbClr val="000000"/>
                          </a:solidFill>
                          <a:effectLst/>
                          <a:latin typeface="GE Inspira Sans" panose="020B0503060000000003" pitchFamily="34" charset="0"/>
                        </a:rPr>
                        <a:t>Comm'l</a:t>
                      </a:r>
                      <a:endParaRPr lang="en-US" sz="1400" b="1" i="0" u="none" strike="noStrike" dirty="0">
                        <a:solidFill>
                          <a:srgbClr val="000000"/>
                        </a:solidFill>
                        <a:effectLst/>
                        <a:latin typeface="GE Inspira Sans" panose="020B0503060000000003" pitchFamily="34" charset="0"/>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Shipping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902702025"/>
                  </a:ext>
                </a:extLst>
              </a:tr>
              <a:tr h="287759">
                <a:tc>
                  <a:txBody>
                    <a:bodyPr/>
                    <a:lstStyle/>
                    <a:p>
                      <a:pPr algn="l" fontAlgn="b"/>
                      <a:r>
                        <a:rPr lang="en-US" sz="1400" b="1" i="0" u="none" strike="noStrike" dirty="0">
                          <a:solidFill>
                            <a:srgbClr val="000000"/>
                          </a:solidFill>
                          <a:effectLst/>
                          <a:latin typeface="GE Inspira Sans" panose="020B0503060000000003" pitchFamily="34" charset="0"/>
                        </a:rPr>
                        <a:t>Sub-business</a:t>
                      </a:r>
                    </a:p>
                  </a:txBody>
                  <a:tcPr marL="74159"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extLst>
                  <a:ext uri="{0D108BD9-81ED-4DB2-BD59-A6C34878D82A}">
                    <a16:rowId xmlns:a16="http://schemas.microsoft.com/office/drawing/2014/main" val="2365525095"/>
                  </a:ext>
                </a:extLst>
              </a:tr>
              <a:tr h="218548">
                <a:tc>
                  <a:txBody>
                    <a:bodyPr/>
                    <a:lstStyle/>
                    <a:p>
                      <a:pPr algn="l" fontAlgn="ctr"/>
                      <a:r>
                        <a:rPr lang="en-US" sz="1400" b="1" i="0" u="none" strike="noStrike" dirty="0">
                          <a:solidFill>
                            <a:srgbClr val="000000"/>
                          </a:solidFill>
                          <a:effectLst/>
                          <a:latin typeface="GE Inspira Sans" panose="020B0503060000000003" pitchFamily="34" charset="0"/>
                        </a:rPr>
                        <a:t>TMS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5594620"/>
                  </a:ext>
                </a:extLst>
              </a:tr>
              <a:tr h="218548">
                <a:tc>
                  <a:txBody>
                    <a:bodyPr/>
                    <a:lstStyle/>
                    <a:p>
                      <a:pPr algn="l" fontAlgn="ctr"/>
                      <a:r>
                        <a:rPr lang="en-US" sz="1400" b="1" i="0" u="none" strike="noStrike">
                          <a:solidFill>
                            <a:srgbClr val="000000"/>
                          </a:solidFill>
                          <a:effectLst/>
                          <a:latin typeface="GE Inspira Sans" panose="020B0503060000000003" pitchFamily="34" charset="0"/>
                        </a:rPr>
                        <a:t>Digital Solutions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62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5.4</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0.7</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0.7</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1.9</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2.3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0.8</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15104316"/>
                  </a:ext>
                </a:extLst>
              </a:tr>
              <a:tr h="218548">
                <a:tc>
                  <a:txBody>
                    <a:bodyPr/>
                    <a:lstStyle/>
                    <a:p>
                      <a:pPr algn="l" fontAlgn="ctr"/>
                      <a:r>
                        <a:rPr lang="en-US" sz="1400" b="1" i="0" u="none" strike="noStrike">
                          <a:solidFill>
                            <a:srgbClr val="000000"/>
                          </a:solidFill>
                          <a:effectLst/>
                          <a:latin typeface="GE Inspira Sans" panose="020B0503060000000003" pitchFamily="34" charset="0"/>
                        </a:rPr>
                        <a:t>DTS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0.7</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24540261"/>
                  </a:ext>
                </a:extLst>
              </a:tr>
              <a:tr h="218548">
                <a:tc>
                  <a:txBody>
                    <a:bodyPr/>
                    <a:lstStyle/>
                    <a:p>
                      <a:pPr algn="l" fontAlgn="ctr"/>
                      <a:r>
                        <a:rPr lang="en-US" sz="1400" b="1" i="0" u="none" strike="noStrike">
                          <a:solidFill>
                            <a:srgbClr val="000000"/>
                          </a:solidFill>
                          <a:effectLst/>
                          <a:latin typeface="GE Inspira Sans" panose="020B0503060000000003" pitchFamily="34" charset="0"/>
                        </a:rPr>
                        <a:t>Subsea &amp; Drilling</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0.6</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68135556"/>
                  </a:ext>
                </a:extLst>
              </a:tr>
              <a:tr h="218548">
                <a:tc>
                  <a:txBody>
                    <a:bodyPr/>
                    <a:lstStyle/>
                    <a:p>
                      <a:pPr algn="l" fontAlgn="ctr"/>
                      <a:r>
                        <a:rPr lang="en-US" sz="1400" b="1" i="0" u="none" strike="noStrike">
                          <a:solidFill>
                            <a:srgbClr val="000000"/>
                          </a:solidFill>
                          <a:effectLst/>
                          <a:latin typeface="GE Inspira Sans" panose="020B0503060000000003" pitchFamily="34" charset="0"/>
                        </a:rPr>
                        <a:t>Surface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1.1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2.5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59561489"/>
                  </a:ext>
                </a:extLst>
              </a:tr>
              <a:tr h="218548">
                <a:tc>
                  <a:txBody>
                    <a:bodyPr/>
                    <a:lstStyle/>
                    <a:p>
                      <a:pPr algn="l" fontAlgn="ctr"/>
                      <a:r>
                        <a:rPr lang="en-US" sz="1400" b="1" i="0" u="none" strike="noStrike">
                          <a:solidFill>
                            <a:srgbClr val="000000"/>
                          </a:solidFill>
                          <a:effectLst/>
                          <a:latin typeface="GE Inspira Sans" panose="020B0503060000000003" pitchFamily="34" charset="0"/>
                        </a:rPr>
                        <a:t>ID 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97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74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3663720144"/>
                  </a:ext>
                </a:extLst>
              </a:tr>
              <a:tr h="218548">
                <a:tc>
                  <a:txBody>
                    <a:bodyPr/>
                    <a:lstStyle/>
                    <a:p>
                      <a:pPr algn="l" fontAlgn="ctr"/>
                      <a:r>
                        <a:rPr lang="en-US" sz="1400" b="1" i="0" u="none" strike="noStrike">
                          <a:solidFill>
                            <a:srgbClr val="000000"/>
                          </a:solidFill>
                          <a:effectLst/>
                          <a:latin typeface="GE Inspira Sans" panose="020B0503060000000003" pitchFamily="34" charset="0"/>
                        </a:rPr>
                        <a:t>RCT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46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01074972"/>
                  </a:ext>
                </a:extLst>
              </a:tr>
              <a:tr h="218548">
                <a:tc>
                  <a:txBody>
                    <a:bodyPr/>
                    <a:lstStyle/>
                    <a:p>
                      <a:pPr algn="l" fontAlgn="ctr"/>
                      <a:r>
                        <a:rPr lang="en-US" sz="1400" b="1" i="0" u="none" strike="noStrike">
                          <a:solidFill>
                            <a:srgbClr val="000000"/>
                          </a:solidFill>
                          <a:effectLst/>
                          <a:latin typeface="GE Inspira Sans" panose="020B0503060000000003" pitchFamily="34" charset="0"/>
                        </a:rPr>
                        <a:t>% Total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731825090"/>
                  </a:ext>
                </a:extLst>
              </a:tr>
            </a:tbl>
          </a:graphicData>
        </a:graphic>
      </p:graphicFrame>
      <p:sp>
        <p:nvSpPr>
          <p:cNvPr id="46" name="TextBox 45"/>
          <p:cNvSpPr txBox="1"/>
          <p:nvPr/>
        </p:nvSpPr>
        <p:spPr>
          <a:xfrm>
            <a:off x="619672" y="4888540"/>
            <a:ext cx="5253041"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Adding</a:t>
            </a:r>
            <a:r>
              <a:rPr kumimoji="0" lang="en-US" sz="1400" b="0"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10</a:t>
            </a:r>
            <a:r>
              <a:rPr kumimoji="0" lang="en-US" sz="1400" b="0" i="0" u="none" strike="noStrike" kern="0" cap="none" spc="0" normalizeH="0" baseline="0" noProof="0" dirty="0">
                <a:ln>
                  <a:noFill/>
                </a:ln>
                <a:solidFill>
                  <a:schemeClr val="accent2"/>
                </a:solidFill>
                <a:effectLst/>
                <a:uLnTx/>
                <a:uFillTx/>
              </a:rPr>
              <a:t>% of the billing disputes</a:t>
            </a:r>
            <a:r>
              <a:rPr kumimoji="0" lang="hu-HU" sz="1400" b="0" i="0" u="none" strike="noStrike" kern="0" cap="none" spc="0" normalizeH="0" baseline="0" noProof="0" dirty="0">
                <a:ln>
                  <a:noFill/>
                </a:ln>
                <a:solidFill>
                  <a:schemeClr val="accent2"/>
                </a:solidFill>
                <a:effectLst/>
                <a:uLnTx/>
                <a:uFillTx/>
              </a:rPr>
              <a:t> to the already ongoing initiatives</a:t>
            </a:r>
            <a:r>
              <a:rPr kumimoji="0" lang="en-US" sz="1400" b="0" i="0" u="none" strike="noStrike" kern="0" cap="none" spc="0" normalizeH="0" baseline="0" noProof="0" dirty="0">
                <a:ln>
                  <a:noFill/>
                </a:ln>
                <a:solidFill>
                  <a:schemeClr val="accent2"/>
                </a:solidFill>
                <a:effectLst/>
                <a:uLnTx/>
                <a:uFillTx/>
              </a:rPr>
              <a:t> </a:t>
            </a:r>
          </a:p>
        </p:txBody>
      </p:sp>
      <p:sp>
        <p:nvSpPr>
          <p:cNvPr id="47" name="TextBox 46"/>
          <p:cNvSpPr txBox="1"/>
          <p:nvPr/>
        </p:nvSpPr>
        <p:spPr>
          <a:xfrm>
            <a:off x="619672" y="5234464"/>
            <a:ext cx="11022044" cy="430887"/>
          </a:xfrm>
          <a:prstGeom prst="rect">
            <a:avLst/>
          </a:prstGeom>
          <a:noFill/>
        </p:spPr>
        <p:txBody>
          <a:bodyPr wrap="squar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Depending on business readiness, closing on the carry over initiatives from 16; org restructuring (acquisition, merge, regionalization) scope for projects can get extended – Sz</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K</a:t>
            </a:r>
            <a:r>
              <a:rPr kumimoji="0" lang="en-US" sz="1400" b="0" i="0" u="none" strike="noStrike" kern="0" cap="none" spc="0" normalizeH="0" baseline="0" noProof="0" dirty="0" err="1">
                <a:ln>
                  <a:noFill/>
                </a:ln>
                <a:solidFill>
                  <a:schemeClr val="accent2"/>
                </a:solidFill>
                <a:effectLst/>
                <a:uLnTx/>
                <a:uFillTx/>
              </a:rPr>
              <a:t>iss</a:t>
            </a:r>
            <a:r>
              <a:rPr kumimoji="0" lang="hu-HU" sz="1400" b="0" i="0" u="none" strike="noStrike" kern="0" cap="none" spc="0" normalizeH="0" baseline="0" noProof="0" dirty="0">
                <a:ln>
                  <a:noFill/>
                </a:ln>
                <a:solidFill>
                  <a:schemeClr val="accent2"/>
                </a:solidFill>
                <a:effectLst/>
                <a:uLnTx/>
                <a:uFillTx/>
              </a:rPr>
              <a:t> to be checked early Q2 </a:t>
            </a:r>
            <a:endParaRPr kumimoji="0" lang="en-US" sz="1400" b="0" i="0" u="none" strike="noStrike" kern="0" cap="none" spc="0" normalizeH="0" baseline="0" noProof="0" dirty="0">
              <a:ln>
                <a:noFill/>
              </a:ln>
              <a:solidFill>
                <a:schemeClr val="accent2"/>
              </a:solidFill>
              <a:effectLst/>
              <a:uLnTx/>
              <a:uFillTx/>
            </a:endParaRPr>
          </a:p>
        </p:txBody>
      </p:sp>
      <p:sp>
        <p:nvSpPr>
          <p:cNvPr id="48" name="TextBox 47"/>
          <p:cNvSpPr txBox="1"/>
          <p:nvPr/>
        </p:nvSpPr>
        <p:spPr>
          <a:xfrm>
            <a:off x="619672" y="5868106"/>
            <a:ext cx="6774290"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Promote out NAM GO success on dispute management to LATAM, APAC – Sz</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K</a:t>
            </a:r>
            <a:r>
              <a:rPr kumimoji="0" lang="en-US" sz="1400" b="0" i="0" u="none" strike="noStrike" kern="0" cap="none" spc="0" normalizeH="0" baseline="0" noProof="0" dirty="0" err="1">
                <a:ln>
                  <a:noFill/>
                </a:ln>
                <a:solidFill>
                  <a:schemeClr val="accent2"/>
                </a:solidFill>
                <a:effectLst/>
                <a:uLnTx/>
                <a:uFillTx/>
              </a:rPr>
              <a:t>iss</a:t>
            </a:r>
            <a:r>
              <a:rPr kumimoji="0" lang="hu-HU" sz="1400" b="0" i="0" u="none" strike="noStrike" kern="0" cap="none" spc="0" normalizeH="0" baseline="0" noProof="0" dirty="0">
                <a:ln>
                  <a:noFill/>
                </a:ln>
                <a:solidFill>
                  <a:schemeClr val="accent2"/>
                </a:solidFill>
                <a:effectLst/>
                <a:uLnTx/>
                <a:uFillTx/>
              </a:rPr>
              <a:t> / RPLs</a:t>
            </a:r>
            <a:endParaRPr kumimoji="0" lang="en-US" sz="1400" b="0" i="0" u="none" strike="noStrike" kern="0" cap="none" spc="0" normalizeH="0" baseline="0" noProof="0" dirty="0">
              <a:ln>
                <a:noFill/>
              </a:ln>
              <a:solidFill>
                <a:schemeClr val="accent2"/>
              </a:solidFill>
              <a:effectLst/>
              <a:uLnTx/>
              <a:uFillTx/>
            </a:endParaRPr>
          </a:p>
        </p:txBody>
      </p:sp>
      <p:grpSp>
        <p:nvGrpSpPr>
          <p:cNvPr id="15" name="Group 14"/>
          <p:cNvGrpSpPr/>
          <p:nvPr/>
        </p:nvGrpSpPr>
        <p:grpSpPr>
          <a:xfrm>
            <a:off x="1617066" y="6475272"/>
            <a:ext cx="2029364" cy="184666"/>
            <a:chOff x="9662748" y="281176"/>
            <a:chExt cx="2029364" cy="184666"/>
          </a:xfrm>
        </p:grpSpPr>
        <p:sp>
          <p:nvSpPr>
            <p:cNvPr id="16" name="Rectangle 15"/>
            <p:cNvSpPr/>
            <p:nvPr/>
          </p:nvSpPr>
          <p:spPr>
            <a:xfrm>
              <a:off x="9662748" y="293323"/>
              <a:ext cx="274320" cy="160372"/>
            </a:xfrm>
            <a:prstGeom prst="rect">
              <a:avLst/>
            </a:prstGeom>
            <a:solidFill>
              <a:srgbClr val="FFFF0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10061858" y="281176"/>
              <a:ext cx="1630254"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rPr>
                <a:t>Area scoped for deep dive</a:t>
              </a:r>
            </a:p>
          </p:txBody>
        </p:sp>
      </p:grpSp>
      <p:sp>
        <p:nvSpPr>
          <p:cNvPr id="18" name="TextBox 17"/>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21"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4597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1"/>
          <p:cNvSpPr txBox="1">
            <a:spLocks/>
          </p:cNvSpPr>
          <p:nvPr/>
        </p:nvSpPr>
        <p:spPr>
          <a:xfrm>
            <a:off x="438913" y="219456"/>
            <a:ext cx="8995156"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2"/>
                </a:solidFill>
                <a:effectLst/>
                <a:uLnTx/>
                <a:uFillTx/>
                <a:latin typeface="+mj-lt"/>
                <a:ea typeface="+mj-ea"/>
                <a:cs typeface="+mj-cs"/>
              </a:rPr>
              <a:t>Oil &amp; Gas </a:t>
            </a:r>
            <a:r>
              <a:rPr kumimoji="0" lang="en-US" sz="3600" b="0" i="0" u="none" strike="noStrike" kern="1200" cap="none" spc="0" normalizeH="0" baseline="0" noProof="0">
                <a:ln>
                  <a:noFill/>
                </a:ln>
                <a:solidFill>
                  <a:schemeClr val="accent2"/>
                </a:solidFill>
                <a:effectLst/>
                <a:uLnTx/>
                <a:uFillTx/>
                <a:latin typeface="+mj-lt"/>
                <a:ea typeface="+mj-ea"/>
                <a:cs typeface="+mj-cs"/>
              </a:rPr>
              <a:t>| Proposed engagements</a:t>
            </a:r>
            <a:endParaRPr kumimoji="0" lang="en-US" sz="3600" b="0" i="0" u="none" strike="noStrike" kern="1200" cap="none" spc="0" normalizeH="0" baseline="0" noProof="0" dirty="0">
              <a:ln>
                <a:noFill/>
              </a:ln>
              <a:solidFill>
                <a:schemeClr val="accent2"/>
              </a:solidFill>
              <a:effectLst/>
              <a:uLnTx/>
              <a:uFillTx/>
              <a:latin typeface="+mj-lt"/>
              <a:ea typeface="+mj-ea"/>
              <a:cs typeface="+mj-cs"/>
            </a:endParaRPr>
          </a:p>
        </p:txBody>
      </p:sp>
      <p:graphicFrame>
        <p:nvGraphicFramePr>
          <p:cNvPr id="2" name="Table 1"/>
          <p:cNvGraphicFramePr>
            <a:graphicFrameLocks noGrp="1"/>
          </p:cNvGraphicFramePr>
          <p:nvPr>
            <p:extLst/>
          </p:nvPr>
        </p:nvGraphicFramePr>
        <p:xfrm>
          <a:off x="438913" y="1130368"/>
          <a:ext cx="11406638" cy="1289895"/>
        </p:xfrm>
        <a:graphic>
          <a:graphicData uri="http://schemas.openxmlformats.org/drawingml/2006/table">
            <a:tbl>
              <a:tblPr/>
              <a:tblGrid>
                <a:gridCol w="1541438">
                  <a:extLst>
                    <a:ext uri="{9D8B030D-6E8A-4147-A177-3AD203B41FA5}">
                      <a16:colId xmlns:a16="http://schemas.microsoft.com/office/drawing/2014/main" val="20000"/>
                    </a:ext>
                  </a:extLst>
                </a:gridCol>
                <a:gridCol w="2595487">
                  <a:extLst>
                    <a:ext uri="{9D8B030D-6E8A-4147-A177-3AD203B41FA5}">
                      <a16:colId xmlns:a16="http://schemas.microsoft.com/office/drawing/2014/main" val="20001"/>
                    </a:ext>
                  </a:extLst>
                </a:gridCol>
                <a:gridCol w="2595487">
                  <a:extLst>
                    <a:ext uri="{9D8B030D-6E8A-4147-A177-3AD203B41FA5}">
                      <a16:colId xmlns:a16="http://schemas.microsoft.com/office/drawing/2014/main" val="20002"/>
                    </a:ext>
                  </a:extLst>
                </a:gridCol>
                <a:gridCol w="892566">
                  <a:extLst>
                    <a:ext uri="{9D8B030D-6E8A-4147-A177-3AD203B41FA5}">
                      <a16:colId xmlns:a16="http://schemas.microsoft.com/office/drawing/2014/main" val="20003"/>
                    </a:ext>
                  </a:extLst>
                </a:gridCol>
                <a:gridCol w="1268382">
                  <a:extLst>
                    <a:ext uri="{9D8B030D-6E8A-4147-A177-3AD203B41FA5}">
                      <a16:colId xmlns:a16="http://schemas.microsoft.com/office/drawing/2014/main" val="20004"/>
                    </a:ext>
                  </a:extLst>
                </a:gridCol>
                <a:gridCol w="634191">
                  <a:extLst>
                    <a:ext uri="{9D8B030D-6E8A-4147-A177-3AD203B41FA5}">
                      <a16:colId xmlns:a16="http://schemas.microsoft.com/office/drawing/2014/main" val="20005"/>
                    </a:ext>
                  </a:extLst>
                </a:gridCol>
                <a:gridCol w="634191">
                  <a:extLst>
                    <a:ext uri="{9D8B030D-6E8A-4147-A177-3AD203B41FA5}">
                      <a16:colId xmlns:a16="http://schemas.microsoft.com/office/drawing/2014/main" val="20006"/>
                    </a:ext>
                  </a:extLst>
                </a:gridCol>
                <a:gridCol w="622448">
                  <a:extLst>
                    <a:ext uri="{9D8B030D-6E8A-4147-A177-3AD203B41FA5}">
                      <a16:colId xmlns:a16="http://schemas.microsoft.com/office/drawing/2014/main" val="20007"/>
                    </a:ext>
                  </a:extLst>
                </a:gridCol>
                <a:gridCol w="622448">
                  <a:extLst>
                    <a:ext uri="{9D8B030D-6E8A-4147-A177-3AD203B41FA5}">
                      <a16:colId xmlns:a16="http://schemas.microsoft.com/office/drawing/2014/main" val="20008"/>
                    </a:ext>
                  </a:extLst>
                </a:gridCol>
              </a:tblGrid>
              <a:tr h="318791">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H3 - Business</a:t>
                      </a:r>
                    </a:p>
                  </a:txBody>
                  <a:tcPr marL="69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H4 - Sub-business</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Dispute code</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Dispute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 Dispute $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42776">
                <a:tc>
                  <a:txBody>
                    <a:bodyPr/>
                    <a:lstStyle/>
                    <a:p>
                      <a:pPr algn="l" rtl="0" fontAlgn="ctr"/>
                      <a:r>
                        <a:rPr lang="hu-HU" sz="1400" b="0" i="0" u="none" strike="noStrike">
                          <a:solidFill>
                            <a:srgbClr val="000000"/>
                          </a:solidFill>
                          <a:effectLst/>
                          <a:latin typeface="GE Inspira Sans" panose="020B0503060000000003" pitchFamily="34" charset="-18"/>
                        </a:rPr>
                        <a:t>Digital Solutions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DS - Bently Nevada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2</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242776">
                <a:tc>
                  <a:txBody>
                    <a:bodyPr/>
                    <a:lstStyle/>
                    <a:p>
                      <a:pPr algn="l" rtl="0" fontAlgn="ctr"/>
                      <a:r>
                        <a:rPr lang="hu-HU" sz="1400" b="0" i="0" u="none" strike="noStrike">
                          <a:solidFill>
                            <a:srgbClr val="000000"/>
                          </a:solidFill>
                          <a:effectLst/>
                          <a:latin typeface="GE Inspira Sans" panose="020B0503060000000003" pitchFamily="34" charset="-18"/>
                        </a:rPr>
                        <a:t>Digital Solutions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DS - Bently Nevada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Supporting docs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242776">
                <a:tc>
                  <a:txBody>
                    <a:bodyPr/>
                    <a:lstStyle/>
                    <a:p>
                      <a:pPr algn="l" rtl="0" fontAlgn="ctr"/>
                      <a:r>
                        <a:rPr lang="hu-HU" sz="1400" b="0" i="0" u="none" strike="noStrike">
                          <a:solidFill>
                            <a:srgbClr val="000000"/>
                          </a:solidFill>
                          <a:effectLst/>
                          <a:latin typeface="GE Inspira Sans" panose="020B0503060000000003" pitchFamily="34" charset="-18"/>
                        </a:rPr>
                        <a:t>DTS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DTS - Flow &amp; Process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242776">
                <a:tc gridSpan="3">
                  <a:txBody>
                    <a:bodyPr/>
                    <a:lstStyle/>
                    <a:p>
                      <a:pPr algn="ctr" rtl="0" fontAlgn="ctr"/>
                      <a:r>
                        <a:rPr lang="hu-HU" sz="1400" b="1" i="0" u="none" strike="noStrike">
                          <a:solidFill>
                            <a:srgbClr val="1F4E78"/>
                          </a:solidFill>
                          <a:effectLst/>
                          <a:latin typeface="GE Inspira Sans" panose="020B0503060000000003" pitchFamily="34" charset="-18"/>
                        </a:rPr>
                        <a:t>TOTAL</a:t>
                      </a:r>
                    </a:p>
                  </a:txBody>
                  <a:tcPr marL="6950" marR="6950" marT="6950" marB="0" anchor="ctr">
                    <a:lnL w="1270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hMerge="1">
                  <a:txBody>
                    <a:bodyPr/>
                    <a:lstStyle/>
                    <a:p>
                      <a:endParaRPr lang="hu-HU"/>
                    </a:p>
                  </a:txBody>
                  <a:tcPr/>
                </a:tc>
                <a:tc>
                  <a:txBody>
                    <a:bodyPr/>
                    <a:lstStyle/>
                    <a:p>
                      <a:pPr algn="ctr" rtl="0" fontAlgn="ctr"/>
                      <a:r>
                        <a:rPr lang="hu-HU" sz="1400" b="1" i="0" u="none" strike="noStrike" dirty="0">
                          <a:solidFill>
                            <a:srgbClr val="1F4E78"/>
                          </a:solidFill>
                          <a:effectLst/>
                          <a:latin typeface="GE Inspira Sans" panose="020B0503060000000003" pitchFamily="34" charset="-18"/>
                        </a:rPr>
                        <a:t>3</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4</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rtl="0" fontAlgn="ctr"/>
                      <a:r>
                        <a:rPr lang="hu-HU" sz="1400" b="1" i="0" u="none" strike="noStrike" dirty="0">
                          <a:solidFill>
                            <a:srgbClr val="1F4E78"/>
                          </a:solidFill>
                          <a:effectLst/>
                          <a:latin typeface="GE Inspira Sans" panose="020B0503060000000003" pitchFamily="34" charset="-18"/>
                        </a:rPr>
                        <a:t>65</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9</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gridSpan="2">
                  <a:txBody>
                    <a:bodyPr/>
                    <a:lstStyle/>
                    <a:p>
                      <a:pPr algn="ctr" rtl="0" fontAlgn="ctr"/>
                      <a:endParaRPr lang="hu-HU" sz="1400" b="1" i="0" u="none" strike="noStrike">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gridSpan="2">
                  <a:txBody>
                    <a:bodyPr/>
                    <a:lstStyle/>
                    <a:p>
                      <a:pPr algn="ctr" rtl="0" fontAlgn="ctr"/>
                      <a:endParaRPr lang="hu-HU" sz="1400" b="1" i="0" u="none" strike="noStrike" dirty="0">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extLst>
                  <a:ext uri="{0D108BD9-81ED-4DB2-BD59-A6C34878D82A}">
                    <a16:rowId xmlns:a16="http://schemas.microsoft.com/office/drawing/2014/main" val="10004"/>
                  </a:ext>
                </a:extLst>
              </a:tr>
            </a:tbl>
          </a:graphicData>
        </a:graphic>
      </p:graphicFrame>
      <p:sp>
        <p:nvSpPr>
          <p:cNvPr id="15" name="Rectangle 605"/>
          <p:cNvSpPr>
            <a:spLocks noChangeArrowheads="1"/>
          </p:cNvSpPr>
          <p:nvPr/>
        </p:nvSpPr>
        <p:spPr bwMode="auto">
          <a:xfrm>
            <a:off x="456729" y="2873265"/>
            <a:ext cx="10179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chemeClr val="accent2"/>
                </a:solidFill>
                <a:effectLst/>
                <a:uLnTx/>
                <a:uFillTx/>
                <a:latin typeface="GE Inspira Sans" panose="020B0503060000000003" pitchFamily="34" charset="0"/>
              </a:rPr>
              <a:t>Dispute </a:t>
            </a:r>
            <a:r>
              <a:rPr kumimoji="0" lang="hu-HU" altLang="en-US" sz="1400" b="1" i="0" u="none" strike="noStrike" kern="0" cap="none" spc="0" normalizeH="0" baseline="0" noProof="0" dirty="0">
                <a:ln>
                  <a:noFill/>
                </a:ln>
                <a:solidFill>
                  <a:schemeClr val="accent2"/>
                </a:solidFill>
                <a:effectLst/>
                <a:uLnTx/>
                <a:uFillTx/>
                <a:latin typeface="GE Inspira Sans" panose="020B0503060000000003" pitchFamily="34" charset="0"/>
              </a:rPr>
              <a:t>area</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6" name="Rectangle 606"/>
          <p:cNvSpPr>
            <a:spLocks noChangeArrowheads="1"/>
          </p:cNvSpPr>
          <p:nvPr/>
        </p:nvSpPr>
        <p:spPr bwMode="auto">
          <a:xfrm>
            <a:off x="2617788" y="2873265"/>
            <a:ext cx="9345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chemeClr val="accent2"/>
                </a:solidFill>
                <a:effectLst/>
                <a:uLnTx/>
                <a:uFillTx/>
                <a:latin typeface="GE Inspira Sans" panose="020B0503060000000003" pitchFamily="34" charset="0"/>
              </a:rPr>
              <a:t>Description</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17" name="Rectangle 607"/>
          <p:cNvSpPr>
            <a:spLocks noChangeArrowheads="1"/>
          </p:cNvSpPr>
          <p:nvPr/>
        </p:nvSpPr>
        <p:spPr bwMode="auto">
          <a:xfrm>
            <a:off x="6445251" y="2873265"/>
            <a:ext cx="8624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Next steps</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8" name="Rectangle 608"/>
          <p:cNvSpPr>
            <a:spLocks noChangeArrowheads="1"/>
          </p:cNvSpPr>
          <p:nvPr/>
        </p:nvSpPr>
        <p:spPr bwMode="auto">
          <a:xfrm>
            <a:off x="10272714" y="2873265"/>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accent2"/>
                </a:solidFill>
                <a:effectLst/>
                <a:uLnTx/>
                <a:uFillTx/>
                <a:latin typeface="GE Inspira Sans" panose="020B0503060000000003" pitchFamily="34" charset="0"/>
              </a:rPr>
              <a:t>Owner</a:t>
            </a:r>
            <a:endParaRPr kumimoji="0" lang="en-US" altLang="en-US" sz="1800" b="0" i="0" u="none" strike="noStrike" kern="0" cap="none" spc="0" normalizeH="0" baseline="0" noProof="0">
              <a:ln>
                <a:noFill/>
              </a:ln>
              <a:solidFill>
                <a:schemeClr val="accent2"/>
              </a:solidFill>
              <a:effectLst/>
              <a:uLnTx/>
              <a:uFillTx/>
              <a:latin typeface="Arial" panose="020B0604020202020204" pitchFamily="34" charset="0"/>
            </a:endParaRPr>
          </a:p>
        </p:txBody>
      </p:sp>
      <p:sp>
        <p:nvSpPr>
          <p:cNvPr id="19" name="Rectangle 609"/>
          <p:cNvSpPr>
            <a:spLocks noChangeArrowheads="1"/>
          </p:cNvSpPr>
          <p:nvPr/>
        </p:nvSpPr>
        <p:spPr bwMode="auto">
          <a:xfrm>
            <a:off x="438913" y="3268552"/>
            <a:ext cx="16318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Resolution excellence </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0" name="Rectangle 610"/>
          <p:cNvSpPr>
            <a:spLocks noChangeArrowheads="1"/>
          </p:cNvSpPr>
          <p:nvPr/>
        </p:nvSpPr>
        <p:spPr bwMode="auto">
          <a:xfrm>
            <a:off x="438913" y="3509852"/>
            <a:ext cx="12487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(TMS/DTS; APAC)</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1" name="Rectangle 611"/>
          <p:cNvSpPr>
            <a:spLocks noChangeArrowheads="1"/>
          </p:cNvSpPr>
          <p:nvPr/>
        </p:nvSpPr>
        <p:spPr bwMode="auto">
          <a:xfrm>
            <a:off x="438913" y="3879740"/>
            <a:ext cx="11156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Digital Solution</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2" name="Rectangle 613"/>
          <p:cNvSpPr>
            <a:spLocks noChangeArrowheads="1"/>
          </p:cNvSpPr>
          <p:nvPr/>
        </p:nvSpPr>
        <p:spPr bwMode="auto">
          <a:xfrm>
            <a:off x="438913" y="4490927"/>
            <a:ext cx="15404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Commercial clean up</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3" name="Rectangle 615"/>
          <p:cNvSpPr>
            <a:spLocks noChangeArrowheads="1"/>
          </p:cNvSpPr>
          <p:nvPr/>
        </p:nvSpPr>
        <p:spPr bwMode="auto">
          <a:xfrm>
            <a:off x="2617788" y="3879740"/>
            <a:ext cx="20229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NAM workout showing imp.</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4" name="Rectangle 617"/>
          <p:cNvSpPr>
            <a:spLocks noChangeArrowheads="1"/>
          </p:cNvSpPr>
          <p:nvPr/>
        </p:nvSpPr>
        <p:spPr bwMode="auto">
          <a:xfrm>
            <a:off x="6445251" y="3879740"/>
            <a:ext cx="2640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Finish implementation of quick fixes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5" name="Rectangle 618"/>
          <p:cNvSpPr>
            <a:spLocks noChangeArrowheads="1"/>
          </p:cNvSpPr>
          <p:nvPr/>
        </p:nvSpPr>
        <p:spPr bwMode="auto">
          <a:xfrm>
            <a:off x="6445251" y="4122627"/>
            <a:ext cx="26850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Define next set of process fixes; SOA</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6" name="Rectangle 619"/>
          <p:cNvSpPr>
            <a:spLocks noChangeArrowheads="1"/>
          </p:cNvSpPr>
          <p:nvPr/>
        </p:nvSpPr>
        <p:spPr bwMode="auto">
          <a:xfrm>
            <a:off x="10272714" y="3879740"/>
            <a:ext cx="9810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Ron R. (FPnA)</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7" name="Rectangle 620"/>
          <p:cNvSpPr>
            <a:spLocks noChangeArrowheads="1"/>
          </p:cNvSpPr>
          <p:nvPr/>
        </p:nvSpPr>
        <p:spPr bwMode="auto">
          <a:xfrm>
            <a:off x="10272714" y="4122627"/>
            <a:ext cx="12695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Sz. Kiss / R. Varga</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8" name="Rectangle 621"/>
          <p:cNvSpPr>
            <a:spLocks noChangeArrowheads="1"/>
          </p:cNvSpPr>
          <p:nvPr/>
        </p:nvSpPr>
        <p:spPr bwMode="auto">
          <a:xfrm>
            <a:off x="2617788" y="4490927"/>
            <a:ext cx="25135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Targeted focus on top non-movers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29" name="Rectangle 623"/>
          <p:cNvSpPr>
            <a:spLocks noChangeArrowheads="1"/>
          </p:cNvSpPr>
          <p:nvPr/>
        </p:nvSpPr>
        <p:spPr bwMode="auto">
          <a:xfrm>
            <a:off x="6445251" y="4490927"/>
            <a:ext cx="13481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Continue initaitive</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0" name="Rectangle 624"/>
          <p:cNvSpPr>
            <a:spLocks noChangeArrowheads="1"/>
          </p:cNvSpPr>
          <p:nvPr/>
        </p:nvSpPr>
        <p:spPr bwMode="auto">
          <a:xfrm>
            <a:off x="6445251" y="4733815"/>
            <a:ext cx="24830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Explore opp. to do same by region</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1" name="Rectangle 625"/>
          <p:cNvSpPr>
            <a:spLocks noChangeArrowheads="1"/>
          </p:cNvSpPr>
          <p:nvPr/>
        </p:nvSpPr>
        <p:spPr bwMode="auto">
          <a:xfrm>
            <a:off x="10272714" y="4490927"/>
            <a:ext cx="95058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Francisco M. </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2" name="Rectangle 626"/>
          <p:cNvSpPr>
            <a:spLocks noChangeArrowheads="1"/>
          </p:cNvSpPr>
          <p:nvPr/>
        </p:nvSpPr>
        <p:spPr bwMode="auto">
          <a:xfrm>
            <a:off x="10272714" y="4733815"/>
            <a:ext cx="5402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Sz. Kiss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3" name="Rectangle 630"/>
          <p:cNvSpPr>
            <a:spLocks noChangeArrowheads="1"/>
          </p:cNvSpPr>
          <p:nvPr/>
        </p:nvSpPr>
        <p:spPr bwMode="auto">
          <a:xfrm>
            <a:off x="2617788" y="3268552"/>
            <a:ext cx="31755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Routing simplification; DRC coverage in GO </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4" name="Rectangle 631"/>
          <p:cNvSpPr>
            <a:spLocks noChangeArrowheads="1"/>
          </p:cNvSpPr>
          <p:nvPr/>
        </p:nvSpPr>
        <p:spPr bwMode="auto">
          <a:xfrm>
            <a:off x="2617788" y="3509852"/>
            <a:ext cx="19316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Dispute update by owners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5" name="Rectangle 632"/>
          <p:cNvSpPr>
            <a:spLocks noChangeArrowheads="1"/>
          </p:cNvSpPr>
          <p:nvPr/>
        </p:nvSpPr>
        <p:spPr bwMode="auto">
          <a:xfrm>
            <a:off x="6445251" y="3268552"/>
            <a:ext cx="32685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L1 pilot in TMS/DTS Florence; obtain funding </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6" name="Rectangle 633"/>
          <p:cNvSpPr>
            <a:spLocks noChangeArrowheads="1"/>
          </p:cNvSpPr>
          <p:nvPr/>
        </p:nvSpPr>
        <p:spPr bwMode="auto">
          <a:xfrm>
            <a:off x="6445251" y="3509852"/>
            <a:ext cx="21255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a:ln>
                  <a:noFill/>
                </a:ln>
                <a:solidFill>
                  <a:schemeClr val="accent2"/>
                </a:solidFill>
                <a:effectLst/>
                <a:uLnTx/>
                <a:uFillTx/>
                <a:latin typeface="GE Inspira Sans" panose="020B0503060000000003" pitchFamily="34" charset="0"/>
              </a:rPr>
              <a:t>Acti</a:t>
            </a:r>
            <a:r>
              <a:rPr kumimoji="0" lang="en-US" altLang="en-US" sz="1400" b="0" i="0" u="none" strike="noStrike" kern="0" cap="none" spc="0" normalizeH="0" baseline="0" noProof="0">
                <a:ln>
                  <a:noFill/>
                </a:ln>
                <a:solidFill>
                  <a:schemeClr val="accent2"/>
                </a:solidFill>
                <a:effectLst/>
                <a:uLnTx/>
                <a:uFillTx/>
                <a:latin typeface="GE Inspira Sans" panose="020B0503060000000003" pitchFamily="34" charset="0"/>
              </a:rPr>
              <a:t>va</a:t>
            </a:r>
            <a:r>
              <a:rPr kumimoji="0" lang="hu-HU" altLang="en-US" sz="1400" b="0" i="0" u="none" strike="noStrike" kern="0" cap="none" spc="0" normalizeH="0" baseline="0" noProof="0">
                <a:ln>
                  <a:noFill/>
                </a:ln>
                <a:solidFill>
                  <a:schemeClr val="accent2"/>
                </a:solidFill>
                <a:effectLst/>
                <a:uLnTx/>
                <a:uFillTx/>
                <a:latin typeface="GE Inspira Sans" panose="020B0503060000000003" pitchFamily="34" charset="0"/>
              </a:rPr>
              <a:t>te </a:t>
            </a: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Escalation/reminder</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7" name="Rectangle 634"/>
          <p:cNvSpPr>
            <a:spLocks noChangeArrowheads="1"/>
          </p:cNvSpPr>
          <p:nvPr/>
        </p:nvSpPr>
        <p:spPr bwMode="auto">
          <a:xfrm>
            <a:off x="10272714" y="3268552"/>
            <a:ext cx="8063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G. Partipilo</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sp>
        <p:nvSpPr>
          <p:cNvPr id="38" name="Rectangle 635"/>
          <p:cNvSpPr>
            <a:spLocks noChangeArrowheads="1"/>
          </p:cNvSpPr>
          <p:nvPr/>
        </p:nvSpPr>
        <p:spPr bwMode="auto">
          <a:xfrm>
            <a:off x="10272714" y="3509852"/>
            <a:ext cx="5402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u-HU" altLang="en-US" sz="1400" b="0" i="0" u="none" strike="noStrike" kern="0" cap="none" spc="0" normalizeH="0" baseline="0" noProof="0" dirty="0">
                <a:ln>
                  <a:noFill/>
                </a:ln>
                <a:solidFill>
                  <a:schemeClr val="accent2"/>
                </a:solidFill>
                <a:effectLst/>
                <a:uLnTx/>
                <a:uFillTx/>
                <a:latin typeface="GE Inspira Sans" panose="020B0503060000000003" pitchFamily="34" charset="0"/>
              </a:rPr>
              <a:t>Sz. Kiss</a:t>
            </a:r>
            <a:endParaRPr kumimoji="0" lang="en-US" altLang="en-US" sz="1800" b="0" i="0" u="none" strike="noStrike" kern="0" cap="none" spc="0" normalizeH="0" baseline="0" noProof="0" dirty="0">
              <a:ln>
                <a:noFill/>
              </a:ln>
              <a:solidFill>
                <a:schemeClr val="accent2"/>
              </a:solidFill>
              <a:effectLst/>
              <a:uLnTx/>
              <a:uFillTx/>
              <a:latin typeface="Arial" panose="020B0604020202020204" pitchFamily="34" charset="0"/>
            </a:endParaRPr>
          </a:p>
        </p:txBody>
      </p:sp>
      <p:cxnSp>
        <p:nvCxnSpPr>
          <p:cNvPr id="48" name="Straight Connector 47"/>
          <p:cNvCxnSpPr/>
          <p:nvPr/>
        </p:nvCxnSpPr>
        <p:spPr>
          <a:xfrm>
            <a:off x="438913" y="3099131"/>
            <a:ext cx="200807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17788" y="3099131"/>
            <a:ext cx="366710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445251" y="3099131"/>
            <a:ext cx="366710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74301" y="3099131"/>
            <a:ext cx="163266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53"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628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49"/>
          <p:cNvSpPr/>
          <p:nvPr/>
        </p:nvSpPr>
        <p:spPr>
          <a:xfrm>
            <a:off x="449544" y="4426756"/>
            <a:ext cx="11437652" cy="1771929"/>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20"/>
          <p:cNvSpPr/>
          <p:nvPr/>
        </p:nvSpPr>
        <p:spPr>
          <a:xfrm>
            <a:off x="581947" y="4469273"/>
            <a:ext cx="1967205" cy="338554"/>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u-HU" sz="1600" b="1" i="0" u="none" strike="noStrike" kern="0" cap="none" spc="0" normalizeH="0" baseline="0" noProof="0" dirty="0">
                <a:ln>
                  <a:noFill/>
                </a:ln>
                <a:solidFill>
                  <a:schemeClr val="accent1">
                    <a:lumMod val="50000"/>
                  </a:schemeClr>
                </a:solidFill>
                <a:effectLst/>
                <a:uLnTx/>
                <a:uFillTx/>
              </a:rPr>
              <a:t>Overview </a:t>
            </a:r>
            <a:r>
              <a:rPr kumimoji="0" lang="hu-HU" sz="1600" b="1" i="0" u="none" strike="noStrike" kern="0" cap="none" spc="0" normalizeH="0" baseline="0" noProof="0" dirty="0">
                <a:ln>
                  <a:noFill/>
                </a:ln>
                <a:solidFill>
                  <a:schemeClr val="accent1">
                    <a:lumMod val="50000"/>
                  </a:schemeClr>
                </a:solidFill>
                <a:effectLst/>
                <a:uLnTx/>
                <a:uFillTx/>
                <a:latin typeface="GE Inspira" panose="020F0603030400020203" pitchFamily="34" charset="0"/>
              </a:rPr>
              <a:t>&amp; </a:t>
            </a:r>
            <a:r>
              <a:rPr kumimoji="0" lang="hu-HU" sz="1600" b="1" i="0" u="none" strike="noStrike" kern="0" cap="none" spc="0" normalizeH="0" baseline="0" noProof="0" dirty="0">
                <a:ln>
                  <a:noFill/>
                </a:ln>
                <a:solidFill>
                  <a:schemeClr val="accent1">
                    <a:lumMod val="50000"/>
                  </a:schemeClr>
                </a:solidFill>
                <a:effectLst/>
                <a:uLnTx/>
                <a:uFillTx/>
              </a:rPr>
              <a:t>Actions</a:t>
            </a:r>
            <a:endParaRPr kumimoji="0" lang="en-US" sz="1600" b="0" i="0" u="none" strike="noStrike" kern="0" cap="none" spc="0" normalizeH="0" baseline="0" noProof="0" dirty="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Aviation | Disputes</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170" name="Table 169"/>
          <p:cNvGraphicFramePr>
            <a:graphicFrameLocks noGrp="1"/>
          </p:cNvGraphicFramePr>
          <p:nvPr>
            <p:extLst/>
          </p:nvPr>
        </p:nvGraphicFramePr>
        <p:xfrm>
          <a:off x="438913" y="1141866"/>
          <a:ext cx="11448283" cy="3057237"/>
        </p:xfrm>
        <a:graphic>
          <a:graphicData uri="http://schemas.openxmlformats.org/drawingml/2006/table">
            <a:tbl>
              <a:tblPr/>
              <a:tblGrid>
                <a:gridCol w="1530564">
                  <a:extLst>
                    <a:ext uri="{9D8B030D-6E8A-4147-A177-3AD203B41FA5}">
                      <a16:colId xmlns:a16="http://schemas.microsoft.com/office/drawing/2014/main" val="234516844"/>
                    </a:ext>
                  </a:extLst>
                </a:gridCol>
                <a:gridCol w="769769">
                  <a:extLst>
                    <a:ext uri="{9D8B030D-6E8A-4147-A177-3AD203B41FA5}">
                      <a16:colId xmlns:a16="http://schemas.microsoft.com/office/drawing/2014/main" val="1205475096"/>
                    </a:ext>
                  </a:extLst>
                </a:gridCol>
                <a:gridCol w="600374">
                  <a:extLst>
                    <a:ext uri="{9D8B030D-6E8A-4147-A177-3AD203B41FA5}">
                      <a16:colId xmlns:a16="http://schemas.microsoft.com/office/drawing/2014/main" val="348550329"/>
                    </a:ext>
                  </a:extLst>
                </a:gridCol>
                <a:gridCol w="362569">
                  <a:extLst>
                    <a:ext uri="{9D8B030D-6E8A-4147-A177-3AD203B41FA5}">
                      <a16:colId xmlns:a16="http://schemas.microsoft.com/office/drawing/2014/main" val="1937218562"/>
                    </a:ext>
                  </a:extLst>
                </a:gridCol>
                <a:gridCol w="481471">
                  <a:extLst>
                    <a:ext uri="{9D8B030D-6E8A-4147-A177-3AD203B41FA5}">
                      <a16:colId xmlns:a16="http://schemas.microsoft.com/office/drawing/2014/main" val="2917675732"/>
                    </a:ext>
                  </a:extLst>
                </a:gridCol>
                <a:gridCol w="481471">
                  <a:extLst>
                    <a:ext uri="{9D8B030D-6E8A-4147-A177-3AD203B41FA5}">
                      <a16:colId xmlns:a16="http://schemas.microsoft.com/office/drawing/2014/main" val="3659350096"/>
                    </a:ext>
                  </a:extLst>
                </a:gridCol>
                <a:gridCol w="481471">
                  <a:extLst>
                    <a:ext uri="{9D8B030D-6E8A-4147-A177-3AD203B41FA5}">
                      <a16:colId xmlns:a16="http://schemas.microsoft.com/office/drawing/2014/main" val="1316019141"/>
                    </a:ext>
                  </a:extLst>
                </a:gridCol>
                <a:gridCol w="481471">
                  <a:extLst>
                    <a:ext uri="{9D8B030D-6E8A-4147-A177-3AD203B41FA5}">
                      <a16:colId xmlns:a16="http://schemas.microsoft.com/office/drawing/2014/main" val="3273782637"/>
                    </a:ext>
                  </a:extLst>
                </a:gridCol>
                <a:gridCol w="481471">
                  <a:extLst>
                    <a:ext uri="{9D8B030D-6E8A-4147-A177-3AD203B41FA5}">
                      <a16:colId xmlns:a16="http://schemas.microsoft.com/office/drawing/2014/main" val="3603744426"/>
                    </a:ext>
                  </a:extLst>
                </a:gridCol>
                <a:gridCol w="481471">
                  <a:extLst>
                    <a:ext uri="{9D8B030D-6E8A-4147-A177-3AD203B41FA5}">
                      <a16:colId xmlns:a16="http://schemas.microsoft.com/office/drawing/2014/main" val="3118445016"/>
                    </a:ext>
                  </a:extLst>
                </a:gridCol>
                <a:gridCol w="481471">
                  <a:extLst>
                    <a:ext uri="{9D8B030D-6E8A-4147-A177-3AD203B41FA5}">
                      <a16:colId xmlns:a16="http://schemas.microsoft.com/office/drawing/2014/main" val="3621779505"/>
                    </a:ext>
                  </a:extLst>
                </a:gridCol>
                <a:gridCol w="481471">
                  <a:extLst>
                    <a:ext uri="{9D8B030D-6E8A-4147-A177-3AD203B41FA5}">
                      <a16:colId xmlns:a16="http://schemas.microsoft.com/office/drawing/2014/main" val="4006362116"/>
                    </a:ext>
                  </a:extLst>
                </a:gridCol>
                <a:gridCol w="481471">
                  <a:extLst>
                    <a:ext uri="{9D8B030D-6E8A-4147-A177-3AD203B41FA5}">
                      <a16:colId xmlns:a16="http://schemas.microsoft.com/office/drawing/2014/main" val="4017540963"/>
                    </a:ext>
                  </a:extLst>
                </a:gridCol>
                <a:gridCol w="481471">
                  <a:extLst>
                    <a:ext uri="{9D8B030D-6E8A-4147-A177-3AD203B41FA5}">
                      <a16:colId xmlns:a16="http://schemas.microsoft.com/office/drawing/2014/main" val="2162391661"/>
                    </a:ext>
                  </a:extLst>
                </a:gridCol>
                <a:gridCol w="481471">
                  <a:extLst>
                    <a:ext uri="{9D8B030D-6E8A-4147-A177-3AD203B41FA5}">
                      <a16:colId xmlns:a16="http://schemas.microsoft.com/office/drawing/2014/main" val="3913247460"/>
                    </a:ext>
                  </a:extLst>
                </a:gridCol>
                <a:gridCol w="481471">
                  <a:extLst>
                    <a:ext uri="{9D8B030D-6E8A-4147-A177-3AD203B41FA5}">
                      <a16:colId xmlns:a16="http://schemas.microsoft.com/office/drawing/2014/main" val="3794459716"/>
                    </a:ext>
                  </a:extLst>
                </a:gridCol>
                <a:gridCol w="481471">
                  <a:extLst>
                    <a:ext uri="{9D8B030D-6E8A-4147-A177-3AD203B41FA5}">
                      <a16:colId xmlns:a16="http://schemas.microsoft.com/office/drawing/2014/main" val="3907548024"/>
                    </a:ext>
                  </a:extLst>
                </a:gridCol>
                <a:gridCol w="481471">
                  <a:extLst>
                    <a:ext uri="{9D8B030D-6E8A-4147-A177-3AD203B41FA5}">
                      <a16:colId xmlns:a16="http://schemas.microsoft.com/office/drawing/2014/main" val="151162772"/>
                    </a:ext>
                  </a:extLst>
                </a:gridCol>
                <a:gridCol w="481471">
                  <a:extLst>
                    <a:ext uri="{9D8B030D-6E8A-4147-A177-3AD203B41FA5}">
                      <a16:colId xmlns:a16="http://schemas.microsoft.com/office/drawing/2014/main" val="839893791"/>
                    </a:ext>
                  </a:extLst>
                </a:gridCol>
                <a:gridCol w="481471">
                  <a:extLst>
                    <a:ext uri="{9D8B030D-6E8A-4147-A177-3AD203B41FA5}">
                      <a16:colId xmlns:a16="http://schemas.microsoft.com/office/drawing/2014/main" val="1746652805"/>
                    </a:ext>
                  </a:extLst>
                </a:gridCol>
                <a:gridCol w="481471">
                  <a:extLst>
                    <a:ext uri="{9D8B030D-6E8A-4147-A177-3AD203B41FA5}">
                      <a16:colId xmlns:a16="http://schemas.microsoft.com/office/drawing/2014/main" val="3064727974"/>
                    </a:ext>
                  </a:extLst>
                </a:gridCol>
              </a:tblGrid>
              <a:tr h="251933">
                <a:tc rowSpan="2">
                  <a:txBody>
                    <a:bodyPr/>
                    <a:lstStyle/>
                    <a:p>
                      <a:pPr algn="ctr" fontAlgn="ctr"/>
                      <a:r>
                        <a:rPr lang="en-US" sz="1400" b="1" i="0" u="none" strike="noStrike" dirty="0">
                          <a:solidFill>
                            <a:srgbClr val="FFFFFF"/>
                          </a:solidFill>
                          <a:effectLst/>
                          <a:latin typeface="GE Inspira Sans" panose="020B0503060000000003" pitchFamily="34" charset="0"/>
                        </a:rPr>
                        <a:t>Dispute codes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gridSpan="12">
                  <a:txBody>
                    <a:bodyPr/>
                    <a:lstStyle/>
                    <a:p>
                      <a:pPr algn="ctr" fontAlgn="ctr"/>
                      <a:r>
                        <a:rPr lang="en-US" sz="1400" b="1" i="0" u="none" strike="noStrike" dirty="0">
                          <a:solidFill>
                            <a:srgbClr val="FFFFFF"/>
                          </a:solidFill>
                          <a:effectLst/>
                          <a:latin typeface="GE Inspira Sans" panose="020B0503060000000003" pitchFamily="34" charset="0"/>
                        </a:rPr>
                        <a:t>Billing quality</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400" b="1" i="0" u="none" strike="noStrike" dirty="0">
                          <a:solidFill>
                            <a:srgbClr val="FFFFFF"/>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91047"/>
                  </a:ext>
                </a:extLst>
              </a:tr>
              <a:tr h="397296">
                <a:tc v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Invoice distribution</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price</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Missing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POs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Supporting docs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tax</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Customer portal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Billing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err="1">
                          <a:solidFill>
                            <a:srgbClr val="000000"/>
                          </a:solidFill>
                          <a:effectLst/>
                          <a:latin typeface="GE Inspira Sans" panose="020B0503060000000003" pitchFamily="34" charset="0"/>
                        </a:rPr>
                        <a:t>Comm'l</a:t>
                      </a:r>
                      <a:endParaRPr lang="en-US" sz="1400" b="1" i="0" u="none" strike="noStrike" dirty="0">
                        <a:solidFill>
                          <a:srgbClr val="000000"/>
                        </a:solidFill>
                        <a:effectLst/>
                        <a:latin typeface="GE Inspira Sans" panose="020B0503060000000003" pitchFamily="34" charset="0"/>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Shipping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902702025"/>
                  </a:ext>
                </a:extLst>
              </a:tr>
              <a:tr h="296168">
                <a:tc>
                  <a:txBody>
                    <a:bodyPr/>
                    <a:lstStyle/>
                    <a:p>
                      <a:pPr algn="l" fontAlgn="b"/>
                      <a:r>
                        <a:rPr lang="en-US" sz="1400" b="1" i="0" u="none" strike="noStrike" dirty="0">
                          <a:solidFill>
                            <a:srgbClr val="000000"/>
                          </a:solidFill>
                          <a:effectLst/>
                          <a:latin typeface="GE Inspira Sans" panose="020B0503060000000003" pitchFamily="34" charset="0"/>
                        </a:rPr>
                        <a:t>Sub-business</a:t>
                      </a:r>
                    </a:p>
                  </a:txBody>
                  <a:tcPr marL="74159"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extLst>
                  <a:ext uri="{0D108BD9-81ED-4DB2-BD59-A6C34878D82A}">
                    <a16:rowId xmlns:a16="http://schemas.microsoft.com/office/drawing/2014/main" val="2365525095"/>
                  </a:ext>
                </a:extLst>
              </a:tr>
              <a:tr h="227700">
                <a:tc>
                  <a:txBody>
                    <a:bodyPr/>
                    <a:lstStyle/>
                    <a:p>
                      <a:pPr algn="l" fontAlgn="ctr"/>
                      <a:r>
                        <a:rPr lang="en-US" sz="1400" b="1" i="0" u="none" strike="noStrike" dirty="0">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279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4.5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172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54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5594620"/>
                  </a:ext>
                </a:extLst>
              </a:tr>
              <a:tr h="227700">
                <a:tc>
                  <a:txBody>
                    <a:bodyPr/>
                    <a:lstStyle/>
                    <a:p>
                      <a:pPr algn="l" fontAlgn="ctr"/>
                      <a:r>
                        <a:rPr lang="en-US" sz="1400" b="1" i="0" u="none" strike="noStrike">
                          <a:solidFill>
                            <a:srgbClr val="000000"/>
                          </a:solidFill>
                          <a:effectLst/>
                          <a:latin typeface="GE Inspira Sans" panose="020B0503060000000003" pitchFamily="34" charset="0"/>
                        </a:rPr>
                        <a:t>CEO</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287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15104316"/>
                  </a:ext>
                </a:extLst>
              </a:tr>
              <a:tr h="227700">
                <a:tc>
                  <a:txBody>
                    <a:bodyPr/>
                    <a:lstStyle/>
                    <a:p>
                      <a:pPr algn="l" fontAlgn="ctr"/>
                      <a:r>
                        <a:rPr lang="en-US" sz="1400" b="1" i="0" u="none" strike="noStrike">
                          <a:solidFill>
                            <a:srgbClr val="000000"/>
                          </a:solidFill>
                          <a:effectLst/>
                          <a:latin typeface="GE Inspira Sans" panose="020B0503060000000003" pitchFamily="34" charset="0"/>
                        </a:rPr>
                        <a:t>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5.5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66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24540261"/>
                  </a:ext>
                </a:extLst>
              </a:tr>
              <a:tr h="266706">
                <a:tc>
                  <a:txBody>
                    <a:bodyPr/>
                    <a:lstStyle/>
                    <a:p>
                      <a:pPr algn="l" fontAlgn="ctr"/>
                      <a:r>
                        <a:rPr lang="en-US" sz="1400" b="1" i="0" u="none" strike="noStrike">
                          <a:solidFill>
                            <a:srgbClr val="000000"/>
                          </a:solidFill>
                          <a:effectLst/>
                          <a:latin typeface="GE Inspira Sans" panose="020B0503060000000003" pitchFamily="34" charset="0"/>
                        </a:rPr>
                        <a:t>CFMI</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96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52485015"/>
                  </a:ext>
                </a:extLst>
              </a:tr>
              <a:tr h="227700">
                <a:tc>
                  <a:txBody>
                    <a:bodyPr/>
                    <a:lstStyle/>
                    <a:p>
                      <a:pPr algn="l" fontAlgn="ctr"/>
                      <a:r>
                        <a:rPr lang="en-US" sz="1400" b="1" i="0" u="none" strike="noStrike">
                          <a:solidFill>
                            <a:srgbClr val="000000"/>
                          </a:solidFill>
                          <a:effectLst/>
                          <a:latin typeface="GE Inspira Sans" panose="020B0503060000000003" pitchFamily="34" charset="0"/>
                        </a:rPr>
                        <a:t>MSO</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68135556"/>
                  </a:ext>
                </a:extLst>
              </a:tr>
              <a:tr h="227700">
                <a:tc>
                  <a:txBody>
                    <a:bodyPr/>
                    <a:lstStyle/>
                    <a:p>
                      <a:pPr algn="l" fontAlgn="ctr"/>
                      <a:r>
                        <a:rPr lang="en-US" sz="1400" b="1" i="0" u="none" strike="noStrike">
                          <a:solidFill>
                            <a:srgbClr val="000000"/>
                          </a:solidFill>
                          <a:effectLst/>
                          <a:latin typeface="GE Inspira Sans" panose="020B0503060000000003" pitchFamily="34" charset="0"/>
                        </a:rPr>
                        <a:t>Other</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59561489"/>
                  </a:ext>
                </a:extLst>
              </a:tr>
              <a:tr h="227176">
                <a:tc>
                  <a:txBody>
                    <a:bodyPr/>
                    <a:lstStyle/>
                    <a:p>
                      <a:pPr algn="l" fontAlgn="ctr"/>
                      <a:r>
                        <a:rPr lang="en-US" sz="1400" b="1" i="0" u="none" strike="noStrike" dirty="0">
                          <a:solidFill>
                            <a:srgbClr val="000000"/>
                          </a:solidFill>
                          <a:effectLst/>
                          <a:latin typeface="GE Inspira Sans" panose="020B0503060000000003" pitchFamily="34" charset="0"/>
                        </a:rPr>
                        <a:t>ID 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192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3663720144"/>
                  </a:ext>
                </a:extLst>
              </a:tr>
              <a:tr h="227176">
                <a:tc>
                  <a:txBody>
                    <a:bodyPr/>
                    <a:lstStyle/>
                    <a:p>
                      <a:pPr algn="l" fontAlgn="ctr"/>
                      <a:r>
                        <a:rPr lang="en-US" sz="1400" b="1" i="0" u="none" strike="noStrike">
                          <a:solidFill>
                            <a:srgbClr val="000000"/>
                          </a:solidFill>
                          <a:effectLst/>
                          <a:latin typeface="GE Inspira Sans" panose="020B0503060000000003" pitchFamily="34" charset="0"/>
                        </a:rPr>
                        <a:t>RCT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01074972"/>
                  </a:ext>
                </a:extLst>
              </a:tr>
              <a:tr h="227176">
                <a:tc>
                  <a:txBody>
                    <a:bodyPr/>
                    <a:lstStyle/>
                    <a:p>
                      <a:pPr algn="l" fontAlgn="ctr"/>
                      <a:r>
                        <a:rPr lang="en-US" sz="1400" b="1" i="0" u="none" strike="noStrike">
                          <a:solidFill>
                            <a:srgbClr val="000000"/>
                          </a:solidFill>
                          <a:effectLst/>
                          <a:latin typeface="GE Inspira Sans" panose="020B0503060000000003" pitchFamily="34" charset="0"/>
                        </a:rPr>
                        <a:t>% Total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731825090"/>
                  </a:ext>
                </a:extLst>
              </a:tr>
            </a:tbl>
          </a:graphicData>
        </a:graphic>
      </p:graphicFrame>
      <p:sp>
        <p:nvSpPr>
          <p:cNvPr id="46" name="TextBox 45"/>
          <p:cNvSpPr txBox="1"/>
          <p:nvPr/>
        </p:nvSpPr>
        <p:spPr>
          <a:xfrm>
            <a:off x="630304" y="4859343"/>
            <a:ext cx="2997615"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Targeting </a:t>
            </a:r>
            <a:r>
              <a:rPr kumimoji="0" lang="hu-HU" sz="1400" b="0" i="0" u="none" strike="noStrike" kern="0" cap="none" spc="0" normalizeH="0" baseline="0" noProof="0" dirty="0">
                <a:ln>
                  <a:noFill/>
                </a:ln>
                <a:solidFill>
                  <a:schemeClr val="accent2"/>
                </a:solidFill>
                <a:effectLst/>
                <a:uLnTx/>
                <a:uFillTx/>
              </a:rPr>
              <a:t>45</a:t>
            </a:r>
            <a:r>
              <a:rPr kumimoji="0" lang="en-US" sz="1400" b="0" i="0" u="none" strike="noStrike" kern="0" cap="none" spc="0" normalizeH="0" baseline="0" noProof="0" dirty="0">
                <a:ln>
                  <a:noFill/>
                </a:ln>
                <a:solidFill>
                  <a:schemeClr val="accent2"/>
                </a:solidFill>
                <a:effectLst/>
                <a:uLnTx/>
                <a:uFillTx/>
              </a:rPr>
              <a:t>% of the billing disputes </a:t>
            </a:r>
          </a:p>
        </p:txBody>
      </p:sp>
      <p:sp>
        <p:nvSpPr>
          <p:cNvPr id="47" name="TextBox 46"/>
          <p:cNvSpPr txBox="1"/>
          <p:nvPr/>
        </p:nvSpPr>
        <p:spPr>
          <a:xfrm>
            <a:off x="630304" y="5205267"/>
            <a:ext cx="6719788"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Finish the projects on BGIS – Avionics (P</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S</a:t>
            </a:r>
            <a:r>
              <a:rPr kumimoji="0" lang="en-US" sz="1400" b="0" i="0" u="none" strike="noStrike" kern="0" cap="none" spc="0" normalizeH="0" baseline="0" noProof="0" dirty="0" err="1">
                <a:ln>
                  <a:noFill/>
                </a:ln>
                <a:solidFill>
                  <a:schemeClr val="accent2"/>
                </a:solidFill>
                <a:effectLst/>
                <a:uLnTx/>
                <a:uFillTx/>
              </a:rPr>
              <a:t>hankar</a:t>
            </a:r>
            <a:r>
              <a:rPr kumimoji="0" lang="hu-HU" sz="1400" b="0" i="0" u="none" strike="noStrike" kern="0" cap="none" spc="0" normalizeH="0" baseline="0" noProof="0" dirty="0">
                <a:ln>
                  <a:noFill/>
                </a:ln>
                <a:solidFill>
                  <a:schemeClr val="accent2"/>
                </a:solidFill>
                <a:effectLst/>
                <a:uLnTx/>
                <a:uFillTx/>
              </a:rPr>
              <a:t> handing over to the new billing leader)</a:t>
            </a:r>
            <a:endParaRPr kumimoji="0" lang="en-US" sz="1400" b="0" i="0" u="none" strike="noStrike" kern="0" cap="none" spc="0" normalizeH="0" baseline="0" noProof="0" dirty="0">
              <a:ln>
                <a:noFill/>
              </a:ln>
              <a:solidFill>
                <a:schemeClr val="accent2"/>
              </a:solidFill>
              <a:effectLst/>
              <a:uLnTx/>
              <a:uFillTx/>
            </a:endParaRPr>
          </a:p>
        </p:txBody>
      </p:sp>
      <p:sp>
        <p:nvSpPr>
          <p:cNvPr id="48" name="TextBox 47"/>
          <p:cNvSpPr txBox="1"/>
          <p:nvPr/>
        </p:nvSpPr>
        <p:spPr>
          <a:xfrm>
            <a:off x="630304" y="5551191"/>
            <a:ext cx="9417643"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Business engagement &amp; partnership  into the Services P</a:t>
            </a:r>
            <a:r>
              <a:rPr kumimoji="0" lang="hu-HU" sz="1400" b="0" i="0" u="none" strike="noStrike" kern="0" cap="none" spc="0" normalizeH="0" baseline="0" noProof="0" dirty="0">
                <a:ln>
                  <a:noFill/>
                </a:ln>
                <a:solidFill>
                  <a:schemeClr val="accent2"/>
                </a:solidFill>
                <a:effectLst/>
                <a:uLnTx/>
                <a:uFillTx/>
                <a:latin typeface="GE Inspira" panose="020F0603030400020203" pitchFamily="34" charset="0"/>
              </a:rPr>
              <a:t>&amp;L</a:t>
            </a:r>
            <a:r>
              <a:rPr kumimoji="0" lang="hu-HU" sz="1400" b="0" i="0" u="none" strike="noStrike" kern="0" cap="none" spc="0" normalizeH="0" baseline="0" noProof="0" dirty="0">
                <a:ln>
                  <a:noFill/>
                </a:ln>
                <a:solidFill>
                  <a:schemeClr val="accent2"/>
                </a:solidFill>
                <a:effectLst/>
                <a:uLnTx/>
                <a:uFillTx/>
              </a:rPr>
              <a:t> (60+% of the proposed action) to be established – A</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Z</a:t>
            </a:r>
            <a:r>
              <a:rPr kumimoji="0" lang="en-US" sz="1400" b="0" i="0" u="none" strike="noStrike" kern="0" cap="none" spc="0" normalizeH="0" baseline="0" noProof="0" dirty="0" err="1">
                <a:ln>
                  <a:noFill/>
                </a:ln>
                <a:solidFill>
                  <a:schemeClr val="accent2"/>
                </a:solidFill>
                <a:effectLst/>
                <a:uLnTx/>
                <a:uFillTx/>
              </a:rPr>
              <a:t>impfer</a:t>
            </a:r>
            <a:r>
              <a:rPr kumimoji="0" lang="hu-HU" sz="1400" b="0" i="0" u="none" strike="noStrike" kern="0" cap="none" spc="0" normalizeH="0" baseline="0" noProof="0" dirty="0">
                <a:ln>
                  <a:noFill/>
                </a:ln>
                <a:solidFill>
                  <a:schemeClr val="accent2"/>
                </a:solidFill>
                <a:effectLst/>
                <a:uLnTx/>
                <a:uFillTx/>
              </a:rPr>
              <a:t> (Feb)</a:t>
            </a:r>
            <a:endParaRPr kumimoji="0" lang="en-US" sz="1400" b="0" i="0" u="none" strike="noStrike" kern="0" cap="none" spc="0" normalizeH="0" baseline="0" noProof="0" dirty="0">
              <a:ln>
                <a:noFill/>
              </a:ln>
              <a:solidFill>
                <a:schemeClr val="accent2"/>
              </a:solidFill>
              <a:effectLst/>
              <a:uLnTx/>
              <a:uFillTx/>
            </a:endParaRPr>
          </a:p>
        </p:txBody>
      </p:sp>
      <p:sp>
        <p:nvSpPr>
          <p:cNvPr id="49" name="TextBox 48"/>
          <p:cNvSpPr txBox="1"/>
          <p:nvPr/>
        </p:nvSpPr>
        <p:spPr>
          <a:xfrm>
            <a:off x="630304" y="5897117"/>
            <a:ext cx="7463582"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Partnering with the newly appointed Billing Leader and validate roadmap – R</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V</a:t>
            </a:r>
            <a:r>
              <a:rPr kumimoji="0" lang="en-US" sz="1400" b="0" i="0" u="none" strike="noStrike" kern="0" cap="none" spc="0" normalizeH="0" baseline="0" noProof="0" dirty="0" err="1">
                <a:ln>
                  <a:noFill/>
                </a:ln>
                <a:solidFill>
                  <a:schemeClr val="accent2"/>
                </a:solidFill>
                <a:effectLst/>
                <a:uLnTx/>
                <a:uFillTx/>
              </a:rPr>
              <a:t>arga</a:t>
            </a:r>
            <a:r>
              <a:rPr kumimoji="0" lang="hu-HU" sz="1400" b="0" i="0" u="none" strike="noStrike" kern="0" cap="none" spc="0" normalizeH="0" baseline="0" noProof="0" dirty="0">
                <a:ln>
                  <a:noFill/>
                </a:ln>
                <a:solidFill>
                  <a:schemeClr val="accent2"/>
                </a:solidFill>
                <a:effectLst/>
                <a:uLnTx/>
                <a:uFillTx/>
              </a:rPr>
              <a:t> / S</a:t>
            </a:r>
            <a:r>
              <a:rPr kumimoji="0" lang="en-US" sz="1400" b="0" i="0" u="none" strike="noStrike" kern="0" cap="none" spc="0" normalizeH="0" baseline="0" noProof="0" dirty="0">
                <a:ln>
                  <a:noFill/>
                </a:ln>
                <a:solidFill>
                  <a:schemeClr val="accent2"/>
                </a:solidFill>
                <a:effectLst/>
                <a:uLnTx/>
                <a:uFillTx/>
              </a:rPr>
              <a:t>z</a:t>
            </a:r>
            <a:r>
              <a:rPr kumimoji="0" lang="hu-HU" sz="1400" b="0" i="0" u="none" strike="noStrike" kern="0" cap="none" spc="0" normalizeH="0" baseline="0" noProof="0" dirty="0">
                <a:ln>
                  <a:noFill/>
                </a:ln>
                <a:solidFill>
                  <a:schemeClr val="accent2"/>
                </a:solidFill>
                <a:effectLst/>
                <a:uLnTx/>
                <a:uFillTx/>
              </a:rPr>
              <a:t> K</a:t>
            </a:r>
            <a:r>
              <a:rPr kumimoji="0" lang="en-US" sz="1400" b="0" i="0" u="none" strike="noStrike" kern="0" cap="none" spc="0" normalizeH="0" baseline="0" noProof="0" dirty="0" err="1">
                <a:ln>
                  <a:noFill/>
                </a:ln>
                <a:solidFill>
                  <a:schemeClr val="accent2"/>
                </a:solidFill>
                <a:effectLst/>
                <a:uLnTx/>
                <a:uFillTx/>
              </a:rPr>
              <a:t>iss</a:t>
            </a:r>
            <a:r>
              <a:rPr kumimoji="0" lang="hu-HU" sz="1400" b="0" i="0" u="none" strike="noStrike" kern="0" cap="none" spc="0" normalizeH="0" baseline="0" noProof="0" dirty="0">
                <a:ln>
                  <a:noFill/>
                </a:ln>
                <a:solidFill>
                  <a:schemeClr val="accent2"/>
                </a:solidFill>
                <a:effectLst/>
                <a:uLnTx/>
                <a:uFillTx/>
              </a:rPr>
              <a:t> (Feb)</a:t>
            </a:r>
            <a:endParaRPr kumimoji="0" lang="en-US" sz="1400" b="0" i="0" u="none" strike="noStrike" kern="0" cap="none" spc="0" normalizeH="0" baseline="0" noProof="0" dirty="0">
              <a:ln>
                <a:noFill/>
              </a:ln>
              <a:solidFill>
                <a:schemeClr val="accent2"/>
              </a:solidFill>
              <a:effectLst/>
              <a:uLnTx/>
              <a:uFillTx/>
            </a:endParaRPr>
          </a:p>
        </p:txBody>
      </p:sp>
      <p:grpSp>
        <p:nvGrpSpPr>
          <p:cNvPr id="16" name="Group 15"/>
          <p:cNvGrpSpPr/>
          <p:nvPr/>
        </p:nvGrpSpPr>
        <p:grpSpPr>
          <a:xfrm>
            <a:off x="1617066" y="6475272"/>
            <a:ext cx="2029364" cy="184666"/>
            <a:chOff x="9662748" y="281176"/>
            <a:chExt cx="2029364" cy="184666"/>
          </a:xfrm>
        </p:grpSpPr>
        <p:sp>
          <p:nvSpPr>
            <p:cNvPr id="17" name="Rectangle 16"/>
            <p:cNvSpPr/>
            <p:nvPr/>
          </p:nvSpPr>
          <p:spPr>
            <a:xfrm>
              <a:off x="9662748" y="293323"/>
              <a:ext cx="274320" cy="160372"/>
            </a:xfrm>
            <a:prstGeom prst="rect">
              <a:avLst/>
            </a:prstGeom>
            <a:solidFill>
              <a:srgbClr val="FFFF0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TextBox 17"/>
            <p:cNvSpPr txBox="1"/>
            <p:nvPr/>
          </p:nvSpPr>
          <p:spPr>
            <a:xfrm>
              <a:off x="10061858" y="281176"/>
              <a:ext cx="1630254"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rPr>
                <a:t>Area scoped for deep dive</a:t>
              </a:r>
            </a:p>
          </p:txBody>
        </p:sp>
      </p:grpSp>
      <p:sp>
        <p:nvSpPr>
          <p:cNvPr id="19" name="TextBox 18"/>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22"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5544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landscape | Disputes</a:t>
            </a:r>
          </a:p>
        </p:txBody>
      </p:sp>
      <p:sp>
        <p:nvSpPr>
          <p:cNvPr id="3" name="Slide Number Placeholder 2"/>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200" b="0" i="0" u="none" strike="noStrike" kern="0" cap="none" spc="0" normalizeH="0" baseline="0" noProof="0" dirty="0">
              <a:ln>
                <a:noFill/>
              </a:ln>
              <a:solidFill>
                <a:sysClr val="windowText" lastClr="000000"/>
              </a:solidFill>
              <a:effectLst/>
              <a:uLnTx/>
              <a:uFillTx/>
            </a:endParaRPr>
          </a:p>
        </p:txBody>
      </p:sp>
      <p:graphicFrame>
        <p:nvGraphicFramePr>
          <p:cNvPr id="146" name="Table 145"/>
          <p:cNvGraphicFramePr>
            <a:graphicFrameLocks noGrp="1"/>
          </p:cNvGraphicFramePr>
          <p:nvPr>
            <p:extLst/>
          </p:nvPr>
        </p:nvGraphicFramePr>
        <p:xfrm>
          <a:off x="302211" y="1077582"/>
          <a:ext cx="11587578" cy="3904781"/>
        </p:xfrm>
        <a:graphic>
          <a:graphicData uri="http://schemas.openxmlformats.org/drawingml/2006/table">
            <a:tbl>
              <a:tblPr/>
              <a:tblGrid>
                <a:gridCol w="1882322">
                  <a:extLst>
                    <a:ext uri="{9D8B030D-6E8A-4147-A177-3AD203B41FA5}">
                      <a16:colId xmlns:a16="http://schemas.microsoft.com/office/drawing/2014/main" val="234516844"/>
                    </a:ext>
                  </a:extLst>
                </a:gridCol>
                <a:gridCol w="478437">
                  <a:extLst>
                    <a:ext uri="{9D8B030D-6E8A-4147-A177-3AD203B41FA5}">
                      <a16:colId xmlns:a16="http://schemas.microsoft.com/office/drawing/2014/main" val="1205475096"/>
                    </a:ext>
                  </a:extLst>
                </a:gridCol>
                <a:gridCol w="605550">
                  <a:extLst>
                    <a:ext uri="{9D8B030D-6E8A-4147-A177-3AD203B41FA5}">
                      <a16:colId xmlns:a16="http://schemas.microsoft.com/office/drawing/2014/main" val="348550329"/>
                    </a:ext>
                  </a:extLst>
                </a:gridCol>
                <a:gridCol w="365695">
                  <a:extLst>
                    <a:ext uri="{9D8B030D-6E8A-4147-A177-3AD203B41FA5}">
                      <a16:colId xmlns:a16="http://schemas.microsoft.com/office/drawing/2014/main" val="1937218562"/>
                    </a:ext>
                  </a:extLst>
                </a:gridCol>
                <a:gridCol w="485622">
                  <a:extLst>
                    <a:ext uri="{9D8B030D-6E8A-4147-A177-3AD203B41FA5}">
                      <a16:colId xmlns:a16="http://schemas.microsoft.com/office/drawing/2014/main" val="2917675732"/>
                    </a:ext>
                  </a:extLst>
                </a:gridCol>
                <a:gridCol w="485622">
                  <a:extLst>
                    <a:ext uri="{9D8B030D-6E8A-4147-A177-3AD203B41FA5}">
                      <a16:colId xmlns:a16="http://schemas.microsoft.com/office/drawing/2014/main" val="3659350096"/>
                    </a:ext>
                  </a:extLst>
                </a:gridCol>
                <a:gridCol w="485622">
                  <a:extLst>
                    <a:ext uri="{9D8B030D-6E8A-4147-A177-3AD203B41FA5}">
                      <a16:colId xmlns:a16="http://schemas.microsoft.com/office/drawing/2014/main" val="1316019141"/>
                    </a:ext>
                  </a:extLst>
                </a:gridCol>
                <a:gridCol w="485622">
                  <a:extLst>
                    <a:ext uri="{9D8B030D-6E8A-4147-A177-3AD203B41FA5}">
                      <a16:colId xmlns:a16="http://schemas.microsoft.com/office/drawing/2014/main" val="3273782637"/>
                    </a:ext>
                  </a:extLst>
                </a:gridCol>
                <a:gridCol w="485622">
                  <a:extLst>
                    <a:ext uri="{9D8B030D-6E8A-4147-A177-3AD203B41FA5}">
                      <a16:colId xmlns:a16="http://schemas.microsoft.com/office/drawing/2014/main" val="3603744426"/>
                    </a:ext>
                  </a:extLst>
                </a:gridCol>
                <a:gridCol w="485622">
                  <a:extLst>
                    <a:ext uri="{9D8B030D-6E8A-4147-A177-3AD203B41FA5}">
                      <a16:colId xmlns:a16="http://schemas.microsoft.com/office/drawing/2014/main" val="3118445016"/>
                    </a:ext>
                  </a:extLst>
                </a:gridCol>
                <a:gridCol w="485622">
                  <a:extLst>
                    <a:ext uri="{9D8B030D-6E8A-4147-A177-3AD203B41FA5}">
                      <a16:colId xmlns:a16="http://schemas.microsoft.com/office/drawing/2014/main" val="3621779505"/>
                    </a:ext>
                  </a:extLst>
                </a:gridCol>
                <a:gridCol w="485622">
                  <a:extLst>
                    <a:ext uri="{9D8B030D-6E8A-4147-A177-3AD203B41FA5}">
                      <a16:colId xmlns:a16="http://schemas.microsoft.com/office/drawing/2014/main" val="4006362116"/>
                    </a:ext>
                  </a:extLst>
                </a:gridCol>
                <a:gridCol w="485622">
                  <a:extLst>
                    <a:ext uri="{9D8B030D-6E8A-4147-A177-3AD203B41FA5}">
                      <a16:colId xmlns:a16="http://schemas.microsoft.com/office/drawing/2014/main" val="4017540963"/>
                    </a:ext>
                  </a:extLst>
                </a:gridCol>
                <a:gridCol w="485622">
                  <a:extLst>
                    <a:ext uri="{9D8B030D-6E8A-4147-A177-3AD203B41FA5}">
                      <a16:colId xmlns:a16="http://schemas.microsoft.com/office/drawing/2014/main" val="2162391661"/>
                    </a:ext>
                  </a:extLst>
                </a:gridCol>
                <a:gridCol w="485622">
                  <a:extLst>
                    <a:ext uri="{9D8B030D-6E8A-4147-A177-3AD203B41FA5}">
                      <a16:colId xmlns:a16="http://schemas.microsoft.com/office/drawing/2014/main" val="3913247460"/>
                    </a:ext>
                  </a:extLst>
                </a:gridCol>
                <a:gridCol w="485622">
                  <a:extLst>
                    <a:ext uri="{9D8B030D-6E8A-4147-A177-3AD203B41FA5}">
                      <a16:colId xmlns:a16="http://schemas.microsoft.com/office/drawing/2014/main" val="3794459716"/>
                    </a:ext>
                  </a:extLst>
                </a:gridCol>
                <a:gridCol w="485622">
                  <a:extLst>
                    <a:ext uri="{9D8B030D-6E8A-4147-A177-3AD203B41FA5}">
                      <a16:colId xmlns:a16="http://schemas.microsoft.com/office/drawing/2014/main" val="3907548024"/>
                    </a:ext>
                  </a:extLst>
                </a:gridCol>
                <a:gridCol w="485622">
                  <a:extLst>
                    <a:ext uri="{9D8B030D-6E8A-4147-A177-3AD203B41FA5}">
                      <a16:colId xmlns:a16="http://schemas.microsoft.com/office/drawing/2014/main" val="151162772"/>
                    </a:ext>
                  </a:extLst>
                </a:gridCol>
                <a:gridCol w="485622">
                  <a:extLst>
                    <a:ext uri="{9D8B030D-6E8A-4147-A177-3AD203B41FA5}">
                      <a16:colId xmlns:a16="http://schemas.microsoft.com/office/drawing/2014/main" val="839893791"/>
                    </a:ext>
                  </a:extLst>
                </a:gridCol>
                <a:gridCol w="485622">
                  <a:extLst>
                    <a:ext uri="{9D8B030D-6E8A-4147-A177-3AD203B41FA5}">
                      <a16:colId xmlns:a16="http://schemas.microsoft.com/office/drawing/2014/main" val="1746652805"/>
                    </a:ext>
                  </a:extLst>
                </a:gridCol>
                <a:gridCol w="485622">
                  <a:extLst>
                    <a:ext uri="{9D8B030D-6E8A-4147-A177-3AD203B41FA5}">
                      <a16:colId xmlns:a16="http://schemas.microsoft.com/office/drawing/2014/main" val="3064727974"/>
                    </a:ext>
                  </a:extLst>
                </a:gridCol>
              </a:tblGrid>
              <a:tr h="307179">
                <a:tc rowSpan="2">
                  <a:txBody>
                    <a:bodyPr/>
                    <a:lstStyle/>
                    <a:p>
                      <a:pPr algn="ctr" fontAlgn="ctr"/>
                      <a:r>
                        <a:rPr lang="en-US" sz="1400" b="1" i="0" u="none" strike="noStrike" dirty="0">
                          <a:solidFill>
                            <a:srgbClr val="FFFFFF"/>
                          </a:solidFill>
                          <a:effectLst/>
                          <a:latin typeface="GE Inspira Sans" panose="020B0503060000000003" pitchFamily="34" charset="0"/>
                        </a:rPr>
                        <a:t>Dispute codes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gridSpan="12">
                  <a:txBody>
                    <a:bodyPr/>
                    <a:lstStyle/>
                    <a:p>
                      <a:pPr algn="ctr" fontAlgn="ctr"/>
                      <a:r>
                        <a:rPr lang="en-US" sz="1400" b="1" i="0" u="none" strike="noStrike" dirty="0">
                          <a:solidFill>
                            <a:srgbClr val="FFFFFF"/>
                          </a:solidFill>
                          <a:effectLst/>
                          <a:latin typeface="GE Inspira Sans" panose="020B0503060000000003" pitchFamily="34" charset="0"/>
                        </a:rPr>
                        <a:t>Top billing dispute drivers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400" b="1" i="0" u="none" strike="noStrike" dirty="0">
                          <a:solidFill>
                            <a:srgbClr val="FFFFFF"/>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91047"/>
                  </a:ext>
                </a:extLst>
              </a:tr>
              <a:tr h="700067">
                <a:tc v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Invoice distribution</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Incorrect price</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Missing </a:t>
                      </a:r>
                      <a:br>
                        <a:rPr lang="en-US" sz="1400" b="1" i="0" u="none" strike="noStrike" dirty="0">
                          <a:solidFill>
                            <a:srgbClr val="000000"/>
                          </a:solidFill>
                          <a:effectLst/>
                          <a:latin typeface="GE Inspira Sans" panose="020B0503060000000003" pitchFamily="34" charset="0"/>
                        </a:rPr>
                      </a:br>
                      <a:r>
                        <a:rPr lang="en-US" sz="1400" b="1" i="0" u="none" strike="noStrike" dirty="0">
                          <a:solidFill>
                            <a:srgbClr val="000000"/>
                          </a:solidFill>
                          <a:effectLst/>
                          <a:latin typeface="GE Inspira Sans" panose="020B0503060000000003" pitchFamily="34" charset="0"/>
                        </a:rPr>
                        <a:t>POs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Supporting docs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Incorrect </a:t>
                      </a:r>
                      <a:br>
                        <a:rPr lang="en-US" sz="1400" b="1" i="0" u="none" strike="noStrike" dirty="0">
                          <a:solidFill>
                            <a:srgbClr val="000000"/>
                          </a:solidFill>
                          <a:effectLst/>
                          <a:latin typeface="GE Inspira Sans" panose="020B0503060000000003" pitchFamily="34" charset="0"/>
                        </a:rPr>
                      </a:br>
                      <a:r>
                        <a:rPr lang="en-US" sz="1400" b="1" i="0" u="none" strike="noStrike" dirty="0">
                          <a:solidFill>
                            <a:srgbClr val="000000"/>
                          </a:solidFill>
                          <a:effectLst/>
                          <a:latin typeface="GE Inspira Sans" panose="020B0503060000000003" pitchFamily="34" charset="0"/>
                        </a:rPr>
                        <a:t>tax</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Customer portal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Other</a:t>
                      </a:r>
                    </a:p>
                    <a:p>
                      <a:pPr algn="ctr" fontAlgn="ctr"/>
                      <a:r>
                        <a:rPr lang="en-US" sz="1400" b="1" i="0" u="none" strike="noStrike" dirty="0">
                          <a:solidFill>
                            <a:srgbClr val="000000"/>
                          </a:solidFill>
                          <a:effectLst/>
                          <a:latin typeface="GE Inspira Sans" panose="020B0503060000000003" pitchFamily="34" charset="0"/>
                        </a:rPr>
                        <a:t>billing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err="1">
                          <a:solidFill>
                            <a:srgbClr val="000000"/>
                          </a:solidFill>
                          <a:effectLst/>
                          <a:latin typeface="GE Inspira Sans" panose="020B0503060000000003" pitchFamily="34" charset="0"/>
                        </a:rPr>
                        <a:t>Comm'l</a:t>
                      </a:r>
                      <a:endParaRPr lang="en-US" sz="1400" b="1" i="0" u="none" strike="noStrike" dirty="0">
                        <a:solidFill>
                          <a:srgbClr val="000000"/>
                        </a:solidFill>
                        <a:effectLst/>
                        <a:latin typeface="GE Inspira Sans" panose="020B0503060000000003" pitchFamily="34" charset="0"/>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Shipping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902702025"/>
                  </a:ext>
                </a:extLst>
              </a:tr>
              <a:tr h="308010">
                <a:tc>
                  <a:txBody>
                    <a:bodyPr/>
                    <a:lstStyle/>
                    <a:p>
                      <a:pPr algn="l" fontAlgn="b"/>
                      <a:r>
                        <a:rPr lang="en-US" sz="1400" b="1" i="0" u="none" strike="noStrike" dirty="0">
                          <a:solidFill>
                            <a:srgbClr val="000000"/>
                          </a:solidFill>
                          <a:effectLst/>
                          <a:latin typeface="GE Inspira Sans" panose="020B0503060000000003" pitchFamily="34" charset="0"/>
                        </a:rPr>
                        <a:t>Business</a:t>
                      </a:r>
                    </a:p>
                  </a:txBody>
                  <a:tcPr marL="74159"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extLst>
                  <a:ext uri="{0D108BD9-81ED-4DB2-BD59-A6C34878D82A}">
                    <a16:rowId xmlns:a16="http://schemas.microsoft.com/office/drawing/2014/main" val="2365525095"/>
                  </a:ext>
                </a:extLst>
              </a:tr>
              <a:tr h="236259">
                <a:tc>
                  <a:txBody>
                    <a:bodyPr/>
                    <a:lstStyle/>
                    <a:p>
                      <a:pPr algn="l" fontAlgn="b"/>
                      <a:r>
                        <a:rPr lang="en-US" sz="1400" b="1" i="0" u="none" strike="noStrike">
                          <a:solidFill>
                            <a:srgbClr val="000000"/>
                          </a:solidFill>
                          <a:effectLst/>
                          <a:latin typeface="GE Inspira Sans" panose="020B0503060000000003" pitchFamily="34" charset="0"/>
                        </a:rPr>
                        <a:t>Aviation</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765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399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186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5594620"/>
                  </a:ext>
                </a:extLst>
              </a:tr>
              <a:tr h="236259">
                <a:tc>
                  <a:txBody>
                    <a:bodyPr/>
                    <a:lstStyle/>
                    <a:p>
                      <a:pPr algn="l" fontAlgn="b"/>
                      <a:r>
                        <a:rPr lang="en-US" sz="1400" b="1" i="0" u="none" strike="noStrike">
                          <a:solidFill>
                            <a:srgbClr val="000000"/>
                          </a:solidFill>
                          <a:effectLst/>
                          <a:latin typeface="GE Inspira Sans" panose="020B0503060000000003" pitchFamily="34" charset="0"/>
                        </a:rPr>
                        <a:t>Healthcare</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16.1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405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280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15104316"/>
                  </a:ext>
                </a:extLst>
              </a:tr>
              <a:tr h="236259">
                <a:tc>
                  <a:txBody>
                    <a:bodyPr/>
                    <a:lstStyle/>
                    <a:p>
                      <a:pPr algn="l" fontAlgn="b"/>
                      <a:r>
                        <a:rPr lang="en-US" sz="1400" b="1" i="0" u="none" strike="noStrike">
                          <a:solidFill>
                            <a:srgbClr val="000000"/>
                          </a:solidFill>
                          <a:effectLst/>
                          <a:latin typeface="GE Inspira Sans" panose="020B0503060000000003" pitchFamily="34" charset="0"/>
                        </a:rPr>
                        <a:t>Oil &amp; Gas</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364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68135556"/>
                  </a:ext>
                </a:extLst>
              </a:tr>
              <a:tr h="236259">
                <a:tc>
                  <a:txBody>
                    <a:bodyPr/>
                    <a:lstStyle/>
                    <a:p>
                      <a:pPr algn="l" fontAlgn="b"/>
                      <a:r>
                        <a:rPr lang="en-US" sz="1400" b="1" i="0" u="none" strike="noStrike" dirty="0">
                          <a:solidFill>
                            <a:srgbClr val="000000"/>
                          </a:solidFill>
                          <a:effectLst/>
                          <a:latin typeface="GE Inspira Sans" panose="020B0503060000000003" pitchFamily="34" charset="0"/>
                        </a:rPr>
                        <a:t>Power</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76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59561489"/>
                  </a:ext>
                </a:extLst>
              </a:tr>
              <a:tr h="236259">
                <a:tc>
                  <a:txBody>
                    <a:bodyPr/>
                    <a:lstStyle/>
                    <a:p>
                      <a:pPr algn="l" fontAlgn="b"/>
                      <a:r>
                        <a:rPr lang="en-US" sz="1400" b="1" i="0" u="none" strike="noStrike" dirty="0">
                          <a:solidFill>
                            <a:srgbClr val="000000"/>
                          </a:solidFill>
                          <a:effectLst/>
                          <a:latin typeface="GE Inspira Sans" panose="020B0503060000000003" pitchFamily="34" charset="0"/>
                        </a:rPr>
                        <a:t>Energy Connections</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11224613"/>
                  </a:ext>
                </a:extLst>
              </a:tr>
              <a:tr h="236259">
                <a:tc>
                  <a:txBody>
                    <a:bodyPr/>
                    <a:lstStyle/>
                    <a:p>
                      <a:pPr algn="l" fontAlgn="b"/>
                      <a:r>
                        <a:rPr lang="en-US" sz="1400" b="1" i="0" u="none" strike="noStrike" dirty="0">
                          <a:solidFill>
                            <a:srgbClr val="000000"/>
                          </a:solidFill>
                          <a:effectLst/>
                          <a:latin typeface="GE Inspira Sans" panose="020B0503060000000003" pitchFamily="34" charset="0"/>
                        </a:rPr>
                        <a:t>Transportation</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81917818"/>
                  </a:ext>
                </a:extLst>
              </a:tr>
              <a:tr h="236259">
                <a:tc>
                  <a:txBody>
                    <a:bodyPr/>
                    <a:lstStyle/>
                    <a:p>
                      <a:pPr algn="l" fontAlgn="b"/>
                      <a:r>
                        <a:rPr lang="en-US" sz="1400" b="1" i="0" u="none" strike="noStrike" dirty="0">
                          <a:solidFill>
                            <a:srgbClr val="000000"/>
                          </a:solidFill>
                          <a:effectLst/>
                          <a:latin typeface="GE Inspira Sans" panose="020B0503060000000003" pitchFamily="34" charset="0"/>
                        </a:rPr>
                        <a:t>Renewable Energy</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54745283"/>
                  </a:ext>
                </a:extLst>
              </a:tr>
              <a:tr h="233928">
                <a:tc>
                  <a:txBody>
                    <a:bodyPr/>
                    <a:lstStyle/>
                    <a:p>
                      <a:pPr algn="l" fontAlgn="b"/>
                      <a:r>
                        <a:rPr lang="en-US" sz="1400" b="1" i="0" u="none" strike="noStrike" dirty="0">
                          <a:solidFill>
                            <a:srgbClr val="000000"/>
                          </a:solidFill>
                          <a:effectLst/>
                          <a:latin typeface="GE Inspira Sans" panose="020B0503060000000003" pitchFamily="34" charset="0"/>
                        </a:rPr>
                        <a:t>ID CT</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dirty="0">
                          <a:solidFill>
                            <a:srgbClr val="000000"/>
                          </a:solidFill>
                          <a:effectLst/>
                          <a:latin typeface="GE Inspira Sans" panose="020B0503060000000003" pitchFamily="34" charset="0"/>
                        </a:rPr>
                        <a:t>22</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101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106</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132</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92</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20</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153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91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133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3663720144"/>
                  </a:ext>
                </a:extLst>
              </a:tr>
              <a:tr h="233928">
                <a:tc>
                  <a:txBody>
                    <a:bodyPr/>
                    <a:lstStyle/>
                    <a:p>
                      <a:pPr algn="l" fontAlgn="b"/>
                      <a:r>
                        <a:rPr lang="en-US" sz="1400" b="1" i="0" u="none" strike="noStrike" dirty="0">
                          <a:solidFill>
                            <a:srgbClr val="000000"/>
                          </a:solidFill>
                          <a:effectLst/>
                          <a:latin typeface="GE Inspira Sans" panose="020B0503060000000003" pitchFamily="34" charset="0"/>
                        </a:rPr>
                        <a:t>RCT</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dirty="0">
                          <a:solidFill>
                            <a:srgbClr val="000000"/>
                          </a:solidFill>
                          <a:effectLst/>
                          <a:latin typeface="GE Inspira Sans" panose="020B0503060000000003" pitchFamily="34" charset="0"/>
                        </a:rPr>
                        <a:t>6</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46</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43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27</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37</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55</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34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52</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01074972"/>
                  </a:ext>
                </a:extLst>
              </a:tr>
              <a:tr h="233928">
                <a:tc>
                  <a:txBody>
                    <a:bodyPr/>
                    <a:lstStyle/>
                    <a:p>
                      <a:pPr algn="l" fontAlgn="b"/>
                      <a:r>
                        <a:rPr lang="en-US" sz="1400" b="1" i="0" u="none" strike="noStrike" dirty="0">
                          <a:solidFill>
                            <a:srgbClr val="000000"/>
                          </a:solidFill>
                          <a:effectLst/>
                          <a:latin typeface="GE Inspira Sans" panose="020B0503060000000003" pitchFamily="34" charset="0"/>
                        </a:rPr>
                        <a:t>Avg. age of open items</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dirty="0">
                          <a:solidFill>
                            <a:srgbClr val="000000"/>
                          </a:solidFill>
                          <a:effectLst/>
                          <a:latin typeface="GE Inspira Sans" panose="020B0503060000000003" pitchFamily="34" charset="0"/>
                        </a:rPr>
                        <a:t>51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120</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87</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91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64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81</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128</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dirty="0"/>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236</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41537468"/>
                  </a:ext>
                </a:extLst>
              </a:tr>
              <a:tr h="233928">
                <a:tc>
                  <a:txBody>
                    <a:bodyPr/>
                    <a:lstStyle/>
                    <a:p>
                      <a:pPr algn="l" fontAlgn="b"/>
                      <a:r>
                        <a:rPr lang="en-US" sz="1400" b="1" i="0" u="none" strike="noStrike" dirty="0">
                          <a:solidFill>
                            <a:srgbClr val="000000"/>
                          </a:solidFill>
                          <a:effectLst/>
                          <a:latin typeface="GE Inspira Sans" panose="020B0503060000000003" pitchFamily="34" charset="0"/>
                        </a:rPr>
                        <a:t>% Total</a:t>
                      </a:r>
                    </a:p>
                  </a:txBody>
                  <a:tcPr marL="74159" marR="0" marT="0"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dirty="0">
                          <a:solidFill>
                            <a:srgbClr val="000000"/>
                          </a:solidFill>
                          <a:effectLst/>
                          <a:latin typeface="GE Inspira Sans" panose="020B0503060000000003" pitchFamily="34" charset="0"/>
                        </a:rPr>
                        <a:t>20%</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10%</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5%</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4%</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3%</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20%</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18%</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7%</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731825090"/>
                  </a:ext>
                </a:extLst>
              </a:tr>
            </a:tbl>
          </a:graphicData>
        </a:graphic>
      </p:graphicFrame>
      <p:sp>
        <p:nvSpPr>
          <p:cNvPr id="9" name="TextBox 8"/>
          <p:cNvSpPr txBox="1"/>
          <p:nvPr/>
        </p:nvSpPr>
        <p:spPr bwMode="gray">
          <a:xfrm>
            <a:off x="9072133" y="838950"/>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10" name="TextBox 9"/>
          <p:cNvSpPr txBox="1"/>
          <p:nvPr/>
        </p:nvSpPr>
        <p:spPr>
          <a:xfrm>
            <a:off x="500064" y="5167459"/>
            <a:ext cx="6474529"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1">
                    <a:lumMod val="50000"/>
                  </a:schemeClr>
                </a:solidFill>
                <a:effectLst/>
                <a:uLnTx/>
                <a:uFillTx/>
              </a:rPr>
              <a:t>47% </a:t>
            </a:r>
            <a:r>
              <a:rPr kumimoji="0" lang="en-US" sz="1400" b="0" i="0" u="none" strike="noStrike" kern="0" cap="none" spc="0" normalizeH="0" baseline="0" noProof="0" dirty="0">
                <a:ln>
                  <a:noFill/>
                </a:ln>
                <a:solidFill>
                  <a:schemeClr val="accent2"/>
                </a:solidFill>
                <a:effectLst/>
                <a:uLnTx/>
                <a:uFillTx/>
              </a:rPr>
              <a:t>of the total disputes driven by the </a:t>
            </a:r>
            <a:r>
              <a:rPr kumimoji="0" lang="en-US" sz="1400" b="1" i="0" u="none" strike="noStrike" kern="0" cap="none" spc="0" normalizeH="0" baseline="0" noProof="0" dirty="0">
                <a:ln>
                  <a:noFill/>
                </a:ln>
                <a:solidFill>
                  <a:schemeClr val="accent1">
                    <a:lumMod val="50000"/>
                  </a:schemeClr>
                </a:solidFill>
                <a:effectLst/>
                <a:uLnTx/>
                <a:uFillTx/>
              </a:rPr>
              <a:t>top 6 common misses at order entry / billing </a:t>
            </a:r>
          </a:p>
        </p:txBody>
      </p:sp>
      <p:sp>
        <p:nvSpPr>
          <p:cNvPr id="11" name="TextBox 10"/>
          <p:cNvSpPr txBox="1"/>
          <p:nvPr/>
        </p:nvSpPr>
        <p:spPr>
          <a:xfrm>
            <a:off x="950823" y="5433310"/>
            <a:ext cx="10463175" cy="215444"/>
          </a:xfrm>
          <a:prstGeom prst="rect">
            <a:avLst/>
          </a:prstGeom>
          <a:noFill/>
        </p:spPr>
        <p:txBody>
          <a:bodyPr wrap="squar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Workouts, prior </a:t>
            </a:r>
            <a:r>
              <a:rPr kumimoji="0" lang="en-US" sz="1400" b="0" i="0" u="none" strike="noStrike" kern="0" cap="none" spc="0" normalizeH="0" baseline="0" noProof="0">
                <a:ln>
                  <a:noFill/>
                </a:ln>
                <a:solidFill>
                  <a:schemeClr val="accent2"/>
                </a:solidFill>
                <a:effectLst/>
                <a:uLnTx/>
                <a:uFillTx/>
              </a:rPr>
              <a:t>engagements… underline </a:t>
            </a:r>
            <a:r>
              <a:rPr kumimoji="0" lang="en-US" sz="1400" b="1" i="0" u="none" strike="noStrike" kern="0" cap="none" spc="0" normalizeH="0" baseline="0" noProof="0" dirty="0">
                <a:ln>
                  <a:noFill/>
                </a:ln>
                <a:solidFill>
                  <a:schemeClr val="accent1">
                    <a:lumMod val="50000"/>
                  </a:schemeClr>
                </a:solidFill>
                <a:effectLst/>
                <a:uLnTx/>
                <a:uFillTx/>
              </a:rPr>
              <a:t>same/similar root causes</a:t>
            </a:r>
            <a:r>
              <a:rPr kumimoji="0" lang="en-US" sz="1400" b="0" i="0" u="none" strike="noStrike" kern="0" cap="none" spc="0" normalizeH="0" baseline="0" noProof="0" dirty="0">
                <a:ln>
                  <a:noFill/>
                </a:ln>
                <a:solidFill>
                  <a:schemeClr val="accent2"/>
                </a:solidFill>
                <a:effectLst/>
                <a:uLnTx/>
                <a:uFillTx/>
              </a:rPr>
              <a:t> within </a:t>
            </a:r>
            <a:r>
              <a:rPr kumimoji="0" lang="en-US" sz="1400" b="0" i="0" u="none" strike="noStrike" kern="0" cap="none" spc="0" normalizeH="0" baseline="0" noProof="0">
                <a:ln>
                  <a:noFill/>
                </a:ln>
                <a:solidFill>
                  <a:schemeClr val="accent2"/>
                </a:solidFill>
                <a:effectLst/>
                <a:uLnTx/>
                <a:uFillTx/>
              </a:rPr>
              <a:t>every category</a:t>
            </a:r>
            <a:endParaRPr kumimoji="0" lang="en-US" sz="1400" b="0" i="0" u="none" strike="noStrike" kern="0" cap="none" spc="0" normalizeH="0" baseline="0" noProof="0" dirty="0">
              <a:ln>
                <a:noFill/>
              </a:ln>
              <a:solidFill>
                <a:schemeClr val="accent2"/>
              </a:solidFill>
              <a:effectLst/>
              <a:uLnTx/>
              <a:uFillTx/>
            </a:endParaRPr>
          </a:p>
        </p:txBody>
      </p:sp>
      <p:sp>
        <p:nvSpPr>
          <p:cNvPr id="12" name="TextBox 11"/>
          <p:cNvSpPr txBox="1"/>
          <p:nvPr/>
        </p:nvSpPr>
        <p:spPr>
          <a:xfrm>
            <a:off x="950824" y="5683437"/>
            <a:ext cx="7763344"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chemeClr val="accent2"/>
                </a:solidFill>
                <a:effectLst/>
                <a:uLnTx/>
                <a:uFillTx/>
              </a:rPr>
              <a:t>Same issue </a:t>
            </a:r>
            <a:r>
              <a:rPr kumimoji="0" lang="en-US" sz="1400" b="0" i="0" u="none" strike="noStrike" kern="0" cap="none" spc="0" normalizeH="0" baseline="0" noProof="0">
                <a:ln>
                  <a:noFill/>
                </a:ln>
                <a:solidFill>
                  <a:schemeClr val="accent2"/>
                </a:solidFill>
                <a:effectLst/>
                <a:uLnTx/>
                <a:uFillTx/>
                <a:sym typeface="Wingdings" panose="05000000000000000000" pitchFamily="2" charset="2"/>
              </a:rPr>
              <a:t></a:t>
            </a:r>
            <a:r>
              <a:rPr kumimoji="0" lang="en-US" sz="1400" b="0" i="0" u="none" strike="noStrike" kern="0" cap="none" spc="0" normalizeH="0" baseline="0" noProof="0">
                <a:ln>
                  <a:noFill/>
                </a:ln>
                <a:solidFill>
                  <a:schemeClr val="accent2"/>
                </a:solidFill>
                <a:effectLst/>
                <a:uLnTx/>
                <a:uFillTx/>
              </a:rPr>
              <a:t> same treatment…. process fix, discipline/ownership, systematic </a:t>
            </a:r>
            <a:r>
              <a:rPr kumimoji="0" lang="en-US" sz="1400" b="0" i="0" u="none" strike="noStrike" kern="0" cap="none" spc="0" normalizeH="0" baseline="0" noProof="0" dirty="0">
                <a:ln>
                  <a:noFill/>
                </a:ln>
                <a:solidFill>
                  <a:schemeClr val="accent2"/>
                </a:solidFill>
                <a:effectLst/>
                <a:uLnTx/>
                <a:uFillTx/>
              </a:rPr>
              <a:t>control and monitoring </a:t>
            </a:r>
          </a:p>
        </p:txBody>
      </p:sp>
      <p:sp>
        <p:nvSpPr>
          <p:cNvPr id="13" name="TextBox 12"/>
          <p:cNvSpPr txBox="1"/>
          <p:nvPr/>
        </p:nvSpPr>
        <p:spPr>
          <a:xfrm>
            <a:off x="500064" y="5967865"/>
            <a:ext cx="611064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accent2"/>
                </a:solidFill>
                <a:effectLst/>
                <a:uLnTx/>
                <a:uFillTx/>
              </a:rPr>
              <a:t>Still opportunity </a:t>
            </a:r>
            <a:r>
              <a:rPr kumimoji="0" lang="en-US" sz="1400" b="0" i="0" u="none" strike="noStrike" kern="0" cap="none" spc="0" normalizeH="0" baseline="0" noProof="0" dirty="0">
                <a:ln>
                  <a:noFill/>
                </a:ln>
                <a:solidFill>
                  <a:schemeClr val="accent2"/>
                </a:solidFill>
                <a:effectLst/>
                <a:uLnTx/>
                <a:uFillTx/>
              </a:rPr>
              <a:t>for </a:t>
            </a:r>
            <a:r>
              <a:rPr kumimoji="0" lang="en-US" sz="1400" b="1" i="0" u="none" strike="noStrike" kern="0" cap="none" spc="0" normalizeH="0" baseline="0" noProof="0" dirty="0">
                <a:ln>
                  <a:noFill/>
                </a:ln>
                <a:solidFill>
                  <a:schemeClr val="accent1">
                    <a:lumMod val="50000"/>
                  </a:schemeClr>
                </a:solidFill>
                <a:effectLst/>
                <a:uLnTx/>
                <a:uFillTx/>
              </a:rPr>
              <a:t>improving resolution </a:t>
            </a:r>
            <a:r>
              <a:rPr kumimoji="0" lang="en-US" sz="1400" b="1" i="0" u="none" strike="noStrike" kern="0" cap="none" spc="0" normalizeH="0" baseline="0" noProof="0">
                <a:ln>
                  <a:noFill/>
                </a:ln>
                <a:solidFill>
                  <a:schemeClr val="accent1">
                    <a:lumMod val="50000"/>
                  </a:schemeClr>
                </a:solidFill>
                <a:effectLst/>
                <a:uLnTx/>
                <a:uFillTx/>
              </a:rPr>
              <a:t>process</a:t>
            </a:r>
            <a:r>
              <a:rPr kumimoji="0" lang="en-US" sz="1400" b="0" i="0" u="none" strike="noStrike" kern="0" cap="none" spc="0" normalizeH="0" baseline="0" noProof="0">
                <a:ln>
                  <a:noFill/>
                </a:ln>
                <a:solidFill>
                  <a:schemeClr val="accent2"/>
                </a:solidFill>
                <a:effectLst/>
                <a:uLnTx/>
                <a:uFillTx/>
              </a:rPr>
              <a:t>… routing, ID-CT, </a:t>
            </a:r>
            <a:r>
              <a:rPr kumimoji="0" lang="en-US" sz="1400" b="0" i="0" u="none" strike="noStrike" kern="0" cap="none" spc="0" normalizeH="0" baseline="0" noProof="0" dirty="0">
                <a:ln>
                  <a:noFill/>
                </a:ln>
                <a:solidFill>
                  <a:schemeClr val="accent2"/>
                </a:solidFill>
                <a:effectLst/>
                <a:uLnTx/>
                <a:uFillTx/>
              </a:rPr>
              <a:t>Res-CT</a:t>
            </a:r>
            <a:r>
              <a:rPr kumimoji="0" lang="en-US" sz="1400" b="0" i="0" u="none" strike="noStrike" kern="0" cap="none" spc="0" normalizeH="0" baseline="0" noProof="0">
                <a:ln>
                  <a:noFill/>
                </a:ln>
                <a:solidFill>
                  <a:schemeClr val="accent2"/>
                </a:solidFill>
                <a:effectLst/>
                <a:uLnTx/>
                <a:uFillTx/>
              </a:rPr>
              <a:t>; ageing</a:t>
            </a:r>
            <a:endParaRPr kumimoji="0" lang="en-US" sz="1400" b="0" i="0" u="none" strike="noStrike" kern="0" cap="none" spc="0" normalizeH="0" baseline="0" noProof="0" dirty="0">
              <a:ln>
                <a:noFill/>
              </a:ln>
              <a:solidFill>
                <a:schemeClr val="accent2"/>
              </a:solidFill>
              <a:effectLst/>
              <a:uLnTx/>
              <a:uFillTx/>
            </a:endParaRPr>
          </a:p>
        </p:txBody>
      </p:sp>
    </p:spTree>
    <p:extLst>
      <p:ext uri="{BB962C8B-B14F-4D97-AF65-F5344CB8AC3E}">
        <p14:creationId xmlns:p14="http://schemas.microsoft.com/office/powerpoint/2010/main" val="60623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AutoShape 573"/>
          <p:cNvSpPr>
            <a:spLocks noChangeAspect="1" noChangeArrowheads="1" noTextEdit="1"/>
          </p:cNvSpPr>
          <p:nvPr/>
        </p:nvSpPr>
        <p:spPr bwMode="auto">
          <a:xfrm>
            <a:off x="303213" y="1144108"/>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itle 1"/>
          <p:cNvSpPr txBox="1">
            <a:spLocks/>
          </p:cNvSpPr>
          <p:nvPr/>
        </p:nvSpPr>
        <p:spPr>
          <a:xfrm>
            <a:off x="438913" y="219456"/>
            <a:ext cx="8995156"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accent2"/>
                </a:solidFill>
                <a:effectLst/>
                <a:uLnTx/>
                <a:uFillTx/>
                <a:latin typeface="+mj-lt"/>
                <a:ea typeface="+mj-ea"/>
                <a:cs typeface="+mj-cs"/>
              </a:rPr>
              <a:t>Aviation </a:t>
            </a:r>
            <a:r>
              <a:rPr kumimoji="0" lang="en-US" sz="3600" b="0" i="0" u="none" strike="noStrike" kern="1200" cap="none" spc="0" normalizeH="0" baseline="0" noProof="0">
                <a:ln>
                  <a:noFill/>
                </a:ln>
                <a:solidFill>
                  <a:schemeClr val="accent2"/>
                </a:solidFill>
                <a:effectLst/>
                <a:uLnTx/>
                <a:uFillTx/>
                <a:latin typeface="+mj-lt"/>
                <a:ea typeface="+mj-ea"/>
                <a:cs typeface="+mj-cs"/>
              </a:rPr>
              <a:t>| Proposed engagements</a:t>
            </a:r>
            <a:endParaRPr kumimoji="0" lang="en-US" sz="3600" b="0" i="0" u="none" strike="noStrike" kern="1200" cap="none" spc="0" normalizeH="0" baseline="0" noProof="0" dirty="0">
              <a:ln>
                <a:noFill/>
              </a:ln>
              <a:solidFill>
                <a:schemeClr val="accent2"/>
              </a:solidFill>
              <a:effectLst/>
              <a:uLnTx/>
              <a:uFillTx/>
              <a:latin typeface="+mj-lt"/>
              <a:ea typeface="+mj-ea"/>
              <a:cs typeface="+mj-cs"/>
            </a:endParaRPr>
          </a:p>
        </p:txBody>
      </p:sp>
      <p:graphicFrame>
        <p:nvGraphicFramePr>
          <p:cNvPr id="12" name="Table 11"/>
          <p:cNvGraphicFramePr>
            <a:graphicFrameLocks noGrp="1"/>
          </p:cNvGraphicFramePr>
          <p:nvPr>
            <p:extLst/>
          </p:nvPr>
        </p:nvGraphicFramePr>
        <p:xfrm>
          <a:off x="438912" y="1138794"/>
          <a:ext cx="11449875" cy="5041416"/>
        </p:xfrm>
        <a:graphic>
          <a:graphicData uri="http://schemas.openxmlformats.org/drawingml/2006/table">
            <a:tbl>
              <a:tblPr/>
              <a:tblGrid>
                <a:gridCol w="1546882">
                  <a:extLst>
                    <a:ext uri="{9D8B030D-6E8A-4147-A177-3AD203B41FA5}">
                      <a16:colId xmlns:a16="http://schemas.microsoft.com/office/drawing/2014/main" val="20000"/>
                    </a:ext>
                  </a:extLst>
                </a:gridCol>
                <a:gridCol w="2604655">
                  <a:extLst>
                    <a:ext uri="{9D8B030D-6E8A-4147-A177-3AD203B41FA5}">
                      <a16:colId xmlns:a16="http://schemas.microsoft.com/office/drawing/2014/main" val="20001"/>
                    </a:ext>
                  </a:extLst>
                </a:gridCol>
                <a:gridCol w="2604655">
                  <a:extLst>
                    <a:ext uri="{9D8B030D-6E8A-4147-A177-3AD203B41FA5}">
                      <a16:colId xmlns:a16="http://schemas.microsoft.com/office/drawing/2014/main" val="20002"/>
                    </a:ext>
                  </a:extLst>
                </a:gridCol>
                <a:gridCol w="895718">
                  <a:extLst>
                    <a:ext uri="{9D8B030D-6E8A-4147-A177-3AD203B41FA5}">
                      <a16:colId xmlns:a16="http://schemas.microsoft.com/office/drawing/2014/main" val="20003"/>
                    </a:ext>
                  </a:extLst>
                </a:gridCol>
                <a:gridCol w="1272865">
                  <a:extLst>
                    <a:ext uri="{9D8B030D-6E8A-4147-A177-3AD203B41FA5}">
                      <a16:colId xmlns:a16="http://schemas.microsoft.com/office/drawing/2014/main" val="20004"/>
                    </a:ext>
                  </a:extLst>
                </a:gridCol>
                <a:gridCol w="636431">
                  <a:extLst>
                    <a:ext uri="{9D8B030D-6E8A-4147-A177-3AD203B41FA5}">
                      <a16:colId xmlns:a16="http://schemas.microsoft.com/office/drawing/2014/main" val="20005"/>
                    </a:ext>
                  </a:extLst>
                </a:gridCol>
                <a:gridCol w="636431">
                  <a:extLst>
                    <a:ext uri="{9D8B030D-6E8A-4147-A177-3AD203B41FA5}">
                      <a16:colId xmlns:a16="http://schemas.microsoft.com/office/drawing/2014/main" val="20006"/>
                    </a:ext>
                  </a:extLst>
                </a:gridCol>
                <a:gridCol w="624646">
                  <a:extLst>
                    <a:ext uri="{9D8B030D-6E8A-4147-A177-3AD203B41FA5}">
                      <a16:colId xmlns:a16="http://schemas.microsoft.com/office/drawing/2014/main" val="20007"/>
                    </a:ext>
                  </a:extLst>
                </a:gridCol>
                <a:gridCol w="627592">
                  <a:extLst>
                    <a:ext uri="{9D8B030D-6E8A-4147-A177-3AD203B41FA5}">
                      <a16:colId xmlns:a16="http://schemas.microsoft.com/office/drawing/2014/main" val="20008"/>
                    </a:ext>
                  </a:extLst>
                </a:gridCol>
              </a:tblGrid>
              <a:tr h="324413">
                <a:tc>
                  <a:txBody>
                    <a:bodyPr/>
                    <a:lstStyle/>
                    <a:p>
                      <a:pPr algn="l" fontAlgn="ctr"/>
                      <a:r>
                        <a:rPr lang="hu-HU" sz="1400" b="1" i="0" u="none" strike="noStrike" dirty="0">
                          <a:solidFill>
                            <a:srgbClr val="FFFFFF"/>
                          </a:solidFill>
                          <a:effectLst/>
                          <a:latin typeface="GE Inspira Sans" panose="020B0503060000000003" pitchFamily="34" charset="-18"/>
                        </a:rPr>
                        <a:t>H3 - Business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H4 - Sub-business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Dispute code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Dispute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Dispute $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Avionics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dirty="0">
                          <a:solidFill>
                            <a:srgbClr val="000000"/>
                          </a:solidFill>
                          <a:effectLst/>
                          <a:latin typeface="GE Inspira Sans" panose="020B0503060000000003" pitchFamily="34" charset="-18"/>
                        </a:rPr>
                        <a:t>Avionics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BGA &amp; IS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Mechanical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dirty="0">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3</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CFMI</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CFMI</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dirty="0">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96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3"/>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CSA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123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4"/>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Overhaul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82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5"/>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Repair</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Invoice distribution</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2</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22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6"/>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CFMI</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CFMI</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25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CSA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8"/>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Overhaul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13%</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9"/>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Spares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price</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0"/>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CEO</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Small Commercial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Missing PO</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1"/>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CFMI</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CFMI</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Missing PO</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2"/>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CSA</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Missing PO</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24%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3"/>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Spares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Missing PO</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11%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4"/>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Avionics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Avionics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Supporting docs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31%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5"/>
                  </a:ext>
                </a:extLst>
              </a:tr>
              <a:tr h="261497">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Overhaul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Supporting docs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27</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55%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6"/>
                  </a:ext>
                </a:extLst>
              </a:tr>
              <a:tr h="271554">
                <a:tc>
                  <a:txBody>
                    <a:bodyPr/>
                    <a:lstStyle/>
                    <a:p>
                      <a:pPr algn="l" rtl="0" fontAlgn="ctr"/>
                      <a:r>
                        <a:rPr lang="hu-HU" sz="1400" b="0" i="0" u="none" strike="noStrike">
                          <a:solidFill>
                            <a:srgbClr val="000000"/>
                          </a:solidFill>
                          <a:effectLst/>
                          <a:latin typeface="GE Inspira Sans" panose="020B0503060000000003" pitchFamily="34" charset="-18"/>
                        </a:rPr>
                        <a:t>Avionics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Avionics</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Customer portal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dirty="0">
                          <a:solidFill>
                            <a:srgbClr val="000000"/>
                          </a:solidFill>
                          <a:effectLst/>
                          <a:latin typeface="GE Inspira Sans" panose="020B0503060000000003" pitchFamily="34" charset="-18"/>
                        </a:rPr>
                        <a:t>71%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7"/>
                  </a:ext>
                </a:extLst>
              </a:tr>
              <a:tr h="261497">
                <a:tc gridSpan="3">
                  <a:txBody>
                    <a:bodyPr/>
                    <a:lstStyle/>
                    <a:p>
                      <a:pPr algn="ctr" rtl="0" fontAlgn="ctr"/>
                      <a:r>
                        <a:rPr lang="hu-HU" sz="1400" b="1" i="0" u="none" strike="noStrike" dirty="0">
                          <a:solidFill>
                            <a:srgbClr val="1F4E78"/>
                          </a:solidFill>
                          <a:effectLst/>
                          <a:latin typeface="GE Inspira Sans" panose="020B0503060000000003" pitchFamily="34" charset="-18"/>
                        </a:rPr>
                        <a:t>TOTAL</a:t>
                      </a:r>
                    </a:p>
                  </a:txBody>
                  <a:tcPr marL="6950" marR="6950" marT="6950" marB="0" anchor="ctr">
                    <a:lnL w="1270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hMerge="1">
                  <a:txBody>
                    <a:bodyPr/>
                    <a:lstStyle/>
                    <a:p>
                      <a:endParaRPr lang="hu-HU"/>
                    </a:p>
                  </a:txBody>
                  <a:tcPr/>
                </a:tc>
                <a:tc>
                  <a:txBody>
                    <a:bodyPr/>
                    <a:lstStyle/>
                    <a:p>
                      <a:pPr algn="ctr" rtl="0" fontAlgn="ctr"/>
                      <a:r>
                        <a:rPr lang="hu-HU" sz="1400" b="1" i="0" u="none" strike="noStrike" dirty="0">
                          <a:solidFill>
                            <a:srgbClr val="1F4E78"/>
                          </a:solidFill>
                          <a:effectLst/>
                          <a:latin typeface="GE Inspira Sans" panose="020B0503060000000003" pitchFamily="34" charset="-18"/>
                        </a:rPr>
                        <a:t>9</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0</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rtl="0" fontAlgn="ctr"/>
                      <a:r>
                        <a:rPr lang="hu-HU" sz="1400" b="1" i="0" u="none" strike="noStrike" dirty="0">
                          <a:solidFill>
                            <a:srgbClr val="1F4E78"/>
                          </a:solidFill>
                          <a:effectLst/>
                          <a:latin typeface="GE Inspira Sans" panose="020B0503060000000003" pitchFamily="34" charset="-18"/>
                        </a:rPr>
                        <a:t>731</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5</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gridSpan="2">
                  <a:txBody>
                    <a:bodyPr/>
                    <a:lstStyle/>
                    <a:p>
                      <a:pPr algn="ctr" rtl="0" fontAlgn="ctr"/>
                      <a:endParaRPr lang="hu-HU" sz="1400" b="1" i="0" u="none" strike="noStrike" dirty="0">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gridSpan="2">
                  <a:txBody>
                    <a:bodyPr/>
                    <a:lstStyle/>
                    <a:p>
                      <a:pPr algn="ctr" rtl="0" fontAlgn="ctr"/>
                      <a:endParaRPr lang="hu-HU" sz="1400" b="1" i="0" u="none" strike="noStrike" dirty="0">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extLst>
                  <a:ext uri="{0D108BD9-81ED-4DB2-BD59-A6C34878D82A}">
                    <a16:rowId xmlns:a16="http://schemas.microsoft.com/office/drawing/2014/main" val="10018"/>
                  </a:ext>
                </a:extLst>
              </a:tr>
            </a:tbl>
          </a:graphicData>
        </a:graphic>
      </p:graphicFrame>
      <p:sp>
        <p:nvSpPr>
          <p:cNvPr id="7" name="TextBox 6"/>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11" name="Rounded Rectangle 49"/>
          <p:cNvSpPr/>
          <p:nvPr/>
        </p:nvSpPr>
        <p:spPr>
          <a:xfrm>
            <a:off x="9204550" y="2445"/>
            <a:ext cx="2987449" cy="591095"/>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TextBox 12"/>
          <p:cNvSpPr txBox="1"/>
          <p:nvPr/>
        </p:nvSpPr>
        <p:spPr>
          <a:xfrm>
            <a:off x="9324304" y="82548"/>
            <a:ext cx="2794002" cy="43088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schemeClr val="accent1">
                    <a:lumMod val="50000"/>
                  </a:schemeClr>
                </a:solidFill>
                <a:effectLst/>
                <a:uLnTx/>
                <a:uFillTx/>
              </a:rPr>
              <a:t>Next step: </a:t>
            </a:r>
            <a:r>
              <a:rPr kumimoji="0" lang="en-US" sz="1400" b="0" i="1" u="none" strike="noStrike" kern="0" cap="none" spc="0" normalizeH="0" baseline="0" noProof="0">
                <a:ln>
                  <a:noFill/>
                </a:ln>
                <a:solidFill>
                  <a:schemeClr val="accent2"/>
                </a:solidFill>
                <a:effectLst/>
                <a:uLnTx/>
                <a:uFillTx/>
              </a:rPr>
              <a:t>Engage business with proposed disputes focus areas – Feb</a:t>
            </a:r>
            <a:endParaRPr kumimoji="0" lang="en-US" sz="1400" b="0" i="1" u="none" strike="noStrike" kern="0" cap="none" spc="0" normalizeH="0" baseline="0" noProof="0" dirty="0">
              <a:ln>
                <a:noFill/>
              </a:ln>
              <a:solidFill>
                <a:schemeClr val="accent2"/>
              </a:solidFill>
              <a:effectLst/>
              <a:uLnTx/>
              <a:uFillTx/>
            </a:endParaRPr>
          </a:p>
        </p:txBody>
      </p:sp>
      <p:sp>
        <p:nvSpPr>
          <p:cNvPr id="1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5204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49"/>
          <p:cNvSpPr/>
          <p:nvPr/>
        </p:nvSpPr>
        <p:spPr>
          <a:xfrm>
            <a:off x="449544" y="4288666"/>
            <a:ext cx="11437652" cy="1910020"/>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Rectangle 19"/>
          <p:cNvSpPr/>
          <p:nvPr/>
        </p:nvSpPr>
        <p:spPr>
          <a:xfrm>
            <a:off x="581947" y="4354378"/>
            <a:ext cx="1967205" cy="338554"/>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u-HU" sz="1600" b="1" i="0" u="none" strike="noStrike" kern="0" cap="none" spc="0" normalizeH="0" baseline="0" noProof="0" dirty="0">
                <a:ln>
                  <a:noFill/>
                </a:ln>
                <a:solidFill>
                  <a:schemeClr val="accent1">
                    <a:lumMod val="50000"/>
                  </a:schemeClr>
                </a:solidFill>
                <a:effectLst/>
                <a:uLnTx/>
                <a:uFillTx/>
              </a:rPr>
              <a:t>Overview </a:t>
            </a:r>
            <a:r>
              <a:rPr kumimoji="0" lang="hu-HU" sz="1600" b="1" i="0" u="none" strike="noStrike" kern="0" cap="none" spc="0" normalizeH="0" baseline="0" noProof="0" dirty="0">
                <a:ln>
                  <a:noFill/>
                </a:ln>
                <a:solidFill>
                  <a:schemeClr val="accent1">
                    <a:lumMod val="50000"/>
                  </a:schemeClr>
                </a:solidFill>
                <a:effectLst/>
                <a:uLnTx/>
                <a:uFillTx/>
                <a:latin typeface="GE Inspira" panose="020F0603030400020203" pitchFamily="34" charset="0"/>
              </a:rPr>
              <a:t>&amp; </a:t>
            </a:r>
            <a:r>
              <a:rPr kumimoji="0" lang="hu-HU" sz="1600" b="1" i="0" u="none" strike="noStrike" kern="0" cap="none" spc="0" normalizeH="0" baseline="0" noProof="0" dirty="0">
                <a:ln>
                  <a:noFill/>
                </a:ln>
                <a:solidFill>
                  <a:schemeClr val="accent1">
                    <a:lumMod val="50000"/>
                  </a:schemeClr>
                </a:solidFill>
                <a:effectLst/>
                <a:uLnTx/>
                <a:uFillTx/>
              </a:rPr>
              <a:t>Actions</a:t>
            </a:r>
            <a:endParaRPr kumimoji="0" lang="en-US" sz="1600" b="0" i="0" u="none" strike="noStrike" kern="0" cap="none" spc="0" normalizeH="0" baseline="0" noProof="0" dirty="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Transportation | Disputes</a:t>
            </a:r>
          </a:p>
        </p:txBody>
      </p:sp>
      <p:graphicFrame>
        <p:nvGraphicFramePr>
          <p:cNvPr id="42" name="Table 41"/>
          <p:cNvGraphicFramePr>
            <a:graphicFrameLocks noGrp="1"/>
          </p:cNvGraphicFramePr>
          <p:nvPr>
            <p:extLst/>
          </p:nvPr>
        </p:nvGraphicFramePr>
        <p:xfrm>
          <a:off x="438913" y="1133856"/>
          <a:ext cx="11448283" cy="2809031"/>
        </p:xfrm>
        <a:graphic>
          <a:graphicData uri="http://schemas.openxmlformats.org/drawingml/2006/table">
            <a:tbl>
              <a:tblPr/>
              <a:tblGrid>
                <a:gridCol w="1818862">
                  <a:extLst>
                    <a:ext uri="{9D8B030D-6E8A-4147-A177-3AD203B41FA5}">
                      <a16:colId xmlns:a16="http://schemas.microsoft.com/office/drawing/2014/main" val="234516844"/>
                    </a:ext>
                  </a:extLst>
                </a:gridCol>
                <a:gridCol w="481471">
                  <a:extLst>
                    <a:ext uri="{9D8B030D-6E8A-4147-A177-3AD203B41FA5}">
                      <a16:colId xmlns:a16="http://schemas.microsoft.com/office/drawing/2014/main" val="1205475096"/>
                    </a:ext>
                  </a:extLst>
                </a:gridCol>
                <a:gridCol w="600374">
                  <a:extLst>
                    <a:ext uri="{9D8B030D-6E8A-4147-A177-3AD203B41FA5}">
                      <a16:colId xmlns:a16="http://schemas.microsoft.com/office/drawing/2014/main" val="348550329"/>
                    </a:ext>
                  </a:extLst>
                </a:gridCol>
                <a:gridCol w="362569">
                  <a:extLst>
                    <a:ext uri="{9D8B030D-6E8A-4147-A177-3AD203B41FA5}">
                      <a16:colId xmlns:a16="http://schemas.microsoft.com/office/drawing/2014/main" val="1937218562"/>
                    </a:ext>
                  </a:extLst>
                </a:gridCol>
                <a:gridCol w="481471">
                  <a:extLst>
                    <a:ext uri="{9D8B030D-6E8A-4147-A177-3AD203B41FA5}">
                      <a16:colId xmlns:a16="http://schemas.microsoft.com/office/drawing/2014/main" val="2917675732"/>
                    </a:ext>
                  </a:extLst>
                </a:gridCol>
                <a:gridCol w="481471">
                  <a:extLst>
                    <a:ext uri="{9D8B030D-6E8A-4147-A177-3AD203B41FA5}">
                      <a16:colId xmlns:a16="http://schemas.microsoft.com/office/drawing/2014/main" val="3659350096"/>
                    </a:ext>
                  </a:extLst>
                </a:gridCol>
                <a:gridCol w="481471">
                  <a:extLst>
                    <a:ext uri="{9D8B030D-6E8A-4147-A177-3AD203B41FA5}">
                      <a16:colId xmlns:a16="http://schemas.microsoft.com/office/drawing/2014/main" val="1316019141"/>
                    </a:ext>
                  </a:extLst>
                </a:gridCol>
                <a:gridCol w="481471">
                  <a:extLst>
                    <a:ext uri="{9D8B030D-6E8A-4147-A177-3AD203B41FA5}">
                      <a16:colId xmlns:a16="http://schemas.microsoft.com/office/drawing/2014/main" val="3273782637"/>
                    </a:ext>
                  </a:extLst>
                </a:gridCol>
                <a:gridCol w="481471">
                  <a:extLst>
                    <a:ext uri="{9D8B030D-6E8A-4147-A177-3AD203B41FA5}">
                      <a16:colId xmlns:a16="http://schemas.microsoft.com/office/drawing/2014/main" val="3603744426"/>
                    </a:ext>
                  </a:extLst>
                </a:gridCol>
                <a:gridCol w="481471">
                  <a:extLst>
                    <a:ext uri="{9D8B030D-6E8A-4147-A177-3AD203B41FA5}">
                      <a16:colId xmlns:a16="http://schemas.microsoft.com/office/drawing/2014/main" val="3118445016"/>
                    </a:ext>
                  </a:extLst>
                </a:gridCol>
                <a:gridCol w="481471">
                  <a:extLst>
                    <a:ext uri="{9D8B030D-6E8A-4147-A177-3AD203B41FA5}">
                      <a16:colId xmlns:a16="http://schemas.microsoft.com/office/drawing/2014/main" val="3621779505"/>
                    </a:ext>
                  </a:extLst>
                </a:gridCol>
                <a:gridCol w="481471">
                  <a:extLst>
                    <a:ext uri="{9D8B030D-6E8A-4147-A177-3AD203B41FA5}">
                      <a16:colId xmlns:a16="http://schemas.microsoft.com/office/drawing/2014/main" val="4006362116"/>
                    </a:ext>
                  </a:extLst>
                </a:gridCol>
                <a:gridCol w="481471">
                  <a:extLst>
                    <a:ext uri="{9D8B030D-6E8A-4147-A177-3AD203B41FA5}">
                      <a16:colId xmlns:a16="http://schemas.microsoft.com/office/drawing/2014/main" val="4017540963"/>
                    </a:ext>
                  </a:extLst>
                </a:gridCol>
                <a:gridCol w="481471">
                  <a:extLst>
                    <a:ext uri="{9D8B030D-6E8A-4147-A177-3AD203B41FA5}">
                      <a16:colId xmlns:a16="http://schemas.microsoft.com/office/drawing/2014/main" val="2162391661"/>
                    </a:ext>
                  </a:extLst>
                </a:gridCol>
                <a:gridCol w="481471">
                  <a:extLst>
                    <a:ext uri="{9D8B030D-6E8A-4147-A177-3AD203B41FA5}">
                      <a16:colId xmlns:a16="http://schemas.microsoft.com/office/drawing/2014/main" val="3913247460"/>
                    </a:ext>
                  </a:extLst>
                </a:gridCol>
                <a:gridCol w="481471">
                  <a:extLst>
                    <a:ext uri="{9D8B030D-6E8A-4147-A177-3AD203B41FA5}">
                      <a16:colId xmlns:a16="http://schemas.microsoft.com/office/drawing/2014/main" val="3794459716"/>
                    </a:ext>
                  </a:extLst>
                </a:gridCol>
                <a:gridCol w="481471">
                  <a:extLst>
                    <a:ext uri="{9D8B030D-6E8A-4147-A177-3AD203B41FA5}">
                      <a16:colId xmlns:a16="http://schemas.microsoft.com/office/drawing/2014/main" val="3907548024"/>
                    </a:ext>
                  </a:extLst>
                </a:gridCol>
                <a:gridCol w="481471">
                  <a:extLst>
                    <a:ext uri="{9D8B030D-6E8A-4147-A177-3AD203B41FA5}">
                      <a16:colId xmlns:a16="http://schemas.microsoft.com/office/drawing/2014/main" val="151162772"/>
                    </a:ext>
                  </a:extLst>
                </a:gridCol>
                <a:gridCol w="481471">
                  <a:extLst>
                    <a:ext uri="{9D8B030D-6E8A-4147-A177-3AD203B41FA5}">
                      <a16:colId xmlns:a16="http://schemas.microsoft.com/office/drawing/2014/main" val="839893791"/>
                    </a:ext>
                  </a:extLst>
                </a:gridCol>
                <a:gridCol w="481471">
                  <a:extLst>
                    <a:ext uri="{9D8B030D-6E8A-4147-A177-3AD203B41FA5}">
                      <a16:colId xmlns:a16="http://schemas.microsoft.com/office/drawing/2014/main" val="1746652805"/>
                    </a:ext>
                  </a:extLst>
                </a:gridCol>
                <a:gridCol w="481471">
                  <a:extLst>
                    <a:ext uri="{9D8B030D-6E8A-4147-A177-3AD203B41FA5}">
                      <a16:colId xmlns:a16="http://schemas.microsoft.com/office/drawing/2014/main" val="3064727974"/>
                    </a:ext>
                  </a:extLst>
                </a:gridCol>
              </a:tblGrid>
              <a:tr h="244780">
                <a:tc rowSpan="2">
                  <a:txBody>
                    <a:bodyPr/>
                    <a:lstStyle/>
                    <a:p>
                      <a:pPr algn="ctr" fontAlgn="ctr"/>
                      <a:r>
                        <a:rPr lang="en-US" sz="1400" b="1" i="0" u="none" strike="noStrike" dirty="0">
                          <a:solidFill>
                            <a:srgbClr val="FFFFFF"/>
                          </a:solidFill>
                          <a:effectLst/>
                          <a:latin typeface="GE Inspira Sans" panose="020B0503060000000003" pitchFamily="34" charset="0"/>
                        </a:rPr>
                        <a:t>Dispute codes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gridSpan="12">
                  <a:txBody>
                    <a:bodyPr/>
                    <a:lstStyle/>
                    <a:p>
                      <a:pPr algn="ctr" fontAlgn="ctr"/>
                      <a:r>
                        <a:rPr lang="en-US" sz="1400" b="1" i="0" u="none" strike="noStrike" dirty="0">
                          <a:solidFill>
                            <a:srgbClr val="FFFFFF"/>
                          </a:solidFill>
                          <a:effectLst/>
                          <a:latin typeface="GE Inspira Sans" panose="020B0503060000000003" pitchFamily="34" charset="0"/>
                        </a:rPr>
                        <a:t>Billing quality</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400" b="1" i="0" u="none" strike="noStrike" dirty="0">
                          <a:solidFill>
                            <a:srgbClr val="FFFFFF"/>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91047"/>
                  </a:ext>
                </a:extLst>
              </a:tr>
              <a:tr h="510684">
                <a:tc v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Invoice distribution</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price</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Missing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POs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Supporting docs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tax</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Customer portal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Billing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err="1">
                          <a:solidFill>
                            <a:srgbClr val="000000"/>
                          </a:solidFill>
                          <a:effectLst/>
                          <a:latin typeface="GE Inspira Sans" panose="020B0503060000000003" pitchFamily="34" charset="0"/>
                        </a:rPr>
                        <a:t>Comm'l</a:t>
                      </a:r>
                      <a:endParaRPr lang="en-US" sz="1400" b="1" i="0" u="none" strike="noStrike" dirty="0">
                        <a:solidFill>
                          <a:srgbClr val="000000"/>
                        </a:solidFill>
                        <a:effectLst/>
                        <a:latin typeface="GE Inspira Sans" panose="020B0503060000000003" pitchFamily="34" charset="0"/>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Shipping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902702025"/>
                  </a:ext>
                </a:extLst>
              </a:tr>
              <a:tr h="287759">
                <a:tc>
                  <a:txBody>
                    <a:bodyPr/>
                    <a:lstStyle/>
                    <a:p>
                      <a:pPr algn="l" fontAlgn="b"/>
                      <a:r>
                        <a:rPr lang="en-US" sz="1400" b="1" i="0" u="none" strike="noStrike" dirty="0">
                          <a:solidFill>
                            <a:srgbClr val="000000"/>
                          </a:solidFill>
                          <a:effectLst/>
                          <a:latin typeface="GE Inspira Sans" panose="020B0503060000000003" pitchFamily="34" charset="0"/>
                        </a:rPr>
                        <a:t>Sub-business</a:t>
                      </a:r>
                    </a:p>
                  </a:txBody>
                  <a:tcPr marL="74159"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extLst>
                  <a:ext uri="{0D108BD9-81ED-4DB2-BD59-A6C34878D82A}">
                    <a16:rowId xmlns:a16="http://schemas.microsoft.com/office/drawing/2014/main" val="2365525095"/>
                  </a:ext>
                </a:extLst>
              </a:tr>
              <a:tr h="218548">
                <a:tc>
                  <a:txBody>
                    <a:bodyPr/>
                    <a:lstStyle/>
                    <a:p>
                      <a:pPr algn="l" fontAlgn="ctr"/>
                      <a:r>
                        <a:rPr lang="en-US" sz="1400" b="1" i="0" u="none" strike="noStrike" dirty="0">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5594620"/>
                  </a:ext>
                </a:extLst>
              </a:tr>
              <a:tr h="218548">
                <a:tc>
                  <a:txBody>
                    <a:bodyPr/>
                    <a:lstStyle/>
                    <a:p>
                      <a:pPr algn="l" fontAlgn="ctr"/>
                      <a:r>
                        <a:rPr lang="en-US" sz="1400" b="1" i="0" u="none" strike="noStrike">
                          <a:solidFill>
                            <a:srgbClr val="000000"/>
                          </a:solidFill>
                          <a:effectLst/>
                          <a:latin typeface="GE Inspira Sans" panose="020B0503060000000003" pitchFamily="34" charset="0"/>
                        </a:rPr>
                        <a:t>Digital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15104316"/>
                  </a:ext>
                </a:extLst>
              </a:tr>
              <a:tr h="218548">
                <a:tc>
                  <a:txBody>
                    <a:bodyPr/>
                    <a:lstStyle/>
                    <a:p>
                      <a:pPr algn="l" fontAlgn="ctr"/>
                      <a:r>
                        <a:rPr lang="en-US" sz="1400" b="1" i="0" u="none" strike="noStrike">
                          <a:solidFill>
                            <a:srgbClr val="000000"/>
                          </a:solidFill>
                          <a:effectLst/>
                          <a:latin typeface="GE Inspira Sans" panose="020B0503060000000003" pitchFamily="34" charset="0"/>
                        </a:rPr>
                        <a:t>Locomotive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24540261"/>
                  </a:ext>
                </a:extLst>
              </a:tr>
              <a:tr h="218548">
                <a:tc>
                  <a:txBody>
                    <a:bodyPr/>
                    <a:lstStyle/>
                    <a:p>
                      <a:pPr algn="l" fontAlgn="ctr"/>
                      <a:r>
                        <a:rPr lang="en-US" sz="1400" b="1" i="0" u="none" strike="noStrike">
                          <a:solidFill>
                            <a:srgbClr val="000000"/>
                          </a:solidFill>
                          <a:effectLst/>
                          <a:latin typeface="GE Inspira Sans" panose="020B0503060000000003" pitchFamily="34" charset="0"/>
                        </a:rPr>
                        <a:t>Mining</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68135556"/>
                  </a:ext>
                </a:extLst>
              </a:tr>
              <a:tr h="218548">
                <a:tc>
                  <a:txBody>
                    <a:bodyPr/>
                    <a:lstStyle/>
                    <a:p>
                      <a:pPr algn="l" fontAlgn="ctr"/>
                      <a:r>
                        <a:rPr lang="en-US" sz="1400" b="1" i="0" u="none" strike="noStrike">
                          <a:solidFill>
                            <a:srgbClr val="000000"/>
                          </a:solidFill>
                          <a:effectLst/>
                          <a:latin typeface="GE Inspira Sans" panose="020B0503060000000003" pitchFamily="34" charset="0"/>
                        </a:rPr>
                        <a:t>MSD</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59561489"/>
                  </a:ext>
                </a:extLst>
              </a:tr>
              <a:tr h="218548">
                <a:tc>
                  <a:txBody>
                    <a:bodyPr/>
                    <a:lstStyle/>
                    <a:p>
                      <a:pPr algn="l" fontAlgn="ctr"/>
                      <a:r>
                        <a:rPr lang="en-US" sz="1400" b="1" i="0" u="none" strike="noStrike">
                          <a:solidFill>
                            <a:srgbClr val="000000"/>
                          </a:solidFill>
                          <a:effectLst/>
                          <a:latin typeface="GE Inspira Sans" panose="020B0503060000000003" pitchFamily="34" charset="0"/>
                        </a:rPr>
                        <a:t>ID 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93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193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157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3663720144"/>
                  </a:ext>
                </a:extLst>
              </a:tr>
              <a:tr h="218548">
                <a:tc>
                  <a:txBody>
                    <a:bodyPr/>
                    <a:lstStyle/>
                    <a:p>
                      <a:pPr algn="l" fontAlgn="ctr"/>
                      <a:r>
                        <a:rPr lang="en-US" sz="1400" b="1" i="0" u="none" strike="noStrike">
                          <a:solidFill>
                            <a:srgbClr val="000000"/>
                          </a:solidFill>
                          <a:effectLst/>
                          <a:latin typeface="GE Inspira Sans" panose="020B0503060000000003" pitchFamily="34" charset="0"/>
                        </a:rPr>
                        <a:t>RCT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01074972"/>
                  </a:ext>
                </a:extLst>
              </a:tr>
              <a:tr h="218548">
                <a:tc>
                  <a:txBody>
                    <a:bodyPr/>
                    <a:lstStyle/>
                    <a:p>
                      <a:pPr algn="l" fontAlgn="ctr"/>
                      <a:r>
                        <a:rPr lang="en-US" sz="1400" b="1" i="0" u="none" strike="noStrike">
                          <a:solidFill>
                            <a:srgbClr val="000000"/>
                          </a:solidFill>
                          <a:effectLst/>
                          <a:latin typeface="GE Inspira Sans" panose="020B0503060000000003" pitchFamily="34" charset="0"/>
                        </a:rPr>
                        <a:t>% Total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731825090"/>
                  </a:ext>
                </a:extLst>
              </a:tr>
            </a:tbl>
          </a:graphicData>
        </a:graphic>
      </p:graphicFrame>
      <p:sp>
        <p:nvSpPr>
          <p:cNvPr id="47" name="TextBox 46"/>
          <p:cNvSpPr txBox="1"/>
          <p:nvPr/>
        </p:nvSpPr>
        <p:spPr>
          <a:xfrm>
            <a:off x="752599" y="4758572"/>
            <a:ext cx="2959143"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Targeting </a:t>
            </a:r>
            <a:r>
              <a:rPr kumimoji="0" lang="hu-HU" sz="1400" b="0" i="0" u="none" strike="noStrike" kern="0" cap="none" spc="0" normalizeH="0" baseline="0" noProof="0" dirty="0">
                <a:ln>
                  <a:noFill/>
                </a:ln>
                <a:solidFill>
                  <a:schemeClr val="accent2"/>
                </a:solidFill>
                <a:effectLst/>
                <a:uLnTx/>
                <a:uFillTx/>
              </a:rPr>
              <a:t>50</a:t>
            </a:r>
            <a:r>
              <a:rPr kumimoji="0" lang="en-US" sz="1400" b="0" i="0" u="none" strike="noStrike" kern="0" cap="none" spc="0" normalizeH="0" baseline="0" noProof="0" dirty="0">
                <a:ln>
                  <a:noFill/>
                </a:ln>
                <a:solidFill>
                  <a:schemeClr val="accent2"/>
                </a:solidFill>
                <a:effectLst/>
                <a:uLnTx/>
                <a:uFillTx/>
              </a:rPr>
              <a:t>% of the billing disputes</a:t>
            </a:r>
          </a:p>
        </p:txBody>
      </p:sp>
      <p:sp>
        <p:nvSpPr>
          <p:cNvPr id="48" name="TextBox 47"/>
          <p:cNvSpPr txBox="1"/>
          <p:nvPr/>
        </p:nvSpPr>
        <p:spPr>
          <a:xfrm>
            <a:off x="752600" y="5125277"/>
            <a:ext cx="11134596" cy="215444"/>
          </a:xfrm>
          <a:prstGeom prst="rect">
            <a:avLst/>
          </a:prstGeom>
          <a:noFill/>
        </p:spPr>
        <p:txBody>
          <a:bodyPr wrap="squar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Follow though on portal process fix – pivot if required – push for automation as per CFO preference – C</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M</a:t>
            </a:r>
            <a:r>
              <a:rPr kumimoji="0" lang="en-US" sz="1400" b="0" i="0" u="none" strike="noStrike" kern="0" cap="none" spc="0" normalizeH="0" baseline="0" noProof="0" dirty="0" err="1">
                <a:ln>
                  <a:noFill/>
                </a:ln>
                <a:solidFill>
                  <a:schemeClr val="accent2"/>
                </a:solidFill>
                <a:effectLst/>
                <a:uLnTx/>
                <a:uFillTx/>
              </a:rPr>
              <a:t>ojica</a:t>
            </a:r>
            <a:r>
              <a:rPr kumimoji="0" lang="en-US" sz="1400" b="0"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 Sz</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K</a:t>
            </a:r>
            <a:r>
              <a:rPr kumimoji="0" lang="en-US" sz="1400" b="0" i="0" u="none" strike="noStrike" kern="0" cap="none" spc="0" normalizeH="0" baseline="0" noProof="0" dirty="0" err="1">
                <a:ln>
                  <a:noFill/>
                </a:ln>
                <a:solidFill>
                  <a:schemeClr val="accent2"/>
                </a:solidFill>
                <a:effectLst/>
                <a:uLnTx/>
                <a:uFillTx/>
              </a:rPr>
              <a:t>iss</a:t>
            </a:r>
            <a:endParaRPr kumimoji="0" lang="en-US" sz="1400" b="0" i="0" u="none" strike="noStrike" kern="0" cap="none" spc="0" normalizeH="0" baseline="0" noProof="0" dirty="0">
              <a:ln>
                <a:noFill/>
              </a:ln>
              <a:solidFill>
                <a:schemeClr val="accent2"/>
              </a:solidFill>
              <a:effectLst/>
              <a:uLnTx/>
              <a:uFillTx/>
            </a:endParaRPr>
          </a:p>
        </p:txBody>
      </p:sp>
      <p:sp>
        <p:nvSpPr>
          <p:cNvPr id="50" name="TextBox 49"/>
          <p:cNvSpPr txBox="1"/>
          <p:nvPr/>
        </p:nvSpPr>
        <p:spPr>
          <a:xfrm>
            <a:off x="752599" y="5491982"/>
            <a:ext cx="8854988"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Validate  prevention roadmap (including resolution infrastructure fixes)  during the cash day on the </a:t>
            </a:r>
            <a:r>
              <a:rPr kumimoji="0" lang="hu-HU" sz="1400" b="0" i="0" u="none" strike="noStrike" kern="0" cap="none" spc="0" normalizeH="0" baseline="0" noProof="0">
                <a:ln>
                  <a:noFill/>
                </a:ln>
                <a:solidFill>
                  <a:schemeClr val="accent2"/>
                </a:solidFill>
                <a:effectLst/>
                <a:uLnTx/>
                <a:uFillTx/>
              </a:rPr>
              <a:t>31st –</a:t>
            </a:r>
            <a:r>
              <a:rPr kumimoji="0" lang="en-US" sz="1400" b="0" i="0" u="none" strike="noStrike" kern="0" cap="none" spc="0" normalizeH="0" baseline="0" noProof="0">
                <a:ln>
                  <a:noFill/>
                </a:ln>
                <a:solidFill>
                  <a:schemeClr val="accent2"/>
                </a:solidFill>
                <a:effectLst/>
                <a:uLnTx/>
                <a:uFillTx/>
              </a:rPr>
              <a:t> </a:t>
            </a:r>
            <a:r>
              <a:rPr kumimoji="0" lang="hu-HU" sz="1400" b="0" i="0" u="none" strike="noStrike" kern="0" cap="none" spc="0" normalizeH="0" baseline="0" noProof="0">
                <a:ln>
                  <a:noFill/>
                </a:ln>
                <a:solidFill>
                  <a:schemeClr val="accent2"/>
                </a:solidFill>
                <a:effectLst/>
                <a:uLnTx/>
                <a:uFillTx/>
              </a:rPr>
              <a:t>Szabolcs </a:t>
            </a:r>
            <a:r>
              <a:rPr kumimoji="0" lang="hu-HU" sz="1400" b="0" i="0" u="none" strike="noStrike" kern="0" cap="none" spc="0" normalizeH="0" baseline="0" noProof="0" dirty="0">
                <a:ln>
                  <a:noFill/>
                </a:ln>
                <a:solidFill>
                  <a:schemeClr val="accent2"/>
                </a:solidFill>
                <a:effectLst/>
                <a:uLnTx/>
                <a:uFillTx/>
              </a:rPr>
              <a:t>K.</a:t>
            </a:r>
            <a:endParaRPr kumimoji="0" lang="en-US" sz="1400" b="0" i="0" u="none" strike="noStrike" kern="0" cap="none" spc="0" normalizeH="0" baseline="0" noProof="0" dirty="0">
              <a:ln>
                <a:noFill/>
              </a:ln>
              <a:solidFill>
                <a:schemeClr val="accent2"/>
              </a:solidFill>
              <a:effectLst/>
              <a:uLnTx/>
              <a:uFillTx/>
            </a:endParaRPr>
          </a:p>
        </p:txBody>
      </p:sp>
      <p:sp>
        <p:nvSpPr>
          <p:cNvPr id="52" name="TextBox 51"/>
          <p:cNvSpPr txBox="1"/>
          <p:nvPr/>
        </p:nvSpPr>
        <p:spPr>
          <a:xfrm>
            <a:off x="752599" y="5858687"/>
            <a:ext cx="8412559"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Partnering </a:t>
            </a:r>
            <a:r>
              <a:rPr kumimoji="0" lang="hu-HU" sz="1400" b="0" i="0" u="none" strike="noStrike" kern="0" cap="none" spc="0" normalizeH="0" baseline="0" noProof="0">
                <a:ln>
                  <a:noFill/>
                </a:ln>
                <a:solidFill>
                  <a:schemeClr val="accent2"/>
                </a:solidFill>
                <a:effectLst/>
                <a:uLnTx/>
                <a:uFillTx/>
              </a:rPr>
              <a:t>with </a:t>
            </a:r>
            <a:r>
              <a:rPr kumimoji="0" lang="en-US" sz="1400" b="0" i="0" u="none" strike="noStrike" kern="0" cap="none" spc="0" normalizeH="0" baseline="0" noProof="0">
                <a:ln>
                  <a:noFill/>
                </a:ln>
                <a:solidFill>
                  <a:schemeClr val="accent2"/>
                </a:solidFill>
                <a:effectLst/>
                <a:uLnTx/>
                <a:uFillTx/>
              </a:rPr>
              <a:t>b</a:t>
            </a:r>
            <a:r>
              <a:rPr kumimoji="0" lang="hu-HU" sz="1400" b="0" i="0" u="none" strike="noStrike" kern="0" cap="none" spc="0" normalizeH="0" baseline="0" noProof="0">
                <a:ln>
                  <a:noFill/>
                </a:ln>
                <a:solidFill>
                  <a:schemeClr val="accent2"/>
                </a:solidFill>
                <a:effectLst/>
                <a:uLnTx/>
                <a:uFillTx/>
              </a:rPr>
              <a:t>illing </a:t>
            </a:r>
            <a:r>
              <a:rPr kumimoji="0" lang="hu-HU" sz="1400" b="0" i="0" u="none" strike="noStrike" kern="0" cap="none" spc="0" normalizeH="0" baseline="0" noProof="0" dirty="0">
                <a:ln>
                  <a:noFill/>
                </a:ln>
                <a:solidFill>
                  <a:schemeClr val="accent2"/>
                </a:solidFill>
                <a:effectLst/>
                <a:uLnTx/>
                <a:uFillTx/>
              </a:rPr>
              <a:t>centralization....fixing as-is or migrate with the redesigned flow – Szabolcs K. / Richard V. </a:t>
            </a:r>
            <a:endParaRPr kumimoji="0" lang="en-US" sz="1400" b="0" i="0" u="none" strike="noStrike" kern="0" cap="none" spc="0" normalizeH="0" baseline="0" noProof="0" dirty="0">
              <a:ln>
                <a:noFill/>
              </a:ln>
              <a:solidFill>
                <a:schemeClr val="accent2"/>
              </a:solidFill>
              <a:effectLst/>
              <a:uLnTx/>
              <a:uFillTx/>
            </a:endParaRPr>
          </a:p>
        </p:txBody>
      </p:sp>
      <p:grpSp>
        <p:nvGrpSpPr>
          <p:cNvPr id="15" name="Group 14"/>
          <p:cNvGrpSpPr/>
          <p:nvPr/>
        </p:nvGrpSpPr>
        <p:grpSpPr>
          <a:xfrm>
            <a:off x="1617066" y="6475272"/>
            <a:ext cx="2029364" cy="184666"/>
            <a:chOff x="9662748" y="281176"/>
            <a:chExt cx="2029364" cy="184666"/>
          </a:xfrm>
        </p:grpSpPr>
        <p:sp>
          <p:nvSpPr>
            <p:cNvPr id="16" name="Rectangle 15"/>
            <p:cNvSpPr/>
            <p:nvPr/>
          </p:nvSpPr>
          <p:spPr>
            <a:xfrm>
              <a:off x="9662748" y="293323"/>
              <a:ext cx="274320" cy="160372"/>
            </a:xfrm>
            <a:prstGeom prst="rect">
              <a:avLst/>
            </a:prstGeom>
            <a:solidFill>
              <a:srgbClr val="FFFF0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10061858" y="281176"/>
              <a:ext cx="1630254"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rPr>
                <a:t>Area scoped for deep dive</a:t>
              </a:r>
            </a:p>
          </p:txBody>
        </p:sp>
      </p:grpSp>
      <p:sp>
        <p:nvSpPr>
          <p:cNvPr id="18" name="TextBox 17"/>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21"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50823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itle 1"/>
          <p:cNvSpPr txBox="1">
            <a:spLocks/>
          </p:cNvSpPr>
          <p:nvPr/>
        </p:nvSpPr>
        <p:spPr>
          <a:xfrm>
            <a:off x="438912" y="219456"/>
            <a:ext cx="9985247"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schemeClr val="accent2"/>
                </a:solidFill>
                <a:effectLst/>
                <a:uLnTx/>
                <a:uFillTx/>
                <a:latin typeface="+mj-lt"/>
                <a:ea typeface="+mj-ea"/>
                <a:cs typeface="+mj-cs"/>
              </a:rPr>
              <a:t>Transportation | Proposed engagements</a:t>
            </a:r>
            <a:endParaRPr kumimoji="0" lang="en-US" sz="3600" b="0" i="0" u="none" strike="noStrike" kern="1200" cap="none" spc="0" normalizeH="0" baseline="0" noProof="0" dirty="0">
              <a:ln>
                <a:noFill/>
              </a:ln>
              <a:solidFill>
                <a:schemeClr val="accent2"/>
              </a:solidFill>
              <a:effectLst/>
              <a:uLnTx/>
              <a:uFillTx/>
              <a:latin typeface="+mj-lt"/>
              <a:ea typeface="+mj-ea"/>
              <a:cs typeface="+mj-cs"/>
            </a:endParaRPr>
          </a:p>
        </p:txBody>
      </p:sp>
      <p:graphicFrame>
        <p:nvGraphicFramePr>
          <p:cNvPr id="4" name="Table 3"/>
          <p:cNvGraphicFramePr>
            <a:graphicFrameLocks noGrp="1"/>
          </p:cNvGraphicFramePr>
          <p:nvPr>
            <p:extLst/>
          </p:nvPr>
        </p:nvGraphicFramePr>
        <p:xfrm>
          <a:off x="438912" y="1133475"/>
          <a:ext cx="11304722" cy="1051390"/>
        </p:xfrm>
        <a:graphic>
          <a:graphicData uri="http://schemas.openxmlformats.org/drawingml/2006/table">
            <a:tbl>
              <a:tblPr/>
              <a:tblGrid>
                <a:gridCol w="1527664">
                  <a:extLst>
                    <a:ext uri="{9D8B030D-6E8A-4147-A177-3AD203B41FA5}">
                      <a16:colId xmlns:a16="http://schemas.microsoft.com/office/drawing/2014/main" val="20000"/>
                    </a:ext>
                  </a:extLst>
                </a:gridCol>
                <a:gridCol w="2572297">
                  <a:extLst>
                    <a:ext uri="{9D8B030D-6E8A-4147-A177-3AD203B41FA5}">
                      <a16:colId xmlns:a16="http://schemas.microsoft.com/office/drawing/2014/main" val="20001"/>
                    </a:ext>
                  </a:extLst>
                </a:gridCol>
                <a:gridCol w="2572297">
                  <a:extLst>
                    <a:ext uri="{9D8B030D-6E8A-4147-A177-3AD203B41FA5}">
                      <a16:colId xmlns:a16="http://schemas.microsoft.com/office/drawing/2014/main" val="20002"/>
                    </a:ext>
                  </a:extLst>
                </a:gridCol>
                <a:gridCol w="884592">
                  <a:extLst>
                    <a:ext uri="{9D8B030D-6E8A-4147-A177-3AD203B41FA5}">
                      <a16:colId xmlns:a16="http://schemas.microsoft.com/office/drawing/2014/main" val="20003"/>
                    </a:ext>
                  </a:extLst>
                </a:gridCol>
                <a:gridCol w="1257050">
                  <a:extLst>
                    <a:ext uri="{9D8B030D-6E8A-4147-A177-3AD203B41FA5}">
                      <a16:colId xmlns:a16="http://schemas.microsoft.com/office/drawing/2014/main" val="20004"/>
                    </a:ext>
                  </a:extLst>
                </a:gridCol>
                <a:gridCol w="628525">
                  <a:extLst>
                    <a:ext uri="{9D8B030D-6E8A-4147-A177-3AD203B41FA5}">
                      <a16:colId xmlns:a16="http://schemas.microsoft.com/office/drawing/2014/main" val="20005"/>
                    </a:ext>
                  </a:extLst>
                </a:gridCol>
                <a:gridCol w="628525">
                  <a:extLst>
                    <a:ext uri="{9D8B030D-6E8A-4147-A177-3AD203B41FA5}">
                      <a16:colId xmlns:a16="http://schemas.microsoft.com/office/drawing/2014/main" val="20006"/>
                    </a:ext>
                  </a:extLst>
                </a:gridCol>
                <a:gridCol w="616886">
                  <a:extLst>
                    <a:ext uri="{9D8B030D-6E8A-4147-A177-3AD203B41FA5}">
                      <a16:colId xmlns:a16="http://schemas.microsoft.com/office/drawing/2014/main" val="20007"/>
                    </a:ext>
                  </a:extLst>
                </a:gridCol>
                <a:gridCol w="616886">
                  <a:extLst>
                    <a:ext uri="{9D8B030D-6E8A-4147-A177-3AD203B41FA5}">
                      <a16:colId xmlns:a16="http://schemas.microsoft.com/office/drawing/2014/main" val="20008"/>
                    </a:ext>
                  </a:extLst>
                </a:gridCol>
              </a:tblGrid>
              <a:tr h="260656">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H3 - Business</a:t>
                      </a:r>
                    </a:p>
                  </a:txBody>
                  <a:tcPr marL="69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H4 - Sub-business</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Dispute code</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Dispute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 Dispute $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67001">
                <a:tc>
                  <a:txBody>
                    <a:bodyPr/>
                    <a:lstStyle/>
                    <a:p>
                      <a:pPr algn="l" rtl="0" fontAlgn="ctr"/>
                      <a:r>
                        <a:rPr lang="hu-HU" sz="1400" b="0" i="0" u="none" strike="noStrike">
                          <a:solidFill>
                            <a:srgbClr val="000000"/>
                          </a:solidFill>
                          <a:effectLst/>
                          <a:latin typeface="GE Inspira Sans" panose="020B0503060000000003" pitchFamily="34" charset="-18"/>
                        </a:rPr>
                        <a:t>Digital</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CAB</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Customer portal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0</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15</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9%</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256732">
                <a:tc>
                  <a:txBody>
                    <a:bodyPr/>
                    <a:lstStyle/>
                    <a:p>
                      <a:pPr algn="l" rtl="0" fontAlgn="ctr"/>
                      <a:r>
                        <a:rPr lang="hu-HU" sz="1400" b="0" i="0" u="none" strike="noStrike">
                          <a:solidFill>
                            <a:srgbClr val="000000"/>
                          </a:solidFill>
                          <a:effectLst/>
                          <a:latin typeface="GE Inspira Sans" panose="020B0503060000000003" pitchFamily="34" charset="-18"/>
                        </a:rPr>
                        <a:t>Services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GSO</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Customer portal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59%</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14%</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267001">
                <a:tc gridSpan="3">
                  <a:txBody>
                    <a:bodyPr/>
                    <a:lstStyle/>
                    <a:p>
                      <a:pPr algn="ctr" rtl="0" fontAlgn="ctr"/>
                      <a:r>
                        <a:rPr lang="hu-HU" sz="1400" b="1" i="0" u="none" strike="noStrike" dirty="0">
                          <a:solidFill>
                            <a:srgbClr val="1F4E78"/>
                          </a:solidFill>
                          <a:effectLst/>
                          <a:latin typeface="GE Inspira Sans" panose="020B0503060000000003" pitchFamily="34" charset="-18"/>
                        </a:rPr>
                        <a:t>TOTAL</a:t>
                      </a:r>
                    </a:p>
                  </a:txBody>
                  <a:tcPr marL="6950" marR="6950" marT="6950" marB="0" anchor="ctr">
                    <a:lnL w="1270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hMerge="1">
                  <a:txBody>
                    <a:bodyPr/>
                    <a:lstStyle/>
                    <a:p>
                      <a:endParaRPr lang="hu-HU"/>
                    </a:p>
                  </a:txBody>
                  <a:tcPr/>
                </a:tc>
                <a:tc>
                  <a:txBody>
                    <a:bodyPr/>
                    <a:lstStyle/>
                    <a:p>
                      <a:pPr algn="ctr" rtl="0" fontAlgn="ctr"/>
                      <a:r>
                        <a:rPr lang="hu-HU" sz="1400" b="1" i="0" u="none" strike="noStrike" dirty="0">
                          <a:solidFill>
                            <a:srgbClr val="1F4E78"/>
                          </a:solidFill>
                          <a:effectLst/>
                          <a:latin typeface="GE Inspira Sans" panose="020B0503060000000003" pitchFamily="34" charset="-18"/>
                        </a:rPr>
                        <a:t>1</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4</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rtl="0" fontAlgn="ctr"/>
                      <a:r>
                        <a:rPr lang="hu-HU" sz="1400" b="1" i="0" u="none" strike="noStrike" dirty="0">
                          <a:solidFill>
                            <a:srgbClr val="1F4E78"/>
                          </a:solidFill>
                          <a:effectLst/>
                          <a:latin typeface="GE Inspira Sans" panose="020B0503060000000003" pitchFamily="34" charset="-18"/>
                        </a:rPr>
                        <a:t>39</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1</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gridSpan="2">
                  <a:txBody>
                    <a:bodyPr/>
                    <a:lstStyle/>
                    <a:p>
                      <a:pPr algn="ctr" rtl="0" fontAlgn="ctr"/>
                      <a:endParaRPr lang="hu-HU" sz="1400" b="1" i="0" u="none" strike="noStrike">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gridSpan="2">
                  <a:txBody>
                    <a:bodyPr/>
                    <a:lstStyle/>
                    <a:p>
                      <a:pPr algn="ctr" rtl="0" fontAlgn="ctr"/>
                      <a:endParaRPr lang="hu-HU" sz="1400" b="1" i="0" u="none" strike="noStrike" dirty="0">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extLst>
                  <a:ext uri="{0D108BD9-81ED-4DB2-BD59-A6C34878D82A}">
                    <a16:rowId xmlns:a16="http://schemas.microsoft.com/office/drawing/2014/main" val="10003"/>
                  </a:ext>
                </a:extLst>
              </a:tr>
            </a:tbl>
          </a:graphicData>
        </a:graphic>
      </p:graphicFrame>
      <p:sp>
        <p:nvSpPr>
          <p:cNvPr id="43" name="TextBox 42"/>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49" name="Rounded Rectangle 49"/>
          <p:cNvSpPr/>
          <p:nvPr/>
        </p:nvSpPr>
        <p:spPr>
          <a:xfrm>
            <a:off x="9204550" y="2445"/>
            <a:ext cx="2987449" cy="591095"/>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TextBox 49"/>
          <p:cNvSpPr txBox="1"/>
          <p:nvPr/>
        </p:nvSpPr>
        <p:spPr>
          <a:xfrm>
            <a:off x="9324304" y="82548"/>
            <a:ext cx="2794002" cy="43088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schemeClr val="accent1">
                    <a:lumMod val="50000"/>
                  </a:schemeClr>
                </a:solidFill>
                <a:effectLst/>
                <a:uLnTx/>
                <a:uFillTx/>
              </a:rPr>
              <a:t>Next step: </a:t>
            </a:r>
            <a:r>
              <a:rPr kumimoji="0" lang="en-US" sz="1400" b="0" i="1" u="none" strike="noStrike" kern="0" cap="none" spc="0" normalizeH="0" baseline="0" noProof="0">
                <a:ln>
                  <a:noFill/>
                </a:ln>
                <a:solidFill>
                  <a:schemeClr val="accent2"/>
                </a:solidFill>
                <a:effectLst/>
                <a:uLnTx/>
                <a:uFillTx/>
              </a:rPr>
              <a:t>Engage business with proposed disputes focus areas – Jan</a:t>
            </a:r>
            <a:endParaRPr kumimoji="0" lang="en-US" sz="1400" b="0" i="1" u="none" strike="noStrike" kern="0" cap="none" spc="0" normalizeH="0" baseline="0" noProof="0" dirty="0">
              <a:ln>
                <a:noFill/>
              </a:ln>
              <a:solidFill>
                <a:schemeClr val="accent2"/>
              </a:solidFill>
              <a:effectLst/>
              <a:uLnTx/>
              <a:uFillTx/>
            </a:endParaRPr>
          </a:p>
        </p:txBody>
      </p:sp>
      <p:sp>
        <p:nvSpPr>
          <p:cNvPr id="51"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77563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49"/>
          <p:cNvSpPr/>
          <p:nvPr/>
        </p:nvSpPr>
        <p:spPr>
          <a:xfrm>
            <a:off x="449544" y="4288666"/>
            <a:ext cx="11437652" cy="1910020"/>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Rectangle 21"/>
          <p:cNvSpPr/>
          <p:nvPr/>
        </p:nvSpPr>
        <p:spPr>
          <a:xfrm>
            <a:off x="581947" y="4302862"/>
            <a:ext cx="1967205" cy="338554"/>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u-HU" sz="1600" b="1" i="0" u="none" strike="noStrike" kern="0" cap="none" spc="0" normalizeH="0" baseline="0" noProof="0" dirty="0">
                <a:ln>
                  <a:noFill/>
                </a:ln>
                <a:solidFill>
                  <a:schemeClr val="accent1">
                    <a:lumMod val="50000"/>
                  </a:schemeClr>
                </a:solidFill>
                <a:effectLst/>
                <a:uLnTx/>
                <a:uFillTx/>
              </a:rPr>
              <a:t>Overview </a:t>
            </a:r>
            <a:r>
              <a:rPr kumimoji="0" lang="hu-HU" sz="1600" b="1" i="0" u="none" strike="noStrike" kern="0" cap="none" spc="0" normalizeH="0" baseline="0" noProof="0" dirty="0">
                <a:ln>
                  <a:noFill/>
                </a:ln>
                <a:solidFill>
                  <a:schemeClr val="accent1">
                    <a:lumMod val="50000"/>
                  </a:schemeClr>
                </a:solidFill>
                <a:effectLst/>
                <a:uLnTx/>
                <a:uFillTx/>
                <a:latin typeface="GE Inspira" panose="020F0603030400020203" pitchFamily="34" charset="0"/>
              </a:rPr>
              <a:t>&amp; </a:t>
            </a:r>
            <a:r>
              <a:rPr kumimoji="0" lang="hu-HU" sz="1600" b="1" i="0" u="none" strike="noStrike" kern="0" cap="none" spc="0" normalizeH="0" baseline="0" noProof="0" dirty="0">
                <a:ln>
                  <a:noFill/>
                </a:ln>
                <a:solidFill>
                  <a:schemeClr val="accent1">
                    <a:lumMod val="50000"/>
                  </a:schemeClr>
                </a:solidFill>
                <a:effectLst/>
                <a:uLnTx/>
                <a:uFillTx/>
              </a:rPr>
              <a:t>Actions</a:t>
            </a:r>
            <a:endParaRPr kumimoji="0" lang="en-US" sz="1600" b="0" i="0" u="none" strike="noStrike" kern="0" cap="none" spc="0" normalizeH="0" baseline="0" noProof="0" dirty="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Energy Connections | Disputes</a:t>
            </a:r>
          </a:p>
        </p:txBody>
      </p:sp>
      <p:graphicFrame>
        <p:nvGraphicFramePr>
          <p:cNvPr id="170" name="Table 169"/>
          <p:cNvGraphicFramePr>
            <a:graphicFrameLocks noGrp="1"/>
          </p:cNvGraphicFramePr>
          <p:nvPr>
            <p:extLst/>
          </p:nvPr>
        </p:nvGraphicFramePr>
        <p:xfrm>
          <a:off x="438913" y="1126083"/>
          <a:ext cx="11448283" cy="2944094"/>
        </p:xfrm>
        <a:graphic>
          <a:graphicData uri="http://schemas.openxmlformats.org/drawingml/2006/table">
            <a:tbl>
              <a:tblPr/>
              <a:tblGrid>
                <a:gridCol w="1818862">
                  <a:extLst>
                    <a:ext uri="{9D8B030D-6E8A-4147-A177-3AD203B41FA5}">
                      <a16:colId xmlns:a16="http://schemas.microsoft.com/office/drawing/2014/main" val="234516844"/>
                    </a:ext>
                  </a:extLst>
                </a:gridCol>
                <a:gridCol w="481471">
                  <a:extLst>
                    <a:ext uri="{9D8B030D-6E8A-4147-A177-3AD203B41FA5}">
                      <a16:colId xmlns:a16="http://schemas.microsoft.com/office/drawing/2014/main" val="1205475096"/>
                    </a:ext>
                  </a:extLst>
                </a:gridCol>
                <a:gridCol w="600374">
                  <a:extLst>
                    <a:ext uri="{9D8B030D-6E8A-4147-A177-3AD203B41FA5}">
                      <a16:colId xmlns:a16="http://schemas.microsoft.com/office/drawing/2014/main" val="348550329"/>
                    </a:ext>
                  </a:extLst>
                </a:gridCol>
                <a:gridCol w="362569">
                  <a:extLst>
                    <a:ext uri="{9D8B030D-6E8A-4147-A177-3AD203B41FA5}">
                      <a16:colId xmlns:a16="http://schemas.microsoft.com/office/drawing/2014/main" val="1937218562"/>
                    </a:ext>
                  </a:extLst>
                </a:gridCol>
                <a:gridCol w="481471">
                  <a:extLst>
                    <a:ext uri="{9D8B030D-6E8A-4147-A177-3AD203B41FA5}">
                      <a16:colId xmlns:a16="http://schemas.microsoft.com/office/drawing/2014/main" val="2917675732"/>
                    </a:ext>
                  </a:extLst>
                </a:gridCol>
                <a:gridCol w="481471">
                  <a:extLst>
                    <a:ext uri="{9D8B030D-6E8A-4147-A177-3AD203B41FA5}">
                      <a16:colId xmlns:a16="http://schemas.microsoft.com/office/drawing/2014/main" val="3659350096"/>
                    </a:ext>
                  </a:extLst>
                </a:gridCol>
                <a:gridCol w="481471">
                  <a:extLst>
                    <a:ext uri="{9D8B030D-6E8A-4147-A177-3AD203B41FA5}">
                      <a16:colId xmlns:a16="http://schemas.microsoft.com/office/drawing/2014/main" val="1316019141"/>
                    </a:ext>
                  </a:extLst>
                </a:gridCol>
                <a:gridCol w="481471">
                  <a:extLst>
                    <a:ext uri="{9D8B030D-6E8A-4147-A177-3AD203B41FA5}">
                      <a16:colId xmlns:a16="http://schemas.microsoft.com/office/drawing/2014/main" val="3273782637"/>
                    </a:ext>
                  </a:extLst>
                </a:gridCol>
                <a:gridCol w="481471">
                  <a:extLst>
                    <a:ext uri="{9D8B030D-6E8A-4147-A177-3AD203B41FA5}">
                      <a16:colId xmlns:a16="http://schemas.microsoft.com/office/drawing/2014/main" val="3603744426"/>
                    </a:ext>
                  </a:extLst>
                </a:gridCol>
                <a:gridCol w="481471">
                  <a:extLst>
                    <a:ext uri="{9D8B030D-6E8A-4147-A177-3AD203B41FA5}">
                      <a16:colId xmlns:a16="http://schemas.microsoft.com/office/drawing/2014/main" val="3118445016"/>
                    </a:ext>
                  </a:extLst>
                </a:gridCol>
                <a:gridCol w="481471">
                  <a:extLst>
                    <a:ext uri="{9D8B030D-6E8A-4147-A177-3AD203B41FA5}">
                      <a16:colId xmlns:a16="http://schemas.microsoft.com/office/drawing/2014/main" val="3621779505"/>
                    </a:ext>
                  </a:extLst>
                </a:gridCol>
                <a:gridCol w="481471">
                  <a:extLst>
                    <a:ext uri="{9D8B030D-6E8A-4147-A177-3AD203B41FA5}">
                      <a16:colId xmlns:a16="http://schemas.microsoft.com/office/drawing/2014/main" val="4006362116"/>
                    </a:ext>
                  </a:extLst>
                </a:gridCol>
                <a:gridCol w="481471">
                  <a:extLst>
                    <a:ext uri="{9D8B030D-6E8A-4147-A177-3AD203B41FA5}">
                      <a16:colId xmlns:a16="http://schemas.microsoft.com/office/drawing/2014/main" val="4017540963"/>
                    </a:ext>
                  </a:extLst>
                </a:gridCol>
                <a:gridCol w="481471">
                  <a:extLst>
                    <a:ext uri="{9D8B030D-6E8A-4147-A177-3AD203B41FA5}">
                      <a16:colId xmlns:a16="http://schemas.microsoft.com/office/drawing/2014/main" val="2162391661"/>
                    </a:ext>
                  </a:extLst>
                </a:gridCol>
                <a:gridCol w="481471">
                  <a:extLst>
                    <a:ext uri="{9D8B030D-6E8A-4147-A177-3AD203B41FA5}">
                      <a16:colId xmlns:a16="http://schemas.microsoft.com/office/drawing/2014/main" val="3913247460"/>
                    </a:ext>
                  </a:extLst>
                </a:gridCol>
                <a:gridCol w="481471">
                  <a:extLst>
                    <a:ext uri="{9D8B030D-6E8A-4147-A177-3AD203B41FA5}">
                      <a16:colId xmlns:a16="http://schemas.microsoft.com/office/drawing/2014/main" val="3794459716"/>
                    </a:ext>
                  </a:extLst>
                </a:gridCol>
                <a:gridCol w="481471">
                  <a:extLst>
                    <a:ext uri="{9D8B030D-6E8A-4147-A177-3AD203B41FA5}">
                      <a16:colId xmlns:a16="http://schemas.microsoft.com/office/drawing/2014/main" val="3907548024"/>
                    </a:ext>
                  </a:extLst>
                </a:gridCol>
                <a:gridCol w="481471">
                  <a:extLst>
                    <a:ext uri="{9D8B030D-6E8A-4147-A177-3AD203B41FA5}">
                      <a16:colId xmlns:a16="http://schemas.microsoft.com/office/drawing/2014/main" val="151162772"/>
                    </a:ext>
                  </a:extLst>
                </a:gridCol>
                <a:gridCol w="481471">
                  <a:extLst>
                    <a:ext uri="{9D8B030D-6E8A-4147-A177-3AD203B41FA5}">
                      <a16:colId xmlns:a16="http://schemas.microsoft.com/office/drawing/2014/main" val="839893791"/>
                    </a:ext>
                  </a:extLst>
                </a:gridCol>
                <a:gridCol w="481471">
                  <a:extLst>
                    <a:ext uri="{9D8B030D-6E8A-4147-A177-3AD203B41FA5}">
                      <a16:colId xmlns:a16="http://schemas.microsoft.com/office/drawing/2014/main" val="1746652805"/>
                    </a:ext>
                  </a:extLst>
                </a:gridCol>
                <a:gridCol w="481471">
                  <a:extLst>
                    <a:ext uri="{9D8B030D-6E8A-4147-A177-3AD203B41FA5}">
                      <a16:colId xmlns:a16="http://schemas.microsoft.com/office/drawing/2014/main" val="3064727974"/>
                    </a:ext>
                  </a:extLst>
                </a:gridCol>
              </a:tblGrid>
              <a:tr h="284068">
                <a:tc rowSpan="2">
                  <a:txBody>
                    <a:bodyPr/>
                    <a:lstStyle/>
                    <a:p>
                      <a:pPr algn="ctr" fontAlgn="ctr"/>
                      <a:r>
                        <a:rPr lang="en-US" sz="1400" b="1" i="0" u="none" strike="noStrike" dirty="0">
                          <a:solidFill>
                            <a:srgbClr val="FFFFFF"/>
                          </a:solidFill>
                          <a:effectLst/>
                          <a:latin typeface="GE Inspira Sans" panose="020B0503060000000003" pitchFamily="34" charset="0"/>
                        </a:rPr>
                        <a:t>Dispute codes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gridSpan="12">
                  <a:txBody>
                    <a:bodyPr/>
                    <a:lstStyle/>
                    <a:p>
                      <a:pPr algn="ctr" fontAlgn="ctr"/>
                      <a:r>
                        <a:rPr lang="en-US" sz="1400" b="1" i="0" u="none" strike="noStrike" dirty="0">
                          <a:solidFill>
                            <a:srgbClr val="FFFFFF"/>
                          </a:solidFill>
                          <a:effectLst/>
                          <a:latin typeface="GE Inspira Sans" panose="020B0503060000000003" pitchFamily="34" charset="0"/>
                        </a:rPr>
                        <a:t>Billing quality</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400" b="1" i="0" u="none" strike="noStrike" dirty="0">
                          <a:solidFill>
                            <a:srgbClr val="FFFFFF"/>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4991047"/>
                  </a:ext>
                </a:extLst>
              </a:tr>
              <a:tr h="639155">
                <a:tc v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Invoice distribution</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price</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Missing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POs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Supporting docs</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Incorrect </a:t>
                      </a:r>
                      <a:br>
                        <a:rPr lang="en-US" sz="1400" b="1" i="0" u="none" strike="noStrike">
                          <a:solidFill>
                            <a:srgbClr val="000000"/>
                          </a:solidFill>
                          <a:effectLst/>
                          <a:latin typeface="GE Inspira Sans" panose="020B0503060000000003" pitchFamily="34" charset="0"/>
                        </a:rPr>
                      </a:br>
                      <a:r>
                        <a:rPr lang="en-US" sz="1400" b="1" i="0" u="none" strike="noStrike">
                          <a:solidFill>
                            <a:srgbClr val="000000"/>
                          </a:solidFill>
                          <a:effectLst/>
                          <a:latin typeface="GE Inspira Sans" panose="020B0503060000000003" pitchFamily="34" charset="0"/>
                        </a:rPr>
                        <a:t>tax</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Customer portal</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Billing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err="1">
                          <a:solidFill>
                            <a:srgbClr val="000000"/>
                          </a:solidFill>
                          <a:effectLst/>
                          <a:latin typeface="GE Inspira Sans" panose="020B0503060000000003" pitchFamily="34" charset="0"/>
                        </a:rPr>
                        <a:t>Comm'l</a:t>
                      </a:r>
                      <a:endParaRPr lang="en-US" sz="1400" b="1" i="0" u="none" strike="noStrike" dirty="0">
                        <a:solidFill>
                          <a:srgbClr val="000000"/>
                        </a:solidFill>
                        <a:effectLst/>
                        <a:latin typeface="GE Inspira Sans" panose="020B0503060000000003" pitchFamily="34" charset="0"/>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a:solidFill>
                            <a:srgbClr val="000000"/>
                          </a:solidFill>
                          <a:effectLst/>
                          <a:latin typeface="GE Inspira Sans" panose="020B0503060000000003" pitchFamily="34" charset="0"/>
                        </a:rPr>
                        <a:t>Shipping</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1" i="0" u="none" strike="noStrike" dirty="0">
                          <a:solidFill>
                            <a:srgbClr val="000000"/>
                          </a:solidFill>
                          <a:effectLst/>
                          <a:latin typeface="GE Inspira Sans" panose="020B0503060000000003" pitchFamily="34" charset="0"/>
                        </a:rPr>
                        <a:t>Other</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902702025"/>
                  </a:ext>
                </a:extLst>
              </a:tr>
              <a:tr h="319941">
                <a:tc>
                  <a:txBody>
                    <a:bodyPr/>
                    <a:lstStyle/>
                    <a:p>
                      <a:pPr algn="l" fontAlgn="b"/>
                      <a:r>
                        <a:rPr lang="en-US" sz="1400" b="1" i="0" u="none" strike="noStrike" dirty="0">
                          <a:solidFill>
                            <a:srgbClr val="000000"/>
                          </a:solidFill>
                          <a:effectLst/>
                          <a:latin typeface="GE Inspira Sans" panose="020B0503060000000003" pitchFamily="34" charset="0"/>
                        </a:rPr>
                        <a:t>Sub-business</a:t>
                      </a:r>
                    </a:p>
                  </a:txBody>
                  <a:tcPr marL="74159"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dirty="0">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fontAlgn="ctr"/>
                      <a:r>
                        <a:rPr lang="en-US" sz="1400" b="1" i="0" u="none" strike="noStrike">
                          <a:solidFill>
                            <a:srgbClr val="000000"/>
                          </a:solidFill>
                          <a:effectLst/>
                          <a:latin typeface="GE Inspira Sans" panose="020B0503060000000003" pitchFamily="34" charset="0"/>
                        </a:rPr>
                        <a:t>#</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extLst>
                  <a:ext uri="{0D108BD9-81ED-4DB2-BD59-A6C34878D82A}">
                    <a16:rowId xmlns:a16="http://schemas.microsoft.com/office/drawing/2014/main" val="2365525095"/>
                  </a:ext>
                </a:extLst>
              </a:tr>
              <a:tr h="242990">
                <a:tc>
                  <a:txBody>
                    <a:bodyPr/>
                    <a:lstStyle/>
                    <a:p>
                      <a:pPr algn="l" fontAlgn="ctr"/>
                      <a:r>
                        <a:rPr lang="en-US" sz="1400" b="1" i="0" u="none" strike="noStrike" dirty="0">
                          <a:solidFill>
                            <a:srgbClr val="000000"/>
                          </a:solidFill>
                          <a:effectLst/>
                          <a:latin typeface="GE Inspira Sans" panose="020B0503060000000003" pitchFamily="34" charset="0"/>
                        </a:rPr>
                        <a:t>Industrial Solutions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3.0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1.6</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GE Inspira Sans" panose="020B0503060000000003"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5.1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2.9</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2.9</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3.4</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5594620"/>
                  </a:ext>
                </a:extLst>
              </a:tr>
              <a:tr h="242990">
                <a:tc>
                  <a:txBody>
                    <a:bodyPr/>
                    <a:lstStyle/>
                    <a:p>
                      <a:pPr algn="l" fontAlgn="ctr"/>
                      <a:r>
                        <a:rPr lang="en-US" sz="1400" b="1" i="0" u="none" strike="noStrike">
                          <a:solidFill>
                            <a:srgbClr val="000000"/>
                          </a:solidFill>
                          <a:effectLst/>
                          <a:latin typeface="GE Inspira Sans" panose="020B0503060000000003" pitchFamily="34" charset="0"/>
                        </a:rPr>
                        <a:t>Grid Solutions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0.3</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GE Inspira Sans" panose="020B0503060000000003" pitchFamily="34" charset="0"/>
                        </a:rPr>
                        <a:t>17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1.1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0.2</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0.5</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15104316"/>
                  </a:ext>
                </a:extLst>
              </a:tr>
              <a:tr h="242990">
                <a:tc>
                  <a:txBody>
                    <a:bodyPr/>
                    <a:lstStyle/>
                    <a:p>
                      <a:pPr algn="l" fontAlgn="ctr"/>
                      <a:r>
                        <a:rPr lang="en-US" sz="1400" b="1" i="0" u="none" strike="noStrike">
                          <a:solidFill>
                            <a:srgbClr val="000000"/>
                          </a:solidFill>
                          <a:effectLst/>
                          <a:latin typeface="GE Inspira Sans" panose="020B0503060000000003" pitchFamily="34" charset="0"/>
                        </a:rPr>
                        <a:t>Power Conversion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0.4</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68135556"/>
                  </a:ext>
                </a:extLst>
              </a:tr>
              <a:tr h="242990">
                <a:tc>
                  <a:txBody>
                    <a:bodyPr/>
                    <a:lstStyle/>
                    <a:p>
                      <a:pPr algn="l" fontAlgn="ctr"/>
                      <a:r>
                        <a:rPr lang="en-US" sz="1400" b="1" i="0" u="none" strike="noStrike" dirty="0">
                          <a:solidFill>
                            <a:srgbClr val="000000"/>
                          </a:solidFill>
                          <a:effectLst/>
                          <a:latin typeface="GE Inspira Sans" panose="020B0503060000000003" pitchFamily="34" charset="0"/>
                        </a:rPr>
                        <a:t>Auto &amp; Controls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0.1</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GE Inspira Sans" panose="020B0503060000000003" pitchFamily="34" charset="0"/>
                        </a:rPr>
                        <a:t>0.0</a:t>
                      </a:r>
                    </a:p>
                  </a:txBody>
                  <a:tcPr marL="9525" marR="9525" marT="9525"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59561489"/>
                  </a:ext>
                </a:extLst>
              </a:tr>
              <a:tr h="242990">
                <a:tc>
                  <a:txBody>
                    <a:bodyPr/>
                    <a:lstStyle/>
                    <a:p>
                      <a:pPr algn="l" fontAlgn="ctr"/>
                      <a:r>
                        <a:rPr lang="en-US" sz="1400" b="1" i="0" u="none" strike="noStrike">
                          <a:solidFill>
                            <a:srgbClr val="000000"/>
                          </a:solidFill>
                          <a:effectLst/>
                          <a:latin typeface="GE Inspira Sans" panose="020B0503060000000003" pitchFamily="34" charset="0"/>
                        </a:rPr>
                        <a:t>ID 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85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82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3663720144"/>
                  </a:ext>
                </a:extLst>
              </a:tr>
              <a:tr h="242990">
                <a:tc>
                  <a:txBody>
                    <a:bodyPr/>
                    <a:lstStyle/>
                    <a:p>
                      <a:pPr algn="l" fontAlgn="ctr"/>
                      <a:r>
                        <a:rPr lang="en-US" sz="1400" b="1" i="0" u="none" strike="noStrike">
                          <a:solidFill>
                            <a:srgbClr val="000000"/>
                          </a:solidFill>
                          <a:effectLst/>
                          <a:latin typeface="GE Inspira Sans" panose="020B0503060000000003" pitchFamily="34" charset="0"/>
                        </a:rPr>
                        <a:t>RCT</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55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001074972"/>
                  </a:ext>
                </a:extLst>
              </a:tr>
              <a:tr h="242990">
                <a:tc>
                  <a:txBody>
                    <a:bodyPr/>
                    <a:lstStyle/>
                    <a:p>
                      <a:pPr algn="l" fontAlgn="ctr"/>
                      <a:r>
                        <a:rPr lang="en-US" sz="1400" b="1" i="0" u="none" strike="noStrike">
                          <a:solidFill>
                            <a:srgbClr val="000000"/>
                          </a:solidFill>
                          <a:effectLst/>
                          <a:latin typeface="GE Inspira Sans" panose="020B0503060000000003" pitchFamily="34" charset="0"/>
                        </a:rPr>
                        <a:t>% Total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gridSpan="2">
                  <a:txBody>
                    <a:bodyPr/>
                    <a:lstStyle/>
                    <a:p>
                      <a:pPr algn="ctr"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tc gridSpan="2">
                  <a:txBody>
                    <a:bodyPr/>
                    <a:lstStyle/>
                    <a:p>
                      <a:pPr algn="ctr" fontAlgn="ctr"/>
                      <a:r>
                        <a:rPr lang="en-US" sz="1400" b="0" i="0" u="none" strike="noStrike" dirty="0">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731825090"/>
                  </a:ext>
                </a:extLst>
              </a:tr>
            </a:tbl>
          </a:graphicData>
        </a:graphic>
      </p:graphicFrame>
      <p:sp>
        <p:nvSpPr>
          <p:cNvPr id="47" name="TextBox 46"/>
          <p:cNvSpPr txBox="1"/>
          <p:nvPr/>
        </p:nvSpPr>
        <p:spPr>
          <a:xfrm>
            <a:off x="780350" y="4747367"/>
            <a:ext cx="3961021"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Targeting </a:t>
            </a:r>
            <a:r>
              <a:rPr kumimoji="0" lang="hu-HU" sz="1400" b="0" i="0" u="none" strike="noStrike" kern="0" cap="none" spc="0" normalizeH="0" baseline="0" noProof="0" dirty="0">
                <a:ln>
                  <a:noFill/>
                </a:ln>
                <a:solidFill>
                  <a:schemeClr val="accent2"/>
                </a:solidFill>
                <a:effectLst/>
                <a:uLnTx/>
                <a:uFillTx/>
              </a:rPr>
              <a:t>21</a:t>
            </a:r>
            <a:r>
              <a:rPr kumimoji="0" lang="en-US" sz="1400" b="0" i="0" u="none" strike="noStrike" kern="0" cap="none" spc="0" normalizeH="0" baseline="0" noProof="0" dirty="0">
                <a:ln>
                  <a:noFill/>
                </a:ln>
                <a:solidFill>
                  <a:schemeClr val="accent2"/>
                </a:solidFill>
                <a:effectLst/>
                <a:uLnTx/>
                <a:uFillTx/>
              </a:rPr>
              <a:t>% of the billing disputes </a:t>
            </a:r>
            <a:r>
              <a:rPr kumimoji="0" lang="hu-HU" sz="1400" b="0" i="0" u="none" strike="noStrike" kern="0" cap="none" spc="0" normalizeH="0" baseline="0" noProof="0">
                <a:ln>
                  <a:noFill/>
                </a:ln>
                <a:solidFill>
                  <a:schemeClr val="accent2"/>
                </a:solidFill>
                <a:effectLst/>
                <a:uLnTx/>
                <a:uFillTx/>
              </a:rPr>
              <a:t>(excl</a:t>
            </a:r>
            <a:r>
              <a:rPr kumimoji="0" lang="en-US" sz="1400" b="0" i="0" u="none" strike="noStrike" kern="0" cap="none" spc="0" normalizeH="0" baseline="0" noProof="0">
                <a:ln>
                  <a:noFill/>
                </a:ln>
                <a:solidFill>
                  <a:schemeClr val="accent2"/>
                </a:solidFill>
                <a:effectLst/>
                <a:uLnTx/>
                <a:uFillTx/>
              </a:rPr>
              <a:t>uding</a:t>
            </a:r>
            <a:r>
              <a:rPr kumimoji="0" lang="hu-HU" sz="1400" b="0" i="0" u="none" strike="noStrike" kern="0" cap="none" spc="0" normalizeH="0" baseline="0" noProof="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IS)</a:t>
            </a:r>
            <a:endParaRPr kumimoji="0" lang="en-US" sz="1400" b="0" i="0" u="none" strike="noStrike" kern="0" cap="none" spc="0" normalizeH="0" baseline="0" noProof="0" dirty="0">
              <a:ln>
                <a:noFill/>
              </a:ln>
              <a:solidFill>
                <a:schemeClr val="accent2"/>
              </a:solidFill>
              <a:effectLst/>
              <a:uLnTx/>
              <a:uFillTx/>
            </a:endParaRPr>
          </a:p>
        </p:txBody>
      </p:sp>
      <p:sp>
        <p:nvSpPr>
          <p:cNvPr id="48" name="TextBox 47"/>
          <p:cNvSpPr txBox="1"/>
          <p:nvPr/>
        </p:nvSpPr>
        <p:spPr>
          <a:xfrm>
            <a:off x="780350" y="5034672"/>
            <a:ext cx="4538102"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Business engagement to be established – A</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Z</a:t>
            </a:r>
            <a:r>
              <a:rPr kumimoji="0" lang="en-US" sz="1400" b="0" i="0" u="none" strike="noStrike" kern="0" cap="none" spc="0" normalizeH="0" baseline="0" noProof="0" dirty="0" err="1">
                <a:ln>
                  <a:noFill/>
                </a:ln>
                <a:solidFill>
                  <a:schemeClr val="accent2"/>
                </a:solidFill>
                <a:effectLst/>
                <a:uLnTx/>
                <a:uFillTx/>
              </a:rPr>
              <a:t>impfer</a:t>
            </a:r>
            <a:r>
              <a:rPr kumimoji="0" lang="hu-HU" sz="1400" b="0" i="0" u="none" strike="noStrike" kern="0" cap="none" spc="0" normalizeH="0" baseline="0" noProof="0" dirty="0">
                <a:ln>
                  <a:noFill/>
                </a:ln>
                <a:solidFill>
                  <a:schemeClr val="accent2"/>
                </a:solidFill>
                <a:effectLst/>
                <a:uLnTx/>
                <a:uFillTx/>
              </a:rPr>
              <a:t> (Feb)</a:t>
            </a:r>
            <a:endParaRPr kumimoji="0" lang="en-US" sz="1400" b="0" i="0" u="none" strike="noStrike" kern="0" cap="none" spc="0" normalizeH="0" baseline="0" noProof="0" dirty="0">
              <a:ln>
                <a:noFill/>
              </a:ln>
              <a:solidFill>
                <a:schemeClr val="accent2"/>
              </a:solidFill>
              <a:effectLst/>
              <a:uLnTx/>
              <a:uFillTx/>
            </a:endParaRPr>
          </a:p>
        </p:txBody>
      </p:sp>
      <p:sp>
        <p:nvSpPr>
          <p:cNvPr id="49" name="TextBox 48"/>
          <p:cNvSpPr txBox="1"/>
          <p:nvPr/>
        </p:nvSpPr>
        <p:spPr>
          <a:xfrm>
            <a:off x="780350" y="5321977"/>
            <a:ext cx="9244518"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Portal process due dilligence  and defining recommendations (top10 customers drive 50% of the issues)</a:t>
            </a:r>
            <a:r>
              <a:rPr kumimoji="0" lang="en-US" sz="1400" b="0"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 V</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C</a:t>
            </a:r>
            <a:r>
              <a:rPr kumimoji="0" lang="en-US" sz="1400" b="0" i="0" u="none" strike="noStrike" kern="0" cap="none" spc="0" normalizeH="0" baseline="0" noProof="0" dirty="0" err="1">
                <a:ln>
                  <a:noFill/>
                </a:ln>
                <a:solidFill>
                  <a:schemeClr val="accent2"/>
                </a:solidFill>
                <a:effectLst/>
                <a:uLnTx/>
                <a:uFillTx/>
              </a:rPr>
              <a:t>olefield</a:t>
            </a:r>
            <a:r>
              <a:rPr kumimoji="0" lang="hu-HU" sz="1400" b="0" i="0" u="none" strike="noStrike" kern="0" cap="none" spc="0" normalizeH="0" baseline="0" noProof="0" dirty="0">
                <a:ln>
                  <a:noFill/>
                </a:ln>
                <a:solidFill>
                  <a:schemeClr val="accent2"/>
                </a:solidFill>
                <a:effectLst/>
                <a:uLnTx/>
                <a:uFillTx/>
              </a:rPr>
              <a:t> (Q1)</a:t>
            </a:r>
            <a:endParaRPr kumimoji="0" lang="en-US" sz="1400" b="0" i="0" u="none" strike="noStrike" kern="0" cap="none" spc="0" normalizeH="0" baseline="0" noProof="0" dirty="0">
              <a:ln>
                <a:noFill/>
              </a:ln>
              <a:solidFill>
                <a:schemeClr val="accent2"/>
              </a:solidFill>
              <a:effectLst/>
              <a:uLnTx/>
              <a:uFillTx/>
            </a:endParaRPr>
          </a:p>
        </p:txBody>
      </p:sp>
      <p:sp>
        <p:nvSpPr>
          <p:cNvPr id="50" name="TextBox 49"/>
          <p:cNvSpPr txBox="1"/>
          <p:nvPr/>
        </p:nvSpPr>
        <p:spPr>
          <a:xfrm>
            <a:off x="780350" y="5609282"/>
            <a:ext cx="6076985"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Tax process fix roll out to follow NAM HC – P</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K</a:t>
            </a:r>
            <a:r>
              <a:rPr kumimoji="0" lang="en-US" sz="1400" b="0" i="0" u="none" strike="noStrike" kern="0" cap="none" spc="0" normalizeH="0" baseline="0" noProof="0" dirty="0" err="1">
                <a:ln>
                  <a:noFill/>
                </a:ln>
                <a:solidFill>
                  <a:schemeClr val="accent2"/>
                </a:solidFill>
                <a:effectLst/>
                <a:uLnTx/>
                <a:uFillTx/>
              </a:rPr>
              <a:t>oskinas</a:t>
            </a:r>
            <a:r>
              <a:rPr kumimoji="0" lang="hu-HU" sz="1400" b="0" i="0" u="none" strike="noStrike" kern="0" cap="none" spc="0" normalizeH="0" baseline="0" noProof="0" dirty="0">
                <a:ln>
                  <a:noFill/>
                </a:ln>
                <a:solidFill>
                  <a:schemeClr val="accent2"/>
                </a:solidFill>
                <a:effectLst/>
                <a:uLnTx/>
                <a:uFillTx/>
              </a:rPr>
              <a:t> (Corp tax)</a:t>
            </a:r>
            <a:r>
              <a:rPr kumimoji="0" lang="en-US" sz="1400" b="0"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 Sz</a:t>
            </a:r>
            <a:r>
              <a:rPr kumimoji="0" lang="en-US" sz="1400" b="0" i="0" u="none" strike="noStrike" kern="0" cap="none" spc="0" normalizeH="0" baseline="0" noProof="0" dirty="0">
                <a:ln>
                  <a:noFill/>
                </a:ln>
                <a:solidFill>
                  <a:schemeClr val="accent2"/>
                </a:solidFill>
                <a:effectLst/>
                <a:uLnTx/>
                <a:uFillTx/>
              </a:rPr>
              <a:t>. Kiss</a:t>
            </a:r>
            <a:r>
              <a:rPr kumimoji="0" lang="hu-HU" sz="1400" b="0" i="0" u="none" strike="noStrike" kern="0" cap="none" spc="0" normalizeH="0" baseline="0" noProof="0" dirty="0">
                <a:ln>
                  <a:noFill/>
                </a:ln>
                <a:solidFill>
                  <a:schemeClr val="accent2"/>
                </a:solidFill>
                <a:effectLst/>
                <a:uLnTx/>
                <a:uFillTx/>
              </a:rPr>
              <a:t> (Q2)</a:t>
            </a:r>
            <a:endParaRPr kumimoji="0" lang="en-US" sz="1400" b="0" i="0" u="none" strike="noStrike" kern="0" cap="none" spc="0" normalizeH="0" baseline="0" noProof="0" dirty="0">
              <a:ln>
                <a:noFill/>
              </a:ln>
              <a:solidFill>
                <a:schemeClr val="accent2"/>
              </a:solidFill>
              <a:effectLst/>
              <a:uLnTx/>
              <a:uFillTx/>
            </a:endParaRPr>
          </a:p>
        </p:txBody>
      </p:sp>
      <p:sp>
        <p:nvSpPr>
          <p:cNvPr id="52" name="TextBox 51"/>
          <p:cNvSpPr txBox="1"/>
          <p:nvPr/>
        </p:nvSpPr>
        <p:spPr>
          <a:xfrm>
            <a:off x="780350" y="5896586"/>
            <a:ext cx="8588890" cy="215444"/>
          </a:xfrm>
          <a:prstGeom prst="rect">
            <a:avLst/>
          </a:prstGeom>
          <a:noFill/>
        </p:spPr>
        <p:txBody>
          <a:bodyPr wrap="non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u-HU" sz="1400" b="0" i="0" u="none" strike="noStrike" kern="0" cap="none" spc="0" normalizeH="0" baseline="0" noProof="0" dirty="0">
                <a:ln>
                  <a:noFill/>
                </a:ln>
                <a:solidFill>
                  <a:schemeClr val="accent2"/>
                </a:solidFill>
                <a:effectLst/>
                <a:uLnTx/>
                <a:uFillTx/>
              </a:rPr>
              <a:t>Partnering with Billing centralization on Grid...</a:t>
            </a:r>
            <a:r>
              <a:rPr kumimoji="0" lang="en-US" sz="1400" b="0"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fixing as-is or migrate with the redesigned flow – Sz</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K</a:t>
            </a:r>
            <a:r>
              <a:rPr kumimoji="0" lang="en-US" sz="1400" b="0" i="0" u="none" strike="noStrike" kern="0" cap="none" spc="0" normalizeH="0" baseline="0" noProof="0" dirty="0" err="1">
                <a:ln>
                  <a:noFill/>
                </a:ln>
                <a:solidFill>
                  <a:schemeClr val="accent2"/>
                </a:solidFill>
                <a:effectLst/>
                <a:uLnTx/>
                <a:uFillTx/>
              </a:rPr>
              <a:t>iss</a:t>
            </a:r>
            <a:r>
              <a:rPr kumimoji="0" lang="hu-HU" sz="1400" b="0" i="0" u="none" strike="noStrike" kern="0" cap="none" spc="0" normalizeH="0" baseline="0" noProof="0" dirty="0">
                <a:ln>
                  <a:noFill/>
                </a:ln>
                <a:solidFill>
                  <a:schemeClr val="accent2"/>
                </a:solidFill>
                <a:effectLst/>
                <a:uLnTx/>
                <a:uFillTx/>
              </a:rPr>
              <a:t> / R</a:t>
            </a:r>
            <a:r>
              <a:rPr kumimoji="0" lang="en-US" sz="1400" b="0" i="0" u="none" strike="noStrike" kern="0" cap="none" spc="0" normalizeH="0" baseline="0" noProof="0" dirty="0">
                <a:ln>
                  <a:noFill/>
                </a:ln>
                <a:solidFill>
                  <a:schemeClr val="accent2"/>
                </a:solidFill>
                <a:effectLst/>
                <a:uLnTx/>
                <a:uFillTx/>
              </a:rPr>
              <a:t>.</a:t>
            </a:r>
            <a:r>
              <a:rPr kumimoji="0" lang="hu-HU" sz="1400" b="0" i="0" u="none" strike="noStrike" kern="0" cap="none" spc="0" normalizeH="0" baseline="0" noProof="0" dirty="0">
                <a:ln>
                  <a:noFill/>
                </a:ln>
                <a:solidFill>
                  <a:schemeClr val="accent2"/>
                </a:solidFill>
                <a:effectLst/>
                <a:uLnTx/>
                <a:uFillTx/>
              </a:rPr>
              <a:t> V</a:t>
            </a:r>
            <a:r>
              <a:rPr kumimoji="0" lang="en-US" sz="1400" b="0" i="0" u="none" strike="noStrike" kern="0" cap="none" spc="0" normalizeH="0" baseline="0" noProof="0" dirty="0" err="1">
                <a:ln>
                  <a:noFill/>
                </a:ln>
                <a:solidFill>
                  <a:schemeClr val="accent2"/>
                </a:solidFill>
                <a:effectLst/>
                <a:uLnTx/>
                <a:uFillTx/>
              </a:rPr>
              <a:t>arga</a:t>
            </a:r>
            <a:r>
              <a:rPr kumimoji="0" lang="hu-HU" sz="1400" b="0" i="0" u="none" strike="noStrike" kern="0" cap="none" spc="0" normalizeH="0" baseline="0" noProof="0" dirty="0">
                <a:ln>
                  <a:noFill/>
                </a:ln>
                <a:solidFill>
                  <a:schemeClr val="accent2"/>
                </a:solidFill>
                <a:effectLst/>
                <a:uLnTx/>
                <a:uFillTx/>
              </a:rPr>
              <a:t> </a:t>
            </a:r>
            <a:endParaRPr kumimoji="0" lang="en-US" sz="1400" b="0" i="0" u="none" strike="noStrike" kern="0" cap="none" spc="0" normalizeH="0" baseline="0" noProof="0" dirty="0">
              <a:ln>
                <a:noFill/>
              </a:ln>
              <a:solidFill>
                <a:schemeClr val="accent2"/>
              </a:solidFill>
              <a:effectLst/>
              <a:uLnTx/>
              <a:uFillTx/>
            </a:endParaRPr>
          </a:p>
        </p:txBody>
      </p:sp>
      <p:grpSp>
        <p:nvGrpSpPr>
          <p:cNvPr id="17" name="Group 16"/>
          <p:cNvGrpSpPr/>
          <p:nvPr/>
        </p:nvGrpSpPr>
        <p:grpSpPr>
          <a:xfrm>
            <a:off x="1617066" y="6475272"/>
            <a:ext cx="2029364" cy="184666"/>
            <a:chOff x="9662748" y="281176"/>
            <a:chExt cx="2029364" cy="184666"/>
          </a:xfrm>
        </p:grpSpPr>
        <p:sp>
          <p:nvSpPr>
            <p:cNvPr id="18" name="Rectangle 17"/>
            <p:cNvSpPr/>
            <p:nvPr/>
          </p:nvSpPr>
          <p:spPr>
            <a:xfrm>
              <a:off x="9662748" y="293323"/>
              <a:ext cx="274320" cy="160372"/>
            </a:xfrm>
            <a:prstGeom prst="rect">
              <a:avLst/>
            </a:prstGeom>
            <a:solidFill>
              <a:srgbClr val="FFFF0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TextBox 18"/>
            <p:cNvSpPr txBox="1"/>
            <p:nvPr/>
          </p:nvSpPr>
          <p:spPr>
            <a:xfrm>
              <a:off x="10061858" y="281176"/>
              <a:ext cx="1630254" cy="184666"/>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rPr>
                <a:t>Area scoped for deep dive</a:t>
              </a:r>
            </a:p>
          </p:txBody>
        </p:sp>
      </p:grpSp>
      <p:sp>
        <p:nvSpPr>
          <p:cNvPr id="20" name="TextBox 19"/>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23"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11378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itle 1"/>
          <p:cNvSpPr txBox="1">
            <a:spLocks/>
          </p:cNvSpPr>
          <p:nvPr/>
        </p:nvSpPr>
        <p:spPr>
          <a:xfrm>
            <a:off x="438912" y="219456"/>
            <a:ext cx="9985247" cy="914400"/>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schemeClr val="accent2"/>
                </a:solidFill>
                <a:effectLst/>
                <a:uLnTx/>
                <a:uFillTx/>
                <a:latin typeface="+mj-lt"/>
                <a:ea typeface="+mj-ea"/>
                <a:cs typeface="+mj-cs"/>
              </a:rPr>
              <a:t>Energy Connections | Proposed engagements</a:t>
            </a:r>
            <a:endParaRPr kumimoji="0" lang="en-US" sz="3600" b="0" i="0" u="none" strike="noStrike" kern="1200" cap="none" spc="0" normalizeH="0" baseline="0" noProof="0" dirty="0">
              <a:ln>
                <a:noFill/>
              </a:ln>
              <a:solidFill>
                <a:schemeClr val="accent2"/>
              </a:solidFill>
              <a:effectLst/>
              <a:uLnTx/>
              <a:uFillTx/>
              <a:latin typeface="+mj-lt"/>
              <a:ea typeface="+mj-ea"/>
              <a:cs typeface="+mj-cs"/>
            </a:endParaRPr>
          </a:p>
        </p:txBody>
      </p:sp>
      <p:sp>
        <p:nvSpPr>
          <p:cNvPr id="43" name="TextBox 42"/>
          <p:cNvSpPr txBox="1"/>
          <p:nvPr/>
        </p:nvSpPr>
        <p:spPr bwMode="gray">
          <a:xfrm>
            <a:off x="9204551" y="901289"/>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44" name="Rounded Rectangle 49"/>
          <p:cNvSpPr/>
          <p:nvPr/>
        </p:nvSpPr>
        <p:spPr>
          <a:xfrm>
            <a:off x="9204550" y="2445"/>
            <a:ext cx="2987449" cy="591095"/>
          </a:xfrm>
          <a:prstGeom prst="roundRect">
            <a:avLst>
              <a:gd name="adj" fmla="val 0"/>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TextBox 44"/>
          <p:cNvSpPr txBox="1"/>
          <p:nvPr/>
        </p:nvSpPr>
        <p:spPr>
          <a:xfrm>
            <a:off x="9324304" y="82548"/>
            <a:ext cx="2794002" cy="43088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schemeClr val="accent1">
                    <a:lumMod val="50000"/>
                  </a:schemeClr>
                </a:solidFill>
                <a:effectLst/>
                <a:uLnTx/>
                <a:uFillTx/>
              </a:rPr>
              <a:t>Next step: </a:t>
            </a:r>
            <a:r>
              <a:rPr kumimoji="0" lang="en-US" sz="1400" b="0" i="1" u="none" strike="noStrike" kern="0" cap="none" spc="0" normalizeH="0" baseline="0" noProof="0">
                <a:ln>
                  <a:noFill/>
                </a:ln>
                <a:solidFill>
                  <a:schemeClr val="accent2"/>
                </a:solidFill>
                <a:effectLst/>
                <a:uLnTx/>
                <a:uFillTx/>
              </a:rPr>
              <a:t>Engage business with proposed disputes focus areas – Feb</a:t>
            </a:r>
            <a:endParaRPr kumimoji="0" lang="en-US" sz="1400" b="0" i="1" u="none" strike="noStrike" kern="0" cap="none" spc="0" normalizeH="0" baseline="0" noProof="0" dirty="0">
              <a:ln>
                <a:noFill/>
              </a:ln>
              <a:solidFill>
                <a:schemeClr val="accent2"/>
              </a:solidFill>
              <a:effectLst/>
              <a:uLnTx/>
              <a:uFillTx/>
            </a:endParaRPr>
          </a:p>
        </p:txBody>
      </p:sp>
      <p:graphicFrame>
        <p:nvGraphicFramePr>
          <p:cNvPr id="46" name="Table 45"/>
          <p:cNvGraphicFramePr>
            <a:graphicFrameLocks noGrp="1"/>
          </p:cNvGraphicFramePr>
          <p:nvPr>
            <p:extLst/>
          </p:nvPr>
        </p:nvGraphicFramePr>
        <p:xfrm>
          <a:off x="443639" y="1168497"/>
          <a:ext cx="11304722" cy="1024078"/>
        </p:xfrm>
        <a:graphic>
          <a:graphicData uri="http://schemas.openxmlformats.org/drawingml/2006/table">
            <a:tbl>
              <a:tblPr/>
              <a:tblGrid>
                <a:gridCol w="1527665">
                  <a:extLst>
                    <a:ext uri="{9D8B030D-6E8A-4147-A177-3AD203B41FA5}">
                      <a16:colId xmlns:a16="http://schemas.microsoft.com/office/drawing/2014/main" val="20000"/>
                    </a:ext>
                  </a:extLst>
                </a:gridCol>
                <a:gridCol w="2572297">
                  <a:extLst>
                    <a:ext uri="{9D8B030D-6E8A-4147-A177-3AD203B41FA5}">
                      <a16:colId xmlns:a16="http://schemas.microsoft.com/office/drawing/2014/main" val="20001"/>
                    </a:ext>
                  </a:extLst>
                </a:gridCol>
                <a:gridCol w="2572297">
                  <a:extLst>
                    <a:ext uri="{9D8B030D-6E8A-4147-A177-3AD203B41FA5}">
                      <a16:colId xmlns:a16="http://schemas.microsoft.com/office/drawing/2014/main" val="20002"/>
                    </a:ext>
                  </a:extLst>
                </a:gridCol>
                <a:gridCol w="884591">
                  <a:extLst>
                    <a:ext uri="{9D8B030D-6E8A-4147-A177-3AD203B41FA5}">
                      <a16:colId xmlns:a16="http://schemas.microsoft.com/office/drawing/2014/main" val="20003"/>
                    </a:ext>
                  </a:extLst>
                </a:gridCol>
                <a:gridCol w="1257050">
                  <a:extLst>
                    <a:ext uri="{9D8B030D-6E8A-4147-A177-3AD203B41FA5}">
                      <a16:colId xmlns:a16="http://schemas.microsoft.com/office/drawing/2014/main" val="20004"/>
                    </a:ext>
                  </a:extLst>
                </a:gridCol>
                <a:gridCol w="628525">
                  <a:extLst>
                    <a:ext uri="{9D8B030D-6E8A-4147-A177-3AD203B41FA5}">
                      <a16:colId xmlns:a16="http://schemas.microsoft.com/office/drawing/2014/main" val="20005"/>
                    </a:ext>
                  </a:extLst>
                </a:gridCol>
                <a:gridCol w="628525">
                  <a:extLst>
                    <a:ext uri="{9D8B030D-6E8A-4147-A177-3AD203B41FA5}">
                      <a16:colId xmlns:a16="http://schemas.microsoft.com/office/drawing/2014/main" val="20006"/>
                    </a:ext>
                  </a:extLst>
                </a:gridCol>
                <a:gridCol w="616886">
                  <a:extLst>
                    <a:ext uri="{9D8B030D-6E8A-4147-A177-3AD203B41FA5}">
                      <a16:colId xmlns:a16="http://schemas.microsoft.com/office/drawing/2014/main" val="20007"/>
                    </a:ext>
                  </a:extLst>
                </a:gridCol>
                <a:gridCol w="616886">
                  <a:extLst>
                    <a:ext uri="{9D8B030D-6E8A-4147-A177-3AD203B41FA5}">
                      <a16:colId xmlns:a16="http://schemas.microsoft.com/office/drawing/2014/main" val="20008"/>
                    </a:ext>
                  </a:extLst>
                </a:gridCol>
              </a:tblGrid>
              <a:tr h="306202">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H3 – </a:t>
                      </a:r>
                      <a:r>
                        <a:rPr lang="hu-HU" sz="1400" b="1" i="0" u="none" strike="noStrike" dirty="0">
                          <a:solidFill>
                            <a:srgbClr val="FFFFFF"/>
                          </a:solidFill>
                          <a:effectLst/>
                          <a:latin typeface="GE Inspira Sans" panose="020B0503060000000003" pitchFamily="34" charset="-18"/>
                        </a:rPr>
                        <a:t>Business</a:t>
                      </a:r>
                    </a:p>
                  </a:txBody>
                  <a:tcPr marL="69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H4 - Sub-business</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Dispute code</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1400" b="1" i="0" u="none" strike="noStrike">
                          <a:solidFill>
                            <a:srgbClr val="FFFFFF"/>
                          </a:solidFill>
                          <a:effectLst/>
                          <a:latin typeface="GE Inspira Sans" panose="020B0503060000000003" pitchFamily="34" charset="-18"/>
                        </a:rPr>
                        <a:t> </a:t>
                      </a:r>
                      <a:r>
                        <a:rPr lang="hu-HU" sz="1400" b="1" i="0" u="none" strike="noStrike">
                          <a:solidFill>
                            <a:srgbClr val="FFFFFF"/>
                          </a:solidFill>
                          <a:effectLst/>
                          <a:latin typeface="GE Inspira Sans" panose="020B0503060000000003" pitchFamily="34" charset="-18"/>
                        </a:rPr>
                        <a:t>Dispute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hu-HU" sz="1400" b="1" i="0" u="none" strike="noStrike">
                          <a:solidFill>
                            <a:srgbClr val="FFFFFF"/>
                          </a:solidFill>
                          <a:effectLst/>
                          <a:latin typeface="GE Inspira Sans" panose="020B0503060000000003" pitchFamily="34" charset="-18"/>
                        </a:rPr>
                        <a:t> Dispute $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Biz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tc>
                  <a:txBody>
                    <a:bodyPr/>
                    <a:lstStyle/>
                    <a:p>
                      <a:pPr algn="ctr" fontAlgn="ctr"/>
                      <a:r>
                        <a:rPr lang="hu-HU" sz="1400" b="1" i="0" u="none" strike="noStrike">
                          <a:solidFill>
                            <a:srgbClr val="FFFFFF"/>
                          </a:solidFill>
                          <a:effectLst/>
                          <a:latin typeface="GE Inspira Sans" panose="020B0503060000000003" pitchFamily="34" charset="-18"/>
                        </a:rPr>
                        <a:t>% GE $</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39292">
                <a:tc>
                  <a:txBody>
                    <a:bodyPr/>
                    <a:lstStyle/>
                    <a:p>
                      <a:pPr algn="l" rtl="0" fontAlgn="ctr"/>
                      <a:r>
                        <a:rPr lang="hu-HU" sz="1400" b="0" i="0" u="none" strike="noStrike">
                          <a:solidFill>
                            <a:srgbClr val="000000"/>
                          </a:solidFill>
                          <a:effectLst/>
                          <a:latin typeface="GE Inspira Sans" panose="020B0503060000000003" pitchFamily="34" charset="-18"/>
                        </a:rPr>
                        <a:t>Grid Solutions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GS - Digital Energy</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Incorrect tax</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20%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18%</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3%</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1"/>
                  </a:ext>
                </a:extLst>
              </a:tr>
              <a:tr h="239292">
                <a:tc>
                  <a:txBody>
                    <a:bodyPr/>
                    <a:lstStyle/>
                    <a:p>
                      <a:pPr algn="l" rtl="0" fontAlgn="ctr"/>
                      <a:r>
                        <a:rPr lang="hu-HU" sz="1400" b="0" i="0" u="none" strike="noStrike">
                          <a:solidFill>
                            <a:srgbClr val="000000"/>
                          </a:solidFill>
                          <a:effectLst/>
                          <a:latin typeface="GE Inspira Sans" panose="020B0503060000000003" pitchFamily="34" charset="-18"/>
                        </a:rPr>
                        <a:t>Grid Solutions</a:t>
                      </a:r>
                    </a:p>
                  </a:txBody>
                  <a:tcPr marL="62550" marR="6950" marT="6950" marB="0" anchor="ctr">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GS - Digital Energy</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l" rtl="0" fontAlgn="ctr"/>
                      <a:r>
                        <a:rPr lang="hu-HU" sz="1400" b="0" i="0" u="none" strike="noStrike">
                          <a:solidFill>
                            <a:srgbClr val="000000"/>
                          </a:solidFill>
                          <a:effectLst/>
                          <a:latin typeface="GE Inspira Sans" panose="020B0503060000000003" pitchFamily="34" charset="-18"/>
                        </a:rPr>
                        <a:t>Customer portal</a:t>
                      </a:r>
                    </a:p>
                  </a:txBody>
                  <a:tcPr marL="625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CC"/>
                    </a:solidFill>
                  </a:tcPr>
                </a:tc>
                <a:tc>
                  <a:txBody>
                    <a:bodyPr/>
                    <a:lstStyle/>
                    <a:p>
                      <a:pPr algn="ctr" rtl="0" fontAlgn="ctr"/>
                      <a:r>
                        <a:rPr lang="hu-HU" sz="1400" b="0" i="0" u="none" strike="noStrike" dirty="0">
                          <a:solidFill>
                            <a:srgbClr val="000000"/>
                          </a:solidFill>
                          <a:effectLst/>
                          <a:latin typeface="GE Inspira Sans" panose="020B0503060000000003" pitchFamily="34" charset="-18"/>
                        </a:rPr>
                        <a:t>1</a:t>
                      </a:r>
                      <a:r>
                        <a:rPr lang="en-US" sz="1400" b="0" i="0" u="none" strike="noStrike" dirty="0">
                          <a:solidFill>
                            <a:srgbClr val="000000"/>
                          </a:solidFill>
                          <a:effectLst/>
                          <a:latin typeface="GE Inspira Sans" panose="020B0503060000000003" pitchFamily="34" charset="-18"/>
                        </a:rPr>
                        <a:t>.</a:t>
                      </a:r>
                      <a:r>
                        <a:rPr lang="hu-HU" sz="1400" b="0" i="0" u="none" strike="noStrike" dirty="0">
                          <a:solidFill>
                            <a:srgbClr val="000000"/>
                          </a:solidFill>
                          <a:effectLst/>
                          <a:latin typeface="GE Inspira Sans" panose="020B0503060000000003" pitchFamily="34" charset="-18"/>
                        </a:rPr>
                        <a:t>2</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44%</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40%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10%</a:t>
                      </a:r>
                    </a:p>
                  </a:txBody>
                  <a:tcPr marL="6950" marR="6950" marT="69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algn="ctr" rtl="0" fontAlgn="ctr"/>
                      <a:r>
                        <a:rPr lang="hu-HU" sz="1400" b="0" i="0" u="none" strike="noStrike">
                          <a:solidFill>
                            <a:srgbClr val="000000"/>
                          </a:solidFill>
                          <a:effectLst/>
                          <a:latin typeface="GE Inspira Sans" panose="020B0503060000000003" pitchFamily="34" charset="-18"/>
                        </a:rPr>
                        <a:t>6%</a:t>
                      </a:r>
                    </a:p>
                  </a:txBody>
                  <a:tcPr marL="6950" marR="6950" marT="6950" marB="0" anchor="ctr">
                    <a:lnL w="635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239292">
                <a:tc gridSpan="3">
                  <a:txBody>
                    <a:bodyPr/>
                    <a:lstStyle/>
                    <a:p>
                      <a:pPr algn="ctr" rtl="0" fontAlgn="ctr"/>
                      <a:r>
                        <a:rPr lang="hu-HU" sz="1400" b="1" i="0" u="none" strike="noStrike" dirty="0">
                          <a:solidFill>
                            <a:srgbClr val="1F4E78"/>
                          </a:solidFill>
                          <a:effectLst/>
                          <a:latin typeface="GE Inspira Sans" panose="020B0503060000000003" pitchFamily="34" charset="-18"/>
                        </a:rPr>
                        <a:t>TOTAL</a:t>
                      </a:r>
                    </a:p>
                  </a:txBody>
                  <a:tcPr marL="6950" marR="6950" marT="6950" marB="0" anchor="ctr">
                    <a:lnL w="12700" cap="flat" cmpd="sng" algn="ctr">
                      <a:solidFill>
                        <a:srgbClr val="D9D9D9"/>
                      </a:solidFill>
                      <a:prstDash val="solid"/>
                      <a:round/>
                      <a:headEnd type="none" w="med" len="med"/>
                      <a:tailEnd type="none" w="med" len="med"/>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hMerge="1">
                  <a:txBody>
                    <a:bodyPr/>
                    <a:lstStyle/>
                    <a:p>
                      <a:endParaRPr lang="hu-HU"/>
                    </a:p>
                  </a:txBody>
                  <a:tcPr/>
                </a:tc>
                <a:tc>
                  <a:txBody>
                    <a:bodyPr/>
                    <a:lstStyle/>
                    <a:p>
                      <a:pPr algn="ctr" rtl="0" fontAlgn="ctr"/>
                      <a:r>
                        <a:rPr lang="hu-HU" sz="1400" b="1" i="0" u="none" strike="noStrike" dirty="0">
                          <a:solidFill>
                            <a:srgbClr val="1F4E78"/>
                          </a:solidFill>
                          <a:effectLst/>
                          <a:latin typeface="GE Inspira Sans" panose="020B0503060000000003" pitchFamily="34" charset="-18"/>
                        </a:rPr>
                        <a:t>2</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5</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algn="ctr" rtl="0" fontAlgn="ctr"/>
                      <a:r>
                        <a:rPr lang="hu-HU" sz="1400" b="1" i="0" u="none" strike="noStrike" dirty="0">
                          <a:solidFill>
                            <a:srgbClr val="1F4E78"/>
                          </a:solidFill>
                          <a:effectLst/>
                          <a:latin typeface="GE Inspira Sans" panose="020B0503060000000003" pitchFamily="34" charset="-18"/>
                        </a:rPr>
                        <a:t>18</a:t>
                      </a:r>
                      <a:r>
                        <a:rPr lang="en-US" sz="1400" b="1" i="0" u="none" strike="noStrike" dirty="0">
                          <a:solidFill>
                            <a:srgbClr val="1F4E78"/>
                          </a:solidFill>
                          <a:effectLst/>
                          <a:latin typeface="GE Inspira Sans" panose="020B0503060000000003" pitchFamily="34" charset="-18"/>
                        </a:rPr>
                        <a:t>.</a:t>
                      </a:r>
                      <a:r>
                        <a:rPr lang="hu-HU" sz="1400" b="1" i="0" u="none" strike="noStrike" dirty="0">
                          <a:solidFill>
                            <a:srgbClr val="1F4E78"/>
                          </a:solidFill>
                          <a:effectLst/>
                          <a:latin typeface="GE Inspira Sans" panose="020B0503060000000003" pitchFamily="34" charset="-18"/>
                        </a:rPr>
                        <a:t>5</a:t>
                      </a: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gridSpan="2">
                  <a:txBody>
                    <a:bodyPr/>
                    <a:lstStyle/>
                    <a:p>
                      <a:pPr algn="ctr" rtl="0" fontAlgn="ctr"/>
                      <a:endParaRPr lang="hu-HU" sz="1400" b="1" i="0" u="none" strike="noStrike">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tc gridSpan="2">
                  <a:txBody>
                    <a:bodyPr/>
                    <a:lstStyle/>
                    <a:p>
                      <a:pPr algn="ctr" rtl="0" fontAlgn="ctr"/>
                      <a:endParaRPr lang="hu-HU" sz="1400" b="1" i="0" u="none" strike="noStrike" dirty="0">
                        <a:solidFill>
                          <a:srgbClr val="1F4E78"/>
                        </a:solidFill>
                        <a:effectLst/>
                        <a:latin typeface="GE Inspira Sans" panose="020B0503060000000003" pitchFamily="34" charset="-18"/>
                      </a:endParaRPr>
                    </a:p>
                  </a:txBody>
                  <a:tcPr marL="6950" marR="6950" marT="6950" marB="0" anchor="ctr">
                    <a:lnL>
                      <a:noFill/>
                    </a:lnL>
                    <a:lnR>
                      <a:noFill/>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hMerge="1">
                  <a:txBody>
                    <a:bodyPr/>
                    <a:lstStyle/>
                    <a:p>
                      <a:endParaRPr lang="hu-HU"/>
                    </a:p>
                  </a:txBody>
                  <a:tcPr/>
                </a:tc>
                <a:extLst>
                  <a:ext uri="{0D108BD9-81ED-4DB2-BD59-A6C34878D82A}">
                    <a16:rowId xmlns:a16="http://schemas.microsoft.com/office/drawing/2014/main" val="10003"/>
                  </a:ext>
                </a:extLst>
              </a:tr>
            </a:tbl>
          </a:graphicData>
        </a:graphic>
      </p:graphicFrame>
      <p:sp>
        <p:nvSpPr>
          <p:cNvPr id="11"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23562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Disputes | Process requirements</a:t>
            </a:r>
            <a:endParaRPr lang="en-US" dirty="0"/>
          </a:p>
        </p:txBody>
      </p:sp>
      <p:sp>
        <p:nvSpPr>
          <p:cNvPr id="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47555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2072153" y="4991348"/>
            <a:ext cx="9784050" cy="1105198"/>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CECEC"/>
              </a:solidFill>
              <a:effectLst/>
              <a:uLnTx/>
              <a:uFillTx/>
            </a:endParaRPr>
          </a:p>
        </p:txBody>
      </p:sp>
      <p:sp>
        <p:nvSpPr>
          <p:cNvPr id="146" name="Rectangle 145"/>
          <p:cNvSpPr/>
          <p:nvPr/>
        </p:nvSpPr>
        <p:spPr>
          <a:xfrm>
            <a:off x="737416" y="5008179"/>
            <a:ext cx="1334735" cy="1101729"/>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Invoice distribution</a:t>
            </a:r>
          </a:p>
        </p:txBody>
      </p:sp>
      <p:sp>
        <p:nvSpPr>
          <p:cNvPr id="85" name="Rectangle 84"/>
          <p:cNvSpPr/>
          <p:nvPr/>
        </p:nvSpPr>
        <p:spPr>
          <a:xfrm>
            <a:off x="2081679" y="3612124"/>
            <a:ext cx="9784050" cy="1255771"/>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CECEC"/>
              </a:solidFill>
              <a:effectLst/>
              <a:uLnTx/>
              <a:uFillTx/>
            </a:endParaRPr>
          </a:p>
        </p:txBody>
      </p:sp>
      <p:sp>
        <p:nvSpPr>
          <p:cNvPr id="2" name="Title 1"/>
          <p:cNvSpPr>
            <a:spLocks noGrp="1"/>
          </p:cNvSpPr>
          <p:nvPr>
            <p:ph type="title"/>
          </p:nvPr>
        </p:nvSpPr>
        <p:spPr>
          <a:xfrm>
            <a:off x="438911" y="219456"/>
            <a:ext cx="11426817" cy="914400"/>
          </a:xfrm>
        </p:spPr>
        <p:txBody>
          <a:bodyPr/>
          <a:lstStyle/>
          <a:p>
            <a:r>
              <a:rPr lang="en-US"/>
              <a:t>Process assessment … Supporting docs</a:t>
            </a:r>
            <a:endParaRPr lang="en-US" dirty="0"/>
          </a:p>
        </p:txBody>
      </p:sp>
      <p:cxnSp>
        <p:nvCxnSpPr>
          <p:cNvPr id="71" name="Straight Connector 70"/>
          <p:cNvCxnSpPr/>
          <p:nvPr/>
        </p:nvCxnSpPr>
        <p:spPr>
          <a:xfrm>
            <a:off x="436648" y="1432106"/>
            <a:ext cx="0" cy="4649992"/>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16200000">
            <a:off x="-22075" y="3633992"/>
            <a:ext cx="917447" cy="246221"/>
          </a:xfrm>
          <a:prstGeom prst="rect">
            <a:avLst/>
          </a:prstGeom>
          <a:solidFill>
            <a:schemeClr val="bg1"/>
          </a:solid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Required</a:t>
            </a:r>
          </a:p>
        </p:txBody>
      </p:sp>
      <p:sp>
        <p:nvSpPr>
          <p:cNvPr id="82" name="Rectangle 81"/>
          <p:cNvSpPr/>
          <p:nvPr/>
        </p:nvSpPr>
        <p:spPr>
          <a:xfrm>
            <a:off x="737418" y="2651854"/>
            <a:ext cx="1334734" cy="79986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Ownership</a:t>
            </a:r>
          </a:p>
        </p:txBody>
      </p:sp>
      <p:sp>
        <p:nvSpPr>
          <p:cNvPr id="83" name="Rectangle 82"/>
          <p:cNvSpPr/>
          <p:nvPr/>
        </p:nvSpPr>
        <p:spPr>
          <a:xfrm>
            <a:off x="2072152" y="2651854"/>
            <a:ext cx="9784050" cy="799861"/>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CECEC"/>
              </a:solidFill>
              <a:effectLst/>
              <a:uLnTx/>
              <a:uFillTx/>
            </a:endParaRPr>
          </a:p>
        </p:txBody>
      </p:sp>
      <p:sp>
        <p:nvSpPr>
          <p:cNvPr id="91" name="TextBox 90"/>
          <p:cNvSpPr txBox="1"/>
          <p:nvPr/>
        </p:nvSpPr>
        <p:spPr>
          <a:xfrm>
            <a:off x="2217068" y="2673511"/>
            <a:ext cx="5290989" cy="215444"/>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Is there </a:t>
            </a:r>
            <a:r>
              <a:rPr kumimoji="0" lang="en-US" sz="1400" b="1" i="0" u="none" strike="noStrike" kern="0" cap="none" spc="0" normalizeH="0" baseline="0" noProof="0" dirty="0">
                <a:ln>
                  <a:noFill/>
                </a:ln>
                <a:solidFill>
                  <a:srgbClr val="002060"/>
                </a:solidFill>
                <a:effectLst/>
                <a:uLnTx/>
                <a:uFillTx/>
              </a:rPr>
              <a:t>ownership</a:t>
            </a:r>
            <a:r>
              <a:rPr kumimoji="0" lang="en-US" sz="1400" b="0" i="0" u="none" strike="noStrike" kern="0" cap="none" spc="0" normalizeH="0" baseline="0" noProof="0" dirty="0">
                <a:ln>
                  <a:noFill/>
                </a:ln>
                <a:solidFill>
                  <a:schemeClr val="accent2"/>
                </a:solidFill>
                <a:effectLst/>
                <a:uLnTx/>
                <a:uFillTx/>
              </a:rPr>
              <a:t> for each supporting document required?</a:t>
            </a:r>
          </a:p>
        </p:txBody>
      </p:sp>
      <p:sp>
        <p:nvSpPr>
          <p:cNvPr id="107" name="TextBox 106"/>
          <p:cNvSpPr txBox="1"/>
          <p:nvPr/>
        </p:nvSpPr>
        <p:spPr>
          <a:xfrm>
            <a:off x="2217068" y="4994817"/>
            <a:ext cx="5730090"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Is there a </a:t>
            </a:r>
            <a:r>
              <a:rPr kumimoji="0" lang="en-US" sz="1400" b="1" i="0" u="none" strike="noStrike" kern="0" cap="none" spc="0" normalizeH="0" baseline="0" noProof="0" dirty="0">
                <a:ln>
                  <a:noFill/>
                </a:ln>
                <a:solidFill>
                  <a:srgbClr val="002060"/>
                </a:solidFill>
                <a:effectLst/>
                <a:uLnTx/>
                <a:uFillTx/>
              </a:rPr>
              <a:t>mechanism</a:t>
            </a:r>
            <a:r>
              <a:rPr kumimoji="0" lang="en-US" sz="1400" b="0"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a:ln>
                  <a:noFill/>
                </a:ln>
                <a:solidFill>
                  <a:schemeClr val="accent2"/>
                </a:solidFill>
                <a:effectLst/>
                <a:uLnTx/>
                <a:uFillTx/>
              </a:rPr>
              <a:t>for those distributing invoices </a:t>
            </a:r>
            <a:r>
              <a:rPr kumimoji="0" lang="en-US" sz="1400" b="0" i="0" u="none" strike="noStrike" kern="0" cap="none" spc="0" normalizeH="0" baseline="0" noProof="0" dirty="0">
                <a:ln>
                  <a:noFill/>
                </a:ln>
                <a:solidFill>
                  <a:schemeClr val="accent2"/>
                </a:solidFill>
                <a:effectLst/>
                <a:uLnTx/>
                <a:uFillTx/>
              </a:rPr>
              <a:t>to have </a:t>
            </a:r>
            <a:r>
              <a:rPr kumimoji="0" lang="en-US" sz="1400" b="1" i="0" u="none" strike="noStrike" kern="0" cap="none" spc="0" normalizeH="0" baseline="0" noProof="0" dirty="0">
                <a:ln>
                  <a:noFill/>
                </a:ln>
                <a:solidFill>
                  <a:srgbClr val="002060"/>
                </a:solidFill>
                <a:effectLst/>
                <a:uLnTx/>
                <a:uFillTx/>
              </a:rPr>
              <a:t>visibility</a:t>
            </a:r>
            <a:r>
              <a:rPr kumimoji="0" lang="en-US" sz="1400" b="0" i="0" u="none" strike="noStrike" kern="0" cap="none" spc="0" normalizeH="0" baseline="0" noProof="0" dirty="0">
                <a:ln>
                  <a:noFill/>
                </a:ln>
                <a:solidFill>
                  <a:schemeClr val="accent2"/>
                </a:solidFill>
                <a:effectLst/>
                <a:uLnTx/>
                <a:uFillTx/>
              </a:rPr>
              <a:t> to status of required supporting documents?</a:t>
            </a:r>
          </a:p>
        </p:txBody>
      </p:sp>
      <p:sp>
        <p:nvSpPr>
          <p:cNvPr id="110" name="TextBox 109"/>
          <p:cNvSpPr txBox="1"/>
          <p:nvPr/>
        </p:nvSpPr>
        <p:spPr>
          <a:xfrm>
            <a:off x="8385496" y="3053646"/>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12" name="TextBox 111"/>
          <p:cNvSpPr txBox="1"/>
          <p:nvPr/>
        </p:nvSpPr>
        <p:spPr>
          <a:xfrm>
            <a:off x="8923073" y="2673511"/>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113" name="TextBox 112"/>
          <p:cNvSpPr txBox="1"/>
          <p:nvPr/>
        </p:nvSpPr>
        <p:spPr>
          <a:xfrm>
            <a:off x="8373151" y="2673511"/>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84" name="Rectangle 83"/>
          <p:cNvSpPr/>
          <p:nvPr/>
        </p:nvSpPr>
        <p:spPr>
          <a:xfrm>
            <a:off x="737418" y="3612125"/>
            <a:ext cx="1334735" cy="125577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Information flow</a:t>
            </a:r>
          </a:p>
        </p:txBody>
      </p:sp>
      <p:sp>
        <p:nvSpPr>
          <p:cNvPr id="123" name="TextBox 122"/>
          <p:cNvSpPr txBox="1"/>
          <p:nvPr/>
        </p:nvSpPr>
        <p:spPr>
          <a:xfrm>
            <a:off x="8385496" y="3699729"/>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24" name="TextBox 123"/>
          <p:cNvSpPr txBox="1"/>
          <p:nvPr/>
        </p:nvSpPr>
        <p:spPr>
          <a:xfrm>
            <a:off x="8923073" y="3699729"/>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129" name="TextBox 128"/>
          <p:cNvSpPr txBox="1"/>
          <p:nvPr/>
        </p:nvSpPr>
        <p:spPr>
          <a:xfrm>
            <a:off x="2217068" y="4265808"/>
            <a:ext cx="5730089"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Is </a:t>
            </a:r>
            <a:r>
              <a:rPr kumimoji="0" lang="en-US" sz="1400" b="0" i="0" u="none" strike="noStrike" kern="0" cap="none" spc="0" normalizeH="0" baseline="0" noProof="0">
                <a:ln>
                  <a:noFill/>
                </a:ln>
                <a:solidFill>
                  <a:schemeClr val="accent2"/>
                </a:solidFill>
                <a:effectLst/>
                <a:uLnTx/>
                <a:uFillTx/>
              </a:rPr>
              <a:t>there a process by which the supporting doc </a:t>
            </a:r>
            <a:r>
              <a:rPr kumimoji="0" lang="en-US" sz="1400" b="1" i="0" u="none" strike="noStrike" kern="0" cap="none" spc="0" normalizeH="0" baseline="0" noProof="0">
                <a:ln>
                  <a:noFill/>
                </a:ln>
                <a:solidFill>
                  <a:schemeClr val="accent1">
                    <a:lumMod val="50000"/>
                  </a:schemeClr>
                </a:solidFill>
                <a:effectLst/>
                <a:uLnTx/>
                <a:uFillTx/>
              </a:rPr>
              <a:t>owners are providing these docs </a:t>
            </a:r>
            <a:r>
              <a:rPr kumimoji="0" lang="en-US" sz="1400" b="0" i="0" u="none" strike="noStrike" kern="0" cap="none" spc="0" normalizeH="0" baseline="0" noProof="0">
                <a:ln>
                  <a:noFill/>
                </a:ln>
                <a:solidFill>
                  <a:schemeClr val="accent2"/>
                </a:solidFill>
                <a:effectLst/>
                <a:uLnTx/>
                <a:uFillTx/>
              </a:rPr>
              <a:t>to the customers? </a:t>
            </a:r>
            <a:endParaRPr kumimoji="0" lang="en-US" sz="1400" b="0" i="0" u="none" strike="noStrike" kern="0" cap="none" spc="0" normalizeH="0" baseline="0" noProof="0" dirty="0">
              <a:ln>
                <a:noFill/>
              </a:ln>
              <a:solidFill>
                <a:schemeClr val="accent2"/>
              </a:solidFill>
              <a:effectLst/>
              <a:uLnTx/>
              <a:uFillTx/>
            </a:endParaRPr>
          </a:p>
        </p:txBody>
      </p:sp>
      <p:sp>
        <p:nvSpPr>
          <p:cNvPr id="130" name="TextBox 129"/>
          <p:cNvSpPr txBox="1"/>
          <p:nvPr/>
        </p:nvSpPr>
        <p:spPr>
          <a:xfrm>
            <a:off x="2217068" y="5547149"/>
            <a:ext cx="5912928"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Is there a </a:t>
            </a:r>
            <a:r>
              <a:rPr kumimoji="0" lang="en-US" sz="1400" b="1" i="0" u="none" strike="noStrike" kern="0" cap="none" spc="0" normalizeH="0" baseline="0" noProof="0" dirty="0">
                <a:ln>
                  <a:noFill/>
                </a:ln>
                <a:solidFill>
                  <a:srgbClr val="002060"/>
                </a:solidFill>
                <a:effectLst/>
                <a:uLnTx/>
                <a:uFillTx/>
              </a:rPr>
              <a:t>mechanism</a:t>
            </a:r>
            <a:r>
              <a:rPr kumimoji="0" lang="en-US" sz="1400" b="0" i="0" u="none" strike="noStrike" kern="0" cap="none" spc="0" normalizeH="0" baseline="0" noProof="0" dirty="0">
                <a:ln>
                  <a:noFill/>
                </a:ln>
                <a:solidFill>
                  <a:schemeClr val="accent2"/>
                </a:solidFill>
                <a:effectLst/>
                <a:uLnTx/>
                <a:uFillTx/>
              </a:rPr>
              <a:t> to prevent invoices from being distributed </a:t>
            </a:r>
            <a:r>
              <a:rPr kumimoji="0" lang="en-US" sz="1400" b="1" i="0" u="none" strike="noStrike" kern="0" cap="none" spc="0" normalizeH="0" baseline="0" noProof="0" dirty="0">
                <a:ln>
                  <a:noFill/>
                </a:ln>
                <a:solidFill>
                  <a:srgbClr val="002060"/>
                </a:solidFill>
                <a:effectLst/>
                <a:uLnTx/>
                <a:uFillTx/>
              </a:rPr>
              <a:t>without</a:t>
            </a:r>
            <a:r>
              <a:rPr kumimoji="0" lang="en-US" sz="1400" b="0" i="0" u="none" strike="noStrike" kern="0" cap="none" spc="0" normalizeH="0" baseline="0" noProof="0" dirty="0">
                <a:ln>
                  <a:noFill/>
                </a:ln>
                <a:solidFill>
                  <a:schemeClr val="accent2"/>
                </a:solidFill>
                <a:effectLst/>
                <a:uLnTx/>
                <a:uFillTx/>
              </a:rPr>
              <a:t> all required </a:t>
            </a:r>
            <a:r>
              <a:rPr kumimoji="0" lang="en-US" sz="1400" b="0" i="0" u="none" strike="noStrike" kern="0" cap="none" spc="0" normalizeH="0" baseline="0" noProof="0">
                <a:ln>
                  <a:noFill/>
                </a:ln>
                <a:solidFill>
                  <a:schemeClr val="accent2"/>
                </a:solidFill>
                <a:effectLst/>
                <a:uLnTx/>
                <a:uFillTx/>
              </a:rPr>
              <a:t>supporting docs </a:t>
            </a:r>
            <a:r>
              <a:rPr kumimoji="0" lang="en-US" sz="1400" b="0" i="0" u="none" strike="noStrike" kern="0" cap="none" spc="0" normalizeH="0" baseline="0" noProof="0" dirty="0">
                <a:ln>
                  <a:noFill/>
                </a:ln>
                <a:solidFill>
                  <a:schemeClr val="accent2"/>
                </a:solidFill>
                <a:effectLst/>
                <a:uLnTx/>
                <a:uFillTx/>
              </a:rPr>
              <a:t>per the customer agreement?</a:t>
            </a:r>
          </a:p>
        </p:txBody>
      </p:sp>
      <p:sp>
        <p:nvSpPr>
          <p:cNvPr id="131" name="TextBox 130"/>
          <p:cNvSpPr txBox="1"/>
          <p:nvPr/>
        </p:nvSpPr>
        <p:spPr>
          <a:xfrm>
            <a:off x="8385496" y="4235031"/>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32" name="TextBox 131"/>
          <p:cNvSpPr txBox="1"/>
          <p:nvPr/>
        </p:nvSpPr>
        <p:spPr>
          <a:xfrm>
            <a:off x="8923073" y="4235031"/>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133" name="TextBox 132"/>
          <p:cNvSpPr txBox="1"/>
          <p:nvPr/>
        </p:nvSpPr>
        <p:spPr>
          <a:xfrm>
            <a:off x="8385496" y="5559044"/>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3" name="Rectangle 2"/>
          <p:cNvSpPr/>
          <p:nvPr/>
        </p:nvSpPr>
        <p:spPr>
          <a:xfrm>
            <a:off x="737418" y="1351639"/>
            <a:ext cx="1334734" cy="1160573"/>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Agreement with customer</a:t>
            </a:r>
          </a:p>
        </p:txBody>
      </p:sp>
      <p:sp>
        <p:nvSpPr>
          <p:cNvPr id="4" name="Rectangle 3"/>
          <p:cNvSpPr/>
          <p:nvPr/>
        </p:nvSpPr>
        <p:spPr>
          <a:xfrm>
            <a:off x="2072151" y="1351639"/>
            <a:ext cx="9784051" cy="1171939"/>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ECECEC"/>
              </a:solidFill>
              <a:effectLst/>
              <a:uLnTx/>
              <a:uFillTx/>
            </a:endParaRPr>
          </a:p>
        </p:txBody>
      </p:sp>
      <p:sp>
        <p:nvSpPr>
          <p:cNvPr id="8" name="TextBox 7"/>
          <p:cNvSpPr txBox="1"/>
          <p:nvPr/>
        </p:nvSpPr>
        <p:spPr>
          <a:xfrm>
            <a:off x="2217068" y="1403599"/>
            <a:ext cx="5377693"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Are the required supporting documents clearly stipulated </a:t>
            </a:r>
            <a:r>
              <a:rPr kumimoji="0" lang="en-US" sz="1400" b="1" i="0" u="none" strike="noStrike" kern="0" cap="none" spc="0" normalizeH="0" baseline="0" noProof="0" dirty="0">
                <a:ln>
                  <a:noFill/>
                </a:ln>
                <a:solidFill>
                  <a:srgbClr val="002060"/>
                </a:solidFill>
                <a:effectLst/>
                <a:uLnTx/>
                <a:uFillTx/>
              </a:rPr>
              <a:t>in the contract</a:t>
            </a:r>
            <a:r>
              <a:rPr kumimoji="0" lang="en-US" sz="1400" b="0" i="0" u="none" strike="noStrike" kern="0" cap="none" spc="0" normalizeH="0" baseline="0" noProof="0" dirty="0">
                <a:ln>
                  <a:noFill/>
                </a:ln>
                <a:solidFill>
                  <a:schemeClr val="accent2"/>
                </a:solidFill>
                <a:effectLst/>
                <a:uLnTx/>
                <a:uFillTx/>
              </a:rPr>
              <a:t>?</a:t>
            </a:r>
          </a:p>
        </p:txBody>
      </p:sp>
      <p:sp>
        <p:nvSpPr>
          <p:cNvPr id="92" name="TextBox 91"/>
          <p:cNvSpPr txBox="1"/>
          <p:nvPr/>
        </p:nvSpPr>
        <p:spPr>
          <a:xfrm>
            <a:off x="2217068" y="1955533"/>
            <a:ext cx="5391611"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GE Inspira Sans" panose="020B0503060000000003" pitchFamily="34" charset="0"/>
              <a:buChar char="–"/>
              <a:tabLst/>
              <a:defRPr/>
            </a:pPr>
            <a:r>
              <a:rPr kumimoji="0" lang="en-US" sz="1400" b="0" i="0" u="none" strike="noStrike" kern="0" cap="none" spc="0" normalizeH="0" baseline="0" noProof="0" dirty="0">
                <a:ln>
                  <a:noFill/>
                </a:ln>
                <a:solidFill>
                  <a:schemeClr val="accent2"/>
                </a:solidFill>
                <a:effectLst/>
                <a:uLnTx/>
                <a:uFillTx/>
              </a:rPr>
              <a:t>If not clearly stated in the contract, </a:t>
            </a:r>
            <a:r>
              <a:rPr kumimoji="0" lang="en-US" sz="1400" b="0" i="0" u="none" strike="noStrike" kern="0" cap="none" spc="0" normalizeH="0" baseline="0" noProof="0">
                <a:ln>
                  <a:noFill/>
                </a:ln>
                <a:solidFill>
                  <a:schemeClr val="accent2"/>
                </a:solidFill>
                <a:effectLst/>
                <a:uLnTx/>
                <a:uFillTx/>
              </a:rPr>
              <a:t>are the supporting documents requirements </a:t>
            </a:r>
            <a:r>
              <a:rPr kumimoji="0" lang="en-US" sz="1400" b="1" i="0" u="none" strike="noStrike" kern="0" cap="none" spc="0" normalizeH="0" baseline="0" noProof="0" dirty="0">
                <a:ln>
                  <a:noFill/>
                </a:ln>
                <a:solidFill>
                  <a:srgbClr val="002060"/>
                </a:solidFill>
                <a:effectLst/>
                <a:uLnTx/>
                <a:uFillTx/>
              </a:rPr>
              <a:t>signed off </a:t>
            </a:r>
            <a:r>
              <a:rPr kumimoji="0" lang="en-US" sz="1400" b="0" i="0" u="none" strike="noStrike" kern="0" cap="none" spc="0" normalizeH="0" baseline="0" noProof="0" dirty="0">
                <a:ln>
                  <a:noFill/>
                </a:ln>
                <a:solidFill>
                  <a:schemeClr val="accent2"/>
                </a:solidFill>
                <a:effectLst/>
                <a:uLnTx/>
                <a:uFillTx/>
              </a:rPr>
              <a:t>by the customer upfront?</a:t>
            </a:r>
          </a:p>
        </p:txBody>
      </p:sp>
      <p:sp>
        <p:nvSpPr>
          <p:cNvPr id="16" name="TextBox 15"/>
          <p:cNvSpPr txBox="1"/>
          <p:nvPr/>
        </p:nvSpPr>
        <p:spPr>
          <a:xfrm>
            <a:off x="8385496" y="1511321"/>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03" name="TextBox 102"/>
          <p:cNvSpPr txBox="1"/>
          <p:nvPr/>
        </p:nvSpPr>
        <p:spPr>
          <a:xfrm>
            <a:off x="8385496" y="2063255"/>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06" name="TextBox 105"/>
          <p:cNvSpPr txBox="1"/>
          <p:nvPr/>
        </p:nvSpPr>
        <p:spPr>
          <a:xfrm>
            <a:off x="8923073" y="2063255"/>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137" name="TextBox 136"/>
          <p:cNvSpPr txBox="1"/>
          <p:nvPr/>
        </p:nvSpPr>
        <p:spPr>
          <a:xfrm>
            <a:off x="9395877" y="1402610"/>
            <a:ext cx="2347757" cy="86177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accent4"/>
                </a:solidFill>
                <a:effectLst/>
                <a:uLnTx/>
                <a:uFillTx/>
              </a:rPr>
              <a:t>Upstream control</a:t>
            </a:r>
            <a:r>
              <a:rPr kumimoji="0" lang="en-US" sz="1400" b="1" i="1" u="none" strike="noStrike" kern="0" cap="none" spc="0" normalizeH="0" baseline="0" noProof="0">
                <a:ln>
                  <a:noFill/>
                </a:ln>
                <a:solidFill>
                  <a:schemeClr val="accent4"/>
                </a:solidFill>
                <a:effectLst/>
                <a:uLnTx/>
                <a:uFillTx/>
              </a:rPr>
              <a:t>: </a:t>
            </a:r>
            <a:r>
              <a:rPr kumimoji="0" lang="en-US" sz="1400" b="0" i="0" u="none" strike="noStrike" kern="0" cap="none" spc="0" normalizeH="0" baseline="0" noProof="0">
                <a:ln>
                  <a:noFill/>
                </a:ln>
                <a:solidFill>
                  <a:schemeClr val="accent2"/>
                </a:solidFill>
                <a:effectLst/>
                <a:uLnTx/>
                <a:uFillTx/>
              </a:rPr>
              <a:t>PMs are required to </a:t>
            </a:r>
            <a:r>
              <a:rPr kumimoji="0" lang="en-US" sz="1400" b="0" i="0" u="none" strike="noStrike" kern="0" cap="none" spc="0" normalizeH="0" baseline="0" noProof="0" dirty="0">
                <a:ln>
                  <a:noFill/>
                </a:ln>
                <a:solidFill>
                  <a:schemeClr val="accent2"/>
                </a:solidFill>
                <a:effectLst/>
                <a:uLnTx/>
                <a:uFillTx/>
              </a:rPr>
              <a:t>confirm the </a:t>
            </a:r>
            <a:r>
              <a:rPr kumimoji="0" lang="en-US" sz="1400" b="0" i="0" u="none" strike="noStrike" kern="0" cap="none" spc="0" normalizeH="0" baseline="0" noProof="0">
                <a:ln>
                  <a:noFill/>
                </a:ln>
                <a:solidFill>
                  <a:schemeClr val="accent2"/>
                </a:solidFill>
                <a:effectLst/>
                <a:uLnTx/>
                <a:uFillTx/>
              </a:rPr>
              <a:t>supporting docs required by customer upfront</a:t>
            </a:r>
            <a:endParaRPr kumimoji="0" lang="en-US" sz="1400" b="0" i="0" u="none" strike="noStrike" kern="0" cap="none" spc="0" normalizeH="0" baseline="0" noProof="0" dirty="0">
              <a:ln>
                <a:noFill/>
              </a:ln>
              <a:solidFill>
                <a:schemeClr val="accent2"/>
              </a:solidFill>
              <a:effectLst/>
              <a:uLnTx/>
              <a:uFillTx/>
            </a:endParaRPr>
          </a:p>
        </p:txBody>
      </p:sp>
      <p:sp>
        <p:nvSpPr>
          <p:cNvPr id="149" name="TextBox 148"/>
          <p:cNvSpPr txBox="1"/>
          <p:nvPr/>
        </p:nvSpPr>
        <p:spPr>
          <a:xfrm>
            <a:off x="2217068" y="3688214"/>
            <a:ext cx="5642569"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Is there </a:t>
            </a:r>
            <a:r>
              <a:rPr kumimoji="0" lang="en-US" sz="1400" b="0" i="0" u="none" strike="noStrike" kern="0" cap="none" spc="0" normalizeH="0" baseline="0" noProof="0">
                <a:ln>
                  <a:noFill/>
                </a:ln>
                <a:solidFill>
                  <a:schemeClr val="accent2"/>
                </a:solidFill>
                <a:effectLst/>
                <a:uLnTx/>
                <a:uFillTx/>
              </a:rPr>
              <a:t>a process by which the </a:t>
            </a:r>
            <a:r>
              <a:rPr kumimoji="0" lang="en-US" sz="1400" b="1" i="0" u="none" strike="noStrike" kern="0" cap="none" spc="0" normalizeH="0" baseline="0" noProof="0">
                <a:ln>
                  <a:noFill/>
                </a:ln>
                <a:solidFill>
                  <a:schemeClr val="accent1">
                    <a:lumMod val="50000"/>
                  </a:schemeClr>
                </a:solidFill>
                <a:effectLst/>
                <a:uLnTx/>
                <a:uFillTx/>
              </a:rPr>
              <a:t>billers are made </a:t>
            </a:r>
            <a:r>
              <a:rPr kumimoji="0" lang="en-US" sz="1400" b="1" i="0" u="none" strike="noStrike" kern="0" cap="none" spc="0" normalizeH="0" baseline="0" noProof="0" dirty="0">
                <a:ln>
                  <a:noFill/>
                </a:ln>
                <a:solidFill>
                  <a:schemeClr val="accent1">
                    <a:lumMod val="50000"/>
                  </a:schemeClr>
                </a:solidFill>
                <a:effectLst/>
                <a:uLnTx/>
                <a:uFillTx/>
              </a:rPr>
              <a:t>aware </a:t>
            </a:r>
            <a:r>
              <a:rPr kumimoji="0" lang="en-US" sz="1400" b="1" i="0" u="none" strike="noStrike" kern="0" cap="none" spc="0" normalizeH="0" baseline="0" noProof="0">
                <a:ln>
                  <a:noFill/>
                </a:ln>
                <a:solidFill>
                  <a:schemeClr val="accent1">
                    <a:lumMod val="50000"/>
                  </a:schemeClr>
                </a:solidFill>
                <a:effectLst/>
                <a:uLnTx/>
                <a:uFillTx/>
              </a:rPr>
              <a:t>of the supporting doc requirements</a:t>
            </a:r>
            <a:r>
              <a:rPr kumimoji="0" lang="en-US" sz="1400" b="0" i="0" u="none" strike="noStrike" kern="0" cap="none" spc="0" normalizeH="0" baseline="0" noProof="0">
                <a:ln>
                  <a:noFill/>
                </a:ln>
                <a:solidFill>
                  <a:schemeClr val="accent2"/>
                </a:solidFill>
                <a:effectLst/>
                <a:uLnTx/>
                <a:uFillTx/>
              </a:rPr>
              <a:t>?</a:t>
            </a:r>
            <a:endParaRPr kumimoji="0" lang="en-US" sz="1400" b="0" i="0" u="none" strike="noStrike" kern="0" cap="none" spc="0" normalizeH="0" baseline="0" noProof="0" dirty="0">
              <a:ln>
                <a:noFill/>
              </a:ln>
              <a:solidFill>
                <a:schemeClr val="accent2"/>
              </a:solidFill>
              <a:effectLst/>
              <a:uLnTx/>
              <a:uFillTx/>
            </a:endParaRPr>
          </a:p>
        </p:txBody>
      </p:sp>
      <p:sp>
        <p:nvSpPr>
          <p:cNvPr id="5" name="Rectangle 4"/>
          <p:cNvSpPr/>
          <p:nvPr/>
        </p:nvSpPr>
        <p:spPr>
          <a:xfrm>
            <a:off x="8092072" y="943897"/>
            <a:ext cx="3764130" cy="51526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5" name="TextBox 154"/>
          <p:cNvSpPr txBox="1"/>
          <p:nvPr/>
        </p:nvSpPr>
        <p:spPr>
          <a:xfrm>
            <a:off x="9395877" y="2707711"/>
            <a:ext cx="2347757" cy="64633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schemeClr val="accent4"/>
                </a:solidFill>
                <a:effectLst/>
                <a:uLnTx/>
                <a:uFillTx/>
              </a:rPr>
              <a:t>Ownership assigned: </a:t>
            </a:r>
            <a:r>
              <a:rPr kumimoji="0" lang="en-US" sz="1400" b="0" i="0" u="none" strike="noStrike" kern="0" cap="none" spc="0" normalizeH="0" baseline="0" noProof="0">
                <a:ln>
                  <a:noFill/>
                </a:ln>
                <a:solidFill>
                  <a:schemeClr val="accent2"/>
                </a:solidFill>
                <a:effectLst/>
                <a:uLnTx/>
                <a:uFillTx/>
              </a:rPr>
              <a:t>Clarity on R&amp;R for common supporting docs </a:t>
            </a:r>
            <a:endParaRPr kumimoji="0" lang="en-US" sz="1400" b="0" i="0" u="none" strike="noStrike" kern="0" cap="none" spc="0" normalizeH="0" baseline="0" noProof="0" dirty="0">
              <a:ln>
                <a:noFill/>
              </a:ln>
              <a:solidFill>
                <a:schemeClr val="accent2"/>
              </a:solidFill>
              <a:effectLst/>
              <a:uLnTx/>
              <a:uFillTx/>
            </a:endParaRPr>
          </a:p>
        </p:txBody>
      </p:sp>
      <p:sp>
        <p:nvSpPr>
          <p:cNvPr id="158" name="TextBox 157"/>
          <p:cNvSpPr txBox="1"/>
          <p:nvPr/>
        </p:nvSpPr>
        <p:spPr>
          <a:xfrm>
            <a:off x="9395877" y="3636790"/>
            <a:ext cx="2347757" cy="107721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accent4"/>
                </a:solidFill>
                <a:effectLst/>
                <a:uLnTx/>
                <a:uFillTx/>
              </a:rPr>
              <a:t>System control: </a:t>
            </a:r>
            <a:r>
              <a:rPr kumimoji="0" lang="en-US" sz="1400" b="0" i="0" u="none" strike="noStrike" kern="0" cap="none" spc="0" normalizeH="0" baseline="0" noProof="0" dirty="0">
                <a:ln>
                  <a:noFill/>
                </a:ln>
                <a:solidFill>
                  <a:schemeClr val="accent2"/>
                </a:solidFill>
                <a:effectLst/>
                <a:uLnTx/>
                <a:uFillTx/>
              </a:rPr>
              <a:t>Process set up for PMs to provide documents list to project admin and project admin to track documents progress</a:t>
            </a:r>
          </a:p>
        </p:txBody>
      </p:sp>
      <p:sp>
        <p:nvSpPr>
          <p:cNvPr id="159" name="TextBox 158"/>
          <p:cNvSpPr txBox="1"/>
          <p:nvPr/>
        </p:nvSpPr>
        <p:spPr>
          <a:xfrm>
            <a:off x="9395877" y="5217777"/>
            <a:ext cx="2347757" cy="64633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accent4"/>
                </a:solidFill>
                <a:effectLst/>
                <a:uLnTx/>
                <a:uFillTx/>
              </a:rPr>
              <a:t>Upstream control: </a:t>
            </a:r>
            <a:r>
              <a:rPr kumimoji="0" lang="en-US" sz="1400" b="0" i="0" u="none" strike="noStrike" kern="0" cap="none" spc="0" normalizeH="0" baseline="0" noProof="0" dirty="0">
                <a:ln>
                  <a:noFill/>
                </a:ln>
                <a:solidFill>
                  <a:schemeClr val="accent2"/>
                </a:solidFill>
                <a:effectLst/>
                <a:uLnTx/>
                <a:uFillTx/>
              </a:rPr>
              <a:t>Project </a:t>
            </a:r>
            <a:r>
              <a:rPr kumimoji="0" lang="en-US" sz="1400" b="0" i="0" u="none" strike="noStrike" kern="0" cap="none" spc="0" normalizeH="0" baseline="0" noProof="0">
                <a:ln>
                  <a:noFill/>
                </a:ln>
                <a:solidFill>
                  <a:schemeClr val="accent2"/>
                </a:solidFill>
                <a:effectLst/>
                <a:uLnTx/>
                <a:uFillTx/>
              </a:rPr>
              <a:t>admin checks list is complete before </a:t>
            </a:r>
            <a:r>
              <a:rPr kumimoji="0" lang="en-US" sz="1400" b="0" i="0" u="none" strike="noStrike" kern="0" cap="none" spc="0" normalizeH="0" baseline="0" noProof="0" dirty="0">
                <a:ln>
                  <a:noFill/>
                </a:ln>
                <a:solidFill>
                  <a:schemeClr val="accent2"/>
                </a:solidFill>
                <a:effectLst/>
                <a:uLnTx/>
                <a:uFillTx/>
              </a:rPr>
              <a:t>invoicing</a:t>
            </a:r>
          </a:p>
        </p:txBody>
      </p:sp>
      <p:sp>
        <p:nvSpPr>
          <p:cNvPr id="57" name="TextBox 56"/>
          <p:cNvSpPr txBox="1"/>
          <p:nvPr/>
        </p:nvSpPr>
        <p:spPr>
          <a:xfrm>
            <a:off x="8935418" y="1511321"/>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60" name="TextBox 59"/>
          <p:cNvSpPr txBox="1"/>
          <p:nvPr/>
        </p:nvSpPr>
        <p:spPr>
          <a:xfrm>
            <a:off x="2217068" y="2945924"/>
            <a:ext cx="5500158"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Does the owners have the </a:t>
            </a:r>
            <a:r>
              <a:rPr kumimoji="0" lang="en-US" sz="1400" b="1" i="0" u="none" strike="noStrike" kern="0" cap="none" spc="0" normalizeH="0" baseline="0" noProof="0" dirty="0">
                <a:ln>
                  <a:noFill/>
                </a:ln>
                <a:solidFill>
                  <a:srgbClr val="002060"/>
                </a:solidFill>
                <a:effectLst/>
                <a:uLnTx/>
                <a:uFillTx/>
              </a:rPr>
              <a:t>appropriate resources </a:t>
            </a:r>
            <a:r>
              <a:rPr kumimoji="0" lang="en-US" sz="1400" b="0" i="0" u="none" strike="noStrike" kern="0" cap="none" spc="0" normalizeH="0" baseline="0" noProof="0" dirty="0">
                <a:ln>
                  <a:noFill/>
                </a:ln>
                <a:solidFill>
                  <a:schemeClr val="accent2"/>
                </a:solidFill>
                <a:effectLst/>
                <a:uLnTx/>
                <a:uFillTx/>
              </a:rPr>
              <a:t>and/or </a:t>
            </a:r>
            <a:r>
              <a:rPr kumimoji="0" lang="en-US" sz="1400" b="1" i="0" u="none" strike="noStrike" kern="0" cap="none" spc="0" normalizeH="0" baseline="0" noProof="0" dirty="0">
                <a:ln>
                  <a:noFill/>
                </a:ln>
                <a:solidFill>
                  <a:srgbClr val="002060"/>
                </a:solidFill>
                <a:effectLst/>
                <a:uLnTx/>
                <a:uFillTx/>
              </a:rPr>
              <a:t>access</a:t>
            </a:r>
            <a:r>
              <a:rPr kumimoji="0" lang="en-US" sz="1400" b="0" i="0" u="none" strike="noStrike" kern="0" cap="none" spc="0" normalizeH="0" baseline="0" noProof="0" dirty="0">
                <a:ln>
                  <a:noFill/>
                </a:ln>
                <a:solidFill>
                  <a:schemeClr val="accent2"/>
                </a:solidFill>
                <a:effectLst/>
                <a:uLnTx/>
                <a:uFillTx/>
              </a:rPr>
              <a:t> to information to provide documents required?</a:t>
            </a:r>
          </a:p>
        </p:txBody>
      </p:sp>
      <p:sp>
        <p:nvSpPr>
          <p:cNvPr id="62" name="TextBox 61"/>
          <p:cNvSpPr txBox="1"/>
          <p:nvPr/>
        </p:nvSpPr>
        <p:spPr>
          <a:xfrm>
            <a:off x="8923073" y="3054588"/>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63" name="TextBox 62"/>
          <p:cNvSpPr txBox="1"/>
          <p:nvPr/>
        </p:nvSpPr>
        <p:spPr>
          <a:xfrm>
            <a:off x="8923073" y="5559044"/>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48" name="TextBox 47"/>
          <p:cNvSpPr txBox="1"/>
          <p:nvPr/>
        </p:nvSpPr>
        <p:spPr>
          <a:xfrm>
            <a:off x="8385496" y="5089597"/>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49" name="TextBox 48"/>
          <p:cNvSpPr txBox="1"/>
          <p:nvPr/>
        </p:nvSpPr>
        <p:spPr>
          <a:xfrm>
            <a:off x="8923073" y="5089597"/>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grpSp>
        <p:nvGrpSpPr>
          <p:cNvPr id="50" name="Group 49"/>
          <p:cNvGrpSpPr/>
          <p:nvPr/>
        </p:nvGrpSpPr>
        <p:grpSpPr>
          <a:xfrm rot="2077756">
            <a:off x="10756778" y="636365"/>
            <a:ext cx="1381928" cy="557818"/>
            <a:chOff x="-43139" y="2920222"/>
            <a:chExt cx="1190492" cy="487421"/>
          </a:xfrm>
        </p:grpSpPr>
        <p:sp>
          <p:nvSpPr>
            <p:cNvPr id="51" name="Cloud 50"/>
            <p:cNvSpPr/>
            <p:nvPr/>
          </p:nvSpPr>
          <p:spPr>
            <a:xfrm rot="20794177">
              <a:off x="-43139" y="2920222"/>
              <a:ext cx="1190492" cy="487421"/>
            </a:xfrm>
            <a:prstGeom prst="cloud">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GE Inspira Sans" panose="020B0503060000000003" pitchFamily="34" charset="0"/>
              </a:endParaRPr>
            </a:p>
          </p:txBody>
        </p:sp>
        <p:sp>
          <p:nvSpPr>
            <p:cNvPr id="52" name="TextBox 51"/>
            <p:cNvSpPr txBox="1"/>
            <p:nvPr/>
          </p:nvSpPr>
          <p:spPr>
            <a:xfrm rot="20405129">
              <a:off x="309732" y="2974839"/>
              <a:ext cx="539949" cy="37650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GEEC IS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example</a:t>
              </a:r>
            </a:p>
          </p:txBody>
        </p:sp>
      </p:grpSp>
      <p:sp>
        <p:nvSpPr>
          <p:cNvPr id="53" name="Rectangle 52"/>
          <p:cNvSpPr/>
          <p:nvPr/>
        </p:nvSpPr>
        <p:spPr>
          <a:xfrm>
            <a:off x="8138519" y="1118142"/>
            <a:ext cx="58771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As-Is</a:t>
            </a:r>
          </a:p>
        </p:txBody>
      </p:sp>
      <p:sp>
        <p:nvSpPr>
          <p:cNvPr id="54" name="Rectangle 53"/>
          <p:cNvSpPr/>
          <p:nvPr/>
        </p:nvSpPr>
        <p:spPr>
          <a:xfrm>
            <a:off x="8703208" y="1118142"/>
            <a:ext cx="64008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To-be</a:t>
            </a:r>
          </a:p>
        </p:txBody>
      </p:sp>
      <p:sp>
        <p:nvSpPr>
          <p:cNvPr id="55" name="Rectangle 54"/>
          <p:cNvSpPr/>
          <p:nvPr/>
        </p:nvSpPr>
        <p:spPr>
          <a:xfrm>
            <a:off x="9328380" y="1118142"/>
            <a:ext cx="237744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Controls implemented</a:t>
            </a:r>
          </a:p>
        </p:txBody>
      </p:sp>
      <p:sp>
        <p:nvSpPr>
          <p:cNvPr id="56"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4825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2072152" y="3316587"/>
            <a:ext cx="9784050" cy="1707936"/>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CECEC"/>
              </a:solidFill>
              <a:effectLst/>
              <a:uLnTx/>
              <a:uFillTx/>
            </a:endParaRPr>
          </a:p>
        </p:txBody>
      </p:sp>
      <p:sp>
        <p:nvSpPr>
          <p:cNvPr id="85" name="Rectangle 84"/>
          <p:cNvSpPr/>
          <p:nvPr/>
        </p:nvSpPr>
        <p:spPr>
          <a:xfrm>
            <a:off x="2072153" y="5135273"/>
            <a:ext cx="9784050" cy="982253"/>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CECEC"/>
              </a:solidFill>
              <a:effectLst/>
              <a:uLnTx/>
              <a:uFillTx/>
            </a:endParaRPr>
          </a:p>
        </p:txBody>
      </p:sp>
      <p:sp>
        <p:nvSpPr>
          <p:cNvPr id="4" name="Rectangle 3"/>
          <p:cNvSpPr/>
          <p:nvPr/>
        </p:nvSpPr>
        <p:spPr>
          <a:xfrm>
            <a:off x="2072151" y="1351639"/>
            <a:ext cx="9784051" cy="1872356"/>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ECECEC"/>
              </a:solidFill>
              <a:effectLst/>
              <a:uLnTx/>
              <a:uFillTx/>
            </a:endParaRPr>
          </a:p>
        </p:txBody>
      </p:sp>
      <p:sp>
        <p:nvSpPr>
          <p:cNvPr id="2" name="Title 1"/>
          <p:cNvSpPr>
            <a:spLocks noGrp="1"/>
          </p:cNvSpPr>
          <p:nvPr>
            <p:ph type="title"/>
          </p:nvPr>
        </p:nvSpPr>
        <p:spPr>
          <a:xfrm>
            <a:off x="438912" y="219456"/>
            <a:ext cx="10800918" cy="914400"/>
          </a:xfrm>
        </p:spPr>
        <p:txBody>
          <a:bodyPr/>
          <a:lstStyle/>
          <a:p>
            <a:r>
              <a:rPr lang="en-US"/>
              <a:t>Process assessment … Customer portal issue</a:t>
            </a:r>
            <a:endParaRPr lang="en-US" dirty="0"/>
          </a:p>
        </p:txBody>
      </p:sp>
      <p:sp>
        <p:nvSpPr>
          <p:cNvPr id="82" name="Rectangle 81"/>
          <p:cNvSpPr/>
          <p:nvPr/>
        </p:nvSpPr>
        <p:spPr>
          <a:xfrm>
            <a:off x="737418" y="3316586"/>
            <a:ext cx="1334734" cy="170793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rPr>
              <a:t>Uploading</a:t>
            </a:r>
            <a:endParaRPr kumimoji="0" lang="en-US" sz="1400" b="1" i="0" u="none" strike="noStrike" kern="0" cap="none" spc="0" normalizeH="0" baseline="0" noProof="0" dirty="0">
              <a:ln>
                <a:noFill/>
              </a:ln>
              <a:solidFill>
                <a:schemeClr val="bg1"/>
              </a:solidFill>
              <a:effectLst/>
              <a:uLnTx/>
              <a:uFillTx/>
            </a:endParaRPr>
          </a:p>
        </p:txBody>
      </p:sp>
      <p:sp>
        <p:nvSpPr>
          <p:cNvPr id="84" name="Rectangle 83"/>
          <p:cNvSpPr/>
          <p:nvPr/>
        </p:nvSpPr>
        <p:spPr>
          <a:xfrm>
            <a:off x="737418" y="5117114"/>
            <a:ext cx="1334735" cy="10004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Monitoring</a:t>
            </a:r>
          </a:p>
        </p:txBody>
      </p:sp>
      <p:sp>
        <p:nvSpPr>
          <p:cNvPr id="129" name="TextBox 128"/>
          <p:cNvSpPr txBox="1"/>
          <p:nvPr/>
        </p:nvSpPr>
        <p:spPr>
          <a:xfrm>
            <a:off x="2147794" y="4449904"/>
            <a:ext cx="5777557"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chemeClr val="accent2"/>
                </a:solidFill>
                <a:effectLst/>
                <a:uLnTx/>
                <a:uFillTx/>
              </a:rPr>
              <a:t>Is there a memchanism by which </a:t>
            </a:r>
            <a:r>
              <a:rPr kumimoji="0" lang="en-US" sz="1400" b="0" i="0" u="none" strike="noStrike" kern="0" cap="none" spc="0" normalizeH="0" baseline="0" noProof="0" dirty="0">
                <a:ln>
                  <a:noFill/>
                </a:ln>
                <a:solidFill>
                  <a:schemeClr val="accent2"/>
                </a:solidFill>
                <a:effectLst/>
                <a:uLnTx/>
                <a:uFillTx/>
              </a:rPr>
              <a:t>those responsible for </a:t>
            </a:r>
            <a:r>
              <a:rPr kumimoji="0" lang="en-US" sz="1400" b="0" i="0" u="none" strike="noStrike" kern="0" cap="none" spc="0" normalizeH="0" baseline="0" noProof="0">
                <a:ln>
                  <a:noFill/>
                </a:ln>
                <a:solidFill>
                  <a:schemeClr val="accent2"/>
                </a:solidFill>
                <a:effectLst/>
                <a:uLnTx/>
                <a:uFillTx/>
              </a:rPr>
              <a:t>distribution get </a:t>
            </a:r>
            <a:r>
              <a:rPr kumimoji="0" lang="en-US" sz="1400" b="1" i="0" u="none" strike="noStrike" kern="0" cap="none" spc="0" normalizeH="0" baseline="0" noProof="0">
                <a:ln>
                  <a:noFill/>
                </a:ln>
                <a:solidFill>
                  <a:schemeClr val="accent1">
                    <a:lumMod val="50000"/>
                  </a:schemeClr>
                </a:solidFill>
                <a:effectLst/>
                <a:uLnTx/>
                <a:uFillTx/>
              </a:rPr>
              <a:t>confirmation if the invoice was uploaded successfully?</a:t>
            </a:r>
            <a:endParaRPr kumimoji="0" lang="en-US" sz="1400" b="1" i="0" u="none" strike="noStrike" kern="0" cap="none" spc="0" normalizeH="0" baseline="0" noProof="0" dirty="0">
              <a:ln>
                <a:noFill/>
              </a:ln>
              <a:solidFill>
                <a:schemeClr val="accent1">
                  <a:lumMod val="50000"/>
                </a:schemeClr>
              </a:solidFill>
              <a:effectLst/>
              <a:uLnTx/>
              <a:uFillTx/>
            </a:endParaRPr>
          </a:p>
        </p:txBody>
      </p:sp>
      <p:sp>
        <p:nvSpPr>
          <p:cNvPr id="133" name="TextBox 132"/>
          <p:cNvSpPr txBox="1"/>
          <p:nvPr/>
        </p:nvSpPr>
        <p:spPr>
          <a:xfrm>
            <a:off x="8288511" y="5786108"/>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3" name="Rectangle 2"/>
          <p:cNvSpPr/>
          <p:nvPr/>
        </p:nvSpPr>
        <p:spPr>
          <a:xfrm>
            <a:off x="737418" y="1351639"/>
            <a:ext cx="1334734" cy="1854197"/>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rPr>
              <a:t>Onboarding</a:t>
            </a:r>
            <a:endParaRPr kumimoji="0" lang="en-US" sz="1400" b="1" i="0" u="none" strike="noStrike" kern="0" cap="none" spc="0" normalizeH="0" baseline="0" noProof="0" dirty="0">
              <a:ln>
                <a:noFill/>
              </a:ln>
              <a:solidFill>
                <a:schemeClr val="bg1"/>
              </a:solidFill>
              <a:effectLst/>
              <a:uLnTx/>
              <a:uFillTx/>
            </a:endParaRPr>
          </a:p>
        </p:txBody>
      </p:sp>
      <p:sp>
        <p:nvSpPr>
          <p:cNvPr id="8" name="TextBox 7"/>
          <p:cNvSpPr txBox="1"/>
          <p:nvPr/>
        </p:nvSpPr>
        <p:spPr>
          <a:xfrm>
            <a:off x="2147793" y="1425957"/>
            <a:ext cx="5699326" cy="215444"/>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Are invoice delivery methods collected at </a:t>
            </a:r>
            <a:r>
              <a:rPr kumimoji="0" lang="en-US" sz="1400" b="0" i="0" u="none" strike="noStrike" kern="0" cap="none" spc="0" normalizeH="0" baseline="0" noProof="0">
                <a:ln>
                  <a:noFill/>
                </a:ln>
                <a:solidFill>
                  <a:schemeClr val="accent2"/>
                </a:solidFill>
                <a:effectLst/>
                <a:uLnTx/>
                <a:uFillTx/>
              </a:rPr>
              <a:t>customer </a:t>
            </a:r>
            <a:r>
              <a:rPr kumimoji="0" lang="en-US" sz="1400" b="1" i="0" u="none" strike="noStrike" kern="0" cap="none" spc="0" normalizeH="0" baseline="0" noProof="0">
                <a:ln>
                  <a:noFill/>
                </a:ln>
                <a:solidFill>
                  <a:srgbClr val="002060"/>
                </a:solidFill>
                <a:effectLst/>
                <a:uLnTx/>
                <a:uFillTx/>
              </a:rPr>
              <a:t>onboarding?</a:t>
            </a:r>
            <a:endParaRPr kumimoji="0" lang="en-US" sz="1400" b="1" i="0" u="none" strike="noStrike" kern="0" cap="none" spc="0" normalizeH="0" baseline="0" noProof="0" dirty="0">
              <a:ln>
                <a:noFill/>
              </a:ln>
              <a:solidFill>
                <a:srgbClr val="002060"/>
              </a:solidFill>
              <a:effectLst/>
              <a:uLnTx/>
              <a:uFillTx/>
            </a:endParaRPr>
          </a:p>
        </p:txBody>
      </p:sp>
      <p:sp>
        <p:nvSpPr>
          <p:cNvPr id="94" name="TextBox 93"/>
          <p:cNvSpPr txBox="1"/>
          <p:nvPr/>
        </p:nvSpPr>
        <p:spPr>
          <a:xfrm>
            <a:off x="8923073" y="1410568"/>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99" name="TextBox 98"/>
          <p:cNvSpPr txBox="1"/>
          <p:nvPr/>
        </p:nvSpPr>
        <p:spPr>
          <a:xfrm>
            <a:off x="8288511" y="1804000"/>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03" name="TextBox 102"/>
          <p:cNvSpPr txBox="1"/>
          <p:nvPr/>
        </p:nvSpPr>
        <p:spPr>
          <a:xfrm>
            <a:off x="8288511" y="2829711"/>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06" name="TextBox 105"/>
          <p:cNvSpPr txBox="1"/>
          <p:nvPr/>
        </p:nvSpPr>
        <p:spPr>
          <a:xfrm>
            <a:off x="8923073" y="2829711"/>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137" name="TextBox 136"/>
          <p:cNvSpPr txBox="1"/>
          <p:nvPr/>
        </p:nvSpPr>
        <p:spPr>
          <a:xfrm>
            <a:off x="9395877" y="1440025"/>
            <a:ext cx="2460325" cy="129266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accent4"/>
                </a:solidFill>
                <a:effectLst/>
                <a:uLnTx/>
                <a:uFillTx/>
              </a:rPr>
              <a:t>Visibility &amp; maintenance: </a:t>
            </a:r>
            <a:r>
              <a:rPr kumimoji="0" lang="en-US" sz="1400" b="0" i="0" u="none" strike="noStrike" kern="0" cap="none" spc="0" normalizeH="0" baseline="0" noProof="0" dirty="0">
                <a:ln>
                  <a:noFill/>
                </a:ln>
                <a:solidFill>
                  <a:schemeClr val="accent2"/>
                </a:solidFill>
                <a:effectLst/>
                <a:uLnTx/>
                <a:uFillTx/>
              </a:rPr>
              <a:t>Landscape portal customers to identify portal usage and character (EDI vs. Manual); propose centralized controllership on portal issue</a:t>
            </a:r>
          </a:p>
        </p:txBody>
      </p:sp>
      <p:sp>
        <p:nvSpPr>
          <p:cNvPr id="5" name="Rectangle 4"/>
          <p:cNvSpPr/>
          <p:nvPr/>
        </p:nvSpPr>
        <p:spPr>
          <a:xfrm>
            <a:off x="8000993" y="943897"/>
            <a:ext cx="3855210" cy="51836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7" name="TextBox 156"/>
          <p:cNvSpPr txBox="1"/>
          <p:nvPr/>
        </p:nvSpPr>
        <p:spPr>
          <a:xfrm>
            <a:off x="9395877" y="5185637"/>
            <a:ext cx="2460325" cy="43088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accent4"/>
                </a:solidFill>
                <a:effectLst/>
                <a:uLnTx/>
                <a:uFillTx/>
              </a:rPr>
              <a:t>System control: </a:t>
            </a:r>
            <a:r>
              <a:rPr kumimoji="0" lang="en-US" sz="1400" b="0" i="0" u="none" strike="noStrike" kern="0" cap="none" spc="0" normalizeH="0" baseline="0" noProof="0" dirty="0">
                <a:ln>
                  <a:noFill/>
                </a:ln>
                <a:solidFill>
                  <a:schemeClr val="accent2"/>
                </a:solidFill>
                <a:effectLst/>
                <a:uLnTx/>
                <a:uFillTx/>
              </a:rPr>
              <a:t>3</a:t>
            </a:r>
            <a:r>
              <a:rPr kumimoji="0" lang="en-US" sz="1400" b="0" i="0" u="none" strike="noStrike" kern="0" cap="none" spc="0" normalizeH="0" baseline="30000" noProof="0" dirty="0">
                <a:ln>
                  <a:noFill/>
                </a:ln>
                <a:solidFill>
                  <a:schemeClr val="accent2"/>
                </a:solidFill>
                <a:effectLst/>
                <a:uLnTx/>
                <a:uFillTx/>
              </a:rPr>
              <a:t>rd</a:t>
            </a:r>
            <a:r>
              <a:rPr kumimoji="0" lang="en-US" sz="1400" b="0" i="0" u="none" strike="noStrike" kern="0" cap="none" spc="0" normalizeH="0" baseline="0" noProof="0" dirty="0">
                <a:ln>
                  <a:noFill/>
                </a:ln>
                <a:solidFill>
                  <a:schemeClr val="accent2"/>
                </a:solidFill>
                <a:effectLst/>
                <a:uLnTx/>
                <a:uFillTx/>
              </a:rPr>
              <a:t> party service to set up </a:t>
            </a:r>
            <a:r>
              <a:rPr kumimoji="0" lang="en-US" sz="1400" b="0" i="0" u="none" strike="noStrike" kern="0" cap="none" spc="0" normalizeH="0" baseline="0" noProof="0">
                <a:ln>
                  <a:noFill/>
                </a:ln>
                <a:solidFill>
                  <a:schemeClr val="accent2"/>
                </a:solidFill>
                <a:effectLst/>
                <a:uLnTx/>
                <a:uFillTx/>
              </a:rPr>
              <a:t>rejection alert</a:t>
            </a:r>
            <a:endParaRPr kumimoji="0" lang="en-US" sz="1400" b="0" i="0" u="none" strike="noStrike" kern="0" cap="none" spc="0" normalizeH="0" baseline="0" noProof="0" dirty="0">
              <a:ln>
                <a:noFill/>
              </a:ln>
              <a:solidFill>
                <a:schemeClr val="accent2"/>
              </a:solidFill>
              <a:effectLst/>
              <a:uLnTx/>
              <a:uFillTx/>
            </a:endParaRPr>
          </a:p>
        </p:txBody>
      </p:sp>
      <p:sp>
        <p:nvSpPr>
          <p:cNvPr id="159" name="TextBox 158"/>
          <p:cNvSpPr txBox="1"/>
          <p:nvPr/>
        </p:nvSpPr>
        <p:spPr>
          <a:xfrm>
            <a:off x="9395877" y="3408678"/>
            <a:ext cx="2460325" cy="64633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accent4"/>
                </a:solidFill>
                <a:effectLst/>
                <a:uLnTx/>
                <a:uFillTx/>
              </a:rPr>
              <a:t>Assign ownership: </a:t>
            </a:r>
            <a:r>
              <a:rPr kumimoji="0" lang="en-US" sz="1400" b="0" i="0" u="none" strike="noStrike" kern="0" cap="none" spc="0" normalizeH="0" baseline="0" noProof="0" dirty="0">
                <a:ln>
                  <a:noFill/>
                </a:ln>
                <a:solidFill>
                  <a:schemeClr val="accent2"/>
                </a:solidFill>
                <a:effectLst/>
                <a:uLnTx/>
                <a:uFillTx/>
              </a:rPr>
              <a:t>Implement 3</a:t>
            </a:r>
            <a:r>
              <a:rPr kumimoji="0" lang="en-US" sz="1400" b="0" i="0" u="none" strike="noStrike" kern="0" cap="none" spc="0" normalizeH="0" baseline="30000" noProof="0" dirty="0">
                <a:ln>
                  <a:noFill/>
                </a:ln>
                <a:solidFill>
                  <a:schemeClr val="accent2"/>
                </a:solidFill>
                <a:effectLst/>
                <a:uLnTx/>
                <a:uFillTx/>
              </a:rPr>
              <a:t>rd</a:t>
            </a:r>
            <a:r>
              <a:rPr kumimoji="0" lang="en-US" sz="1400" b="0" i="0" u="none" strike="noStrike" kern="0" cap="none" spc="0" normalizeH="0" baseline="0" noProof="0" dirty="0">
                <a:ln>
                  <a:noFill/>
                </a:ln>
                <a:solidFill>
                  <a:schemeClr val="accent2"/>
                </a:solidFill>
                <a:effectLst/>
                <a:uLnTx/>
                <a:uFillTx/>
              </a:rPr>
              <a:t> party service to automate customer portal operation</a:t>
            </a:r>
          </a:p>
        </p:txBody>
      </p:sp>
      <p:sp>
        <p:nvSpPr>
          <p:cNvPr id="57" name="TextBox 56"/>
          <p:cNvSpPr txBox="1"/>
          <p:nvPr/>
        </p:nvSpPr>
        <p:spPr>
          <a:xfrm>
            <a:off x="2147793" y="1736819"/>
            <a:ext cx="5377693"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Does the </a:t>
            </a:r>
            <a:r>
              <a:rPr kumimoji="0" lang="en-US" sz="1400" b="0" i="0" u="none" strike="noStrike" kern="0" cap="none" spc="0" normalizeH="0" baseline="0" noProof="0">
                <a:ln>
                  <a:noFill/>
                </a:ln>
                <a:solidFill>
                  <a:schemeClr val="accent2"/>
                </a:solidFill>
                <a:effectLst/>
                <a:uLnTx/>
                <a:uFillTx/>
              </a:rPr>
              <a:t>business maintain a repository of invoice delivery instructions, including </a:t>
            </a:r>
            <a:r>
              <a:rPr kumimoji="0" lang="en-US" sz="1400" b="1" i="0" u="none" strike="noStrike" kern="0" cap="none" spc="0" normalizeH="0" baseline="0" noProof="0">
                <a:ln>
                  <a:noFill/>
                </a:ln>
                <a:solidFill>
                  <a:srgbClr val="002060"/>
                </a:solidFill>
                <a:effectLst/>
                <a:uLnTx/>
                <a:uFillTx/>
              </a:rPr>
              <a:t>all </a:t>
            </a:r>
            <a:r>
              <a:rPr kumimoji="0" lang="en-US" sz="1400" b="1" i="0" u="none" strike="noStrike" kern="0" cap="none" spc="0" normalizeH="0" baseline="0" noProof="0" dirty="0">
                <a:ln>
                  <a:noFill/>
                </a:ln>
                <a:solidFill>
                  <a:srgbClr val="002060"/>
                </a:solidFill>
                <a:effectLst/>
                <a:uLnTx/>
                <a:uFillTx/>
              </a:rPr>
              <a:t>customers that are </a:t>
            </a:r>
            <a:r>
              <a:rPr kumimoji="0" lang="en-US" sz="1400" b="1" i="0" u="none" strike="noStrike" kern="0" cap="none" spc="0" normalizeH="0" baseline="0" noProof="0">
                <a:ln>
                  <a:noFill/>
                </a:ln>
                <a:solidFill>
                  <a:srgbClr val="002060"/>
                </a:solidFill>
                <a:effectLst/>
                <a:uLnTx/>
                <a:uFillTx/>
              </a:rPr>
              <a:t>using portal?</a:t>
            </a:r>
            <a:endParaRPr kumimoji="0" lang="en-US" sz="1400" b="1" i="0" u="none" strike="noStrike" kern="0" cap="none" spc="0" normalizeH="0" baseline="0" noProof="0" dirty="0">
              <a:ln>
                <a:noFill/>
              </a:ln>
              <a:solidFill>
                <a:srgbClr val="002060"/>
              </a:solidFill>
              <a:effectLst/>
              <a:uLnTx/>
              <a:uFillTx/>
            </a:endParaRPr>
          </a:p>
        </p:txBody>
      </p:sp>
      <p:sp>
        <p:nvSpPr>
          <p:cNvPr id="60" name="TextBox 59"/>
          <p:cNvSpPr txBox="1"/>
          <p:nvPr/>
        </p:nvSpPr>
        <p:spPr>
          <a:xfrm>
            <a:off x="2147793" y="5817355"/>
            <a:ext cx="5699326" cy="215444"/>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Is there </a:t>
            </a:r>
            <a:r>
              <a:rPr kumimoji="0" lang="en-US" sz="1400" b="0" i="0" u="none" strike="noStrike" kern="0" cap="none" spc="0" normalizeH="0" baseline="0" noProof="0">
                <a:ln>
                  <a:noFill/>
                </a:ln>
                <a:solidFill>
                  <a:schemeClr val="accent2"/>
                </a:solidFill>
                <a:effectLst/>
                <a:uLnTx/>
                <a:uFillTx/>
              </a:rPr>
              <a:t>a mechanism to identify root cause of </a:t>
            </a:r>
            <a:r>
              <a:rPr kumimoji="0" lang="en-US" sz="1400" b="1" i="0" u="none" strike="noStrike" kern="0" cap="none" spc="0" normalizeH="0" baseline="0" noProof="0">
                <a:ln>
                  <a:noFill/>
                </a:ln>
                <a:solidFill>
                  <a:srgbClr val="002060"/>
                </a:solidFill>
                <a:effectLst/>
                <a:uLnTx/>
                <a:uFillTx/>
              </a:rPr>
              <a:t>rejection </a:t>
            </a:r>
            <a:r>
              <a:rPr kumimoji="0" lang="en-US" sz="1400" b="1" i="0" u="none" strike="noStrike" kern="0" cap="none" spc="0" normalizeH="0" baseline="0" noProof="0" dirty="0">
                <a:ln>
                  <a:noFill/>
                </a:ln>
                <a:solidFill>
                  <a:srgbClr val="002060"/>
                </a:solidFill>
                <a:effectLst/>
                <a:uLnTx/>
                <a:uFillTx/>
              </a:rPr>
              <a:t>by portal</a:t>
            </a:r>
          </a:p>
        </p:txBody>
      </p:sp>
      <p:sp>
        <p:nvSpPr>
          <p:cNvPr id="62" name="TextBox 61"/>
          <p:cNvSpPr txBox="1"/>
          <p:nvPr/>
        </p:nvSpPr>
        <p:spPr>
          <a:xfrm>
            <a:off x="8923073" y="5309523"/>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64" name="TextBox 63"/>
          <p:cNvSpPr txBox="1"/>
          <p:nvPr/>
        </p:nvSpPr>
        <p:spPr>
          <a:xfrm>
            <a:off x="8923073" y="5786108"/>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61" name="TextBox 60"/>
          <p:cNvSpPr txBox="1"/>
          <p:nvPr/>
        </p:nvSpPr>
        <p:spPr>
          <a:xfrm>
            <a:off x="8923073" y="1804000"/>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65" name="TextBox 64"/>
          <p:cNvSpPr txBox="1"/>
          <p:nvPr/>
        </p:nvSpPr>
        <p:spPr>
          <a:xfrm>
            <a:off x="8304545" y="1410568"/>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91" name="TextBox 90"/>
          <p:cNvSpPr txBox="1"/>
          <p:nvPr/>
        </p:nvSpPr>
        <p:spPr>
          <a:xfrm>
            <a:off x="2147793" y="3345985"/>
            <a:ext cx="5642568"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chemeClr val="accent2"/>
                </a:solidFill>
                <a:effectLst/>
                <a:uLnTx/>
                <a:uFillTx/>
              </a:rPr>
              <a:t>Do billers have </a:t>
            </a:r>
            <a:r>
              <a:rPr kumimoji="0" lang="en-US" sz="1400" b="1" i="0" u="none" strike="noStrike" kern="0" cap="none" spc="0" normalizeH="0" baseline="0" noProof="0" dirty="0">
                <a:ln>
                  <a:noFill/>
                </a:ln>
                <a:solidFill>
                  <a:schemeClr val="accent1">
                    <a:lumMod val="50000"/>
                  </a:schemeClr>
                </a:solidFill>
                <a:effectLst/>
                <a:uLnTx/>
                <a:uFillTx/>
              </a:rPr>
              <a:t>access to invoice distribution </a:t>
            </a:r>
            <a:r>
              <a:rPr kumimoji="0" lang="en-US" sz="1400" b="1" i="0" u="none" strike="noStrike" kern="0" cap="none" spc="0" normalizeH="0" baseline="0" noProof="0">
                <a:ln>
                  <a:noFill/>
                </a:ln>
                <a:solidFill>
                  <a:schemeClr val="accent1">
                    <a:lumMod val="50000"/>
                  </a:schemeClr>
                </a:solidFill>
                <a:effectLst/>
                <a:uLnTx/>
                <a:uFillTx/>
              </a:rPr>
              <a:t>instructions </a:t>
            </a:r>
            <a:r>
              <a:rPr kumimoji="0" lang="en-US" sz="1400" b="0" i="0" u="none" strike="noStrike" kern="0" cap="none" spc="0" normalizeH="0" baseline="0" noProof="0">
                <a:ln>
                  <a:noFill/>
                </a:ln>
                <a:solidFill>
                  <a:schemeClr val="accent2"/>
                </a:solidFill>
                <a:effectLst/>
                <a:uLnTx/>
                <a:uFillTx/>
              </a:rPr>
              <a:t>(to know to use customer portal, EDI or Manual?)</a:t>
            </a:r>
            <a:endParaRPr kumimoji="0" lang="en-US" sz="1400" b="0" i="0" u="none" strike="noStrike" kern="0" cap="none" spc="0" normalizeH="0" baseline="0" noProof="0" dirty="0">
              <a:ln>
                <a:noFill/>
              </a:ln>
              <a:solidFill>
                <a:schemeClr val="accent2"/>
              </a:solidFill>
              <a:effectLst/>
              <a:uLnTx/>
              <a:uFillTx/>
            </a:endParaRPr>
          </a:p>
        </p:txBody>
      </p:sp>
      <p:sp>
        <p:nvSpPr>
          <p:cNvPr id="116" name="TextBox 115"/>
          <p:cNvSpPr txBox="1"/>
          <p:nvPr/>
        </p:nvSpPr>
        <p:spPr>
          <a:xfrm>
            <a:off x="2147794" y="3919313"/>
            <a:ext cx="5730089"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Do those responsible for distribution have </a:t>
            </a:r>
            <a:r>
              <a:rPr kumimoji="0" lang="en-US" sz="1400" b="0" i="0" u="none" strike="noStrike" kern="0" cap="none" spc="0" normalizeH="0" baseline="0" noProof="0">
                <a:ln>
                  <a:noFill/>
                </a:ln>
                <a:solidFill>
                  <a:schemeClr val="accent2"/>
                </a:solidFill>
                <a:effectLst/>
                <a:uLnTx/>
                <a:uFillTx/>
              </a:rPr>
              <a:t>access to the</a:t>
            </a:r>
            <a:r>
              <a:rPr kumimoji="0" lang="en-US" sz="1400" b="1" i="0" u="none" strike="noStrike" kern="0" cap="none" spc="0" normalizeH="0" baseline="0" noProof="0">
                <a:ln>
                  <a:noFill/>
                </a:ln>
                <a:solidFill>
                  <a:srgbClr val="002060"/>
                </a:solidFill>
                <a:effectLst/>
                <a:uLnTx/>
                <a:uFillTx/>
              </a:rPr>
              <a:t> customer portal (EDI or Manual)</a:t>
            </a:r>
            <a:endParaRPr kumimoji="0" lang="en-US" sz="1400" b="1" i="0" u="none" strike="noStrike" kern="0" cap="none" spc="0" normalizeH="0" baseline="0" noProof="0" dirty="0">
              <a:ln>
                <a:noFill/>
              </a:ln>
              <a:solidFill>
                <a:srgbClr val="002060"/>
              </a:solidFill>
              <a:effectLst/>
              <a:uLnTx/>
              <a:uFillTx/>
            </a:endParaRPr>
          </a:p>
        </p:txBody>
      </p:sp>
      <p:sp>
        <p:nvSpPr>
          <p:cNvPr id="66" name="TextBox 65"/>
          <p:cNvSpPr txBox="1"/>
          <p:nvPr/>
        </p:nvSpPr>
        <p:spPr>
          <a:xfrm>
            <a:off x="2147793" y="2640982"/>
            <a:ext cx="5777558"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Is there </a:t>
            </a:r>
            <a:r>
              <a:rPr kumimoji="0" lang="en-US" sz="1400" b="1" i="0" u="none" strike="noStrike" kern="0" cap="none" spc="0" normalizeH="0" baseline="0" noProof="0" dirty="0">
                <a:ln>
                  <a:noFill/>
                </a:ln>
                <a:solidFill>
                  <a:srgbClr val="002060"/>
                </a:solidFill>
                <a:effectLst/>
                <a:uLnTx/>
                <a:uFillTx/>
              </a:rPr>
              <a:t>ownership</a:t>
            </a:r>
            <a:r>
              <a:rPr kumimoji="0" lang="en-US" sz="1400" b="0"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a:ln>
                  <a:noFill/>
                </a:ln>
                <a:solidFill>
                  <a:schemeClr val="accent2"/>
                </a:solidFill>
                <a:effectLst/>
                <a:uLnTx/>
                <a:uFillTx/>
              </a:rPr>
              <a:t>to maintain/update </a:t>
            </a:r>
            <a:r>
              <a:rPr kumimoji="0" lang="en-US" sz="1400" b="0" i="0" u="none" strike="noStrike" kern="0" cap="none" spc="0" normalizeH="0" baseline="0" noProof="0" dirty="0">
                <a:ln>
                  <a:noFill/>
                </a:ln>
                <a:solidFill>
                  <a:schemeClr val="accent2"/>
                </a:solidFill>
                <a:effectLst/>
                <a:uLnTx/>
                <a:uFillTx/>
              </a:rPr>
              <a:t>this landscape / repository of invoice delivery methods</a:t>
            </a:r>
          </a:p>
        </p:txBody>
      </p:sp>
      <p:sp>
        <p:nvSpPr>
          <p:cNvPr id="112" name="TextBox 111"/>
          <p:cNvSpPr txBox="1"/>
          <p:nvPr/>
        </p:nvSpPr>
        <p:spPr>
          <a:xfrm>
            <a:off x="8923073" y="3453707"/>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113" name="TextBox 112"/>
          <p:cNvSpPr txBox="1"/>
          <p:nvPr/>
        </p:nvSpPr>
        <p:spPr>
          <a:xfrm>
            <a:off x="8276166" y="3453707"/>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123" name="TextBox 122"/>
          <p:cNvSpPr txBox="1"/>
          <p:nvPr/>
        </p:nvSpPr>
        <p:spPr>
          <a:xfrm>
            <a:off x="8288511" y="3902865"/>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124" name="TextBox 123"/>
          <p:cNvSpPr txBox="1"/>
          <p:nvPr/>
        </p:nvSpPr>
        <p:spPr>
          <a:xfrm>
            <a:off x="8923073" y="3902865"/>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59" name="TextBox 58"/>
          <p:cNvSpPr txBox="1"/>
          <p:nvPr/>
        </p:nvSpPr>
        <p:spPr>
          <a:xfrm>
            <a:off x="8923073" y="4399843"/>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67" name="TextBox 66"/>
          <p:cNvSpPr txBox="1"/>
          <p:nvPr/>
        </p:nvSpPr>
        <p:spPr>
          <a:xfrm>
            <a:off x="8288511" y="2302885"/>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sp>
        <p:nvSpPr>
          <p:cNvPr id="69" name="TextBox 68"/>
          <p:cNvSpPr txBox="1"/>
          <p:nvPr/>
        </p:nvSpPr>
        <p:spPr>
          <a:xfrm>
            <a:off x="8304545" y="4399843"/>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70" name="TextBox 69"/>
          <p:cNvSpPr txBox="1"/>
          <p:nvPr/>
        </p:nvSpPr>
        <p:spPr>
          <a:xfrm>
            <a:off x="8288511" y="5308425"/>
            <a:ext cx="116375"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X</a:t>
            </a:r>
            <a:endParaRPr kumimoji="0" lang="en-US" sz="1400" b="0" i="0" u="none" strike="noStrike" kern="0" cap="none" spc="0" normalizeH="0" baseline="0" noProof="0" dirty="0">
              <a:ln>
                <a:noFill/>
              </a:ln>
              <a:solidFill>
                <a:schemeClr val="accent2"/>
              </a:solidFill>
              <a:effectLst/>
              <a:uLnTx/>
              <a:uFillTx/>
            </a:endParaRPr>
          </a:p>
        </p:txBody>
      </p:sp>
      <p:cxnSp>
        <p:nvCxnSpPr>
          <p:cNvPr id="51" name="Straight Connector 50"/>
          <p:cNvCxnSpPr/>
          <p:nvPr/>
        </p:nvCxnSpPr>
        <p:spPr>
          <a:xfrm>
            <a:off x="436648" y="1432106"/>
            <a:ext cx="0" cy="4649992"/>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16200000">
            <a:off x="-22075" y="3633992"/>
            <a:ext cx="917447" cy="246221"/>
          </a:xfrm>
          <a:prstGeom prst="rect">
            <a:avLst/>
          </a:prstGeom>
          <a:solidFill>
            <a:schemeClr val="bg1"/>
          </a:solid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Required</a:t>
            </a:r>
          </a:p>
        </p:txBody>
      </p:sp>
      <p:sp>
        <p:nvSpPr>
          <p:cNvPr id="53" name="TextBox 52"/>
          <p:cNvSpPr txBox="1"/>
          <p:nvPr/>
        </p:nvSpPr>
        <p:spPr>
          <a:xfrm>
            <a:off x="2383854" y="2301800"/>
            <a:ext cx="5695371" cy="215444"/>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Tx/>
              <a:buChar char="-"/>
              <a:tabLst/>
              <a:defRPr/>
            </a:pPr>
            <a:r>
              <a:rPr kumimoji="0" lang="en-US" sz="1400" b="0" i="0" u="none" strike="noStrike" kern="0" cap="none" spc="0" normalizeH="0" baseline="0" noProof="0">
                <a:ln>
                  <a:noFill/>
                </a:ln>
                <a:solidFill>
                  <a:schemeClr val="accent2"/>
                </a:solidFill>
                <a:effectLst/>
                <a:uLnTx/>
                <a:uFillTx/>
              </a:rPr>
              <a:t>Do the repository give visibility to </a:t>
            </a:r>
            <a:r>
              <a:rPr kumimoji="0" lang="en-US" sz="1400" b="1" i="0" u="none" strike="noStrike" kern="0" cap="none" spc="0" normalizeH="0" baseline="0" noProof="0">
                <a:ln>
                  <a:noFill/>
                </a:ln>
                <a:solidFill>
                  <a:schemeClr val="accent1">
                    <a:lumMod val="50000"/>
                  </a:schemeClr>
                </a:solidFill>
                <a:effectLst/>
                <a:uLnTx/>
                <a:uFillTx/>
              </a:rPr>
              <a:t>EDI vs Manual portal usage</a:t>
            </a:r>
            <a:r>
              <a:rPr kumimoji="0" lang="en-US" sz="1400" b="0" i="0" u="none" strike="noStrike" kern="0" cap="none" spc="0" normalizeH="0" baseline="0" noProof="0">
                <a:ln>
                  <a:noFill/>
                </a:ln>
                <a:solidFill>
                  <a:schemeClr val="accent2"/>
                </a:solidFill>
                <a:effectLst/>
                <a:uLnTx/>
                <a:uFillTx/>
              </a:rPr>
              <a:t>?</a:t>
            </a:r>
          </a:p>
        </p:txBody>
      </p:sp>
      <p:sp>
        <p:nvSpPr>
          <p:cNvPr id="55" name="TextBox 54"/>
          <p:cNvSpPr txBox="1"/>
          <p:nvPr/>
        </p:nvSpPr>
        <p:spPr>
          <a:xfrm>
            <a:off x="2147794" y="5216612"/>
            <a:ext cx="5777557" cy="430887"/>
          </a:xfrm>
          <a:prstGeom prst="rect">
            <a:avLst/>
          </a:prstGeom>
          <a:noFill/>
        </p:spPr>
        <p:txBody>
          <a:bodyPr wrap="square" lIns="0" tIns="0" rIns="0" bIns="0" rtlCol="0">
            <a:spAutoFit/>
          </a:bodyPr>
          <a:lstStyle>
            <a:defPPr>
              <a:defRPr lang="en-US"/>
            </a:defPPr>
            <a:lvl1pPr marL="176213" indent="-176213">
              <a:buFont typeface="Arial" panose="020B0604020202020204" pitchFamily="34" charset="0"/>
              <a:buChar char="•"/>
              <a:defRPr sz="1600">
                <a:solidFill>
                  <a:schemeClr val="accent2"/>
                </a:solidFill>
              </a:defRPr>
            </a:lvl1pPr>
          </a:lstStyle>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chemeClr val="accent2"/>
                </a:solidFill>
                <a:effectLst/>
                <a:uLnTx/>
                <a:uFillTx/>
              </a:rPr>
              <a:t>Is there a mechanism by which those responsible for distribution get </a:t>
            </a:r>
            <a:r>
              <a:rPr kumimoji="0" lang="en-US" sz="1400" b="1" i="0" u="none" strike="noStrike" kern="0" cap="none" spc="0" normalizeH="0" baseline="0" noProof="0">
                <a:ln>
                  <a:noFill/>
                </a:ln>
                <a:solidFill>
                  <a:schemeClr val="accent1">
                    <a:lumMod val="50000"/>
                  </a:schemeClr>
                </a:solidFill>
                <a:effectLst/>
                <a:uLnTx/>
                <a:uFillTx/>
              </a:rPr>
              <a:t>alerted if the invoice was rejected by customer portal?</a:t>
            </a:r>
            <a:endParaRPr kumimoji="0" lang="en-US" sz="1400" b="1" i="0" u="none" strike="noStrike" kern="0" cap="none" spc="0" normalizeH="0" baseline="0" noProof="0" dirty="0">
              <a:ln>
                <a:noFill/>
              </a:ln>
              <a:solidFill>
                <a:schemeClr val="accent1">
                  <a:lumMod val="50000"/>
                </a:schemeClr>
              </a:solidFill>
              <a:effectLst/>
              <a:uLnTx/>
              <a:uFillTx/>
            </a:endParaRPr>
          </a:p>
        </p:txBody>
      </p:sp>
      <p:sp>
        <p:nvSpPr>
          <p:cNvPr id="48" name="TextBox 47"/>
          <p:cNvSpPr txBox="1"/>
          <p:nvPr/>
        </p:nvSpPr>
        <p:spPr>
          <a:xfrm>
            <a:off x="8923073" y="2285107"/>
            <a:ext cx="141064" cy="21544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sym typeface="Wingdings" panose="05000000000000000000" pitchFamily="2" charset="2"/>
              </a:rPr>
              <a:t></a:t>
            </a:r>
            <a:endParaRPr kumimoji="0" lang="en-US" sz="1400" b="0" i="0" u="none" strike="noStrike" kern="0" cap="none" spc="0" normalizeH="0" baseline="0" noProof="0" dirty="0">
              <a:ln>
                <a:noFill/>
              </a:ln>
              <a:solidFill>
                <a:sysClr val="windowText" lastClr="000000"/>
              </a:solidFill>
              <a:effectLst/>
              <a:uLnTx/>
              <a:uFillTx/>
            </a:endParaRPr>
          </a:p>
        </p:txBody>
      </p:sp>
      <p:grpSp>
        <p:nvGrpSpPr>
          <p:cNvPr id="56" name="Group 55"/>
          <p:cNvGrpSpPr/>
          <p:nvPr/>
        </p:nvGrpSpPr>
        <p:grpSpPr>
          <a:xfrm rot="2077756">
            <a:off x="10756778" y="636365"/>
            <a:ext cx="1381928" cy="557818"/>
            <a:chOff x="-43139" y="2920222"/>
            <a:chExt cx="1190492" cy="487421"/>
          </a:xfrm>
        </p:grpSpPr>
        <p:sp>
          <p:nvSpPr>
            <p:cNvPr id="58" name="Cloud 57"/>
            <p:cNvSpPr/>
            <p:nvPr/>
          </p:nvSpPr>
          <p:spPr>
            <a:xfrm rot="20794177">
              <a:off x="-43139" y="2920222"/>
              <a:ext cx="1190492" cy="487421"/>
            </a:xfrm>
            <a:prstGeom prst="cloud">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GE Inspira Sans" panose="020B0503060000000003" pitchFamily="34" charset="0"/>
              </a:endParaRPr>
            </a:p>
          </p:txBody>
        </p:sp>
        <p:sp>
          <p:nvSpPr>
            <p:cNvPr id="63" name="TextBox 62"/>
            <p:cNvSpPr txBox="1"/>
            <p:nvPr/>
          </p:nvSpPr>
          <p:spPr>
            <a:xfrm rot="20405129">
              <a:off x="309732" y="2974839"/>
              <a:ext cx="539949" cy="37650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GEEC IS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example</a:t>
              </a:r>
            </a:p>
          </p:txBody>
        </p:sp>
      </p:grpSp>
      <p:sp>
        <p:nvSpPr>
          <p:cNvPr id="50" name="Rectangle 49"/>
          <p:cNvSpPr/>
          <p:nvPr/>
        </p:nvSpPr>
        <p:spPr>
          <a:xfrm>
            <a:off x="8138519" y="1118142"/>
            <a:ext cx="58771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As-Is</a:t>
            </a:r>
          </a:p>
        </p:txBody>
      </p:sp>
      <p:sp>
        <p:nvSpPr>
          <p:cNvPr id="54" name="Rectangle 53"/>
          <p:cNvSpPr/>
          <p:nvPr/>
        </p:nvSpPr>
        <p:spPr>
          <a:xfrm>
            <a:off x="8703208" y="1118142"/>
            <a:ext cx="64008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To-be</a:t>
            </a:r>
          </a:p>
        </p:txBody>
      </p:sp>
      <p:sp>
        <p:nvSpPr>
          <p:cNvPr id="73" name="Rectangle 72"/>
          <p:cNvSpPr/>
          <p:nvPr/>
        </p:nvSpPr>
        <p:spPr>
          <a:xfrm>
            <a:off x="9328380" y="1118142"/>
            <a:ext cx="237744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Controls proposed</a:t>
            </a:r>
          </a:p>
        </p:txBody>
      </p:sp>
      <p:sp>
        <p:nvSpPr>
          <p:cNvPr id="49"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899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2151" y="1364338"/>
            <a:ext cx="9784051" cy="1941820"/>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ECECEC"/>
              </a:solidFill>
              <a:effectLst/>
              <a:uLnTx/>
              <a:uFillTx/>
            </a:endParaRPr>
          </a:p>
        </p:txBody>
      </p:sp>
      <p:sp>
        <p:nvSpPr>
          <p:cNvPr id="2" name="Title 1"/>
          <p:cNvSpPr>
            <a:spLocks noGrp="1"/>
          </p:cNvSpPr>
          <p:nvPr>
            <p:ph type="title"/>
          </p:nvPr>
        </p:nvSpPr>
        <p:spPr>
          <a:xfrm>
            <a:off x="438912" y="219456"/>
            <a:ext cx="10800918" cy="914400"/>
          </a:xfrm>
        </p:spPr>
        <p:txBody>
          <a:bodyPr/>
          <a:lstStyle/>
          <a:p>
            <a:r>
              <a:rPr lang="en-US"/>
              <a:t>Process assessment … Invoice </a:t>
            </a:r>
            <a:r>
              <a:rPr lang="en-US" dirty="0"/>
              <a:t>distribution</a:t>
            </a:r>
          </a:p>
        </p:txBody>
      </p:sp>
      <p:sp>
        <p:nvSpPr>
          <p:cNvPr id="77" name="TextBox 76"/>
          <p:cNvSpPr txBox="1"/>
          <p:nvPr/>
        </p:nvSpPr>
        <p:spPr>
          <a:xfrm>
            <a:off x="9230070" y="1131356"/>
            <a:ext cx="607539" cy="215444"/>
          </a:xfrm>
          <a:prstGeom prst="rect">
            <a:avLst/>
          </a:prstGeom>
          <a:solidFill>
            <a:schemeClr val="bg1"/>
          </a:solid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Alpha</a:t>
            </a:r>
            <a:r>
              <a:rPr kumimoji="0" lang="en-US" sz="1400" b="1" i="0" u="none" strike="noStrike" kern="0" cap="none" spc="0" normalizeH="0" baseline="30000" noProof="0" dirty="0">
                <a:ln>
                  <a:noFill/>
                </a:ln>
                <a:solidFill>
                  <a:schemeClr val="accent2"/>
                </a:solidFill>
                <a:effectLst/>
                <a:uLnTx/>
                <a:uFillTx/>
                <a:latin typeface="GE Inspira Sans" panose="020B0503060000000003" pitchFamily="34" charset="0"/>
              </a:rPr>
              <a:t>-a)</a:t>
            </a:r>
          </a:p>
        </p:txBody>
      </p:sp>
      <p:sp>
        <p:nvSpPr>
          <p:cNvPr id="80" name="TextBox 79"/>
          <p:cNvSpPr txBox="1"/>
          <p:nvPr/>
        </p:nvSpPr>
        <p:spPr>
          <a:xfrm>
            <a:off x="10100472" y="1131356"/>
            <a:ext cx="572273" cy="215444"/>
          </a:xfrm>
          <a:prstGeom prst="rect">
            <a:avLst/>
          </a:prstGeom>
          <a:solidFill>
            <a:schemeClr val="bg1"/>
          </a:solid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Charlie</a:t>
            </a:r>
          </a:p>
        </p:txBody>
      </p:sp>
      <p:sp>
        <p:nvSpPr>
          <p:cNvPr id="81" name="TextBox 80"/>
          <p:cNvSpPr txBox="1"/>
          <p:nvPr/>
        </p:nvSpPr>
        <p:spPr>
          <a:xfrm>
            <a:off x="10927486" y="1131356"/>
            <a:ext cx="397545" cy="215444"/>
          </a:xfrm>
          <a:prstGeom prst="rect">
            <a:avLst/>
          </a:prstGeom>
          <a:solidFill>
            <a:schemeClr val="bg1"/>
          </a:solid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EMIS</a:t>
            </a:r>
          </a:p>
        </p:txBody>
      </p:sp>
      <p:sp>
        <p:nvSpPr>
          <p:cNvPr id="147" name="Rectangle 146"/>
          <p:cNvSpPr/>
          <p:nvPr/>
        </p:nvSpPr>
        <p:spPr>
          <a:xfrm>
            <a:off x="2072153" y="4809331"/>
            <a:ext cx="9784050" cy="1144993"/>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ECECEC"/>
              </a:solidFill>
              <a:effectLst/>
              <a:uLnTx/>
              <a:uFillTx/>
            </a:endParaRPr>
          </a:p>
        </p:txBody>
      </p:sp>
      <p:sp>
        <p:nvSpPr>
          <p:cNvPr id="146" name="Rectangle 145"/>
          <p:cNvSpPr/>
          <p:nvPr/>
        </p:nvSpPr>
        <p:spPr>
          <a:xfrm>
            <a:off x="737418" y="4809331"/>
            <a:ext cx="1334735" cy="114810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Feedback</a:t>
            </a:r>
          </a:p>
        </p:txBody>
      </p:sp>
      <p:sp>
        <p:nvSpPr>
          <p:cNvPr id="149" name="TextBox 148"/>
          <p:cNvSpPr txBox="1"/>
          <p:nvPr/>
        </p:nvSpPr>
        <p:spPr>
          <a:xfrm>
            <a:off x="2204782" y="4844318"/>
            <a:ext cx="6695193" cy="430887"/>
          </a:xfrm>
          <a:prstGeom prst="rect">
            <a:avLst/>
          </a:prstGeom>
          <a:noFill/>
        </p:spPr>
        <p:txBody>
          <a:bodyPr wrap="square" lIns="0" tIns="0" rIns="0" bIns="0" rtlCol="0">
            <a:spAutoFit/>
          </a:bodyP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Is there </a:t>
            </a: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a mechanism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for </a:t>
            </a:r>
            <a:r>
              <a:rPr kumimoji="0" lang="en-US" sz="1400" b="1" i="0" u="none" strike="noStrike" kern="0" cap="none" spc="0" normalizeH="0" baseline="0" noProof="0" dirty="0">
                <a:ln>
                  <a:noFill/>
                </a:ln>
                <a:solidFill>
                  <a:srgbClr val="002F5C"/>
                </a:solidFill>
                <a:effectLst/>
                <a:uLnTx/>
                <a:uFillTx/>
                <a:latin typeface="GE Inspira Sans" panose="020B0503060000000003" pitchFamily="34" charset="0"/>
              </a:rPr>
              <a:t>collectors to </a:t>
            </a:r>
            <a:r>
              <a:rPr kumimoji="0" lang="en-US" sz="1400" b="1" i="0" u="none" strike="noStrike" kern="0" cap="none" spc="0" normalizeH="0" baseline="0" noProof="0">
                <a:ln>
                  <a:noFill/>
                </a:ln>
                <a:solidFill>
                  <a:srgbClr val="002F5C"/>
                </a:solidFill>
                <a:effectLst/>
                <a:uLnTx/>
                <a:uFillTx/>
                <a:latin typeface="GE Inspira Sans" panose="020B0503060000000003" pitchFamily="34" charset="0"/>
              </a:rPr>
              <a:t>provide any updates</a:t>
            </a:r>
            <a:r>
              <a:rPr kumimoji="0" lang="en-US" sz="1400" b="0" i="0" u="none" strike="noStrike" kern="0" cap="none" spc="0" normalizeH="0" baseline="0" noProof="0">
                <a:ln>
                  <a:noFill/>
                </a:ln>
                <a:solidFill>
                  <a:srgbClr val="002F5C"/>
                </a:solidFill>
                <a:effectLst/>
                <a:uLnTx/>
                <a:uFillTx/>
                <a:latin typeface="GE Inspira Sans" panose="020B0503060000000003" pitchFamily="34" charset="0"/>
              </a:rPr>
              <a:t> </a:t>
            </a: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to delivery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address/instruction?</a:t>
            </a:r>
          </a:p>
        </p:txBody>
      </p:sp>
      <p:sp>
        <p:nvSpPr>
          <p:cNvPr id="93" name="Rectangle 92"/>
          <p:cNvSpPr/>
          <p:nvPr/>
        </p:nvSpPr>
        <p:spPr>
          <a:xfrm>
            <a:off x="9229930" y="4964342"/>
            <a:ext cx="65719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5" name="Rectangle 94"/>
          <p:cNvSpPr/>
          <p:nvPr/>
        </p:nvSpPr>
        <p:spPr>
          <a:xfrm>
            <a:off x="10139730" y="4964342"/>
            <a:ext cx="543135"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6" name="Rectangle 95"/>
          <p:cNvSpPr/>
          <p:nvPr/>
        </p:nvSpPr>
        <p:spPr>
          <a:xfrm>
            <a:off x="10879380" y="4964342"/>
            <a:ext cx="543135"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7" name="Rectangle 96"/>
          <p:cNvSpPr/>
          <p:nvPr/>
        </p:nvSpPr>
        <p:spPr>
          <a:xfrm>
            <a:off x="9205242" y="5565590"/>
            <a:ext cx="65719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00" name="Rectangle 99"/>
          <p:cNvSpPr/>
          <p:nvPr/>
        </p:nvSpPr>
        <p:spPr>
          <a:xfrm>
            <a:off x="10115042" y="5565590"/>
            <a:ext cx="543135"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01" name="Rectangle 100"/>
          <p:cNvSpPr/>
          <p:nvPr/>
        </p:nvSpPr>
        <p:spPr>
          <a:xfrm>
            <a:off x="10854692" y="5565590"/>
            <a:ext cx="543135"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52" name="TextBox 151"/>
          <p:cNvSpPr txBox="1"/>
          <p:nvPr/>
        </p:nvSpPr>
        <p:spPr>
          <a:xfrm>
            <a:off x="2204782" y="5409384"/>
            <a:ext cx="6695193" cy="430887"/>
          </a:xfrm>
          <a:prstGeom prst="rect">
            <a:avLst/>
          </a:prstGeom>
          <a:noFill/>
        </p:spPr>
        <p:txBody>
          <a:bodyPr wrap="square" lIns="0" tIns="0" rIns="0" bIns="0" rtlCol="0">
            <a:spAutoFit/>
          </a:bodyP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63666A"/>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rgbClr val="002F5C"/>
                </a:solidFill>
                <a:effectLst/>
                <a:uLnTx/>
                <a:uFillTx/>
                <a:latin typeface="GE Inspira Sans" panose="020B0503060000000003" pitchFamily="34" charset="0"/>
              </a:rPr>
              <a:t>biz process </a:t>
            </a:r>
            <a:r>
              <a:rPr kumimoji="0" lang="en-US" sz="1400" b="0" i="0" u="none" strike="noStrike" kern="0" cap="none" spc="0" normalizeH="0" baseline="0" noProof="0" dirty="0">
                <a:ln>
                  <a:noFill/>
                </a:ln>
                <a:solidFill>
                  <a:srgbClr val="63666A"/>
                </a:solidFill>
                <a:effectLst/>
                <a:uLnTx/>
                <a:uFillTx/>
                <a:latin typeface="GE Inspira Sans" panose="020B0503060000000003" pitchFamily="34" charset="0"/>
              </a:rPr>
              <a:t>to review customer delivery </a:t>
            </a:r>
            <a:r>
              <a:rPr kumimoji="0" lang="en-US" sz="1400" b="0" i="0" u="none" strike="noStrike" kern="0" cap="none" spc="0" normalizeH="0" baseline="0" noProof="0">
                <a:ln>
                  <a:noFill/>
                </a:ln>
                <a:solidFill>
                  <a:srgbClr val="63666A"/>
                </a:solidFill>
                <a:effectLst/>
                <a:uLnTx/>
                <a:uFillTx/>
                <a:latin typeface="GE Inspira Sans" panose="020B0503060000000003" pitchFamily="34" charset="0"/>
              </a:rPr>
              <a:t>method  and/or information periodically</a:t>
            </a:r>
            <a:r>
              <a:rPr kumimoji="0" lang="en-US" sz="1400" b="0" i="0" u="none" strike="noStrike" kern="0" cap="none" spc="0" normalizeH="0" baseline="0" noProof="0" dirty="0">
                <a:ln>
                  <a:noFill/>
                </a:ln>
                <a:solidFill>
                  <a:srgbClr val="63666A"/>
                </a:solidFill>
                <a:effectLst/>
                <a:uLnTx/>
                <a:uFillTx/>
                <a:latin typeface="GE Inspira Sans" panose="020B0503060000000003" pitchFamily="34" charset="0"/>
              </a:rPr>
              <a:t>?</a:t>
            </a:r>
            <a:endParaRPr kumimoji="0" lang="en-US" sz="1400" b="0" i="0" u="none" strike="noStrike" kern="0" cap="none" spc="0" normalizeH="0" baseline="0" noProof="0" dirty="0">
              <a:ln>
                <a:noFill/>
              </a:ln>
              <a:solidFill>
                <a:sysClr val="windowText" lastClr="000000"/>
              </a:solidFill>
              <a:effectLst/>
              <a:uLnTx/>
              <a:uFillTx/>
              <a:latin typeface="GE Inspira Sans" panose="020B0503060000000003" pitchFamily="34" charset="0"/>
            </a:endParaRPr>
          </a:p>
        </p:txBody>
      </p:sp>
      <p:sp>
        <p:nvSpPr>
          <p:cNvPr id="64" name="Rectangle 63"/>
          <p:cNvSpPr/>
          <p:nvPr/>
        </p:nvSpPr>
        <p:spPr>
          <a:xfrm>
            <a:off x="2072151" y="3402175"/>
            <a:ext cx="9784051" cy="1311139"/>
          </a:xfrm>
          <a:prstGeom prst="rect">
            <a:avLst/>
          </a:prstGeom>
          <a:solidFill>
            <a:srgbClr val="FBFBFB"/>
          </a:solidFill>
          <a:ln>
            <a:solidFill>
              <a:srgbClr val="FBFB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ECECEC"/>
              </a:solidFill>
              <a:effectLst/>
              <a:uLnTx/>
              <a:uFillTx/>
            </a:endParaRPr>
          </a:p>
        </p:txBody>
      </p:sp>
      <p:sp>
        <p:nvSpPr>
          <p:cNvPr id="3" name="Rectangle 2"/>
          <p:cNvSpPr/>
          <p:nvPr/>
        </p:nvSpPr>
        <p:spPr>
          <a:xfrm>
            <a:off x="737418" y="1351638"/>
            <a:ext cx="1334734" cy="195452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Onboarding</a:t>
            </a:r>
          </a:p>
        </p:txBody>
      </p:sp>
      <p:sp>
        <p:nvSpPr>
          <p:cNvPr id="8" name="TextBox 7"/>
          <p:cNvSpPr txBox="1"/>
          <p:nvPr/>
        </p:nvSpPr>
        <p:spPr>
          <a:xfrm>
            <a:off x="2199103" y="1402501"/>
            <a:ext cx="5377693" cy="430887"/>
          </a:xfrm>
          <a:prstGeom prst="rect">
            <a:avLst/>
          </a:prstGeom>
          <a:noFill/>
        </p:spPr>
        <p:txBody>
          <a:bodyPr wrap="square" lIns="0" tIns="0" rIns="0" bIns="0" rtlCol="0">
            <a:spAutoFit/>
          </a:bodyP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Are invoice delivery instructions </a:t>
            </a:r>
            <a:r>
              <a:rPr kumimoji="0" lang="en-US" sz="1400" b="1" i="0" u="none" strike="noStrike" kern="0" cap="none" spc="0" normalizeH="0" baseline="0" noProof="0" dirty="0">
                <a:ln>
                  <a:noFill/>
                </a:ln>
                <a:solidFill>
                  <a:srgbClr val="002F5C"/>
                </a:solidFill>
                <a:effectLst/>
                <a:uLnTx/>
                <a:uFillTx/>
                <a:latin typeface="GE Inspira Sans" panose="020B0503060000000003" pitchFamily="34" charset="0"/>
              </a:rPr>
              <a:t>captured</a:t>
            </a:r>
            <a:r>
              <a:rPr kumimoji="0" lang="en-US" sz="1400" b="0" i="0" u="none" strike="noStrike" kern="0" cap="none" spc="0" normalizeH="0" baseline="0" noProof="0" dirty="0">
                <a:ln>
                  <a:noFill/>
                </a:ln>
                <a:solidFill>
                  <a:sysClr val="windowText" lastClr="000000"/>
                </a:solidFill>
                <a:effectLst/>
                <a:uLnTx/>
                <a:uFillTx/>
                <a:latin typeface="GE Inspira Sans" panose="020B0503060000000003" pitchFamily="34" charset="0"/>
              </a:rPr>
              <a:t> </a:t>
            </a:r>
            <a:r>
              <a:rPr kumimoji="0" lang="en-US" sz="1400" b="1" i="0" u="none" strike="noStrike" kern="0" cap="none" spc="0" normalizeH="0" baseline="0" noProof="0" dirty="0">
                <a:ln>
                  <a:noFill/>
                </a:ln>
                <a:solidFill>
                  <a:srgbClr val="002F5C"/>
                </a:solidFill>
                <a:effectLst/>
                <a:uLnTx/>
                <a:uFillTx/>
                <a:latin typeface="GE Inspira Sans" panose="020B0503060000000003" pitchFamily="34" charset="0"/>
              </a:rPr>
              <a:t>during </a:t>
            </a:r>
            <a:r>
              <a:rPr kumimoji="0" lang="en-US" sz="1400" b="1" i="0" u="none" strike="noStrike" kern="0" cap="none" spc="0" normalizeH="0" baseline="0" noProof="0">
                <a:ln>
                  <a:noFill/>
                </a:ln>
                <a:solidFill>
                  <a:srgbClr val="002F5C"/>
                </a:solidFill>
                <a:effectLst/>
                <a:uLnTx/>
                <a:uFillTx/>
                <a:latin typeface="GE Inspira Sans" panose="020B0503060000000003" pitchFamily="34" charset="0"/>
              </a:rPr>
              <a:t>the customer onboarding </a:t>
            </a: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process</a:t>
            </a:r>
            <a:endPar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endParaRPr>
          </a:p>
        </p:txBody>
      </p:sp>
      <p:sp>
        <p:nvSpPr>
          <p:cNvPr id="68" name="Rectangle 67"/>
          <p:cNvSpPr/>
          <p:nvPr/>
        </p:nvSpPr>
        <p:spPr>
          <a:xfrm>
            <a:off x="9205242" y="1558707"/>
            <a:ext cx="65719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0" name="Rectangle 69"/>
          <p:cNvSpPr/>
          <p:nvPr/>
        </p:nvSpPr>
        <p:spPr>
          <a:xfrm>
            <a:off x="10115042" y="1558707"/>
            <a:ext cx="543135"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4" name="Rectangle 73"/>
          <p:cNvSpPr/>
          <p:nvPr/>
        </p:nvSpPr>
        <p:spPr>
          <a:xfrm>
            <a:off x="10854692" y="1558707"/>
            <a:ext cx="543135"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7" name="TextBox 56"/>
          <p:cNvSpPr txBox="1"/>
          <p:nvPr/>
        </p:nvSpPr>
        <p:spPr>
          <a:xfrm>
            <a:off x="2199103" y="3405284"/>
            <a:ext cx="6238688" cy="430887"/>
          </a:xfrm>
          <a:prstGeom prst="rect">
            <a:avLst/>
          </a:prstGeom>
          <a:noFill/>
        </p:spPr>
        <p:txBody>
          <a:bodyPr wrap="square" lIns="0" tIns="0" rIns="0" bIns="0" rtlCol="0">
            <a:spAutoFit/>
          </a:bodyP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Is there a</a:t>
            </a:r>
            <a:r>
              <a:rPr kumimoji="0" lang="en-US" sz="1400" b="1" i="0" u="none" strike="noStrike" kern="0" cap="none" spc="0" normalizeH="0" baseline="0" noProof="0">
                <a:ln>
                  <a:noFill/>
                </a:ln>
                <a:solidFill>
                  <a:schemeClr val="accent2"/>
                </a:solidFill>
                <a:effectLst/>
                <a:uLnTx/>
                <a:uFillTx/>
                <a:latin typeface="GE Inspira Sans" panose="020B0503060000000003" pitchFamily="34" charset="0"/>
              </a:rPr>
              <a:t> </a:t>
            </a:r>
            <a:r>
              <a:rPr kumimoji="0" lang="en-US" sz="1400" b="1" i="0" u="none" strike="noStrike" kern="0" cap="none" spc="0" normalizeH="0" baseline="0" noProof="0">
                <a:ln>
                  <a:noFill/>
                </a:ln>
                <a:solidFill>
                  <a:schemeClr val="accent1">
                    <a:lumMod val="50000"/>
                  </a:schemeClr>
                </a:solidFill>
                <a:effectLst/>
                <a:uLnTx/>
                <a:uFillTx/>
                <a:latin typeface="GE Inspira Sans" panose="020B0503060000000003" pitchFamily="34" charset="0"/>
              </a:rPr>
              <a:t>data repository to maintain customer invoice distribution instructions</a:t>
            </a:r>
            <a:r>
              <a:rPr kumimoji="0" lang="en-US" sz="1400" b="0" i="0" u="none" strike="noStrike" kern="0" cap="none" spc="0" normalizeH="0" baseline="0" noProof="0">
                <a:ln>
                  <a:noFill/>
                </a:ln>
                <a:solidFill>
                  <a:sysClr val="windowText" lastClr="000000"/>
                </a:solidFill>
                <a:effectLst/>
                <a:uLnTx/>
                <a:uFillTx/>
                <a:latin typeface="GE Inspira Sans" panose="020B0503060000000003" pitchFamily="34" charset="0"/>
              </a:rPr>
              <a:t>?</a:t>
            </a:r>
            <a:endParaRPr kumimoji="0" lang="en-US" sz="1400" b="0" i="0" u="none" strike="noStrike" kern="0" cap="none" spc="0" normalizeH="0" baseline="0" noProof="0" dirty="0">
              <a:ln>
                <a:noFill/>
              </a:ln>
              <a:solidFill>
                <a:sysClr val="windowText" lastClr="000000"/>
              </a:solidFill>
              <a:effectLst/>
              <a:uLnTx/>
              <a:uFillTx/>
              <a:latin typeface="GE Inspira Sans" panose="020B0503060000000003" pitchFamily="34" charset="0"/>
            </a:endParaRPr>
          </a:p>
        </p:txBody>
      </p:sp>
      <p:sp>
        <p:nvSpPr>
          <p:cNvPr id="98" name="TextBox 97"/>
          <p:cNvSpPr txBox="1"/>
          <p:nvPr/>
        </p:nvSpPr>
        <p:spPr>
          <a:xfrm>
            <a:off x="2406591" y="1914319"/>
            <a:ext cx="6292720" cy="430887"/>
          </a:xfrm>
          <a:prstGeom prst="rect">
            <a:avLst/>
          </a:prstGeom>
          <a:noFill/>
        </p:spPr>
        <p:txBody>
          <a:bodyPr wrap="squar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For email distribution, is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there a field to capture </a:t>
            </a:r>
            <a:r>
              <a:rPr kumimoji="0" lang="en-US" sz="1400" b="1" i="0" u="none" strike="noStrike" kern="0" cap="none" spc="0" normalizeH="0" baseline="0" noProof="0" dirty="0">
                <a:ln>
                  <a:noFill/>
                </a:ln>
                <a:solidFill>
                  <a:srgbClr val="002F5C"/>
                </a:solidFill>
                <a:effectLst/>
                <a:uLnTx/>
                <a:uFillTx/>
                <a:latin typeface="GE Inspira Sans" panose="020B0503060000000003" pitchFamily="34" charset="0"/>
              </a:rPr>
              <a:t>email address of the </a:t>
            </a:r>
            <a:r>
              <a:rPr kumimoji="0" lang="en-US" sz="1400" b="1" i="0" u="none" strike="noStrike" kern="0" cap="none" spc="0" normalizeH="0" baseline="0" noProof="0">
                <a:ln>
                  <a:noFill/>
                </a:ln>
                <a:solidFill>
                  <a:srgbClr val="002F5C"/>
                </a:solidFill>
                <a:effectLst/>
                <a:uLnTx/>
                <a:uFillTx/>
                <a:latin typeface="GE Inspira Sans" panose="020B0503060000000003" pitchFamily="34" charset="0"/>
              </a:rPr>
              <a:t>customer </a:t>
            </a: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in the onboarding process? </a:t>
            </a:r>
          </a:p>
        </p:txBody>
      </p:sp>
      <p:sp>
        <p:nvSpPr>
          <p:cNvPr id="69" name="Rectangle 68"/>
          <p:cNvSpPr/>
          <p:nvPr/>
        </p:nvSpPr>
        <p:spPr>
          <a:xfrm>
            <a:off x="9235115" y="1995419"/>
            <a:ext cx="59744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2" name="Rectangle 71"/>
          <p:cNvSpPr/>
          <p:nvPr/>
        </p:nvSpPr>
        <p:spPr>
          <a:xfrm>
            <a:off x="10139730" y="1995419"/>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5" name="Rectangle 74"/>
          <p:cNvSpPr/>
          <p:nvPr/>
        </p:nvSpPr>
        <p:spPr>
          <a:xfrm>
            <a:off x="10879380" y="1995419"/>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1" name="TextBox 60"/>
          <p:cNvSpPr txBox="1"/>
          <p:nvPr/>
        </p:nvSpPr>
        <p:spPr>
          <a:xfrm>
            <a:off x="2406591" y="2439978"/>
            <a:ext cx="6292720" cy="430887"/>
          </a:xfrm>
          <a:prstGeom prst="rect">
            <a:avLst/>
          </a:prstGeom>
          <a:noFill/>
        </p:spPr>
        <p:txBody>
          <a:bodyPr wrap="squar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For mail distribution, is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there a control to </a:t>
            </a:r>
            <a:r>
              <a:rPr kumimoji="0" lang="en-US" sz="1400" b="1" i="0" u="none" strike="noStrike" kern="0" cap="none" spc="0" normalizeH="0" baseline="0" noProof="0" dirty="0">
                <a:ln>
                  <a:noFill/>
                </a:ln>
                <a:solidFill>
                  <a:srgbClr val="002F5C"/>
                </a:solidFill>
                <a:effectLst/>
                <a:uLnTx/>
                <a:uFillTx/>
                <a:latin typeface="GE Inspira Sans" panose="020B0503060000000003" pitchFamily="34" charset="0"/>
              </a:rPr>
              <a:t>verify </a:t>
            </a:r>
            <a:r>
              <a:rPr kumimoji="0" lang="en-US" sz="1400" b="1" i="0" u="none" strike="noStrike" kern="0" cap="none" spc="0" normalizeH="0" baseline="0" noProof="0">
                <a:ln>
                  <a:noFill/>
                </a:ln>
                <a:solidFill>
                  <a:srgbClr val="002F5C"/>
                </a:solidFill>
                <a:effectLst/>
                <a:uLnTx/>
                <a:uFillTx/>
                <a:latin typeface="GE Inspira Sans" panose="020B0503060000000003" pitchFamily="34" charset="0"/>
              </a:rPr>
              <a:t>the mailing address</a:t>
            </a:r>
            <a:r>
              <a:rPr kumimoji="0" lang="en-US" sz="1400" b="0" i="0" u="none" strike="noStrike" kern="0" cap="none" spc="0" normalizeH="0" baseline="0" noProof="0">
                <a:ln>
                  <a:noFill/>
                </a:ln>
                <a:solidFill>
                  <a:sysClr val="windowText" lastClr="000000"/>
                </a:solidFill>
                <a:effectLst/>
                <a:uLnTx/>
                <a:uFillTx/>
                <a:latin typeface="GE Inspira Sans" panose="020B0503060000000003" pitchFamily="34" charset="0"/>
              </a:rPr>
              <a:t>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with the </a:t>
            </a: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address as per the purchase order?</a:t>
            </a:r>
          </a:p>
        </p:txBody>
      </p:sp>
      <p:sp>
        <p:nvSpPr>
          <p:cNvPr id="76" name="Rectangle 75"/>
          <p:cNvSpPr/>
          <p:nvPr/>
        </p:nvSpPr>
        <p:spPr>
          <a:xfrm>
            <a:off x="9235115" y="2597720"/>
            <a:ext cx="59744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8" name="Rectangle 77"/>
          <p:cNvSpPr/>
          <p:nvPr/>
        </p:nvSpPr>
        <p:spPr>
          <a:xfrm>
            <a:off x="10139730" y="2597720"/>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9" name="Rectangle 78"/>
          <p:cNvSpPr/>
          <p:nvPr/>
        </p:nvSpPr>
        <p:spPr>
          <a:xfrm>
            <a:off x="10879380" y="2597720"/>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0" name="TextBox 49"/>
          <p:cNvSpPr txBox="1"/>
          <p:nvPr/>
        </p:nvSpPr>
        <p:spPr>
          <a:xfrm>
            <a:off x="2199102" y="3917134"/>
            <a:ext cx="6957143" cy="215444"/>
          </a:xfrm>
          <a:prstGeom prst="rect">
            <a:avLst/>
          </a:prstGeom>
          <a:noFill/>
        </p:spPr>
        <p:txBody>
          <a:bodyPr wrap="square" lIns="0" tIns="0" rIns="0" bIns="0" rtlCol="0">
            <a:spAutoFit/>
          </a:bodyP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Is there </a:t>
            </a:r>
            <a:r>
              <a:rPr kumimoji="0" lang="en-US" sz="1400" b="1" i="0" u="none" strike="noStrike" kern="0" cap="none" spc="0" normalizeH="0" baseline="0" noProof="0">
                <a:ln>
                  <a:noFill/>
                </a:ln>
                <a:solidFill>
                  <a:schemeClr val="accent1">
                    <a:lumMod val="50000"/>
                  </a:schemeClr>
                </a:solidFill>
                <a:effectLst/>
                <a:uLnTx/>
                <a:uFillTx/>
                <a:latin typeface="GE Inspira Sans" panose="020B0503060000000003" pitchFamily="34" charset="0"/>
              </a:rPr>
              <a:t>ownership assigned to maintain &amp; update </a:t>
            </a: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customer info?</a:t>
            </a:r>
            <a:endPar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endParaRPr>
          </a:p>
        </p:txBody>
      </p:sp>
      <p:sp>
        <p:nvSpPr>
          <p:cNvPr id="51" name="Rectangle 50"/>
          <p:cNvSpPr/>
          <p:nvPr/>
        </p:nvSpPr>
        <p:spPr>
          <a:xfrm>
            <a:off x="9235115" y="3514927"/>
            <a:ext cx="59744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2" name="Rectangle 51"/>
          <p:cNvSpPr/>
          <p:nvPr/>
        </p:nvSpPr>
        <p:spPr>
          <a:xfrm>
            <a:off x="10139730" y="3514927"/>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3" name="Rectangle 52"/>
          <p:cNvSpPr/>
          <p:nvPr/>
        </p:nvSpPr>
        <p:spPr>
          <a:xfrm>
            <a:off x="10879380" y="3514927"/>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8" name="Rectangle 57"/>
          <p:cNvSpPr/>
          <p:nvPr/>
        </p:nvSpPr>
        <p:spPr>
          <a:xfrm>
            <a:off x="9235115" y="3938939"/>
            <a:ext cx="59744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9" name="Rectangle 58"/>
          <p:cNvSpPr/>
          <p:nvPr/>
        </p:nvSpPr>
        <p:spPr>
          <a:xfrm>
            <a:off x="10139730" y="3938939"/>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0" name="Rectangle 59"/>
          <p:cNvSpPr/>
          <p:nvPr/>
        </p:nvSpPr>
        <p:spPr>
          <a:xfrm>
            <a:off x="10879380" y="3938939"/>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5" name="TextBox 64"/>
          <p:cNvSpPr txBox="1"/>
          <p:nvPr/>
        </p:nvSpPr>
        <p:spPr>
          <a:xfrm>
            <a:off x="2199102" y="4222032"/>
            <a:ext cx="6702573" cy="430887"/>
          </a:xfrm>
          <a:prstGeom prst="rect">
            <a:avLst/>
          </a:prstGeom>
          <a:noFill/>
        </p:spPr>
        <p:txBody>
          <a:bodyPr wrap="square" lIns="0" tIns="0" rIns="0" bIns="0" rtlCol="0">
            <a:spAutoFit/>
          </a:bodyP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Are invoice delivery information </a:t>
            </a:r>
            <a:r>
              <a:rPr kumimoji="0" lang="en-US" sz="1400" b="1" i="0" u="none" strike="noStrike" kern="0" cap="none" spc="0" normalizeH="0" baseline="0" noProof="0" dirty="0">
                <a:ln>
                  <a:noFill/>
                </a:ln>
                <a:solidFill>
                  <a:srgbClr val="002F5C"/>
                </a:solidFill>
                <a:effectLst/>
                <a:uLnTx/>
                <a:uFillTx/>
                <a:latin typeface="GE Inspira Sans" panose="020B0503060000000003" pitchFamily="34" charset="0"/>
              </a:rPr>
              <a:t>shared </a:t>
            </a:r>
            <a:r>
              <a:rPr kumimoji="0" lang="en-US" sz="1400" b="1" i="0" u="none" strike="noStrike" kern="0" cap="none" spc="0" normalizeH="0" baseline="0" noProof="0">
                <a:ln>
                  <a:noFill/>
                </a:ln>
                <a:solidFill>
                  <a:srgbClr val="002F5C"/>
                </a:solidFill>
                <a:effectLst/>
                <a:uLnTx/>
                <a:uFillTx/>
                <a:latin typeface="GE Inspira Sans" panose="020B0503060000000003" pitchFamily="34" charset="0"/>
              </a:rPr>
              <a:t>with those responsible for distributing the invoice</a:t>
            </a:r>
            <a:r>
              <a:rPr kumimoji="0" lang="en-US" sz="1400" b="0" i="0" u="none" strike="noStrike" kern="0" cap="none" spc="0" normalizeH="0" baseline="0" noProof="0">
                <a:ln>
                  <a:noFill/>
                </a:ln>
                <a:solidFill>
                  <a:sysClr val="windowText" lastClr="000000"/>
                </a:solidFill>
                <a:effectLst/>
                <a:uLnTx/>
                <a:uFillTx/>
                <a:latin typeface="GE Inspira Sans" panose="020B0503060000000003" pitchFamily="34" charset="0"/>
              </a:rPr>
              <a:t>?</a:t>
            </a:r>
            <a:endParaRPr kumimoji="0" lang="en-US" sz="1400" b="0" i="0" u="none" strike="noStrike" kern="0" cap="none" spc="0" normalizeH="0" baseline="0" noProof="0" dirty="0">
              <a:ln>
                <a:noFill/>
              </a:ln>
              <a:solidFill>
                <a:sysClr val="windowText" lastClr="000000"/>
              </a:solidFill>
              <a:effectLst/>
              <a:uLnTx/>
              <a:uFillTx/>
              <a:latin typeface="GE Inspira Sans" panose="020B0503060000000003" pitchFamily="34" charset="0"/>
            </a:endParaRPr>
          </a:p>
        </p:txBody>
      </p:sp>
      <p:sp>
        <p:nvSpPr>
          <p:cNvPr id="66" name="Rectangle 65"/>
          <p:cNvSpPr/>
          <p:nvPr/>
        </p:nvSpPr>
        <p:spPr>
          <a:xfrm>
            <a:off x="9235115" y="4404068"/>
            <a:ext cx="59744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7" name="Rectangle 66"/>
          <p:cNvSpPr/>
          <p:nvPr/>
        </p:nvSpPr>
        <p:spPr>
          <a:xfrm>
            <a:off x="10139730" y="4404068"/>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1" name="Rectangle 70"/>
          <p:cNvSpPr/>
          <p:nvPr/>
        </p:nvSpPr>
        <p:spPr>
          <a:xfrm>
            <a:off x="10879380" y="4404068"/>
            <a:ext cx="49375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2" name="Rectangle 61"/>
          <p:cNvSpPr/>
          <p:nvPr/>
        </p:nvSpPr>
        <p:spPr>
          <a:xfrm>
            <a:off x="737418" y="3402175"/>
            <a:ext cx="1334734" cy="131113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latin typeface="GE Inspira Sans" panose="020B0503060000000003" pitchFamily="34" charset="0"/>
              </a:rPr>
              <a:t>Repository</a:t>
            </a:r>
            <a:endPar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endParaRPr>
          </a:p>
        </p:txBody>
      </p:sp>
      <p:sp>
        <p:nvSpPr>
          <p:cNvPr id="54" name="Rectangle 53"/>
          <p:cNvSpPr/>
          <p:nvPr/>
        </p:nvSpPr>
        <p:spPr>
          <a:xfrm>
            <a:off x="1642620" y="6156092"/>
            <a:ext cx="859061" cy="24124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 PGS ERPs </a:t>
            </a:r>
            <a:endParaRPr kumimoji="0" lang="en-US" sz="10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 name="Rectangle 4"/>
          <p:cNvSpPr/>
          <p:nvPr/>
        </p:nvSpPr>
        <p:spPr>
          <a:xfrm>
            <a:off x="8887276" y="943898"/>
            <a:ext cx="2816526" cy="504346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5" name="Straight Connector 54"/>
          <p:cNvCxnSpPr/>
          <p:nvPr/>
        </p:nvCxnSpPr>
        <p:spPr>
          <a:xfrm>
            <a:off x="436648" y="1432106"/>
            <a:ext cx="2264" cy="3761136"/>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16200000">
            <a:off x="-22075" y="3189563"/>
            <a:ext cx="917447" cy="246221"/>
          </a:xfrm>
          <a:prstGeom prst="rect">
            <a:avLst/>
          </a:prstGeom>
          <a:solidFill>
            <a:schemeClr val="bg1"/>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Required</a:t>
            </a:r>
          </a:p>
        </p:txBody>
      </p:sp>
      <p:sp>
        <p:nvSpPr>
          <p:cNvPr id="82" name="TextBox 81"/>
          <p:cNvSpPr txBox="1"/>
          <p:nvPr/>
        </p:nvSpPr>
        <p:spPr>
          <a:xfrm>
            <a:off x="2406590" y="2986813"/>
            <a:ext cx="6031201" cy="215444"/>
          </a:xfrm>
          <a:prstGeom prst="rect">
            <a:avLst/>
          </a:prstGeom>
          <a:noFill/>
        </p:spPr>
        <p:txBody>
          <a:bodyPr wrap="square" lIns="0" tIns="0" rIns="0" bIns="0"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For portal distribution, are </a:t>
            </a:r>
            <a:r>
              <a:rPr kumimoji="0" lang="en-US" sz="1400" b="1" i="0" u="none" strike="noStrike" kern="0" cap="none" spc="0" normalizeH="0" baseline="0" noProof="0">
                <a:ln>
                  <a:noFill/>
                </a:ln>
                <a:solidFill>
                  <a:schemeClr val="accent1">
                    <a:lumMod val="50000"/>
                  </a:schemeClr>
                </a:solidFill>
                <a:effectLst/>
                <a:uLnTx/>
                <a:uFillTx/>
                <a:latin typeface="GE Inspira Sans" panose="020B0503060000000003" pitchFamily="34" charset="0"/>
              </a:rPr>
              <a:t>upload details </a:t>
            </a:r>
            <a:r>
              <a:rPr kumimoji="0" lang="en-US" sz="1400" b="0" i="0" u="none" strike="noStrike" kern="0" cap="none" spc="0" normalizeH="0" baseline="0" noProof="0">
                <a:ln>
                  <a:noFill/>
                </a:ln>
                <a:solidFill>
                  <a:schemeClr val="accent2"/>
                </a:solidFill>
                <a:effectLst/>
                <a:uLnTx/>
                <a:uFillTx/>
                <a:latin typeface="GE Inspira Sans" panose="020B0503060000000003" pitchFamily="34" charset="0"/>
              </a:rPr>
              <a:t>captured (manual vs EDI)?</a:t>
            </a:r>
          </a:p>
        </p:txBody>
      </p:sp>
      <p:sp>
        <p:nvSpPr>
          <p:cNvPr id="83" name="Rectangle 82"/>
          <p:cNvSpPr/>
          <p:nvPr/>
        </p:nvSpPr>
        <p:spPr>
          <a:xfrm>
            <a:off x="9235115" y="2989367"/>
            <a:ext cx="597449"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84" name="Rectangle 83"/>
          <p:cNvSpPr/>
          <p:nvPr/>
        </p:nvSpPr>
        <p:spPr>
          <a:xfrm>
            <a:off x="10090354" y="2976667"/>
            <a:ext cx="592512" cy="2054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85" name="Rectangle 84"/>
          <p:cNvSpPr/>
          <p:nvPr/>
        </p:nvSpPr>
        <p:spPr>
          <a:xfrm>
            <a:off x="10830004" y="2976667"/>
            <a:ext cx="592512" cy="2054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grpSp>
        <p:nvGrpSpPr>
          <p:cNvPr id="73" name="Group 72"/>
          <p:cNvGrpSpPr/>
          <p:nvPr/>
        </p:nvGrpSpPr>
        <p:grpSpPr>
          <a:xfrm rot="2077756">
            <a:off x="10756778" y="636365"/>
            <a:ext cx="1381928" cy="557818"/>
            <a:chOff x="-43139" y="2920222"/>
            <a:chExt cx="1190492" cy="487421"/>
          </a:xfrm>
        </p:grpSpPr>
        <p:sp>
          <p:nvSpPr>
            <p:cNvPr id="86" name="Cloud 85"/>
            <p:cNvSpPr/>
            <p:nvPr/>
          </p:nvSpPr>
          <p:spPr>
            <a:xfrm rot="20794177">
              <a:off x="-43139" y="2920222"/>
              <a:ext cx="1190492" cy="487421"/>
            </a:xfrm>
            <a:prstGeom prst="cloud">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GE Inspira Sans" panose="020B0503060000000003" pitchFamily="34" charset="0"/>
              </a:endParaRPr>
            </a:p>
          </p:txBody>
        </p:sp>
        <p:sp>
          <p:nvSpPr>
            <p:cNvPr id="87" name="TextBox 86"/>
            <p:cNvSpPr txBox="1"/>
            <p:nvPr/>
          </p:nvSpPr>
          <p:spPr>
            <a:xfrm rot="20405129">
              <a:off x="284874" y="2974838"/>
              <a:ext cx="589663" cy="37650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GEP PGS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As-Is</a:t>
              </a:r>
            </a:p>
          </p:txBody>
        </p:sp>
      </p:grpSp>
      <p:sp>
        <p:nvSpPr>
          <p:cNvPr id="63"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18863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1772321" y="2549118"/>
            <a:ext cx="10039021" cy="726591"/>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35" name="Rectangle 34"/>
          <p:cNvSpPr/>
          <p:nvPr/>
        </p:nvSpPr>
        <p:spPr>
          <a:xfrm>
            <a:off x="7997839" y="1033734"/>
            <a:ext cx="58771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As-Is</a:t>
            </a:r>
          </a:p>
        </p:txBody>
      </p:sp>
      <p:sp>
        <p:nvSpPr>
          <p:cNvPr id="36" name="Rectangle 35"/>
          <p:cNvSpPr/>
          <p:nvPr/>
        </p:nvSpPr>
        <p:spPr>
          <a:xfrm>
            <a:off x="8562528" y="1033734"/>
            <a:ext cx="64008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To-be</a:t>
            </a:r>
          </a:p>
        </p:txBody>
      </p:sp>
      <p:cxnSp>
        <p:nvCxnSpPr>
          <p:cNvPr id="114" name="Straight Arrow Connector 113"/>
          <p:cNvCxnSpPr/>
          <p:nvPr/>
        </p:nvCxnSpPr>
        <p:spPr>
          <a:xfrm>
            <a:off x="372234" y="1285487"/>
            <a:ext cx="0" cy="3685032"/>
          </a:xfrm>
          <a:prstGeom prst="straightConnector1">
            <a:avLst/>
          </a:prstGeom>
          <a:noFill/>
          <a:ln w="12700" cap="flat" cmpd="sng" algn="ctr">
            <a:solidFill>
              <a:srgbClr val="63666A"/>
            </a:solidFill>
            <a:prstDash val="solid"/>
            <a:headEnd type="oval" w="med" len="med"/>
            <a:tailEnd type="oval" w="med" len="med"/>
          </a:ln>
          <a:effectLst/>
        </p:spPr>
      </p:cxnSp>
      <p:sp>
        <p:nvSpPr>
          <p:cNvPr id="119" name="Rectangle 118"/>
          <p:cNvSpPr/>
          <p:nvPr/>
        </p:nvSpPr>
        <p:spPr>
          <a:xfrm rot="16200000">
            <a:off x="-84966" y="3048141"/>
            <a:ext cx="914400" cy="145928"/>
          </a:xfrm>
          <a:prstGeom prst="rect">
            <a:avLst/>
          </a:prstGeom>
          <a:solidFill>
            <a:sysClr val="window" lastClr="FFFFFF"/>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63666A">
                    <a:lumMod val="50000"/>
                  </a:srgbClr>
                </a:solidFill>
                <a:effectLst/>
                <a:uLnTx/>
                <a:uFillTx/>
                <a:latin typeface="GE Inspira Sans" panose="020B0503060000000003" pitchFamily="34" charset="0"/>
              </a:rPr>
              <a:t>Required</a:t>
            </a:r>
            <a:endParaRPr kumimoji="0" lang="en-US" sz="1800" b="0" i="0" u="none" strike="noStrike" kern="0" cap="none" spc="0" normalizeH="0" baseline="0" noProof="0" dirty="0">
              <a:ln>
                <a:noFill/>
              </a:ln>
              <a:solidFill>
                <a:srgbClr val="63666A">
                  <a:lumMod val="50000"/>
                </a:srgbClr>
              </a:solidFill>
              <a:effectLst/>
              <a:uLnTx/>
              <a:uFillTx/>
              <a:latin typeface="GE Inspira Sans" panose="020B0503060000000003" pitchFamily="34" charset="0"/>
            </a:endParaRPr>
          </a:p>
        </p:txBody>
      </p:sp>
      <p:sp>
        <p:nvSpPr>
          <p:cNvPr id="56" name="Rectangle 55"/>
          <p:cNvSpPr/>
          <p:nvPr/>
        </p:nvSpPr>
        <p:spPr>
          <a:xfrm>
            <a:off x="1740853" y="2697769"/>
            <a:ext cx="630936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Does the business use </a:t>
            </a:r>
            <a:r>
              <a:rPr kumimoji="0" lang="en-US" sz="1400" b="1" i="0" u="none" strike="noStrike" kern="0" cap="none" spc="0" normalizeH="0" baseline="0" noProof="0" dirty="0" err="1">
                <a:ln>
                  <a:noFill/>
                </a:ln>
                <a:solidFill>
                  <a:schemeClr val="accent1">
                    <a:lumMod val="50000"/>
                  </a:schemeClr>
                </a:solidFill>
                <a:effectLst/>
                <a:uLnTx/>
                <a:uFillTx/>
                <a:latin typeface="GE Inspira Sans" panose="020B0503060000000003" pitchFamily="34" charset="0"/>
              </a:rPr>
              <a:t>Sabrix</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as the tax management system? </a:t>
            </a:r>
          </a:p>
          <a:p>
            <a:pPr marL="742950" marR="0" lvl="1" indent="-285750" defTabSz="914400" eaLnBrk="1" fontAlgn="auto" latinLnBrk="0" hangingPunct="1">
              <a:lnSpc>
                <a:spcPct val="100000"/>
              </a:lnSpc>
              <a:spcBef>
                <a:spcPts val="0"/>
              </a:spcBef>
              <a:spcAft>
                <a:spcPts val="0"/>
              </a:spcAft>
              <a:buClrTx/>
              <a:buSzTx/>
              <a:buFont typeface="GE Inspira Sans" panose="020B0503060000000003"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If not, what tax system is used? Is it compliant to Enterprise Standards?</a:t>
            </a:r>
          </a:p>
        </p:txBody>
      </p:sp>
      <p:sp>
        <p:nvSpPr>
          <p:cNvPr id="76" name="Rectangle 75"/>
          <p:cNvSpPr/>
          <p:nvPr/>
        </p:nvSpPr>
        <p:spPr>
          <a:xfrm>
            <a:off x="8152337" y="2697769"/>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7" name="Rectangle 76"/>
          <p:cNvSpPr/>
          <p:nvPr/>
        </p:nvSpPr>
        <p:spPr>
          <a:xfrm>
            <a:off x="8762577" y="2697769"/>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7" name="Rectangle 56"/>
          <p:cNvSpPr/>
          <p:nvPr/>
        </p:nvSpPr>
        <p:spPr>
          <a:xfrm>
            <a:off x="1740853" y="3013468"/>
            <a:ext cx="585216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Does the business use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Documentum</a:t>
            </a:r>
            <a:r>
              <a:rPr kumimoji="0" lang="en-US" sz="1400" b="0" i="0" u="none" strike="noStrike" kern="0" cap="none" spc="0" normalizeH="0" baseline="30000" noProof="0" dirty="0">
                <a:ln>
                  <a:noFill/>
                </a:ln>
                <a:solidFill>
                  <a:schemeClr val="accent1">
                    <a:lumMod val="50000"/>
                  </a:schemeClr>
                </a:solidFill>
                <a:effectLst/>
                <a:uLnTx/>
                <a:uFillTx/>
                <a:latin typeface="GE Inspira Sans" panose="020B0503060000000003" pitchFamily="34" charset="0"/>
              </a:rPr>
              <a:t>-a)</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as the tax repository? </a:t>
            </a:r>
          </a:p>
        </p:txBody>
      </p:sp>
      <p:sp>
        <p:nvSpPr>
          <p:cNvPr id="82" name="Rectangle 81"/>
          <p:cNvSpPr/>
          <p:nvPr/>
        </p:nvSpPr>
        <p:spPr>
          <a:xfrm>
            <a:off x="8152337" y="3013468"/>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83" name="Rectangle 82"/>
          <p:cNvSpPr/>
          <p:nvPr/>
        </p:nvSpPr>
        <p:spPr>
          <a:xfrm>
            <a:off x="8762577" y="3013468"/>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4" name="Rectangle 123"/>
          <p:cNvSpPr/>
          <p:nvPr/>
        </p:nvSpPr>
        <p:spPr>
          <a:xfrm>
            <a:off x="9229904" y="2549118"/>
            <a:ext cx="2468880" cy="73152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System controls: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exemption input not valid without certificate attachment</a:t>
            </a:r>
          </a:p>
        </p:txBody>
      </p:sp>
      <p:sp>
        <p:nvSpPr>
          <p:cNvPr id="98" name="Rectangle 97"/>
          <p:cNvSpPr/>
          <p:nvPr/>
        </p:nvSpPr>
        <p:spPr>
          <a:xfrm>
            <a:off x="1772322" y="3431401"/>
            <a:ext cx="10039021" cy="683413"/>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9" name="Rectangle 58"/>
          <p:cNvSpPr/>
          <p:nvPr/>
        </p:nvSpPr>
        <p:spPr>
          <a:xfrm>
            <a:off x="1740853" y="3530882"/>
            <a:ext cx="603504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tax exemption report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available to check customers tax status?</a:t>
            </a:r>
          </a:p>
        </p:txBody>
      </p:sp>
      <p:sp>
        <p:nvSpPr>
          <p:cNvPr id="165" name="Rectangle 164"/>
          <p:cNvSpPr/>
          <p:nvPr/>
        </p:nvSpPr>
        <p:spPr>
          <a:xfrm>
            <a:off x="8152337" y="3530882"/>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66" name="Rectangle 165"/>
          <p:cNvSpPr/>
          <p:nvPr/>
        </p:nvSpPr>
        <p:spPr>
          <a:xfrm>
            <a:off x="8762577" y="3530882"/>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0" name="Rectangle 59"/>
          <p:cNvSpPr/>
          <p:nvPr/>
        </p:nvSpPr>
        <p:spPr>
          <a:xfrm>
            <a:off x="1740853" y="3849669"/>
            <a:ext cx="539496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process in place to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monitor/obtain expired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certificates? </a:t>
            </a:r>
          </a:p>
        </p:txBody>
      </p:sp>
      <p:sp>
        <p:nvSpPr>
          <p:cNvPr id="103" name="Rectangle 102"/>
          <p:cNvSpPr/>
          <p:nvPr/>
        </p:nvSpPr>
        <p:spPr>
          <a:xfrm>
            <a:off x="8152337" y="3849669"/>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04" name="Rectangle 103"/>
          <p:cNvSpPr/>
          <p:nvPr/>
        </p:nvSpPr>
        <p:spPr>
          <a:xfrm>
            <a:off x="8762577" y="3849669"/>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5" name="Rectangle 124"/>
          <p:cNvSpPr/>
          <p:nvPr/>
        </p:nvSpPr>
        <p:spPr>
          <a:xfrm>
            <a:off x="9229904" y="3431401"/>
            <a:ext cx="2468880" cy="68857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System controls: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 visibility of tax information driving process governance</a:t>
            </a:r>
          </a:p>
        </p:txBody>
      </p:sp>
      <p:sp>
        <p:nvSpPr>
          <p:cNvPr id="134" name="Rectangle 133"/>
          <p:cNvSpPr/>
          <p:nvPr/>
        </p:nvSpPr>
        <p:spPr>
          <a:xfrm>
            <a:off x="7990241" y="927966"/>
            <a:ext cx="3829315" cy="5154362"/>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 Inspira Sans" panose="020B0503060000000003" pitchFamily="34" charset="0"/>
            </a:endParaRPr>
          </a:p>
        </p:txBody>
      </p:sp>
      <p:sp>
        <p:nvSpPr>
          <p:cNvPr id="72" name="Rectangle 71"/>
          <p:cNvSpPr/>
          <p:nvPr/>
        </p:nvSpPr>
        <p:spPr>
          <a:xfrm>
            <a:off x="1772322" y="1269445"/>
            <a:ext cx="10039021" cy="1174653"/>
          </a:xfrm>
          <a:prstGeom prst="rect">
            <a:avLst/>
          </a:prstGeom>
          <a:solidFill>
            <a:schemeClr val="bg1">
              <a:lumMod val="95000"/>
              <a:alpha val="3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4" name="Rectangle 53"/>
          <p:cNvSpPr/>
          <p:nvPr/>
        </p:nvSpPr>
        <p:spPr>
          <a:xfrm>
            <a:off x="1740853" y="1413233"/>
            <a:ext cx="576072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Are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checks in place during onboarding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process to obtain tax exemption status of customer?</a:t>
            </a:r>
          </a:p>
        </p:txBody>
      </p:sp>
      <p:sp>
        <p:nvSpPr>
          <p:cNvPr id="40" name="Rectangle 39"/>
          <p:cNvSpPr/>
          <p:nvPr/>
        </p:nvSpPr>
        <p:spPr>
          <a:xfrm>
            <a:off x="8152337" y="1413233"/>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41" name="Rectangle 40"/>
          <p:cNvSpPr/>
          <p:nvPr/>
        </p:nvSpPr>
        <p:spPr>
          <a:xfrm>
            <a:off x="8762577" y="1413233"/>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5" name="Rectangle 54"/>
          <p:cNvSpPr/>
          <p:nvPr/>
        </p:nvSpPr>
        <p:spPr>
          <a:xfrm>
            <a:off x="1740853" y="1764421"/>
            <a:ext cx="6279621"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tax status inquired at quote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or at contract signed by customer?</a:t>
            </a:r>
          </a:p>
        </p:txBody>
      </p:sp>
      <p:sp>
        <p:nvSpPr>
          <p:cNvPr id="93" name="Rectangle 92"/>
          <p:cNvSpPr/>
          <p:nvPr/>
        </p:nvSpPr>
        <p:spPr>
          <a:xfrm>
            <a:off x="8152337" y="1764421"/>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4" name="Rectangle 93"/>
          <p:cNvSpPr/>
          <p:nvPr/>
        </p:nvSpPr>
        <p:spPr>
          <a:xfrm>
            <a:off x="8762577" y="1764421"/>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0" name="Rectangle 119"/>
          <p:cNvSpPr/>
          <p:nvPr/>
        </p:nvSpPr>
        <p:spPr>
          <a:xfrm>
            <a:off x="1740853" y="2131650"/>
            <a:ext cx="5773296" cy="18288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process in place to check tax exemption for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completeness &amp; accuracy</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prior to order processing?</a:t>
            </a:r>
          </a:p>
        </p:txBody>
      </p:sp>
      <p:sp>
        <p:nvSpPr>
          <p:cNvPr id="108" name="Rectangle 107"/>
          <p:cNvSpPr/>
          <p:nvPr/>
        </p:nvSpPr>
        <p:spPr>
          <a:xfrm>
            <a:off x="8152337" y="2133075"/>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1" name="Rectangle 120"/>
          <p:cNvSpPr/>
          <p:nvPr/>
        </p:nvSpPr>
        <p:spPr>
          <a:xfrm>
            <a:off x="8762577" y="2133075"/>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3" name="Rectangle 122"/>
          <p:cNvSpPr/>
          <p:nvPr/>
        </p:nvSpPr>
        <p:spPr>
          <a:xfrm>
            <a:off x="9229904" y="1269445"/>
            <a:ext cx="2468880" cy="117957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Upstream controls: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tax status requirement to onboarding &amp; exemption validation at order processing</a:t>
            </a:r>
          </a:p>
        </p:txBody>
      </p:sp>
      <p:sp>
        <p:nvSpPr>
          <p:cNvPr id="164" name="Rectangle 163"/>
          <p:cNvSpPr/>
          <p:nvPr/>
        </p:nvSpPr>
        <p:spPr>
          <a:xfrm>
            <a:off x="9229904" y="1033734"/>
            <a:ext cx="2377440" cy="1991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Controls implemented</a:t>
            </a:r>
          </a:p>
        </p:txBody>
      </p:sp>
      <p:sp>
        <p:nvSpPr>
          <p:cNvPr id="67" name="Title 1"/>
          <p:cNvSpPr>
            <a:spLocks noGrp="1"/>
          </p:cNvSpPr>
          <p:nvPr>
            <p:ph type="title"/>
          </p:nvPr>
        </p:nvSpPr>
        <p:spPr>
          <a:xfrm>
            <a:off x="438912" y="219456"/>
            <a:ext cx="8995156" cy="914400"/>
          </a:xfrm>
        </p:spPr>
        <p:txBody>
          <a:bodyPr/>
          <a:lstStyle/>
          <a:p>
            <a:r>
              <a:rPr lang="en-US"/>
              <a:t>Process assessment … Sales tax</a:t>
            </a:r>
            <a:endParaRPr lang="en-US" dirty="0"/>
          </a:p>
        </p:txBody>
      </p:sp>
      <p:sp>
        <p:nvSpPr>
          <p:cNvPr id="100" name="Rectangle 99"/>
          <p:cNvSpPr/>
          <p:nvPr/>
        </p:nvSpPr>
        <p:spPr>
          <a:xfrm>
            <a:off x="1772322" y="5131352"/>
            <a:ext cx="10039021" cy="952589"/>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65" name="Rectangle 64"/>
          <p:cNvSpPr/>
          <p:nvPr/>
        </p:nvSpPr>
        <p:spPr>
          <a:xfrm>
            <a:off x="1740853" y="5202590"/>
            <a:ext cx="576072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 tax exemption data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linked to the customer master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data?</a:t>
            </a:r>
            <a:endPar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endParaRPr>
          </a:p>
        </p:txBody>
      </p:sp>
      <p:sp>
        <p:nvSpPr>
          <p:cNvPr id="135" name="Rectangle 134"/>
          <p:cNvSpPr/>
          <p:nvPr/>
        </p:nvSpPr>
        <p:spPr>
          <a:xfrm>
            <a:off x="8152337" y="5202590"/>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36" name="Rectangle 135"/>
          <p:cNvSpPr/>
          <p:nvPr/>
        </p:nvSpPr>
        <p:spPr>
          <a:xfrm>
            <a:off x="8762577" y="5202590"/>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6" name="Rectangle 65"/>
          <p:cNvSpPr/>
          <p:nvPr/>
        </p:nvSpPr>
        <p:spPr>
          <a:xfrm>
            <a:off x="1740853" y="5508502"/>
            <a:ext cx="5669280" cy="18288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 tax exemption data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linked to CRM</a:t>
            </a:r>
            <a:r>
              <a:rPr kumimoji="0" lang="en-US" sz="1400" b="0" i="0" u="none" strike="noStrike" kern="0" cap="none" spc="0" normalizeH="0" baseline="30000" noProof="0" dirty="0">
                <a:ln>
                  <a:noFill/>
                </a:ln>
                <a:solidFill>
                  <a:schemeClr val="accent1">
                    <a:lumMod val="50000"/>
                  </a:schemeClr>
                </a:solidFill>
                <a:effectLst/>
                <a:uLnTx/>
                <a:uFillTx/>
                <a:latin typeface="GE Inspira Sans" panose="020B0503060000000003" pitchFamily="34" charset="0"/>
              </a:rPr>
              <a:t>-c)</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 or ERP</a:t>
            </a:r>
            <a:r>
              <a:rPr kumimoji="0" lang="en-US" sz="1400" b="0" i="0" u="none" strike="noStrike" kern="0" cap="none" spc="0" normalizeH="0" baseline="30000" noProof="0" dirty="0">
                <a:ln>
                  <a:noFill/>
                </a:ln>
                <a:solidFill>
                  <a:schemeClr val="accent1">
                    <a:lumMod val="50000"/>
                  </a:schemeClr>
                </a:solidFill>
                <a:effectLst/>
                <a:uLnTx/>
                <a:uFillTx/>
                <a:latin typeface="GE Inspira Sans" panose="020B0503060000000003" pitchFamily="34" charset="0"/>
              </a:rPr>
              <a:t>-d)</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t>
            </a:r>
            <a:endPar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endParaRPr>
          </a:p>
        </p:txBody>
      </p:sp>
      <p:sp>
        <p:nvSpPr>
          <p:cNvPr id="141" name="Rectangle 140"/>
          <p:cNvSpPr/>
          <p:nvPr/>
        </p:nvSpPr>
        <p:spPr>
          <a:xfrm>
            <a:off x="8152337" y="5509927"/>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42" name="Rectangle 141"/>
          <p:cNvSpPr/>
          <p:nvPr/>
        </p:nvSpPr>
        <p:spPr>
          <a:xfrm>
            <a:off x="8762577" y="5509927"/>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7" name="Rectangle 126"/>
          <p:cNvSpPr/>
          <p:nvPr/>
        </p:nvSpPr>
        <p:spPr>
          <a:xfrm>
            <a:off x="9229904" y="5131352"/>
            <a:ext cx="2468880" cy="95097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System controls: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automation of tax repository &amp; systems to drive tax process simplification</a:t>
            </a:r>
          </a:p>
        </p:txBody>
      </p:sp>
      <p:sp>
        <p:nvSpPr>
          <p:cNvPr id="69" name="Rectangle 68"/>
          <p:cNvSpPr/>
          <p:nvPr/>
        </p:nvSpPr>
        <p:spPr>
          <a:xfrm>
            <a:off x="1740853" y="5817264"/>
            <a:ext cx="6217920" cy="234517"/>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Does the business use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automated dashboards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generated from tax repository?</a:t>
            </a:r>
            <a:endPar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endParaRPr>
          </a:p>
        </p:txBody>
      </p:sp>
      <p:sp>
        <p:nvSpPr>
          <p:cNvPr id="70" name="Rectangle 69"/>
          <p:cNvSpPr/>
          <p:nvPr/>
        </p:nvSpPr>
        <p:spPr>
          <a:xfrm>
            <a:off x="8152337" y="5844507"/>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1" name="Rectangle 70"/>
          <p:cNvSpPr/>
          <p:nvPr/>
        </p:nvSpPr>
        <p:spPr>
          <a:xfrm>
            <a:off x="8762577" y="5844507"/>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9" name="Rectangle 98"/>
          <p:cNvSpPr/>
          <p:nvPr/>
        </p:nvSpPr>
        <p:spPr>
          <a:xfrm>
            <a:off x="1772322" y="4246968"/>
            <a:ext cx="10039021" cy="758283"/>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109" name="Rectangle 108"/>
          <p:cNvSpPr/>
          <p:nvPr/>
        </p:nvSpPr>
        <p:spPr>
          <a:xfrm>
            <a:off x="8152337" y="4319541"/>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10" name="Rectangle 109"/>
          <p:cNvSpPr/>
          <p:nvPr/>
        </p:nvSpPr>
        <p:spPr>
          <a:xfrm>
            <a:off x="8762577" y="4319541"/>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4" name="Rectangle 63"/>
          <p:cNvSpPr/>
          <p:nvPr/>
        </p:nvSpPr>
        <p:spPr>
          <a:xfrm>
            <a:off x="1740853" y="4319541"/>
            <a:ext cx="603504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Does the business have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capacity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for exemption management? </a:t>
            </a:r>
          </a:p>
        </p:txBody>
      </p:sp>
      <p:sp>
        <p:nvSpPr>
          <p:cNvPr id="63" name="Rectangle 62"/>
          <p:cNvSpPr/>
          <p:nvPr/>
        </p:nvSpPr>
        <p:spPr>
          <a:xfrm>
            <a:off x="1740853" y="4660563"/>
            <a:ext cx="621792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ownership</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for exemption management within the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KYC</a:t>
            </a:r>
            <a:r>
              <a:rPr kumimoji="0" lang="en-US" sz="1400" b="0" i="0" u="none" strike="noStrike" kern="0" cap="none" spc="0" normalizeH="0" baseline="30000" noProof="0" dirty="0">
                <a:ln>
                  <a:noFill/>
                </a:ln>
                <a:solidFill>
                  <a:schemeClr val="accent1">
                    <a:lumMod val="50000"/>
                  </a:schemeClr>
                </a:solidFill>
                <a:effectLst/>
                <a:uLnTx/>
                <a:uFillTx/>
                <a:latin typeface="GE Inspira Sans" panose="020B0503060000000003" pitchFamily="34" charset="0"/>
              </a:rPr>
              <a:t>-b)</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process? </a:t>
            </a:r>
          </a:p>
          <a:p>
            <a:pPr marL="742950" marR="0" lvl="1" indent="-285750" defTabSz="914400" eaLnBrk="1" fontAlgn="auto" latinLnBrk="0" hangingPunct="1">
              <a:lnSpc>
                <a:spcPct val="100000"/>
              </a:lnSpc>
              <a:spcBef>
                <a:spcPts val="0"/>
              </a:spcBef>
              <a:spcAft>
                <a:spcPts val="0"/>
              </a:spcAft>
              <a:buClrTx/>
              <a:buSzTx/>
              <a:buFont typeface="GE Inspira Sans" panose="020B0503060000000003"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If yes, which function?</a:t>
            </a:r>
            <a:endPar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endParaRPr>
          </a:p>
        </p:txBody>
      </p:sp>
      <p:sp>
        <p:nvSpPr>
          <p:cNvPr id="129" name="Rectangle 128"/>
          <p:cNvSpPr/>
          <p:nvPr/>
        </p:nvSpPr>
        <p:spPr>
          <a:xfrm>
            <a:off x="8152337" y="4660563"/>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30" name="Rectangle 129"/>
          <p:cNvSpPr/>
          <p:nvPr/>
        </p:nvSpPr>
        <p:spPr>
          <a:xfrm>
            <a:off x="8762577" y="4660563"/>
            <a:ext cx="278714"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6" name="Rectangle 125"/>
          <p:cNvSpPr/>
          <p:nvPr/>
        </p:nvSpPr>
        <p:spPr>
          <a:xfrm>
            <a:off x="9229904" y="4246968"/>
            <a:ext cx="2472692" cy="758952"/>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Upstream controls: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cross-functional engagement leveraging single tax repository</a:t>
            </a:r>
          </a:p>
        </p:txBody>
      </p:sp>
      <p:sp>
        <p:nvSpPr>
          <p:cNvPr id="22" name="Rectangle 21"/>
          <p:cNvSpPr/>
          <p:nvPr/>
        </p:nvSpPr>
        <p:spPr>
          <a:xfrm>
            <a:off x="619389" y="4246968"/>
            <a:ext cx="1152933" cy="754233"/>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Resources</a:t>
            </a:r>
          </a:p>
        </p:txBody>
      </p:sp>
      <p:grpSp>
        <p:nvGrpSpPr>
          <p:cNvPr id="89" name="Group 88"/>
          <p:cNvGrpSpPr/>
          <p:nvPr/>
        </p:nvGrpSpPr>
        <p:grpSpPr>
          <a:xfrm rot="2077756">
            <a:off x="10756778" y="636365"/>
            <a:ext cx="1381928" cy="557818"/>
            <a:chOff x="-43139" y="2920222"/>
            <a:chExt cx="1190492" cy="487421"/>
          </a:xfrm>
        </p:grpSpPr>
        <p:sp>
          <p:nvSpPr>
            <p:cNvPr id="90" name="Cloud 89"/>
            <p:cNvSpPr/>
            <p:nvPr/>
          </p:nvSpPr>
          <p:spPr>
            <a:xfrm rot="20794177">
              <a:off x="-43139" y="2920222"/>
              <a:ext cx="1190492" cy="487421"/>
            </a:xfrm>
            <a:prstGeom prst="cloud">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GE Inspira Sans" panose="020B0503060000000003" pitchFamily="34" charset="0"/>
              </a:endParaRPr>
            </a:p>
          </p:txBody>
        </p:sp>
        <p:sp>
          <p:nvSpPr>
            <p:cNvPr id="91" name="TextBox 90"/>
            <p:cNvSpPr txBox="1"/>
            <p:nvPr/>
          </p:nvSpPr>
          <p:spPr>
            <a:xfrm rot="20405129">
              <a:off x="226876" y="2974840"/>
              <a:ext cx="705662" cy="37650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GEHC HCS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example</a:t>
              </a:r>
            </a:p>
          </p:txBody>
        </p:sp>
      </p:grpSp>
      <p:sp>
        <p:nvSpPr>
          <p:cNvPr id="17" name="Rectangle 16"/>
          <p:cNvSpPr/>
          <p:nvPr/>
        </p:nvSpPr>
        <p:spPr>
          <a:xfrm>
            <a:off x="619389" y="1269445"/>
            <a:ext cx="1152933" cy="1179576"/>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Onboarding</a:t>
            </a:r>
          </a:p>
        </p:txBody>
      </p:sp>
      <p:sp>
        <p:nvSpPr>
          <p:cNvPr id="18" name="Rectangle 17"/>
          <p:cNvSpPr/>
          <p:nvPr/>
        </p:nvSpPr>
        <p:spPr>
          <a:xfrm>
            <a:off x="619389" y="2549118"/>
            <a:ext cx="1152933" cy="73152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System</a:t>
            </a:r>
          </a:p>
        </p:txBody>
      </p:sp>
      <p:sp>
        <p:nvSpPr>
          <p:cNvPr id="19" name="Rectangle 18"/>
          <p:cNvSpPr/>
          <p:nvPr/>
        </p:nvSpPr>
        <p:spPr>
          <a:xfrm>
            <a:off x="619389" y="3436562"/>
            <a:ext cx="1152933" cy="684976"/>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Monitoring</a:t>
            </a:r>
          </a:p>
        </p:txBody>
      </p:sp>
      <p:sp>
        <p:nvSpPr>
          <p:cNvPr id="21" name="Rectangle 20"/>
          <p:cNvSpPr/>
          <p:nvPr/>
        </p:nvSpPr>
        <p:spPr>
          <a:xfrm>
            <a:off x="619389" y="5131352"/>
            <a:ext cx="1152933" cy="950976"/>
          </a:xfrm>
          <a:prstGeom prst="rect">
            <a:avLst/>
          </a:prstGeom>
          <a:solidFill>
            <a:schemeClr val="accent1">
              <a:lumMod val="20000"/>
              <a:lumOff val="80000"/>
              <a:alpha val="1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rPr>
              <a:t>Automation</a:t>
            </a:r>
          </a:p>
        </p:txBody>
      </p:sp>
      <p:sp>
        <p:nvSpPr>
          <p:cNvPr id="73" name="Text Box 5"/>
          <p:cNvSpPr txBox="1">
            <a:spLocks noChangeArrowheads="1"/>
          </p:cNvSpPr>
          <p:nvPr/>
        </p:nvSpPr>
        <p:spPr bwMode="gray">
          <a:xfrm>
            <a:off x="1516417" y="6153566"/>
            <a:ext cx="1029492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4300" indent="-114300" eaLnBrk="0" hangingPunct="0">
              <a:defRPr sz="3200">
                <a:solidFill>
                  <a:schemeClr val="tx1"/>
                </a:solidFill>
                <a:latin typeface="GE Inspira Pitch" pitchFamily="34" charset="0"/>
                <a:cs typeface="Arial" charset="0"/>
              </a:defRPr>
            </a:lvl1pPr>
            <a:lvl2pPr marL="742950" indent="-285750" eaLnBrk="0" hangingPunct="0">
              <a:defRPr sz="3200">
                <a:solidFill>
                  <a:schemeClr val="tx1"/>
                </a:solidFill>
                <a:latin typeface="GE Inspira Pitch" pitchFamily="34" charset="0"/>
                <a:cs typeface="Arial" charset="0"/>
              </a:defRPr>
            </a:lvl2pPr>
            <a:lvl3pPr marL="1143000" indent="-228600" eaLnBrk="0" hangingPunct="0">
              <a:defRPr sz="3200">
                <a:solidFill>
                  <a:schemeClr val="tx1"/>
                </a:solidFill>
                <a:latin typeface="GE Inspira Pitch" pitchFamily="34" charset="0"/>
                <a:cs typeface="Arial" charset="0"/>
              </a:defRPr>
            </a:lvl3pPr>
            <a:lvl4pPr marL="1600200" indent="-228600" eaLnBrk="0" hangingPunct="0">
              <a:defRPr sz="3200">
                <a:solidFill>
                  <a:schemeClr val="tx1"/>
                </a:solidFill>
                <a:latin typeface="GE Inspira Pitch" pitchFamily="34" charset="0"/>
                <a:cs typeface="Arial" charset="0"/>
              </a:defRPr>
            </a:lvl4pPr>
            <a:lvl5pPr marL="2057400" indent="-228600" eaLnBrk="0" hangingPunct="0">
              <a:defRPr sz="3200">
                <a:solidFill>
                  <a:schemeClr val="tx1"/>
                </a:solidFill>
                <a:latin typeface="GE Inspira Pitch" pitchFamily="34" charset="0"/>
                <a:cs typeface="Arial" charset="0"/>
              </a:defRPr>
            </a:lvl5pPr>
            <a:lvl6pPr marL="2514600" indent="-228600" eaLnBrk="0" fontAlgn="base" hangingPunct="0">
              <a:spcBef>
                <a:spcPct val="0"/>
              </a:spcBef>
              <a:spcAft>
                <a:spcPct val="0"/>
              </a:spcAft>
              <a:defRPr sz="3200">
                <a:solidFill>
                  <a:schemeClr val="tx1"/>
                </a:solidFill>
                <a:latin typeface="GE Inspira Pitch" pitchFamily="34" charset="0"/>
                <a:cs typeface="Arial" charset="0"/>
              </a:defRPr>
            </a:lvl6pPr>
            <a:lvl7pPr marL="2971800" indent="-228600" eaLnBrk="0" fontAlgn="base" hangingPunct="0">
              <a:spcBef>
                <a:spcPct val="0"/>
              </a:spcBef>
              <a:spcAft>
                <a:spcPct val="0"/>
              </a:spcAft>
              <a:defRPr sz="3200">
                <a:solidFill>
                  <a:schemeClr val="tx1"/>
                </a:solidFill>
                <a:latin typeface="GE Inspira Pitch" pitchFamily="34" charset="0"/>
                <a:cs typeface="Arial" charset="0"/>
              </a:defRPr>
            </a:lvl7pPr>
            <a:lvl8pPr marL="3429000" indent="-228600" eaLnBrk="0" fontAlgn="base" hangingPunct="0">
              <a:spcBef>
                <a:spcPct val="0"/>
              </a:spcBef>
              <a:spcAft>
                <a:spcPct val="0"/>
              </a:spcAft>
              <a:defRPr sz="3200">
                <a:solidFill>
                  <a:schemeClr val="tx1"/>
                </a:solidFill>
                <a:latin typeface="GE Inspira Pitch" pitchFamily="34" charset="0"/>
                <a:cs typeface="Arial" charset="0"/>
              </a:defRPr>
            </a:lvl8pPr>
            <a:lvl9pPr marL="3886200" indent="-228600" eaLnBrk="0" fontAlgn="base" hangingPunct="0">
              <a:spcBef>
                <a:spcPct val="0"/>
              </a:spcBef>
              <a:spcAft>
                <a:spcPct val="0"/>
              </a:spcAft>
              <a:defRPr sz="3200">
                <a:solidFill>
                  <a:schemeClr val="tx1"/>
                </a:solidFill>
                <a:latin typeface="GE Inspira Pitch" pitchFamily="34" charset="0"/>
                <a:cs typeface="Arial"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050" b="0" i="0" u="none" strike="noStrike" kern="0" cap="none" spc="0" normalizeH="0" baseline="0" noProof="0" dirty="0">
                <a:ln>
                  <a:noFill/>
                </a:ln>
                <a:solidFill>
                  <a:srgbClr val="454545"/>
                </a:solidFill>
                <a:effectLst/>
                <a:uLnTx/>
                <a:uFillTx/>
                <a:latin typeface="GE Inspira Sans" panose="020B0503060000000003" pitchFamily="34" charset="0"/>
                <a:cs typeface="Arial" charset="0"/>
              </a:rPr>
              <a:t>(a-Interface used for managing and storing customer exemptions; (b- Know Your Customer; (c- Customer Relationship Management software; (d- Enterprise Resource Planning software</a:t>
            </a:r>
          </a:p>
        </p:txBody>
      </p:sp>
      <p:sp>
        <p:nvSpPr>
          <p:cNvPr id="68"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51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92564114"/>
              </p:ext>
            </p:extLst>
          </p:nvPr>
        </p:nvGraphicFramePr>
        <p:xfrm>
          <a:off x="704231" y="1990307"/>
          <a:ext cx="9427781" cy="3756243"/>
        </p:xfrm>
        <a:graphic>
          <a:graphicData uri="http://schemas.openxmlformats.org/drawingml/2006/table">
            <a:tbl>
              <a:tblPr/>
              <a:tblGrid>
                <a:gridCol w="2714218">
                  <a:extLst>
                    <a:ext uri="{9D8B030D-6E8A-4147-A177-3AD203B41FA5}">
                      <a16:colId xmlns:a16="http://schemas.microsoft.com/office/drawing/2014/main" val="3447475523"/>
                    </a:ext>
                  </a:extLst>
                </a:gridCol>
                <a:gridCol w="842111">
                  <a:extLst>
                    <a:ext uri="{9D8B030D-6E8A-4147-A177-3AD203B41FA5}">
                      <a16:colId xmlns:a16="http://schemas.microsoft.com/office/drawing/2014/main" val="1978994913"/>
                    </a:ext>
                  </a:extLst>
                </a:gridCol>
                <a:gridCol w="762000">
                  <a:extLst>
                    <a:ext uri="{9D8B030D-6E8A-4147-A177-3AD203B41FA5}">
                      <a16:colId xmlns:a16="http://schemas.microsoft.com/office/drawing/2014/main" val="52763775"/>
                    </a:ext>
                  </a:extLst>
                </a:gridCol>
                <a:gridCol w="801465">
                  <a:extLst>
                    <a:ext uri="{9D8B030D-6E8A-4147-A177-3AD203B41FA5}">
                      <a16:colId xmlns:a16="http://schemas.microsoft.com/office/drawing/2014/main" val="3738782468"/>
                    </a:ext>
                  </a:extLst>
                </a:gridCol>
                <a:gridCol w="844061">
                  <a:extLst>
                    <a:ext uri="{9D8B030D-6E8A-4147-A177-3AD203B41FA5}">
                      <a16:colId xmlns:a16="http://schemas.microsoft.com/office/drawing/2014/main" val="1730767683"/>
                    </a:ext>
                  </a:extLst>
                </a:gridCol>
                <a:gridCol w="872197">
                  <a:extLst>
                    <a:ext uri="{9D8B030D-6E8A-4147-A177-3AD203B41FA5}">
                      <a16:colId xmlns:a16="http://schemas.microsoft.com/office/drawing/2014/main" val="3350712864"/>
                    </a:ext>
                  </a:extLst>
                </a:gridCol>
                <a:gridCol w="858129">
                  <a:extLst>
                    <a:ext uri="{9D8B030D-6E8A-4147-A177-3AD203B41FA5}">
                      <a16:colId xmlns:a16="http://schemas.microsoft.com/office/drawing/2014/main" val="2618038445"/>
                    </a:ext>
                  </a:extLst>
                </a:gridCol>
                <a:gridCol w="829994">
                  <a:extLst>
                    <a:ext uri="{9D8B030D-6E8A-4147-A177-3AD203B41FA5}">
                      <a16:colId xmlns:a16="http://schemas.microsoft.com/office/drawing/2014/main" val="3793578507"/>
                    </a:ext>
                  </a:extLst>
                </a:gridCol>
                <a:gridCol w="903606">
                  <a:extLst>
                    <a:ext uri="{9D8B030D-6E8A-4147-A177-3AD203B41FA5}">
                      <a16:colId xmlns:a16="http://schemas.microsoft.com/office/drawing/2014/main" val="69783443"/>
                    </a:ext>
                  </a:extLst>
                </a:gridCol>
              </a:tblGrid>
              <a:tr h="647283">
                <a:tc>
                  <a:txBody>
                    <a:bodyPr/>
                    <a:lstStyle/>
                    <a:p>
                      <a:pPr algn="l" fontAlgn="ctr"/>
                      <a:r>
                        <a:rPr lang="en-US" sz="1500" b="1" i="0" u="none" strike="noStrike" dirty="0">
                          <a:solidFill>
                            <a:schemeClr val="accent2"/>
                          </a:solidFill>
                          <a:effectLst/>
                          <a:latin typeface="GE Inspira Sans" panose="020B0503060000000003" pitchFamily="34" charset="0"/>
                        </a:rPr>
                        <a:t>  Invoice distribution</a:t>
                      </a:r>
                    </a:p>
                  </a:txBody>
                  <a:tcPr marL="9139" marR="9139" marT="9139" marB="0" anchor="ctr">
                    <a:lnL>
                      <a:noFill/>
                    </a:lnL>
                    <a:lnR w="6350" cap="flat" cmpd="sng" algn="ctr">
                      <a:solidFill>
                        <a:srgbClr val="FFFFFF"/>
                      </a:solidFill>
                      <a:prstDash val="solid"/>
                      <a:round/>
                      <a:headEnd type="none" w="med" len="med"/>
                      <a:tailEnd type="none" w="med" len="med"/>
                    </a:lnR>
                    <a:lnT>
                      <a:noFill/>
                    </a:lnT>
                    <a:lnB>
                      <a:noFill/>
                    </a:lnB>
                  </a:tcPr>
                </a:tc>
                <a:tc>
                  <a:txBody>
                    <a:bodyPr/>
                    <a:lstStyle/>
                    <a:p>
                      <a:pPr algn="ctr" fontAlgn="ctr"/>
                      <a:r>
                        <a:rPr lang="en-US" sz="1400" b="0" i="0" u="none" strike="noStrike" dirty="0">
                          <a:solidFill>
                            <a:schemeClr val="bg1"/>
                          </a:solidFill>
                          <a:effectLst/>
                          <a:latin typeface="GE Inspira Sans" panose="020B0503060000000003" pitchFamily="34" charset="0"/>
                        </a:rPr>
                        <a:t>765 | 11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171 | 16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141 | 7</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114 | 4</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31 | 4</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4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a:solidFill>
                            <a:schemeClr val="tx1">
                              <a:lumMod val="50000"/>
                            </a:schemeClr>
                          </a:solidFill>
                          <a:effectLst/>
                          <a:latin typeface="GE Inspira Sans" panose="020B0503060000000003" pitchFamily="34" charset="0"/>
                        </a:rPr>
                        <a:t>2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1" i="0" u="none" strike="noStrike" dirty="0">
                          <a:solidFill>
                            <a:srgbClr val="000000"/>
                          </a:solidFill>
                          <a:effectLst/>
                          <a:latin typeface="GE Inspira Sans" panose="020B0503060000000003" pitchFamily="34" charset="0"/>
                        </a:rPr>
                        <a:t>1228 | 43</a:t>
                      </a:r>
                    </a:p>
                  </a:txBody>
                  <a:tcPr marL="9525" marR="9525" marT="9525" marB="0" anchor="ctr">
                    <a:lnL w="635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88185251"/>
                  </a:ext>
                </a:extLst>
              </a:tr>
              <a:tr h="661181">
                <a:tc>
                  <a:txBody>
                    <a:bodyPr/>
                    <a:lstStyle/>
                    <a:p>
                      <a:pPr algn="l" fontAlgn="ctr"/>
                      <a:r>
                        <a:rPr lang="en-US" sz="1500" b="1" i="0" u="none" strike="noStrike" dirty="0">
                          <a:solidFill>
                            <a:schemeClr val="accent2"/>
                          </a:solidFill>
                          <a:effectLst/>
                          <a:latin typeface="GE Inspira Sans" panose="020B0503060000000003" pitchFamily="34" charset="0"/>
                        </a:rPr>
                        <a:t>  Incorrect price</a:t>
                      </a:r>
                    </a:p>
                  </a:txBody>
                  <a:tcPr marL="9139" marR="9139" marT="9139" marB="0" anchor="ctr">
                    <a:lnL>
                      <a:noFill/>
                    </a:lnL>
                    <a:lnR w="6350" cap="flat" cmpd="sng" algn="ctr">
                      <a:solidFill>
                        <a:srgbClr val="FFFFFF"/>
                      </a:solidFill>
                      <a:prstDash val="solid"/>
                      <a:round/>
                      <a:headEnd type="none" w="med" len="med"/>
                      <a:tailEnd type="none" w="med" len="med"/>
                    </a:lnR>
                    <a:lnT>
                      <a:noFill/>
                    </a:lnT>
                    <a:lnB>
                      <a:noFill/>
                    </a:lnB>
                  </a:tcPr>
                </a:tc>
                <a:tc>
                  <a:txBody>
                    <a:bodyPr/>
                    <a:lstStyle/>
                    <a:p>
                      <a:pPr algn="ctr" fontAlgn="ctr"/>
                      <a:r>
                        <a:rPr lang="en-US" sz="1400" b="0" i="0" u="none" strike="noStrike" dirty="0">
                          <a:solidFill>
                            <a:schemeClr val="bg1"/>
                          </a:solidFill>
                          <a:effectLst/>
                          <a:latin typeface="GE Inspira Sans" panose="020B0503060000000003" pitchFamily="34" charset="0"/>
                        </a:rPr>
                        <a:t>240 | 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173 | 9</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marL="0" algn="ctr" defTabSz="914400" rtl="0" eaLnBrk="1" fontAlgn="ctr" latinLnBrk="0" hangingPunct="1">
                        <a:lnSpc>
                          <a:spcPct val="99000"/>
                        </a:lnSpc>
                      </a:pPr>
                      <a:r>
                        <a:rPr lang="en-US" sz="1400" b="0" i="0" u="none" strike="noStrike" kern="1200" dirty="0">
                          <a:solidFill>
                            <a:srgbClr val="000000"/>
                          </a:solidFill>
                          <a:effectLst/>
                          <a:latin typeface="GE Inspira Sans" panose="020B0503060000000003" pitchFamily="34" charset="0"/>
                          <a:ea typeface="+mn-ea"/>
                          <a:cs typeface="+mn-cs"/>
                        </a:rPr>
                        <a:t>64 | 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bg1"/>
                          </a:solidFill>
                          <a:effectLst/>
                          <a:latin typeface="GE Inspira Sans" panose="020B0503060000000003" pitchFamily="34" charset="0"/>
                        </a:rPr>
                        <a:t>84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30 | 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8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1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1" i="0" u="none" strike="noStrike">
                          <a:solidFill>
                            <a:srgbClr val="000000"/>
                          </a:solidFill>
                          <a:effectLst/>
                          <a:latin typeface="GE Inspira Sans" panose="020B0503060000000003" pitchFamily="34" charset="0"/>
                        </a:rPr>
                        <a:t>601 | 16</a:t>
                      </a:r>
                    </a:p>
                  </a:txBody>
                  <a:tcPr marL="9525" marR="9525" marT="9525" marB="0" anchor="ctr">
                    <a:lnL w="635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83689585"/>
                  </a:ext>
                </a:extLst>
              </a:tr>
              <a:tr h="618979">
                <a:tc>
                  <a:txBody>
                    <a:bodyPr/>
                    <a:lstStyle/>
                    <a:p>
                      <a:pPr algn="l" fontAlgn="ctr"/>
                      <a:r>
                        <a:rPr lang="en-US" sz="1500" b="1" i="0" u="none" strike="noStrike" dirty="0">
                          <a:solidFill>
                            <a:schemeClr val="accent2"/>
                          </a:solidFill>
                          <a:effectLst/>
                          <a:latin typeface="GE Inspira Sans" panose="020B0503060000000003" pitchFamily="34" charset="0"/>
                        </a:rPr>
                        <a:t>  Missing POs</a:t>
                      </a:r>
                    </a:p>
                  </a:txBody>
                  <a:tcPr marL="9139" marR="9139" marT="9139" marB="0" anchor="ctr">
                    <a:lnL>
                      <a:noFill/>
                    </a:lnL>
                    <a:lnR w="6350" cap="flat" cmpd="sng" algn="ctr">
                      <a:solidFill>
                        <a:srgbClr val="FFFFFF"/>
                      </a:solidFill>
                      <a:prstDash val="solid"/>
                      <a:round/>
                      <a:headEnd type="none" w="med" len="med"/>
                      <a:tailEnd type="none" w="med" len="med"/>
                    </a:lnR>
                    <a:lnT>
                      <a:noFill/>
                    </a:lnT>
                    <a:lnB>
                      <a:noFill/>
                    </a:lnB>
                  </a:tcPr>
                </a:tc>
                <a:tc>
                  <a:txBody>
                    <a:bodyPr/>
                    <a:lstStyle/>
                    <a:p>
                      <a:pPr algn="ctr" fontAlgn="ctr"/>
                      <a:r>
                        <a:rPr lang="en-US" sz="1400" b="0" i="0" u="none" strike="noStrike" dirty="0">
                          <a:solidFill>
                            <a:schemeClr val="bg1"/>
                          </a:solidFill>
                          <a:effectLst/>
                          <a:latin typeface="GE Inspira Sans" panose="020B0503060000000003" pitchFamily="34" charset="0"/>
                        </a:rPr>
                        <a:t>129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77 | 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rgbClr val="000000"/>
                          </a:solidFill>
                          <a:effectLst/>
                          <a:latin typeface="GE Inspira Sans" panose="020B0503060000000003" pitchFamily="34" charset="0"/>
                        </a:rPr>
                        <a:t>63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rgbClr val="000000"/>
                          </a:solidFill>
                          <a:effectLst/>
                          <a:latin typeface="GE Inspira Sans" panose="020B0503060000000003" pitchFamily="34" charset="0"/>
                        </a:rPr>
                        <a:t>29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20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5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0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1" i="0" u="none" strike="noStrike" dirty="0">
                          <a:solidFill>
                            <a:srgbClr val="000000"/>
                          </a:solidFill>
                          <a:effectLst/>
                          <a:latin typeface="GE Inspira Sans" panose="020B0503060000000003" pitchFamily="34" charset="0"/>
                        </a:rPr>
                        <a:t>322 | 10</a:t>
                      </a:r>
                    </a:p>
                  </a:txBody>
                  <a:tcPr marL="9525" marR="9525" marT="9525" marB="0" anchor="ctr">
                    <a:lnL w="635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01350055"/>
                  </a:ext>
                </a:extLst>
              </a:tr>
              <a:tr h="618978">
                <a:tc>
                  <a:txBody>
                    <a:bodyPr/>
                    <a:lstStyle/>
                    <a:p>
                      <a:pPr algn="l" fontAlgn="ctr"/>
                      <a:r>
                        <a:rPr lang="en-US" sz="1500" b="1" i="0" u="none" strike="noStrike" dirty="0">
                          <a:solidFill>
                            <a:schemeClr val="accent2"/>
                          </a:solidFill>
                          <a:effectLst/>
                          <a:latin typeface="GE Inspira Sans" panose="020B0503060000000003" pitchFamily="34" charset="0"/>
                        </a:rPr>
                        <a:t>  Supporting docs</a:t>
                      </a:r>
                    </a:p>
                  </a:txBody>
                  <a:tcPr marL="9139" marR="9139" marT="9139" marB="0" anchor="ctr">
                    <a:lnL>
                      <a:noFill/>
                    </a:lnL>
                    <a:lnR w="6350" cap="flat" cmpd="sng" algn="ctr">
                      <a:solidFill>
                        <a:srgbClr val="FFFFFF"/>
                      </a:solidFill>
                      <a:prstDash val="solid"/>
                      <a:round/>
                      <a:headEnd type="none" w="med" len="med"/>
                      <a:tailEnd type="none" w="med" len="med"/>
                    </a:lnR>
                    <a:lnT>
                      <a:noFill/>
                    </a:lnT>
                    <a:lnB>
                      <a:noFill/>
                    </a:lnB>
                  </a:tcPr>
                </a:tc>
                <a:tc>
                  <a:txBody>
                    <a:bodyPr/>
                    <a:lstStyle/>
                    <a:p>
                      <a:pPr algn="ctr" fontAlgn="ctr"/>
                      <a:r>
                        <a:rPr lang="en-US" sz="1400" b="0" i="0" u="none" strike="noStrike" dirty="0">
                          <a:solidFill>
                            <a:schemeClr val="bg1"/>
                          </a:solidFill>
                          <a:effectLst/>
                          <a:latin typeface="GE Inspira Sans" panose="020B0503060000000003" pitchFamily="34" charset="0"/>
                        </a:rPr>
                        <a:t>49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71 | 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105 | 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56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22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a:solidFill>
                            <a:schemeClr val="tx1">
                              <a:lumMod val="50000"/>
                            </a:schemeClr>
                          </a:solidFill>
                          <a:effectLst/>
                          <a:latin typeface="GE Inspira Sans" panose="020B0503060000000003" pitchFamily="34" charset="0"/>
                        </a:rPr>
                        <a:t>4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0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1" i="0" u="none" strike="noStrike" dirty="0">
                          <a:solidFill>
                            <a:srgbClr val="000000"/>
                          </a:solidFill>
                          <a:effectLst/>
                          <a:latin typeface="GE Inspira Sans" panose="020B0503060000000003" pitchFamily="34" charset="0"/>
                        </a:rPr>
                        <a:t>307 | 7</a:t>
                      </a:r>
                    </a:p>
                  </a:txBody>
                  <a:tcPr marL="9525" marR="9525" marT="9525" marB="0" anchor="ctr">
                    <a:lnL w="635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05383348"/>
                  </a:ext>
                </a:extLst>
              </a:tr>
              <a:tr h="618979">
                <a:tc>
                  <a:txBody>
                    <a:bodyPr/>
                    <a:lstStyle/>
                    <a:p>
                      <a:pPr algn="l" fontAlgn="ctr"/>
                      <a:r>
                        <a:rPr lang="en-US" sz="1500" b="1" i="0" u="none" strike="noStrike" dirty="0">
                          <a:solidFill>
                            <a:schemeClr val="accent2"/>
                          </a:solidFill>
                          <a:effectLst/>
                          <a:latin typeface="GE Inspira Sans" panose="020B0503060000000003" pitchFamily="34" charset="0"/>
                        </a:rPr>
                        <a:t>  Incorrect tax</a:t>
                      </a:r>
                    </a:p>
                  </a:txBody>
                  <a:tcPr marL="9139" marR="9139" marT="9139" marB="0" anchor="ctr">
                    <a:lnL>
                      <a:noFill/>
                    </a:lnL>
                    <a:lnR w="6350" cap="flat" cmpd="sng" algn="ctr">
                      <a:solidFill>
                        <a:srgbClr val="FFFFFF"/>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00"/>
                          </a:solidFill>
                          <a:effectLst/>
                          <a:latin typeface="GE Inspira Sans" panose="020B0503060000000003" pitchFamily="34" charset="0"/>
                        </a:rPr>
                        <a:t>11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bg1"/>
                          </a:solidFill>
                          <a:effectLst/>
                          <a:latin typeface="GE Inspira Sans" panose="020B0503060000000003" pitchFamily="34" charset="0"/>
                        </a:rPr>
                        <a:t>124 | 12</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54 | 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36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46 | 6</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2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tx1">
                              <a:lumMod val="50000"/>
                            </a:schemeClr>
                          </a:solidFill>
                          <a:effectLst/>
                          <a:latin typeface="GE Inspira Sans" panose="020B0503060000000003" pitchFamily="34" charset="0"/>
                        </a:rPr>
                        <a:t>0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tx1">
                        <a:lumMod val="40000"/>
                        <a:lumOff val="60000"/>
                      </a:schemeClr>
                    </a:solidFill>
                  </a:tcPr>
                </a:tc>
                <a:tc>
                  <a:txBody>
                    <a:bodyPr/>
                    <a:lstStyle/>
                    <a:p>
                      <a:pPr algn="ctr" fontAlgn="ctr"/>
                      <a:r>
                        <a:rPr lang="en-US" sz="1400" b="1" i="0" u="none" strike="noStrike" dirty="0">
                          <a:solidFill>
                            <a:srgbClr val="000000"/>
                          </a:solidFill>
                          <a:effectLst/>
                          <a:latin typeface="GE Inspira Sans" panose="020B0503060000000003" pitchFamily="34" charset="0"/>
                        </a:rPr>
                        <a:t>274 | 23</a:t>
                      </a:r>
                    </a:p>
                  </a:txBody>
                  <a:tcPr marL="9525" marR="9525" marT="9525" marB="0" anchor="ctr">
                    <a:lnL w="635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28527901"/>
                  </a:ext>
                </a:extLst>
              </a:tr>
              <a:tr h="590843">
                <a:tc>
                  <a:txBody>
                    <a:bodyPr/>
                    <a:lstStyle/>
                    <a:p>
                      <a:pPr algn="l" fontAlgn="ctr"/>
                      <a:r>
                        <a:rPr lang="en-US" sz="1500" b="1" i="0" u="none" strike="noStrike" dirty="0">
                          <a:solidFill>
                            <a:schemeClr val="accent2"/>
                          </a:solidFill>
                          <a:effectLst/>
                          <a:latin typeface="GE Inspira Sans" panose="020B0503060000000003" pitchFamily="34" charset="0"/>
                        </a:rPr>
                        <a:t>  Customer portal</a:t>
                      </a:r>
                    </a:p>
                  </a:txBody>
                  <a:tcPr marL="9139" marR="9139" marT="9139" marB="0" anchor="ctr">
                    <a:lnL>
                      <a:noFill/>
                    </a:lnL>
                    <a:lnR w="6350" cap="flat" cmpd="sng" algn="ctr">
                      <a:solidFill>
                        <a:srgbClr val="FFFFFF"/>
                      </a:solidFill>
                      <a:prstDash val="solid"/>
                      <a:round/>
                      <a:headEnd type="none" w="med" len="med"/>
                      <a:tailEnd type="none" w="med" len="med"/>
                    </a:lnR>
                    <a:lnT>
                      <a:noFill/>
                    </a:lnT>
                    <a:lnB>
                      <a:noFill/>
                    </a:lnB>
                  </a:tcPr>
                </a:tc>
                <a:tc>
                  <a:txBody>
                    <a:bodyPr/>
                    <a:lstStyle/>
                    <a:p>
                      <a:pPr algn="ctr" fontAlgn="ctr"/>
                      <a:r>
                        <a:rPr lang="en-US" sz="1400" b="0" i="0" u="none" strike="noStrike" dirty="0">
                          <a:solidFill>
                            <a:schemeClr val="bg1"/>
                          </a:solidFill>
                          <a:effectLst/>
                          <a:latin typeface="GE Inspira Sans" panose="020B0503060000000003" pitchFamily="34" charset="0"/>
                        </a:rPr>
                        <a:t>18 | 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32 | 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rgbClr val="000000"/>
                          </a:solidFill>
                          <a:effectLst/>
                          <a:latin typeface="GE Inspira Sans" panose="020B0503060000000003" pitchFamily="34" charset="0"/>
                        </a:rPr>
                        <a:t>33 | 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rgbClr val="000000"/>
                          </a:solidFill>
                          <a:effectLst/>
                          <a:latin typeface="GE Inspira Sans" panose="020B0503060000000003" pitchFamily="34" charset="0"/>
                        </a:rPr>
                        <a:t>23 | 1</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tx1">
                        <a:lumMod val="40000"/>
                        <a:lumOff val="60000"/>
                      </a:schemeClr>
                    </a:solidFill>
                  </a:tcPr>
                </a:tc>
                <a:tc>
                  <a:txBody>
                    <a:bodyPr/>
                    <a:lstStyle/>
                    <a:p>
                      <a:pPr algn="ctr" fontAlgn="ctr"/>
                      <a:r>
                        <a:rPr lang="en-US" sz="1400" b="0" i="0" u="none" strike="noStrike" dirty="0">
                          <a:solidFill>
                            <a:schemeClr val="bg1"/>
                          </a:solidFill>
                          <a:effectLst/>
                          <a:latin typeface="GE Inspira Sans" panose="020B0503060000000003" pitchFamily="34" charset="0"/>
                        </a:rPr>
                        <a:t>26 | 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chemeClr val="bg1"/>
                          </a:solidFill>
                          <a:effectLst/>
                          <a:latin typeface="GE Inspira Sans" panose="020B0503060000000003" pitchFamily="34" charset="0"/>
                        </a:rPr>
                        <a:t>40 | 1</a:t>
                      </a:r>
                    </a:p>
                  </a:txBody>
                  <a:tcPr marL="9525" marR="9525" marT="9525" marB="0" anchor="ctr">
                    <a:lnL w="63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solidFill>
                  </a:tcPr>
                </a:tc>
                <a:tc>
                  <a:txBody>
                    <a:bodyPr/>
                    <a:lstStyle/>
                    <a:p>
                      <a:pPr algn="ctr" fontAlgn="ctr"/>
                      <a:r>
                        <a:rPr lang="en-US" sz="1400" b="0" i="0" u="none" strike="noStrike" dirty="0">
                          <a:solidFill>
                            <a:srgbClr val="000000"/>
                          </a:solidFill>
                          <a:effectLst/>
                          <a:latin typeface="GE Inspira Sans" panose="020B0503060000000003" pitchFamily="34" charset="0"/>
                        </a:rPr>
                        <a:t>0 | 0</a:t>
                      </a:r>
                    </a:p>
                  </a:txBody>
                  <a:tcPr marL="9525" marR="9525" marT="952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400" b="1" i="0" u="none" strike="noStrike" dirty="0">
                          <a:solidFill>
                            <a:srgbClr val="000000"/>
                          </a:solidFill>
                          <a:effectLst/>
                          <a:latin typeface="GE Inspira Sans" panose="020B0503060000000003" pitchFamily="34" charset="0"/>
                        </a:rPr>
                        <a:t>172 | 12</a:t>
                      </a:r>
                    </a:p>
                  </a:txBody>
                  <a:tcPr marL="9525" marR="9525" marT="9525" marB="0" anchor="ctr">
                    <a:lnL w="6350" cap="flat" cmpd="sng" algn="ctr">
                      <a:noFill/>
                      <a:prstDash val="solid"/>
                      <a:round/>
                      <a:headEnd type="none" w="med" len="med"/>
                      <a:tailEnd type="none" w="med" len="med"/>
                    </a:lnL>
                    <a:lnR>
                      <a:noFill/>
                    </a:lnR>
                    <a:lnT>
                      <a:noFill/>
                    </a:lnT>
                    <a:lnB>
                      <a:noFill/>
                    </a:lnB>
                  </a:tcPr>
                </a:tc>
                <a:extLst>
                  <a:ext uri="{0D108BD9-81ED-4DB2-BD59-A6C34878D82A}">
                    <a16:rowId xmlns:a16="http://schemas.microsoft.com/office/drawing/2014/main" val="3885137620"/>
                  </a:ext>
                </a:extLst>
              </a:tr>
            </a:tbl>
          </a:graphicData>
        </a:graphic>
      </p:graphicFrame>
      <p:sp>
        <p:nvSpPr>
          <p:cNvPr id="2" name="Title 1"/>
          <p:cNvSpPr>
            <a:spLocks noGrp="1"/>
          </p:cNvSpPr>
          <p:nvPr>
            <p:ph type="title"/>
          </p:nvPr>
        </p:nvSpPr>
        <p:spPr>
          <a:xfrm>
            <a:off x="414672" y="368267"/>
            <a:ext cx="9666727" cy="469232"/>
          </a:xfrm>
        </p:spPr>
        <p:txBody>
          <a:bodyPr vert="horz" lIns="0" tIns="0" rIns="0" bIns="0" rtlCol="0" anchor="ctr" anchorCtr="0">
            <a:noAutofit/>
          </a:bodyPr>
          <a:lstStyle/>
          <a:p>
            <a:r>
              <a:rPr lang="en-US" dirty="0"/>
              <a:t>Top billing disputes landscape | Disputes</a:t>
            </a:r>
          </a:p>
        </p:txBody>
      </p:sp>
      <p:sp>
        <p:nvSpPr>
          <p:cNvPr id="30" name="Rectangle 29"/>
          <p:cNvSpPr/>
          <p:nvPr/>
        </p:nvSpPr>
        <p:spPr>
          <a:xfrm>
            <a:off x="3415792" y="1280527"/>
            <a:ext cx="5793598" cy="689331"/>
          </a:xfrm>
          <a:prstGeom prst="rect">
            <a:avLst/>
          </a:prstGeom>
          <a:solidFill>
            <a:srgbClr val="F9F9F9"/>
          </a:solidFill>
          <a:ln w="1905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236" name="Rectangle 235"/>
          <p:cNvSpPr/>
          <p:nvPr/>
        </p:nvSpPr>
        <p:spPr>
          <a:xfrm>
            <a:off x="3415789" y="1969856"/>
            <a:ext cx="6720358" cy="3776693"/>
          </a:xfrm>
          <a:prstGeom prst="rect">
            <a:avLst/>
          </a:prstGeom>
          <a:noFill/>
          <a:ln w="1905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47" name="Rectangle 46"/>
          <p:cNvSpPr/>
          <p:nvPr/>
        </p:nvSpPr>
        <p:spPr>
          <a:xfrm>
            <a:off x="9209390" y="1280528"/>
            <a:ext cx="926757" cy="689329"/>
          </a:xfrm>
          <a:prstGeom prst="rect">
            <a:avLst/>
          </a:prstGeom>
          <a:solidFill>
            <a:srgbClr val="F9F9F9"/>
          </a:solidFill>
          <a:ln w="1905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tx1"/>
              </a:solidFill>
              <a:effectLst/>
              <a:uLnTx/>
              <a:uFillTx/>
              <a:latin typeface="GE Inspira Sans" panose="020B0503060000000003" pitchFamily="34" charset="0"/>
            </a:endParaRPr>
          </a:p>
        </p:txBody>
      </p:sp>
      <p:grpSp>
        <p:nvGrpSpPr>
          <p:cNvPr id="3" name="Group 2"/>
          <p:cNvGrpSpPr/>
          <p:nvPr/>
        </p:nvGrpSpPr>
        <p:grpSpPr>
          <a:xfrm>
            <a:off x="6048551" y="1399716"/>
            <a:ext cx="462596" cy="515088"/>
            <a:chOff x="3600775" y="1553997"/>
            <a:chExt cx="462596" cy="515088"/>
          </a:xfrm>
        </p:grpSpPr>
        <p:sp>
          <p:nvSpPr>
            <p:cNvPr id="221" name="Freeform 83"/>
            <p:cNvSpPr>
              <a:spLocks noChangeAspect="1" noEditPoints="1"/>
            </p:cNvSpPr>
            <p:nvPr/>
          </p:nvSpPr>
          <p:spPr bwMode="auto">
            <a:xfrm>
              <a:off x="3600775" y="1553997"/>
              <a:ext cx="462596" cy="225460"/>
            </a:xfrm>
            <a:custGeom>
              <a:avLst/>
              <a:gdLst>
                <a:gd name="T0" fmla="*/ 365 w 384"/>
                <a:gd name="T1" fmla="*/ 44 h 214"/>
                <a:gd name="T2" fmla="*/ 353 w 384"/>
                <a:gd name="T3" fmla="*/ 44 h 214"/>
                <a:gd name="T4" fmla="*/ 353 w 384"/>
                <a:gd name="T5" fmla="*/ 44 h 214"/>
                <a:gd name="T6" fmla="*/ 341 w 384"/>
                <a:gd name="T7" fmla="*/ 36 h 214"/>
                <a:gd name="T8" fmla="*/ 341 w 384"/>
                <a:gd name="T9" fmla="*/ 12 h 214"/>
                <a:gd name="T10" fmla="*/ 329 w 384"/>
                <a:gd name="T11" fmla="*/ 0 h 214"/>
                <a:gd name="T12" fmla="*/ 288 w 384"/>
                <a:gd name="T13" fmla="*/ 0 h 214"/>
                <a:gd name="T14" fmla="*/ 38 w 384"/>
                <a:gd name="T15" fmla="*/ 0 h 214"/>
                <a:gd name="T16" fmla="*/ 12 w 384"/>
                <a:gd name="T17" fmla="*/ 0 h 214"/>
                <a:gd name="T18" fmla="*/ 0 w 384"/>
                <a:gd name="T19" fmla="*/ 12 h 214"/>
                <a:gd name="T20" fmla="*/ 0 w 384"/>
                <a:gd name="T21" fmla="*/ 40 h 214"/>
                <a:gd name="T22" fmla="*/ 0 w 384"/>
                <a:gd name="T23" fmla="*/ 157 h 214"/>
                <a:gd name="T24" fmla="*/ 0 w 384"/>
                <a:gd name="T25" fmla="*/ 202 h 214"/>
                <a:gd name="T26" fmla="*/ 12 w 384"/>
                <a:gd name="T27" fmla="*/ 214 h 214"/>
                <a:gd name="T28" fmla="*/ 57 w 384"/>
                <a:gd name="T29" fmla="*/ 214 h 214"/>
                <a:gd name="T30" fmla="*/ 288 w 384"/>
                <a:gd name="T31" fmla="*/ 214 h 214"/>
                <a:gd name="T32" fmla="*/ 329 w 384"/>
                <a:gd name="T33" fmla="*/ 214 h 214"/>
                <a:gd name="T34" fmla="*/ 341 w 384"/>
                <a:gd name="T35" fmla="*/ 202 h 214"/>
                <a:gd name="T36" fmla="*/ 341 w 384"/>
                <a:gd name="T37" fmla="*/ 178 h 214"/>
                <a:gd name="T38" fmla="*/ 353 w 384"/>
                <a:gd name="T39" fmla="*/ 170 h 214"/>
                <a:gd name="T40" fmla="*/ 353 w 384"/>
                <a:gd name="T41" fmla="*/ 170 h 214"/>
                <a:gd name="T42" fmla="*/ 365 w 384"/>
                <a:gd name="T43" fmla="*/ 170 h 214"/>
                <a:gd name="T44" fmla="*/ 384 w 384"/>
                <a:gd name="T45" fmla="*/ 152 h 214"/>
                <a:gd name="T46" fmla="*/ 384 w 384"/>
                <a:gd name="T47" fmla="*/ 62 h 214"/>
                <a:gd name="T48" fmla="*/ 365 w 384"/>
                <a:gd name="T49" fmla="*/ 44 h 214"/>
                <a:gd name="T50" fmla="*/ 204 w 384"/>
                <a:gd name="T51" fmla="*/ 187 h 214"/>
                <a:gd name="T52" fmla="*/ 44 w 384"/>
                <a:gd name="T53" fmla="*/ 187 h 214"/>
                <a:gd name="T54" fmla="*/ 26 w 384"/>
                <a:gd name="T55" fmla="*/ 171 h 214"/>
                <a:gd name="T56" fmla="*/ 23 w 384"/>
                <a:gd name="T57" fmla="*/ 107 h 214"/>
                <a:gd name="T58" fmla="*/ 26 w 384"/>
                <a:gd name="T59" fmla="*/ 43 h 214"/>
                <a:gd name="T60" fmla="*/ 44 w 384"/>
                <a:gd name="T61" fmla="*/ 27 h 214"/>
                <a:gd name="T62" fmla="*/ 122 w 384"/>
                <a:gd name="T63" fmla="*/ 27 h 214"/>
                <a:gd name="T64" fmla="*/ 145 w 384"/>
                <a:gd name="T65" fmla="*/ 41 h 214"/>
                <a:gd name="T66" fmla="*/ 213 w 384"/>
                <a:gd name="T67" fmla="*/ 173 h 214"/>
                <a:gd name="T68" fmla="*/ 204 w 384"/>
                <a:gd name="T69" fmla="*/ 1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214">
                  <a:moveTo>
                    <a:pt x="365" y="44"/>
                  </a:moveTo>
                  <a:cubicBezTo>
                    <a:pt x="353" y="44"/>
                    <a:pt x="353" y="44"/>
                    <a:pt x="353" y="44"/>
                  </a:cubicBezTo>
                  <a:cubicBezTo>
                    <a:pt x="353" y="44"/>
                    <a:pt x="353" y="44"/>
                    <a:pt x="353" y="44"/>
                  </a:cubicBezTo>
                  <a:cubicBezTo>
                    <a:pt x="347" y="44"/>
                    <a:pt x="343" y="41"/>
                    <a:pt x="341" y="36"/>
                  </a:cubicBezTo>
                  <a:cubicBezTo>
                    <a:pt x="341" y="12"/>
                    <a:pt x="341" y="12"/>
                    <a:pt x="341" y="12"/>
                  </a:cubicBezTo>
                  <a:cubicBezTo>
                    <a:pt x="341" y="6"/>
                    <a:pt x="336" y="0"/>
                    <a:pt x="329" y="0"/>
                  </a:cubicBezTo>
                  <a:cubicBezTo>
                    <a:pt x="288" y="0"/>
                    <a:pt x="288" y="0"/>
                    <a:pt x="288" y="0"/>
                  </a:cubicBezTo>
                  <a:cubicBezTo>
                    <a:pt x="38" y="0"/>
                    <a:pt x="38" y="0"/>
                    <a:pt x="38" y="0"/>
                  </a:cubicBezTo>
                  <a:cubicBezTo>
                    <a:pt x="12" y="0"/>
                    <a:pt x="12" y="0"/>
                    <a:pt x="12" y="0"/>
                  </a:cubicBezTo>
                  <a:cubicBezTo>
                    <a:pt x="5" y="0"/>
                    <a:pt x="0" y="6"/>
                    <a:pt x="0" y="12"/>
                  </a:cubicBezTo>
                  <a:cubicBezTo>
                    <a:pt x="0" y="40"/>
                    <a:pt x="0" y="40"/>
                    <a:pt x="0" y="40"/>
                  </a:cubicBezTo>
                  <a:cubicBezTo>
                    <a:pt x="0" y="157"/>
                    <a:pt x="0" y="157"/>
                    <a:pt x="0" y="157"/>
                  </a:cubicBezTo>
                  <a:cubicBezTo>
                    <a:pt x="0" y="202"/>
                    <a:pt x="0" y="202"/>
                    <a:pt x="0" y="202"/>
                  </a:cubicBezTo>
                  <a:cubicBezTo>
                    <a:pt x="0" y="208"/>
                    <a:pt x="5" y="214"/>
                    <a:pt x="12" y="214"/>
                  </a:cubicBezTo>
                  <a:cubicBezTo>
                    <a:pt x="57" y="214"/>
                    <a:pt x="57" y="214"/>
                    <a:pt x="57" y="214"/>
                  </a:cubicBezTo>
                  <a:cubicBezTo>
                    <a:pt x="288" y="214"/>
                    <a:pt x="288" y="214"/>
                    <a:pt x="288" y="214"/>
                  </a:cubicBezTo>
                  <a:cubicBezTo>
                    <a:pt x="329" y="214"/>
                    <a:pt x="329" y="214"/>
                    <a:pt x="329" y="214"/>
                  </a:cubicBezTo>
                  <a:cubicBezTo>
                    <a:pt x="336" y="214"/>
                    <a:pt x="341" y="208"/>
                    <a:pt x="341" y="202"/>
                  </a:cubicBezTo>
                  <a:cubicBezTo>
                    <a:pt x="341" y="178"/>
                    <a:pt x="341" y="178"/>
                    <a:pt x="341" y="178"/>
                  </a:cubicBezTo>
                  <a:cubicBezTo>
                    <a:pt x="343" y="173"/>
                    <a:pt x="347" y="170"/>
                    <a:pt x="353" y="170"/>
                  </a:cubicBezTo>
                  <a:cubicBezTo>
                    <a:pt x="353" y="170"/>
                    <a:pt x="353" y="170"/>
                    <a:pt x="353" y="170"/>
                  </a:cubicBezTo>
                  <a:cubicBezTo>
                    <a:pt x="365" y="170"/>
                    <a:pt x="365" y="170"/>
                    <a:pt x="365" y="170"/>
                  </a:cubicBezTo>
                  <a:cubicBezTo>
                    <a:pt x="375" y="170"/>
                    <a:pt x="384" y="162"/>
                    <a:pt x="384" y="152"/>
                  </a:cubicBezTo>
                  <a:cubicBezTo>
                    <a:pt x="384" y="62"/>
                    <a:pt x="384" y="62"/>
                    <a:pt x="384" y="62"/>
                  </a:cubicBezTo>
                  <a:cubicBezTo>
                    <a:pt x="384" y="52"/>
                    <a:pt x="375" y="44"/>
                    <a:pt x="365" y="44"/>
                  </a:cubicBezTo>
                  <a:close/>
                  <a:moveTo>
                    <a:pt x="204" y="187"/>
                  </a:moveTo>
                  <a:cubicBezTo>
                    <a:pt x="44" y="187"/>
                    <a:pt x="44" y="187"/>
                    <a:pt x="44" y="187"/>
                  </a:cubicBezTo>
                  <a:cubicBezTo>
                    <a:pt x="36" y="187"/>
                    <a:pt x="27" y="180"/>
                    <a:pt x="26" y="171"/>
                  </a:cubicBezTo>
                  <a:cubicBezTo>
                    <a:pt x="26" y="171"/>
                    <a:pt x="23" y="157"/>
                    <a:pt x="23" y="107"/>
                  </a:cubicBezTo>
                  <a:cubicBezTo>
                    <a:pt x="23" y="57"/>
                    <a:pt x="26" y="43"/>
                    <a:pt x="26" y="43"/>
                  </a:cubicBezTo>
                  <a:cubicBezTo>
                    <a:pt x="27" y="34"/>
                    <a:pt x="36" y="27"/>
                    <a:pt x="44" y="27"/>
                  </a:cubicBezTo>
                  <a:cubicBezTo>
                    <a:pt x="122" y="27"/>
                    <a:pt x="122" y="27"/>
                    <a:pt x="122" y="27"/>
                  </a:cubicBezTo>
                  <a:cubicBezTo>
                    <a:pt x="131" y="27"/>
                    <a:pt x="141" y="33"/>
                    <a:pt x="145" y="41"/>
                  </a:cubicBezTo>
                  <a:cubicBezTo>
                    <a:pt x="213" y="173"/>
                    <a:pt x="213" y="173"/>
                    <a:pt x="213" y="173"/>
                  </a:cubicBezTo>
                  <a:cubicBezTo>
                    <a:pt x="217" y="181"/>
                    <a:pt x="213" y="187"/>
                    <a:pt x="204" y="187"/>
                  </a:cubicBezTo>
                  <a:close/>
                </a:path>
              </a:pathLst>
            </a:custGeom>
            <a:solidFill>
              <a:srgbClr val="052F6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ysClr val="windowText" lastClr="000000"/>
                </a:solidFill>
                <a:effectLst/>
                <a:uLnTx/>
                <a:uFillTx/>
              </a:endParaRPr>
            </a:p>
          </p:txBody>
        </p:sp>
        <p:sp>
          <p:nvSpPr>
            <p:cNvPr id="220" name="Title 1"/>
            <p:cNvSpPr txBox="1">
              <a:spLocks/>
            </p:cNvSpPr>
            <p:nvPr/>
          </p:nvSpPr>
          <p:spPr>
            <a:xfrm>
              <a:off x="3660839" y="1797331"/>
              <a:ext cx="323265" cy="271754"/>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GEP</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sp>
        <p:nvSpPr>
          <p:cNvPr id="245" name="Title 1"/>
          <p:cNvSpPr txBox="1">
            <a:spLocks/>
          </p:cNvSpPr>
          <p:nvPr/>
        </p:nvSpPr>
        <p:spPr>
          <a:xfrm>
            <a:off x="911043" y="1677655"/>
            <a:ext cx="2377440" cy="271752"/>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chemeClr val="accent1">
                    <a:lumMod val="50000"/>
                  </a:schemeClr>
                </a:solidFill>
                <a:effectLst/>
                <a:uLnTx/>
                <a:uFillTx/>
                <a:latin typeface="+mj-lt"/>
                <a:ea typeface="+mj-ea"/>
                <a:cs typeface="+mj-cs"/>
              </a:rPr>
              <a:t>Top billing dispute codes</a:t>
            </a:r>
          </a:p>
        </p:txBody>
      </p:sp>
      <p:grpSp>
        <p:nvGrpSpPr>
          <p:cNvPr id="4" name="Group 3"/>
          <p:cNvGrpSpPr/>
          <p:nvPr/>
        </p:nvGrpSpPr>
        <p:grpSpPr>
          <a:xfrm>
            <a:off x="3663633" y="1375948"/>
            <a:ext cx="355592" cy="562624"/>
            <a:chOff x="4479560" y="1506462"/>
            <a:chExt cx="355592" cy="562624"/>
          </a:xfrm>
        </p:grpSpPr>
        <p:sp>
          <p:nvSpPr>
            <p:cNvPr id="235" name="Freeform 116"/>
            <p:cNvSpPr>
              <a:spLocks noChangeAspect="1"/>
            </p:cNvSpPr>
            <p:nvPr/>
          </p:nvSpPr>
          <p:spPr bwMode="auto">
            <a:xfrm>
              <a:off x="4482473" y="1506462"/>
              <a:ext cx="331015" cy="295072"/>
            </a:xfrm>
            <a:custGeom>
              <a:avLst/>
              <a:gdLst>
                <a:gd name="T0" fmla="*/ 374 w 374"/>
                <a:gd name="T1" fmla="*/ 31 h 382"/>
                <a:gd name="T2" fmla="*/ 362 w 374"/>
                <a:gd name="T3" fmla="*/ 8 h 382"/>
                <a:gd name="T4" fmla="*/ 340 w 374"/>
                <a:gd name="T5" fmla="*/ 0 h 382"/>
                <a:gd name="T6" fmla="*/ 314 w 374"/>
                <a:gd name="T7" fmla="*/ 12 h 382"/>
                <a:gd name="T8" fmla="*/ 239 w 374"/>
                <a:gd name="T9" fmla="*/ 100 h 382"/>
                <a:gd name="T10" fmla="*/ 194 w 374"/>
                <a:gd name="T11" fmla="*/ 94 h 382"/>
                <a:gd name="T12" fmla="*/ 194 w 374"/>
                <a:gd name="T13" fmla="*/ 90 h 382"/>
                <a:gd name="T14" fmla="*/ 168 w 374"/>
                <a:gd name="T15" fmla="*/ 64 h 382"/>
                <a:gd name="T16" fmla="*/ 143 w 374"/>
                <a:gd name="T17" fmla="*/ 86 h 382"/>
                <a:gd name="T18" fmla="*/ 45 w 374"/>
                <a:gd name="T19" fmla="*/ 72 h 382"/>
                <a:gd name="T20" fmla="*/ 43 w 374"/>
                <a:gd name="T21" fmla="*/ 72 h 382"/>
                <a:gd name="T22" fmla="*/ 33 w 374"/>
                <a:gd name="T23" fmla="*/ 77 h 382"/>
                <a:gd name="T24" fmla="*/ 4 w 374"/>
                <a:gd name="T25" fmla="*/ 111 h 382"/>
                <a:gd name="T26" fmla="*/ 1 w 374"/>
                <a:gd name="T27" fmla="*/ 123 h 382"/>
                <a:gd name="T28" fmla="*/ 9 w 374"/>
                <a:gd name="T29" fmla="*/ 132 h 382"/>
                <a:gd name="T30" fmla="*/ 160 w 374"/>
                <a:gd name="T31" fmla="*/ 194 h 382"/>
                <a:gd name="T32" fmla="*/ 118 w 374"/>
                <a:gd name="T33" fmla="*/ 244 h 382"/>
                <a:gd name="T34" fmla="*/ 74 w 374"/>
                <a:gd name="T35" fmla="*/ 244 h 382"/>
                <a:gd name="T36" fmla="*/ 74 w 374"/>
                <a:gd name="T37" fmla="*/ 244 h 382"/>
                <a:gd name="T38" fmla="*/ 64 w 374"/>
                <a:gd name="T39" fmla="*/ 248 h 382"/>
                <a:gd name="T40" fmla="*/ 43 w 374"/>
                <a:gd name="T41" fmla="*/ 274 h 382"/>
                <a:gd name="T42" fmla="*/ 40 w 374"/>
                <a:gd name="T43" fmla="*/ 286 h 382"/>
                <a:gd name="T44" fmla="*/ 48 w 374"/>
                <a:gd name="T45" fmla="*/ 295 h 382"/>
                <a:gd name="T46" fmla="*/ 99 w 374"/>
                <a:gd name="T47" fmla="*/ 315 h 382"/>
                <a:gd name="T48" fmla="*/ 101 w 374"/>
                <a:gd name="T49" fmla="*/ 317 h 382"/>
                <a:gd name="T50" fmla="*/ 101 w 374"/>
                <a:gd name="T51" fmla="*/ 317 h 382"/>
                <a:gd name="T52" fmla="*/ 104 w 374"/>
                <a:gd name="T53" fmla="*/ 319 h 382"/>
                <a:gd name="T54" fmla="*/ 132 w 374"/>
                <a:gd name="T55" fmla="*/ 366 h 382"/>
                <a:gd name="T56" fmla="*/ 142 w 374"/>
                <a:gd name="T57" fmla="*/ 372 h 382"/>
                <a:gd name="T58" fmla="*/ 143 w 374"/>
                <a:gd name="T59" fmla="*/ 372 h 382"/>
                <a:gd name="T60" fmla="*/ 154 w 374"/>
                <a:gd name="T61" fmla="*/ 367 h 382"/>
                <a:gd name="T62" fmla="*/ 175 w 374"/>
                <a:gd name="T63" fmla="*/ 342 h 382"/>
                <a:gd name="T64" fmla="*/ 178 w 374"/>
                <a:gd name="T65" fmla="*/ 331 h 382"/>
                <a:gd name="T66" fmla="*/ 170 w 374"/>
                <a:gd name="T67" fmla="*/ 288 h 382"/>
                <a:gd name="T68" fmla="*/ 212 w 374"/>
                <a:gd name="T69" fmla="*/ 238 h 382"/>
                <a:gd name="T70" fmla="*/ 299 w 374"/>
                <a:gd name="T71" fmla="*/ 376 h 382"/>
                <a:gd name="T72" fmla="*/ 310 w 374"/>
                <a:gd name="T73" fmla="*/ 382 h 382"/>
                <a:gd name="T74" fmla="*/ 311 w 374"/>
                <a:gd name="T75" fmla="*/ 382 h 382"/>
                <a:gd name="T76" fmla="*/ 321 w 374"/>
                <a:gd name="T77" fmla="*/ 378 h 382"/>
                <a:gd name="T78" fmla="*/ 350 w 374"/>
                <a:gd name="T79" fmla="*/ 344 h 382"/>
                <a:gd name="T80" fmla="*/ 352 w 374"/>
                <a:gd name="T81" fmla="*/ 331 h 382"/>
                <a:gd name="T82" fmla="*/ 321 w 374"/>
                <a:gd name="T83" fmla="*/ 234 h 382"/>
                <a:gd name="T84" fmla="*/ 336 w 374"/>
                <a:gd name="T85" fmla="*/ 210 h 382"/>
                <a:gd name="T86" fmla="*/ 310 w 374"/>
                <a:gd name="T87" fmla="*/ 185 h 382"/>
                <a:gd name="T88" fmla="*/ 305 w 374"/>
                <a:gd name="T89" fmla="*/ 185 h 382"/>
                <a:gd name="T90" fmla="*/ 291 w 374"/>
                <a:gd name="T91" fmla="*/ 144 h 382"/>
                <a:gd name="T92" fmla="*/ 366 w 374"/>
                <a:gd name="T93" fmla="*/ 56 h 382"/>
                <a:gd name="T94" fmla="*/ 374 w 374"/>
                <a:gd name="T95" fmla="*/ 3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4" h="382">
                  <a:moveTo>
                    <a:pt x="374" y="31"/>
                  </a:moveTo>
                  <a:cubicBezTo>
                    <a:pt x="373" y="22"/>
                    <a:pt x="369" y="14"/>
                    <a:pt x="362" y="8"/>
                  </a:cubicBezTo>
                  <a:cubicBezTo>
                    <a:pt x="356" y="3"/>
                    <a:pt x="348" y="0"/>
                    <a:pt x="340" y="0"/>
                  </a:cubicBezTo>
                  <a:cubicBezTo>
                    <a:pt x="330" y="0"/>
                    <a:pt x="320" y="4"/>
                    <a:pt x="314" y="12"/>
                  </a:cubicBezTo>
                  <a:cubicBezTo>
                    <a:pt x="239" y="100"/>
                    <a:pt x="239" y="100"/>
                    <a:pt x="239" y="100"/>
                  </a:cubicBezTo>
                  <a:cubicBezTo>
                    <a:pt x="194" y="94"/>
                    <a:pt x="194" y="94"/>
                    <a:pt x="194" y="94"/>
                  </a:cubicBezTo>
                  <a:cubicBezTo>
                    <a:pt x="194" y="92"/>
                    <a:pt x="194" y="91"/>
                    <a:pt x="194" y="90"/>
                  </a:cubicBezTo>
                  <a:cubicBezTo>
                    <a:pt x="194" y="75"/>
                    <a:pt x="182" y="64"/>
                    <a:pt x="168" y="64"/>
                  </a:cubicBezTo>
                  <a:cubicBezTo>
                    <a:pt x="155" y="64"/>
                    <a:pt x="144" y="74"/>
                    <a:pt x="143" y="86"/>
                  </a:cubicBezTo>
                  <a:cubicBezTo>
                    <a:pt x="45" y="72"/>
                    <a:pt x="45" y="72"/>
                    <a:pt x="45" y="72"/>
                  </a:cubicBezTo>
                  <a:cubicBezTo>
                    <a:pt x="44" y="72"/>
                    <a:pt x="44" y="72"/>
                    <a:pt x="43" y="72"/>
                  </a:cubicBezTo>
                  <a:cubicBezTo>
                    <a:pt x="39" y="72"/>
                    <a:pt x="36" y="74"/>
                    <a:pt x="33" y="77"/>
                  </a:cubicBezTo>
                  <a:cubicBezTo>
                    <a:pt x="4" y="111"/>
                    <a:pt x="4" y="111"/>
                    <a:pt x="4" y="111"/>
                  </a:cubicBezTo>
                  <a:cubicBezTo>
                    <a:pt x="1" y="114"/>
                    <a:pt x="0" y="118"/>
                    <a:pt x="1" y="123"/>
                  </a:cubicBezTo>
                  <a:cubicBezTo>
                    <a:pt x="2" y="127"/>
                    <a:pt x="5" y="130"/>
                    <a:pt x="9" y="132"/>
                  </a:cubicBezTo>
                  <a:cubicBezTo>
                    <a:pt x="160" y="194"/>
                    <a:pt x="160" y="194"/>
                    <a:pt x="160" y="194"/>
                  </a:cubicBezTo>
                  <a:cubicBezTo>
                    <a:pt x="118" y="244"/>
                    <a:pt x="118" y="244"/>
                    <a:pt x="118" y="244"/>
                  </a:cubicBezTo>
                  <a:cubicBezTo>
                    <a:pt x="74" y="244"/>
                    <a:pt x="74" y="244"/>
                    <a:pt x="74" y="244"/>
                  </a:cubicBezTo>
                  <a:cubicBezTo>
                    <a:pt x="74" y="244"/>
                    <a:pt x="74" y="244"/>
                    <a:pt x="74" y="244"/>
                  </a:cubicBezTo>
                  <a:cubicBezTo>
                    <a:pt x="70" y="244"/>
                    <a:pt x="67" y="245"/>
                    <a:pt x="64" y="248"/>
                  </a:cubicBezTo>
                  <a:cubicBezTo>
                    <a:pt x="43" y="274"/>
                    <a:pt x="43" y="274"/>
                    <a:pt x="43" y="274"/>
                  </a:cubicBezTo>
                  <a:cubicBezTo>
                    <a:pt x="40" y="277"/>
                    <a:pt x="39" y="281"/>
                    <a:pt x="40" y="286"/>
                  </a:cubicBezTo>
                  <a:cubicBezTo>
                    <a:pt x="41" y="290"/>
                    <a:pt x="44" y="293"/>
                    <a:pt x="48" y="295"/>
                  </a:cubicBezTo>
                  <a:cubicBezTo>
                    <a:pt x="99" y="315"/>
                    <a:pt x="99" y="315"/>
                    <a:pt x="99" y="315"/>
                  </a:cubicBezTo>
                  <a:cubicBezTo>
                    <a:pt x="101" y="317"/>
                    <a:pt x="101" y="317"/>
                    <a:pt x="101" y="317"/>
                  </a:cubicBezTo>
                  <a:cubicBezTo>
                    <a:pt x="101" y="317"/>
                    <a:pt x="101" y="317"/>
                    <a:pt x="101" y="317"/>
                  </a:cubicBezTo>
                  <a:cubicBezTo>
                    <a:pt x="104" y="319"/>
                    <a:pt x="104" y="319"/>
                    <a:pt x="104" y="319"/>
                  </a:cubicBezTo>
                  <a:cubicBezTo>
                    <a:pt x="132" y="366"/>
                    <a:pt x="132" y="366"/>
                    <a:pt x="132" y="366"/>
                  </a:cubicBezTo>
                  <a:cubicBezTo>
                    <a:pt x="134" y="369"/>
                    <a:pt x="138" y="372"/>
                    <a:pt x="142" y="372"/>
                  </a:cubicBezTo>
                  <a:cubicBezTo>
                    <a:pt x="143" y="372"/>
                    <a:pt x="143" y="372"/>
                    <a:pt x="143" y="372"/>
                  </a:cubicBezTo>
                  <a:cubicBezTo>
                    <a:pt x="147" y="372"/>
                    <a:pt x="151" y="370"/>
                    <a:pt x="154" y="367"/>
                  </a:cubicBezTo>
                  <a:cubicBezTo>
                    <a:pt x="175" y="342"/>
                    <a:pt x="175" y="342"/>
                    <a:pt x="175" y="342"/>
                  </a:cubicBezTo>
                  <a:cubicBezTo>
                    <a:pt x="178" y="339"/>
                    <a:pt x="179" y="335"/>
                    <a:pt x="178" y="331"/>
                  </a:cubicBezTo>
                  <a:cubicBezTo>
                    <a:pt x="170" y="288"/>
                    <a:pt x="170" y="288"/>
                    <a:pt x="170" y="288"/>
                  </a:cubicBezTo>
                  <a:cubicBezTo>
                    <a:pt x="212" y="238"/>
                    <a:pt x="212" y="238"/>
                    <a:pt x="212" y="238"/>
                  </a:cubicBezTo>
                  <a:cubicBezTo>
                    <a:pt x="299" y="376"/>
                    <a:pt x="299" y="376"/>
                    <a:pt x="299" y="376"/>
                  </a:cubicBezTo>
                  <a:cubicBezTo>
                    <a:pt x="302" y="380"/>
                    <a:pt x="305" y="382"/>
                    <a:pt x="310" y="382"/>
                  </a:cubicBezTo>
                  <a:cubicBezTo>
                    <a:pt x="310" y="382"/>
                    <a:pt x="310" y="382"/>
                    <a:pt x="311" y="382"/>
                  </a:cubicBezTo>
                  <a:cubicBezTo>
                    <a:pt x="314" y="382"/>
                    <a:pt x="318" y="381"/>
                    <a:pt x="321" y="378"/>
                  </a:cubicBezTo>
                  <a:cubicBezTo>
                    <a:pt x="350" y="344"/>
                    <a:pt x="350" y="344"/>
                    <a:pt x="350" y="344"/>
                  </a:cubicBezTo>
                  <a:cubicBezTo>
                    <a:pt x="352" y="340"/>
                    <a:pt x="353" y="335"/>
                    <a:pt x="352" y="331"/>
                  </a:cubicBezTo>
                  <a:cubicBezTo>
                    <a:pt x="321" y="234"/>
                    <a:pt x="321" y="234"/>
                    <a:pt x="321" y="234"/>
                  </a:cubicBezTo>
                  <a:cubicBezTo>
                    <a:pt x="330" y="230"/>
                    <a:pt x="336" y="221"/>
                    <a:pt x="336" y="210"/>
                  </a:cubicBezTo>
                  <a:cubicBezTo>
                    <a:pt x="336" y="196"/>
                    <a:pt x="325" y="185"/>
                    <a:pt x="310" y="185"/>
                  </a:cubicBezTo>
                  <a:cubicBezTo>
                    <a:pt x="308" y="185"/>
                    <a:pt x="307" y="185"/>
                    <a:pt x="305" y="185"/>
                  </a:cubicBezTo>
                  <a:cubicBezTo>
                    <a:pt x="291" y="144"/>
                    <a:pt x="291" y="144"/>
                    <a:pt x="291" y="144"/>
                  </a:cubicBezTo>
                  <a:cubicBezTo>
                    <a:pt x="366" y="56"/>
                    <a:pt x="366" y="56"/>
                    <a:pt x="366" y="56"/>
                  </a:cubicBezTo>
                  <a:cubicBezTo>
                    <a:pt x="372" y="49"/>
                    <a:pt x="374" y="40"/>
                    <a:pt x="374" y="31"/>
                  </a:cubicBezTo>
                  <a:close/>
                </a:path>
              </a:pathLst>
            </a:custGeom>
            <a:solidFill>
              <a:srgbClr val="052F69"/>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ysClr val="windowText" lastClr="000000"/>
                </a:solidFill>
                <a:effectLst/>
                <a:uLnTx/>
                <a:uFillTx/>
              </a:endParaRPr>
            </a:p>
          </p:txBody>
        </p:sp>
        <p:sp>
          <p:nvSpPr>
            <p:cNvPr id="223" name="Title 1"/>
            <p:cNvSpPr txBox="1">
              <a:spLocks/>
            </p:cNvSpPr>
            <p:nvPr/>
          </p:nvSpPr>
          <p:spPr>
            <a:xfrm>
              <a:off x="4479560" y="1797333"/>
              <a:ext cx="355592" cy="271753"/>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GEA</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grpSp>
        <p:nvGrpSpPr>
          <p:cNvPr id="7" name="Group 6"/>
          <p:cNvGrpSpPr/>
          <p:nvPr/>
        </p:nvGrpSpPr>
        <p:grpSpPr>
          <a:xfrm>
            <a:off x="4421081" y="1379301"/>
            <a:ext cx="473293" cy="555919"/>
            <a:chOff x="5265144" y="1513165"/>
            <a:chExt cx="473293" cy="555919"/>
          </a:xfrm>
        </p:grpSpPr>
        <p:sp>
          <p:nvSpPr>
            <p:cNvPr id="222" name="Freeform 82"/>
            <p:cNvSpPr>
              <a:spLocks noEditPoints="1"/>
            </p:cNvSpPr>
            <p:nvPr/>
          </p:nvSpPr>
          <p:spPr bwMode="auto">
            <a:xfrm>
              <a:off x="5335421" y="1513165"/>
              <a:ext cx="356656" cy="268619"/>
            </a:xfrm>
            <a:custGeom>
              <a:avLst/>
              <a:gdLst>
                <a:gd name="T0" fmla="*/ 318 w 383"/>
                <a:gd name="T1" fmla="*/ 142 h 381"/>
                <a:gd name="T2" fmla="*/ 306 w 383"/>
                <a:gd name="T3" fmla="*/ 104 h 381"/>
                <a:gd name="T4" fmla="*/ 306 w 383"/>
                <a:gd name="T5" fmla="*/ 12 h 381"/>
                <a:gd name="T6" fmla="*/ 92 w 383"/>
                <a:gd name="T7" fmla="*/ 0 h 381"/>
                <a:gd name="T8" fmla="*/ 80 w 383"/>
                <a:gd name="T9" fmla="*/ 80 h 381"/>
                <a:gd name="T10" fmla="*/ 80 w 383"/>
                <a:gd name="T11" fmla="*/ 130 h 381"/>
                <a:gd name="T12" fmla="*/ 12 w 383"/>
                <a:gd name="T13" fmla="*/ 142 h 381"/>
                <a:gd name="T14" fmla="*/ 0 w 383"/>
                <a:gd name="T15" fmla="*/ 366 h 381"/>
                <a:gd name="T16" fmla="*/ 137 w 383"/>
                <a:gd name="T17" fmla="*/ 378 h 381"/>
                <a:gd name="T18" fmla="*/ 149 w 383"/>
                <a:gd name="T19" fmla="*/ 295 h 381"/>
                <a:gd name="T20" fmla="*/ 227 w 383"/>
                <a:gd name="T21" fmla="*/ 283 h 381"/>
                <a:gd name="T22" fmla="*/ 239 w 383"/>
                <a:gd name="T23" fmla="*/ 369 h 381"/>
                <a:gd name="T24" fmla="*/ 371 w 383"/>
                <a:gd name="T25" fmla="*/ 381 h 381"/>
                <a:gd name="T26" fmla="*/ 383 w 383"/>
                <a:gd name="T27" fmla="*/ 154 h 381"/>
                <a:gd name="T28" fmla="*/ 34 w 383"/>
                <a:gd name="T29" fmla="*/ 207 h 381"/>
                <a:gd name="T30" fmla="*/ 69 w 383"/>
                <a:gd name="T31" fmla="*/ 193 h 381"/>
                <a:gd name="T32" fmla="*/ 84 w 383"/>
                <a:gd name="T33" fmla="*/ 228 h 381"/>
                <a:gd name="T34" fmla="*/ 48 w 383"/>
                <a:gd name="T35" fmla="*/ 242 h 381"/>
                <a:gd name="T36" fmla="*/ 34 w 383"/>
                <a:gd name="T37" fmla="*/ 207 h 381"/>
                <a:gd name="T38" fmla="*/ 71 w 383"/>
                <a:gd name="T39" fmla="*/ 336 h 381"/>
                <a:gd name="T40" fmla="*/ 32 w 383"/>
                <a:gd name="T41" fmla="*/ 322 h 381"/>
                <a:gd name="T42" fmla="*/ 47 w 383"/>
                <a:gd name="T43" fmla="*/ 283 h 381"/>
                <a:gd name="T44" fmla="*/ 86 w 383"/>
                <a:gd name="T45" fmla="*/ 297 h 381"/>
                <a:gd name="T46" fmla="*/ 176 w 383"/>
                <a:gd name="T47" fmla="*/ 230 h 381"/>
                <a:gd name="T48" fmla="*/ 137 w 383"/>
                <a:gd name="T49" fmla="*/ 244 h 381"/>
                <a:gd name="T50" fmla="*/ 123 w 383"/>
                <a:gd name="T51" fmla="*/ 205 h 381"/>
                <a:gd name="T52" fmla="*/ 161 w 383"/>
                <a:gd name="T53" fmla="*/ 191 h 381"/>
                <a:gd name="T54" fmla="*/ 176 w 383"/>
                <a:gd name="T55" fmla="*/ 230 h 381"/>
                <a:gd name="T56" fmla="*/ 171 w 383"/>
                <a:gd name="T57" fmla="*/ 137 h 381"/>
                <a:gd name="T58" fmla="*/ 148 w 383"/>
                <a:gd name="T59" fmla="*/ 137 h 381"/>
                <a:gd name="T60" fmla="*/ 160 w 383"/>
                <a:gd name="T61" fmla="*/ 29 h 381"/>
                <a:gd name="T62" fmla="*/ 171 w 383"/>
                <a:gd name="T63" fmla="*/ 76 h 381"/>
                <a:gd name="T64" fmla="*/ 214 w 383"/>
                <a:gd name="T65" fmla="*/ 38 h 381"/>
                <a:gd name="T66" fmla="*/ 237 w 383"/>
                <a:gd name="T67" fmla="*/ 38 h 381"/>
                <a:gd name="T68" fmla="*/ 225 w 383"/>
                <a:gd name="T69" fmla="*/ 147 h 381"/>
                <a:gd name="T70" fmla="*/ 214 w 383"/>
                <a:gd name="T71" fmla="*/ 97 h 381"/>
                <a:gd name="T72" fmla="*/ 264 w 383"/>
                <a:gd name="T73" fmla="*/ 226 h 381"/>
                <a:gd name="T74" fmla="*/ 229 w 383"/>
                <a:gd name="T75" fmla="*/ 241 h 381"/>
                <a:gd name="T76" fmla="*/ 214 w 383"/>
                <a:gd name="T77" fmla="*/ 206 h 381"/>
                <a:gd name="T78" fmla="*/ 250 w 383"/>
                <a:gd name="T79" fmla="*/ 191 h 381"/>
                <a:gd name="T80" fmla="*/ 264 w 383"/>
                <a:gd name="T81" fmla="*/ 226 h 381"/>
                <a:gd name="T82" fmla="*/ 319 w 383"/>
                <a:gd name="T83" fmla="*/ 193 h 381"/>
                <a:gd name="T84" fmla="*/ 354 w 383"/>
                <a:gd name="T85" fmla="*/ 207 h 381"/>
                <a:gd name="T86" fmla="*/ 340 w 383"/>
                <a:gd name="T87" fmla="*/ 242 h 381"/>
                <a:gd name="T88" fmla="*/ 305 w 383"/>
                <a:gd name="T89" fmla="*/ 228 h 381"/>
                <a:gd name="T90" fmla="*/ 356 w 383"/>
                <a:gd name="T91" fmla="*/ 322 h 381"/>
                <a:gd name="T92" fmla="*/ 317 w 383"/>
                <a:gd name="T93" fmla="*/ 336 h 381"/>
                <a:gd name="T94" fmla="*/ 303 w 383"/>
                <a:gd name="T95" fmla="*/ 297 h 381"/>
                <a:gd name="T96" fmla="*/ 342 w 383"/>
                <a:gd name="T97" fmla="*/ 283 h 381"/>
                <a:gd name="T98" fmla="*/ 356 w 383"/>
                <a:gd name="T99" fmla="*/ 32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3" h="381">
                  <a:moveTo>
                    <a:pt x="371" y="142"/>
                  </a:moveTo>
                  <a:cubicBezTo>
                    <a:pt x="318" y="142"/>
                    <a:pt x="318" y="142"/>
                    <a:pt x="318" y="142"/>
                  </a:cubicBezTo>
                  <a:cubicBezTo>
                    <a:pt x="311" y="142"/>
                    <a:pt x="306" y="136"/>
                    <a:pt x="306" y="130"/>
                  </a:cubicBezTo>
                  <a:cubicBezTo>
                    <a:pt x="306" y="104"/>
                    <a:pt x="306" y="104"/>
                    <a:pt x="306" y="104"/>
                  </a:cubicBezTo>
                  <a:cubicBezTo>
                    <a:pt x="306" y="97"/>
                    <a:pt x="306" y="86"/>
                    <a:pt x="306" y="80"/>
                  </a:cubicBezTo>
                  <a:cubicBezTo>
                    <a:pt x="306" y="12"/>
                    <a:pt x="306" y="12"/>
                    <a:pt x="306" y="12"/>
                  </a:cubicBezTo>
                  <a:cubicBezTo>
                    <a:pt x="306" y="5"/>
                    <a:pt x="301" y="0"/>
                    <a:pt x="294" y="0"/>
                  </a:cubicBezTo>
                  <a:cubicBezTo>
                    <a:pt x="92" y="0"/>
                    <a:pt x="92" y="0"/>
                    <a:pt x="92" y="0"/>
                  </a:cubicBezTo>
                  <a:cubicBezTo>
                    <a:pt x="86" y="0"/>
                    <a:pt x="80" y="5"/>
                    <a:pt x="80" y="12"/>
                  </a:cubicBezTo>
                  <a:cubicBezTo>
                    <a:pt x="80" y="80"/>
                    <a:pt x="80" y="80"/>
                    <a:pt x="80" y="80"/>
                  </a:cubicBezTo>
                  <a:cubicBezTo>
                    <a:pt x="80" y="86"/>
                    <a:pt x="80" y="97"/>
                    <a:pt x="80" y="104"/>
                  </a:cubicBezTo>
                  <a:cubicBezTo>
                    <a:pt x="80" y="130"/>
                    <a:pt x="80" y="130"/>
                    <a:pt x="80" y="130"/>
                  </a:cubicBezTo>
                  <a:cubicBezTo>
                    <a:pt x="80" y="136"/>
                    <a:pt x="75" y="142"/>
                    <a:pt x="68" y="142"/>
                  </a:cubicBezTo>
                  <a:cubicBezTo>
                    <a:pt x="12" y="142"/>
                    <a:pt x="12" y="142"/>
                    <a:pt x="12" y="142"/>
                  </a:cubicBezTo>
                  <a:cubicBezTo>
                    <a:pt x="5" y="142"/>
                    <a:pt x="0" y="147"/>
                    <a:pt x="0" y="154"/>
                  </a:cubicBezTo>
                  <a:cubicBezTo>
                    <a:pt x="0" y="366"/>
                    <a:pt x="0" y="366"/>
                    <a:pt x="0" y="366"/>
                  </a:cubicBezTo>
                  <a:cubicBezTo>
                    <a:pt x="0" y="373"/>
                    <a:pt x="5" y="378"/>
                    <a:pt x="12" y="378"/>
                  </a:cubicBezTo>
                  <a:cubicBezTo>
                    <a:pt x="137" y="378"/>
                    <a:pt x="137" y="378"/>
                    <a:pt x="137" y="378"/>
                  </a:cubicBezTo>
                  <a:cubicBezTo>
                    <a:pt x="144" y="378"/>
                    <a:pt x="149" y="373"/>
                    <a:pt x="149" y="366"/>
                  </a:cubicBezTo>
                  <a:cubicBezTo>
                    <a:pt x="149" y="295"/>
                    <a:pt x="149" y="295"/>
                    <a:pt x="149" y="295"/>
                  </a:cubicBezTo>
                  <a:cubicBezTo>
                    <a:pt x="149" y="288"/>
                    <a:pt x="155" y="283"/>
                    <a:pt x="161" y="283"/>
                  </a:cubicBezTo>
                  <a:cubicBezTo>
                    <a:pt x="227" y="283"/>
                    <a:pt x="227" y="283"/>
                    <a:pt x="227" y="283"/>
                  </a:cubicBezTo>
                  <a:cubicBezTo>
                    <a:pt x="234" y="283"/>
                    <a:pt x="239" y="288"/>
                    <a:pt x="239" y="295"/>
                  </a:cubicBezTo>
                  <a:cubicBezTo>
                    <a:pt x="239" y="369"/>
                    <a:pt x="239" y="369"/>
                    <a:pt x="239" y="369"/>
                  </a:cubicBezTo>
                  <a:cubicBezTo>
                    <a:pt x="239" y="375"/>
                    <a:pt x="245" y="381"/>
                    <a:pt x="251" y="381"/>
                  </a:cubicBezTo>
                  <a:cubicBezTo>
                    <a:pt x="371" y="381"/>
                    <a:pt x="371" y="381"/>
                    <a:pt x="371" y="381"/>
                  </a:cubicBezTo>
                  <a:cubicBezTo>
                    <a:pt x="377" y="381"/>
                    <a:pt x="383" y="375"/>
                    <a:pt x="383" y="369"/>
                  </a:cubicBezTo>
                  <a:cubicBezTo>
                    <a:pt x="383" y="154"/>
                    <a:pt x="383" y="154"/>
                    <a:pt x="383" y="154"/>
                  </a:cubicBezTo>
                  <a:cubicBezTo>
                    <a:pt x="383" y="147"/>
                    <a:pt x="377" y="142"/>
                    <a:pt x="371" y="142"/>
                  </a:cubicBezTo>
                  <a:close/>
                  <a:moveTo>
                    <a:pt x="34" y="207"/>
                  </a:moveTo>
                  <a:cubicBezTo>
                    <a:pt x="34" y="199"/>
                    <a:pt x="41" y="193"/>
                    <a:pt x="48" y="193"/>
                  </a:cubicBezTo>
                  <a:cubicBezTo>
                    <a:pt x="69" y="193"/>
                    <a:pt x="69" y="193"/>
                    <a:pt x="69" y="193"/>
                  </a:cubicBezTo>
                  <a:cubicBezTo>
                    <a:pt x="77" y="193"/>
                    <a:pt x="84" y="199"/>
                    <a:pt x="84" y="207"/>
                  </a:cubicBezTo>
                  <a:cubicBezTo>
                    <a:pt x="84" y="228"/>
                    <a:pt x="84" y="228"/>
                    <a:pt x="84" y="228"/>
                  </a:cubicBezTo>
                  <a:cubicBezTo>
                    <a:pt x="84" y="236"/>
                    <a:pt x="77" y="242"/>
                    <a:pt x="69" y="242"/>
                  </a:cubicBezTo>
                  <a:cubicBezTo>
                    <a:pt x="48" y="242"/>
                    <a:pt x="48" y="242"/>
                    <a:pt x="48" y="242"/>
                  </a:cubicBezTo>
                  <a:cubicBezTo>
                    <a:pt x="41" y="242"/>
                    <a:pt x="34" y="236"/>
                    <a:pt x="34" y="228"/>
                  </a:cubicBezTo>
                  <a:lnTo>
                    <a:pt x="34" y="207"/>
                  </a:lnTo>
                  <a:close/>
                  <a:moveTo>
                    <a:pt x="86" y="322"/>
                  </a:moveTo>
                  <a:cubicBezTo>
                    <a:pt x="86" y="330"/>
                    <a:pt x="79" y="336"/>
                    <a:pt x="71" y="336"/>
                  </a:cubicBezTo>
                  <a:cubicBezTo>
                    <a:pt x="47" y="336"/>
                    <a:pt x="47" y="336"/>
                    <a:pt x="47" y="336"/>
                  </a:cubicBezTo>
                  <a:cubicBezTo>
                    <a:pt x="39" y="336"/>
                    <a:pt x="32" y="330"/>
                    <a:pt x="32" y="322"/>
                  </a:cubicBezTo>
                  <a:cubicBezTo>
                    <a:pt x="32" y="297"/>
                    <a:pt x="32" y="297"/>
                    <a:pt x="32" y="297"/>
                  </a:cubicBezTo>
                  <a:cubicBezTo>
                    <a:pt x="32" y="289"/>
                    <a:pt x="39" y="283"/>
                    <a:pt x="47" y="283"/>
                  </a:cubicBezTo>
                  <a:cubicBezTo>
                    <a:pt x="71" y="283"/>
                    <a:pt x="71" y="283"/>
                    <a:pt x="71" y="283"/>
                  </a:cubicBezTo>
                  <a:cubicBezTo>
                    <a:pt x="79" y="283"/>
                    <a:pt x="86" y="289"/>
                    <a:pt x="86" y="297"/>
                  </a:cubicBezTo>
                  <a:lnTo>
                    <a:pt x="86" y="322"/>
                  </a:lnTo>
                  <a:close/>
                  <a:moveTo>
                    <a:pt x="176" y="230"/>
                  </a:moveTo>
                  <a:cubicBezTo>
                    <a:pt x="176" y="238"/>
                    <a:pt x="169" y="244"/>
                    <a:pt x="161" y="244"/>
                  </a:cubicBezTo>
                  <a:cubicBezTo>
                    <a:pt x="137" y="244"/>
                    <a:pt x="137" y="244"/>
                    <a:pt x="137" y="244"/>
                  </a:cubicBezTo>
                  <a:cubicBezTo>
                    <a:pt x="129" y="244"/>
                    <a:pt x="123" y="238"/>
                    <a:pt x="123" y="230"/>
                  </a:cubicBezTo>
                  <a:cubicBezTo>
                    <a:pt x="123" y="205"/>
                    <a:pt x="123" y="205"/>
                    <a:pt x="123" y="205"/>
                  </a:cubicBezTo>
                  <a:cubicBezTo>
                    <a:pt x="123" y="197"/>
                    <a:pt x="129" y="191"/>
                    <a:pt x="137" y="191"/>
                  </a:cubicBezTo>
                  <a:cubicBezTo>
                    <a:pt x="161" y="191"/>
                    <a:pt x="161" y="191"/>
                    <a:pt x="161" y="191"/>
                  </a:cubicBezTo>
                  <a:cubicBezTo>
                    <a:pt x="169" y="191"/>
                    <a:pt x="176" y="197"/>
                    <a:pt x="176" y="205"/>
                  </a:cubicBezTo>
                  <a:lnTo>
                    <a:pt x="176" y="230"/>
                  </a:lnTo>
                  <a:close/>
                  <a:moveTo>
                    <a:pt x="171" y="97"/>
                  </a:moveTo>
                  <a:cubicBezTo>
                    <a:pt x="171" y="137"/>
                    <a:pt x="171" y="137"/>
                    <a:pt x="171" y="137"/>
                  </a:cubicBezTo>
                  <a:cubicBezTo>
                    <a:pt x="171" y="145"/>
                    <a:pt x="167" y="147"/>
                    <a:pt x="159" y="147"/>
                  </a:cubicBezTo>
                  <a:cubicBezTo>
                    <a:pt x="151" y="147"/>
                    <a:pt x="148" y="145"/>
                    <a:pt x="148" y="137"/>
                  </a:cubicBezTo>
                  <a:cubicBezTo>
                    <a:pt x="148" y="38"/>
                    <a:pt x="148" y="38"/>
                    <a:pt x="148" y="38"/>
                  </a:cubicBezTo>
                  <a:cubicBezTo>
                    <a:pt x="148" y="31"/>
                    <a:pt x="152" y="29"/>
                    <a:pt x="160" y="29"/>
                  </a:cubicBezTo>
                  <a:cubicBezTo>
                    <a:pt x="167" y="29"/>
                    <a:pt x="171" y="31"/>
                    <a:pt x="171" y="38"/>
                  </a:cubicBezTo>
                  <a:cubicBezTo>
                    <a:pt x="171" y="76"/>
                    <a:pt x="171" y="76"/>
                    <a:pt x="171" y="76"/>
                  </a:cubicBezTo>
                  <a:cubicBezTo>
                    <a:pt x="214" y="76"/>
                    <a:pt x="214" y="76"/>
                    <a:pt x="214" y="76"/>
                  </a:cubicBezTo>
                  <a:cubicBezTo>
                    <a:pt x="214" y="38"/>
                    <a:pt x="214" y="38"/>
                    <a:pt x="214" y="38"/>
                  </a:cubicBezTo>
                  <a:cubicBezTo>
                    <a:pt x="214" y="31"/>
                    <a:pt x="217" y="29"/>
                    <a:pt x="225" y="29"/>
                  </a:cubicBezTo>
                  <a:cubicBezTo>
                    <a:pt x="233" y="29"/>
                    <a:pt x="237" y="31"/>
                    <a:pt x="237" y="38"/>
                  </a:cubicBezTo>
                  <a:cubicBezTo>
                    <a:pt x="237" y="137"/>
                    <a:pt x="237" y="137"/>
                    <a:pt x="237" y="137"/>
                  </a:cubicBezTo>
                  <a:cubicBezTo>
                    <a:pt x="237" y="145"/>
                    <a:pt x="233" y="147"/>
                    <a:pt x="225" y="147"/>
                  </a:cubicBezTo>
                  <a:cubicBezTo>
                    <a:pt x="217" y="147"/>
                    <a:pt x="214" y="145"/>
                    <a:pt x="214" y="137"/>
                  </a:cubicBezTo>
                  <a:cubicBezTo>
                    <a:pt x="214" y="97"/>
                    <a:pt x="214" y="97"/>
                    <a:pt x="214" y="97"/>
                  </a:cubicBezTo>
                  <a:lnTo>
                    <a:pt x="171" y="97"/>
                  </a:lnTo>
                  <a:close/>
                  <a:moveTo>
                    <a:pt x="264" y="226"/>
                  </a:moveTo>
                  <a:cubicBezTo>
                    <a:pt x="264" y="234"/>
                    <a:pt x="258" y="241"/>
                    <a:pt x="250" y="241"/>
                  </a:cubicBezTo>
                  <a:cubicBezTo>
                    <a:pt x="229" y="241"/>
                    <a:pt x="229" y="241"/>
                    <a:pt x="229" y="241"/>
                  </a:cubicBezTo>
                  <a:cubicBezTo>
                    <a:pt x="221" y="241"/>
                    <a:pt x="214" y="234"/>
                    <a:pt x="214" y="226"/>
                  </a:cubicBezTo>
                  <a:cubicBezTo>
                    <a:pt x="214" y="206"/>
                    <a:pt x="214" y="206"/>
                    <a:pt x="214" y="206"/>
                  </a:cubicBezTo>
                  <a:cubicBezTo>
                    <a:pt x="214" y="198"/>
                    <a:pt x="221" y="191"/>
                    <a:pt x="229" y="191"/>
                  </a:cubicBezTo>
                  <a:cubicBezTo>
                    <a:pt x="250" y="191"/>
                    <a:pt x="250" y="191"/>
                    <a:pt x="250" y="191"/>
                  </a:cubicBezTo>
                  <a:cubicBezTo>
                    <a:pt x="258" y="191"/>
                    <a:pt x="264" y="198"/>
                    <a:pt x="264" y="206"/>
                  </a:cubicBezTo>
                  <a:lnTo>
                    <a:pt x="264" y="226"/>
                  </a:lnTo>
                  <a:close/>
                  <a:moveTo>
                    <a:pt x="305" y="207"/>
                  </a:moveTo>
                  <a:cubicBezTo>
                    <a:pt x="305" y="199"/>
                    <a:pt x="311" y="193"/>
                    <a:pt x="319" y="193"/>
                  </a:cubicBezTo>
                  <a:cubicBezTo>
                    <a:pt x="340" y="193"/>
                    <a:pt x="340" y="193"/>
                    <a:pt x="340" y="193"/>
                  </a:cubicBezTo>
                  <a:cubicBezTo>
                    <a:pt x="348" y="193"/>
                    <a:pt x="354" y="199"/>
                    <a:pt x="354" y="207"/>
                  </a:cubicBezTo>
                  <a:cubicBezTo>
                    <a:pt x="354" y="228"/>
                    <a:pt x="354" y="228"/>
                    <a:pt x="354" y="228"/>
                  </a:cubicBezTo>
                  <a:cubicBezTo>
                    <a:pt x="354" y="236"/>
                    <a:pt x="348" y="242"/>
                    <a:pt x="340" y="242"/>
                  </a:cubicBezTo>
                  <a:cubicBezTo>
                    <a:pt x="319" y="242"/>
                    <a:pt x="319" y="242"/>
                    <a:pt x="319" y="242"/>
                  </a:cubicBezTo>
                  <a:cubicBezTo>
                    <a:pt x="311" y="242"/>
                    <a:pt x="305" y="236"/>
                    <a:pt x="305" y="228"/>
                  </a:cubicBezTo>
                  <a:lnTo>
                    <a:pt x="305" y="207"/>
                  </a:lnTo>
                  <a:close/>
                  <a:moveTo>
                    <a:pt x="356" y="322"/>
                  </a:moveTo>
                  <a:cubicBezTo>
                    <a:pt x="356" y="330"/>
                    <a:pt x="350" y="336"/>
                    <a:pt x="342" y="336"/>
                  </a:cubicBezTo>
                  <a:cubicBezTo>
                    <a:pt x="317" y="336"/>
                    <a:pt x="317" y="336"/>
                    <a:pt x="317" y="336"/>
                  </a:cubicBezTo>
                  <a:cubicBezTo>
                    <a:pt x="309" y="336"/>
                    <a:pt x="303" y="330"/>
                    <a:pt x="303" y="322"/>
                  </a:cubicBezTo>
                  <a:cubicBezTo>
                    <a:pt x="303" y="297"/>
                    <a:pt x="303" y="297"/>
                    <a:pt x="303" y="297"/>
                  </a:cubicBezTo>
                  <a:cubicBezTo>
                    <a:pt x="303" y="289"/>
                    <a:pt x="309" y="283"/>
                    <a:pt x="317" y="283"/>
                  </a:cubicBezTo>
                  <a:cubicBezTo>
                    <a:pt x="342" y="283"/>
                    <a:pt x="342" y="283"/>
                    <a:pt x="342" y="283"/>
                  </a:cubicBezTo>
                  <a:cubicBezTo>
                    <a:pt x="350" y="283"/>
                    <a:pt x="356" y="289"/>
                    <a:pt x="356" y="297"/>
                  </a:cubicBezTo>
                  <a:lnTo>
                    <a:pt x="356" y="322"/>
                  </a:lnTo>
                  <a:close/>
                </a:path>
              </a:pathLst>
            </a:custGeom>
            <a:solidFill>
              <a:srgbClr val="052F6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ysClr val="windowText" lastClr="000000"/>
                </a:solidFill>
                <a:effectLst/>
                <a:uLnTx/>
                <a:uFillTx/>
              </a:endParaRPr>
            </a:p>
          </p:txBody>
        </p:sp>
        <p:sp>
          <p:nvSpPr>
            <p:cNvPr id="225" name="Title 1"/>
            <p:cNvSpPr txBox="1">
              <a:spLocks/>
            </p:cNvSpPr>
            <p:nvPr/>
          </p:nvSpPr>
          <p:spPr>
            <a:xfrm>
              <a:off x="5265144" y="1797331"/>
              <a:ext cx="473293" cy="271753"/>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GEHC</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grpSp>
        <p:nvGrpSpPr>
          <p:cNvPr id="8" name="Group 7"/>
          <p:cNvGrpSpPr/>
          <p:nvPr/>
        </p:nvGrpSpPr>
        <p:grpSpPr>
          <a:xfrm>
            <a:off x="6906637" y="1365231"/>
            <a:ext cx="473293" cy="584059"/>
            <a:chOff x="6090710" y="1485026"/>
            <a:chExt cx="473293" cy="584059"/>
          </a:xfrm>
        </p:grpSpPr>
        <p:sp>
          <p:nvSpPr>
            <p:cNvPr id="224" name="object 85"/>
            <p:cNvSpPr/>
            <p:nvPr/>
          </p:nvSpPr>
          <p:spPr>
            <a:xfrm>
              <a:off x="6162348" y="1485026"/>
              <a:ext cx="321749" cy="304094"/>
            </a:xfrm>
            <a:custGeom>
              <a:avLst/>
              <a:gdLst/>
              <a:ahLst/>
              <a:cxnLst/>
              <a:rect l="l" t="t" r="r" b="b"/>
              <a:pathLst>
                <a:path w="308609" h="386714">
                  <a:moveTo>
                    <a:pt x="133607" y="51549"/>
                  </a:moveTo>
                  <a:lnTo>
                    <a:pt x="108597" y="51549"/>
                  </a:lnTo>
                  <a:lnTo>
                    <a:pt x="110159" y="229311"/>
                  </a:lnTo>
                  <a:lnTo>
                    <a:pt x="67056" y="360413"/>
                  </a:lnTo>
                  <a:lnTo>
                    <a:pt x="5562" y="360451"/>
                  </a:lnTo>
                  <a:lnTo>
                    <a:pt x="0" y="366306"/>
                  </a:lnTo>
                  <a:lnTo>
                    <a:pt x="127" y="380568"/>
                  </a:lnTo>
                  <a:lnTo>
                    <a:pt x="5753" y="386257"/>
                  </a:lnTo>
                  <a:lnTo>
                    <a:pt x="302463" y="386143"/>
                  </a:lnTo>
                  <a:lnTo>
                    <a:pt x="308013" y="380568"/>
                  </a:lnTo>
                  <a:lnTo>
                    <a:pt x="307873" y="366306"/>
                  </a:lnTo>
                  <a:lnTo>
                    <a:pt x="302282" y="360413"/>
                  </a:lnTo>
                  <a:lnTo>
                    <a:pt x="93560" y="360413"/>
                  </a:lnTo>
                  <a:lnTo>
                    <a:pt x="113284" y="299897"/>
                  </a:lnTo>
                  <a:lnTo>
                    <a:pt x="156096" y="299897"/>
                  </a:lnTo>
                  <a:lnTo>
                    <a:pt x="136410" y="285280"/>
                  </a:lnTo>
                  <a:lnTo>
                    <a:pt x="162443" y="258775"/>
                  </a:lnTo>
                  <a:lnTo>
                    <a:pt x="126847" y="258775"/>
                  </a:lnTo>
                  <a:lnTo>
                    <a:pt x="134518" y="235559"/>
                  </a:lnTo>
                  <a:lnTo>
                    <a:pt x="134962" y="234137"/>
                  </a:lnTo>
                  <a:lnTo>
                    <a:pt x="135204" y="232714"/>
                  </a:lnTo>
                  <a:lnTo>
                    <a:pt x="134962" y="206248"/>
                  </a:lnTo>
                  <a:lnTo>
                    <a:pt x="195145" y="206248"/>
                  </a:lnTo>
                  <a:lnTo>
                    <a:pt x="195095" y="200444"/>
                  </a:lnTo>
                  <a:lnTo>
                    <a:pt x="170103" y="200444"/>
                  </a:lnTo>
                  <a:lnTo>
                    <a:pt x="142201" y="179933"/>
                  </a:lnTo>
                  <a:lnTo>
                    <a:pt x="169302" y="150990"/>
                  </a:lnTo>
                  <a:lnTo>
                    <a:pt x="134493" y="150990"/>
                  </a:lnTo>
                  <a:lnTo>
                    <a:pt x="134023" y="98564"/>
                  </a:lnTo>
                  <a:lnTo>
                    <a:pt x="194214" y="98564"/>
                  </a:lnTo>
                  <a:lnTo>
                    <a:pt x="194169" y="93306"/>
                  </a:lnTo>
                  <a:lnTo>
                    <a:pt x="169164" y="93306"/>
                  </a:lnTo>
                  <a:lnTo>
                    <a:pt x="133743" y="66243"/>
                  </a:lnTo>
                  <a:lnTo>
                    <a:pt x="133607" y="51549"/>
                  </a:lnTo>
                  <a:close/>
                </a:path>
                <a:path w="308609" h="386714">
                  <a:moveTo>
                    <a:pt x="156096" y="299897"/>
                  </a:moveTo>
                  <a:lnTo>
                    <a:pt x="113284" y="299897"/>
                  </a:lnTo>
                  <a:lnTo>
                    <a:pt x="192709" y="360413"/>
                  </a:lnTo>
                  <a:lnTo>
                    <a:pt x="240728" y="360413"/>
                  </a:lnTo>
                  <a:lnTo>
                    <a:pt x="232872" y="337591"/>
                  </a:lnTo>
                  <a:lnTo>
                    <a:pt x="206857" y="337591"/>
                  </a:lnTo>
                  <a:lnTo>
                    <a:pt x="156096" y="299897"/>
                  </a:lnTo>
                  <a:close/>
                </a:path>
                <a:path w="308609" h="386714">
                  <a:moveTo>
                    <a:pt x="302221" y="360349"/>
                  </a:moveTo>
                  <a:lnTo>
                    <a:pt x="295325" y="360413"/>
                  </a:lnTo>
                  <a:lnTo>
                    <a:pt x="302282" y="360413"/>
                  </a:lnTo>
                  <a:close/>
                </a:path>
                <a:path w="308609" h="386714">
                  <a:moveTo>
                    <a:pt x="201371" y="246075"/>
                  </a:moveTo>
                  <a:lnTo>
                    <a:pt x="174917" y="246075"/>
                  </a:lnTo>
                  <a:lnTo>
                    <a:pt x="206857" y="337591"/>
                  </a:lnTo>
                  <a:lnTo>
                    <a:pt x="232872" y="337591"/>
                  </a:lnTo>
                  <a:lnTo>
                    <a:pt x="201371" y="246075"/>
                  </a:lnTo>
                  <a:close/>
                </a:path>
                <a:path w="308609" h="386714">
                  <a:moveTo>
                    <a:pt x="195145" y="206248"/>
                  </a:moveTo>
                  <a:lnTo>
                    <a:pt x="134962" y="206248"/>
                  </a:lnTo>
                  <a:lnTo>
                    <a:pt x="160147" y="224828"/>
                  </a:lnTo>
                  <a:lnTo>
                    <a:pt x="126847" y="258775"/>
                  </a:lnTo>
                  <a:lnTo>
                    <a:pt x="162443" y="258775"/>
                  </a:lnTo>
                  <a:lnTo>
                    <a:pt x="174917" y="246075"/>
                  </a:lnTo>
                  <a:lnTo>
                    <a:pt x="201371" y="246075"/>
                  </a:lnTo>
                  <a:lnTo>
                    <a:pt x="195338" y="228549"/>
                  </a:lnTo>
                  <a:lnTo>
                    <a:pt x="195145" y="206248"/>
                  </a:lnTo>
                  <a:close/>
                </a:path>
                <a:path w="308609" h="386714">
                  <a:moveTo>
                    <a:pt x="194664" y="150609"/>
                  </a:moveTo>
                  <a:lnTo>
                    <a:pt x="169659" y="150609"/>
                  </a:lnTo>
                  <a:lnTo>
                    <a:pt x="170103" y="200444"/>
                  </a:lnTo>
                  <a:lnTo>
                    <a:pt x="195095" y="200444"/>
                  </a:lnTo>
                  <a:lnTo>
                    <a:pt x="194664" y="150609"/>
                  </a:lnTo>
                  <a:close/>
                </a:path>
                <a:path w="308609" h="386714">
                  <a:moveTo>
                    <a:pt x="194214" y="98564"/>
                  </a:moveTo>
                  <a:lnTo>
                    <a:pt x="134023" y="98564"/>
                  </a:lnTo>
                  <a:lnTo>
                    <a:pt x="162928" y="120624"/>
                  </a:lnTo>
                  <a:lnTo>
                    <a:pt x="134493" y="150990"/>
                  </a:lnTo>
                  <a:lnTo>
                    <a:pt x="169302" y="150990"/>
                  </a:lnTo>
                  <a:lnTo>
                    <a:pt x="169659" y="150609"/>
                  </a:lnTo>
                  <a:lnTo>
                    <a:pt x="194664" y="150609"/>
                  </a:lnTo>
                  <a:lnTo>
                    <a:pt x="194214" y="98564"/>
                  </a:lnTo>
                  <a:close/>
                </a:path>
                <a:path w="308609" h="386714">
                  <a:moveTo>
                    <a:pt x="187744" y="0"/>
                  </a:moveTo>
                  <a:lnTo>
                    <a:pt x="113766" y="660"/>
                  </a:lnTo>
                  <a:lnTo>
                    <a:pt x="108229" y="6477"/>
                  </a:lnTo>
                  <a:lnTo>
                    <a:pt x="108343" y="22313"/>
                  </a:lnTo>
                  <a:lnTo>
                    <a:pt x="6057" y="77711"/>
                  </a:lnTo>
                  <a:lnTo>
                    <a:pt x="2857" y="80175"/>
                  </a:lnTo>
                  <a:lnTo>
                    <a:pt x="1016" y="84023"/>
                  </a:lnTo>
                  <a:lnTo>
                    <a:pt x="1168" y="102463"/>
                  </a:lnTo>
                  <a:lnTo>
                    <a:pt x="11396" y="107638"/>
                  </a:lnTo>
                  <a:lnTo>
                    <a:pt x="25125" y="104599"/>
                  </a:lnTo>
                  <a:lnTo>
                    <a:pt x="26098" y="94437"/>
                  </a:lnTo>
                  <a:lnTo>
                    <a:pt x="108597" y="51549"/>
                  </a:lnTo>
                  <a:lnTo>
                    <a:pt x="133607" y="51549"/>
                  </a:lnTo>
                  <a:lnTo>
                    <a:pt x="133604" y="51117"/>
                  </a:lnTo>
                  <a:lnTo>
                    <a:pt x="193802" y="50838"/>
                  </a:lnTo>
                  <a:lnTo>
                    <a:pt x="249847" y="50800"/>
                  </a:lnTo>
                  <a:lnTo>
                    <a:pt x="193535" y="21577"/>
                  </a:lnTo>
                  <a:lnTo>
                    <a:pt x="193408" y="5715"/>
                  </a:lnTo>
                  <a:lnTo>
                    <a:pt x="187744" y="0"/>
                  </a:lnTo>
                  <a:close/>
                </a:path>
                <a:path w="308609" h="386714">
                  <a:moveTo>
                    <a:pt x="249847" y="50800"/>
                  </a:moveTo>
                  <a:lnTo>
                    <a:pt x="193802" y="50800"/>
                  </a:lnTo>
                  <a:lnTo>
                    <a:pt x="277037" y="92227"/>
                  </a:lnTo>
                  <a:lnTo>
                    <a:pt x="277114" y="100063"/>
                  </a:lnTo>
                  <a:lnTo>
                    <a:pt x="287335" y="105233"/>
                  </a:lnTo>
                  <a:lnTo>
                    <a:pt x="301062" y="102181"/>
                  </a:lnTo>
                  <a:lnTo>
                    <a:pt x="301967" y="85509"/>
                  </a:lnTo>
                  <a:lnTo>
                    <a:pt x="301942" y="81407"/>
                  </a:lnTo>
                  <a:lnTo>
                    <a:pt x="300012" y="77571"/>
                  </a:lnTo>
                  <a:lnTo>
                    <a:pt x="296786" y="75158"/>
                  </a:lnTo>
                  <a:lnTo>
                    <a:pt x="249847" y="50800"/>
                  </a:lnTo>
                  <a:close/>
                </a:path>
                <a:path w="308609" h="386714">
                  <a:moveTo>
                    <a:pt x="193802" y="50838"/>
                  </a:moveTo>
                  <a:lnTo>
                    <a:pt x="168795" y="50838"/>
                  </a:lnTo>
                  <a:lnTo>
                    <a:pt x="169164" y="93306"/>
                  </a:lnTo>
                  <a:lnTo>
                    <a:pt x="194169" y="93306"/>
                  </a:lnTo>
                  <a:lnTo>
                    <a:pt x="193802" y="50838"/>
                  </a:lnTo>
                  <a:close/>
                </a:path>
              </a:pathLst>
            </a:custGeom>
            <a:solidFill>
              <a:srgbClr val="052F6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Calibri"/>
              </a:endParaRPr>
            </a:p>
          </p:txBody>
        </p:sp>
        <p:sp>
          <p:nvSpPr>
            <p:cNvPr id="226" name="Title 1"/>
            <p:cNvSpPr txBox="1">
              <a:spLocks/>
            </p:cNvSpPr>
            <p:nvPr/>
          </p:nvSpPr>
          <p:spPr>
            <a:xfrm>
              <a:off x="6090710" y="1797332"/>
              <a:ext cx="473293" cy="271753"/>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GEEC</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grpSp>
        <p:nvGrpSpPr>
          <p:cNvPr id="9" name="Group 8"/>
          <p:cNvGrpSpPr/>
          <p:nvPr/>
        </p:nvGrpSpPr>
        <p:grpSpPr>
          <a:xfrm>
            <a:off x="8574289" y="1379712"/>
            <a:ext cx="473293" cy="555097"/>
            <a:chOff x="6900232" y="1513988"/>
            <a:chExt cx="473293" cy="555097"/>
          </a:xfrm>
        </p:grpSpPr>
        <p:grpSp>
          <p:nvGrpSpPr>
            <p:cNvPr id="16" name="Group 15"/>
            <p:cNvGrpSpPr/>
            <p:nvPr/>
          </p:nvGrpSpPr>
          <p:grpSpPr>
            <a:xfrm>
              <a:off x="7001710" y="1513988"/>
              <a:ext cx="226493" cy="298381"/>
              <a:chOff x="8365307" y="1083387"/>
              <a:chExt cx="225195" cy="319905"/>
            </a:xfrm>
          </p:grpSpPr>
          <p:cxnSp>
            <p:nvCxnSpPr>
              <p:cNvPr id="231" name="Straight Connector 230"/>
              <p:cNvCxnSpPr/>
              <p:nvPr/>
            </p:nvCxnSpPr>
            <p:spPr>
              <a:xfrm>
                <a:off x="8477969" y="1212237"/>
                <a:ext cx="0" cy="191055"/>
              </a:xfrm>
              <a:prstGeom prst="line">
                <a:avLst/>
              </a:prstGeom>
              <a:ln w="9525">
                <a:solidFill>
                  <a:srgbClr val="052F69"/>
                </a:solidFill>
              </a:ln>
              <a:effectLst/>
            </p:spPr>
            <p:style>
              <a:lnRef idx="2">
                <a:schemeClr val="accent1"/>
              </a:lnRef>
              <a:fillRef idx="0">
                <a:schemeClr val="accent1"/>
              </a:fillRef>
              <a:effectRef idx="1">
                <a:schemeClr val="accent1"/>
              </a:effectRef>
              <a:fontRef idx="minor">
                <a:schemeClr val="tx1"/>
              </a:fontRef>
            </p:style>
          </p:cxnSp>
          <p:sp>
            <p:nvSpPr>
              <p:cNvPr id="230" name="Freeform 97"/>
              <p:cNvSpPr>
                <a:spLocks noChangeAspect="1" noEditPoints="1"/>
              </p:cNvSpPr>
              <p:nvPr/>
            </p:nvSpPr>
            <p:spPr bwMode="auto">
              <a:xfrm rot="634067">
                <a:off x="8365307" y="1083387"/>
                <a:ext cx="225195" cy="211683"/>
              </a:xfrm>
              <a:custGeom>
                <a:avLst/>
                <a:gdLst>
                  <a:gd name="T0" fmla="*/ 251 w 390"/>
                  <a:gd name="T1" fmla="*/ 228 h 389"/>
                  <a:gd name="T2" fmla="*/ 258 w 390"/>
                  <a:gd name="T3" fmla="*/ 200 h 389"/>
                  <a:gd name="T4" fmla="*/ 247 w 390"/>
                  <a:gd name="T5" fmla="*/ 166 h 389"/>
                  <a:gd name="T6" fmla="*/ 384 w 390"/>
                  <a:gd name="T7" fmla="*/ 29 h 389"/>
                  <a:gd name="T8" fmla="*/ 384 w 390"/>
                  <a:gd name="T9" fmla="*/ 6 h 389"/>
                  <a:gd name="T10" fmla="*/ 362 w 390"/>
                  <a:gd name="T11" fmla="*/ 6 h 389"/>
                  <a:gd name="T12" fmla="*/ 223 w 390"/>
                  <a:gd name="T13" fmla="*/ 145 h 389"/>
                  <a:gd name="T14" fmla="*/ 196 w 390"/>
                  <a:gd name="T15" fmla="*/ 139 h 389"/>
                  <a:gd name="T16" fmla="*/ 168 w 390"/>
                  <a:gd name="T17" fmla="*/ 145 h 389"/>
                  <a:gd name="T18" fmla="*/ 31 w 390"/>
                  <a:gd name="T19" fmla="*/ 9 h 389"/>
                  <a:gd name="T20" fmla="*/ 9 w 390"/>
                  <a:gd name="T21" fmla="*/ 9 h 389"/>
                  <a:gd name="T22" fmla="*/ 9 w 390"/>
                  <a:gd name="T23" fmla="*/ 31 h 389"/>
                  <a:gd name="T24" fmla="*/ 145 w 390"/>
                  <a:gd name="T25" fmla="*/ 167 h 389"/>
                  <a:gd name="T26" fmla="*/ 141 w 390"/>
                  <a:gd name="T27" fmla="*/ 226 h 389"/>
                  <a:gd name="T28" fmla="*/ 6 w 390"/>
                  <a:gd name="T29" fmla="*/ 361 h 389"/>
                  <a:gd name="T30" fmla="*/ 6 w 390"/>
                  <a:gd name="T31" fmla="*/ 384 h 389"/>
                  <a:gd name="T32" fmla="*/ 17 w 390"/>
                  <a:gd name="T33" fmla="*/ 389 h 389"/>
                  <a:gd name="T34" fmla="*/ 29 w 390"/>
                  <a:gd name="T35" fmla="*/ 384 h 389"/>
                  <a:gd name="T36" fmla="*/ 162 w 390"/>
                  <a:gd name="T37" fmla="*/ 251 h 389"/>
                  <a:gd name="T38" fmla="*/ 196 w 390"/>
                  <a:gd name="T39" fmla="*/ 261 h 389"/>
                  <a:gd name="T40" fmla="*/ 229 w 390"/>
                  <a:gd name="T41" fmla="*/ 252 h 389"/>
                  <a:gd name="T42" fmla="*/ 362 w 390"/>
                  <a:gd name="T43" fmla="*/ 384 h 389"/>
                  <a:gd name="T44" fmla="*/ 373 w 390"/>
                  <a:gd name="T45" fmla="*/ 389 h 389"/>
                  <a:gd name="T46" fmla="*/ 384 w 390"/>
                  <a:gd name="T47" fmla="*/ 384 h 389"/>
                  <a:gd name="T48" fmla="*/ 384 w 390"/>
                  <a:gd name="T49" fmla="*/ 361 h 389"/>
                  <a:gd name="T50" fmla="*/ 251 w 390"/>
                  <a:gd name="T51" fmla="*/ 228 h 389"/>
                  <a:gd name="T52" fmla="*/ 217 w 390"/>
                  <a:gd name="T53" fmla="*/ 221 h 389"/>
                  <a:gd name="T54" fmla="*/ 196 w 390"/>
                  <a:gd name="T55" fmla="*/ 229 h 389"/>
                  <a:gd name="T56" fmla="*/ 176 w 390"/>
                  <a:gd name="T57" fmla="*/ 221 h 389"/>
                  <a:gd name="T58" fmla="*/ 167 w 390"/>
                  <a:gd name="T59" fmla="*/ 200 h 389"/>
                  <a:gd name="T60" fmla="*/ 176 w 390"/>
                  <a:gd name="T61" fmla="*/ 179 h 389"/>
                  <a:gd name="T62" fmla="*/ 196 w 390"/>
                  <a:gd name="T63" fmla="*/ 171 h 389"/>
                  <a:gd name="T64" fmla="*/ 217 w 390"/>
                  <a:gd name="T65" fmla="*/ 179 h 389"/>
                  <a:gd name="T66" fmla="*/ 226 w 390"/>
                  <a:gd name="T67" fmla="*/ 200 h 389"/>
                  <a:gd name="T68" fmla="*/ 217 w 390"/>
                  <a:gd name="T69" fmla="*/ 22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0" h="389">
                    <a:moveTo>
                      <a:pt x="251" y="228"/>
                    </a:moveTo>
                    <a:cubicBezTo>
                      <a:pt x="255" y="220"/>
                      <a:pt x="258" y="210"/>
                      <a:pt x="258" y="200"/>
                    </a:cubicBezTo>
                    <a:cubicBezTo>
                      <a:pt x="258" y="187"/>
                      <a:pt x="254" y="176"/>
                      <a:pt x="247" y="166"/>
                    </a:cubicBezTo>
                    <a:cubicBezTo>
                      <a:pt x="384" y="29"/>
                      <a:pt x="384" y="29"/>
                      <a:pt x="384" y="29"/>
                    </a:cubicBezTo>
                    <a:cubicBezTo>
                      <a:pt x="390" y="22"/>
                      <a:pt x="390" y="12"/>
                      <a:pt x="384" y="6"/>
                    </a:cubicBezTo>
                    <a:cubicBezTo>
                      <a:pt x="378" y="0"/>
                      <a:pt x="368" y="0"/>
                      <a:pt x="362" y="6"/>
                    </a:cubicBezTo>
                    <a:cubicBezTo>
                      <a:pt x="223" y="145"/>
                      <a:pt x="223" y="145"/>
                      <a:pt x="223" y="145"/>
                    </a:cubicBezTo>
                    <a:cubicBezTo>
                      <a:pt x="215" y="141"/>
                      <a:pt x="206" y="139"/>
                      <a:pt x="196" y="139"/>
                    </a:cubicBezTo>
                    <a:cubicBezTo>
                      <a:pt x="186" y="139"/>
                      <a:pt x="177" y="141"/>
                      <a:pt x="168" y="145"/>
                    </a:cubicBezTo>
                    <a:cubicBezTo>
                      <a:pt x="31" y="9"/>
                      <a:pt x="31" y="9"/>
                      <a:pt x="31" y="9"/>
                    </a:cubicBezTo>
                    <a:cubicBezTo>
                      <a:pt x="25" y="2"/>
                      <a:pt x="15" y="2"/>
                      <a:pt x="9" y="9"/>
                    </a:cubicBezTo>
                    <a:cubicBezTo>
                      <a:pt x="2" y="15"/>
                      <a:pt x="2" y="25"/>
                      <a:pt x="9" y="31"/>
                    </a:cubicBezTo>
                    <a:cubicBezTo>
                      <a:pt x="145" y="167"/>
                      <a:pt x="145" y="167"/>
                      <a:pt x="145" y="167"/>
                    </a:cubicBezTo>
                    <a:cubicBezTo>
                      <a:pt x="133" y="185"/>
                      <a:pt x="132" y="208"/>
                      <a:pt x="141" y="226"/>
                    </a:cubicBezTo>
                    <a:cubicBezTo>
                      <a:pt x="6" y="361"/>
                      <a:pt x="6" y="361"/>
                      <a:pt x="6" y="361"/>
                    </a:cubicBezTo>
                    <a:cubicBezTo>
                      <a:pt x="0" y="368"/>
                      <a:pt x="0" y="378"/>
                      <a:pt x="6" y="384"/>
                    </a:cubicBezTo>
                    <a:cubicBezTo>
                      <a:pt x="9" y="387"/>
                      <a:pt x="13" y="389"/>
                      <a:pt x="17" y="389"/>
                    </a:cubicBezTo>
                    <a:cubicBezTo>
                      <a:pt x="21" y="389"/>
                      <a:pt x="26" y="387"/>
                      <a:pt x="29" y="384"/>
                    </a:cubicBezTo>
                    <a:cubicBezTo>
                      <a:pt x="162" y="251"/>
                      <a:pt x="162" y="251"/>
                      <a:pt x="162" y="251"/>
                    </a:cubicBezTo>
                    <a:cubicBezTo>
                      <a:pt x="172" y="258"/>
                      <a:pt x="184" y="261"/>
                      <a:pt x="196" y="261"/>
                    </a:cubicBezTo>
                    <a:cubicBezTo>
                      <a:pt x="208" y="261"/>
                      <a:pt x="219" y="258"/>
                      <a:pt x="229" y="252"/>
                    </a:cubicBezTo>
                    <a:cubicBezTo>
                      <a:pt x="362" y="384"/>
                      <a:pt x="362" y="384"/>
                      <a:pt x="362" y="384"/>
                    </a:cubicBezTo>
                    <a:cubicBezTo>
                      <a:pt x="365" y="387"/>
                      <a:pt x="369" y="389"/>
                      <a:pt x="373" y="389"/>
                    </a:cubicBezTo>
                    <a:cubicBezTo>
                      <a:pt x="377" y="389"/>
                      <a:pt x="381" y="387"/>
                      <a:pt x="384" y="384"/>
                    </a:cubicBezTo>
                    <a:cubicBezTo>
                      <a:pt x="390" y="378"/>
                      <a:pt x="390" y="368"/>
                      <a:pt x="384" y="361"/>
                    </a:cubicBezTo>
                    <a:lnTo>
                      <a:pt x="251" y="228"/>
                    </a:lnTo>
                    <a:close/>
                    <a:moveTo>
                      <a:pt x="217" y="221"/>
                    </a:moveTo>
                    <a:cubicBezTo>
                      <a:pt x="212" y="226"/>
                      <a:pt x="204" y="229"/>
                      <a:pt x="196" y="229"/>
                    </a:cubicBezTo>
                    <a:cubicBezTo>
                      <a:pt x="189" y="229"/>
                      <a:pt x="181" y="226"/>
                      <a:pt x="176" y="221"/>
                    </a:cubicBezTo>
                    <a:cubicBezTo>
                      <a:pt x="170" y="215"/>
                      <a:pt x="167" y="208"/>
                      <a:pt x="167" y="200"/>
                    </a:cubicBezTo>
                    <a:cubicBezTo>
                      <a:pt x="167" y="192"/>
                      <a:pt x="170" y="185"/>
                      <a:pt x="176" y="179"/>
                    </a:cubicBezTo>
                    <a:cubicBezTo>
                      <a:pt x="181" y="174"/>
                      <a:pt x="189" y="171"/>
                      <a:pt x="196" y="171"/>
                    </a:cubicBezTo>
                    <a:cubicBezTo>
                      <a:pt x="204" y="171"/>
                      <a:pt x="212" y="174"/>
                      <a:pt x="217" y="179"/>
                    </a:cubicBezTo>
                    <a:cubicBezTo>
                      <a:pt x="223" y="185"/>
                      <a:pt x="226" y="192"/>
                      <a:pt x="226" y="200"/>
                    </a:cubicBezTo>
                    <a:cubicBezTo>
                      <a:pt x="226" y="208"/>
                      <a:pt x="223" y="215"/>
                      <a:pt x="217" y="221"/>
                    </a:cubicBezTo>
                    <a:close/>
                  </a:path>
                </a:pathLst>
              </a:custGeom>
              <a:solidFill>
                <a:srgbClr val="052F69"/>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sysClr val="windowText" lastClr="000000"/>
                  </a:solidFill>
                  <a:effectLst/>
                  <a:uLnTx/>
                  <a:uFillTx/>
                </a:endParaRPr>
              </a:p>
            </p:txBody>
          </p:sp>
        </p:grpSp>
        <p:sp>
          <p:nvSpPr>
            <p:cNvPr id="227" name="Title 1"/>
            <p:cNvSpPr txBox="1">
              <a:spLocks/>
            </p:cNvSpPr>
            <p:nvPr/>
          </p:nvSpPr>
          <p:spPr>
            <a:xfrm>
              <a:off x="6900232" y="1797332"/>
              <a:ext cx="473293" cy="271753"/>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REN</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grpSp>
        <p:nvGrpSpPr>
          <p:cNvPr id="10" name="Group 9"/>
          <p:cNvGrpSpPr/>
          <p:nvPr/>
        </p:nvGrpSpPr>
        <p:grpSpPr>
          <a:xfrm>
            <a:off x="7717471" y="1368792"/>
            <a:ext cx="473293" cy="576937"/>
            <a:chOff x="7717471" y="1492149"/>
            <a:chExt cx="473293" cy="576937"/>
          </a:xfrm>
        </p:grpSpPr>
        <p:pic>
          <p:nvPicPr>
            <p:cNvPr id="14338" name="Picture 2" descr="Image result for train logo vecto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25650" y="1492149"/>
              <a:ext cx="256936" cy="337833"/>
            </a:xfrm>
            <a:prstGeom prst="rect">
              <a:avLst/>
            </a:prstGeom>
            <a:noFill/>
            <a:extLst>
              <a:ext uri="{909E8E84-426E-40DD-AFC4-6F175D3DCCD1}">
                <a14:hiddenFill xmlns:a14="http://schemas.microsoft.com/office/drawing/2010/main">
                  <a:solidFill>
                    <a:srgbClr val="FFFFFF"/>
                  </a:solidFill>
                </a14:hiddenFill>
              </a:ext>
            </a:extLst>
          </p:spPr>
        </p:pic>
        <p:sp>
          <p:nvSpPr>
            <p:cNvPr id="228" name="Title 1"/>
            <p:cNvSpPr txBox="1">
              <a:spLocks/>
            </p:cNvSpPr>
            <p:nvPr/>
          </p:nvSpPr>
          <p:spPr>
            <a:xfrm>
              <a:off x="7717471" y="1797333"/>
              <a:ext cx="473293" cy="271753"/>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GET</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grpSp>
        <p:nvGrpSpPr>
          <p:cNvPr id="11" name="Group 10"/>
          <p:cNvGrpSpPr/>
          <p:nvPr/>
        </p:nvGrpSpPr>
        <p:grpSpPr>
          <a:xfrm>
            <a:off x="5235607" y="1365112"/>
            <a:ext cx="473293" cy="584297"/>
            <a:chOff x="8555580" y="1484788"/>
            <a:chExt cx="473293" cy="584297"/>
          </a:xfrm>
        </p:grpSpPr>
        <p:sp>
          <p:nvSpPr>
            <p:cNvPr id="233" name="object 78"/>
            <p:cNvSpPr/>
            <p:nvPr/>
          </p:nvSpPr>
          <p:spPr>
            <a:xfrm>
              <a:off x="8663670" y="1484788"/>
              <a:ext cx="255962" cy="311536"/>
            </a:xfrm>
            <a:custGeom>
              <a:avLst/>
              <a:gdLst/>
              <a:ahLst/>
              <a:cxnLst/>
              <a:rect l="l" t="t" r="r" b="b"/>
              <a:pathLst>
                <a:path w="255269" h="352425">
                  <a:moveTo>
                    <a:pt x="127667" y="0"/>
                  </a:moveTo>
                  <a:lnTo>
                    <a:pt x="127312" y="639"/>
                  </a:lnTo>
                  <a:lnTo>
                    <a:pt x="127282" y="3406"/>
                  </a:lnTo>
                  <a:lnTo>
                    <a:pt x="126759" y="7455"/>
                  </a:lnTo>
                  <a:lnTo>
                    <a:pt x="100639" y="45619"/>
                  </a:lnTo>
                  <a:lnTo>
                    <a:pt x="73453" y="79119"/>
                  </a:lnTo>
                  <a:lnTo>
                    <a:pt x="63731" y="91375"/>
                  </a:lnTo>
                  <a:lnTo>
                    <a:pt x="35247" y="130175"/>
                  </a:lnTo>
                  <a:lnTo>
                    <a:pt x="12174" y="169678"/>
                  </a:lnTo>
                  <a:lnTo>
                    <a:pt x="0" y="207058"/>
                  </a:lnTo>
                  <a:lnTo>
                    <a:pt x="593" y="223351"/>
                  </a:lnTo>
                  <a:lnTo>
                    <a:pt x="10573" y="267903"/>
                  </a:lnTo>
                  <a:lnTo>
                    <a:pt x="31276" y="304678"/>
                  </a:lnTo>
                  <a:lnTo>
                    <a:pt x="60680" y="332014"/>
                  </a:lnTo>
                  <a:lnTo>
                    <a:pt x="96761" y="348252"/>
                  </a:lnTo>
                  <a:lnTo>
                    <a:pt x="123525" y="352091"/>
                  </a:lnTo>
                  <a:lnTo>
                    <a:pt x="138273" y="351298"/>
                  </a:lnTo>
                  <a:lnTo>
                    <a:pt x="179039" y="339931"/>
                  </a:lnTo>
                  <a:lnTo>
                    <a:pt x="213029" y="316854"/>
                  </a:lnTo>
                  <a:lnTo>
                    <a:pt x="238233" y="284342"/>
                  </a:lnTo>
                  <a:lnTo>
                    <a:pt x="252642" y="244671"/>
                  </a:lnTo>
                  <a:lnTo>
                    <a:pt x="254699" y="230250"/>
                  </a:lnTo>
                  <a:lnTo>
                    <a:pt x="254153" y="220428"/>
                  </a:lnTo>
                  <a:lnTo>
                    <a:pt x="252484" y="209600"/>
                  </a:lnTo>
                  <a:lnTo>
                    <a:pt x="251129" y="203667"/>
                  </a:lnTo>
                  <a:lnTo>
                    <a:pt x="127656" y="203667"/>
                  </a:lnTo>
                  <a:lnTo>
                    <a:pt x="133289" y="183755"/>
                  </a:lnTo>
                  <a:lnTo>
                    <a:pt x="141043" y="146278"/>
                  </a:lnTo>
                  <a:lnTo>
                    <a:pt x="145339" y="98612"/>
                  </a:lnTo>
                  <a:lnTo>
                    <a:pt x="145349" y="81993"/>
                  </a:lnTo>
                  <a:lnTo>
                    <a:pt x="144685" y="68412"/>
                  </a:lnTo>
                  <a:lnTo>
                    <a:pt x="138110" y="25425"/>
                  </a:lnTo>
                  <a:lnTo>
                    <a:pt x="128695" y="639"/>
                  </a:lnTo>
                  <a:lnTo>
                    <a:pt x="127667" y="0"/>
                  </a:lnTo>
                  <a:close/>
                </a:path>
                <a:path w="255269" h="352425">
                  <a:moveTo>
                    <a:pt x="180843" y="56599"/>
                  </a:moveTo>
                  <a:lnTo>
                    <a:pt x="180292" y="58130"/>
                  </a:lnTo>
                  <a:lnTo>
                    <a:pt x="183975" y="76889"/>
                  </a:lnTo>
                  <a:lnTo>
                    <a:pt x="185269" y="92689"/>
                  </a:lnTo>
                  <a:lnTo>
                    <a:pt x="172776" y="134140"/>
                  </a:lnTo>
                  <a:lnTo>
                    <a:pt x="166794" y="141025"/>
                  </a:lnTo>
                  <a:lnTo>
                    <a:pt x="159761" y="149456"/>
                  </a:lnTo>
                  <a:lnTo>
                    <a:pt x="151822" y="161384"/>
                  </a:lnTo>
                  <a:lnTo>
                    <a:pt x="143810" y="174788"/>
                  </a:lnTo>
                  <a:lnTo>
                    <a:pt x="136557" y="187649"/>
                  </a:lnTo>
                  <a:lnTo>
                    <a:pt x="130890" y="197957"/>
                  </a:lnTo>
                  <a:lnTo>
                    <a:pt x="127656" y="203667"/>
                  </a:lnTo>
                  <a:lnTo>
                    <a:pt x="251129" y="203667"/>
                  </a:lnTo>
                  <a:lnTo>
                    <a:pt x="249822" y="197949"/>
                  </a:lnTo>
                  <a:lnTo>
                    <a:pt x="237221" y="160067"/>
                  </a:lnTo>
                  <a:lnTo>
                    <a:pt x="220456" y="121784"/>
                  </a:lnTo>
                  <a:lnTo>
                    <a:pt x="197769" y="79086"/>
                  </a:lnTo>
                  <a:lnTo>
                    <a:pt x="182515" y="57337"/>
                  </a:lnTo>
                  <a:lnTo>
                    <a:pt x="180843" y="56599"/>
                  </a:lnTo>
                  <a:close/>
                </a:path>
              </a:pathLst>
            </a:custGeom>
            <a:solidFill>
              <a:srgbClr val="052F6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dirty="0">
                <a:ln>
                  <a:noFill/>
                </a:ln>
                <a:solidFill>
                  <a:prstClr val="black"/>
                </a:solidFill>
                <a:effectLst/>
                <a:uLnTx/>
                <a:uFillTx/>
                <a:latin typeface="Calibri"/>
              </a:endParaRPr>
            </a:p>
          </p:txBody>
        </p:sp>
        <p:sp>
          <p:nvSpPr>
            <p:cNvPr id="229" name="Title 1"/>
            <p:cNvSpPr txBox="1">
              <a:spLocks/>
            </p:cNvSpPr>
            <p:nvPr/>
          </p:nvSpPr>
          <p:spPr>
            <a:xfrm>
              <a:off x="8555580" y="1797332"/>
              <a:ext cx="473293" cy="271753"/>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O&amp;G</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grpSp>
        <p:nvGrpSpPr>
          <p:cNvPr id="12" name="Group 11"/>
          <p:cNvGrpSpPr/>
          <p:nvPr/>
        </p:nvGrpSpPr>
        <p:grpSpPr>
          <a:xfrm>
            <a:off x="9462098" y="1376734"/>
            <a:ext cx="498368" cy="572673"/>
            <a:chOff x="9385487" y="1496412"/>
            <a:chExt cx="498368" cy="572673"/>
          </a:xfrm>
        </p:grpSpPr>
        <p:sp>
          <p:nvSpPr>
            <p:cNvPr id="51" name="Rectangle 50"/>
            <p:cNvSpPr/>
            <p:nvPr/>
          </p:nvSpPr>
          <p:spPr>
            <a:xfrm>
              <a:off x="9385487" y="1496412"/>
              <a:ext cx="498368" cy="344483"/>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accent1">
                      <a:lumMod val="50000"/>
                    </a:schemeClr>
                  </a:solidFill>
                  <a:effectLst/>
                  <a:uLnTx/>
                  <a:uFillTx/>
                </a:rPr>
                <a:t>GE</a:t>
              </a:r>
              <a:endParaRPr kumimoji="0" lang="en-US" sz="1800" b="1" i="0" u="none" strike="noStrike" kern="0" cap="none" spc="0" normalizeH="0" baseline="0" noProof="0" dirty="0">
                <a:ln>
                  <a:noFill/>
                </a:ln>
                <a:solidFill>
                  <a:sysClr val="windowText" lastClr="000000"/>
                </a:solidFill>
                <a:effectLst/>
                <a:uLnTx/>
                <a:uFillTx/>
              </a:endParaRPr>
            </a:p>
          </p:txBody>
        </p:sp>
        <p:sp>
          <p:nvSpPr>
            <p:cNvPr id="234" name="Title 1"/>
            <p:cNvSpPr txBox="1">
              <a:spLocks/>
            </p:cNvSpPr>
            <p:nvPr/>
          </p:nvSpPr>
          <p:spPr>
            <a:xfrm>
              <a:off x="9398024" y="1797332"/>
              <a:ext cx="473293" cy="271753"/>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j-lt"/>
                  <a:ea typeface="+mj-ea"/>
                  <a:cs typeface="+mj-cs"/>
                </a:rPr>
                <a:t>Total</a:t>
              </a:r>
              <a:endParaRPr kumimoji="0" lang="en-US" sz="1400" b="1" i="0" u="none" strike="noStrike" kern="1200" cap="none" spc="0" normalizeH="0" baseline="0" noProof="0" dirty="0">
                <a:ln>
                  <a:noFill/>
                </a:ln>
                <a:solidFill>
                  <a:schemeClr val="accent1">
                    <a:lumMod val="50000"/>
                  </a:schemeClr>
                </a:solidFill>
                <a:effectLst/>
                <a:uLnTx/>
                <a:uFillTx/>
                <a:latin typeface="+mj-lt"/>
                <a:ea typeface="+mj-ea"/>
                <a:cs typeface="+mj-cs"/>
              </a:endParaRPr>
            </a:p>
          </p:txBody>
        </p:sp>
      </p:grpSp>
      <p:sp>
        <p:nvSpPr>
          <p:cNvPr id="49" name="Rectangle 48"/>
          <p:cNvSpPr/>
          <p:nvPr/>
        </p:nvSpPr>
        <p:spPr>
          <a:xfrm>
            <a:off x="662027" y="1969859"/>
            <a:ext cx="2753731" cy="3776689"/>
          </a:xfrm>
          <a:prstGeom prst="rect">
            <a:avLst/>
          </a:prstGeom>
          <a:noFill/>
          <a:ln w="1905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38" name="Rectangle 37"/>
          <p:cNvSpPr/>
          <p:nvPr/>
        </p:nvSpPr>
        <p:spPr>
          <a:xfrm>
            <a:off x="10492977" y="3176842"/>
            <a:ext cx="1588897" cy="1118255"/>
          </a:xfrm>
          <a:prstGeom prst="rect">
            <a:avLst/>
          </a:prstGeom>
        </p:spPr>
        <p:txBody>
          <a:bodyPr wrap="none">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47%</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total disputes</a:t>
            </a:r>
          </a:p>
          <a:p>
            <a:pPr marL="0" marR="0" lvl="0" indent="0" algn="ctr" defTabSz="914400" eaLnBrk="1" fontAlgn="auto" latinLnBrk="0" hangingPunct="1">
              <a:lnSpc>
                <a:spcPts val="1600"/>
              </a:lnSpc>
              <a:spcBef>
                <a:spcPts val="0"/>
              </a:spcBef>
              <a:spcAft>
                <a:spcPts val="0"/>
              </a:spcAft>
              <a:buClrTx/>
              <a:buSzTx/>
              <a:buFontTx/>
              <a:buNone/>
              <a:tabLst/>
              <a:defRPr/>
            </a:pPr>
            <a:endParaRPr kumimoji="0" lang="en-US" sz="1600" b="1" i="0" u="none" strike="noStrike" kern="0" cap="none" spc="0" normalizeH="0" baseline="0" noProof="0" dirty="0">
              <a:ln>
                <a:noFill/>
              </a:ln>
              <a:solidFill>
                <a:schemeClr val="accent1">
                  <a:lumMod val="50000"/>
                </a:schemeClr>
              </a:solidFill>
              <a:effectLst/>
              <a:uLnTx/>
              <a:uFillTx/>
            </a:endParaRP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70%</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billing disputes</a:t>
            </a:r>
          </a:p>
        </p:txBody>
      </p:sp>
      <p:sp>
        <p:nvSpPr>
          <p:cNvPr id="39" name="Right Brace 38"/>
          <p:cNvSpPr/>
          <p:nvPr/>
        </p:nvSpPr>
        <p:spPr>
          <a:xfrm>
            <a:off x="10180525" y="2045094"/>
            <a:ext cx="237975" cy="3566160"/>
          </a:xfrm>
          <a:prstGeom prst="rightBrac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 name="Group 5"/>
          <p:cNvGrpSpPr/>
          <p:nvPr/>
        </p:nvGrpSpPr>
        <p:grpSpPr>
          <a:xfrm>
            <a:off x="668012" y="5860680"/>
            <a:ext cx="4805688" cy="246221"/>
            <a:chOff x="744212" y="5964426"/>
            <a:chExt cx="4805688" cy="246221"/>
          </a:xfrm>
        </p:grpSpPr>
        <p:sp>
          <p:nvSpPr>
            <p:cNvPr id="55" name="Text Box 4"/>
            <p:cNvSpPr txBox="1">
              <a:spLocks noChangeArrowheads="1"/>
            </p:cNvSpPr>
            <p:nvPr/>
          </p:nvSpPr>
          <p:spPr bwMode="gray">
            <a:xfrm>
              <a:off x="744212" y="5965144"/>
              <a:ext cx="4805688" cy="244784"/>
            </a:xfrm>
            <a:prstGeom prst="rect">
              <a:avLst/>
            </a:prstGeom>
            <a:noFill/>
            <a:ln w="12700" cap="rnd">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111125" indent="-111125" eaLnBrk="0" hangingPunct="0">
                <a:defRPr sz="3200">
                  <a:solidFill>
                    <a:schemeClr val="tx1"/>
                  </a:solidFill>
                  <a:latin typeface="GE Inspira Pitch" pitchFamily="34" charset="0"/>
                  <a:cs typeface="Arial" pitchFamily="34" charset="0"/>
                </a:defRPr>
              </a:lvl1pPr>
              <a:lvl2pPr marL="742950" indent="-285750" eaLnBrk="0" hangingPunct="0">
                <a:defRPr sz="3200">
                  <a:solidFill>
                    <a:schemeClr val="tx1"/>
                  </a:solidFill>
                  <a:latin typeface="GE Inspira Pitch" pitchFamily="34" charset="0"/>
                  <a:cs typeface="Arial" pitchFamily="34" charset="0"/>
                </a:defRPr>
              </a:lvl2pPr>
              <a:lvl3pPr marL="1143000" indent="-228600" eaLnBrk="0" hangingPunct="0">
                <a:defRPr sz="3200">
                  <a:solidFill>
                    <a:schemeClr val="tx1"/>
                  </a:solidFill>
                  <a:latin typeface="GE Inspira Pitch" pitchFamily="34" charset="0"/>
                  <a:cs typeface="Arial" pitchFamily="34" charset="0"/>
                </a:defRPr>
              </a:lvl3pPr>
              <a:lvl4pPr marL="1600200" indent="-228600" eaLnBrk="0" hangingPunct="0">
                <a:defRPr sz="3200">
                  <a:solidFill>
                    <a:schemeClr val="tx1"/>
                  </a:solidFill>
                  <a:latin typeface="GE Inspira Pitch" pitchFamily="34" charset="0"/>
                  <a:cs typeface="Arial" pitchFamily="34" charset="0"/>
                </a:defRPr>
              </a:lvl4pPr>
              <a:lvl5pPr marL="2057400" indent="-228600" eaLnBrk="0" hangingPunct="0">
                <a:defRPr sz="32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cs typeface="Arial" pitchFamily="34" charset="0"/>
                </a:defRPr>
              </a:lvl9pPr>
            </a:lstStyle>
            <a:p>
              <a:pPr marL="111125" marR="0" lvl="0" indent="-111125" defTabSz="914400" eaLnBrk="0" fontAlgn="auto" latinLnBrk="0" hangingPunct="0">
                <a:lnSpc>
                  <a:spcPct val="11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454545"/>
                </a:solidFill>
                <a:effectLst/>
                <a:uLnTx/>
                <a:uFillTx/>
                <a:latin typeface="GE Inspira Pitch"/>
                <a:cs typeface="Arial" pitchFamily="34" charset="0"/>
                <a:sym typeface="Wingdings" pitchFamily="2" charset="2"/>
              </a:endParaRPr>
            </a:p>
          </p:txBody>
        </p:sp>
        <p:sp>
          <p:nvSpPr>
            <p:cNvPr id="56" name="Text Box 13"/>
            <p:cNvSpPr txBox="1">
              <a:spLocks noChangeArrowheads="1"/>
            </p:cNvSpPr>
            <p:nvPr/>
          </p:nvSpPr>
          <p:spPr bwMode="auto">
            <a:xfrm>
              <a:off x="1147648" y="5964426"/>
              <a:ext cx="18574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200">
                  <a:solidFill>
                    <a:schemeClr val="tx1"/>
                  </a:solidFill>
                  <a:latin typeface="GE Inspira Pitch" pitchFamily="34" charset="0"/>
                  <a:cs typeface="Arial" pitchFamily="34" charset="0"/>
                </a:defRPr>
              </a:lvl1pPr>
              <a:lvl2pPr marL="742950" indent="-285750" eaLnBrk="0" hangingPunct="0">
                <a:defRPr sz="3200">
                  <a:solidFill>
                    <a:schemeClr val="tx1"/>
                  </a:solidFill>
                  <a:latin typeface="GE Inspira Pitch" pitchFamily="34" charset="0"/>
                  <a:cs typeface="Arial" pitchFamily="34" charset="0"/>
                </a:defRPr>
              </a:lvl2pPr>
              <a:lvl3pPr marL="1143000" indent="-228600" eaLnBrk="0" hangingPunct="0">
                <a:defRPr sz="3200">
                  <a:solidFill>
                    <a:schemeClr val="tx1"/>
                  </a:solidFill>
                  <a:latin typeface="GE Inspira Pitch" pitchFamily="34" charset="0"/>
                  <a:cs typeface="Arial" pitchFamily="34" charset="0"/>
                </a:defRPr>
              </a:lvl3pPr>
              <a:lvl4pPr marL="1600200" indent="-228600" eaLnBrk="0" hangingPunct="0">
                <a:defRPr sz="3200">
                  <a:solidFill>
                    <a:schemeClr val="tx1"/>
                  </a:solidFill>
                  <a:latin typeface="GE Inspira Pitch" pitchFamily="34" charset="0"/>
                  <a:cs typeface="Arial" pitchFamily="34" charset="0"/>
                </a:defRPr>
              </a:lvl4pPr>
              <a:lvl5pPr marL="2057400" indent="-228600" eaLnBrk="0" hangingPunct="0">
                <a:defRPr sz="32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cs typeface="Arial"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000" b="0" i="0" u="none" strike="noStrike" kern="0" cap="none" spc="0" normalizeH="0" baseline="0" noProof="0" dirty="0">
                  <a:ln>
                    <a:noFill/>
                  </a:ln>
                  <a:solidFill>
                    <a:srgbClr val="454545"/>
                  </a:solidFill>
                  <a:effectLst/>
                  <a:uLnTx/>
                  <a:uFillTx/>
                  <a:latin typeface="GE Inspira Pitch"/>
                  <a:cs typeface="Arial" pitchFamily="34" charset="0"/>
                </a:rPr>
                <a:t>Proposed scope</a:t>
              </a:r>
            </a:p>
          </p:txBody>
        </p:sp>
        <p:sp>
          <p:nvSpPr>
            <p:cNvPr id="57" name="Oval 42"/>
            <p:cNvSpPr>
              <a:spLocks noChangeArrowheads="1"/>
            </p:cNvSpPr>
            <p:nvPr/>
          </p:nvSpPr>
          <p:spPr bwMode="auto">
            <a:xfrm>
              <a:off x="959403" y="6019912"/>
              <a:ext cx="165195" cy="135248"/>
            </a:xfrm>
            <a:prstGeom prst="rect">
              <a:avLst/>
            </a:prstGeom>
            <a:solidFill>
              <a:schemeClr val="accent4"/>
            </a:solidFill>
            <a:ln w="9525">
              <a:solidFill>
                <a:schemeClr val="bg1"/>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54545"/>
                </a:solidFill>
                <a:effectLst/>
                <a:uLnTx/>
                <a:uFillTx/>
                <a:latin typeface="GE Inspira Pitch"/>
                <a:cs typeface="Arial" pitchFamily="34" charset="0"/>
              </a:endParaRPr>
            </a:p>
          </p:txBody>
        </p:sp>
        <p:sp>
          <p:nvSpPr>
            <p:cNvPr id="58" name="Text Box 13"/>
            <p:cNvSpPr txBox="1">
              <a:spLocks noChangeArrowheads="1"/>
            </p:cNvSpPr>
            <p:nvPr/>
          </p:nvSpPr>
          <p:spPr bwMode="auto">
            <a:xfrm>
              <a:off x="2595162" y="5964426"/>
              <a:ext cx="161775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a:solidFill>
                    <a:schemeClr val="tx1"/>
                  </a:solidFill>
                  <a:latin typeface="GE Inspira Pitch" pitchFamily="34" charset="0"/>
                  <a:cs typeface="Arial" pitchFamily="34" charset="0"/>
                </a:defRPr>
              </a:lvl1pPr>
              <a:lvl2pPr marL="742950" indent="-285750" eaLnBrk="0" hangingPunct="0">
                <a:defRPr sz="3200">
                  <a:solidFill>
                    <a:schemeClr val="tx1"/>
                  </a:solidFill>
                  <a:latin typeface="GE Inspira Pitch" pitchFamily="34" charset="0"/>
                  <a:cs typeface="Arial" pitchFamily="34" charset="0"/>
                </a:defRPr>
              </a:lvl2pPr>
              <a:lvl3pPr marL="1143000" indent="-228600" eaLnBrk="0" hangingPunct="0">
                <a:defRPr sz="3200">
                  <a:solidFill>
                    <a:schemeClr val="tx1"/>
                  </a:solidFill>
                  <a:latin typeface="GE Inspira Pitch" pitchFamily="34" charset="0"/>
                  <a:cs typeface="Arial" pitchFamily="34" charset="0"/>
                </a:defRPr>
              </a:lvl3pPr>
              <a:lvl4pPr marL="1600200" indent="-228600" eaLnBrk="0" hangingPunct="0">
                <a:defRPr sz="3200">
                  <a:solidFill>
                    <a:schemeClr val="tx1"/>
                  </a:solidFill>
                  <a:latin typeface="GE Inspira Pitch" pitchFamily="34" charset="0"/>
                  <a:cs typeface="Arial" pitchFamily="34" charset="0"/>
                </a:defRPr>
              </a:lvl4pPr>
              <a:lvl5pPr marL="2057400" indent="-228600" eaLnBrk="0" hangingPunct="0">
                <a:defRPr sz="32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cs typeface="Arial"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000" b="0" i="0" u="none" strike="noStrike" kern="0" cap="none" spc="0" normalizeH="0" baseline="0" noProof="0" dirty="0">
                  <a:ln>
                    <a:noFill/>
                  </a:ln>
                  <a:solidFill>
                    <a:srgbClr val="454545"/>
                  </a:solidFill>
                  <a:effectLst/>
                  <a:uLnTx/>
                  <a:uFillTx/>
                  <a:latin typeface="GE Inspira Pitch"/>
                  <a:cs typeface="Arial" pitchFamily="34" charset="0"/>
                </a:rPr>
                <a:t>Biz impacted / not scoped</a:t>
              </a:r>
            </a:p>
          </p:txBody>
        </p:sp>
        <p:sp>
          <p:nvSpPr>
            <p:cNvPr id="59" name="Oval 42"/>
            <p:cNvSpPr>
              <a:spLocks noChangeArrowheads="1"/>
            </p:cNvSpPr>
            <p:nvPr/>
          </p:nvSpPr>
          <p:spPr bwMode="auto">
            <a:xfrm>
              <a:off x="2467370" y="6020681"/>
              <a:ext cx="167117" cy="133711"/>
            </a:xfrm>
            <a:prstGeom prst="rect">
              <a:avLst/>
            </a:prstGeom>
            <a:solidFill>
              <a:schemeClr val="tx1">
                <a:lumMod val="60000"/>
                <a:lumOff val="40000"/>
              </a:schemeClr>
            </a:solidFill>
            <a:ln w="9525">
              <a:solidFill>
                <a:schemeClr val="bg1"/>
              </a:solid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454545"/>
                </a:solidFill>
                <a:effectLst/>
                <a:uLnTx/>
                <a:uFillTx/>
                <a:latin typeface="GE Inspira Pitch"/>
                <a:cs typeface="Arial" pitchFamily="34" charset="0"/>
              </a:endParaRPr>
            </a:p>
          </p:txBody>
        </p:sp>
        <p:sp>
          <p:nvSpPr>
            <p:cNvPr id="60" name="Text Box 13"/>
            <p:cNvSpPr txBox="1">
              <a:spLocks noChangeArrowheads="1"/>
            </p:cNvSpPr>
            <p:nvPr/>
          </p:nvSpPr>
          <p:spPr bwMode="auto">
            <a:xfrm>
              <a:off x="4367811" y="5964426"/>
              <a:ext cx="11128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a:solidFill>
                    <a:schemeClr val="tx1"/>
                  </a:solidFill>
                  <a:latin typeface="GE Inspira Pitch" pitchFamily="34" charset="0"/>
                  <a:cs typeface="Arial" pitchFamily="34" charset="0"/>
                </a:defRPr>
              </a:lvl1pPr>
              <a:lvl2pPr marL="742950" indent="-285750" eaLnBrk="0" hangingPunct="0">
                <a:defRPr sz="3200">
                  <a:solidFill>
                    <a:schemeClr val="tx1"/>
                  </a:solidFill>
                  <a:latin typeface="GE Inspira Pitch" pitchFamily="34" charset="0"/>
                  <a:cs typeface="Arial" pitchFamily="34" charset="0"/>
                </a:defRPr>
              </a:lvl2pPr>
              <a:lvl3pPr marL="1143000" indent="-228600" eaLnBrk="0" hangingPunct="0">
                <a:defRPr sz="3200">
                  <a:solidFill>
                    <a:schemeClr val="tx1"/>
                  </a:solidFill>
                  <a:latin typeface="GE Inspira Pitch" pitchFamily="34" charset="0"/>
                  <a:cs typeface="Arial" pitchFamily="34" charset="0"/>
                </a:defRPr>
              </a:lvl3pPr>
              <a:lvl4pPr marL="1600200" indent="-228600" eaLnBrk="0" hangingPunct="0">
                <a:defRPr sz="3200">
                  <a:solidFill>
                    <a:schemeClr val="tx1"/>
                  </a:solidFill>
                  <a:latin typeface="GE Inspira Pitch" pitchFamily="34" charset="0"/>
                  <a:cs typeface="Arial" pitchFamily="34" charset="0"/>
                </a:defRPr>
              </a:lvl4pPr>
              <a:lvl5pPr marL="2057400" indent="-228600" eaLnBrk="0" hangingPunct="0">
                <a:defRPr sz="32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GE Inspira Pitch" pitchFamily="34" charset="0"/>
                  <a:cs typeface="Arial"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000" b="0" i="0" u="none" strike="noStrike" kern="0" cap="none" spc="0" normalizeH="0" baseline="0" noProof="0" dirty="0">
                  <a:ln>
                    <a:noFill/>
                  </a:ln>
                  <a:solidFill>
                    <a:srgbClr val="454545"/>
                  </a:solidFill>
                  <a:effectLst/>
                  <a:uLnTx/>
                  <a:uFillTx/>
                  <a:latin typeface="GE Inspira Pitch"/>
                  <a:cs typeface="Arial" pitchFamily="34" charset="0"/>
                </a:rPr>
                <a:t>Biz not impacted</a:t>
              </a:r>
            </a:p>
          </p:txBody>
        </p:sp>
        <p:sp>
          <p:nvSpPr>
            <p:cNvPr id="61" name="Oval 42"/>
            <p:cNvSpPr>
              <a:spLocks noChangeArrowheads="1"/>
            </p:cNvSpPr>
            <p:nvPr/>
          </p:nvSpPr>
          <p:spPr bwMode="auto">
            <a:xfrm>
              <a:off x="4207935" y="6020681"/>
              <a:ext cx="167117" cy="133711"/>
            </a:xfrm>
            <a:prstGeom prst="rect">
              <a:avLst/>
            </a:prstGeom>
            <a:solidFill>
              <a:schemeClr val="bg1">
                <a:lumMod val="95000"/>
              </a:schemeClr>
            </a:solidFill>
            <a:ln w="9525">
              <a:solidFill>
                <a:schemeClr val="bg1"/>
              </a:solid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454545"/>
                </a:solidFill>
                <a:effectLst/>
                <a:uLnTx/>
                <a:uFillTx/>
                <a:latin typeface="GE Inspira Pitch"/>
                <a:cs typeface="Arial" pitchFamily="34" charset="0"/>
              </a:endParaRPr>
            </a:p>
          </p:txBody>
        </p:sp>
      </p:grpSp>
      <p:sp>
        <p:nvSpPr>
          <p:cNvPr id="62" name="Rectangle 61"/>
          <p:cNvSpPr/>
          <p:nvPr/>
        </p:nvSpPr>
        <p:spPr>
          <a:xfrm>
            <a:off x="1158742" y="6317671"/>
            <a:ext cx="10255255" cy="34028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Top billing disputes impact all businesses ... Standard processes assessment to propose solution across GE</a:t>
            </a:r>
          </a:p>
        </p:txBody>
      </p:sp>
      <p:sp>
        <p:nvSpPr>
          <p:cNvPr id="50" name="TextBox 49"/>
          <p:cNvSpPr txBox="1"/>
          <p:nvPr/>
        </p:nvSpPr>
        <p:spPr bwMode="gray">
          <a:xfrm>
            <a:off x="7313672" y="1028066"/>
            <a:ext cx="2913755" cy="184666"/>
          </a:xfrm>
          <a:prstGeom prst="rect">
            <a:avLst/>
          </a:prstGeom>
          <a:solidFill>
            <a:schemeClr val="bg1"/>
          </a:solidFill>
        </p:spPr>
        <p:txBody>
          <a:bodyPr wrap="square" lIns="91440" tIns="0" rIns="9144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2"/>
                </a:solidFill>
                <a:effectLst/>
                <a:uLnTx/>
                <a:uFillTx/>
                <a:sym typeface="Wingdings" pitchFamily="2" charset="2"/>
              </a:rPr>
              <a:t>(2016 TY volume: $ in MM  |  # in 000s)</a:t>
            </a:r>
          </a:p>
        </p:txBody>
      </p:sp>
      <p:sp>
        <p:nvSpPr>
          <p:cNvPr id="66" name="TextBox 2"/>
          <p:cNvSpPr txBox="1"/>
          <p:nvPr/>
        </p:nvSpPr>
        <p:spPr>
          <a:xfrm>
            <a:off x="1078547" y="6647832"/>
            <a:ext cx="9954709" cy="2539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tx1"/>
                </a:solidFill>
                <a:effectLst/>
                <a:uLnTx/>
                <a:uFillTx/>
                <a:latin typeface="+mn-lt"/>
                <a:ea typeface="+mn-ea"/>
                <a:cs typeface="+mn-cs"/>
              </a:rPr>
              <a:t>(a- Volume ($ and # of invoices) based on TY 2016 GECARS data (Dispute Trend &amp; RCT Analysis)</a:t>
            </a:r>
          </a:p>
        </p:txBody>
      </p:sp>
      <p:sp>
        <p:nvSpPr>
          <p:cNvPr id="52"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0936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1"/>
          <p:cNvSpPr>
            <a:spLocks noGrp="1"/>
          </p:cNvSpPr>
          <p:nvPr>
            <p:ph type="title"/>
          </p:nvPr>
        </p:nvSpPr>
        <p:spPr>
          <a:xfrm>
            <a:off x="438912" y="219456"/>
            <a:ext cx="8995156" cy="914400"/>
          </a:xfrm>
        </p:spPr>
        <p:txBody>
          <a:bodyPr/>
          <a:lstStyle/>
          <a:p>
            <a:r>
              <a:rPr lang="en-US" dirty="0"/>
              <a:t>Process assessment … Purchase Order</a:t>
            </a:r>
          </a:p>
        </p:txBody>
      </p:sp>
      <p:cxnSp>
        <p:nvCxnSpPr>
          <p:cNvPr id="114" name="Straight Arrow Connector 113"/>
          <p:cNvCxnSpPr/>
          <p:nvPr/>
        </p:nvCxnSpPr>
        <p:spPr>
          <a:xfrm>
            <a:off x="372234" y="1415285"/>
            <a:ext cx="0" cy="3811117"/>
          </a:xfrm>
          <a:prstGeom prst="straightConnector1">
            <a:avLst/>
          </a:prstGeom>
          <a:noFill/>
          <a:ln w="12700" cap="flat" cmpd="sng" algn="ctr">
            <a:solidFill>
              <a:srgbClr val="63666A"/>
            </a:solidFill>
            <a:prstDash val="solid"/>
            <a:headEnd type="oval" w="med" len="med"/>
            <a:tailEnd type="oval" w="med" len="med"/>
          </a:ln>
          <a:effectLst/>
        </p:spPr>
      </p:cxnSp>
      <p:sp>
        <p:nvSpPr>
          <p:cNvPr id="119" name="Rectangle 118"/>
          <p:cNvSpPr/>
          <p:nvPr/>
        </p:nvSpPr>
        <p:spPr>
          <a:xfrm rot="16200000">
            <a:off x="-116371" y="3153683"/>
            <a:ext cx="977210" cy="145928"/>
          </a:xfrm>
          <a:prstGeom prst="rect">
            <a:avLst/>
          </a:prstGeom>
          <a:solidFill>
            <a:sysClr val="window" lastClr="FFFFFF"/>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63666A">
                    <a:lumMod val="50000"/>
                  </a:srgbClr>
                </a:solidFill>
                <a:effectLst/>
                <a:uLnTx/>
                <a:uFillTx/>
                <a:latin typeface="GE Inspira Sans" panose="020B0503060000000003" pitchFamily="34" charset="0"/>
              </a:rPr>
              <a:t>Required</a:t>
            </a:r>
            <a:endParaRPr kumimoji="0" lang="en-US" sz="1800" b="0" i="0" u="none" strike="noStrike" kern="0" cap="none" spc="0" normalizeH="0" baseline="0" noProof="0" dirty="0">
              <a:ln>
                <a:noFill/>
              </a:ln>
              <a:solidFill>
                <a:srgbClr val="63666A">
                  <a:lumMod val="50000"/>
                </a:srgbClr>
              </a:solidFill>
              <a:effectLst/>
              <a:uLnTx/>
              <a:uFillTx/>
              <a:latin typeface="GE Inspira Sans" panose="020B0503060000000003" pitchFamily="34" charset="0"/>
            </a:endParaRPr>
          </a:p>
        </p:txBody>
      </p:sp>
      <p:sp>
        <p:nvSpPr>
          <p:cNvPr id="134" name="Rectangle 133"/>
          <p:cNvSpPr/>
          <p:nvPr/>
        </p:nvSpPr>
        <p:spPr>
          <a:xfrm>
            <a:off x="7990241" y="927966"/>
            <a:ext cx="3829315" cy="5241014"/>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GE Inspira Sans" panose="020B0503060000000003" pitchFamily="34" charset="0"/>
            </a:endParaRPr>
          </a:p>
        </p:txBody>
      </p:sp>
      <p:sp>
        <p:nvSpPr>
          <p:cNvPr id="72" name="Rectangle 71"/>
          <p:cNvSpPr/>
          <p:nvPr/>
        </p:nvSpPr>
        <p:spPr>
          <a:xfrm>
            <a:off x="1772322" y="1264942"/>
            <a:ext cx="10039021" cy="1177963"/>
          </a:xfrm>
          <a:prstGeom prst="rect">
            <a:avLst/>
          </a:prstGeom>
          <a:solidFill>
            <a:schemeClr val="bg1">
              <a:lumMod val="95000"/>
              <a:alpha val="3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4" name="Rectangle 53"/>
          <p:cNvSpPr/>
          <p:nvPr/>
        </p:nvSpPr>
        <p:spPr>
          <a:xfrm>
            <a:off x="1940802" y="1381708"/>
            <a:ext cx="6079195" cy="964753"/>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it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mandatory to obtain PO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from customer?</a:t>
            </a:r>
          </a:p>
          <a:p>
            <a:pPr marL="365760" marR="0" lvl="1" indent="-182880" defTabSz="914400" eaLnBrk="1" fontAlgn="auto" latinLnBrk="0" hangingPunct="1">
              <a:lnSpc>
                <a:spcPct val="100000"/>
              </a:lnSpc>
              <a:spcBef>
                <a:spcPts val="0"/>
              </a:spcBef>
              <a:spcAft>
                <a:spcPts val="0"/>
              </a:spcAft>
              <a:buClrTx/>
              <a:buSzTx/>
              <a:buFont typeface="GE Inspira Sans" panose="020B0503060000000003"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If </a:t>
            </a: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yes</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is there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clear guidelines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given upfront to those responsible for collecting POs (sales/commercial)?</a:t>
            </a:r>
          </a:p>
          <a:p>
            <a:pPr marL="365760" marR="0" lvl="1" indent="-182880" defTabSz="914400" eaLnBrk="1" fontAlgn="auto" latinLnBrk="0" hangingPunct="1">
              <a:lnSpc>
                <a:spcPct val="100000"/>
              </a:lnSpc>
              <a:spcBef>
                <a:spcPts val="0"/>
              </a:spcBef>
              <a:spcAft>
                <a:spcPts val="0"/>
              </a:spcAft>
              <a:buClrTx/>
              <a:buSzTx/>
              <a:buFont typeface="GE Inspira Sans" panose="020B0503060000000003"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If </a:t>
            </a: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no</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is there a mandatory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requirement to get signed agreement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from customer stating for payment release, PO is not required?</a:t>
            </a:r>
          </a:p>
        </p:txBody>
      </p:sp>
      <p:sp>
        <p:nvSpPr>
          <p:cNvPr id="93" name="Rectangle 92"/>
          <p:cNvSpPr/>
          <p:nvPr/>
        </p:nvSpPr>
        <p:spPr>
          <a:xfrm>
            <a:off x="8152337" y="1588445"/>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4" name="Rectangle 93"/>
          <p:cNvSpPr/>
          <p:nvPr/>
        </p:nvSpPr>
        <p:spPr>
          <a:xfrm>
            <a:off x="8762577" y="1588445"/>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3" name="Rectangle 122"/>
          <p:cNvSpPr/>
          <p:nvPr/>
        </p:nvSpPr>
        <p:spPr>
          <a:xfrm>
            <a:off x="9240529" y="1494894"/>
            <a:ext cx="2547345" cy="796783"/>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Upstream controls: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PO requirement at order entry</a:t>
            </a:r>
          </a:p>
        </p:txBody>
      </p:sp>
      <p:sp>
        <p:nvSpPr>
          <p:cNvPr id="100" name="Rectangle 99"/>
          <p:cNvSpPr/>
          <p:nvPr/>
        </p:nvSpPr>
        <p:spPr>
          <a:xfrm>
            <a:off x="1772322" y="5719128"/>
            <a:ext cx="10039021" cy="434848"/>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65" name="Rectangle 64"/>
          <p:cNvSpPr/>
          <p:nvPr/>
        </p:nvSpPr>
        <p:spPr>
          <a:xfrm>
            <a:off x="1940802" y="5739576"/>
            <a:ext cx="5943600" cy="3908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automated system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for billing / collections team to access agreement / Purchase Order?</a:t>
            </a:r>
          </a:p>
        </p:txBody>
      </p:sp>
      <p:sp>
        <p:nvSpPr>
          <p:cNvPr id="135" name="Rectangle 134"/>
          <p:cNvSpPr/>
          <p:nvPr/>
        </p:nvSpPr>
        <p:spPr>
          <a:xfrm>
            <a:off x="8152337" y="5797692"/>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7" name="Rectangle 16"/>
          <p:cNvSpPr/>
          <p:nvPr/>
        </p:nvSpPr>
        <p:spPr>
          <a:xfrm>
            <a:off x="534331" y="1247798"/>
            <a:ext cx="1237991" cy="1195107"/>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PO Requirement</a:t>
            </a:r>
          </a:p>
        </p:txBody>
      </p:sp>
      <p:sp>
        <p:nvSpPr>
          <p:cNvPr id="21" name="Rectangle 20"/>
          <p:cNvSpPr/>
          <p:nvPr/>
        </p:nvSpPr>
        <p:spPr>
          <a:xfrm>
            <a:off x="534331" y="5725414"/>
            <a:ext cx="1237991" cy="428562"/>
          </a:xfrm>
          <a:prstGeom prst="rect">
            <a:avLst/>
          </a:prstGeom>
          <a:solidFill>
            <a:schemeClr val="accent1">
              <a:lumMod val="20000"/>
              <a:lumOff val="80000"/>
              <a:alpha val="1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rPr>
              <a:t>Automation</a:t>
            </a:r>
          </a:p>
        </p:txBody>
      </p:sp>
      <p:sp>
        <p:nvSpPr>
          <p:cNvPr id="74" name="Rectangle 73"/>
          <p:cNvSpPr/>
          <p:nvPr/>
        </p:nvSpPr>
        <p:spPr>
          <a:xfrm>
            <a:off x="1772321" y="3582363"/>
            <a:ext cx="10039021" cy="521716"/>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6" name="Rectangle 55"/>
          <p:cNvSpPr/>
          <p:nvPr/>
        </p:nvSpPr>
        <p:spPr>
          <a:xfrm>
            <a:off x="1940802" y="3516709"/>
            <a:ext cx="5943600" cy="3908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Does the business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billing ERP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has system control to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mandate PO field</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t>
            </a:r>
          </a:p>
        </p:txBody>
      </p:sp>
      <p:sp>
        <p:nvSpPr>
          <p:cNvPr id="77" name="Rectangle 76"/>
          <p:cNvSpPr/>
          <p:nvPr/>
        </p:nvSpPr>
        <p:spPr>
          <a:xfrm>
            <a:off x="8762577" y="3615953"/>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57" name="Rectangle 56"/>
          <p:cNvSpPr/>
          <p:nvPr/>
        </p:nvSpPr>
        <p:spPr>
          <a:xfrm>
            <a:off x="1940802" y="3812492"/>
            <a:ext cx="5943600" cy="3908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central repository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or Purchase Order stored in ERP? </a:t>
            </a:r>
          </a:p>
        </p:txBody>
      </p:sp>
      <p:sp>
        <p:nvSpPr>
          <p:cNvPr id="83" name="Rectangle 82"/>
          <p:cNvSpPr/>
          <p:nvPr/>
        </p:nvSpPr>
        <p:spPr>
          <a:xfrm>
            <a:off x="8762577" y="3911736"/>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4" name="Rectangle 123"/>
          <p:cNvSpPr/>
          <p:nvPr/>
        </p:nvSpPr>
        <p:spPr>
          <a:xfrm>
            <a:off x="9218481" y="3407011"/>
            <a:ext cx="2468880" cy="71574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System controls: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Make PO a mandatory field</a:t>
            </a:r>
          </a:p>
        </p:txBody>
      </p:sp>
      <p:sp>
        <p:nvSpPr>
          <p:cNvPr id="98" name="Rectangle 97"/>
          <p:cNvSpPr/>
          <p:nvPr/>
        </p:nvSpPr>
        <p:spPr>
          <a:xfrm>
            <a:off x="1772322" y="4227727"/>
            <a:ext cx="10039021" cy="1391201"/>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9" name="Rectangle 58"/>
          <p:cNvSpPr/>
          <p:nvPr/>
        </p:nvSpPr>
        <p:spPr>
          <a:xfrm>
            <a:off x="1940802" y="4207973"/>
            <a:ext cx="5943600" cy="3908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system report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for Purchase Order getting expired?</a:t>
            </a:r>
          </a:p>
        </p:txBody>
      </p:sp>
      <p:sp>
        <p:nvSpPr>
          <p:cNvPr id="165" name="Rectangle 164"/>
          <p:cNvSpPr/>
          <p:nvPr/>
        </p:nvSpPr>
        <p:spPr>
          <a:xfrm>
            <a:off x="8152337" y="4307217"/>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66" name="Rectangle 165"/>
          <p:cNvSpPr/>
          <p:nvPr/>
        </p:nvSpPr>
        <p:spPr>
          <a:xfrm>
            <a:off x="8762577" y="4307217"/>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0" name="Rectangle 59"/>
          <p:cNvSpPr/>
          <p:nvPr/>
        </p:nvSpPr>
        <p:spPr>
          <a:xfrm>
            <a:off x="1940802" y="4518669"/>
            <a:ext cx="5943600" cy="3908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formal process to monitor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Purchase Order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validity</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a:t>
            </a:r>
          </a:p>
        </p:txBody>
      </p:sp>
      <p:sp>
        <p:nvSpPr>
          <p:cNvPr id="104" name="Rectangle 103"/>
          <p:cNvSpPr/>
          <p:nvPr/>
        </p:nvSpPr>
        <p:spPr>
          <a:xfrm>
            <a:off x="8605136" y="4603751"/>
            <a:ext cx="570967" cy="192397"/>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TBD</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25" name="Rectangle 124"/>
          <p:cNvSpPr/>
          <p:nvPr/>
        </p:nvSpPr>
        <p:spPr>
          <a:xfrm>
            <a:off x="9240529" y="4356877"/>
            <a:ext cx="2468880" cy="90572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Process controls: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 visibility of PO expiry &amp; PO requirement in ITO quality check audit</a:t>
            </a:r>
          </a:p>
        </p:txBody>
      </p:sp>
      <p:sp>
        <p:nvSpPr>
          <p:cNvPr id="18" name="Rectangle 17"/>
          <p:cNvSpPr/>
          <p:nvPr/>
        </p:nvSpPr>
        <p:spPr>
          <a:xfrm>
            <a:off x="534331" y="3553866"/>
            <a:ext cx="1237991" cy="568419"/>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System</a:t>
            </a:r>
          </a:p>
        </p:txBody>
      </p:sp>
      <p:sp>
        <p:nvSpPr>
          <p:cNvPr id="19" name="Rectangle 18"/>
          <p:cNvSpPr/>
          <p:nvPr/>
        </p:nvSpPr>
        <p:spPr>
          <a:xfrm>
            <a:off x="534331" y="4212415"/>
            <a:ext cx="1237991" cy="1406566"/>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Monitoring</a:t>
            </a:r>
          </a:p>
        </p:txBody>
      </p:sp>
      <p:sp>
        <p:nvSpPr>
          <p:cNvPr id="68" name="Rectangle 67"/>
          <p:cNvSpPr/>
          <p:nvPr/>
        </p:nvSpPr>
        <p:spPr>
          <a:xfrm>
            <a:off x="8145892" y="4632075"/>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9" name="Rectangle 78"/>
          <p:cNvSpPr/>
          <p:nvPr/>
        </p:nvSpPr>
        <p:spPr>
          <a:xfrm>
            <a:off x="8172396" y="3615953"/>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80" name="Rectangle 79"/>
          <p:cNvSpPr/>
          <p:nvPr/>
        </p:nvSpPr>
        <p:spPr>
          <a:xfrm>
            <a:off x="8192002" y="3911736"/>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84" name="Rectangle 83"/>
          <p:cNvSpPr/>
          <p:nvPr/>
        </p:nvSpPr>
        <p:spPr>
          <a:xfrm>
            <a:off x="1940802" y="4801041"/>
            <a:ext cx="5943600" cy="356522"/>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quality check audit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before invoicing? </a:t>
            </a:r>
          </a:p>
        </p:txBody>
      </p:sp>
      <p:sp>
        <p:nvSpPr>
          <p:cNvPr id="85" name="Rectangle 84"/>
          <p:cNvSpPr/>
          <p:nvPr/>
        </p:nvSpPr>
        <p:spPr>
          <a:xfrm>
            <a:off x="8632330" y="4889111"/>
            <a:ext cx="543774" cy="20870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TBD</a:t>
            </a:r>
          </a:p>
        </p:txBody>
      </p:sp>
      <p:sp>
        <p:nvSpPr>
          <p:cNvPr id="86" name="Rectangle 85"/>
          <p:cNvSpPr/>
          <p:nvPr/>
        </p:nvSpPr>
        <p:spPr>
          <a:xfrm>
            <a:off x="8165772" y="4897265"/>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87" name="Rectangle 86"/>
          <p:cNvSpPr/>
          <p:nvPr/>
        </p:nvSpPr>
        <p:spPr>
          <a:xfrm>
            <a:off x="8172214" y="2072727"/>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88" name="Rectangle 87"/>
          <p:cNvSpPr/>
          <p:nvPr/>
        </p:nvSpPr>
        <p:spPr>
          <a:xfrm>
            <a:off x="8762577" y="2072727"/>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6" name="Rectangle 95"/>
          <p:cNvSpPr/>
          <p:nvPr/>
        </p:nvSpPr>
        <p:spPr>
          <a:xfrm>
            <a:off x="8758618" y="5797692"/>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97" name="Rectangle 96"/>
          <p:cNvSpPr/>
          <p:nvPr/>
        </p:nvSpPr>
        <p:spPr>
          <a:xfrm>
            <a:off x="9244569" y="5681050"/>
            <a:ext cx="2468880" cy="48076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Automation to resolve issues before disputes are raised</a:t>
            </a:r>
          </a:p>
        </p:txBody>
      </p:sp>
      <p:sp>
        <p:nvSpPr>
          <p:cNvPr id="52" name="Rectangle 51"/>
          <p:cNvSpPr/>
          <p:nvPr/>
        </p:nvSpPr>
        <p:spPr>
          <a:xfrm>
            <a:off x="1778948" y="2508559"/>
            <a:ext cx="10039021" cy="1008150"/>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3" name="Rectangle 52"/>
          <p:cNvSpPr/>
          <p:nvPr/>
        </p:nvSpPr>
        <p:spPr>
          <a:xfrm>
            <a:off x="1940802" y="2465730"/>
            <a:ext cx="6122402" cy="39088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process to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match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purchase order, signed agreement &amp; sales order?</a:t>
            </a:r>
          </a:p>
        </p:txBody>
      </p:sp>
      <p:sp>
        <p:nvSpPr>
          <p:cNvPr id="58" name="Rectangle 57"/>
          <p:cNvSpPr/>
          <p:nvPr/>
        </p:nvSpPr>
        <p:spPr>
          <a:xfrm>
            <a:off x="8655292" y="2551925"/>
            <a:ext cx="485390" cy="21841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TBD</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1" name="Rectangle 60"/>
          <p:cNvSpPr/>
          <p:nvPr/>
        </p:nvSpPr>
        <p:spPr>
          <a:xfrm>
            <a:off x="1940802" y="3080470"/>
            <a:ext cx="5943600" cy="41176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process that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stops invoice distribution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if invoices do not have PO information or a signed agreement written? </a:t>
            </a:r>
          </a:p>
        </p:txBody>
      </p:sp>
      <p:sp>
        <p:nvSpPr>
          <p:cNvPr id="64" name="Rectangle 63"/>
          <p:cNvSpPr/>
          <p:nvPr/>
        </p:nvSpPr>
        <p:spPr>
          <a:xfrm>
            <a:off x="540958" y="2523311"/>
            <a:ext cx="1237991" cy="100871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PO Entry &amp; Invoicing</a:t>
            </a:r>
          </a:p>
        </p:txBody>
      </p:sp>
      <p:sp>
        <p:nvSpPr>
          <p:cNvPr id="66" name="Rectangle 65"/>
          <p:cNvSpPr/>
          <p:nvPr/>
        </p:nvSpPr>
        <p:spPr>
          <a:xfrm>
            <a:off x="8019997" y="2562361"/>
            <a:ext cx="637005" cy="197545"/>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TBD</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0" name="Rectangle 69"/>
          <p:cNvSpPr/>
          <p:nvPr/>
        </p:nvSpPr>
        <p:spPr>
          <a:xfrm>
            <a:off x="8661920" y="2829265"/>
            <a:ext cx="485390" cy="21841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1" name="Rectangle 70"/>
          <p:cNvSpPr/>
          <p:nvPr/>
        </p:nvSpPr>
        <p:spPr>
          <a:xfrm>
            <a:off x="7959739" y="2839701"/>
            <a:ext cx="770777" cy="197545"/>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3" name="Rectangle 72"/>
          <p:cNvSpPr/>
          <p:nvPr/>
        </p:nvSpPr>
        <p:spPr>
          <a:xfrm>
            <a:off x="1940802" y="5148186"/>
            <a:ext cx="5943600" cy="50158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rPr>
              <a:t>review mechanism to red flag customers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to move to mandatory Purchase Order for exceptions, </a:t>
            </a:r>
            <a:r>
              <a:rPr kumimoji="0" lang="en-US" sz="1400" b="0" i="0" u="none" strike="noStrike" kern="0" cap="none" spc="0" normalizeH="0" baseline="0" noProof="0">
                <a:ln>
                  <a:noFill/>
                </a:ln>
                <a:solidFill>
                  <a:schemeClr val="tx1"/>
                </a:solidFill>
                <a:effectLst/>
                <a:uLnTx/>
                <a:uFillTx/>
                <a:latin typeface="GE Inspira Sans" panose="020B0503060000000003" pitchFamily="34" charset="0"/>
              </a:rPr>
              <a:t>if any? </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5" name="Rectangle 74"/>
          <p:cNvSpPr/>
          <p:nvPr/>
        </p:nvSpPr>
        <p:spPr>
          <a:xfrm>
            <a:off x="8625706" y="5252136"/>
            <a:ext cx="543774" cy="20870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TBD</a:t>
            </a:r>
          </a:p>
        </p:txBody>
      </p:sp>
      <p:sp>
        <p:nvSpPr>
          <p:cNvPr id="76" name="Rectangle 75"/>
          <p:cNvSpPr/>
          <p:nvPr/>
        </p:nvSpPr>
        <p:spPr>
          <a:xfrm>
            <a:off x="8159148" y="5260291"/>
            <a:ext cx="278714" cy="19239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78" name="Rectangle 77"/>
          <p:cNvSpPr/>
          <p:nvPr/>
        </p:nvSpPr>
        <p:spPr>
          <a:xfrm>
            <a:off x="9250997" y="2618814"/>
            <a:ext cx="2468880" cy="71574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Control: </a:t>
            </a:r>
            <a:r>
              <a:rPr kumimoji="0" lang="en-US" sz="1400" b="0" i="1" u="none" strike="noStrike" kern="0" cap="none" spc="0" normalizeH="0" baseline="0" noProof="0" dirty="0">
                <a:ln>
                  <a:noFill/>
                </a:ln>
                <a:solidFill>
                  <a:schemeClr val="bg2">
                    <a:lumMod val="50000"/>
                  </a:schemeClr>
                </a:solidFill>
                <a:effectLst/>
                <a:uLnTx/>
                <a:uFillTx/>
                <a:latin typeface="GE Inspira Sans" panose="020B0503060000000003" pitchFamily="34" charset="0"/>
              </a:rPr>
              <a:t>Verification of Order entry &amp; distribution</a:t>
            </a:r>
          </a:p>
        </p:txBody>
      </p:sp>
      <p:sp>
        <p:nvSpPr>
          <p:cNvPr id="95" name="Rectangle 94"/>
          <p:cNvSpPr/>
          <p:nvPr/>
        </p:nvSpPr>
        <p:spPr>
          <a:xfrm>
            <a:off x="7997839" y="995896"/>
            <a:ext cx="587710" cy="21286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As-Is</a:t>
            </a:r>
          </a:p>
        </p:txBody>
      </p:sp>
      <p:sp>
        <p:nvSpPr>
          <p:cNvPr id="99" name="Rectangle 98"/>
          <p:cNvSpPr/>
          <p:nvPr/>
        </p:nvSpPr>
        <p:spPr>
          <a:xfrm>
            <a:off x="8562528" y="995896"/>
            <a:ext cx="640080" cy="21286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To-be</a:t>
            </a:r>
          </a:p>
        </p:txBody>
      </p:sp>
      <p:sp>
        <p:nvSpPr>
          <p:cNvPr id="101" name="Rectangle 100"/>
          <p:cNvSpPr/>
          <p:nvPr/>
        </p:nvSpPr>
        <p:spPr>
          <a:xfrm>
            <a:off x="9229904" y="995896"/>
            <a:ext cx="2377440" cy="212866"/>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E Inspira Sans" panose="020B0503060000000003" pitchFamily="34" charset="0"/>
              </a:rPr>
              <a:t>Controls implemented</a:t>
            </a:r>
          </a:p>
        </p:txBody>
      </p:sp>
      <p:sp>
        <p:nvSpPr>
          <p:cNvPr id="106" name="Rectangle 105"/>
          <p:cNvSpPr/>
          <p:nvPr/>
        </p:nvSpPr>
        <p:spPr>
          <a:xfrm>
            <a:off x="1940802" y="2773954"/>
            <a:ext cx="6122402" cy="329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check at order entry to ensure total PO amount matches order price</a:t>
            </a:r>
          </a:p>
        </p:txBody>
      </p:sp>
      <p:sp>
        <p:nvSpPr>
          <p:cNvPr id="107" name="Rectangle 106"/>
          <p:cNvSpPr/>
          <p:nvPr/>
        </p:nvSpPr>
        <p:spPr>
          <a:xfrm>
            <a:off x="8659573" y="3149158"/>
            <a:ext cx="485390" cy="21841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108" name="Rectangle 107"/>
          <p:cNvSpPr/>
          <p:nvPr/>
        </p:nvSpPr>
        <p:spPr>
          <a:xfrm>
            <a:off x="8024278" y="3159594"/>
            <a:ext cx="637005" cy="197545"/>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sym typeface="Wingdings" panose="05000000000000000000" pitchFamily="2" charset="2"/>
              </a:rPr>
              <a:t>X</a:t>
            </a:r>
            <a:endPar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endParaRPr>
          </a:p>
        </p:txBody>
      </p:sp>
      <p:sp>
        <p:nvSpPr>
          <p:cNvPr id="62"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CA" sz="1200" b="0" i="0" u="none" strike="noStrike" kern="0" cap="none" spc="0" normalizeH="0" baseline="0" noProof="0" dirty="0">
              <a:ln>
                <a:noFill/>
              </a:ln>
              <a:solidFill>
                <a:sysClr val="windowText" lastClr="000000"/>
              </a:solidFill>
              <a:effectLst/>
              <a:uLnTx/>
              <a:uFillTx/>
            </a:endParaRPr>
          </a:p>
        </p:txBody>
      </p:sp>
      <p:grpSp>
        <p:nvGrpSpPr>
          <p:cNvPr id="102" name="Group 101"/>
          <p:cNvGrpSpPr/>
          <p:nvPr/>
        </p:nvGrpSpPr>
        <p:grpSpPr>
          <a:xfrm rot="2077756">
            <a:off x="10756778" y="636365"/>
            <a:ext cx="1381928" cy="557818"/>
            <a:chOff x="-43139" y="2920222"/>
            <a:chExt cx="1190492" cy="487421"/>
          </a:xfrm>
        </p:grpSpPr>
        <p:sp>
          <p:nvSpPr>
            <p:cNvPr id="103" name="Cloud 102"/>
            <p:cNvSpPr/>
            <p:nvPr/>
          </p:nvSpPr>
          <p:spPr>
            <a:xfrm rot="20794177">
              <a:off x="-43139" y="2920222"/>
              <a:ext cx="1190492" cy="487421"/>
            </a:xfrm>
            <a:prstGeom prst="cloud">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GE Inspira Sans" panose="020B0503060000000003" pitchFamily="34" charset="0"/>
              </a:endParaRPr>
            </a:p>
          </p:txBody>
        </p:sp>
        <p:sp>
          <p:nvSpPr>
            <p:cNvPr id="105" name="TextBox 104"/>
            <p:cNvSpPr txBox="1"/>
            <p:nvPr/>
          </p:nvSpPr>
          <p:spPr>
            <a:xfrm rot="20405129">
              <a:off x="226876" y="2974840"/>
              <a:ext cx="705662" cy="37650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GEHC HCS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example</a:t>
              </a:r>
            </a:p>
          </p:txBody>
        </p:sp>
      </p:grpSp>
    </p:spTree>
    <p:extLst>
      <p:ext uri="{BB962C8B-B14F-4D97-AF65-F5344CB8AC3E}">
        <p14:creationId xmlns:p14="http://schemas.microsoft.com/office/powerpoint/2010/main" val="75440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Arrow Connector 113"/>
          <p:cNvCxnSpPr/>
          <p:nvPr/>
        </p:nvCxnSpPr>
        <p:spPr>
          <a:xfrm>
            <a:off x="372234" y="1326431"/>
            <a:ext cx="0" cy="4572000"/>
          </a:xfrm>
          <a:prstGeom prst="straightConnector1">
            <a:avLst/>
          </a:prstGeom>
          <a:noFill/>
          <a:ln w="12700" cap="flat" cmpd="sng" algn="ctr">
            <a:solidFill>
              <a:srgbClr val="63666A"/>
            </a:solidFill>
            <a:prstDash val="solid"/>
            <a:headEnd type="oval" w="med" len="med"/>
            <a:tailEnd type="oval" w="med" len="med"/>
          </a:ln>
          <a:effectLst/>
        </p:spPr>
      </p:cxnSp>
      <p:sp>
        <p:nvSpPr>
          <p:cNvPr id="119" name="Rectangle 118"/>
          <p:cNvSpPr/>
          <p:nvPr/>
        </p:nvSpPr>
        <p:spPr>
          <a:xfrm rot="16200000">
            <a:off x="-84966" y="3498523"/>
            <a:ext cx="914400" cy="145928"/>
          </a:xfrm>
          <a:prstGeom prst="rect">
            <a:avLst/>
          </a:prstGeom>
          <a:solidFill>
            <a:sysClr val="window" lastClr="FFFFFF"/>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63666A">
                    <a:lumMod val="50000"/>
                  </a:srgbClr>
                </a:solidFill>
                <a:effectLst/>
                <a:uLnTx/>
                <a:uFillTx/>
                <a:latin typeface="GE Inspira Sans" panose="020B0503060000000003" pitchFamily="34" charset="0"/>
              </a:rPr>
              <a:t>Required</a:t>
            </a:r>
            <a:endParaRPr kumimoji="0" lang="en-US" sz="1800" b="0" i="0" u="none" strike="noStrike" kern="0" cap="none" spc="0" normalizeH="0" baseline="0" noProof="0" dirty="0">
              <a:ln>
                <a:noFill/>
              </a:ln>
              <a:solidFill>
                <a:srgbClr val="63666A">
                  <a:lumMod val="50000"/>
                </a:srgbClr>
              </a:solidFill>
              <a:effectLst/>
              <a:uLnTx/>
              <a:uFillTx/>
              <a:latin typeface="GE Inspira Sans" panose="020B0503060000000003" pitchFamily="34" charset="0"/>
            </a:endParaRPr>
          </a:p>
        </p:txBody>
      </p:sp>
      <p:sp>
        <p:nvSpPr>
          <p:cNvPr id="67" name="Title 1"/>
          <p:cNvSpPr>
            <a:spLocks noGrp="1"/>
          </p:cNvSpPr>
          <p:nvPr>
            <p:ph type="title"/>
          </p:nvPr>
        </p:nvSpPr>
        <p:spPr>
          <a:xfrm>
            <a:off x="438912" y="219456"/>
            <a:ext cx="8995156" cy="914400"/>
          </a:xfrm>
        </p:spPr>
        <p:txBody>
          <a:bodyPr/>
          <a:lstStyle/>
          <a:p>
            <a:r>
              <a:rPr lang="en-US" dirty="0"/>
              <a:t>Process assessment … Incorrect Pricing</a:t>
            </a:r>
          </a:p>
        </p:txBody>
      </p:sp>
      <p:grpSp>
        <p:nvGrpSpPr>
          <p:cNvPr id="2" name="Group 1"/>
          <p:cNvGrpSpPr/>
          <p:nvPr/>
        </p:nvGrpSpPr>
        <p:grpSpPr>
          <a:xfrm>
            <a:off x="619389" y="4962287"/>
            <a:ext cx="10994856" cy="1011176"/>
            <a:chOff x="619389" y="4962287"/>
            <a:chExt cx="10994856" cy="1011176"/>
          </a:xfrm>
        </p:grpSpPr>
        <p:sp>
          <p:nvSpPr>
            <p:cNvPr id="99" name="Rectangle 98"/>
            <p:cNvSpPr/>
            <p:nvPr/>
          </p:nvSpPr>
          <p:spPr>
            <a:xfrm>
              <a:off x="1772323" y="4962287"/>
              <a:ext cx="9841922" cy="1011176"/>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64" name="Rectangle 63"/>
            <p:cNvSpPr/>
            <p:nvPr/>
          </p:nvSpPr>
          <p:spPr>
            <a:xfrm>
              <a:off x="1836389" y="5149535"/>
              <a:ext cx="941832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process to inform customer on price changes</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new price list, catalogue real time or ahead of the effective date?</a:t>
              </a:r>
            </a:p>
          </p:txBody>
        </p:sp>
        <p:sp>
          <p:nvSpPr>
            <p:cNvPr id="63" name="Rectangle 62"/>
            <p:cNvSpPr/>
            <p:nvPr/>
          </p:nvSpPr>
          <p:spPr>
            <a:xfrm>
              <a:off x="1836389" y="5603100"/>
              <a:ext cx="950976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process in place to inform customer and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obtain approval on exceeding estimated cost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of a repair/project work?</a:t>
              </a:r>
              <a:endParaRPr kumimoji="0" lang="en-US" sz="1400" b="1" i="0" u="none" strike="noStrike" kern="0" cap="none" spc="0" normalizeH="0" baseline="0" noProof="0" dirty="0">
                <a:ln>
                  <a:noFill/>
                </a:ln>
                <a:solidFill>
                  <a:schemeClr val="accent1">
                    <a:lumMod val="50000"/>
                  </a:schemeClr>
                </a:solidFill>
                <a:effectLst/>
                <a:uLnTx/>
                <a:uFillTx/>
                <a:latin typeface="GE Inspira Sans" panose="020B0503060000000003" pitchFamily="34" charset="0"/>
              </a:endParaRPr>
            </a:p>
          </p:txBody>
        </p:sp>
        <p:sp>
          <p:nvSpPr>
            <p:cNvPr id="22" name="Rectangle 21"/>
            <p:cNvSpPr/>
            <p:nvPr/>
          </p:nvSpPr>
          <p:spPr>
            <a:xfrm>
              <a:off x="619389" y="4962287"/>
              <a:ext cx="1152933" cy="1011176"/>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Monitoring</a:t>
              </a:r>
            </a:p>
          </p:txBody>
        </p:sp>
      </p:grpSp>
      <p:grpSp>
        <p:nvGrpSpPr>
          <p:cNvPr id="5" name="Group 4"/>
          <p:cNvGrpSpPr/>
          <p:nvPr/>
        </p:nvGrpSpPr>
        <p:grpSpPr>
          <a:xfrm>
            <a:off x="619389" y="1226960"/>
            <a:ext cx="10994855" cy="1222061"/>
            <a:chOff x="619389" y="1226960"/>
            <a:chExt cx="10994855" cy="1222061"/>
          </a:xfrm>
        </p:grpSpPr>
        <p:sp>
          <p:nvSpPr>
            <p:cNvPr id="72" name="Rectangle 71"/>
            <p:cNvSpPr/>
            <p:nvPr/>
          </p:nvSpPr>
          <p:spPr>
            <a:xfrm>
              <a:off x="1772322" y="1226960"/>
              <a:ext cx="9841922" cy="1222061"/>
            </a:xfrm>
            <a:prstGeom prst="rect">
              <a:avLst/>
            </a:prstGeom>
            <a:solidFill>
              <a:schemeClr val="bg1">
                <a:lumMod val="95000"/>
                <a:alpha val="3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4" name="Rectangle 53"/>
            <p:cNvSpPr/>
            <p:nvPr/>
          </p:nvSpPr>
          <p:spPr>
            <a:xfrm>
              <a:off x="1836389" y="1358641"/>
              <a:ext cx="850392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defined, documented, measured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process to get discounts approved before order submission</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t>
              </a:r>
            </a:p>
          </p:txBody>
        </p:sp>
        <p:sp>
          <p:nvSpPr>
            <p:cNvPr id="55" name="Rectangle 54"/>
            <p:cNvSpPr/>
            <p:nvPr/>
          </p:nvSpPr>
          <p:spPr>
            <a:xfrm>
              <a:off x="1836388" y="1716331"/>
              <a:ext cx="8412480" cy="237659"/>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Are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change order references marked on the invoice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next to the original PO?</a:t>
              </a:r>
            </a:p>
          </p:txBody>
        </p:sp>
        <p:sp>
          <p:nvSpPr>
            <p:cNvPr id="120" name="Rectangle 119"/>
            <p:cNvSpPr/>
            <p:nvPr/>
          </p:nvSpPr>
          <p:spPr>
            <a:xfrm>
              <a:off x="1836389" y="2131650"/>
              <a:ext cx="8412480" cy="18288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process to validate Sales Order</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 in case of change order before shipment?</a:t>
              </a:r>
            </a:p>
          </p:txBody>
        </p:sp>
        <p:sp>
          <p:nvSpPr>
            <p:cNvPr id="17" name="Rectangle 16"/>
            <p:cNvSpPr/>
            <p:nvPr/>
          </p:nvSpPr>
          <p:spPr>
            <a:xfrm>
              <a:off x="619389" y="1252025"/>
              <a:ext cx="1152933" cy="1196996"/>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Order mgmt.</a:t>
              </a:r>
            </a:p>
          </p:txBody>
        </p:sp>
      </p:grpSp>
      <p:grpSp>
        <p:nvGrpSpPr>
          <p:cNvPr id="4" name="Group 3"/>
          <p:cNvGrpSpPr/>
          <p:nvPr/>
        </p:nvGrpSpPr>
        <p:grpSpPr>
          <a:xfrm>
            <a:off x="619389" y="2555403"/>
            <a:ext cx="10994855" cy="914400"/>
            <a:chOff x="619389" y="2549116"/>
            <a:chExt cx="10994855" cy="914400"/>
          </a:xfrm>
        </p:grpSpPr>
        <p:sp>
          <p:nvSpPr>
            <p:cNvPr id="74" name="Rectangle 73"/>
            <p:cNvSpPr/>
            <p:nvPr/>
          </p:nvSpPr>
          <p:spPr>
            <a:xfrm>
              <a:off x="1772321" y="2549116"/>
              <a:ext cx="9841923" cy="914400"/>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6" name="Rectangle 55"/>
            <p:cNvSpPr/>
            <p:nvPr/>
          </p:nvSpPr>
          <p:spPr>
            <a:xfrm>
              <a:off x="1837871" y="2670737"/>
              <a:ext cx="9418320" cy="370362"/>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Can an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order/billing hold be applied in case of price discrepancy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between system vs. PO/quote until disconnect is sorted with customer?</a:t>
              </a:r>
            </a:p>
          </p:txBody>
        </p:sp>
        <p:sp>
          <p:nvSpPr>
            <p:cNvPr id="57" name="Rectangle 56"/>
            <p:cNvSpPr/>
            <p:nvPr/>
          </p:nvSpPr>
          <p:spPr>
            <a:xfrm>
              <a:off x="1834191" y="3169690"/>
              <a:ext cx="841248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Can split shipments be prevented? systemically?</a:t>
              </a:r>
            </a:p>
          </p:txBody>
        </p:sp>
        <p:sp>
          <p:nvSpPr>
            <p:cNvPr id="18" name="Rectangle 17"/>
            <p:cNvSpPr/>
            <p:nvPr/>
          </p:nvSpPr>
          <p:spPr>
            <a:xfrm>
              <a:off x="619389" y="2549116"/>
              <a:ext cx="1152933" cy="91440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System</a:t>
              </a:r>
            </a:p>
          </p:txBody>
        </p:sp>
      </p:grpSp>
      <p:grpSp>
        <p:nvGrpSpPr>
          <p:cNvPr id="3" name="Group 2"/>
          <p:cNvGrpSpPr/>
          <p:nvPr/>
        </p:nvGrpSpPr>
        <p:grpSpPr>
          <a:xfrm>
            <a:off x="619389" y="3576185"/>
            <a:ext cx="10994856" cy="1279720"/>
            <a:chOff x="619389" y="3586309"/>
            <a:chExt cx="10994856" cy="1279720"/>
          </a:xfrm>
        </p:grpSpPr>
        <p:sp>
          <p:nvSpPr>
            <p:cNvPr id="98" name="Rectangle 97"/>
            <p:cNvSpPr/>
            <p:nvPr/>
          </p:nvSpPr>
          <p:spPr>
            <a:xfrm>
              <a:off x="1772323" y="3586309"/>
              <a:ext cx="9841922" cy="1279720"/>
            </a:xfrm>
            <a:prstGeom prst="rect">
              <a:avLst/>
            </a:prstGeom>
            <a:solidFill>
              <a:schemeClr val="bg1">
                <a:lumMod val="9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50000"/>
                  </a:schemeClr>
                </a:solidFill>
                <a:effectLst/>
                <a:uLnTx/>
                <a:uFillTx/>
                <a:latin typeface="GE Inspira Sans" panose="020B0503060000000003" pitchFamily="34" charset="0"/>
              </a:endParaRPr>
            </a:p>
          </p:txBody>
        </p:sp>
        <p:sp>
          <p:nvSpPr>
            <p:cNvPr id="59" name="Rectangle 58"/>
            <p:cNvSpPr/>
            <p:nvPr/>
          </p:nvSpPr>
          <p:spPr>
            <a:xfrm>
              <a:off x="1836389" y="3685622"/>
              <a:ext cx="841248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Who is accountable for updating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price changes in the system</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t>
              </a:r>
            </a:p>
          </p:txBody>
        </p:sp>
        <p:sp>
          <p:nvSpPr>
            <p:cNvPr id="60" name="Rectangle 59"/>
            <p:cNvSpPr/>
            <p:nvPr/>
          </p:nvSpPr>
          <p:spPr>
            <a:xfrm>
              <a:off x="1836389" y="4031231"/>
              <a:ext cx="8961120" cy="180030"/>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an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owner for managing price changes &amp; communicating to customers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(pricing team, OTR, Finance, etc.)? </a:t>
              </a:r>
            </a:p>
          </p:txBody>
        </p:sp>
        <p:sp>
          <p:nvSpPr>
            <p:cNvPr id="19" name="Rectangle 18"/>
            <p:cNvSpPr/>
            <p:nvPr/>
          </p:nvSpPr>
          <p:spPr>
            <a:xfrm>
              <a:off x="619389" y="3586310"/>
              <a:ext cx="1152933" cy="1267112"/>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GE Inspira Sans" panose="020B0503060000000003" pitchFamily="34" charset="0"/>
                </a:rPr>
                <a:t>Resources</a:t>
              </a:r>
            </a:p>
          </p:txBody>
        </p:sp>
        <p:sp>
          <p:nvSpPr>
            <p:cNvPr id="78" name="Rectangle 77"/>
            <p:cNvSpPr/>
            <p:nvPr/>
          </p:nvSpPr>
          <p:spPr>
            <a:xfrm>
              <a:off x="1867857" y="4376840"/>
              <a:ext cx="9509760" cy="390853"/>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Is there a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functional owner</a:t>
              </a:r>
              <a:r>
                <a:rPr kumimoji="0" lang="en-US" sz="1400" b="0"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in the business in charge of pricing process and </a:t>
              </a:r>
              <a:r>
                <a:rPr kumimoji="0" lang="en-US" sz="1400" b="1" i="0" u="none" strike="noStrike" kern="0" cap="none" spc="0" normalizeH="0" baseline="0" noProof="0" dirty="0">
                  <a:ln>
                    <a:noFill/>
                  </a:ln>
                  <a:solidFill>
                    <a:schemeClr val="accent4">
                      <a:lumMod val="90000"/>
                      <a:lumOff val="10000"/>
                    </a:schemeClr>
                  </a:solidFill>
                  <a:effectLst/>
                  <a:uLnTx/>
                  <a:uFillTx/>
                  <a:latin typeface="GE Inspira Sans" panose="020B0503060000000003" pitchFamily="34" charset="0"/>
                </a:rPr>
                <a:t>looking at the root causes of price disputes </a:t>
              </a:r>
              <a:r>
                <a:rPr kumimoji="0" lang="en-US" sz="1400" b="0" i="0" u="none" strike="noStrike" kern="0" cap="none" spc="0" normalizeH="0" baseline="0" noProof="0" dirty="0">
                  <a:ln>
                    <a:noFill/>
                  </a:ln>
                  <a:solidFill>
                    <a:schemeClr val="tx1"/>
                  </a:solidFill>
                  <a:effectLst/>
                  <a:uLnTx/>
                  <a:uFillTx/>
                  <a:latin typeface="GE Inspira Sans" panose="020B0503060000000003" pitchFamily="34" charset="0"/>
                </a:rPr>
                <a:t>and working on prevention initiatives?</a:t>
              </a:r>
            </a:p>
          </p:txBody>
        </p:sp>
      </p:grpSp>
      <p:sp>
        <p:nvSpPr>
          <p:cNvPr id="27"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5500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Voice of Business</a:t>
            </a:r>
          </a:p>
        </p:txBody>
      </p:sp>
      <p:sp>
        <p:nvSpPr>
          <p:cNvPr id="3" name="Slide Number Placeholder 2"/>
          <p:cNvSpPr>
            <a:spLocks noGrp="1"/>
          </p:cNvSpPr>
          <p:nvPr>
            <p:ph type="sldNum" sz="quarter" idx="12"/>
          </p:nvPr>
        </p:nvSpPr>
        <p:spPr/>
        <p:txBody>
          <a:bodyPr/>
          <a:lstStyle/>
          <a:p>
            <a:fld id="{00E6A5BD-C011-4A45-AA3A-201790FB7F2B}" type="slidenum">
              <a:rPr lang="en-CA" smtClean="0"/>
              <a:pPr/>
              <a:t>32</a:t>
            </a:fld>
            <a:endParaRPr lang="en-CA" dirty="0"/>
          </a:p>
        </p:txBody>
      </p:sp>
    </p:spTree>
    <p:extLst>
      <p:ext uri="{BB962C8B-B14F-4D97-AF65-F5344CB8AC3E}">
        <p14:creationId xmlns:p14="http://schemas.microsoft.com/office/powerpoint/2010/main" val="69310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09595" y="3368488"/>
            <a:ext cx="11850451" cy="56891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Rectangle 67"/>
          <p:cNvSpPr/>
          <p:nvPr/>
        </p:nvSpPr>
        <p:spPr>
          <a:xfrm>
            <a:off x="209595" y="4913035"/>
            <a:ext cx="11850451" cy="56891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Rectangle 13"/>
          <p:cNvSpPr/>
          <p:nvPr/>
        </p:nvSpPr>
        <p:spPr>
          <a:xfrm>
            <a:off x="209595" y="2184281"/>
            <a:ext cx="11850451" cy="56891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Rectangle 12"/>
          <p:cNvSpPr/>
          <p:nvPr/>
        </p:nvSpPr>
        <p:spPr>
          <a:xfrm>
            <a:off x="1472296" y="6336406"/>
            <a:ext cx="10451195" cy="386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Title 1"/>
          <p:cNvSpPr>
            <a:spLocks noGrp="1"/>
          </p:cNvSpPr>
          <p:nvPr>
            <p:ph type="title"/>
          </p:nvPr>
        </p:nvSpPr>
        <p:spPr>
          <a:xfrm>
            <a:off x="438912" y="219456"/>
            <a:ext cx="11753088" cy="914400"/>
          </a:xfrm>
          <a:ln>
            <a:noFill/>
          </a:ln>
        </p:spPr>
        <p:txBody>
          <a:bodyPr/>
          <a:lstStyle/>
          <a:p>
            <a:r>
              <a:rPr lang="en-US" dirty="0"/>
              <a:t>VOB | What support is needed to drive dispute resolution?</a:t>
            </a:r>
          </a:p>
        </p:txBody>
      </p:sp>
      <p:cxnSp>
        <p:nvCxnSpPr>
          <p:cNvPr id="7" name="Straight Connector 6"/>
          <p:cNvCxnSpPr/>
          <p:nvPr/>
        </p:nvCxnSpPr>
        <p:spPr>
          <a:xfrm>
            <a:off x="283335" y="1439984"/>
            <a:ext cx="116425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09595" y="1144390"/>
            <a:ext cx="1898626" cy="276999"/>
          </a:xfrm>
          <a:prstGeom prst="rect">
            <a:avLst/>
          </a:prstGeom>
          <a:noFill/>
          <a:ln>
            <a:noFill/>
          </a:ln>
        </p:spPr>
        <p:txBody>
          <a:bodyPr wrap="square" lIns="45720" tIns="0" rIns="4572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accent1">
                    <a:lumMod val="50000"/>
                  </a:schemeClr>
                </a:solidFill>
                <a:effectLst/>
                <a:uLnTx/>
                <a:uFillTx/>
              </a:rPr>
              <a:t>Area</a:t>
            </a:r>
            <a:endParaRPr kumimoji="0" lang="en-US" sz="1800" b="0" i="0" u="none" strike="noStrike" kern="0" cap="none" spc="0" normalizeH="0" baseline="0" noProof="0" dirty="0">
              <a:ln>
                <a:noFill/>
              </a:ln>
              <a:solidFill>
                <a:schemeClr val="accent1">
                  <a:lumMod val="50000"/>
                </a:schemeClr>
              </a:solidFill>
              <a:effectLst/>
              <a:uLnTx/>
              <a:uFillTx/>
            </a:endParaRPr>
          </a:p>
        </p:txBody>
      </p:sp>
      <p:sp>
        <p:nvSpPr>
          <p:cNvPr id="57" name="TextBox 56"/>
          <p:cNvSpPr txBox="1"/>
          <p:nvPr/>
        </p:nvSpPr>
        <p:spPr>
          <a:xfrm>
            <a:off x="3763961" y="1144390"/>
            <a:ext cx="1828800" cy="276999"/>
          </a:xfrm>
          <a:prstGeom prst="rect">
            <a:avLst/>
          </a:prstGeom>
          <a:noFill/>
          <a:ln>
            <a:noFill/>
          </a:ln>
        </p:spPr>
        <p:txBody>
          <a:bodyPr wrap="square" lIns="45720" tIns="0" rIns="4572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accent1">
                    <a:lumMod val="50000"/>
                  </a:schemeClr>
                </a:solidFill>
                <a:effectLst/>
                <a:uLnTx/>
                <a:uFillTx/>
              </a:rPr>
              <a:t>Description</a:t>
            </a:r>
            <a:endParaRPr kumimoji="0" lang="en-US" sz="1800" b="0" i="0" u="none" strike="noStrike" kern="0" cap="none" spc="0" normalizeH="0" baseline="0" noProof="0" dirty="0">
              <a:ln>
                <a:noFill/>
              </a:ln>
              <a:solidFill>
                <a:schemeClr val="accent1">
                  <a:lumMod val="50000"/>
                </a:schemeClr>
              </a:solidFill>
              <a:effectLst/>
              <a:uLnTx/>
              <a:uFillTx/>
            </a:endParaRPr>
          </a:p>
        </p:txBody>
      </p:sp>
      <p:sp>
        <p:nvSpPr>
          <p:cNvPr id="58" name="TextBox 57"/>
          <p:cNvSpPr txBox="1"/>
          <p:nvPr/>
        </p:nvSpPr>
        <p:spPr>
          <a:xfrm>
            <a:off x="7613230" y="1144390"/>
            <a:ext cx="4049724" cy="276999"/>
          </a:xfrm>
          <a:prstGeom prst="rect">
            <a:avLst/>
          </a:prstGeom>
          <a:noFill/>
          <a:ln>
            <a:noFill/>
          </a:ln>
        </p:spPr>
        <p:txBody>
          <a:bodyPr wrap="square" lIns="45720" tIns="0" rIns="4572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hu-HU" sz="1800" b="1" i="0" u="none" strike="noStrike" kern="0" cap="none" spc="0" normalizeH="0" baseline="0" noProof="0" dirty="0">
                <a:ln>
                  <a:noFill/>
                </a:ln>
                <a:solidFill>
                  <a:schemeClr val="accent1">
                    <a:lumMod val="50000"/>
                  </a:schemeClr>
                </a:solidFill>
                <a:effectLst/>
                <a:uLnTx/>
                <a:uFillTx/>
              </a:rPr>
              <a:t>Action plan</a:t>
            </a:r>
            <a:endParaRPr kumimoji="0" lang="en-US" sz="1800" b="0" i="0" u="none" strike="noStrike" kern="0" cap="none" spc="0" normalizeH="0" baseline="0" noProof="0" dirty="0">
              <a:ln>
                <a:noFill/>
              </a:ln>
              <a:solidFill>
                <a:schemeClr val="accent1">
                  <a:lumMod val="50000"/>
                </a:schemeClr>
              </a:solidFill>
              <a:effectLst/>
              <a:uLnTx/>
              <a:uFillTx/>
            </a:endParaRPr>
          </a:p>
        </p:txBody>
      </p:sp>
      <p:sp>
        <p:nvSpPr>
          <p:cNvPr id="36" name="TextBox 35"/>
          <p:cNvSpPr txBox="1"/>
          <p:nvPr/>
        </p:nvSpPr>
        <p:spPr>
          <a:xfrm>
            <a:off x="268165" y="1639111"/>
            <a:ext cx="1623842" cy="430887"/>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Metrics </a:t>
            </a:r>
            <a:r>
              <a:rPr kumimoji="0" lang="en-US" sz="1400" b="1" i="0" u="none" strike="noStrike" kern="0" cap="none" spc="0" normalizeH="0" baseline="0" noProof="0">
                <a:ln>
                  <a:noFill/>
                </a:ln>
                <a:solidFill>
                  <a:schemeClr val="accent2"/>
                </a:solidFill>
                <a:effectLst/>
                <a:uLnTx/>
                <a:uFillTx/>
              </a:rPr>
              <a:t>/ Reporting </a:t>
            </a:r>
            <a:endParaRPr kumimoji="0" lang="en-US" sz="1400" b="1" i="0" u="none" strike="noStrike" kern="0" cap="none" spc="0" normalizeH="0" baseline="0" noProof="0" dirty="0">
              <a:ln>
                <a:noFill/>
              </a:ln>
              <a:solidFill>
                <a:schemeClr val="accent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accent2"/>
                </a:solidFill>
                <a:effectLst/>
                <a:uLnTx/>
                <a:uFillTx/>
              </a:rPr>
              <a:t>Trending analytics</a:t>
            </a:r>
            <a:endParaRPr kumimoji="0" lang="en-US" sz="1400" b="1" i="0" u="none" strike="noStrike" kern="0" cap="none" spc="0" normalizeH="0" baseline="0" noProof="0" dirty="0">
              <a:ln>
                <a:noFill/>
              </a:ln>
              <a:solidFill>
                <a:schemeClr val="accent2"/>
              </a:solidFill>
              <a:effectLst/>
              <a:uLnTx/>
              <a:uFillTx/>
            </a:endParaRPr>
          </a:p>
        </p:txBody>
      </p:sp>
      <p:sp>
        <p:nvSpPr>
          <p:cNvPr id="93" name="TextBox 92"/>
          <p:cNvSpPr txBox="1"/>
          <p:nvPr/>
        </p:nvSpPr>
        <p:spPr>
          <a:xfrm>
            <a:off x="2030689" y="1637022"/>
            <a:ext cx="4826642" cy="430888"/>
          </a:xfrm>
          <a:prstGeom prst="rect">
            <a:avLst/>
          </a:prstGeom>
          <a:noFill/>
          <a:ln>
            <a:noFill/>
          </a:ln>
        </p:spPr>
        <p:txBody>
          <a:bodyPr wrap="non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Provide trending data to biz in a</a:t>
            </a:r>
            <a:r>
              <a:rPr kumimoji="0" lang="hu-HU" sz="1400" b="1" i="0" u="none" strike="noStrike" kern="0" cap="none" spc="0" normalizeH="0" baseline="0" noProof="0" dirty="0">
                <a:ln>
                  <a:noFill/>
                </a:ln>
                <a:solidFill>
                  <a:schemeClr val="accent2"/>
                </a:solidFill>
                <a:effectLst/>
                <a:uLnTx/>
                <a:uFillTx/>
              </a:rPr>
              <a:t> usable</a:t>
            </a:r>
            <a:r>
              <a:rPr kumimoji="0" lang="en-US" sz="1400" b="1" i="0" u="none" strike="noStrike" kern="0" cap="none" spc="0" normalizeH="0" baseline="0" noProof="0" dirty="0">
                <a:ln>
                  <a:noFill/>
                </a:ln>
                <a:solidFill>
                  <a:schemeClr val="accent2"/>
                </a:solidFill>
                <a:effectLst/>
                <a:uLnTx/>
                <a:uFillTx/>
              </a:rPr>
              <a:t> format by leadership</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Interactive dashboard with drill-down </a:t>
            </a:r>
            <a:r>
              <a:rPr kumimoji="0" lang="hu-HU" sz="1400" b="0" i="0" u="none" strike="noStrike" kern="0" cap="none" spc="0" normalizeH="0" baseline="0" noProof="0" dirty="0">
                <a:ln>
                  <a:noFill/>
                </a:ln>
                <a:solidFill>
                  <a:schemeClr val="accent2"/>
                </a:solidFill>
                <a:effectLst/>
                <a:uLnTx/>
                <a:uFillTx/>
              </a:rPr>
              <a:t>opp.</a:t>
            </a:r>
            <a:r>
              <a:rPr kumimoji="0" lang="en-US" sz="1400" b="0" i="0" u="none" strike="noStrike" kern="0" cap="none" spc="0" normalizeH="0" baseline="0" noProof="0" dirty="0">
                <a:ln>
                  <a:noFill/>
                </a:ln>
                <a:solidFill>
                  <a:schemeClr val="accent2"/>
                </a:solidFill>
                <a:effectLst/>
                <a:uLnTx/>
                <a:uFillTx/>
              </a:rPr>
              <a:t> &amp; historical KPIs</a:t>
            </a:r>
          </a:p>
        </p:txBody>
      </p:sp>
      <p:sp>
        <p:nvSpPr>
          <p:cNvPr id="119" name="TextBox 118"/>
          <p:cNvSpPr txBox="1"/>
          <p:nvPr/>
        </p:nvSpPr>
        <p:spPr>
          <a:xfrm>
            <a:off x="7256954" y="1637023"/>
            <a:ext cx="4730024" cy="430888"/>
          </a:xfrm>
          <a:prstGeom prst="rect">
            <a:avLst/>
          </a:prstGeom>
          <a:noFill/>
          <a:ln>
            <a:noFill/>
          </a:ln>
        </p:spPr>
        <p:txBody>
          <a:bodyPr wrap="squar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accent2"/>
                </a:solidFill>
                <a:effectLst/>
                <a:uLnTx/>
                <a:uFillTx/>
              </a:rPr>
              <a:t>Digitization of trend report into Spotfire</a:t>
            </a:r>
            <a:r>
              <a:rPr kumimoji="0" lang="en-US" sz="1400" b="0" i="0" u="none" strike="noStrike" kern="0" cap="none" spc="0" normalizeH="0" baseline="0" noProof="0">
                <a:ln>
                  <a:noFill/>
                </a:ln>
                <a:solidFill>
                  <a:schemeClr val="accent2"/>
                </a:solidFill>
                <a:effectLst/>
                <a:uLnTx/>
                <a:uFillTx/>
              </a:rPr>
              <a:t> ... </a:t>
            </a:r>
            <a:r>
              <a:rPr kumimoji="0" lang="en-US" sz="1400" b="0" i="0" u="none" strike="noStrike" kern="0" cap="none" spc="0" normalizeH="0" baseline="0" noProof="0">
                <a:ln>
                  <a:noFill/>
                </a:ln>
                <a:solidFill>
                  <a:srgbClr val="63666A"/>
                </a:solidFill>
                <a:effectLst/>
                <a:uLnTx/>
                <a:uFillTx/>
              </a:rPr>
              <a:t>J. Hilario (Mar?) </a:t>
            </a:r>
            <a:r>
              <a:rPr kumimoji="0" lang="en-US" sz="1400" b="1" i="0" u="none" strike="noStrike" kern="0" cap="none" spc="0" normalizeH="0" baseline="0" noProof="0">
                <a:ln>
                  <a:noFill/>
                </a:ln>
                <a:solidFill>
                  <a:schemeClr val="accent2"/>
                </a:solidFill>
                <a:effectLst/>
                <a:uLnTx/>
                <a:uFillTx/>
              </a:rPr>
              <a:t>Sharing with Industrial / training</a:t>
            </a:r>
            <a:r>
              <a:rPr kumimoji="0" lang="en-US" sz="1400" b="0" i="0" u="none" strike="noStrike" kern="0" cap="none" spc="0" normalizeH="0" baseline="0" noProof="0">
                <a:ln>
                  <a:noFill/>
                </a:ln>
                <a:solidFill>
                  <a:schemeClr val="accent2"/>
                </a:solidFill>
                <a:effectLst/>
                <a:uLnTx/>
                <a:uFillTx/>
              </a:rPr>
              <a:t> </a:t>
            </a:r>
            <a:r>
              <a:rPr kumimoji="0" lang="en-US" sz="1400" b="0" i="0" u="none" strike="noStrike" kern="0" cap="none" spc="0" normalizeH="0" baseline="0" noProof="0" dirty="0">
                <a:ln>
                  <a:noFill/>
                </a:ln>
                <a:solidFill>
                  <a:schemeClr val="accent2"/>
                </a:solidFill>
                <a:effectLst/>
                <a:uLnTx/>
                <a:uFillTx/>
              </a:rPr>
              <a:t>- SRMs/</a:t>
            </a:r>
            <a:r>
              <a:rPr kumimoji="0" lang="en-US" sz="1400" b="0" i="0" u="none" strike="noStrike" kern="0" cap="none" spc="0" normalizeH="0" baseline="0" noProof="0" dirty="0" err="1">
                <a:ln>
                  <a:noFill/>
                </a:ln>
                <a:solidFill>
                  <a:schemeClr val="accent2"/>
                </a:solidFill>
                <a:effectLst/>
                <a:uLnTx/>
                <a:uFillTx/>
              </a:rPr>
              <a:t>Sz</a:t>
            </a:r>
            <a:r>
              <a:rPr kumimoji="0" lang="en-US" sz="1400" b="0" i="0" u="none" strike="noStrike" kern="0" cap="none" spc="0" normalizeH="0" baseline="0" noProof="0" dirty="0">
                <a:ln>
                  <a:noFill/>
                </a:ln>
                <a:solidFill>
                  <a:schemeClr val="accent2"/>
                </a:solidFill>
                <a:effectLst/>
                <a:uLnTx/>
                <a:uFillTx/>
              </a:rPr>
              <a:t>. Kiss (</a:t>
            </a:r>
            <a:r>
              <a:rPr kumimoji="0" lang="en-US" sz="1400" b="0" i="0" u="none" strike="noStrike" kern="0" cap="none" spc="0" normalizeH="0" baseline="0" noProof="0">
                <a:ln>
                  <a:noFill/>
                </a:ln>
                <a:solidFill>
                  <a:schemeClr val="accent2"/>
                </a:solidFill>
                <a:effectLst/>
                <a:uLnTx/>
                <a:uFillTx/>
              </a:rPr>
              <a:t>Jan); </a:t>
            </a:r>
            <a:endParaRPr kumimoji="0" lang="en-US" sz="1400" b="0" i="0" u="none" strike="noStrike" kern="0" cap="none" spc="0" normalizeH="0" baseline="0" noProof="0" dirty="0">
              <a:ln>
                <a:noFill/>
              </a:ln>
              <a:solidFill>
                <a:srgbClr val="63666A"/>
              </a:solidFill>
              <a:effectLst/>
              <a:uLnTx/>
              <a:uFillTx/>
            </a:endParaRPr>
          </a:p>
        </p:txBody>
      </p:sp>
      <p:sp>
        <p:nvSpPr>
          <p:cNvPr id="202" name="TextBox 201"/>
          <p:cNvSpPr txBox="1"/>
          <p:nvPr/>
        </p:nvSpPr>
        <p:spPr>
          <a:xfrm>
            <a:off x="268165" y="2340383"/>
            <a:ext cx="1053173" cy="267023"/>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WCS training</a:t>
            </a:r>
          </a:p>
        </p:txBody>
      </p:sp>
      <p:sp>
        <p:nvSpPr>
          <p:cNvPr id="203" name="TextBox 202"/>
          <p:cNvSpPr txBox="1"/>
          <p:nvPr/>
        </p:nvSpPr>
        <p:spPr>
          <a:xfrm>
            <a:off x="2030689" y="2258450"/>
            <a:ext cx="4100803" cy="430887"/>
          </a:xfrm>
          <a:prstGeom prst="rect">
            <a:avLst/>
          </a:prstGeom>
          <a:noFill/>
          <a:ln>
            <a:noFill/>
          </a:ln>
        </p:spPr>
        <p:txBody>
          <a:bodyPr wrap="non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Train collectors to select the right dispute code</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Collectors logging disputes in the wrong dispute code</a:t>
            </a:r>
          </a:p>
        </p:txBody>
      </p:sp>
      <p:sp>
        <p:nvSpPr>
          <p:cNvPr id="120" name="TextBox 119"/>
          <p:cNvSpPr txBox="1"/>
          <p:nvPr/>
        </p:nvSpPr>
        <p:spPr>
          <a:xfrm>
            <a:off x="7256953" y="2258450"/>
            <a:ext cx="4859843" cy="430887"/>
          </a:xfrm>
          <a:prstGeom prst="rect">
            <a:avLst/>
          </a:prstGeom>
          <a:noFill/>
          <a:ln>
            <a:noFill/>
          </a:ln>
        </p:spPr>
        <p:txBody>
          <a:bodyPr wrap="squar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QC centralized into an independent org </a:t>
            </a:r>
            <a:endParaRPr kumimoji="0" lang="hu-HU" sz="1400" b="1" i="0" u="none" strike="noStrike" kern="0" cap="none" spc="0" normalizeH="0" baseline="0" noProof="0" dirty="0">
              <a:ln>
                <a:noFill/>
              </a:ln>
              <a:solidFill>
                <a:schemeClr val="accent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63666A"/>
                </a:solidFill>
                <a:effectLst/>
                <a:uLnTx/>
                <a:uFillTx/>
              </a:rPr>
              <a:t>Question Tree </a:t>
            </a:r>
            <a:r>
              <a:rPr kumimoji="0" lang="hu-HU" sz="1400" b="1" i="0" u="none" strike="noStrike" kern="0" cap="none" spc="0" normalizeH="0" baseline="0" noProof="0" dirty="0">
                <a:ln>
                  <a:noFill/>
                </a:ln>
                <a:solidFill>
                  <a:srgbClr val="63666A"/>
                </a:solidFill>
                <a:effectLst/>
                <a:uLnTx/>
                <a:uFillTx/>
              </a:rPr>
              <a:t>revision </a:t>
            </a:r>
            <a:r>
              <a:rPr kumimoji="0" lang="en-US" sz="1400" b="1" i="0" u="none" strike="noStrike" kern="0" cap="none" spc="0" normalizeH="0" baseline="0" noProof="0" dirty="0">
                <a:ln>
                  <a:noFill/>
                </a:ln>
                <a:solidFill>
                  <a:srgbClr val="63666A"/>
                </a:solidFill>
                <a:effectLst/>
                <a:uLnTx/>
                <a:uFillTx/>
              </a:rPr>
              <a:t>for more thorough DD </a:t>
            </a:r>
            <a:r>
              <a:rPr kumimoji="0" lang="en-US" sz="1400" b="0" i="0" u="none" strike="noStrike" kern="0" cap="none" spc="0" normalizeH="0" baseline="0" noProof="0" dirty="0">
                <a:ln>
                  <a:noFill/>
                </a:ln>
                <a:solidFill>
                  <a:srgbClr val="63666A"/>
                </a:solidFill>
                <a:effectLst/>
                <a:uLnTx/>
                <a:uFillTx/>
              </a:rPr>
              <a:t>- P. Russel </a:t>
            </a:r>
            <a:r>
              <a:rPr kumimoji="0" lang="en-US" sz="1400" b="0" i="0" u="none" strike="noStrike" kern="0" cap="none" spc="0" normalizeH="0" baseline="0" noProof="0">
                <a:ln>
                  <a:noFill/>
                </a:ln>
                <a:solidFill>
                  <a:srgbClr val="63666A"/>
                </a:solidFill>
                <a:effectLst/>
                <a:uLnTx/>
                <a:uFillTx/>
              </a:rPr>
              <a:t>(</a:t>
            </a:r>
            <a:r>
              <a:rPr kumimoji="0" lang="hu-HU" sz="1400" b="0" i="0" u="none" strike="noStrike" kern="0" cap="none" spc="0" normalizeH="0" baseline="0" noProof="0">
                <a:ln>
                  <a:noFill/>
                </a:ln>
                <a:solidFill>
                  <a:srgbClr val="63666A"/>
                </a:solidFill>
                <a:effectLst/>
                <a:uLnTx/>
                <a:uFillTx/>
              </a:rPr>
              <a:t>Mar</a:t>
            </a:r>
            <a:r>
              <a:rPr kumimoji="0" lang="en-US" sz="1400" b="0" i="0" u="none" strike="noStrike" kern="0" cap="none" spc="0" normalizeH="0" baseline="0" noProof="0">
                <a:ln>
                  <a:noFill/>
                </a:ln>
                <a:solidFill>
                  <a:srgbClr val="63666A"/>
                </a:solidFill>
                <a:effectLst/>
                <a:uLnTx/>
                <a:uFillTx/>
              </a:rPr>
              <a:t>)</a:t>
            </a:r>
            <a:endParaRPr kumimoji="0" lang="en-US" sz="1400" b="1" i="0" u="none" strike="noStrike" kern="0" cap="none" spc="0" normalizeH="0" baseline="0" noProof="0" dirty="0">
              <a:ln>
                <a:noFill/>
              </a:ln>
              <a:solidFill>
                <a:schemeClr val="accent2"/>
              </a:solidFill>
              <a:effectLst/>
              <a:uLnTx/>
              <a:uFillTx/>
            </a:endParaRPr>
          </a:p>
        </p:txBody>
      </p:sp>
      <p:sp>
        <p:nvSpPr>
          <p:cNvPr id="204" name="TextBox 203"/>
          <p:cNvSpPr txBox="1"/>
          <p:nvPr/>
        </p:nvSpPr>
        <p:spPr>
          <a:xfrm>
            <a:off x="268165" y="2968416"/>
            <a:ext cx="1381789" cy="223037"/>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Business training</a:t>
            </a:r>
          </a:p>
        </p:txBody>
      </p:sp>
      <p:sp>
        <p:nvSpPr>
          <p:cNvPr id="205" name="TextBox 204"/>
          <p:cNvSpPr txBox="1"/>
          <p:nvPr/>
        </p:nvSpPr>
        <p:spPr>
          <a:xfrm>
            <a:off x="2030689" y="2857969"/>
            <a:ext cx="4092787" cy="430887"/>
          </a:xfrm>
          <a:prstGeom prst="rect">
            <a:avLst/>
          </a:prstGeom>
          <a:noFill/>
          <a:ln>
            <a:noFill/>
          </a:ln>
        </p:spPr>
        <p:txBody>
          <a:bodyPr wrap="non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Dispute process and GECARS training</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Business not trained on </a:t>
            </a:r>
            <a:r>
              <a:rPr kumimoji="0" lang="en-US" sz="1400" b="0" i="0" u="none" strike="noStrike" kern="0" cap="none" spc="0" normalizeH="0" baseline="0" noProof="0">
                <a:ln>
                  <a:noFill/>
                </a:ln>
                <a:solidFill>
                  <a:schemeClr val="accent2"/>
                </a:solidFill>
                <a:effectLst/>
                <a:uLnTx/>
                <a:uFillTx/>
              </a:rPr>
              <a:t>GECARS functionality / usage</a:t>
            </a:r>
            <a:endParaRPr kumimoji="0" lang="en-US" sz="1400" b="0" i="0" u="none" strike="noStrike" kern="0" cap="none" spc="0" normalizeH="0" baseline="0" noProof="0" dirty="0">
              <a:ln>
                <a:noFill/>
              </a:ln>
              <a:solidFill>
                <a:schemeClr val="accent2"/>
              </a:solidFill>
              <a:effectLst/>
              <a:uLnTx/>
              <a:uFillTx/>
            </a:endParaRPr>
          </a:p>
        </p:txBody>
      </p:sp>
      <p:sp>
        <p:nvSpPr>
          <p:cNvPr id="172" name="TextBox 171"/>
          <p:cNvSpPr txBox="1"/>
          <p:nvPr/>
        </p:nvSpPr>
        <p:spPr>
          <a:xfrm>
            <a:off x="7256954" y="2869568"/>
            <a:ext cx="4622366" cy="446072"/>
          </a:xfrm>
          <a:prstGeom prst="rect">
            <a:avLst/>
          </a:prstGeom>
          <a:noFill/>
          <a:ln>
            <a:noFill/>
          </a:ln>
        </p:spPr>
        <p:txBody>
          <a:bodyPr wrap="squar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Campaign</a:t>
            </a:r>
            <a:r>
              <a:rPr kumimoji="0" lang="en-US" sz="1400" b="0" i="0" u="none" strike="noStrike" kern="0" cap="none" spc="0" normalizeH="0" baseline="0" noProof="0" dirty="0">
                <a:ln>
                  <a:noFill/>
                </a:ln>
                <a:solidFill>
                  <a:schemeClr val="accent2"/>
                </a:solidFill>
                <a:effectLst/>
                <a:uLnTx/>
                <a:uFillTx/>
              </a:rPr>
              <a:t> on the outlook feature and Mobile </a:t>
            </a:r>
            <a:r>
              <a:rPr kumimoji="0" lang="en-US" sz="1400" b="0" i="0" u="none" strike="noStrike" kern="0" cap="none" spc="0" normalizeH="0" baseline="0" noProof="0">
                <a:ln>
                  <a:noFill/>
                </a:ln>
                <a:solidFill>
                  <a:schemeClr val="accent2"/>
                </a:solidFill>
                <a:effectLst/>
                <a:uLnTx/>
                <a:uFillTx/>
              </a:rPr>
              <a:t>App </a:t>
            </a:r>
            <a:r>
              <a:rPr kumimoji="0" lang="hu-HU" sz="1400" b="0" i="0" u="none" strike="noStrike" kern="0" cap="none" spc="0" normalizeH="0" baseline="0" noProof="0">
                <a:ln>
                  <a:noFill/>
                </a:ln>
                <a:solidFill>
                  <a:schemeClr val="accent2"/>
                </a:solidFill>
                <a:effectLst/>
                <a:uLnTx/>
                <a:uFillTx/>
              </a:rPr>
              <a:t>-</a:t>
            </a:r>
            <a:r>
              <a:rPr kumimoji="0" lang="en-US" sz="1400" b="0" i="0" u="none" strike="noStrike" kern="0" cap="none" spc="0" normalizeH="0" baseline="0" noProof="0">
                <a:ln>
                  <a:noFill/>
                </a:ln>
                <a:solidFill>
                  <a:schemeClr val="accent2"/>
                </a:solidFill>
                <a:effectLst/>
                <a:uLnTx/>
                <a:uFillTx/>
              </a:rPr>
              <a:t> DRCs </a:t>
            </a:r>
            <a:r>
              <a:rPr kumimoji="0" lang="en-US" sz="1400" b="0" i="0" u="none" strike="noStrike" kern="0" cap="none" spc="0" normalizeH="0" baseline="0" noProof="0" dirty="0">
                <a:ln>
                  <a:noFill/>
                </a:ln>
                <a:solidFill>
                  <a:schemeClr val="accent2"/>
                </a:solidFill>
                <a:effectLst/>
                <a:uLnTx/>
                <a:uFillTx/>
              </a:rPr>
              <a:t>in GO/WCS</a:t>
            </a:r>
            <a:r>
              <a:rPr kumimoji="0" lang="hu-HU" sz="1400" b="0" i="0" u="none" strike="noStrike" kern="0" cap="none" spc="0" normalizeH="0" baseline="0" noProof="0" dirty="0">
                <a:ln>
                  <a:noFill/>
                </a:ln>
                <a:solidFill>
                  <a:schemeClr val="accent2"/>
                </a:solidFill>
                <a:effectLst/>
                <a:uLnTx/>
                <a:uFillTx/>
              </a:rPr>
              <a:t>  (Feb)</a:t>
            </a:r>
            <a:endParaRPr kumimoji="0" lang="en-US" sz="1400" b="1" i="0" u="none" strike="noStrike" kern="0" cap="none" spc="0" normalizeH="0" baseline="0" noProof="0" dirty="0">
              <a:ln>
                <a:noFill/>
              </a:ln>
              <a:solidFill>
                <a:schemeClr val="accent2"/>
              </a:solidFill>
              <a:effectLst/>
              <a:uLnTx/>
              <a:uFillTx/>
            </a:endParaRPr>
          </a:p>
        </p:txBody>
      </p:sp>
      <p:sp>
        <p:nvSpPr>
          <p:cNvPr id="206" name="TextBox 205"/>
          <p:cNvSpPr txBox="1"/>
          <p:nvPr/>
        </p:nvSpPr>
        <p:spPr>
          <a:xfrm>
            <a:off x="268165" y="3539912"/>
            <a:ext cx="1037143" cy="242468"/>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Roles &amp; </a:t>
            </a:r>
            <a:r>
              <a:rPr kumimoji="0" lang="en-US" sz="1400" b="1" i="0" u="none" strike="noStrike" kern="0" cap="none" spc="0" normalizeH="0" baseline="0" noProof="0" dirty="0" err="1">
                <a:ln>
                  <a:noFill/>
                </a:ln>
                <a:solidFill>
                  <a:schemeClr val="accent2"/>
                </a:solidFill>
                <a:effectLst/>
                <a:uLnTx/>
                <a:uFillTx/>
              </a:rPr>
              <a:t>resp</a:t>
            </a:r>
            <a:r>
              <a:rPr kumimoji="0" lang="hu-HU" sz="1400" b="1" i="0" u="none" strike="noStrike" kern="0" cap="none" spc="0" normalizeH="0" baseline="0" noProof="0" dirty="0">
                <a:ln>
                  <a:noFill/>
                </a:ln>
                <a:solidFill>
                  <a:schemeClr val="accent2"/>
                </a:solidFill>
                <a:effectLst/>
                <a:uLnTx/>
                <a:uFillTx/>
              </a:rPr>
              <a:t>.</a:t>
            </a:r>
            <a:endParaRPr kumimoji="0" lang="en-US" sz="1400" b="1" i="0" u="none" strike="noStrike" kern="0" cap="none" spc="0" normalizeH="0" baseline="0" noProof="0" dirty="0">
              <a:ln>
                <a:noFill/>
              </a:ln>
              <a:solidFill>
                <a:schemeClr val="accent2"/>
              </a:solidFill>
              <a:effectLst/>
              <a:uLnTx/>
              <a:uFillTx/>
            </a:endParaRPr>
          </a:p>
        </p:txBody>
      </p:sp>
      <p:sp>
        <p:nvSpPr>
          <p:cNvPr id="207" name="TextBox 206"/>
          <p:cNvSpPr txBox="1"/>
          <p:nvPr/>
        </p:nvSpPr>
        <p:spPr>
          <a:xfrm>
            <a:off x="2030689" y="3445701"/>
            <a:ext cx="4628190" cy="430887"/>
          </a:xfrm>
          <a:prstGeom prst="rect">
            <a:avLst/>
          </a:prstGeom>
          <a:noFill/>
          <a:ln>
            <a:noFill/>
          </a:ln>
        </p:spPr>
        <p:txBody>
          <a:bodyPr wrap="non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Alignment of business &amp; WCS expectations</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Clarification &amp; documentation of WCS scope on resolution</a:t>
            </a:r>
          </a:p>
        </p:txBody>
      </p:sp>
      <p:sp>
        <p:nvSpPr>
          <p:cNvPr id="173" name="TextBox 172"/>
          <p:cNvSpPr txBox="1"/>
          <p:nvPr/>
        </p:nvSpPr>
        <p:spPr>
          <a:xfrm>
            <a:off x="7256953" y="3445701"/>
            <a:ext cx="4531573" cy="430887"/>
          </a:xfrm>
          <a:prstGeom prst="rect">
            <a:avLst/>
          </a:prstGeom>
          <a:noFill/>
          <a:ln>
            <a:noFill/>
          </a:ln>
        </p:spPr>
        <p:txBody>
          <a:bodyPr wrap="squar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accent2"/>
                </a:solidFill>
                <a:effectLst/>
                <a:uLnTx/>
                <a:uFillTx/>
              </a:rPr>
              <a:t>Workout with HC </a:t>
            </a:r>
            <a:r>
              <a:rPr kumimoji="0" lang="en-US" sz="1400" b="1" i="0" u="none" strike="noStrike" kern="0" cap="none" spc="0" normalizeH="0" baseline="0" noProof="0" dirty="0">
                <a:ln>
                  <a:noFill/>
                </a:ln>
                <a:solidFill>
                  <a:schemeClr val="accent2"/>
                </a:solidFill>
                <a:effectLst/>
                <a:uLnTx/>
                <a:uFillTx/>
              </a:rPr>
              <a:t>completed</a:t>
            </a:r>
            <a:r>
              <a:rPr kumimoji="0" lang="en-US" sz="1400" b="0" i="0" u="none" strike="noStrike" kern="0" cap="none" spc="0" normalizeH="0" baseline="0" noProof="0" dirty="0">
                <a:ln>
                  <a:noFill/>
                </a:ln>
                <a:solidFill>
                  <a:schemeClr val="accent2"/>
                </a:solidFill>
                <a:effectLst/>
                <a:uLnTx/>
                <a:uFillTx/>
              </a:rPr>
              <a:t>, rest to be addressed on individual</a:t>
            </a:r>
            <a:r>
              <a:rPr kumimoji="0" lang="hu-HU" sz="1400" b="0" i="0" u="none" strike="noStrike" kern="0" cap="none" spc="0" normalizeH="0" baseline="0" noProof="0" dirty="0">
                <a:ln>
                  <a:noFill/>
                </a:ln>
                <a:solidFill>
                  <a:schemeClr val="accent2"/>
                </a:solidFill>
                <a:effectLst/>
                <a:uLnTx/>
                <a:uFillTx/>
              </a:rPr>
              <a:t> biz</a:t>
            </a:r>
            <a:r>
              <a:rPr kumimoji="0" lang="en-US" sz="1400" b="0" i="0" u="none" strike="noStrike" kern="0" cap="none" spc="0" normalizeH="0" baseline="0" noProof="0" dirty="0">
                <a:ln>
                  <a:noFill/>
                </a:ln>
                <a:solidFill>
                  <a:schemeClr val="accent2"/>
                </a:solidFill>
                <a:effectLst/>
                <a:uLnTx/>
                <a:uFillTx/>
              </a:rPr>
              <a:t> basis – </a:t>
            </a:r>
            <a:r>
              <a:rPr kumimoji="0" lang="en-US" sz="1400" b="0" i="0" u="none" strike="noStrike" kern="0" cap="none" spc="0" normalizeH="0" baseline="0" noProof="0" dirty="0" err="1">
                <a:ln>
                  <a:noFill/>
                </a:ln>
                <a:solidFill>
                  <a:schemeClr val="accent2"/>
                </a:solidFill>
                <a:effectLst/>
                <a:uLnTx/>
                <a:uFillTx/>
              </a:rPr>
              <a:t>Sz</a:t>
            </a:r>
            <a:r>
              <a:rPr kumimoji="0" lang="hu-HU" sz="1400" b="0" i="0" u="none" strike="noStrike" kern="0" cap="none" spc="0" normalizeH="0" baseline="0" noProof="0" dirty="0">
                <a:ln>
                  <a:noFill/>
                </a:ln>
                <a:solidFill>
                  <a:schemeClr val="accent2"/>
                </a:solidFill>
                <a:effectLst/>
                <a:uLnTx/>
                <a:uFillTx/>
              </a:rPr>
              <a:t>.</a:t>
            </a:r>
            <a:r>
              <a:rPr kumimoji="0" lang="en-US" sz="1400" b="0" i="0" u="none" strike="noStrike" kern="0" cap="none" spc="0" normalizeH="0" baseline="0" noProof="0" dirty="0">
                <a:ln>
                  <a:noFill/>
                </a:ln>
                <a:solidFill>
                  <a:schemeClr val="accent2"/>
                </a:solidFill>
                <a:effectLst/>
                <a:uLnTx/>
                <a:uFillTx/>
              </a:rPr>
              <a:t> Kiss (Q1)</a:t>
            </a:r>
          </a:p>
        </p:txBody>
      </p:sp>
      <p:sp>
        <p:nvSpPr>
          <p:cNvPr id="50" name="TextBox 49"/>
          <p:cNvSpPr txBox="1"/>
          <p:nvPr/>
        </p:nvSpPr>
        <p:spPr>
          <a:xfrm>
            <a:off x="289937" y="4319848"/>
            <a:ext cx="1160574" cy="215444"/>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Screening doc</a:t>
            </a:r>
            <a:r>
              <a:rPr kumimoji="0" lang="hu-HU" sz="1400" b="1" i="0" u="none" strike="noStrike" kern="0" cap="none" spc="0" normalizeH="0" baseline="0" noProof="0" dirty="0">
                <a:ln>
                  <a:noFill/>
                </a:ln>
                <a:solidFill>
                  <a:schemeClr val="accent2"/>
                </a:solidFill>
                <a:effectLst/>
                <a:uLnTx/>
                <a:uFillTx/>
              </a:rPr>
              <a:t>.</a:t>
            </a:r>
            <a:endParaRPr kumimoji="0" lang="en-US" sz="1400" b="1" i="0" u="none" strike="noStrike" kern="0" cap="none" spc="0" normalizeH="0" baseline="0" noProof="0" dirty="0">
              <a:ln>
                <a:noFill/>
              </a:ln>
              <a:solidFill>
                <a:schemeClr val="accent2"/>
              </a:solidFill>
              <a:effectLst/>
              <a:uLnTx/>
              <a:uFillTx/>
            </a:endParaRPr>
          </a:p>
        </p:txBody>
      </p:sp>
      <p:sp>
        <p:nvSpPr>
          <p:cNvPr id="51" name="TextBox 50"/>
          <p:cNvSpPr txBox="1"/>
          <p:nvPr/>
        </p:nvSpPr>
        <p:spPr>
          <a:xfrm>
            <a:off x="2030689" y="4104405"/>
            <a:ext cx="4877938" cy="646331"/>
          </a:xfrm>
          <a:prstGeom prst="rect">
            <a:avLst/>
          </a:prstGeom>
          <a:noFill/>
          <a:ln>
            <a:noFill/>
          </a:ln>
        </p:spPr>
        <p:txBody>
          <a:bodyPr wrap="non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2"/>
                </a:solidFill>
                <a:effectLst/>
                <a:uLnTx/>
                <a:uFillTx/>
              </a:rPr>
              <a:t>Define </a:t>
            </a:r>
            <a:r>
              <a:rPr kumimoji="0" lang="en-US" sz="1400" b="1" i="0" u="none" strike="noStrike" kern="0" cap="none" spc="0" normalizeH="0" baseline="0" noProof="0" dirty="0">
                <a:ln>
                  <a:noFill/>
                </a:ln>
                <a:solidFill>
                  <a:schemeClr val="accent2"/>
                </a:solidFill>
                <a:effectLst/>
                <a:uLnTx/>
                <a:uFillTx/>
              </a:rPr>
              <a:t>standard documents required to ↑ WCS self-resolution</a:t>
            </a:r>
            <a:endParaRPr kumimoji="0" lang="en-US" sz="1400" b="0" i="0" u="none" strike="noStrike" kern="0" cap="none" spc="0" normalizeH="0" baseline="0" noProof="0" dirty="0">
              <a:ln>
                <a:noFill/>
              </a:ln>
              <a:solidFill>
                <a:schemeClr val="accent2"/>
              </a:solidFill>
              <a:effectLst/>
              <a:uLnTx/>
              <a:uFillTx/>
            </a:endParaRP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“3 way match” with quote, PO &amp; invoice for incorrect price</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Sales tax exemption search on repository for incorrect tax</a:t>
            </a:r>
          </a:p>
        </p:txBody>
      </p:sp>
      <p:sp>
        <p:nvSpPr>
          <p:cNvPr id="52" name="TextBox 51"/>
          <p:cNvSpPr txBox="1"/>
          <p:nvPr/>
        </p:nvSpPr>
        <p:spPr>
          <a:xfrm>
            <a:off x="7300519" y="4104405"/>
            <a:ext cx="4759527" cy="646331"/>
          </a:xfrm>
          <a:prstGeom prst="rect">
            <a:avLst/>
          </a:prstGeom>
          <a:noFill/>
          <a:ln>
            <a:noFill/>
          </a:ln>
        </p:spPr>
        <p:txBody>
          <a:bodyPr wrap="squar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2"/>
                </a:solidFill>
                <a:effectLst/>
                <a:uLnTx/>
                <a:uFillTx/>
              </a:rPr>
              <a:t>Explore opp. for </a:t>
            </a:r>
            <a:r>
              <a:rPr kumimoji="0" lang="en-US" sz="1400" b="1" i="0" u="none" strike="noStrike" kern="0" cap="none" spc="0" normalizeH="0" baseline="0" noProof="0" dirty="0">
                <a:ln>
                  <a:noFill/>
                </a:ln>
                <a:solidFill>
                  <a:schemeClr val="accent2"/>
                </a:solidFill>
                <a:effectLst/>
                <a:uLnTx/>
                <a:uFillTx/>
              </a:rPr>
              <a:t>scaling HCS NAM mirror org </a:t>
            </a:r>
            <a:r>
              <a:rPr kumimoji="0" lang="en-US" sz="1400" b="0" i="0" u="none" strike="noStrike" kern="0" cap="none" spc="0" normalizeH="0" baseline="0" noProof="0" dirty="0">
                <a:ln>
                  <a:noFill/>
                </a:ln>
                <a:solidFill>
                  <a:schemeClr val="accent2"/>
                </a:solidFill>
                <a:effectLst/>
                <a:uLnTx/>
                <a:uFillTx/>
              </a:rPr>
              <a:t>concept for extended dispute validation/research - </a:t>
            </a:r>
            <a:r>
              <a:rPr kumimoji="0" lang="en-US" sz="1400" b="0" i="0" u="none" strike="noStrike" kern="0" cap="none" spc="0" normalizeH="0" baseline="0" noProof="0" dirty="0" err="1">
                <a:ln>
                  <a:noFill/>
                </a:ln>
                <a:solidFill>
                  <a:schemeClr val="accent2"/>
                </a:solidFill>
                <a:effectLst/>
                <a:uLnTx/>
                <a:uFillTx/>
              </a:rPr>
              <a:t>Sz</a:t>
            </a:r>
            <a:r>
              <a:rPr kumimoji="0" lang="en-US" sz="1400" b="0" i="0" u="none" strike="noStrike" kern="0" cap="none" spc="0" normalizeH="0" baseline="0" noProof="0" dirty="0">
                <a:ln>
                  <a:noFill/>
                </a:ln>
                <a:solidFill>
                  <a:schemeClr val="accent2"/>
                </a:solidFill>
                <a:effectLst/>
                <a:uLnTx/>
                <a:uFillTx/>
              </a:rPr>
              <a:t>. Kiss/S. Beranek</a:t>
            </a:r>
            <a:endParaRPr kumimoji="0" lang="hu-HU" sz="1400" b="0" i="0" u="none" strike="noStrike" kern="0" cap="none" spc="0" normalizeH="0" baseline="0" noProof="0" dirty="0">
              <a:ln>
                <a:noFill/>
              </a:ln>
              <a:solidFill>
                <a:schemeClr val="accent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u-HU" sz="1400" b="0" i="0" u="none" strike="noStrike" kern="0" cap="none" spc="0" normalizeH="0" baseline="0" noProof="0" dirty="0">
                <a:ln>
                  <a:noFill/>
                </a:ln>
                <a:solidFill>
                  <a:schemeClr val="accent2"/>
                </a:solidFill>
                <a:effectLst/>
                <a:uLnTx/>
                <a:uFillTx/>
              </a:rPr>
              <a:t>Roll out </a:t>
            </a:r>
            <a:r>
              <a:rPr kumimoji="0" lang="en-US" sz="1400" b="1" i="0" u="none" strike="noStrike" kern="0" cap="none" spc="0" normalizeH="0" baseline="0" noProof="0" dirty="0">
                <a:ln>
                  <a:noFill/>
                </a:ln>
                <a:solidFill>
                  <a:schemeClr val="accent2"/>
                </a:solidFill>
                <a:effectLst/>
                <a:uLnTx/>
                <a:uFillTx/>
              </a:rPr>
              <a:t>tax </a:t>
            </a:r>
            <a:r>
              <a:rPr kumimoji="0" lang="hu-HU" sz="1400" b="1" i="0" u="none" strike="noStrike" kern="0" cap="none" spc="0" normalizeH="0" baseline="0" noProof="0" dirty="0">
                <a:ln>
                  <a:noFill/>
                </a:ln>
                <a:solidFill>
                  <a:schemeClr val="accent2"/>
                </a:solidFill>
                <a:effectLst/>
                <a:uLnTx/>
                <a:uFillTx/>
              </a:rPr>
              <a:t>depository</a:t>
            </a:r>
            <a:r>
              <a:rPr kumimoji="0" lang="en-US" sz="1400" b="1"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-&gt; </a:t>
            </a:r>
            <a:r>
              <a:rPr kumimoji="0" lang="en-US" sz="1400" b="0" i="0" u="none" strike="noStrike" kern="0" cap="none" spc="0" normalizeH="0" baseline="0" noProof="0" dirty="0">
                <a:ln>
                  <a:noFill/>
                </a:ln>
                <a:solidFill>
                  <a:schemeClr val="accent2"/>
                </a:solidFill>
                <a:effectLst/>
                <a:uLnTx/>
                <a:uFillTx/>
                <a:sym typeface="Wingdings 3" panose="05040102010807070707" pitchFamily="18" charset="2"/>
              </a:rPr>
              <a:t></a:t>
            </a:r>
            <a:r>
              <a:rPr kumimoji="0" lang="hu-HU" sz="1400" b="0" i="0" u="none" strike="noStrike" kern="0" cap="none" spc="0" normalizeH="0" baseline="0" noProof="0" dirty="0">
                <a:ln>
                  <a:noFill/>
                </a:ln>
                <a:solidFill>
                  <a:schemeClr val="accent2"/>
                </a:solidFill>
                <a:effectLst/>
                <a:uLnTx/>
                <a:uFillTx/>
                <a:sym typeface="Wingdings 3" panose="05040102010807070707" pitchFamily="18" charset="2"/>
              </a:rPr>
              <a:t> </a:t>
            </a:r>
            <a:r>
              <a:rPr kumimoji="0" lang="en-US" sz="1400" b="0"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dirty="0" err="1">
                <a:ln>
                  <a:noFill/>
                </a:ln>
                <a:solidFill>
                  <a:schemeClr val="accent2"/>
                </a:solidFill>
                <a:effectLst/>
                <a:uLnTx/>
                <a:uFillTx/>
              </a:rPr>
              <a:t>coll</a:t>
            </a:r>
            <a:r>
              <a:rPr kumimoji="0" lang="hu-HU" sz="1400" b="0" i="0" u="none" strike="noStrike" kern="0" cap="none" spc="0" normalizeH="0" baseline="0" noProof="0" dirty="0">
                <a:ln>
                  <a:noFill/>
                </a:ln>
                <a:solidFill>
                  <a:schemeClr val="accent2"/>
                </a:solidFill>
                <a:effectLst/>
                <a:uLnTx/>
                <a:uFillTx/>
              </a:rPr>
              <a:t>.</a:t>
            </a:r>
            <a:r>
              <a:rPr kumimoji="0" lang="en-US" sz="1400" b="0"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on </a:t>
            </a:r>
            <a:r>
              <a:rPr kumimoji="0" lang="en-US" sz="1400" b="0" i="0" u="none" strike="noStrike" kern="0" cap="none" spc="0" normalizeH="0" baseline="0" noProof="0" dirty="0">
                <a:ln>
                  <a:noFill/>
                </a:ln>
                <a:solidFill>
                  <a:schemeClr val="accent2"/>
                </a:solidFill>
                <a:effectLst/>
                <a:uLnTx/>
                <a:uFillTx/>
              </a:rPr>
              <a:t>self-validation - </a:t>
            </a:r>
            <a:r>
              <a:rPr kumimoji="0" lang="en-US" sz="1400" b="0" i="0" u="none" strike="noStrike" kern="0" cap="none" spc="0" normalizeH="0" baseline="0" noProof="0" dirty="0" err="1">
                <a:ln>
                  <a:noFill/>
                </a:ln>
                <a:solidFill>
                  <a:schemeClr val="accent2"/>
                </a:solidFill>
                <a:effectLst/>
                <a:uLnTx/>
                <a:uFillTx/>
              </a:rPr>
              <a:t>Sz</a:t>
            </a:r>
            <a:r>
              <a:rPr kumimoji="0" lang="en-US" sz="1400" b="0" i="0" u="none" strike="noStrike" kern="0" cap="none" spc="0" normalizeH="0" baseline="0" noProof="0" dirty="0">
                <a:ln>
                  <a:noFill/>
                </a:ln>
                <a:solidFill>
                  <a:schemeClr val="accent2"/>
                </a:solidFill>
                <a:effectLst/>
                <a:uLnTx/>
                <a:uFillTx/>
              </a:rPr>
              <a:t>. Kiss</a:t>
            </a:r>
          </a:p>
        </p:txBody>
      </p:sp>
      <p:sp>
        <p:nvSpPr>
          <p:cNvPr id="54" name="TextBox 53"/>
          <p:cNvSpPr txBox="1"/>
          <p:nvPr/>
        </p:nvSpPr>
        <p:spPr>
          <a:xfrm>
            <a:off x="268165" y="5097977"/>
            <a:ext cx="1139736" cy="215444"/>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u-HU" sz="1400" b="1" i="0" u="none" strike="noStrike" kern="0" cap="none" spc="0" normalizeH="0" baseline="0" noProof="0" dirty="0">
                <a:ln>
                  <a:noFill/>
                </a:ln>
                <a:solidFill>
                  <a:schemeClr val="accent2"/>
                </a:solidFill>
                <a:effectLst/>
                <a:uLnTx/>
                <a:uFillTx/>
              </a:rPr>
              <a:t>C</a:t>
            </a:r>
            <a:r>
              <a:rPr kumimoji="0" lang="en-US" sz="1400" b="1" i="0" u="none" strike="noStrike" kern="0" cap="none" spc="0" normalizeH="0" baseline="0" noProof="0" dirty="0">
                <a:ln>
                  <a:noFill/>
                </a:ln>
                <a:solidFill>
                  <a:schemeClr val="accent2"/>
                </a:solidFill>
                <a:effectLst/>
                <a:uLnTx/>
                <a:uFillTx/>
              </a:rPr>
              <a:t>ode clean-up</a:t>
            </a:r>
          </a:p>
        </p:txBody>
      </p:sp>
      <p:sp>
        <p:nvSpPr>
          <p:cNvPr id="55" name="TextBox 54"/>
          <p:cNvSpPr txBox="1"/>
          <p:nvPr/>
        </p:nvSpPr>
        <p:spPr>
          <a:xfrm>
            <a:off x="2030689" y="4990256"/>
            <a:ext cx="5043047" cy="430887"/>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Realignment of code description &amp; elimination of unclear codes</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Customer portal not a “portal issue” but a </a:t>
            </a:r>
            <a:r>
              <a:rPr kumimoji="0" lang="hu-HU" sz="1400" b="0" i="0" u="none" strike="noStrike" kern="0" cap="none" spc="0" normalizeH="0" baseline="0" noProof="0" dirty="0">
                <a:ln>
                  <a:noFill/>
                </a:ln>
                <a:solidFill>
                  <a:schemeClr val="accent2"/>
                </a:solidFill>
                <a:effectLst/>
                <a:uLnTx/>
                <a:uFillTx/>
              </a:rPr>
              <a:t>”</a:t>
            </a:r>
            <a:r>
              <a:rPr kumimoji="0" lang="en-US" sz="1400" b="0" i="0" u="none" strike="noStrike" kern="0" cap="none" spc="0" normalizeH="0" baseline="0" noProof="0" dirty="0">
                <a:ln>
                  <a:noFill/>
                </a:ln>
                <a:solidFill>
                  <a:schemeClr val="accent2"/>
                </a:solidFill>
                <a:effectLst/>
                <a:uLnTx/>
                <a:uFillTx/>
              </a:rPr>
              <a:t>pricing” or “PO input”</a:t>
            </a:r>
          </a:p>
        </p:txBody>
      </p:sp>
      <p:sp>
        <p:nvSpPr>
          <p:cNvPr id="59" name="TextBox 58"/>
          <p:cNvSpPr txBox="1"/>
          <p:nvPr/>
        </p:nvSpPr>
        <p:spPr>
          <a:xfrm>
            <a:off x="7256953" y="4990256"/>
            <a:ext cx="4531573" cy="430887"/>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Code redesign started</a:t>
            </a:r>
            <a:r>
              <a:rPr kumimoji="0" lang="hu-HU" sz="1400" b="0"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dirty="0">
                <a:ln>
                  <a:noFill/>
                </a:ln>
                <a:solidFill>
                  <a:schemeClr val="accent2"/>
                </a:solidFill>
                <a:effectLst/>
                <a:uLnTx/>
                <a:uFillTx/>
              </a:rPr>
              <a:t>IT / reporting </a:t>
            </a:r>
            <a:r>
              <a:rPr kumimoji="0" lang="en-US" sz="1400" b="0" i="0" u="none" strike="noStrike" kern="0" cap="none" spc="0" normalizeH="0" baseline="0" noProof="0" dirty="0" err="1">
                <a:ln>
                  <a:noFill/>
                </a:ln>
                <a:solidFill>
                  <a:schemeClr val="accent2"/>
                </a:solidFill>
                <a:effectLst/>
                <a:uLnTx/>
                <a:uFillTx/>
              </a:rPr>
              <a:t>impl</a:t>
            </a:r>
            <a:r>
              <a:rPr kumimoji="0" lang="hu-HU" sz="1400" b="0" i="0" u="none" strike="noStrike" kern="0" cap="none" spc="0" normalizeH="0" baseline="0" noProof="0" dirty="0">
                <a:ln>
                  <a:noFill/>
                </a:ln>
                <a:solidFill>
                  <a:schemeClr val="accent2"/>
                </a:solidFill>
                <a:effectLst/>
                <a:uLnTx/>
                <a:uFillTx/>
              </a:rPr>
              <a:t>.</a:t>
            </a:r>
            <a:r>
              <a:rPr kumimoji="0" lang="en-US" sz="1400" b="0" i="0" u="none" strike="noStrike" kern="0" cap="none" spc="0" normalizeH="0" baseline="0" noProof="0" dirty="0">
                <a:ln>
                  <a:noFill/>
                </a:ln>
                <a:solidFill>
                  <a:schemeClr val="accent2"/>
                </a:solidFill>
                <a:effectLst/>
                <a:uLnTx/>
                <a:uFillTx/>
              </a:rPr>
              <a:t> depending on the </a:t>
            </a:r>
            <a:r>
              <a:rPr kumimoji="0" lang="en-US" sz="1400" b="1" i="0" u="none" strike="noStrike" kern="0" cap="none" spc="0" normalizeH="0" baseline="0" noProof="0" dirty="0">
                <a:ln>
                  <a:noFill/>
                </a:ln>
                <a:solidFill>
                  <a:schemeClr val="accent2"/>
                </a:solidFill>
                <a:effectLst/>
                <a:uLnTx/>
                <a:uFillTx/>
              </a:rPr>
              <a:t>Industrial sign off</a:t>
            </a:r>
            <a:r>
              <a:rPr kumimoji="0" lang="hu-HU" sz="1400" b="1" i="0" u="none" strike="noStrike" kern="0" cap="none" spc="0" normalizeH="0" baseline="0" noProof="0" dirty="0">
                <a:ln>
                  <a:noFill/>
                </a:ln>
                <a:solidFill>
                  <a:schemeClr val="accent2"/>
                </a:solidFill>
                <a:effectLst/>
                <a:uLnTx/>
                <a:uFillTx/>
              </a:rPr>
              <a:t> </a:t>
            </a:r>
            <a:r>
              <a:rPr kumimoji="0" lang="hu-HU" sz="1400" b="0" i="0" u="none" strike="noStrike" kern="0" cap="none" spc="0" normalizeH="0" baseline="0" noProof="0" dirty="0">
                <a:ln>
                  <a:noFill/>
                </a:ln>
                <a:solidFill>
                  <a:schemeClr val="accent2"/>
                </a:solidFill>
                <a:effectLst/>
                <a:uLnTx/>
                <a:uFillTx/>
              </a:rPr>
              <a:t>– Wendy B.</a:t>
            </a:r>
            <a:r>
              <a:rPr kumimoji="0" lang="en-US" sz="1400" b="0" i="0" u="none" strike="noStrike" kern="0" cap="none" spc="0" normalizeH="0" baseline="0" noProof="0" dirty="0">
                <a:ln>
                  <a:noFill/>
                </a:ln>
                <a:solidFill>
                  <a:schemeClr val="accent2"/>
                </a:solidFill>
                <a:effectLst/>
                <a:uLnTx/>
                <a:uFillTx/>
              </a:rPr>
              <a:t> (next Gears release in May)</a:t>
            </a:r>
          </a:p>
        </p:txBody>
      </p:sp>
      <p:cxnSp>
        <p:nvCxnSpPr>
          <p:cNvPr id="15" name="Straight Connector 14"/>
          <p:cNvCxnSpPr/>
          <p:nvPr/>
        </p:nvCxnSpPr>
        <p:spPr>
          <a:xfrm>
            <a:off x="1901516" y="1439050"/>
            <a:ext cx="0" cy="475488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135224" y="1439050"/>
            <a:ext cx="0" cy="475488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8165" y="5746440"/>
            <a:ext cx="1133324" cy="215444"/>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Routing </a:t>
            </a:r>
            <a:r>
              <a:rPr kumimoji="0" lang="en-US" sz="1400" b="1" i="0" u="none" strike="noStrike" kern="0" cap="none" spc="0" normalizeH="0" baseline="0" noProof="0">
                <a:ln>
                  <a:noFill/>
                </a:ln>
                <a:solidFill>
                  <a:schemeClr val="accent2"/>
                </a:solidFill>
                <a:effectLst/>
                <a:uLnTx/>
                <a:uFillTx/>
              </a:rPr>
              <a:t>&amp; esc.</a:t>
            </a:r>
            <a:endParaRPr kumimoji="0" lang="en-US" sz="1400" b="1" i="0" u="none" strike="noStrike" kern="0" cap="none" spc="0" normalizeH="0" baseline="0" noProof="0" dirty="0">
              <a:ln>
                <a:noFill/>
              </a:ln>
              <a:solidFill>
                <a:schemeClr val="accent2"/>
              </a:solidFill>
              <a:effectLst/>
              <a:uLnTx/>
              <a:uFillTx/>
            </a:endParaRPr>
          </a:p>
        </p:txBody>
      </p:sp>
      <p:sp>
        <p:nvSpPr>
          <p:cNvPr id="63" name="TextBox 62"/>
          <p:cNvSpPr txBox="1"/>
          <p:nvPr/>
        </p:nvSpPr>
        <p:spPr>
          <a:xfrm>
            <a:off x="2030689" y="5635446"/>
            <a:ext cx="5060681" cy="430887"/>
          </a:xfrm>
          <a:prstGeom prst="rect">
            <a:avLst/>
          </a:prstGeom>
          <a:noFill/>
          <a:ln>
            <a:noFill/>
          </a:ln>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accent2"/>
                </a:solidFill>
                <a:effectLst/>
                <a:uLnTx/>
                <a:uFillTx/>
              </a:rPr>
              <a:t>Visibility on routing &amp; escalation rules</a:t>
            </a:r>
            <a:r>
              <a:rPr kumimoji="0" lang="hu-HU" sz="1400" b="1" i="0" u="none" strike="noStrike" kern="0" cap="none" spc="0" normalizeH="0" baseline="0" noProof="0" dirty="0">
                <a:ln>
                  <a:noFill/>
                </a:ln>
                <a:solidFill>
                  <a:schemeClr val="accent2"/>
                </a:solidFill>
                <a:effectLst/>
                <a:uLnTx/>
                <a:uFillTx/>
              </a:rPr>
              <a:t>;</a:t>
            </a:r>
            <a:r>
              <a:rPr kumimoji="0" lang="en-US" sz="1400" b="1" i="0" u="none" strike="noStrike" kern="0" cap="none" spc="0" normalizeH="0" baseline="0" noProof="0" dirty="0">
                <a:ln>
                  <a:noFill/>
                </a:ln>
                <a:solidFill>
                  <a:schemeClr val="accent2"/>
                </a:solidFill>
                <a:effectLst/>
                <a:uLnTx/>
                <a:uFillTx/>
              </a:rPr>
              <a:t> training on functionality</a:t>
            </a:r>
          </a:p>
          <a:p>
            <a:pPr marL="182880" marR="0" lvl="0" indent="-18288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Ensure routing &amp; escalation </a:t>
            </a:r>
            <a:r>
              <a:rPr kumimoji="0" lang="en-US" sz="1400" b="1" i="0" u="none" strike="noStrike" kern="0" cap="none" spc="0" normalizeH="0" baseline="0" noProof="0" dirty="0">
                <a:ln>
                  <a:noFill/>
                </a:ln>
                <a:solidFill>
                  <a:schemeClr val="accent2"/>
                </a:solidFill>
                <a:effectLst/>
                <a:uLnTx/>
                <a:uFillTx/>
              </a:rPr>
              <a:t>rules are updated periodically</a:t>
            </a:r>
          </a:p>
        </p:txBody>
      </p:sp>
      <p:sp>
        <p:nvSpPr>
          <p:cNvPr id="64" name="TextBox 63"/>
          <p:cNvSpPr txBox="1"/>
          <p:nvPr/>
        </p:nvSpPr>
        <p:spPr>
          <a:xfrm>
            <a:off x="7256953" y="5635446"/>
            <a:ext cx="4673937" cy="430887"/>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2"/>
                </a:solidFill>
                <a:effectLst/>
                <a:uLnTx/>
                <a:uFillTx/>
              </a:rPr>
              <a:t>Escalation/Reminder </a:t>
            </a:r>
            <a:r>
              <a:rPr kumimoji="0" lang="en-US" sz="1400" b="1" i="0" u="none" strike="noStrike" kern="0" cap="none" spc="0" normalizeH="0" baseline="0" noProof="0" dirty="0">
                <a:ln>
                  <a:noFill/>
                </a:ln>
                <a:solidFill>
                  <a:schemeClr val="accent2"/>
                </a:solidFill>
                <a:effectLst/>
                <a:uLnTx/>
                <a:uFillTx/>
              </a:rPr>
              <a:t>enhancement in </a:t>
            </a:r>
            <a:r>
              <a:rPr kumimoji="0" lang="en-US" sz="1400" b="1" i="0" u="none" strike="noStrike" kern="0" cap="none" spc="0" normalizeH="0" baseline="0" noProof="0" dirty="0" err="1">
                <a:ln>
                  <a:noFill/>
                </a:ln>
                <a:solidFill>
                  <a:schemeClr val="accent2"/>
                </a:solidFill>
                <a:effectLst/>
                <a:uLnTx/>
                <a:uFillTx/>
              </a:rPr>
              <a:t>Gecars</a:t>
            </a:r>
            <a:r>
              <a:rPr kumimoji="0" lang="en-US" sz="1400" b="1"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dirty="0" err="1">
                <a:ln>
                  <a:noFill/>
                </a:ln>
                <a:solidFill>
                  <a:schemeClr val="accent2"/>
                </a:solidFill>
                <a:effectLst/>
                <a:uLnTx/>
                <a:uFillTx/>
              </a:rPr>
              <a:t>Sz</a:t>
            </a:r>
            <a:r>
              <a:rPr kumimoji="0" lang="en-US" sz="1400" b="0" i="0" u="none" strike="noStrike" kern="0" cap="none" spc="0" normalizeH="0" baseline="0" noProof="0">
                <a:ln>
                  <a:noFill/>
                </a:ln>
                <a:solidFill>
                  <a:schemeClr val="accent2"/>
                </a:solidFill>
                <a:effectLst/>
                <a:uLnTx/>
                <a:uFillTx/>
              </a:rPr>
              <a:t>. Kiss (Q2)</a:t>
            </a:r>
            <a:endParaRPr kumimoji="0" lang="hu-HU" sz="1400" b="0" i="0" u="none" strike="noStrike" kern="0" cap="none" spc="0" normalizeH="0" baseline="0" noProof="0" dirty="0">
              <a:ln>
                <a:noFill/>
              </a:ln>
              <a:solidFill>
                <a:schemeClr val="accent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u-HU" sz="1400" b="1" i="0" u="none" strike="noStrike" kern="0" cap="none" spc="0" normalizeH="0" baseline="0" noProof="0" dirty="0">
                <a:ln>
                  <a:noFill/>
                </a:ln>
                <a:solidFill>
                  <a:schemeClr val="accent2"/>
                </a:solidFill>
                <a:effectLst/>
                <a:uLnTx/>
                <a:uFillTx/>
              </a:rPr>
              <a:t>M</a:t>
            </a:r>
            <a:r>
              <a:rPr kumimoji="0" lang="en-US" sz="1400" b="1" i="0" u="none" strike="noStrike" kern="0" cap="none" spc="0" normalizeH="0" baseline="0" noProof="0" dirty="0" err="1">
                <a:ln>
                  <a:noFill/>
                </a:ln>
                <a:solidFill>
                  <a:schemeClr val="accent2"/>
                </a:solidFill>
                <a:effectLst/>
                <a:uLnTx/>
                <a:uFillTx/>
              </a:rPr>
              <a:t>andate</a:t>
            </a:r>
            <a:r>
              <a:rPr kumimoji="0" lang="en-US" sz="1400" b="1" i="0" u="none" strike="noStrike" kern="0" cap="none" spc="0" normalizeH="0" baseline="0" noProof="0" dirty="0">
                <a:ln>
                  <a:noFill/>
                </a:ln>
                <a:solidFill>
                  <a:schemeClr val="accent2"/>
                </a:solidFill>
                <a:effectLst/>
                <a:uLnTx/>
                <a:uFillTx/>
              </a:rPr>
              <a:t> b</a:t>
            </a:r>
            <a:r>
              <a:rPr kumimoji="0" lang="hu-HU" sz="1400" b="1" i="0" u="none" strike="noStrike" kern="0" cap="none" spc="0" normalizeH="0" baseline="0" noProof="0" dirty="0">
                <a:ln>
                  <a:noFill/>
                </a:ln>
                <a:solidFill>
                  <a:schemeClr val="accent2"/>
                </a:solidFill>
                <a:effectLst/>
                <a:uLnTx/>
                <a:uFillTx/>
              </a:rPr>
              <a:t>iz</a:t>
            </a:r>
            <a:r>
              <a:rPr kumimoji="0" lang="en-US" sz="1400" b="1"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dirty="0">
                <a:ln>
                  <a:noFill/>
                </a:ln>
                <a:solidFill>
                  <a:schemeClr val="accent2"/>
                </a:solidFill>
                <a:effectLst/>
                <a:uLnTx/>
                <a:uFillTx/>
              </a:rPr>
              <a:t>utilizing the feature &amp; roll out - </a:t>
            </a:r>
            <a:r>
              <a:rPr kumimoji="0" lang="en-US" sz="1400" b="0" i="0" u="none" strike="noStrike" kern="0" cap="none" spc="0" normalizeH="0" baseline="0" noProof="0" dirty="0" err="1">
                <a:ln>
                  <a:noFill/>
                </a:ln>
                <a:solidFill>
                  <a:schemeClr val="accent2"/>
                </a:solidFill>
                <a:effectLst/>
                <a:uLnTx/>
                <a:uFillTx/>
              </a:rPr>
              <a:t>Sz</a:t>
            </a:r>
            <a:r>
              <a:rPr kumimoji="0" lang="en-US" sz="1400" b="0" i="0" u="none" strike="noStrike" kern="0" cap="none" spc="0" normalizeH="0" baseline="0" noProof="0" dirty="0">
                <a:ln>
                  <a:noFill/>
                </a:ln>
                <a:solidFill>
                  <a:schemeClr val="accent2"/>
                </a:solidFill>
                <a:effectLst/>
                <a:uLnTx/>
                <a:uFillTx/>
              </a:rPr>
              <a:t>. Kiss (</a:t>
            </a:r>
            <a:r>
              <a:rPr kumimoji="0" lang="en-US" sz="1400" b="0" i="0" u="none" strike="noStrike" kern="0" cap="none" spc="0" normalizeH="0" baseline="0" noProof="0">
                <a:ln>
                  <a:noFill/>
                </a:ln>
                <a:solidFill>
                  <a:schemeClr val="accent2"/>
                </a:solidFill>
                <a:effectLst/>
                <a:uLnTx/>
                <a:uFillTx/>
              </a:rPr>
              <a:t>Q1)</a:t>
            </a:r>
            <a:endParaRPr kumimoji="0" lang="en-US" sz="1400" b="1" i="0" u="none" strike="noStrike" kern="0" cap="none" spc="0" normalizeH="0" baseline="0" noProof="0" dirty="0">
              <a:ln>
                <a:noFill/>
              </a:ln>
              <a:solidFill>
                <a:schemeClr val="accent2"/>
              </a:solidFill>
              <a:effectLst/>
              <a:uLnTx/>
              <a:uFillTx/>
            </a:endParaRPr>
          </a:p>
        </p:txBody>
      </p:sp>
      <p:cxnSp>
        <p:nvCxnSpPr>
          <p:cNvPr id="65" name="Straight Connector 64"/>
          <p:cNvCxnSpPr/>
          <p:nvPr/>
        </p:nvCxnSpPr>
        <p:spPr>
          <a:xfrm>
            <a:off x="283335" y="6213170"/>
            <a:ext cx="11642501"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360814" y="6329541"/>
            <a:ext cx="9909284" cy="357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a:solidFill>
                  <a:schemeClr val="accent1">
                    <a:lumMod val="50000"/>
                  </a:schemeClr>
                </a:solidFill>
              </a:rPr>
              <a:t>Sharing of best practices requested across dispute prevention &amp; resolution from all businesses</a:t>
            </a:r>
            <a:endParaRPr kumimoji="0" lang="en-US" sz="1600" b="1" i="0" u="none" strike="noStrike" kern="0" cap="none" spc="0" normalizeH="0" baseline="0" noProof="0" dirty="0">
              <a:ln>
                <a:noFill/>
              </a:ln>
              <a:solidFill>
                <a:schemeClr val="accent1">
                  <a:lumMod val="50000"/>
                </a:schemeClr>
              </a:solidFill>
              <a:effectLst/>
              <a:uLnTx/>
              <a:uFillTx/>
            </a:endParaRPr>
          </a:p>
        </p:txBody>
      </p:sp>
      <p:cxnSp>
        <p:nvCxnSpPr>
          <p:cNvPr id="69" name="Straight Connector 68"/>
          <p:cNvCxnSpPr/>
          <p:nvPr/>
        </p:nvCxnSpPr>
        <p:spPr>
          <a:xfrm>
            <a:off x="283335" y="6191480"/>
            <a:ext cx="116425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33</a:t>
            </a:fld>
            <a:endParaRPr lang="en-CA" dirty="0"/>
          </a:p>
        </p:txBody>
      </p:sp>
    </p:spTree>
    <p:extLst>
      <p:ext uri="{BB962C8B-B14F-4D97-AF65-F5344CB8AC3E}">
        <p14:creationId xmlns:p14="http://schemas.microsoft.com/office/powerpoint/2010/main" val="289138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Disputes | Focus by dispute code</a:t>
            </a:r>
          </a:p>
        </p:txBody>
      </p:sp>
      <p:sp>
        <p:nvSpPr>
          <p:cNvPr id="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2080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3213" y="1189363"/>
            <a:ext cx="11574059" cy="112900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Invoice distribution | Disputes (1/6)</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TextBox 46"/>
          <p:cNvSpPr txBox="1"/>
          <p:nvPr/>
        </p:nvSpPr>
        <p:spPr>
          <a:xfrm>
            <a:off x="479452" y="1444082"/>
            <a:ext cx="4720025" cy="646331"/>
          </a:xfrm>
          <a:prstGeom prst="rect">
            <a:avLst/>
          </a:prstGeom>
          <a:noFill/>
        </p:spPr>
        <p:txBody>
          <a:bodyPr wrap="square" lIns="0" tIns="0" rIns="0" bIns="0" rtlCol="0">
            <a:spAutoFit/>
          </a:bodyPr>
          <a:lstStyle/>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Unclear ownership </a:t>
            </a:r>
            <a:r>
              <a:rPr kumimoji="0" lang="en-US" sz="1400" b="0" i="0" u="none" strike="noStrike" kern="0" cap="none" spc="0" normalizeH="0" baseline="0" noProof="0" dirty="0">
                <a:ln>
                  <a:noFill/>
                </a:ln>
                <a:solidFill>
                  <a:schemeClr val="accent2"/>
                </a:solidFill>
                <a:effectLst/>
                <a:uLnTx/>
                <a:uFillTx/>
              </a:rPr>
              <a:t>for invoice delivery process</a:t>
            </a:r>
          </a:p>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Missing/outdated instructions </a:t>
            </a:r>
            <a:r>
              <a:rPr kumimoji="0" lang="en-US" sz="1400" b="0" i="0" u="none" strike="noStrike" kern="0" cap="none" spc="0" normalizeH="0" baseline="0" noProof="0" dirty="0">
                <a:ln>
                  <a:noFill/>
                </a:ln>
                <a:solidFill>
                  <a:schemeClr val="accent2"/>
                </a:solidFill>
                <a:effectLst/>
                <a:uLnTx/>
                <a:uFillTx/>
              </a:rPr>
              <a:t>for invoice distribution </a:t>
            </a:r>
          </a:p>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Weak process </a:t>
            </a:r>
            <a:r>
              <a:rPr kumimoji="0" lang="en-US" sz="1400" b="0" i="0" u="none" strike="noStrike" kern="0" cap="none" spc="0" normalizeH="0" baseline="0" noProof="0" dirty="0">
                <a:ln>
                  <a:noFill/>
                </a:ln>
                <a:solidFill>
                  <a:schemeClr val="accent2"/>
                </a:solidFill>
                <a:effectLst/>
                <a:uLnTx/>
                <a:uFillTx/>
              </a:rPr>
              <a:t>to obtain invoice distribution instructions</a:t>
            </a:r>
          </a:p>
        </p:txBody>
      </p:sp>
      <p:sp>
        <p:nvSpPr>
          <p:cNvPr id="48" name="TextBox 47"/>
          <p:cNvSpPr txBox="1"/>
          <p:nvPr/>
        </p:nvSpPr>
        <p:spPr>
          <a:xfrm>
            <a:off x="5490004" y="1444082"/>
            <a:ext cx="5120640" cy="646331"/>
          </a:xfrm>
          <a:prstGeom prst="rect">
            <a:avLst/>
          </a:prstGeom>
          <a:noFill/>
        </p:spPr>
        <p:txBody>
          <a:bodyPr wrap="square" lIns="0" tIns="0" rIns="0" bIns="0" rtlCol="0">
            <a:spAutoFit/>
          </a:bodyPr>
          <a:lstStyle>
            <a:defPPr>
              <a:defRPr lang="en-US"/>
            </a:defPPr>
            <a:lvl1pPr marL="164592" lvl="0" indent="-164592">
              <a:buFont typeface="Arial" panose="020B0604020202020204" pitchFamily="34" charset="0"/>
              <a:buChar char="•"/>
              <a:defRPr sz="1400" kern="0">
                <a:solidFill>
                  <a:schemeClr val="accent2"/>
                </a:solidFill>
              </a:defRPr>
            </a:lvl1pPr>
          </a:lstStyle>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Onboarding / ITO process to </a:t>
            </a:r>
            <a:r>
              <a:rPr kumimoji="0" lang="en-US" sz="1400" b="1" i="0" u="none" strike="noStrike" kern="0" cap="none" spc="0" normalizeH="0" baseline="0" noProof="0" dirty="0">
                <a:ln>
                  <a:noFill/>
                </a:ln>
                <a:solidFill>
                  <a:schemeClr val="accent2"/>
                </a:solidFill>
                <a:effectLst/>
                <a:uLnTx/>
                <a:uFillTx/>
              </a:rPr>
              <a:t>obtain invoice delivery info</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1" i="0" u="none" strike="noStrike" kern="0" cap="none" spc="0" normalizeH="0" baseline="0" noProof="0" dirty="0">
                <a:ln>
                  <a:noFill/>
                </a:ln>
                <a:solidFill>
                  <a:schemeClr val="accent2"/>
                </a:solidFill>
                <a:effectLst/>
                <a:uLnTx/>
                <a:uFillTx/>
              </a:rPr>
              <a:t> </a:t>
            </a:r>
            <a:r>
              <a:rPr kumimoji="0" lang="en-US" sz="1400" b="0" i="0" u="none" strike="noStrike" kern="0" cap="none" spc="0" normalizeH="0" baseline="0" noProof="0" dirty="0">
                <a:ln>
                  <a:noFill/>
                </a:ln>
                <a:solidFill>
                  <a:schemeClr val="accent2"/>
                </a:solidFill>
                <a:effectLst/>
                <a:uLnTx/>
                <a:uFillTx/>
              </a:rPr>
              <a:t>Ensure </a:t>
            </a:r>
            <a:r>
              <a:rPr kumimoji="0" lang="en-US" sz="1400" b="1" i="0" u="none" strike="noStrike" kern="0" cap="none" spc="0" normalizeH="0" baseline="0" noProof="0" dirty="0">
                <a:ln>
                  <a:noFill/>
                </a:ln>
                <a:solidFill>
                  <a:schemeClr val="accent2"/>
                </a:solidFill>
                <a:effectLst/>
                <a:uLnTx/>
                <a:uFillTx/>
              </a:rPr>
              <a:t>ownership to maintain </a:t>
            </a:r>
            <a:r>
              <a:rPr kumimoji="0" lang="en-US" sz="1400" b="0" i="0" u="none" strike="noStrike" kern="0" cap="none" spc="0" normalizeH="0" baseline="0" noProof="0" dirty="0">
                <a:ln>
                  <a:noFill/>
                </a:ln>
                <a:solidFill>
                  <a:schemeClr val="accent2"/>
                </a:solidFill>
                <a:effectLst/>
                <a:uLnTx/>
                <a:uFillTx/>
              </a:rPr>
              <a:t>invoice distribution data repo</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Billing team </a:t>
            </a:r>
            <a:r>
              <a:rPr kumimoji="0" lang="en-US" sz="1400" b="1" i="0" u="none" strike="noStrike" kern="0" cap="none" spc="0" normalizeH="0" baseline="0" noProof="0" dirty="0">
                <a:ln>
                  <a:noFill/>
                </a:ln>
                <a:solidFill>
                  <a:schemeClr val="accent2"/>
                </a:solidFill>
                <a:effectLst/>
                <a:uLnTx/>
                <a:uFillTx/>
              </a:rPr>
              <a:t>distributes invoice per instructions </a:t>
            </a:r>
            <a:r>
              <a:rPr kumimoji="0" lang="en-US" sz="1400" b="0" i="0" u="none" strike="noStrike" kern="0" cap="none" spc="0" normalizeH="0" baseline="0" noProof="0" dirty="0">
                <a:ln>
                  <a:noFill/>
                </a:ln>
                <a:solidFill>
                  <a:schemeClr val="accent2"/>
                </a:solidFill>
                <a:effectLst/>
                <a:uLnTx/>
                <a:uFillTx/>
              </a:rPr>
              <a:t>in data repo</a:t>
            </a:r>
          </a:p>
        </p:txBody>
      </p:sp>
      <p:sp>
        <p:nvSpPr>
          <p:cNvPr id="52" name="Rectangle 51"/>
          <p:cNvSpPr/>
          <p:nvPr/>
        </p:nvSpPr>
        <p:spPr>
          <a:xfrm>
            <a:off x="10827185" y="1431488"/>
            <a:ext cx="1010212" cy="707886"/>
          </a:xfrm>
          <a:prstGeom prst="rect">
            <a:avLst/>
          </a:prstGeom>
        </p:spPr>
        <p:txBody>
          <a:bodyPr wrap="none">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60%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volume</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coverage</a:t>
            </a:r>
          </a:p>
        </p:txBody>
      </p:sp>
      <p:sp>
        <p:nvSpPr>
          <p:cNvPr id="53" name="Right Brace 52"/>
          <p:cNvSpPr/>
          <p:nvPr/>
        </p:nvSpPr>
        <p:spPr>
          <a:xfrm>
            <a:off x="10532905" y="1355767"/>
            <a:ext cx="237975" cy="822960"/>
          </a:xfrm>
          <a:prstGeom prst="rightBrac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Isosceles Triangle 54"/>
          <p:cNvSpPr/>
          <p:nvPr/>
        </p:nvSpPr>
        <p:spPr>
          <a:xfrm rot="5400000">
            <a:off x="4720448" y="1622322"/>
            <a:ext cx="1005840" cy="289851"/>
          </a:xfrm>
          <a:prstGeom prst="triangle">
            <a:avLst/>
          </a:prstGeom>
          <a:gradFill>
            <a:gsLst>
              <a:gs pos="0">
                <a:schemeClr val="bg1">
                  <a:lumMod val="7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1527139" y="1057897"/>
            <a:ext cx="2053447"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Common process gaps</a:t>
            </a:r>
          </a:p>
        </p:txBody>
      </p:sp>
      <p:sp>
        <p:nvSpPr>
          <p:cNvPr id="51" name="TextBox 50"/>
          <p:cNvSpPr txBox="1"/>
          <p:nvPr/>
        </p:nvSpPr>
        <p:spPr>
          <a:xfrm>
            <a:off x="7007846" y="1057897"/>
            <a:ext cx="2000548"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Process requirements</a:t>
            </a:r>
          </a:p>
        </p:txBody>
      </p:sp>
      <p:graphicFrame>
        <p:nvGraphicFramePr>
          <p:cNvPr id="10" name="Table 9"/>
          <p:cNvGraphicFramePr>
            <a:graphicFrameLocks noGrp="1"/>
          </p:cNvGraphicFramePr>
          <p:nvPr>
            <p:extLst/>
          </p:nvPr>
        </p:nvGraphicFramePr>
        <p:xfrm>
          <a:off x="314728" y="2431651"/>
          <a:ext cx="11562544" cy="3844473"/>
        </p:xfrm>
        <a:graphic>
          <a:graphicData uri="http://schemas.openxmlformats.org/drawingml/2006/table">
            <a:tbl>
              <a:tblPr/>
              <a:tblGrid>
                <a:gridCol w="1685439">
                  <a:extLst>
                    <a:ext uri="{9D8B030D-6E8A-4147-A177-3AD203B41FA5}">
                      <a16:colId xmlns:a16="http://schemas.microsoft.com/office/drawing/2014/main" val="3619346578"/>
                    </a:ext>
                  </a:extLst>
                </a:gridCol>
                <a:gridCol w="1826245">
                  <a:extLst>
                    <a:ext uri="{9D8B030D-6E8A-4147-A177-3AD203B41FA5}">
                      <a16:colId xmlns:a16="http://schemas.microsoft.com/office/drawing/2014/main" val="3136495034"/>
                    </a:ext>
                  </a:extLst>
                </a:gridCol>
                <a:gridCol w="2520672">
                  <a:extLst>
                    <a:ext uri="{9D8B030D-6E8A-4147-A177-3AD203B41FA5}">
                      <a16:colId xmlns:a16="http://schemas.microsoft.com/office/drawing/2014/main" val="2826272091"/>
                    </a:ext>
                  </a:extLst>
                </a:gridCol>
                <a:gridCol w="942535">
                  <a:extLst>
                    <a:ext uri="{9D8B030D-6E8A-4147-A177-3AD203B41FA5}">
                      <a16:colId xmlns:a16="http://schemas.microsoft.com/office/drawing/2014/main" val="310840218"/>
                    </a:ext>
                  </a:extLst>
                </a:gridCol>
                <a:gridCol w="970671">
                  <a:extLst>
                    <a:ext uri="{9D8B030D-6E8A-4147-A177-3AD203B41FA5}">
                      <a16:colId xmlns:a16="http://schemas.microsoft.com/office/drawing/2014/main" val="2029508525"/>
                    </a:ext>
                  </a:extLst>
                </a:gridCol>
                <a:gridCol w="984739">
                  <a:extLst>
                    <a:ext uri="{9D8B030D-6E8A-4147-A177-3AD203B41FA5}">
                      <a16:colId xmlns:a16="http://schemas.microsoft.com/office/drawing/2014/main" val="615050714"/>
                    </a:ext>
                  </a:extLst>
                </a:gridCol>
                <a:gridCol w="829993">
                  <a:extLst>
                    <a:ext uri="{9D8B030D-6E8A-4147-A177-3AD203B41FA5}">
                      <a16:colId xmlns:a16="http://schemas.microsoft.com/office/drawing/2014/main" val="903265587"/>
                    </a:ext>
                  </a:extLst>
                </a:gridCol>
                <a:gridCol w="942536">
                  <a:extLst>
                    <a:ext uri="{9D8B030D-6E8A-4147-A177-3AD203B41FA5}">
                      <a16:colId xmlns:a16="http://schemas.microsoft.com/office/drawing/2014/main" val="1223212048"/>
                    </a:ext>
                  </a:extLst>
                </a:gridCol>
                <a:gridCol w="859714">
                  <a:extLst>
                    <a:ext uri="{9D8B030D-6E8A-4147-A177-3AD203B41FA5}">
                      <a16:colId xmlns:a16="http://schemas.microsoft.com/office/drawing/2014/main" val="4076081232"/>
                    </a:ext>
                  </a:extLst>
                </a:gridCol>
              </a:tblGrid>
              <a:tr h="268337">
                <a:tc>
                  <a:txBody>
                    <a:bodyPr/>
                    <a:lstStyle/>
                    <a:p>
                      <a:pPr algn="l" fontAlgn="b"/>
                      <a:r>
                        <a:rPr lang="en-US" sz="1400" b="1" i="0" u="none" strike="noStrike" dirty="0">
                          <a:solidFill>
                            <a:srgbClr val="FFFFFF"/>
                          </a:solidFill>
                          <a:effectLst/>
                          <a:latin typeface="GE Inspira Sans" panose="020B0503060000000003" pitchFamily="34" charset="0"/>
                        </a:rPr>
                        <a:t>H2 - Division</a:t>
                      </a:r>
                    </a:p>
                  </a:txBody>
                  <a:tcPr marL="85725" marR="9525" marT="9525" marB="0" anchor="b">
                    <a:lnL w="12700" cap="flat" cmpd="sng" algn="ctr">
                      <a:solidFill>
                        <a:schemeClr val="bg1">
                          <a:lumMod val="85000"/>
                        </a:schemeClr>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400" b="1" i="0" u="none" strike="noStrike">
                          <a:solidFill>
                            <a:srgbClr val="FFFFFF"/>
                          </a:solidFill>
                          <a:effectLst/>
                          <a:latin typeface="GE Inspira Sans" panose="020B0503060000000003" pitchFamily="34" charset="0"/>
                        </a:rPr>
                        <a:t>H3 - Business</a:t>
                      </a:r>
                    </a:p>
                  </a:txBody>
                  <a:tcPr marL="85725" marR="9525" marT="9525"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400" b="1" i="0" u="none" strike="noStrike">
                          <a:solidFill>
                            <a:srgbClr val="FFFFFF"/>
                          </a:solidFill>
                          <a:effectLst/>
                          <a:latin typeface="GE Inspira Sans" panose="020B0503060000000003" pitchFamily="34" charset="0"/>
                        </a:rPr>
                        <a:t>H4 - Sub-business</a:t>
                      </a:r>
                    </a:p>
                  </a:txBody>
                  <a:tcPr marL="85725" marR="9525" marT="9525"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400" b="1" i="0" u="none" strike="noStrike">
                          <a:solidFill>
                            <a:srgbClr val="FFFFFF"/>
                          </a:solidFill>
                          <a:effectLst/>
                          <a:latin typeface="GE Inspira Sans" panose="020B0503060000000003" pitchFamily="34" charset="0"/>
                        </a:rPr>
                        <a:t>Dispute #</a:t>
                      </a:r>
                    </a:p>
                  </a:txBody>
                  <a:tcPr marL="85725" marR="9525" marT="9525"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400" b="1" i="0" u="none" strike="noStrike">
                          <a:solidFill>
                            <a:srgbClr val="FFFFFF"/>
                          </a:solidFill>
                          <a:effectLst/>
                          <a:latin typeface="GE Inspira Sans" panose="020B0503060000000003" pitchFamily="34" charset="0"/>
                        </a:rPr>
                        <a:t>Dispute $</a:t>
                      </a:r>
                    </a:p>
                  </a:txBody>
                  <a:tcPr marL="85725" marR="9525" marT="9525"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400" b="1" i="0" u="none" strike="noStrike" dirty="0">
                          <a:solidFill>
                            <a:srgbClr val="FFFFFF"/>
                          </a:solidFill>
                          <a:effectLst/>
                          <a:latin typeface="GE Inspira Sans" panose="020B0503060000000003" pitchFamily="34" charset="0"/>
                        </a:rPr>
                        <a:t>% Biz #</a:t>
                      </a:r>
                    </a:p>
                  </a:txBody>
                  <a:tcPr marL="9525" marR="9525" marT="9525"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400" b="1" i="0" u="none" strike="noStrike">
                          <a:solidFill>
                            <a:srgbClr val="FFFFFF"/>
                          </a:solidFill>
                          <a:effectLst/>
                          <a:latin typeface="GE Inspira Sans" panose="020B0503060000000003" pitchFamily="34" charset="0"/>
                        </a:rPr>
                        <a:t>% Biz $</a:t>
                      </a:r>
                    </a:p>
                  </a:txBody>
                  <a:tcPr marL="9525" marR="9525" marT="9525"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400" b="1" i="0" u="none" strike="noStrike">
                          <a:solidFill>
                            <a:srgbClr val="FFFFFF"/>
                          </a:solidFill>
                          <a:effectLst/>
                          <a:latin typeface="GE Inspira Sans" panose="020B0503060000000003" pitchFamily="34" charset="0"/>
                        </a:rPr>
                        <a:t>% GE #</a:t>
                      </a:r>
                    </a:p>
                  </a:txBody>
                  <a:tcPr marL="9525" marR="9525" marT="9525" marB="0" anchor="b">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400" b="1" i="0" u="none" strike="noStrike" dirty="0">
                          <a:solidFill>
                            <a:srgbClr val="FFFFFF"/>
                          </a:solidFill>
                          <a:effectLst/>
                          <a:latin typeface="GE Inspira Sans" panose="020B0503060000000003" pitchFamily="34" charset="0"/>
                        </a:rPr>
                        <a:t>% GE $</a:t>
                      </a:r>
                    </a:p>
                  </a:txBody>
                  <a:tcPr marL="9525" marR="9525" marT="9525" marB="0" anchor="b">
                    <a:lnL w="6350" cap="flat" cmpd="sng" algn="ctr">
                      <a:solidFill>
                        <a:srgbClr val="F2F2F2"/>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extLst>
                  <a:ext uri="{0D108BD9-81ED-4DB2-BD59-A6C34878D82A}">
                    <a16:rowId xmlns:a16="http://schemas.microsoft.com/office/drawing/2014/main" val="1360574890"/>
                  </a:ext>
                </a:extLst>
              </a:tr>
              <a:tr h="275680">
                <a:tc>
                  <a:txBody>
                    <a:bodyPr/>
                    <a:lstStyle/>
                    <a:p>
                      <a:pPr algn="l" rtl="0" fontAlgn="ctr"/>
                      <a:r>
                        <a:rPr lang="en-US" sz="1400" b="1" i="0" u="none" strike="noStrike" dirty="0">
                          <a:solidFill>
                            <a:srgbClr val="000000"/>
                          </a:solidFill>
                          <a:effectLst/>
                          <a:latin typeface="GE Inspira Sans" panose="020B0503060000000003" pitchFamily="34" charset="0"/>
                        </a:rPr>
                        <a:t>Aviation</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Avionics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Avionics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2398657"/>
                  </a:ext>
                </a:extLst>
              </a:tr>
              <a:tr h="275038">
                <a:tc>
                  <a:txBody>
                    <a:bodyPr/>
                    <a:lstStyle/>
                    <a:p>
                      <a:pPr algn="l" rtl="0" fontAlgn="ctr"/>
                      <a:r>
                        <a:rPr lang="en-US" sz="1400" b="1" i="0" u="none" strike="noStrike" dirty="0">
                          <a:solidFill>
                            <a:srgbClr val="000000"/>
                          </a:solidFill>
                          <a:effectLst/>
                          <a:latin typeface="GE Inspira Sans" panose="020B0503060000000003" pitchFamily="34" charset="0"/>
                        </a:rPr>
                        <a:t>Aviation</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BGA &amp; IS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Mechanical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984209"/>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CFMI</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CFMI</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96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68438593"/>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CSA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6842269"/>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Overhaul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45577712"/>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Repair</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16110952"/>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Healthcare</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Europe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91754012"/>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Healthcare</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Life Sciences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GE Inspira Sans" panose="020B0503060000000003" pitchFamily="34" charset="0"/>
                        </a:rPr>
                        <a:t>LS - Bioprocess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30555844"/>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Healthcare</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Life Sciences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GE Inspira Sans" panose="020B0503060000000003" pitchFamily="34" charset="0"/>
                        </a:rPr>
                        <a:t>LS - Contrast Imaging</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27753892"/>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Oil &amp; Gas</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Digital Solutions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GE Inspira Sans" panose="020B0503060000000003" pitchFamily="34" charset="0"/>
                        </a:rPr>
                        <a:t>DS - </a:t>
                      </a:r>
                      <a:r>
                        <a:rPr lang="en-US" sz="1400" b="0" i="0" u="none" strike="noStrike" dirty="0" err="1">
                          <a:solidFill>
                            <a:srgbClr val="000000"/>
                          </a:solidFill>
                          <a:effectLst/>
                          <a:latin typeface="GE Inspira Sans" panose="020B0503060000000003" pitchFamily="34" charset="0"/>
                        </a:rPr>
                        <a:t>Bently</a:t>
                      </a:r>
                      <a:r>
                        <a:rPr lang="en-US" sz="1400" b="0" i="0" u="none" strike="noStrike" dirty="0">
                          <a:solidFill>
                            <a:srgbClr val="000000"/>
                          </a:solidFill>
                          <a:effectLst/>
                          <a:latin typeface="GE Inspira Sans" panose="020B0503060000000003" pitchFamily="34" charset="0"/>
                        </a:rPr>
                        <a:t> Nevada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7279812"/>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Power</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Power - GE PS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Power - GE PS Aero 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1"/>
                  </a:ext>
                </a:extLst>
              </a:tr>
              <a:tr h="275038">
                <a:tc>
                  <a:txBody>
                    <a:bodyPr/>
                    <a:lstStyle/>
                    <a:p>
                      <a:pPr algn="l" rtl="0" fontAlgn="ctr"/>
                      <a:r>
                        <a:rPr lang="en-US" sz="1400" b="1" i="0" u="none" strike="noStrike">
                          <a:solidFill>
                            <a:srgbClr val="000000"/>
                          </a:solidFill>
                          <a:effectLst/>
                          <a:latin typeface="GE Inspira Sans" panose="020B0503060000000003" pitchFamily="34" charset="0"/>
                        </a:rPr>
                        <a:t>Power</a:t>
                      </a:r>
                    </a:p>
                  </a:txBody>
                  <a:tcPr marL="857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Power - GE PS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Power - GE PS Americas Region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GE Inspira Sans" panose="020B0503060000000003" pitchFamily="34" charset="0"/>
                        </a:rPr>
                        <a:t>0.6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12"/>
                  </a:ext>
                </a:extLst>
              </a:tr>
              <a:tr h="275038">
                <a:tc gridSpan="3">
                  <a:txBody>
                    <a:bodyPr/>
                    <a:lstStyle/>
                    <a:p>
                      <a:pPr algn="ctr" rtl="0" fontAlgn="ctr"/>
                      <a:r>
                        <a:rPr lang="en-US" sz="1400" b="1" i="0" u="none" strike="noStrike">
                          <a:solidFill>
                            <a:srgbClr val="203764"/>
                          </a:solidFill>
                          <a:effectLst/>
                          <a:latin typeface="GE Inspira Sans" panose="020B0503060000000003" pitchFamily="34" charset="0"/>
                        </a:rPr>
                        <a:t>TOTAL</a:t>
                      </a:r>
                    </a:p>
                  </a:txBody>
                  <a:tcPr marL="9525" marR="9525" marT="9525" marB="0" anchor="ctr">
                    <a:lnL w="12700" cap="flat" cmpd="sng" algn="ctr">
                      <a:solidFill>
                        <a:schemeClr val="bg1">
                          <a:lumMod val="8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2F2F2"/>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a:solidFill>
                            <a:srgbClr val="203764"/>
                          </a:solidFill>
                          <a:effectLst/>
                          <a:latin typeface="GE Inspira Sans" panose="020B0503060000000003" pitchFamily="34" charset="0"/>
                        </a:rPr>
                        <a:t>25.6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645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2">
                  <a:txBody>
                    <a:bodyPr/>
                    <a:lstStyle/>
                    <a:p>
                      <a:pPr algn="ctr" rtl="0" fontAlgn="ctr"/>
                      <a:endParaRPr lang="en-US" sz="1400" b="1" i="0" u="none" strike="noStrike" dirty="0">
                        <a:solidFill>
                          <a:srgbClr val="203764"/>
                        </a:solidFill>
                        <a:effectLst/>
                        <a:latin typeface="GE Inspira Sans" panose="020B0503060000000003" pitchFamily="34" charset="0"/>
                      </a:endParaRP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60%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52%</a:t>
                      </a:r>
                    </a:p>
                  </a:txBody>
                  <a:tcPr marL="9525" marR="9525" marT="9525" marB="0" anchor="ctr">
                    <a:lnL w="635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77980007"/>
                  </a:ext>
                </a:extLst>
              </a:tr>
            </a:tbl>
          </a:graphicData>
        </a:graphic>
      </p:graphicFrame>
      <p:sp>
        <p:nvSpPr>
          <p:cNvPr id="1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671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3213" y="1189363"/>
            <a:ext cx="11574059" cy="112900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Incorrect price | Disputes (2/6)</a:t>
            </a:r>
          </a:p>
        </p:txBody>
      </p:sp>
      <p:sp>
        <p:nvSpPr>
          <p:cNvPr id="47" name="TextBox 46"/>
          <p:cNvSpPr txBox="1"/>
          <p:nvPr/>
        </p:nvSpPr>
        <p:spPr>
          <a:xfrm>
            <a:off x="479452" y="1444082"/>
            <a:ext cx="4720025" cy="646331"/>
          </a:xfrm>
          <a:prstGeom prst="rect">
            <a:avLst/>
          </a:prstGeom>
          <a:noFill/>
        </p:spPr>
        <p:txBody>
          <a:bodyPr wrap="square" lIns="0" tIns="0" rIns="0" bIns="0" rtlCol="0">
            <a:spAutoFit/>
          </a:bodyPr>
          <a:lstStyle/>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Customer </a:t>
            </a:r>
            <a:r>
              <a:rPr kumimoji="0" lang="en-US" sz="1400" b="1" i="0" u="none" strike="noStrike" kern="0" cap="none" spc="0" normalizeH="0" baseline="0" noProof="0" dirty="0">
                <a:ln>
                  <a:noFill/>
                </a:ln>
                <a:solidFill>
                  <a:schemeClr val="accent2"/>
                </a:solidFill>
                <a:effectLst/>
                <a:uLnTx/>
                <a:uFillTx/>
              </a:rPr>
              <a:t>unware of changes </a:t>
            </a:r>
            <a:r>
              <a:rPr kumimoji="0" lang="en-US" sz="1400" b="0" i="0" u="none" strike="noStrike" kern="0" cap="none" spc="0" normalizeH="0" baseline="0" noProof="0" dirty="0">
                <a:ln>
                  <a:noFill/>
                </a:ln>
                <a:solidFill>
                  <a:schemeClr val="accent2"/>
                </a:solidFill>
                <a:effectLst/>
                <a:uLnTx/>
                <a:uFillTx/>
              </a:rPr>
              <a:t>in work scope / to quote</a:t>
            </a:r>
          </a:p>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Error in </a:t>
            </a:r>
            <a:r>
              <a:rPr kumimoji="0" lang="en-US" sz="1400" b="1" i="0" u="none" strike="noStrike" kern="0" cap="none" spc="0" normalizeH="0" baseline="0" noProof="0" dirty="0">
                <a:ln>
                  <a:noFill/>
                </a:ln>
                <a:solidFill>
                  <a:schemeClr val="accent2"/>
                </a:solidFill>
                <a:effectLst/>
                <a:uLnTx/>
                <a:uFillTx/>
              </a:rPr>
              <a:t>manual order entry </a:t>
            </a:r>
            <a:r>
              <a:rPr kumimoji="0" lang="en-US" sz="1400" b="0" i="0" u="none" strike="noStrike" kern="0" cap="none" spc="0" normalizeH="0" baseline="0" noProof="0" dirty="0">
                <a:ln>
                  <a:noFill/>
                </a:ln>
                <a:solidFill>
                  <a:schemeClr val="accent2"/>
                </a:solidFill>
                <a:effectLst/>
                <a:uLnTx/>
                <a:uFillTx/>
              </a:rPr>
              <a:t>process</a:t>
            </a:r>
          </a:p>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Lack of system controls </a:t>
            </a:r>
            <a:r>
              <a:rPr kumimoji="0" lang="en-US" sz="1400" b="0" i="0" u="none" strike="noStrike" kern="0" cap="none" spc="0" normalizeH="0" baseline="0" noProof="0" dirty="0">
                <a:ln>
                  <a:noFill/>
                </a:ln>
                <a:solidFill>
                  <a:schemeClr val="accent2"/>
                </a:solidFill>
                <a:effectLst/>
                <a:uLnTx/>
                <a:uFillTx/>
              </a:rPr>
              <a:t>to prevent line item modification</a:t>
            </a:r>
            <a:endParaRPr kumimoji="0" lang="en-US" sz="1400" b="1" i="0" u="none" strike="noStrike" kern="0" cap="none" spc="0" normalizeH="0" baseline="0" noProof="0" dirty="0">
              <a:ln>
                <a:noFill/>
              </a:ln>
              <a:solidFill>
                <a:schemeClr val="accent2"/>
              </a:solidFill>
              <a:effectLst/>
              <a:uLnTx/>
              <a:uFillTx/>
            </a:endParaRPr>
          </a:p>
        </p:txBody>
      </p:sp>
      <p:sp>
        <p:nvSpPr>
          <p:cNvPr id="48" name="TextBox 47"/>
          <p:cNvSpPr txBox="1"/>
          <p:nvPr/>
        </p:nvSpPr>
        <p:spPr>
          <a:xfrm>
            <a:off x="5490004" y="1444082"/>
            <a:ext cx="5120640" cy="646331"/>
          </a:xfrm>
          <a:prstGeom prst="rect">
            <a:avLst/>
          </a:prstGeom>
          <a:noFill/>
        </p:spPr>
        <p:txBody>
          <a:bodyPr wrap="square" lIns="0" tIns="0" rIns="0" bIns="0" rtlCol="0">
            <a:spAutoFit/>
          </a:bodyPr>
          <a:lstStyle>
            <a:defPPr>
              <a:defRPr lang="en-US"/>
            </a:defPPr>
            <a:lvl1pPr marL="164592" lvl="0" indent="-164592">
              <a:buFont typeface="Arial" panose="020B0604020202020204" pitchFamily="34" charset="0"/>
              <a:buChar char="•"/>
              <a:defRPr sz="1400" kern="0">
                <a:solidFill>
                  <a:schemeClr val="accent2"/>
                </a:solidFill>
              </a:defRPr>
            </a:lvl1pPr>
          </a:lstStyle>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Set </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standard for communication </a:t>
            </a:r>
            <a:r>
              <a:rPr kumimoji="0" lang="en-US" sz="1400" b="0" i="0" u="none" strike="noStrike" kern="0" cap="none" spc="0" normalizeH="0" baseline="0" noProof="0" dirty="0">
                <a:ln>
                  <a:noFill/>
                </a:ln>
                <a:solidFill>
                  <a:schemeClr val="accent2"/>
                </a:solidFill>
                <a:effectLst/>
                <a:uLnTx/>
                <a:uFillTx/>
              </a:rPr>
              <a:t>of work scope updates</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Ensure </a:t>
            </a:r>
            <a:r>
              <a:rPr kumimoji="0" lang="en-US" sz="1400" b="1" i="0" u="none" strike="noStrike" kern="0" cap="none" spc="0" normalizeH="0" baseline="0" noProof="0" dirty="0">
                <a:ln>
                  <a:noFill/>
                </a:ln>
                <a:solidFill>
                  <a:schemeClr val="accent2"/>
                </a:solidFill>
                <a:effectLst/>
                <a:uLnTx/>
                <a:uFillTx/>
              </a:rPr>
              <a:t>quotation process </a:t>
            </a:r>
            <a:r>
              <a:rPr kumimoji="0" lang="en-US" sz="1400" b="0" i="0" u="none" strike="noStrike" kern="0" cap="none" spc="0" normalizeH="0" baseline="0" noProof="0" dirty="0">
                <a:ln>
                  <a:noFill/>
                </a:ln>
                <a:solidFill>
                  <a:schemeClr val="accent2"/>
                </a:solidFill>
                <a:effectLst/>
                <a:uLnTx/>
                <a:uFillTx/>
              </a:rPr>
              <a:t>is in line with actual operations</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 System enhancement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to capture line duplication &amp; changes</a:t>
            </a:r>
          </a:p>
        </p:txBody>
      </p:sp>
      <p:sp>
        <p:nvSpPr>
          <p:cNvPr id="52" name="Rectangle 51"/>
          <p:cNvSpPr/>
          <p:nvPr/>
        </p:nvSpPr>
        <p:spPr>
          <a:xfrm>
            <a:off x="10841252" y="1431488"/>
            <a:ext cx="1010213" cy="707886"/>
          </a:xfrm>
          <a:prstGeom prst="rect">
            <a:avLst/>
          </a:prstGeom>
        </p:spPr>
        <p:txBody>
          <a:bodyPr wrap="none">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47%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volume</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coverage</a:t>
            </a:r>
          </a:p>
        </p:txBody>
      </p:sp>
      <p:sp>
        <p:nvSpPr>
          <p:cNvPr id="53" name="Right Brace 52"/>
          <p:cNvSpPr/>
          <p:nvPr/>
        </p:nvSpPr>
        <p:spPr>
          <a:xfrm>
            <a:off x="10532905" y="1355767"/>
            <a:ext cx="237975" cy="822960"/>
          </a:xfrm>
          <a:prstGeom prst="rightBrac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Isosceles Triangle 54"/>
          <p:cNvSpPr/>
          <p:nvPr/>
        </p:nvSpPr>
        <p:spPr>
          <a:xfrm rot="5400000">
            <a:off x="4720448" y="1622322"/>
            <a:ext cx="1005840" cy="289851"/>
          </a:xfrm>
          <a:prstGeom prst="triangle">
            <a:avLst/>
          </a:prstGeom>
          <a:gradFill>
            <a:gsLst>
              <a:gs pos="0">
                <a:schemeClr val="bg1">
                  <a:lumMod val="7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1527139" y="1057897"/>
            <a:ext cx="2053447"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Common process gaps</a:t>
            </a:r>
          </a:p>
        </p:txBody>
      </p:sp>
      <p:sp>
        <p:nvSpPr>
          <p:cNvPr id="51" name="TextBox 50"/>
          <p:cNvSpPr txBox="1"/>
          <p:nvPr/>
        </p:nvSpPr>
        <p:spPr>
          <a:xfrm>
            <a:off x="7007846" y="1057897"/>
            <a:ext cx="2000548"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Process requirements</a:t>
            </a:r>
          </a:p>
        </p:txBody>
      </p:sp>
      <p:graphicFrame>
        <p:nvGraphicFramePr>
          <p:cNvPr id="10" name="Table 9"/>
          <p:cNvGraphicFramePr>
            <a:graphicFrameLocks noGrp="1"/>
          </p:cNvGraphicFramePr>
          <p:nvPr>
            <p:extLst/>
          </p:nvPr>
        </p:nvGraphicFramePr>
        <p:xfrm>
          <a:off x="314728" y="2586399"/>
          <a:ext cx="11562544" cy="3239282"/>
        </p:xfrm>
        <a:graphic>
          <a:graphicData uri="http://schemas.openxmlformats.org/drawingml/2006/table">
            <a:tbl>
              <a:tblPr/>
              <a:tblGrid>
                <a:gridCol w="1685439">
                  <a:extLst>
                    <a:ext uri="{9D8B030D-6E8A-4147-A177-3AD203B41FA5}">
                      <a16:colId xmlns:a16="http://schemas.microsoft.com/office/drawing/2014/main" val="3619346578"/>
                    </a:ext>
                  </a:extLst>
                </a:gridCol>
                <a:gridCol w="1674055">
                  <a:extLst>
                    <a:ext uri="{9D8B030D-6E8A-4147-A177-3AD203B41FA5}">
                      <a16:colId xmlns:a16="http://schemas.microsoft.com/office/drawing/2014/main" val="3136495034"/>
                    </a:ext>
                  </a:extLst>
                </a:gridCol>
                <a:gridCol w="2571833">
                  <a:extLst>
                    <a:ext uri="{9D8B030D-6E8A-4147-A177-3AD203B41FA5}">
                      <a16:colId xmlns:a16="http://schemas.microsoft.com/office/drawing/2014/main" val="2826272091"/>
                    </a:ext>
                  </a:extLst>
                </a:gridCol>
                <a:gridCol w="998807">
                  <a:extLst>
                    <a:ext uri="{9D8B030D-6E8A-4147-A177-3AD203B41FA5}">
                      <a16:colId xmlns:a16="http://schemas.microsoft.com/office/drawing/2014/main" val="310840218"/>
                    </a:ext>
                  </a:extLst>
                </a:gridCol>
                <a:gridCol w="1015428">
                  <a:extLst>
                    <a:ext uri="{9D8B030D-6E8A-4147-A177-3AD203B41FA5}">
                      <a16:colId xmlns:a16="http://schemas.microsoft.com/office/drawing/2014/main" val="2029508525"/>
                    </a:ext>
                  </a:extLst>
                </a:gridCol>
                <a:gridCol w="984739">
                  <a:extLst>
                    <a:ext uri="{9D8B030D-6E8A-4147-A177-3AD203B41FA5}">
                      <a16:colId xmlns:a16="http://schemas.microsoft.com/office/drawing/2014/main" val="615050714"/>
                    </a:ext>
                  </a:extLst>
                </a:gridCol>
                <a:gridCol w="829993">
                  <a:extLst>
                    <a:ext uri="{9D8B030D-6E8A-4147-A177-3AD203B41FA5}">
                      <a16:colId xmlns:a16="http://schemas.microsoft.com/office/drawing/2014/main" val="903265587"/>
                    </a:ext>
                  </a:extLst>
                </a:gridCol>
                <a:gridCol w="942536">
                  <a:extLst>
                    <a:ext uri="{9D8B030D-6E8A-4147-A177-3AD203B41FA5}">
                      <a16:colId xmlns:a16="http://schemas.microsoft.com/office/drawing/2014/main" val="1223212048"/>
                    </a:ext>
                  </a:extLst>
                </a:gridCol>
                <a:gridCol w="859714">
                  <a:extLst>
                    <a:ext uri="{9D8B030D-6E8A-4147-A177-3AD203B41FA5}">
                      <a16:colId xmlns:a16="http://schemas.microsoft.com/office/drawing/2014/main" val="4076081232"/>
                    </a:ext>
                  </a:extLst>
                </a:gridCol>
              </a:tblGrid>
              <a:tr h="494426">
                <a:tc>
                  <a:txBody>
                    <a:bodyPr/>
                    <a:lstStyle/>
                    <a:p>
                      <a:pPr algn="l" fontAlgn="b"/>
                      <a:r>
                        <a:rPr lang="en-US" sz="1600" b="1" i="0" u="none" strike="noStrike" dirty="0">
                          <a:solidFill>
                            <a:srgbClr val="FFFFFF"/>
                          </a:solidFill>
                          <a:effectLst/>
                          <a:latin typeface="GE Inspira Sans" panose="020B0503060000000003" pitchFamily="34" charset="0"/>
                        </a:rPr>
                        <a:t>H2 - Division</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63666A"/>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H3 - Business</a:t>
                      </a:r>
                      <a:endParaRPr lang="en-US" sz="1600" b="1" i="0" u="none" strike="noStrike" dirty="0">
                        <a:solidFill>
                          <a:srgbClr val="FFFFFF"/>
                        </a:solidFill>
                        <a:effectLst/>
                        <a:latin typeface="GE Inspira Sans" panose="020B0503060000000003" pitchFamily="34" charset="0"/>
                      </a:endParaRP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63666A"/>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H4 - Sub-business</a:t>
                      </a:r>
                      <a:endParaRPr lang="en-US" sz="1600" b="1" i="0" u="none" strike="noStrike" dirty="0">
                        <a:solidFill>
                          <a:srgbClr val="FFFFFF"/>
                        </a:solidFill>
                        <a:effectLst/>
                        <a:latin typeface="GE Inspira Sans" panose="020B0503060000000003" pitchFamily="34" charset="0"/>
                      </a:endParaRP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63666A"/>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63666A"/>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rgbClr val="63666A"/>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 Biz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Biz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GE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GE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5B9BD5"/>
                    </a:solidFill>
                  </a:tcPr>
                </a:tc>
                <a:extLst>
                  <a:ext uri="{0D108BD9-81ED-4DB2-BD59-A6C34878D82A}">
                    <a16:rowId xmlns:a16="http://schemas.microsoft.com/office/drawing/2014/main" val="1360574890"/>
                  </a:ext>
                </a:extLst>
              </a:tr>
              <a:tr h="305616">
                <a:tc>
                  <a:txBody>
                    <a:bodyPr/>
                    <a:lstStyle/>
                    <a:p>
                      <a:pPr algn="l" rtl="0" fontAlgn="ctr"/>
                      <a:r>
                        <a:rPr lang="en-US" sz="1400" b="1" i="0" u="none" strike="noStrike" dirty="0">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63666A"/>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CFMI</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63666A"/>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CFMI</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63666A"/>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63666A"/>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rgbClr val="63666A"/>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2398657"/>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CSA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984209"/>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Overhaul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68438593"/>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Spares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6842269"/>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Europe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45577712"/>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US &amp; Canada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16110952"/>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Life Sciences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LS - Bioprocess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781986110"/>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Power</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Power - GE PS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Power - GE PS HQ Product Line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91754012"/>
                  </a:ext>
                </a:extLst>
              </a:tr>
              <a:tr h="304905">
                <a:tc gridSpan="3">
                  <a:txBody>
                    <a:bodyPr/>
                    <a:lstStyle/>
                    <a:p>
                      <a:pPr algn="ctr" rtl="0" fontAlgn="ctr"/>
                      <a:r>
                        <a:rPr lang="en-US" sz="1400" b="1" i="0" u="none" strike="noStrike">
                          <a:solidFill>
                            <a:srgbClr val="203764"/>
                          </a:solidFill>
                          <a:effectLst/>
                          <a:latin typeface="GE Inspira Sans" panose="020B0503060000000003"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7.7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371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gridSpan="2">
                  <a:txBody>
                    <a:bodyPr/>
                    <a:lstStyle/>
                    <a:p>
                      <a:pPr algn="ctr" rtl="0" fontAlgn="ctr"/>
                      <a:endParaRPr lang="en-US" sz="1400" b="1" i="0" u="none" strike="noStrike" dirty="0">
                        <a:solidFill>
                          <a:srgbClr val="203764"/>
                        </a:solidFill>
                        <a:effectLst/>
                        <a:latin typeface="GE Inspira Sans" panose="020B0503060000000003" pitchFamily="34" charset="0"/>
                      </a:endParaRP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62%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11986647"/>
                  </a:ext>
                </a:extLst>
              </a:tr>
            </a:tbl>
          </a:graphicData>
        </a:graphic>
      </p:graphicFrame>
      <p:sp>
        <p:nvSpPr>
          <p:cNvPr id="15"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82692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3213" y="1189363"/>
            <a:ext cx="11574059" cy="88641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Missing PO | Disputes (3/6)</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TextBox 46"/>
          <p:cNvSpPr txBox="1"/>
          <p:nvPr/>
        </p:nvSpPr>
        <p:spPr>
          <a:xfrm>
            <a:off x="479452" y="1426019"/>
            <a:ext cx="4720025" cy="430887"/>
          </a:xfrm>
          <a:prstGeom prst="rect">
            <a:avLst/>
          </a:prstGeom>
          <a:noFill/>
        </p:spPr>
        <p:txBody>
          <a:bodyPr wrap="square" lIns="0" tIns="0" rIns="0" bIns="0" rtlCol="0">
            <a:spAutoFit/>
          </a:bodyPr>
          <a:lstStyle/>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PO not required </a:t>
            </a:r>
            <a:r>
              <a:rPr kumimoji="0" lang="en-US" sz="1400" b="0" i="0" u="none" strike="noStrike" kern="0" cap="none" spc="0" normalizeH="0" baseline="0" noProof="0" dirty="0">
                <a:ln>
                  <a:noFill/>
                </a:ln>
                <a:solidFill>
                  <a:schemeClr val="accent2"/>
                </a:solidFill>
                <a:effectLst/>
                <a:uLnTx/>
                <a:uFillTx/>
              </a:rPr>
              <a:t>document </a:t>
            </a:r>
            <a:r>
              <a:rPr kumimoji="0" lang="en-US" sz="1400" b="1" i="0" u="none" strike="noStrike" kern="0" cap="none" spc="0" normalizeH="0" baseline="0" noProof="0" dirty="0">
                <a:ln>
                  <a:noFill/>
                </a:ln>
                <a:solidFill>
                  <a:schemeClr val="accent2"/>
                </a:solidFill>
                <a:effectLst/>
                <a:uLnTx/>
                <a:uFillTx/>
              </a:rPr>
              <a:t>for order entry</a:t>
            </a:r>
          </a:p>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PO number </a:t>
            </a:r>
            <a:r>
              <a:rPr kumimoji="0" lang="en-US" sz="1400" b="1" i="0" u="none" strike="noStrike" kern="0" cap="none" spc="0" normalizeH="0" baseline="0" noProof="0" dirty="0">
                <a:ln>
                  <a:noFill/>
                </a:ln>
                <a:solidFill>
                  <a:schemeClr val="accent2"/>
                </a:solidFill>
                <a:effectLst/>
                <a:uLnTx/>
                <a:uFillTx/>
              </a:rPr>
              <a:t>not mandatory field </a:t>
            </a:r>
            <a:r>
              <a:rPr kumimoji="0" lang="en-US" sz="1400" b="0" i="0" u="none" strike="noStrike" kern="0" cap="none" spc="0" normalizeH="0" baseline="0" noProof="0" dirty="0">
                <a:ln>
                  <a:noFill/>
                </a:ln>
                <a:solidFill>
                  <a:schemeClr val="accent2"/>
                </a:solidFill>
                <a:effectLst/>
                <a:uLnTx/>
                <a:uFillTx/>
              </a:rPr>
              <a:t>in system</a:t>
            </a:r>
          </a:p>
        </p:txBody>
      </p:sp>
      <p:sp>
        <p:nvSpPr>
          <p:cNvPr id="48" name="TextBox 47"/>
          <p:cNvSpPr txBox="1"/>
          <p:nvPr/>
        </p:nvSpPr>
        <p:spPr>
          <a:xfrm>
            <a:off x="5278984" y="1426019"/>
            <a:ext cx="5120640" cy="430887"/>
          </a:xfrm>
          <a:prstGeom prst="rect">
            <a:avLst/>
          </a:prstGeom>
          <a:noFill/>
        </p:spPr>
        <p:txBody>
          <a:bodyPr wrap="square" lIns="0" tIns="0" rIns="0" bIns="0" rtlCol="0">
            <a:spAutoFit/>
          </a:bodyPr>
          <a:lstStyle>
            <a:defPPr>
              <a:defRPr lang="en-US"/>
            </a:defPPr>
            <a:lvl1pPr marL="164592" lvl="0" indent="-164592">
              <a:buFont typeface="Arial" panose="020B0604020202020204" pitchFamily="34" charset="0"/>
              <a:buChar char="•"/>
              <a:defRPr sz="1400" kern="0">
                <a:solidFill>
                  <a:schemeClr val="accent2"/>
                </a:solidFill>
              </a:defRPr>
            </a:lvl1pPr>
          </a:lstStyle>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Set PO </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requirement for order entry</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 System enhancement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to make PO </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mandatory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for order input</a:t>
            </a:r>
            <a:endPar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endParaRPr>
          </a:p>
        </p:txBody>
      </p:sp>
      <p:sp>
        <p:nvSpPr>
          <p:cNvPr id="52" name="Rectangle 51"/>
          <p:cNvSpPr/>
          <p:nvPr/>
        </p:nvSpPr>
        <p:spPr>
          <a:xfrm>
            <a:off x="10813116" y="1305703"/>
            <a:ext cx="1010212" cy="707886"/>
          </a:xfrm>
          <a:prstGeom prst="rect">
            <a:avLst/>
          </a:prstGeom>
        </p:spPr>
        <p:txBody>
          <a:bodyPr wrap="none">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46%</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volume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coverage</a:t>
            </a:r>
          </a:p>
        </p:txBody>
      </p:sp>
      <p:sp>
        <p:nvSpPr>
          <p:cNvPr id="53" name="Right Brace 52"/>
          <p:cNvSpPr/>
          <p:nvPr/>
        </p:nvSpPr>
        <p:spPr>
          <a:xfrm>
            <a:off x="10532905" y="1321422"/>
            <a:ext cx="237975" cy="640080"/>
          </a:xfrm>
          <a:prstGeom prst="rightBrac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Isosceles Triangle 54"/>
          <p:cNvSpPr/>
          <p:nvPr/>
        </p:nvSpPr>
        <p:spPr>
          <a:xfrm rot="5400000">
            <a:off x="4351169" y="1496537"/>
            <a:ext cx="731520" cy="289851"/>
          </a:xfrm>
          <a:prstGeom prst="triangle">
            <a:avLst/>
          </a:prstGeom>
          <a:gradFill>
            <a:gsLst>
              <a:gs pos="0">
                <a:schemeClr val="bg1">
                  <a:lumMod val="7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1527139" y="1057897"/>
            <a:ext cx="2053447"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Common process gaps</a:t>
            </a:r>
          </a:p>
        </p:txBody>
      </p:sp>
      <p:sp>
        <p:nvSpPr>
          <p:cNvPr id="51" name="TextBox 50"/>
          <p:cNvSpPr txBox="1"/>
          <p:nvPr/>
        </p:nvSpPr>
        <p:spPr>
          <a:xfrm>
            <a:off x="6796826" y="1057897"/>
            <a:ext cx="2000548"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Process requirements</a:t>
            </a:r>
          </a:p>
        </p:txBody>
      </p:sp>
      <p:graphicFrame>
        <p:nvGraphicFramePr>
          <p:cNvPr id="10" name="Table 9"/>
          <p:cNvGraphicFramePr>
            <a:graphicFrameLocks noGrp="1"/>
          </p:cNvGraphicFramePr>
          <p:nvPr>
            <p:extLst/>
          </p:nvPr>
        </p:nvGraphicFramePr>
        <p:xfrm>
          <a:off x="314728" y="2487923"/>
          <a:ext cx="11562544" cy="2629472"/>
        </p:xfrm>
        <a:graphic>
          <a:graphicData uri="http://schemas.openxmlformats.org/drawingml/2006/table">
            <a:tbl>
              <a:tblPr/>
              <a:tblGrid>
                <a:gridCol w="1685439">
                  <a:extLst>
                    <a:ext uri="{9D8B030D-6E8A-4147-A177-3AD203B41FA5}">
                      <a16:colId xmlns:a16="http://schemas.microsoft.com/office/drawing/2014/main" val="3619346578"/>
                    </a:ext>
                  </a:extLst>
                </a:gridCol>
                <a:gridCol w="1674055">
                  <a:extLst>
                    <a:ext uri="{9D8B030D-6E8A-4147-A177-3AD203B41FA5}">
                      <a16:colId xmlns:a16="http://schemas.microsoft.com/office/drawing/2014/main" val="3136495034"/>
                    </a:ext>
                  </a:extLst>
                </a:gridCol>
                <a:gridCol w="2388953">
                  <a:extLst>
                    <a:ext uri="{9D8B030D-6E8A-4147-A177-3AD203B41FA5}">
                      <a16:colId xmlns:a16="http://schemas.microsoft.com/office/drawing/2014/main" val="2826272091"/>
                    </a:ext>
                  </a:extLst>
                </a:gridCol>
                <a:gridCol w="1181687">
                  <a:extLst>
                    <a:ext uri="{9D8B030D-6E8A-4147-A177-3AD203B41FA5}">
                      <a16:colId xmlns:a16="http://schemas.microsoft.com/office/drawing/2014/main" val="310840218"/>
                    </a:ext>
                  </a:extLst>
                </a:gridCol>
                <a:gridCol w="1015428">
                  <a:extLst>
                    <a:ext uri="{9D8B030D-6E8A-4147-A177-3AD203B41FA5}">
                      <a16:colId xmlns:a16="http://schemas.microsoft.com/office/drawing/2014/main" val="2029508525"/>
                    </a:ext>
                  </a:extLst>
                </a:gridCol>
                <a:gridCol w="984739">
                  <a:extLst>
                    <a:ext uri="{9D8B030D-6E8A-4147-A177-3AD203B41FA5}">
                      <a16:colId xmlns:a16="http://schemas.microsoft.com/office/drawing/2014/main" val="615050714"/>
                    </a:ext>
                  </a:extLst>
                </a:gridCol>
                <a:gridCol w="829993">
                  <a:extLst>
                    <a:ext uri="{9D8B030D-6E8A-4147-A177-3AD203B41FA5}">
                      <a16:colId xmlns:a16="http://schemas.microsoft.com/office/drawing/2014/main" val="903265587"/>
                    </a:ext>
                  </a:extLst>
                </a:gridCol>
                <a:gridCol w="942536">
                  <a:extLst>
                    <a:ext uri="{9D8B030D-6E8A-4147-A177-3AD203B41FA5}">
                      <a16:colId xmlns:a16="http://schemas.microsoft.com/office/drawing/2014/main" val="1223212048"/>
                    </a:ext>
                  </a:extLst>
                </a:gridCol>
                <a:gridCol w="859714">
                  <a:extLst>
                    <a:ext uri="{9D8B030D-6E8A-4147-A177-3AD203B41FA5}">
                      <a16:colId xmlns:a16="http://schemas.microsoft.com/office/drawing/2014/main" val="4076081232"/>
                    </a:ext>
                  </a:extLst>
                </a:gridCol>
              </a:tblGrid>
              <a:tr h="494426">
                <a:tc>
                  <a:txBody>
                    <a:bodyPr/>
                    <a:lstStyle/>
                    <a:p>
                      <a:pPr algn="l" fontAlgn="b"/>
                      <a:r>
                        <a:rPr lang="en-US" sz="1600" b="1" i="0" u="none" strike="noStrike" dirty="0">
                          <a:solidFill>
                            <a:srgbClr val="FFFFFF"/>
                          </a:solidFill>
                          <a:effectLst/>
                          <a:latin typeface="GE Inspira Sans" panose="020B0503060000000003" pitchFamily="34" charset="0"/>
                        </a:rPr>
                        <a:t>H2 - Division</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H3 - Business</a:t>
                      </a:r>
                      <a:endParaRPr lang="en-US" sz="1600" b="1" i="0" u="none" strike="noStrike" dirty="0">
                        <a:solidFill>
                          <a:srgbClr val="FFFFFF"/>
                        </a:solidFill>
                        <a:effectLst/>
                        <a:latin typeface="GE Inspira Sans" panose="020B0503060000000003" pitchFamily="34" charset="0"/>
                      </a:endParaRP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H4 - Sub-business</a:t>
                      </a:r>
                      <a:endParaRPr lang="en-US" sz="1600" b="1" i="0" u="none" strike="noStrike" dirty="0">
                        <a:solidFill>
                          <a:srgbClr val="FFFFFF"/>
                        </a:solidFill>
                        <a:effectLst/>
                        <a:latin typeface="GE Inspira Sans" panose="020B0503060000000003" pitchFamily="34" charset="0"/>
                      </a:endParaRP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 Biz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Biz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GE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dirty="0">
                          <a:solidFill>
                            <a:srgbClr val="FFFFFF"/>
                          </a:solidFill>
                          <a:effectLst/>
                          <a:latin typeface="GE Inspira Sans" panose="020B0503060000000003" pitchFamily="34" charset="0"/>
                        </a:rPr>
                        <a:t>% GE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extLst>
                  <a:ext uri="{0D108BD9-81ED-4DB2-BD59-A6C34878D82A}">
                    <a16:rowId xmlns:a16="http://schemas.microsoft.com/office/drawing/2014/main" val="1360574890"/>
                  </a:ext>
                </a:extLst>
              </a:tr>
              <a:tr h="305616">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CEO</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Small Commercial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2398657"/>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CFMI</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CFMI</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984209"/>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CSA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68438593"/>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Spares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6842269"/>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Europe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45577712"/>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US &amp; Canada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16110952"/>
                  </a:ext>
                </a:extLst>
              </a:tr>
              <a:tr h="304905">
                <a:tc gridSpan="3">
                  <a:txBody>
                    <a:bodyPr/>
                    <a:lstStyle/>
                    <a:p>
                      <a:pPr algn="ctr" rtl="0" fontAlgn="ctr"/>
                      <a:r>
                        <a:rPr lang="en-US" sz="1400" b="1" i="0" u="none" strike="noStrike" dirty="0">
                          <a:solidFill>
                            <a:srgbClr val="203764"/>
                          </a:solidFill>
                          <a:effectLst/>
                          <a:latin typeface="GE Inspira Sans" panose="020B0503060000000003"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154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gridSpan="2">
                  <a:txBody>
                    <a:bodyPr/>
                    <a:lstStyle/>
                    <a:p>
                      <a:pPr algn="ctr" rtl="0" fontAlgn="ctr"/>
                      <a:endParaRPr lang="en-US" sz="1400" b="1" i="0" u="none" strike="noStrike" dirty="0">
                        <a:solidFill>
                          <a:srgbClr val="203764"/>
                        </a:solidFill>
                        <a:effectLst/>
                        <a:latin typeface="GE Inspira Sans" panose="020B0503060000000003" pitchFamily="34" charset="0"/>
                      </a:endParaRP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46%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163124"/>
                  </a:ext>
                </a:extLst>
              </a:tr>
            </a:tbl>
          </a:graphicData>
        </a:graphic>
      </p:graphicFrame>
      <p:sp>
        <p:nvSpPr>
          <p:cNvPr id="1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9412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3213" y="1189363"/>
            <a:ext cx="11574059" cy="88641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Supporting docs | Disputes (4/6)</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TextBox 46"/>
          <p:cNvSpPr txBox="1"/>
          <p:nvPr/>
        </p:nvSpPr>
        <p:spPr>
          <a:xfrm>
            <a:off x="479452" y="1426019"/>
            <a:ext cx="4720025" cy="430887"/>
          </a:xfrm>
          <a:prstGeom prst="rect">
            <a:avLst/>
          </a:prstGeom>
          <a:noFill/>
        </p:spPr>
        <p:txBody>
          <a:bodyPr wrap="square" lIns="0" tIns="0" rIns="0" bIns="0" rtlCol="0">
            <a:spAutoFit/>
          </a:bodyPr>
          <a:lstStyle/>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Unclear contractual language </a:t>
            </a:r>
            <a:r>
              <a:rPr kumimoji="0" lang="en-US" sz="1400" b="0" i="0" u="none" strike="noStrike" kern="0" cap="none" spc="0" normalizeH="0" baseline="0" noProof="0" dirty="0">
                <a:ln>
                  <a:noFill/>
                </a:ln>
                <a:solidFill>
                  <a:schemeClr val="accent2"/>
                </a:solidFill>
                <a:effectLst/>
                <a:uLnTx/>
                <a:uFillTx/>
              </a:rPr>
              <a:t>of supporting docs needed</a:t>
            </a:r>
          </a:p>
          <a:p>
            <a:pPr marL="166688" marR="0" lvl="0" indent="-16668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No agreement </a:t>
            </a:r>
            <a:r>
              <a:rPr kumimoji="0" lang="en-US" sz="1400" b="0" i="0" u="none" strike="noStrike" kern="0" cap="none" spc="0" normalizeH="0" baseline="0" noProof="0" dirty="0">
                <a:ln>
                  <a:noFill/>
                </a:ln>
                <a:solidFill>
                  <a:schemeClr val="accent2"/>
                </a:solidFill>
                <a:effectLst/>
                <a:uLnTx/>
                <a:uFillTx/>
              </a:rPr>
              <a:t>with customer on expected supporting docs</a:t>
            </a:r>
          </a:p>
        </p:txBody>
      </p:sp>
      <p:sp>
        <p:nvSpPr>
          <p:cNvPr id="48" name="TextBox 47"/>
          <p:cNvSpPr txBox="1"/>
          <p:nvPr/>
        </p:nvSpPr>
        <p:spPr>
          <a:xfrm>
            <a:off x="5574406" y="1426019"/>
            <a:ext cx="5120640" cy="430887"/>
          </a:xfrm>
          <a:prstGeom prst="rect">
            <a:avLst/>
          </a:prstGeom>
          <a:noFill/>
        </p:spPr>
        <p:txBody>
          <a:bodyPr wrap="square" lIns="0" tIns="0" rIns="0" bIns="0" rtlCol="0">
            <a:spAutoFit/>
          </a:bodyPr>
          <a:lstStyle>
            <a:defPPr>
              <a:defRPr lang="en-US"/>
            </a:defPPr>
            <a:lvl1pPr marL="164592" lvl="0" indent="-164592">
              <a:buFont typeface="Arial" panose="020B0604020202020204" pitchFamily="34" charset="0"/>
              <a:buChar char="•"/>
              <a:defRPr sz="1400" kern="0">
                <a:solidFill>
                  <a:schemeClr val="accent2"/>
                </a:solidFill>
              </a:defRPr>
            </a:lvl1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0" cap="none" spc="0" normalizeH="0" baseline="0" noProof="0" dirty="0">
                <a:ln>
                  <a:noFill/>
                </a:ln>
                <a:solidFill>
                  <a:schemeClr val="accent2"/>
                </a:solidFill>
                <a:effectLst/>
                <a:uLnTx/>
                <a:uFillTx/>
                <a:sym typeface="Wingdings" panose="05000000000000000000" pitchFamily="2" charset="2"/>
              </a:rPr>
              <a:t> </a:t>
            </a:r>
            <a:r>
              <a:rPr kumimoji="0" lang="en-US" sz="1400" b="0" i="0" u="none" strike="noStrike" kern="0" cap="none" spc="0" normalizeH="0" baseline="0" noProof="0" dirty="0">
                <a:ln>
                  <a:noFill/>
                </a:ln>
                <a:solidFill>
                  <a:schemeClr val="accent2"/>
                </a:solidFill>
                <a:effectLst/>
                <a:uLnTx/>
                <a:uFillTx/>
              </a:rPr>
              <a:t>Commercial / ITO teams to </a:t>
            </a:r>
            <a:r>
              <a:rPr kumimoji="0" lang="en-US" sz="1400" b="1" i="0" u="none" strike="noStrike" kern="0" cap="none" spc="0" normalizeH="0" baseline="0" noProof="0" dirty="0">
                <a:ln>
                  <a:noFill/>
                </a:ln>
                <a:solidFill>
                  <a:schemeClr val="accent2"/>
                </a:solidFill>
                <a:effectLst/>
                <a:uLnTx/>
                <a:uFillTx/>
              </a:rPr>
              <a:t>clarify requirements upfront </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sym typeface="Wingdings" panose="05000000000000000000" pitchFamily="2" charset="2"/>
              </a:rPr>
              <a:t>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Set up supporting docs </a:t>
            </a:r>
            <a:r>
              <a:rPr kumimoji="0" lang="en-US" sz="1400" b="1" i="0" u="none" strike="noStrike" kern="0" cap="none" spc="0" normalizeH="0" baseline="0" noProof="0" dirty="0">
                <a:ln>
                  <a:noFill/>
                </a:ln>
                <a:solidFill>
                  <a:schemeClr val="accent2"/>
                </a:solidFill>
                <a:effectLst/>
                <a:uLnTx/>
                <a:uFillTx/>
                <a:latin typeface="GE Inspira Sans" panose="020B0503060000000003" pitchFamily="34" charset="0"/>
              </a:rPr>
              <a:t>checklist in billing request </a:t>
            </a:r>
            <a:r>
              <a:rPr kumimoji="0" lang="en-US" sz="1400" b="0" i="0" u="none" strike="noStrike" kern="0" cap="none" spc="0" normalizeH="0" baseline="0" noProof="0" dirty="0">
                <a:ln>
                  <a:noFill/>
                </a:ln>
                <a:solidFill>
                  <a:schemeClr val="accent2"/>
                </a:solidFill>
                <a:effectLst/>
                <a:uLnTx/>
                <a:uFillTx/>
                <a:latin typeface="GE Inspira Sans" panose="020B0503060000000003" pitchFamily="34" charset="0"/>
              </a:rPr>
              <a:t>process</a:t>
            </a:r>
          </a:p>
        </p:txBody>
      </p:sp>
      <p:sp>
        <p:nvSpPr>
          <p:cNvPr id="52" name="Rectangle 51"/>
          <p:cNvSpPr/>
          <p:nvPr/>
        </p:nvSpPr>
        <p:spPr>
          <a:xfrm>
            <a:off x="10728711" y="1305703"/>
            <a:ext cx="1010212" cy="707886"/>
          </a:xfrm>
          <a:prstGeom prst="rect">
            <a:avLst/>
          </a:prstGeom>
        </p:spPr>
        <p:txBody>
          <a:bodyPr wrap="none">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34%</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volume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coverage</a:t>
            </a:r>
          </a:p>
        </p:txBody>
      </p:sp>
      <p:sp>
        <p:nvSpPr>
          <p:cNvPr id="53" name="Right Brace 52"/>
          <p:cNvSpPr/>
          <p:nvPr/>
        </p:nvSpPr>
        <p:spPr>
          <a:xfrm>
            <a:off x="10406296" y="1321422"/>
            <a:ext cx="237975" cy="640080"/>
          </a:xfrm>
          <a:prstGeom prst="rightBrac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Isosceles Triangle 54"/>
          <p:cNvSpPr/>
          <p:nvPr/>
        </p:nvSpPr>
        <p:spPr>
          <a:xfrm rot="5400000">
            <a:off x="4913870" y="1496537"/>
            <a:ext cx="731520" cy="289851"/>
          </a:xfrm>
          <a:prstGeom prst="triangle">
            <a:avLst/>
          </a:prstGeom>
          <a:gradFill>
            <a:gsLst>
              <a:gs pos="0">
                <a:schemeClr val="bg1">
                  <a:lumMod val="7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1527139" y="1057897"/>
            <a:ext cx="2053447"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Common process gaps</a:t>
            </a:r>
          </a:p>
        </p:txBody>
      </p:sp>
      <p:sp>
        <p:nvSpPr>
          <p:cNvPr id="51" name="TextBox 50"/>
          <p:cNvSpPr txBox="1"/>
          <p:nvPr/>
        </p:nvSpPr>
        <p:spPr>
          <a:xfrm>
            <a:off x="7092248" y="1057897"/>
            <a:ext cx="2000548"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Process requirements</a:t>
            </a:r>
          </a:p>
        </p:txBody>
      </p:sp>
      <p:graphicFrame>
        <p:nvGraphicFramePr>
          <p:cNvPr id="14" name="Table 13"/>
          <p:cNvGraphicFramePr>
            <a:graphicFrameLocks noGrp="1"/>
          </p:cNvGraphicFramePr>
          <p:nvPr>
            <p:extLst/>
          </p:nvPr>
        </p:nvGraphicFramePr>
        <p:xfrm>
          <a:off x="314728" y="2473855"/>
          <a:ext cx="11562544" cy="2628761"/>
        </p:xfrm>
        <a:graphic>
          <a:graphicData uri="http://schemas.openxmlformats.org/drawingml/2006/table">
            <a:tbl>
              <a:tblPr/>
              <a:tblGrid>
                <a:gridCol w="1685439">
                  <a:extLst>
                    <a:ext uri="{9D8B030D-6E8A-4147-A177-3AD203B41FA5}">
                      <a16:colId xmlns:a16="http://schemas.microsoft.com/office/drawing/2014/main" val="3619346578"/>
                    </a:ext>
                  </a:extLst>
                </a:gridCol>
                <a:gridCol w="1896584">
                  <a:extLst>
                    <a:ext uri="{9D8B030D-6E8A-4147-A177-3AD203B41FA5}">
                      <a16:colId xmlns:a16="http://schemas.microsoft.com/office/drawing/2014/main" val="3136495034"/>
                    </a:ext>
                  </a:extLst>
                </a:gridCol>
                <a:gridCol w="2450333">
                  <a:extLst>
                    <a:ext uri="{9D8B030D-6E8A-4147-A177-3AD203B41FA5}">
                      <a16:colId xmlns:a16="http://schemas.microsoft.com/office/drawing/2014/main" val="2826272091"/>
                    </a:ext>
                  </a:extLst>
                </a:gridCol>
                <a:gridCol w="942535">
                  <a:extLst>
                    <a:ext uri="{9D8B030D-6E8A-4147-A177-3AD203B41FA5}">
                      <a16:colId xmlns:a16="http://schemas.microsoft.com/office/drawing/2014/main" val="310840218"/>
                    </a:ext>
                  </a:extLst>
                </a:gridCol>
                <a:gridCol w="970671">
                  <a:extLst>
                    <a:ext uri="{9D8B030D-6E8A-4147-A177-3AD203B41FA5}">
                      <a16:colId xmlns:a16="http://schemas.microsoft.com/office/drawing/2014/main" val="2029508525"/>
                    </a:ext>
                  </a:extLst>
                </a:gridCol>
                <a:gridCol w="984739">
                  <a:extLst>
                    <a:ext uri="{9D8B030D-6E8A-4147-A177-3AD203B41FA5}">
                      <a16:colId xmlns:a16="http://schemas.microsoft.com/office/drawing/2014/main" val="615050714"/>
                    </a:ext>
                  </a:extLst>
                </a:gridCol>
                <a:gridCol w="829993">
                  <a:extLst>
                    <a:ext uri="{9D8B030D-6E8A-4147-A177-3AD203B41FA5}">
                      <a16:colId xmlns:a16="http://schemas.microsoft.com/office/drawing/2014/main" val="903265587"/>
                    </a:ext>
                  </a:extLst>
                </a:gridCol>
                <a:gridCol w="942536">
                  <a:extLst>
                    <a:ext uri="{9D8B030D-6E8A-4147-A177-3AD203B41FA5}">
                      <a16:colId xmlns:a16="http://schemas.microsoft.com/office/drawing/2014/main" val="1223212048"/>
                    </a:ext>
                  </a:extLst>
                </a:gridCol>
                <a:gridCol w="859714">
                  <a:extLst>
                    <a:ext uri="{9D8B030D-6E8A-4147-A177-3AD203B41FA5}">
                      <a16:colId xmlns:a16="http://schemas.microsoft.com/office/drawing/2014/main" val="4076081232"/>
                    </a:ext>
                  </a:extLst>
                </a:gridCol>
              </a:tblGrid>
              <a:tr h="494426">
                <a:tc>
                  <a:txBody>
                    <a:bodyPr/>
                    <a:lstStyle/>
                    <a:p>
                      <a:pPr algn="l" fontAlgn="b"/>
                      <a:r>
                        <a:rPr lang="en-US" sz="1600" b="1" i="0" u="none" strike="noStrike" dirty="0">
                          <a:solidFill>
                            <a:srgbClr val="FFFFFF"/>
                          </a:solidFill>
                          <a:effectLst/>
                          <a:latin typeface="GE Inspira Sans" panose="020B0503060000000003" pitchFamily="34" charset="0"/>
                        </a:rPr>
                        <a:t>H2 - Division</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dirty="0">
                          <a:solidFill>
                            <a:srgbClr val="FFFFFF"/>
                          </a:solidFill>
                          <a:effectLst/>
                          <a:latin typeface="GE Inspira Sans" panose="020B0503060000000003" pitchFamily="34" charset="0"/>
                        </a:rPr>
                        <a:t>H3 – Business</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H4 - Sub-business</a:t>
                      </a:r>
                      <a:endParaRPr lang="en-US" sz="1600" b="1" i="0" u="none" strike="noStrike" dirty="0">
                        <a:solidFill>
                          <a:srgbClr val="FFFFFF"/>
                        </a:solidFill>
                        <a:effectLst/>
                        <a:latin typeface="GE Inspira Sans" panose="020B0503060000000003" pitchFamily="34" charset="0"/>
                      </a:endParaRP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Dispute $</a:t>
                      </a:r>
                      <a:endParaRPr lang="en-US" sz="1600" b="1" i="0" u="none" strike="noStrike" dirty="0">
                        <a:solidFill>
                          <a:srgbClr val="FFFFFF"/>
                        </a:solidFill>
                        <a:effectLst/>
                        <a:latin typeface="GE Inspira Sans" panose="020B0503060000000003" pitchFamily="34" charset="0"/>
                      </a:endParaRP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 Biz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Biz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GE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a:solidFill>
                            <a:srgbClr val="FFFFFF"/>
                          </a:solidFill>
                          <a:effectLst/>
                          <a:latin typeface="GE Inspira Sans" panose="020B0503060000000003" pitchFamily="34" charset="0"/>
                        </a:rPr>
                        <a:t>% GE $</a:t>
                      </a:r>
                      <a:endParaRPr lang="en-US" sz="1600" b="1" i="0" u="none" strike="noStrike" dirty="0">
                        <a:solidFill>
                          <a:srgbClr val="FFFFFF"/>
                        </a:solidFill>
                        <a:effectLst/>
                        <a:latin typeface="GE Inspira Sans" panose="020B0503060000000003" pitchFamily="34" charset="0"/>
                      </a:endParaRP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extLst>
                  <a:ext uri="{0D108BD9-81ED-4DB2-BD59-A6C34878D82A}">
                    <a16:rowId xmlns:a16="http://schemas.microsoft.com/office/drawing/2014/main" val="1360574890"/>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Avionics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Avionics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984209"/>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Aviation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Overhaul</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68438593"/>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Europe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6842269"/>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US &amp; Canada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45577712"/>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Oil &amp; Gas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Digital Solutions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DS - Bently Nevada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16110952"/>
                  </a:ext>
                </a:extLst>
              </a:tr>
              <a:tr h="304905">
                <a:tc>
                  <a:txBody>
                    <a:bodyPr/>
                    <a:lstStyle/>
                    <a:p>
                      <a:pPr algn="l" rtl="0" fontAlgn="ctr"/>
                      <a:r>
                        <a:rPr lang="en-US" sz="1400" b="1" i="0" u="none" strike="noStrike">
                          <a:solidFill>
                            <a:srgbClr val="000000"/>
                          </a:solidFill>
                          <a:effectLst/>
                          <a:latin typeface="GE Inspira Sans" panose="020B0503060000000003" pitchFamily="34" charset="0"/>
                        </a:rPr>
                        <a:t>Power</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Power - GE PS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Power - GE PS Aero 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781986110"/>
                  </a:ext>
                </a:extLst>
              </a:tr>
              <a:tr h="304905">
                <a:tc gridSpan="3">
                  <a:txBody>
                    <a:bodyPr/>
                    <a:lstStyle/>
                    <a:p>
                      <a:pPr algn="ctr" rtl="0" fontAlgn="ctr"/>
                      <a:r>
                        <a:rPr lang="en-US" sz="1400" b="1" i="0" u="none" strike="noStrike">
                          <a:solidFill>
                            <a:srgbClr val="203764"/>
                          </a:solidFill>
                          <a:effectLst/>
                          <a:latin typeface="GE Inspira Sans" panose="020B0503060000000003"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a:solidFill>
                            <a:srgbClr val="203764"/>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a:solidFill>
                            <a:srgbClr val="203764"/>
                          </a:solidFill>
                          <a:effectLst/>
                          <a:latin typeface="GE Inspira Sans" panose="020B0503060000000003" pitchFamily="34" charset="0"/>
                        </a:rPr>
                        <a:t>144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gridSpan="2">
                  <a:txBody>
                    <a:bodyPr/>
                    <a:lstStyle/>
                    <a:p>
                      <a:pPr algn="ctr" rtl="0" fontAlgn="ctr"/>
                      <a:endParaRPr lang="en-US" sz="1400" b="1" i="0" u="none" strike="noStrike">
                        <a:solidFill>
                          <a:srgbClr val="203764"/>
                        </a:solidFill>
                        <a:effectLst/>
                        <a:latin typeface="GE Inspira Sans" panose="020B0503060000000003" pitchFamily="34" charset="0"/>
                      </a:endParaRP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a:solidFill>
                            <a:srgbClr val="203764"/>
                          </a:solidFill>
                          <a:effectLst/>
                          <a:latin typeface="GE Inspira Sans" panose="020B0503060000000003" pitchFamily="34" charset="0"/>
                        </a:rPr>
                        <a:t>34%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92938566"/>
                  </a:ext>
                </a:extLst>
              </a:tr>
            </a:tbl>
          </a:graphicData>
        </a:graphic>
      </p:graphicFrame>
      <p:sp>
        <p:nvSpPr>
          <p:cNvPr id="15"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3284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3213" y="1189363"/>
            <a:ext cx="11574059" cy="112900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chemeClr val="accent1">
                  <a:lumMod val="50000"/>
                </a:schemeClr>
              </a:solidFill>
              <a:effectLst/>
              <a:uLnTx/>
              <a:uFillTx/>
            </a:endParaRPr>
          </a:p>
        </p:txBody>
      </p:sp>
      <p:sp>
        <p:nvSpPr>
          <p:cNvPr id="2" name="Title 1"/>
          <p:cNvSpPr>
            <a:spLocks noGrp="1"/>
          </p:cNvSpPr>
          <p:nvPr>
            <p:ph type="title"/>
          </p:nvPr>
        </p:nvSpPr>
        <p:spPr/>
        <p:txBody>
          <a:bodyPr/>
          <a:lstStyle/>
          <a:p>
            <a:r>
              <a:rPr lang="en-US" dirty="0"/>
              <a:t>Incorrect tax | Disputes (5/6)</a:t>
            </a:r>
          </a:p>
        </p:txBody>
      </p:sp>
      <p:sp>
        <p:nvSpPr>
          <p:cNvPr id="580" name="AutoShape 573"/>
          <p:cNvSpPr>
            <a:spLocks noChangeAspect="1" noChangeArrowheads="1" noTextEdit="1"/>
          </p:cNvSpPr>
          <p:nvPr/>
        </p:nvSpPr>
        <p:spPr bwMode="auto">
          <a:xfrm>
            <a:off x="303213" y="1133475"/>
            <a:ext cx="115855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TextBox 46"/>
          <p:cNvSpPr txBox="1"/>
          <p:nvPr/>
        </p:nvSpPr>
        <p:spPr>
          <a:xfrm>
            <a:off x="479453" y="1444082"/>
            <a:ext cx="4148818" cy="646331"/>
          </a:xfrm>
          <a:prstGeom prst="rect">
            <a:avLst/>
          </a:prstGeom>
          <a:noFill/>
        </p:spPr>
        <p:txBody>
          <a:bodyPr wrap="square" lIns="0" tIns="0" rIns="0" bIns="0" rtlCol="0">
            <a:spAutoFit/>
          </a:bodyPr>
          <a:lstStyle/>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Sales</a:t>
            </a:r>
            <a:r>
              <a:rPr kumimoji="0" lang="en-US" sz="1400" b="0" i="0" u="none" strike="noStrike" kern="0" cap="none" spc="0" normalizeH="0" baseline="0" noProof="0" dirty="0">
                <a:ln>
                  <a:noFill/>
                </a:ln>
                <a:solidFill>
                  <a:schemeClr val="accent2"/>
                </a:solidFill>
                <a:effectLst/>
                <a:uLnTx/>
                <a:uFillTx/>
              </a:rPr>
              <a:t> team do not provide </a:t>
            </a:r>
            <a:r>
              <a:rPr kumimoji="0" lang="en-US" sz="1400" b="1" i="0" u="none" strike="noStrike" kern="0" cap="none" spc="0" normalizeH="0" baseline="0" noProof="0" dirty="0">
                <a:ln>
                  <a:noFill/>
                </a:ln>
                <a:solidFill>
                  <a:schemeClr val="accent2"/>
                </a:solidFill>
                <a:effectLst/>
                <a:uLnTx/>
                <a:uFillTx/>
              </a:rPr>
              <a:t>exemption upfront</a:t>
            </a:r>
          </a:p>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accent2"/>
                </a:solidFill>
                <a:effectLst/>
                <a:uLnTx/>
                <a:uFillTx/>
              </a:rPr>
              <a:t>Tax certificate </a:t>
            </a:r>
            <a:r>
              <a:rPr kumimoji="0" lang="en-US" sz="1400" b="1" i="0" u="none" strike="noStrike" kern="0" cap="none" spc="0" normalizeH="0" baseline="0" noProof="0" dirty="0">
                <a:ln>
                  <a:noFill/>
                </a:ln>
                <a:solidFill>
                  <a:schemeClr val="accent2"/>
                </a:solidFill>
                <a:effectLst/>
                <a:uLnTx/>
                <a:uFillTx/>
              </a:rPr>
              <a:t>missing at order input</a:t>
            </a:r>
          </a:p>
          <a:p>
            <a:pPr marL="164592" marR="0" lvl="0" indent="-164592"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0" cap="none" spc="0" normalizeH="0" baseline="0" noProof="0" dirty="0">
                <a:ln>
                  <a:noFill/>
                </a:ln>
                <a:solidFill>
                  <a:schemeClr val="accent2"/>
                </a:solidFill>
                <a:effectLst/>
                <a:uLnTx/>
                <a:uFillTx/>
              </a:rPr>
              <a:t>Open disputes </a:t>
            </a:r>
            <a:r>
              <a:rPr kumimoji="0" lang="en-US" sz="1400" b="0" i="0" u="none" strike="noStrike" kern="0" cap="none" spc="0" normalizeH="0" baseline="0" noProof="0" dirty="0">
                <a:ln>
                  <a:noFill/>
                </a:ln>
                <a:solidFill>
                  <a:schemeClr val="accent2"/>
                </a:solidFill>
                <a:effectLst/>
                <a:uLnTx/>
                <a:uFillTx/>
              </a:rPr>
              <a:t>when exemption is already </a:t>
            </a:r>
            <a:r>
              <a:rPr kumimoji="0" lang="en-US" sz="1400" b="1" i="0" u="none" strike="noStrike" kern="0" cap="none" spc="0" normalizeH="0" baseline="0" noProof="0" dirty="0">
                <a:ln>
                  <a:noFill/>
                </a:ln>
                <a:solidFill>
                  <a:schemeClr val="accent2"/>
                </a:solidFill>
                <a:effectLst/>
                <a:uLnTx/>
                <a:uFillTx/>
              </a:rPr>
              <a:t>available</a:t>
            </a:r>
          </a:p>
        </p:txBody>
      </p:sp>
      <p:sp>
        <p:nvSpPr>
          <p:cNvPr id="48" name="TextBox 47"/>
          <p:cNvSpPr txBox="1"/>
          <p:nvPr/>
        </p:nvSpPr>
        <p:spPr>
          <a:xfrm>
            <a:off x="5447800" y="1444082"/>
            <a:ext cx="5120640" cy="646331"/>
          </a:xfrm>
          <a:prstGeom prst="rect">
            <a:avLst/>
          </a:prstGeom>
          <a:noFill/>
        </p:spPr>
        <p:txBody>
          <a:bodyPr wrap="square" lIns="0" tIns="0" rIns="0" bIns="0" rtlCol="0">
            <a:spAutoFit/>
          </a:bodyPr>
          <a:lstStyle>
            <a:defPPr>
              <a:defRPr lang="en-US"/>
            </a:defPPr>
            <a:lvl1pPr marL="164592" lvl="0" indent="-164592">
              <a:buFont typeface="Arial" panose="020B0604020202020204" pitchFamily="34" charset="0"/>
              <a:buChar char="•"/>
              <a:defRPr sz="1400" kern="0">
                <a:solidFill>
                  <a:schemeClr val="accent2"/>
                </a:solidFill>
              </a:defRPr>
            </a:lvl1pPr>
          </a:lstStyle>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Set </a:t>
            </a:r>
            <a:r>
              <a:rPr kumimoji="0" lang="en-US" sz="1400" b="1" i="0" u="none" strike="noStrike" kern="0" cap="none" spc="0" normalizeH="0" baseline="0" noProof="0" dirty="0">
                <a:ln>
                  <a:noFill/>
                </a:ln>
                <a:solidFill>
                  <a:schemeClr val="accent2"/>
                </a:solidFill>
                <a:effectLst/>
                <a:uLnTx/>
                <a:uFillTx/>
              </a:rPr>
              <a:t>tax exemption requirements </a:t>
            </a:r>
            <a:r>
              <a:rPr kumimoji="0" lang="en-US" sz="1400" b="0" i="0" u="none" strike="noStrike" kern="0" cap="none" spc="0" normalizeH="0" baseline="0" noProof="0" dirty="0">
                <a:ln>
                  <a:noFill/>
                </a:ln>
                <a:solidFill>
                  <a:schemeClr val="accent2"/>
                </a:solidFill>
                <a:effectLst/>
                <a:uLnTx/>
                <a:uFillTx/>
              </a:rPr>
              <a:t>for onboarding and order entry</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Ensure </a:t>
            </a:r>
            <a:r>
              <a:rPr kumimoji="0" lang="en-US" sz="1400" b="1" i="0" u="none" strike="noStrike" kern="0" cap="none" spc="0" normalizeH="0" baseline="0" noProof="0" dirty="0">
                <a:ln>
                  <a:noFill/>
                </a:ln>
                <a:solidFill>
                  <a:schemeClr val="accent2"/>
                </a:solidFill>
                <a:effectLst/>
                <a:uLnTx/>
                <a:uFillTx/>
              </a:rPr>
              <a:t>ownership to maintain tax exemption data </a:t>
            </a:r>
            <a:r>
              <a:rPr kumimoji="0" lang="en-US" sz="1400" b="0" i="0" u="none" strike="noStrike" kern="0" cap="none" spc="0" normalizeH="0" baseline="0" noProof="0" dirty="0">
                <a:ln>
                  <a:noFill/>
                </a:ln>
                <a:solidFill>
                  <a:schemeClr val="accent2"/>
                </a:solidFill>
                <a:effectLst/>
                <a:uLnTx/>
                <a:uFillTx/>
              </a:rPr>
              <a:t>repository</a:t>
            </a:r>
          </a:p>
          <a:p>
            <a:pPr marL="164592" marR="0" lvl="0" indent="-164592" defTabSz="91440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schemeClr val="accent2"/>
                </a:solidFill>
                <a:effectLst/>
                <a:uLnTx/>
                <a:uFillTx/>
              </a:rPr>
              <a:t> Leverage </a:t>
            </a:r>
            <a:r>
              <a:rPr kumimoji="0" lang="en-US" sz="1400" b="1" i="0" u="none" strike="noStrike" kern="0" cap="none" spc="0" normalizeH="0" baseline="0" noProof="0" dirty="0">
                <a:ln>
                  <a:noFill/>
                </a:ln>
                <a:solidFill>
                  <a:schemeClr val="accent2"/>
                </a:solidFill>
                <a:effectLst/>
                <a:uLnTx/>
                <a:uFillTx/>
              </a:rPr>
              <a:t>tax repository </a:t>
            </a:r>
            <a:r>
              <a:rPr kumimoji="0" lang="en-US" sz="1400" b="0" i="0" u="none" strike="noStrike" kern="0" cap="none" spc="0" normalizeH="0" baseline="0" noProof="0" dirty="0">
                <a:ln>
                  <a:noFill/>
                </a:ln>
                <a:solidFill>
                  <a:schemeClr val="accent2"/>
                </a:solidFill>
                <a:effectLst/>
                <a:uLnTx/>
                <a:uFillTx/>
              </a:rPr>
              <a:t>for dispute resolution</a:t>
            </a:r>
          </a:p>
        </p:txBody>
      </p:sp>
      <p:sp>
        <p:nvSpPr>
          <p:cNvPr id="52" name="Rectangle 51"/>
          <p:cNvSpPr/>
          <p:nvPr/>
        </p:nvSpPr>
        <p:spPr>
          <a:xfrm>
            <a:off x="10827184" y="1417420"/>
            <a:ext cx="1010212" cy="707886"/>
          </a:xfrm>
          <a:prstGeom prst="rect">
            <a:avLst/>
          </a:prstGeom>
        </p:spPr>
        <p:txBody>
          <a:bodyPr wrap="none">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58%</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volume </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accent1">
                    <a:lumMod val="50000"/>
                  </a:schemeClr>
                </a:solidFill>
                <a:effectLst/>
                <a:uLnTx/>
                <a:uFillTx/>
              </a:rPr>
              <a:t>coverage</a:t>
            </a:r>
          </a:p>
        </p:txBody>
      </p:sp>
      <p:sp>
        <p:nvSpPr>
          <p:cNvPr id="53" name="Right Brace 52"/>
          <p:cNvSpPr/>
          <p:nvPr/>
        </p:nvSpPr>
        <p:spPr>
          <a:xfrm>
            <a:off x="10532905" y="1355767"/>
            <a:ext cx="237975" cy="822960"/>
          </a:xfrm>
          <a:prstGeom prst="rightBrac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Isosceles Triangle 54"/>
          <p:cNvSpPr/>
          <p:nvPr/>
        </p:nvSpPr>
        <p:spPr>
          <a:xfrm rot="5400000">
            <a:off x="4551632" y="1622322"/>
            <a:ext cx="1005840" cy="289851"/>
          </a:xfrm>
          <a:prstGeom prst="triangle">
            <a:avLst/>
          </a:prstGeom>
          <a:gradFill>
            <a:gsLst>
              <a:gs pos="0">
                <a:schemeClr val="bg1">
                  <a:lumMod val="7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1527139" y="1057897"/>
            <a:ext cx="2053447"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Common process gaps</a:t>
            </a:r>
          </a:p>
        </p:txBody>
      </p:sp>
      <p:sp>
        <p:nvSpPr>
          <p:cNvPr id="51" name="TextBox 50"/>
          <p:cNvSpPr txBox="1"/>
          <p:nvPr/>
        </p:nvSpPr>
        <p:spPr>
          <a:xfrm>
            <a:off x="7007846" y="1057897"/>
            <a:ext cx="2000548" cy="274320"/>
          </a:xfrm>
          <a:prstGeom prst="rect">
            <a:avLst/>
          </a:prstGeom>
          <a:solidFill>
            <a:schemeClr val="bg1"/>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sng" strike="noStrike" kern="0" cap="none" spc="0" normalizeH="0" baseline="0" noProof="0" dirty="0">
                <a:ln>
                  <a:noFill/>
                </a:ln>
                <a:solidFill>
                  <a:schemeClr val="accent1">
                    <a:lumMod val="50000"/>
                  </a:schemeClr>
                </a:solidFill>
                <a:effectLst/>
                <a:uLnTx/>
                <a:uFillTx/>
              </a:rPr>
              <a:t>Process requirements</a:t>
            </a:r>
          </a:p>
        </p:txBody>
      </p:sp>
      <p:graphicFrame>
        <p:nvGraphicFramePr>
          <p:cNvPr id="10" name="Table 9"/>
          <p:cNvGraphicFramePr>
            <a:graphicFrameLocks noGrp="1"/>
          </p:cNvGraphicFramePr>
          <p:nvPr>
            <p:extLst/>
          </p:nvPr>
        </p:nvGraphicFramePr>
        <p:xfrm>
          <a:off x="314728" y="2586399"/>
          <a:ext cx="11562544" cy="3239282"/>
        </p:xfrm>
        <a:graphic>
          <a:graphicData uri="http://schemas.openxmlformats.org/drawingml/2006/table">
            <a:tbl>
              <a:tblPr/>
              <a:tblGrid>
                <a:gridCol w="1685439">
                  <a:extLst>
                    <a:ext uri="{9D8B030D-6E8A-4147-A177-3AD203B41FA5}">
                      <a16:colId xmlns:a16="http://schemas.microsoft.com/office/drawing/2014/main" val="3619346578"/>
                    </a:ext>
                  </a:extLst>
                </a:gridCol>
                <a:gridCol w="1674055">
                  <a:extLst>
                    <a:ext uri="{9D8B030D-6E8A-4147-A177-3AD203B41FA5}">
                      <a16:colId xmlns:a16="http://schemas.microsoft.com/office/drawing/2014/main" val="3136495034"/>
                    </a:ext>
                  </a:extLst>
                </a:gridCol>
                <a:gridCol w="2672862">
                  <a:extLst>
                    <a:ext uri="{9D8B030D-6E8A-4147-A177-3AD203B41FA5}">
                      <a16:colId xmlns:a16="http://schemas.microsoft.com/office/drawing/2014/main" val="2826272091"/>
                    </a:ext>
                  </a:extLst>
                </a:gridCol>
                <a:gridCol w="942535">
                  <a:extLst>
                    <a:ext uri="{9D8B030D-6E8A-4147-A177-3AD203B41FA5}">
                      <a16:colId xmlns:a16="http://schemas.microsoft.com/office/drawing/2014/main" val="310840218"/>
                    </a:ext>
                  </a:extLst>
                </a:gridCol>
                <a:gridCol w="970671">
                  <a:extLst>
                    <a:ext uri="{9D8B030D-6E8A-4147-A177-3AD203B41FA5}">
                      <a16:colId xmlns:a16="http://schemas.microsoft.com/office/drawing/2014/main" val="2029508525"/>
                    </a:ext>
                  </a:extLst>
                </a:gridCol>
                <a:gridCol w="984739">
                  <a:extLst>
                    <a:ext uri="{9D8B030D-6E8A-4147-A177-3AD203B41FA5}">
                      <a16:colId xmlns:a16="http://schemas.microsoft.com/office/drawing/2014/main" val="615050714"/>
                    </a:ext>
                  </a:extLst>
                </a:gridCol>
                <a:gridCol w="829993">
                  <a:extLst>
                    <a:ext uri="{9D8B030D-6E8A-4147-A177-3AD203B41FA5}">
                      <a16:colId xmlns:a16="http://schemas.microsoft.com/office/drawing/2014/main" val="903265587"/>
                    </a:ext>
                  </a:extLst>
                </a:gridCol>
                <a:gridCol w="942536">
                  <a:extLst>
                    <a:ext uri="{9D8B030D-6E8A-4147-A177-3AD203B41FA5}">
                      <a16:colId xmlns:a16="http://schemas.microsoft.com/office/drawing/2014/main" val="1223212048"/>
                    </a:ext>
                  </a:extLst>
                </a:gridCol>
                <a:gridCol w="859714">
                  <a:extLst>
                    <a:ext uri="{9D8B030D-6E8A-4147-A177-3AD203B41FA5}">
                      <a16:colId xmlns:a16="http://schemas.microsoft.com/office/drawing/2014/main" val="4076081232"/>
                    </a:ext>
                  </a:extLst>
                </a:gridCol>
              </a:tblGrid>
              <a:tr h="494426">
                <a:tc>
                  <a:txBody>
                    <a:bodyPr/>
                    <a:lstStyle/>
                    <a:p>
                      <a:pPr algn="l" fontAlgn="b"/>
                      <a:r>
                        <a:rPr lang="en-US" sz="1600" b="1" i="0" u="none" strike="noStrike" dirty="0">
                          <a:solidFill>
                            <a:srgbClr val="FFFFFF"/>
                          </a:solidFill>
                          <a:effectLst/>
                          <a:latin typeface="GE Inspira Sans" panose="020B0503060000000003" pitchFamily="34" charset="0"/>
                        </a:rPr>
                        <a:t>H2 - Division</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dirty="0">
                          <a:solidFill>
                            <a:srgbClr val="FFFFFF"/>
                          </a:solidFill>
                          <a:effectLst/>
                          <a:latin typeface="GE Inspira Sans" panose="020B0503060000000003" pitchFamily="34" charset="0"/>
                        </a:rPr>
                        <a:t>H3 - Business</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dirty="0">
                          <a:solidFill>
                            <a:srgbClr val="FFFFFF"/>
                          </a:solidFill>
                          <a:effectLst/>
                          <a:latin typeface="GE Inspira Sans" panose="020B0503060000000003" pitchFamily="34" charset="0"/>
                        </a:rPr>
                        <a:t>H4 - Sub-business</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l" fontAlgn="b"/>
                      <a:r>
                        <a:rPr lang="en-US" sz="1600" b="1" i="0" u="none" strike="noStrike" dirty="0">
                          <a:solidFill>
                            <a:srgbClr val="FFFFFF"/>
                          </a:solidFill>
                          <a:effectLst/>
                          <a:latin typeface="GE Inspira Sans" panose="020B0503060000000003" pitchFamily="34" charset="0"/>
                        </a:rPr>
                        <a:t>Dispute $</a:t>
                      </a:r>
                    </a:p>
                  </a:txBody>
                  <a:tcPr marL="58344"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1F4E78"/>
                    </a:solidFill>
                  </a:tcPr>
                </a:tc>
                <a:tc>
                  <a:txBody>
                    <a:bodyPr/>
                    <a:lstStyle/>
                    <a:p>
                      <a:pPr algn="ctr" fontAlgn="b"/>
                      <a:r>
                        <a:rPr lang="en-US" sz="1600" b="1" i="0" u="none" strike="noStrike" dirty="0">
                          <a:solidFill>
                            <a:srgbClr val="FFFFFF"/>
                          </a:solidFill>
                          <a:effectLst/>
                          <a:latin typeface="GE Inspira Sans" panose="020B0503060000000003" pitchFamily="34" charset="0"/>
                        </a:rPr>
                        <a:t>% Biz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dirty="0">
                          <a:solidFill>
                            <a:srgbClr val="FFFFFF"/>
                          </a:solidFill>
                          <a:effectLst/>
                          <a:latin typeface="GE Inspira Sans" panose="020B0503060000000003" pitchFamily="34" charset="0"/>
                        </a:rPr>
                        <a:t>% Biz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dirty="0">
                          <a:solidFill>
                            <a:srgbClr val="FFFFFF"/>
                          </a:solidFill>
                          <a:effectLst/>
                          <a:latin typeface="GE Inspira Sans" panose="020B0503060000000003" pitchFamily="34" charset="0"/>
                        </a:rPr>
                        <a:t>% GE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tc>
                  <a:txBody>
                    <a:bodyPr/>
                    <a:lstStyle/>
                    <a:p>
                      <a:pPr algn="ctr" fontAlgn="b"/>
                      <a:r>
                        <a:rPr lang="en-US" sz="1600" b="1" i="0" u="none" strike="noStrike" dirty="0">
                          <a:solidFill>
                            <a:srgbClr val="FFFFFF"/>
                          </a:solidFill>
                          <a:effectLst/>
                          <a:latin typeface="GE Inspira Sans" panose="020B0503060000000003" pitchFamily="34" charset="0"/>
                        </a:rPr>
                        <a:t>% GE $</a:t>
                      </a:r>
                    </a:p>
                  </a:txBody>
                  <a:tcPr marL="6483" marR="6483" marT="6483" marB="0" anchor="ctr">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5B9BD5"/>
                    </a:solidFill>
                  </a:tcPr>
                </a:tc>
                <a:extLst>
                  <a:ext uri="{0D108BD9-81ED-4DB2-BD59-A6C34878D82A}">
                    <a16:rowId xmlns:a16="http://schemas.microsoft.com/office/drawing/2014/main" val="1360574890"/>
                  </a:ext>
                </a:extLst>
              </a:tr>
              <a:tr h="305616">
                <a:tc>
                  <a:txBody>
                    <a:bodyPr/>
                    <a:lstStyle/>
                    <a:p>
                      <a:pPr algn="l" rtl="0" fontAlgn="ctr"/>
                      <a:r>
                        <a:rPr lang="en-US" sz="1400" b="1" i="0" u="none" strike="noStrike" dirty="0">
                          <a:solidFill>
                            <a:srgbClr val="000000"/>
                          </a:solidFill>
                          <a:effectLst/>
                          <a:latin typeface="GE Inspira Sans" panose="020B0503060000000003" pitchFamily="34" charset="0"/>
                        </a:rPr>
                        <a:t>Energy Connections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Grid Solutions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GS - Digital Energy</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52398657"/>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Europe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984209"/>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Healthcare Systems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HCS - US &amp; Canada</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68438593"/>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Healthcare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Life Sciences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LS - Bioprocess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6842269"/>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Oil &amp; Gas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DTS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DTS - Flow &amp; Process Technologies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21%</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45577712"/>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Power</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Power - GE PS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Power - GE PS Aero Services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16110952"/>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Power</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Power - GE PS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Power - GE PS Americas Region</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781986110"/>
                  </a:ext>
                </a:extLst>
              </a:tr>
              <a:tr h="304905">
                <a:tc>
                  <a:txBody>
                    <a:bodyPr/>
                    <a:lstStyle/>
                    <a:p>
                      <a:pPr algn="l" rtl="0" fontAlgn="ctr"/>
                      <a:r>
                        <a:rPr lang="en-US" sz="1400" b="1" i="0" u="none" strike="noStrike" dirty="0">
                          <a:solidFill>
                            <a:srgbClr val="000000"/>
                          </a:solidFill>
                          <a:effectLst/>
                          <a:latin typeface="GE Inspira Sans" panose="020B0503060000000003" pitchFamily="34" charset="0"/>
                        </a:rPr>
                        <a:t>Power</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CC"/>
                    </a:solidFill>
                  </a:tcPr>
                </a:tc>
                <a:tc>
                  <a:txBody>
                    <a:bodyPr/>
                    <a:lstStyle/>
                    <a:p>
                      <a:pPr algn="l" rtl="0" fontAlgn="ctr"/>
                      <a:r>
                        <a:rPr lang="en-US" sz="1400" b="0" i="0" u="none" strike="noStrike">
                          <a:solidFill>
                            <a:srgbClr val="000000"/>
                          </a:solidFill>
                          <a:effectLst/>
                          <a:latin typeface="GE Inspira Sans" panose="020B0503060000000003" pitchFamily="34" charset="0"/>
                        </a:rPr>
                        <a:t>Power - GE PS</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GE Inspira Sans" panose="020B0503060000000003" pitchFamily="34" charset="0"/>
                        </a:rPr>
                        <a:t>Power - GE PS HQ Product Line</a:t>
                      </a:r>
                    </a:p>
                  </a:txBody>
                  <a:tcPr marL="857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22%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GE Inspira Sans" panose="020B0503060000000003"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91754012"/>
                  </a:ext>
                </a:extLst>
              </a:tr>
              <a:tr h="304905">
                <a:tc gridSpan="3">
                  <a:txBody>
                    <a:bodyPr/>
                    <a:lstStyle/>
                    <a:p>
                      <a:pPr algn="ctr" rtl="0" fontAlgn="ctr"/>
                      <a:r>
                        <a:rPr lang="en-US" sz="1400" b="1" i="0" u="none" strike="noStrike" dirty="0">
                          <a:solidFill>
                            <a:srgbClr val="203764"/>
                          </a:solidFill>
                          <a:effectLst/>
                          <a:latin typeface="GE Inspira Sans" panose="020B0503060000000003" pitchFamily="34" charset="0"/>
                        </a:rPr>
                        <a:t>TOTAL</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14.0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163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gridSpan="2">
                  <a:txBody>
                    <a:bodyPr/>
                    <a:lstStyle/>
                    <a:p>
                      <a:pPr algn="ctr" rtl="0" fontAlgn="ctr"/>
                      <a:endParaRPr lang="en-US" sz="1400" b="1" i="0" u="none" strike="noStrike" dirty="0">
                        <a:solidFill>
                          <a:srgbClr val="203764"/>
                        </a:solidFill>
                        <a:effectLst/>
                        <a:latin typeface="GE Inspira Sans" panose="020B0503060000000003" pitchFamily="34" charset="0"/>
                      </a:endParaRP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hMerge="1">
                  <a:txBody>
                    <a:bodyPr/>
                    <a:lstStyle/>
                    <a:p>
                      <a:endParaRPr lang="en-US"/>
                    </a:p>
                  </a:txBody>
                  <a:tcP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400" b="1" i="0" u="none" strike="noStrike" dirty="0">
                          <a:solidFill>
                            <a:srgbClr val="203764"/>
                          </a:solidFill>
                          <a:effectLst/>
                          <a:latin typeface="GE Inspira Sans" panose="020B0503060000000003"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tc>
                  <a:txBody>
                    <a:bodyPr/>
                    <a:lstStyle/>
                    <a:p>
                      <a:pPr algn="ctr" rtl="0" fontAlgn="ctr"/>
                      <a:r>
                        <a:rPr lang="en-US" sz="1400" b="1" i="0" u="none" strike="noStrike" dirty="0">
                          <a:solidFill>
                            <a:srgbClr val="203764"/>
                          </a:solidFill>
                          <a:effectLst/>
                          <a:latin typeface="GE Inspira Sans" panose="020B0503060000000003" pitchFamily="34" charset="0"/>
                        </a:rPr>
                        <a:t>59%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2063503"/>
                  </a:ext>
                </a:extLst>
              </a:tr>
            </a:tbl>
          </a:graphicData>
        </a:graphic>
      </p:graphicFrame>
      <p:sp>
        <p:nvSpPr>
          <p:cNvPr id="14" name="Slide Number Placeholder 2"/>
          <p:cNvSpPr>
            <a:spLocks noGrp="1"/>
          </p:cNvSpPr>
          <p:nvPr>
            <p:ph type="sldNum" sz="quarter" idx="12"/>
          </p:nvPr>
        </p:nvSpPr>
        <p:spPr>
          <a:xfrm>
            <a:off x="11413998" y="6475080"/>
            <a:ext cx="329636" cy="18288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CA"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02350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Presentation2" id="{7E1CE85F-1A6B-4C01-A3F3-F0BB0B7AD76C}" vid="{6239524D-2209-4E7A-95A9-09E0710F27D1}"/>
    </a:ext>
  </a:extLst>
</a:theme>
</file>

<file path=ppt/theme/theme2.xml><?xml version="1.0" encoding="utf-8"?>
<a:theme xmlns:a="http://schemas.openxmlformats.org/drawingml/2006/main" name="1_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Presentation2" id="{7E1CE85F-1A6B-4C01-A3F3-F0BB0B7AD76C}" vid="{6239524D-2209-4E7A-95A9-09E0710F27D1}"/>
    </a:ext>
  </a:extLst>
</a:theme>
</file>

<file path=ppt/theme/theme4.xml><?xml version="1.0" encoding="utf-8"?>
<a:theme xmlns:a="http://schemas.openxmlformats.org/drawingml/2006/main" name="4_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Presentation2" id="{7E1CE85F-1A6B-4C01-A3F3-F0BB0B7AD76C}" vid="{6239524D-2209-4E7A-95A9-09E0710F27D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1761</TotalTime>
  <Words>7243</Words>
  <Application>Microsoft Office PowerPoint</Application>
  <PresentationFormat>Widescreen</PresentationFormat>
  <Paragraphs>2804</Paragraphs>
  <Slides>33</Slides>
  <Notes>8</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33</vt:i4>
      </vt:variant>
    </vt:vector>
  </HeadingPairs>
  <TitlesOfParts>
    <vt:vector size="45" baseType="lpstr">
      <vt:lpstr>Arial</vt:lpstr>
      <vt:lpstr>Calibri</vt:lpstr>
      <vt:lpstr>GE Inspira</vt:lpstr>
      <vt:lpstr>GE Inspira Pitch</vt:lpstr>
      <vt:lpstr>GE Inspira Sans</vt:lpstr>
      <vt:lpstr>Wingdings</vt:lpstr>
      <vt:lpstr>Wingdings 3</vt:lpstr>
      <vt:lpstr>GE</vt:lpstr>
      <vt:lpstr>1_GE</vt:lpstr>
      <vt:lpstr>3_GE</vt:lpstr>
      <vt:lpstr>4_GE</vt:lpstr>
      <vt:lpstr>think-cell Slide</vt:lpstr>
      <vt:lpstr>3T16 Operations &amp; Cash I2C/Commercial </vt:lpstr>
      <vt:lpstr>Total landscape | Disputes</vt:lpstr>
      <vt:lpstr>Top billing disputes landscape | Disputes</vt:lpstr>
      <vt:lpstr>Disputes | Focus by dispute code</vt:lpstr>
      <vt:lpstr>Invoice distribution | Disputes (1/6)</vt:lpstr>
      <vt:lpstr>Incorrect price | Disputes (2/6)</vt:lpstr>
      <vt:lpstr>Missing PO | Disputes (3/6)</vt:lpstr>
      <vt:lpstr>Supporting docs | Disputes (4/6)</vt:lpstr>
      <vt:lpstr>Incorrect tax | Disputes (5/6)</vt:lpstr>
      <vt:lpstr>Customer portal | Disputes (6/6)</vt:lpstr>
      <vt:lpstr>Disputes | Focus by business</vt:lpstr>
      <vt:lpstr>PowerPoint Presentation</vt:lpstr>
      <vt:lpstr>PowerPoint Presentation</vt:lpstr>
      <vt:lpstr>Healthcare | Disputes</vt:lpstr>
      <vt:lpstr>PowerPoint Presentation</vt:lpstr>
      <vt:lpstr>PowerPoint Presentation</vt:lpstr>
      <vt:lpstr>Oil &amp; Gas | Disputes</vt:lpstr>
      <vt:lpstr>PowerPoint Presentation</vt:lpstr>
      <vt:lpstr>Aviation | Disputes</vt:lpstr>
      <vt:lpstr>PowerPoint Presentation</vt:lpstr>
      <vt:lpstr>Transportation | Disputes</vt:lpstr>
      <vt:lpstr>PowerPoint Presentation</vt:lpstr>
      <vt:lpstr>Energy Connections | Disputes</vt:lpstr>
      <vt:lpstr>PowerPoint Presentation</vt:lpstr>
      <vt:lpstr>Disputes | Process requirements</vt:lpstr>
      <vt:lpstr>Process assessment … Supporting docs</vt:lpstr>
      <vt:lpstr>Process assessment … Customer portal issue</vt:lpstr>
      <vt:lpstr>Process assessment … Invoice distribution</vt:lpstr>
      <vt:lpstr>Process assessment … Sales tax</vt:lpstr>
      <vt:lpstr>Process assessment … Purchase Order</vt:lpstr>
      <vt:lpstr>Process assessment … Incorrect Pricing</vt:lpstr>
      <vt:lpstr>Voice of Business</vt:lpstr>
      <vt:lpstr>VOB | What support is needed to drive dispute resolution?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3T16 Operations &amp; Cash I2C/Commercial</dc:title>
  <dc:creator>Liu, Jenny (GE Corporate)</dc:creator>
  <cp:lastModifiedBy>Vaid, Ashish (GE Corporate)</cp:lastModifiedBy>
  <cp:revision>113</cp:revision>
  <dcterms:created xsi:type="dcterms:W3CDTF">2017-01-08T19:14:31Z</dcterms:created>
  <dcterms:modified xsi:type="dcterms:W3CDTF">2017-01-19T19:03:14Z</dcterms:modified>
</cp:coreProperties>
</file>