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3"/>
  </p:notesMasterIdLst>
  <p:sldIdLst>
    <p:sldId id="256" r:id="rId2"/>
    <p:sldId id="299" r:id="rId3"/>
    <p:sldId id="297" r:id="rId4"/>
    <p:sldId id="298" r:id="rId5"/>
    <p:sldId id="283" r:id="rId6"/>
    <p:sldId id="284" r:id="rId7"/>
    <p:sldId id="286" r:id="rId8"/>
    <p:sldId id="291" r:id="rId9"/>
    <p:sldId id="288" r:id="rId10"/>
    <p:sldId id="294" r:id="rId11"/>
    <p:sldId id="289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" autoAdjust="0"/>
    <p:restoredTop sz="67861" autoAdjust="0"/>
  </p:normalViewPr>
  <p:slideViewPr>
    <p:cSldViewPr snapToGrid="0" snapToObjects="1">
      <p:cViewPr>
        <p:scale>
          <a:sx n="100" d="100"/>
          <a:sy n="100" d="100"/>
        </p:scale>
        <p:origin x="-2208" y="-1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B73E9-097E-5A42-9A3B-65D69281BD52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43DB3-6F8F-B645-8BEB-9EFF5D04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slide for newly acquired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much did they gave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many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Did they give again</a:t>
            </a:r>
          </a:p>
          <a:p>
            <a:endParaRPr lang="en-US" dirty="0" smtClean="0"/>
          </a:p>
          <a:p>
            <a:r>
              <a:rPr lang="en-US" dirty="0" err="1" smtClean="0"/>
              <a:t>Vs</a:t>
            </a:r>
            <a:r>
              <a:rPr lang="en-US" dirty="0" smtClean="0"/>
              <a:t> only gave once?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20170601</a:t>
            </a:r>
          </a:p>
          <a:p>
            <a:r>
              <a:rPr lang="en-US" dirty="0" smtClean="0"/>
              <a:t>Total households newly acquired that gave</a:t>
            </a:r>
          </a:p>
          <a:p>
            <a:r>
              <a:rPr lang="en-US" dirty="0" smtClean="0"/>
              <a:t>How many gave in the years after?</a:t>
            </a:r>
          </a:p>
          <a:p>
            <a:endParaRPr lang="en-US" dirty="0" smtClean="0"/>
          </a:p>
          <a:p>
            <a:r>
              <a:rPr lang="en-US" dirty="0" smtClean="0"/>
              <a:t>Total # of Contacts</a:t>
            </a:r>
            <a:r>
              <a:rPr lang="en-US" baseline="0" dirty="0" smtClean="0"/>
              <a:t> – Used Created Date</a:t>
            </a:r>
            <a:endParaRPr lang="en-US" dirty="0" smtClean="0"/>
          </a:p>
          <a:p>
            <a:r>
              <a:rPr lang="en-US" dirty="0" smtClean="0"/>
              <a:t>Previous Donor Drop-off </a:t>
            </a:r>
            <a:r>
              <a:rPr lang="en-US" dirty="0" smtClean="0"/>
              <a:t>– Gave in previous year but did not give this year</a:t>
            </a:r>
            <a:endParaRPr lang="en-US" baseline="0" dirty="0" smtClean="0"/>
          </a:p>
          <a:p>
            <a:r>
              <a:rPr lang="en-US" baseline="0" dirty="0" smtClean="0"/>
              <a:t>Total Donors Newly Acquired (1</a:t>
            </a:r>
            <a:r>
              <a:rPr lang="en-US" baseline="30000" dirty="0" smtClean="0"/>
              <a:t>st</a:t>
            </a:r>
            <a:r>
              <a:rPr lang="en-US" baseline="0" dirty="0" smtClean="0"/>
              <a:t> Gift in a certain FY</a:t>
            </a:r>
            <a:r>
              <a:rPr lang="en-US" baseline="0" dirty="0" smtClean="0"/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 count?</a:t>
            </a:r>
          </a:p>
          <a:p>
            <a:r>
              <a:rPr lang="en-US" dirty="0" smtClean="0"/>
              <a:t>Household giving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transactions</a:t>
            </a:r>
          </a:p>
          <a:p>
            <a:r>
              <a:rPr lang="en-US" baseline="0" dirty="0" smtClean="0"/>
              <a:t>Allocations of the donations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 Count –  Number of unique donors</a:t>
            </a:r>
          </a:p>
          <a:p>
            <a:r>
              <a:rPr lang="en-US" dirty="0" smtClean="0"/>
              <a:t>Record Count – Number of</a:t>
            </a:r>
            <a:r>
              <a:rPr lang="en-US" baseline="0" dirty="0" smtClean="0"/>
              <a:t> donations (transactions)</a:t>
            </a:r>
          </a:p>
          <a:p>
            <a:endParaRPr lang="en-US" dirty="0" smtClean="0"/>
          </a:p>
          <a:p>
            <a:r>
              <a:rPr lang="en-US" dirty="0" smtClean="0"/>
              <a:t>Notes: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Any potential to move 0-20k donors to higher as they are the largest pool of people?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Any potential</a:t>
            </a:r>
            <a:r>
              <a:rPr lang="en-US" baseline="0" dirty="0" smtClean="0"/>
              <a:t> to move 20k – 70k donors up?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Decrease in 20-70k donors over the years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Stagnant Greater than 100k but perhaps they are different people? Look at who these people 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just individuals?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2016 0-20k contact count? Should</a:t>
            </a:r>
            <a:r>
              <a:rPr lang="en-US" baseline="0" dirty="0" smtClean="0"/>
              <a:t> be smaller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Same thing for people who been met.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organizations from individuals</a:t>
            </a:r>
            <a:r>
              <a:rPr lang="en-US" baseline="0" dirty="0" smtClean="0"/>
              <a:t> on the DR team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https://ap1.salesforce.com/00O90000009VrNQ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2015 outlier</a:t>
            </a:r>
          </a:p>
          <a:p>
            <a:endParaRPr lang="en-US" dirty="0" smtClean="0"/>
          </a:p>
          <a:p>
            <a:r>
              <a:rPr lang="en-US" dirty="0" smtClean="0"/>
              <a:t>Make Tabular, Export to Excel</a:t>
            </a:r>
            <a:r>
              <a:rPr lang="en-US" baseline="0" dirty="0" smtClean="0"/>
              <a:t> to create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look at Q4 or October? + heading? Compare with total giving by </a:t>
            </a:r>
            <a:r>
              <a:rPr lang="en-US" dirty="0" err="1" smtClean="0"/>
              <a:t>qtr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20170601</a:t>
            </a:r>
          </a:p>
          <a:p>
            <a:r>
              <a:rPr lang="en-US" dirty="0" smtClean="0"/>
              <a:t>Households at banquet</a:t>
            </a:r>
          </a:p>
          <a:p>
            <a:r>
              <a:rPr lang="en-US" dirty="0" smtClean="0"/>
              <a:t>Total Repeat</a:t>
            </a:r>
            <a:r>
              <a:rPr lang="en-US" baseline="0" dirty="0" smtClean="0"/>
              <a:t> HH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935F-EEAC-B144-8C2A-5B9EFB7821C0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5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DE7-9787-AF48-BB95-D41E948B0694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6CA9-B673-9447-968F-ADCB19A28A8E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990A-A50C-4B48-9709-F6FE2AF44D67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22" y="6286501"/>
            <a:ext cx="1210709" cy="5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D0D-CC39-424A-A358-CC256CEF0C6E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1C1-8763-064D-A346-67CC1A93F7F3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9D2-8FDF-D247-90BE-365B4D5BF16F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219D-F923-B547-B81D-35C4E85C5D2B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1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0522-01CA-154C-A51F-9E804A71AD13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37-9AF1-FB4D-874E-793D1F895558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31EF-FCAC-A24E-859C-766C1F1222F7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2259-8201-2F45-9206-78EBA6A1B8F9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4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74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5" y="2071397"/>
            <a:ext cx="5098979" cy="2715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8719" y="1163003"/>
            <a:ext cx="2973137" cy="2377440"/>
          </a:xfrm>
        </p:spPr>
        <p:txBody>
          <a:bodyPr>
            <a:normAutofit/>
          </a:bodyPr>
          <a:lstStyle/>
          <a:p>
            <a:r>
              <a:rPr lang="en-US" sz="3575" b="1" dirty="0">
                <a:solidFill>
                  <a:srgbClr val="FFFFFF"/>
                </a:solidFill>
              </a:rPr>
              <a:t>Donor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8719" y="3550131"/>
            <a:ext cx="2973137" cy="2144866"/>
          </a:xfrm>
        </p:spPr>
        <p:txBody>
          <a:bodyPr>
            <a:normAutofit/>
          </a:bodyPr>
          <a:lstStyle/>
          <a:p>
            <a:endParaRPr lang="en-US" sz="1219" dirty="0">
              <a:solidFill>
                <a:srgbClr val="FFFFFF"/>
              </a:solidFill>
            </a:endParaRPr>
          </a:p>
          <a:p>
            <a:r>
              <a:rPr lang="en-US" sz="1219" b="1" dirty="0">
                <a:solidFill>
                  <a:srgbClr val="FFFFFF"/>
                </a:solidFill>
              </a:rPr>
              <a:t>March 2017</a:t>
            </a:r>
          </a:p>
          <a:p>
            <a:endParaRPr lang="en-US" sz="121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0" y="371475"/>
            <a:ext cx="9629775" cy="737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Household that gave only once by Fiscal Quarter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82" y="1125782"/>
            <a:ext cx="3942989" cy="52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Banquet Attendance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811448"/>
              </p:ext>
            </p:extLst>
          </p:nvPr>
        </p:nvGraphicFramePr>
        <p:xfrm>
          <a:off x="754197" y="1945000"/>
          <a:ext cx="4862212" cy="251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798"/>
                <a:gridCol w="1630904"/>
                <a:gridCol w="1931510"/>
              </a:tblGrid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Banquet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Attendees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Households that donated One Gift Only at banquet</a:t>
                      </a:r>
                      <a:endParaRPr lang="en-US" dirty="0"/>
                    </a:p>
                  </a:txBody>
                  <a:tcPr/>
                </a:tc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8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Fiscal Year = June 1</a:t>
            </a:r>
            <a:r>
              <a:rPr lang="en-US" baseline="30000" dirty="0" smtClean="0"/>
              <a:t>st</a:t>
            </a:r>
            <a:r>
              <a:rPr lang="en-US" dirty="0" smtClean="0"/>
              <a:t> to May 31</a:t>
            </a:r>
            <a:r>
              <a:rPr lang="en-US" baseline="30000" dirty="0" smtClean="0"/>
              <a:t>st</a:t>
            </a:r>
          </a:p>
          <a:p>
            <a:r>
              <a:rPr lang="en-US" dirty="0" smtClean="0"/>
              <a:t>Amounts are in Hong Kong Dollars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Newly Acquired Households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205619"/>
              </p:ext>
            </p:extLst>
          </p:nvPr>
        </p:nvGraphicFramePr>
        <p:xfrm>
          <a:off x="681037" y="1690690"/>
          <a:ext cx="3625417" cy="48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235"/>
                <a:gridCol w="1249091"/>
                <a:gridCol w="1249091"/>
              </a:tblGrid>
              <a:tr h="1619862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Total Households Newly Donated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Gave in subsequent years</a:t>
                      </a:r>
                      <a:endParaRPr lang="en-US" sz="1600" dirty="0"/>
                    </a:p>
                  </a:txBody>
                  <a:tcPr anchor="ctr"/>
                </a:tc>
              </a:tr>
              <a:tr h="1177286">
                <a:tc>
                  <a:txBody>
                    <a:bodyPr/>
                    <a:lstStyle/>
                    <a:p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 smtClean="0"/>
                        <a:t>2015-16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 smtClean="0"/>
                        <a:t>2014-15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65586">
                <a:tc>
                  <a:txBody>
                    <a:bodyPr/>
                    <a:lstStyle/>
                    <a:p>
                      <a:r>
                        <a:rPr lang="en-US" dirty="0" smtClean="0"/>
                        <a:t>2013-14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1,697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 and Yearly 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meetings were held?</a:t>
            </a:r>
          </a:p>
          <a:p>
            <a:r>
              <a:rPr lang="en-US" dirty="0" smtClean="0"/>
              <a:t>Did people give more or less in number of transactions and total amount based on how many meetings they had?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43094"/>
            <a:ext cx="8543925" cy="1325563"/>
          </a:xfrm>
        </p:spPr>
        <p:txBody>
          <a:bodyPr/>
          <a:lstStyle/>
          <a:p>
            <a:r>
              <a:rPr lang="en-US" dirty="0" smtClean="0"/>
              <a:t>Yearly Comparison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64398"/>
              </p:ext>
            </p:extLst>
          </p:nvPr>
        </p:nvGraphicFramePr>
        <p:xfrm>
          <a:off x="588818" y="1217756"/>
          <a:ext cx="8834582" cy="494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1"/>
                <a:gridCol w="1384108"/>
                <a:gridCol w="976761"/>
                <a:gridCol w="1087762"/>
                <a:gridCol w="1312173"/>
                <a:gridCol w="733478"/>
                <a:gridCol w="1228286"/>
                <a:gridCol w="1018233"/>
              </a:tblGrid>
              <a:tr h="1586789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Donations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lvl="0" algn="ctr"/>
                      <a:r>
                        <a:rPr lang="en-US" sz="1600" baseline="0" dirty="0" smtClean="0"/>
                        <a:t>From Individuals</a:t>
                      </a:r>
                    </a:p>
                    <a:p>
                      <a:pPr lvl="0" algn="ctr"/>
                      <a:r>
                        <a:rPr lang="en-US" sz="1600" baseline="0" dirty="0" smtClean="0"/>
                        <a:t>HK$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Average</a:t>
                      </a:r>
                      <a:r>
                        <a:rPr lang="en-US" sz="1600" baseline="0" dirty="0" smtClean="0"/>
                        <a:t> Amount/ Household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Total # of</a:t>
                      </a:r>
                    </a:p>
                    <a:p>
                      <a:pPr lvl="0" algn="ctr"/>
                      <a:r>
                        <a:rPr lang="en-US" sz="1600" dirty="0" smtClean="0"/>
                        <a:t>Individual Contacts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Current</a:t>
                      </a:r>
                      <a:r>
                        <a:rPr lang="en-US" sz="1600" baseline="0" dirty="0" smtClean="0"/>
                        <a:t> Year Active Households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Total Households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Total Households Newly Donated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Previous Donor Household Drop-off</a:t>
                      </a:r>
                    </a:p>
                  </a:txBody>
                  <a:tcPr anchor="ctr"/>
                </a:tc>
              </a:tr>
              <a:tr h="1153249">
                <a:tc>
                  <a:txBody>
                    <a:bodyPr/>
                    <a:lstStyle/>
                    <a:p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$27,563,951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$22,893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16,428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 (year not over)</a:t>
                      </a:r>
                      <a:endParaRPr lang="en-US" dirty="0"/>
                    </a:p>
                  </a:txBody>
                  <a:tcPr anchor="ctr"/>
                </a:tc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 smtClean="0"/>
                        <a:t>2015-16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$34,175,771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$40,112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14,297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572</a:t>
                      </a:r>
                      <a:endParaRPr lang="en-US" dirty="0"/>
                    </a:p>
                  </a:txBody>
                  <a:tcPr anchor="ctr"/>
                </a:tc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 smtClean="0"/>
                        <a:t>2014-15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$36,102,850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$32,910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12,379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1,402</a:t>
                      </a:r>
                      <a:endParaRPr lang="en-US" dirty="0"/>
                    </a:p>
                  </a:txBody>
                  <a:tcPr anchor="ctr"/>
                </a:tc>
              </a:tr>
              <a:tr h="895730">
                <a:tc>
                  <a:txBody>
                    <a:bodyPr/>
                    <a:lstStyle/>
                    <a:p>
                      <a:r>
                        <a:rPr lang="en-US" dirty="0" smtClean="0"/>
                        <a:t>2013-14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$31,430,201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$14,326</a:t>
                      </a:r>
                      <a:b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10,264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1,697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434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6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Donations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Screen Shot 2017-06-06 at 5.2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0" y="1504930"/>
            <a:ext cx="9559699" cy="37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-144761"/>
            <a:ext cx="8543925" cy="1325563"/>
          </a:xfrm>
        </p:spPr>
        <p:txBody>
          <a:bodyPr/>
          <a:lstStyle/>
          <a:p>
            <a:r>
              <a:rPr lang="en-US" dirty="0" smtClean="0"/>
              <a:t>Donor Relations Portfolios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Screen Shot 2017-06-06 at 6.0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180802"/>
            <a:ext cx="8913277" cy="43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-137959"/>
            <a:ext cx="8543925" cy="1325563"/>
          </a:xfrm>
        </p:spPr>
        <p:txBody>
          <a:bodyPr/>
          <a:lstStyle/>
          <a:p>
            <a:r>
              <a:rPr lang="en-US" dirty="0" smtClean="0"/>
              <a:t>Donations without Donor Managers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" y="1401675"/>
            <a:ext cx="9586779" cy="37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Households that gave only once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557866"/>
            <a:ext cx="888649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5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4318</TotalTime>
  <Words>507</Words>
  <Application>Microsoft Macintosh PowerPoint</Application>
  <PresentationFormat>A4 Paper (210x297 mm)</PresentationFormat>
  <Paragraphs>161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Donor Data Analysis </vt:lpstr>
      <vt:lpstr>Note</vt:lpstr>
      <vt:lpstr>Newly Acquired Households</vt:lpstr>
      <vt:lpstr>Meetings and Yearly Giving</vt:lpstr>
      <vt:lpstr>Yearly Comparison</vt:lpstr>
      <vt:lpstr>Individual Donations Over Time</vt:lpstr>
      <vt:lpstr>Donor Relations Portfolios</vt:lpstr>
      <vt:lpstr>Donations without Donor Managers</vt:lpstr>
      <vt:lpstr>Households that gave only once</vt:lpstr>
      <vt:lpstr>Household that gave only once by Fiscal Quarter</vt:lpstr>
      <vt:lpstr>Banquet Attendance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Data Analysis</dc:title>
  <dc:creator>Michael Grady</dc:creator>
  <cp:lastModifiedBy>ICM iMAC</cp:lastModifiedBy>
  <cp:revision>122</cp:revision>
  <cp:lastPrinted>2017-03-21T03:18:30Z</cp:lastPrinted>
  <dcterms:created xsi:type="dcterms:W3CDTF">2017-03-16T04:49:57Z</dcterms:created>
  <dcterms:modified xsi:type="dcterms:W3CDTF">2017-06-09T06:55:34Z</dcterms:modified>
</cp:coreProperties>
</file>