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2"/>
  </p:notesMasterIdLst>
  <p:sldIdLst>
    <p:sldId id="256" r:id="rId2"/>
    <p:sldId id="299" r:id="rId3"/>
    <p:sldId id="297" r:id="rId4"/>
    <p:sldId id="283" r:id="rId5"/>
    <p:sldId id="300" r:id="rId6"/>
    <p:sldId id="284" r:id="rId7"/>
    <p:sldId id="301" r:id="rId8"/>
    <p:sldId id="302" r:id="rId9"/>
    <p:sldId id="303" r:id="rId10"/>
    <p:sldId id="304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25" autoAdjust="0"/>
    <p:restoredTop sz="94280" autoAdjust="0"/>
  </p:normalViewPr>
  <p:slideViewPr>
    <p:cSldViewPr snapToGrid="0" snapToObjects="1">
      <p:cViewPr>
        <p:scale>
          <a:sx n="100" d="100"/>
          <a:sy n="100" d="100"/>
        </p:scale>
        <p:origin x="-36" y="-53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B73E9-097E-5A42-9A3B-65D69281BD52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43DB3-6F8F-B645-8BEB-9EFF5D04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9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Newslidefornewlyacquired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Howmuchdidtheygave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Howmany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Didtheygiveagain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Vsonlygaveonce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20170601</a:t>
            </a:r>
          </a:p>
          <a:p>
            <a:r>
              <a:rPr lang="en-US" dirty="0" err="1"/>
              <a:t>Totalhouseholdsnewlyacquiredthatgave</a:t>
            </a:r>
            <a:endParaRPr lang="en-US" dirty="0"/>
          </a:p>
          <a:p>
            <a:r>
              <a:rPr lang="en-US" dirty="0" err="1"/>
              <a:t>Howmanygaveintheyearsafter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Total#ofContacts</a:t>
            </a:r>
            <a:r>
              <a:rPr lang="en-US" baseline="0" dirty="0"/>
              <a:t>–</a:t>
            </a:r>
            <a:r>
              <a:rPr lang="en-US" baseline="0" dirty="0" err="1"/>
              <a:t>UsedCreatedDate</a:t>
            </a:r>
            <a:endParaRPr lang="en-US" dirty="0"/>
          </a:p>
          <a:p>
            <a:r>
              <a:rPr lang="en-US" dirty="0" err="1"/>
              <a:t>PreviousDonorDrop</a:t>
            </a:r>
            <a:r>
              <a:rPr lang="en-US" dirty="0"/>
              <a:t>-off–</a:t>
            </a:r>
            <a:r>
              <a:rPr lang="en-US" dirty="0" err="1"/>
              <a:t>Gaveinpreviousyearbutdidnotgivethisyear</a:t>
            </a:r>
            <a:endParaRPr lang="en-US" baseline="0" dirty="0"/>
          </a:p>
          <a:p>
            <a:r>
              <a:rPr lang="en-US" baseline="0" dirty="0" err="1"/>
              <a:t>TotalDonorsNewlyAcquired</a:t>
            </a:r>
            <a:r>
              <a:rPr lang="en-US" baseline="0" dirty="0"/>
              <a:t>(1</a:t>
            </a:r>
            <a:r>
              <a:rPr lang="en-US" baseline="30000" dirty="0"/>
              <a:t>st</a:t>
            </a:r>
            <a:r>
              <a:rPr lang="en-US" baseline="0" dirty="0"/>
              <a:t>GiftinacertainFY)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2017 06 01</a:t>
            </a:r>
          </a:p>
          <a:p>
            <a:r>
              <a:rPr lang="en-US" dirty="0"/>
              <a:t>Total households newly acquired that gave</a:t>
            </a:r>
          </a:p>
          <a:p>
            <a:r>
              <a:rPr lang="en-US" dirty="0"/>
              <a:t>How many gave in the years after?</a:t>
            </a:r>
          </a:p>
          <a:p>
            <a:endParaRPr lang="en-US" dirty="0"/>
          </a:p>
          <a:p>
            <a:r>
              <a:rPr lang="en-US" dirty="0" err="1"/>
              <a:t>Total#ofContacts</a:t>
            </a:r>
            <a:r>
              <a:rPr lang="en-US" baseline="0" dirty="0"/>
              <a:t>–</a:t>
            </a:r>
            <a:r>
              <a:rPr lang="en-US" baseline="0" dirty="0" err="1"/>
              <a:t>UsedCreatedDate</a:t>
            </a:r>
            <a:endParaRPr lang="en-US" dirty="0"/>
          </a:p>
          <a:p>
            <a:r>
              <a:rPr lang="en-US" dirty="0" err="1"/>
              <a:t>PreviousDonorDrop</a:t>
            </a:r>
            <a:r>
              <a:rPr lang="en-US" dirty="0"/>
              <a:t>-off–</a:t>
            </a:r>
            <a:r>
              <a:rPr lang="en-US" dirty="0" err="1"/>
              <a:t>Gaveinpreviousyearbutdidnotgivethisyear</a:t>
            </a:r>
            <a:endParaRPr lang="en-US" baseline="0" dirty="0"/>
          </a:p>
          <a:p>
            <a:r>
              <a:rPr lang="en-US" baseline="0" dirty="0" err="1"/>
              <a:t>TotalDonorsNewlyAcquired</a:t>
            </a:r>
            <a:r>
              <a:rPr lang="en-US" baseline="0" dirty="0"/>
              <a:t>(1</a:t>
            </a:r>
            <a:r>
              <a:rPr lang="en-US" baseline="30000" dirty="0"/>
              <a:t>st</a:t>
            </a:r>
            <a:r>
              <a:rPr lang="en-US" baseline="0" dirty="0"/>
              <a:t>GiftinacertainFY)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3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2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Household count?</a:t>
            </a:r>
          </a:p>
          <a:p>
            <a:r>
              <a:rPr lang="en-US" dirty="0"/>
              <a:t>Household giving </a:t>
            </a:r>
            <a:r>
              <a:rPr lang="en-US" baseline="0" dirty="0"/>
              <a:t>vs transactions</a:t>
            </a:r>
          </a:p>
          <a:p>
            <a:r>
              <a:rPr lang="en-US" baseline="0" dirty="0"/>
              <a:t>Allocations of the donations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ContactCount</a:t>
            </a:r>
            <a:r>
              <a:rPr lang="en-US" dirty="0"/>
              <a:t>–</a:t>
            </a:r>
            <a:r>
              <a:rPr lang="en-US" dirty="0" err="1"/>
              <a:t>Numberofuniquedonors</a:t>
            </a:r>
            <a:endParaRPr lang="en-US" dirty="0"/>
          </a:p>
          <a:p>
            <a:r>
              <a:rPr lang="en-US" dirty="0" err="1"/>
              <a:t>RecordCount</a:t>
            </a:r>
            <a:r>
              <a:rPr lang="en-US" dirty="0"/>
              <a:t>–</a:t>
            </a:r>
            <a:r>
              <a:rPr lang="en-US" dirty="0" err="1"/>
              <a:t>Numberof</a:t>
            </a:r>
            <a:r>
              <a:rPr lang="en-US" baseline="0" dirty="0" err="1"/>
              <a:t>donations</a:t>
            </a:r>
            <a:r>
              <a:rPr lang="en-US" baseline="0" dirty="0"/>
              <a:t>(transactions)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Anypotentialtomove0-20kdonorstohigherastheyarethelargestpoolofpeople?</a:t>
            </a:r>
          </a:p>
          <a:p>
            <a:pPr marL="171450" indent="-171450">
              <a:buFontTx/>
              <a:buChar char="-"/>
            </a:pPr>
            <a:r>
              <a:rPr lang="en-US" dirty="0"/>
              <a:t>Anypotential</a:t>
            </a:r>
            <a:r>
              <a:rPr lang="en-US" baseline="0" dirty="0"/>
              <a:t>tomove20k–70kdonorsup?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Decreasein20-70kdonorsovertheyears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StagnantGreaterthan100kbutperhapstheyaredifferentpeople?Lookatwhothesepeopleare?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Household count?</a:t>
            </a:r>
          </a:p>
          <a:p>
            <a:r>
              <a:rPr lang="en-US" dirty="0"/>
              <a:t>Household giving </a:t>
            </a:r>
            <a:r>
              <a:rPr lang="en-US" baseline="0" dirty="0"/>
              <a:t>vs transactions</a:t>
            </a:r>
          </a:p>
          <a:p>
            <a:r>
              <a:rPr lang="en-US" baseline="0" dirty="0"/>
              <a:t>Allocations of the donations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ContactCount</a:t>
            </a:r>
            <a:r>
              <a:rPr lang="en-US" dirty="0"/>
              <a:t>–</a:t>
            </a:r>
            <a:r>
              <a:rPr lang="en-US" dirty="0" err="1"/>
              <a:t>Numberofuniquedonors</a:t>
            </a:r>
            <a:endParaRPr lang="en-US" dirty="0"/>
          </a:p>
          <a:p>
            <a:r>
              <a:rPr lang="en-US" dirty="0" err="1"/>
              <a:t>RecordCount</a:t>
            </a:r>
            <a:r>
              <a:rPr lang="en-US" dirty="0"/>
              <a:t>–</a:t>
            </a:r>
            <a:r>
              <a:rPr lang="en-US" dirty="0" err="1"/>
              <a:t>Numberof</a:t>
            </a:r>
            <a:r>
              <a:rPr lang="en-US" baseline="0" dirty="0" err="1"/>
              <a:t>donations</a:t>
            </a:r>
            <a:r>
              <a:rPr lang="en-US" baseline="0" dirty="0"/>
              <a:t>(transactions)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Anypotentialtomove0-20kdonorstohigherastheyarethelargestpoolofpeople?</a:t>
            </a:r>
          </a:p>
          <a:p>
            <a:pPr marL="171450" indent="-171450">
              <a:buFontTx/>
              <a:buChar char="-"/>
            </a:pPr>
            <a:r>
              <a:rPr lang="en-US" dirty="0"/>
              <a:t>Anypotential</a:t>
            </a:r>
            <a:r>
              <a:rPr lang="en-US" baseline="0" dirty="0"/>
              <a:t>tomove20k–70kdonorsup?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Decreasein20-70kdonorsovertheyears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StagnantGreaterthan100kbutperhapstheyaredifferentpeople?Lookatwhothesepeopleare?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935F-EEAC-B144-8C2A-5B9EFB7821C0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5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DE7-9787-AF48-BB95-D41E948B0694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3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6CA9-B673-9447-968F-ADCB19A28A8E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7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990A-A50C-4B48-9709-F6FE2AF44D67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822" y="6286501"/>
            <a:ext cx="1210709" cy="5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4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D0D-CC39-424A-A358-CC256CEF0C6E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7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1C1-8763-064D-A346-67CC1A93F7F3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3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69D2-8FDF-D247-90BE-365B4D5BF16F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2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219D-F923-B547-B81D-35C4E85C5D2B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1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0522-01CA-154C-A51F-9E804A71AD13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9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5937-9AF1-FB4D-874E-793D1F895558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4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31EF-FCAC-A24E-859C-766C1F1222F7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2259-8201-2F45-9206-78EBA6A1B8F9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4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74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5" y="2071397"/>
            <a:ext cx="5098979" cy="27152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8719" y="1163003"/>
            <a:ext cx="2973137" cy="2377440"/>
          </a:xfrm>
        </p:spPr>
        <p:txBody>
          <a:bodyPr>
            <a:normAutofit/>
          </a:bodyPr>
          <a:lstStyle/>
          <a:p>
            <a:r>
              <a:rPr lang="en-US" sz="3575" b="1" dirty="0" err="1">
                <a:solidFill>
                  <a:srgbClr val="FFFFFF"/>
                </a:solidFill>
              </a:rPr>
              <a:t>DonorDataAnalysis</a:t>
            </a:r>
            <a:endParaRPr lang="en-US" sz="3575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8719" y="3550131"/>
            <a:ext cx="2973137" cy="2144866"/>
          </a:xfrm>
        </p:spPr>
        <p:txBody>
          <a:bodyPr>
            <a:normAutofit/>
          </a:bodyPr>
          <a:lstStyle/>
          <a:p>
            <a:endParaRPr lang="en-US" sz="1219" dirty="0">
              <a:solidFill>
                <a:srgbClr val="FFFFFF"/>
              </a:solidFill>
            </a:endParaRPr>
          </a:p>
          <a:p>
            <a:r>
              <a:rPr lang="en-US" sz="1219" b="1" dirty="0">
                <a:solidFill>
                  <a:srgbClr val="FFFFFF"/>
                </a:solidFill>
              </a:rPr>
              <a:t>March2017</a:t>
            </a:r>
          </a:p>
          <a:p>
            <a:endParaRPr lang="en-US" sz="121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5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D9E1-5F03-4D73-805C-7203DB8E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0901BF-83EC-47A4-A38F-52C0F4928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1360621"/>
            <a:ext cx="6095576" cy="487646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F691-19BC-49E6-BEAF-6BE69AA0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DBC1-B950-4344-B61B-0D084C7A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InternationalCareMinistries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855B-0834-4551-AB0D-AE67D2E2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C7172-25E7-46B2-9DBF-A082E3A15BAF}"/>
              </a:ext>
            </a:extLst>
          </p:cNvPr>
          <p:cNvSpPr txBox="1"/>
          <p:nvPr/>
        </p:nvSpPr>
        <p:spPr>
          <a:xfrm>
            <a:off x="6175514" y="2600112"/>
            <a:ext cx="3452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donors are typically low frequency donors.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band with the most multiple donors (P75 = 10 times) is the 80-150K 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 identify what makes someone in the 80-150K band likely to donate </a:t>
            </a:r>
            <a:r>
              <a:rPr lang="en-US"/>
              <a:t>multiple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6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Fiscal Year = June 1</a:t>
            </a:r>
            <a:r>
              <a:rPr lang="en-US" baseline="30000" dirty="0"/>
              <a:t>st </a:t>
            </a:r>
            <a:r>
              <a:rPr lang="en-US" dirty="0"/>
              <a:t>to May 31</a:t>
            </a:r>
            <a:r>
              <a:rPr lang="en-US" baseline="30000" dirty="0"/>
              <a:t>st</a:t>
            </a:r>
          </a:p>
          <a:p>
            <a:r>
              <a:rPr lang="en-US" dirty="0"/>
              <a:t>Amounts are in Hong Kong Dollars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Newly Acquired Households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480438"/>
              </p:ext>
            </p:extLst>
          </p:nvPr>
        </p:nvGraphicFramePr>
        <p:xfrm>
          <a:off x="681038" y="1385891"/>
          <a:ext cx="3986992" cy="425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5840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Households Newly Donated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Gave in subsequent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234">
                <a:tc>
                  <a:txBody>
                    <a:bodyPr/>
                    <a:lstStyle/>
                    <a:p>
                      <a:r>
                        <a:rPr lang="en-US" dirty="0"/>
                        <a:t>2016-17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399">
                <a:tc>
                  <a:txBody>
                    <a:bodyPr/>
                    <a:lstStyle/>
                    <a:p>
                      <a:r>
                        <a:rPr lang="en-US" dirty="0"/>
                        <a:t>2015-16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399">
                <a:tc>
                  <a:txBody>
                    <a:bodyPr/>
                    <a:lstStyle/>
                    <a:p>
                      <a:r>
                        <a:rPr lang="en-US" dirty="0"/>
                        <a:t>2014-15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00">
                <a:tc>
                  <a:txBody>
                    <a:bodyPr/>
                    <a:lstStyle/>
                    <a:p>
                      <a:r>
                        <a:rPr lang="en-US" dirty="0"/>
                        <a:t>2013-14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ABA98B81-86CE-453F-B77A-3362618CA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070334"/>
              </p:ext>
            </p:extLst>
          </p:nvPr>
        </p:nvGraphicFramePr>
        <p:xfrm>
          <a:off x="5090160" y="1385890"/>
          <a:ext cx="4366260" cy="42584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7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9670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Households Newly Donated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Gave in subsequent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vl="0"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2017-18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652428"/>
                  </a:ext>
                </a:extLst>
              </a:tr>
              <a:tr h="547690">
                <a:tc>
                  <a:txBody>
                    <a:bodyPr/>
                    <a:lstStyle/>
                    <a:p>
                      <a:r>
                        <a:rPr lang="en-US" dirty="0"/>
                        <a:t>2016-17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923">
                <a:tc>
                  <a:txBody>
                    <a:bodyPr/>
                    <a:lstStyle/>
                    <a:p>
                      <a:r>
                        <a:rPr lang="en-US" dirty="0"/>
                        <a:t>2015-16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923">
                <a:tc>
                  <a:txBody>
                    <a:bodyPr/>
                    <a:lstStyle/>
                    <a:p>
                      <a:r>
                        <a:rPr lang="en-US" dirty="0"/>
                        <a:t>2014-15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586">
                <a:tc>
                  <a:txBody>
                    <a:bodyPr/>
                    <a:lstStyle/>
                    <a:p>
                      <a:r>
                        <a:rPr lang="en-US" dirty="0"/>
                        <a:t>2013-14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70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1038" y="43094"/>
            <a:ext cx="8543925" cy="1325563"/>
          </a:xfrm>
        </p:spPr>
        <p:txBody>
          <a:bodyPr/>
          <a:lstStyle/>
          <a:p>
            <a:r>
              <a:rPr lang="en-US" dirty="0"/>
              <a:t>Yearly Comparison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166351"/>
              </p:ext>
            </p:extLst>
          </p:nvPr>
        </p:nvGraphicFramePr>
        <p:xfrm>
          <a:off x="588818" y="1217756"/>
          <a:ext cx="8834582" cy="49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82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86789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Donations</a:t>
                      </a:r>
                      <a:r>
                        <a:rPr lang="en-US" sz="1600" baseline="0" dirty="0"/>
                        <a:t> </a:t>
                      </a:r>
                    </a:p>
                    <a:p>
                      <a:pPr lvl="0" algn="ctr"/>
                      <a:r>
                        <a:rPr lang="en-US" sz="1600" baseline="0" dirty="0"/>
                        <a:t>From Individuals</a:t>
                      </a:r>
                    </a:p>
                    <a:p>
                      <a:pPr lvl="0" algn="ctr"/>
                      <a:r>
                        <a:rPr lang="en-US" sz="1600" baseline="0" dirty="0"/>
                        <a:t>HK$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Average</a:t>
                      </a:r>
                      <a:r>
                        <a:rPr lang="en-US" sz="1600" baseline="0" dirty="0"/>
                        <a:t> Amount/ Household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Total # of</a:t>
                      </a:r>
                    </a:p>
                    <a:p>
                      <a:pPr lvl="0" algn="ctr"/>
                      <a:r>
                        <a:rPr lang="en-US" sz="1600" dirty="0"/>
                        <a:t>Individual Contacts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Current</a:t>
                      </a:r>
                      <a:r>
                        <a:rPr lang="en-US" sz="1600" baseline="0" dirty="0"/>
                        <a:t> Year Active Households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Households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Households Newly Donated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Previous Donor Household Drop-off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3249">
                <a:tc>
                  <a:txBody>
                    <a:bodyPr/>
                    <a:lstStyle/>
                    <a:p>
                      <a:r>
                        <a:rPr lang="en-US" dirty="0"/>
                        <a:t>2016-17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$27,563,951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$22,893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16,428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392(year not over)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11">
                <a:tc>
                  <a:txBody>
                    <a:bodyPr/>
                    <a:lstStyle/>
                    <a:p>
                      <a:r>
                        <a:rPr lang="en-US" dirty="0"/>
                        <a:t>2015-16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$34,175,771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$40,112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14,297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11">
                <a:tc>
                  <a:txBody>
                    <a:bodyPr/>
                    <a:lstStyle/>
                    <a:p>
                      <a:r>
                        <a:rPr lang="en-US" dirty="0"/>
                        <a:t>2014-15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$36,102,850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$32,910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12,379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730">
                <a:tc>
                  <a:txBody>
                    <a:bodyPr/>
                    <a:lstStyle/>
                    <a:p>
                      <a:r>
                        <a:rPr lang="en-US" dirty="0"/>
                        <a:t>2013-14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$31,430,201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$14,326</a:t>
                      </a:r>
                      <a:b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dirty="0"/>
                      </a:br>
                      <a:r>
                        <a:rPr lang="en-US" dirty="0"/>
                        <a:t>434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6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1038" y="43094"/>
            <a:ext cx="8543925" cy="1325563"/>
          </a:xfrm>
        </p:spPr>
        <p:txBody>
          <a:bodyPr/>
          <a:lstStyle/>
          <a:p>
            <a:r>
              <a:rPr lang="en-US" dirty="0"/>
              <a:t>Yearly Comparison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152873"/>
              </p:ext>
            </p:extLst>
          </p:nvPr>
        </p:nvGraphicFramePr>
        <p:xfrm>
          <a:off x="588818" y="1217756"/>
          <a:ext cx="8940193" cy="43861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3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3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2623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Donations</a:t>
                      </a:r>
                      <a:r>
                        <a:rPr lang="en-US" sz="1600" baseline="0" dirty="0"/>
                        <a:t> </a:t>
                      </a:r>
                    </a:p>
                    <a:p>
                      <a:pPr lvl="0" algn="ctr"/>
                      <a:r>
                        <a:rPr lang="en-US" sz="1600" baseline="0" dirty="0"/>
                        <a:t>From Individuals</a:t>
                      </a:r>
                    </a:p>
                    <a:p>
                      <a:pPr lvl="0" algn="ctr"/>
                      <a:r>
                        <a:rPr lang="en-US" sz="1600" baseline="0" dirty="0"/>
                        <a:t>HK$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Average</a:t>
                      </a:r>
                      <a:r>
                        <a:rPr lang="en-US" sz="1600" baseline="0" dirty="0"/>
                        <a:t> Amount/ Household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Total # of</a:t>
                      </a:r>
                    </a:p>
                    <a:p>
                      <a:pPr lvl="0" algn="ctr"/>
                      <a:r>
                        <a:rPr lang="en-US" sz="1600" dirty="0"/>
                        <a:t>Individual Contacts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Current</a:t>
                      </a:r>
                      <a:r>
                        <a:rPr lang="en-US" sz="1600" baseline="0" dirty="0"/>
                        <a:t> Year Active Households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Households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Households Newly Donated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Previous Donor Household Drop-off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535">
                <a:tc>
                  <a:txBody>
                    <a:bodyPr/>
                    <a:lstStyle/>
                    <a:p>
                      <a:r>
                        <a:rPr lang="en-US" dirty="0"/>
                        <a:t>2017-18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$103,212,132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$84,739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841058"/>
                  </a:ext>
                </a:extLst>
              </a:tr>
              <a:tr h="502535">
                <a:tc>
                  <a:txBody>
                    <a:bodyPr/>
                    <a:lstStyle/>
                    <a:p>
                      <a:r>
                        <a:rPr lang="en-US" dirty="0"/>
                        <a:t>2016-17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$102,897,659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$35,990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16,428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11">
                <a:tc>
                  <a:txBody>
                    <a:bodyPr/>
                    <a:lstStyle/>
                    <a:p>
                      <a:r>
                        <a:rPr lang="en-US" dirty="0"/>
                        <a:t>2015-16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$113,955,237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$51,586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14,297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11">
                <a:tc>
                  <a:txBody>
                    <a:bodyPr/>
                    <a:lstStyle/>
                    <a:p>
                      <a:r>
                        <a:rPr lang="en-US" dirty="0"/>
                        <a:t>2014-15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$158,514,368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$63,431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12,379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730">
                <a:tc>
                  <a:txBody>
                    <a:bodyPr/>
                    <a:lstStyle/>
                    <a:p>
                      <a:r>
                        <a:rPr lang="en-US" dirty="0"/>
                        <a:t>2013-14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$99,054,036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$29,090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dirty="0"/>
                      </a:br>
                      <a:r>
                        <a:rPr lang="en-US" dirty="0"/>
                        <a:t>434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InternationalCareMinistries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3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Donations Over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Care Ministries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 descr="Screen Shot 2017-06-06 at 5.27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0" y="1504930"/>
            <a:ext cx="9559699" cy="371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3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Donations Over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Care Ministries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DBE76CA-FA0D-44B1-832F-FA7640084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56944"/>
              </p:ext>
            </p:extLst>
          </p:nvPr>
        </p:nvGraphicFramePr>
        <p:xfrm>
          <a:off x="777394" y="1360323"/>
          <a:ext cx="8008796" cy="431161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658038">
                  <a:extLst>
                    <a:ext uri="{9D8B030D-6E8A-4147-A177-3AD203B41FA5}">
                      <a16:colId xmlns:a16="http://schemas.microsoft.com/office/drawing/2014/main" val="1832148075"/>
                    </a:ext>
                  </a:extLst>
                </a:gridCol>
                <a:gridCol w="902794">
                  <a:extLst>
                    <a:ext uri="{9D8B030D-6E8A-4147-A177-3AD203B41FA5}">
                      <a16:colId xmlns:a16="http://schemas.microsoft.com/office/drawing/2014/main" val="2951715049"/>
                    </a:ext>
                  </a:extLst>
                </a:gridCol>
                <a:gridCol w="1380273">
                  <a:extLst>
                    <a:ext uri="{9D8B030D-6E8A-4147-A177-3AD203B41FA5}">
                      <a16:colId xmlns:a16="http://schemas.microsoft.com/office/drawing/2014/main" val="3049919404"/>
                    </a:ext>
                  </a:extLst>
                </a:gridCol>
                <a:gridCol w="1287988">
                  <a:extLst>
                    <a:ext uri="{9D8B030D-6E8A-4147-A177-3AD203B41FA5}">
                      <a16:colId xmlns:a16="http://schemas.microsoft.com/office/drawing/2014/main" val="633659311"/>
                    </a:ext>
                  </a:extLst>
                </a:gridCol>
                <a:gridCol w="1287988">
                  <a:extLst>
                    <a:ext uri="{9D8B030D-6E8A-4147-A177-3AD203B41FA5}">
                      <a16:colId xmlns:a16="http://schemas.microsoft.com/office/drawing/2014/main" val="205377142"/>
                    </a:ext>
                  </a:extLst>
                </a:gridCol>
                <a:gridCol w="1287988">
                  <a:extLst>
                    <a:ext uri="{9D8B030D-6E8A-4147-A177-3AD203B41FA5}">
                      <a16:colId xmlns:a16="http://schemas.microsoft.com/office/drawing/2014/main" val="2169741573"/>
                    </a:ext>
                  </a:extLst>
                </a:gridCol>
                <a:gridCol w="1203727">
                  <a:extLst>
                    <a:ext uri="{9D8B030D-6E8A-4147-A177-3AD203B41FA5}">
                      <a16:colId xmlns:a16="http://schemas.microsoft.com/office/drawing/2014/main" val="3198975456"/>
                    </a:ext>
                  </a:extLst>
                </a:gridCol>
              </a:tblGrid>
              <a:tr h="27486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FY2013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FY2014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FY2016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FY2016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FY2017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141879"/>
                  </a:ext>
                </a:extLst>
              </a:tr>
              <a:tr h="5045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0-20k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$10,343,974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$8,048,064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$8,966,357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$10,184,054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$3,267,470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346403"/>
                  </a:ext>
                </a:extLst>
              </a:tr>
              <a:tr h="504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Average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$3,556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$4,056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$5,657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$4,369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$4,488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76207"/>
                  </a:ext>
                </a:extLst>
              </a:tr>
              <a:tr h="5045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20-80k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$14,840,261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$15,612,948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$19,347,982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$14,912,136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$16,168,117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54421"/>
                  </a:ext>
                </a:extLst>
              </a:tr>
              <a:tr h="504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Average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$40,218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$43,980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$44,478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$42,851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$47,977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005626"/>
                  </a:ext>
                </a:extLst>
              </a:tr>
              <a:tr h="5045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80-150k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$4,395,542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$4,457,502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$4,888,842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$7,521,070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$5,827,536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099081"/>
                  </a:ext>
                </a:extLst>
              </a:tr>
              <a:tr h="504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Average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$104,656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$106,131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$104,018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$107,444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$112,068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786584"/>
                  </a:ext>
                </a:extLst>
              </a:tr>
              <a:tr h="5045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150k+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$69,474,259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$130,395,854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$80,752,056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$70,280,399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$77,949,010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681403"/>
                  </a:ext>
                </a:extLst>
              </a:tr>
              <a:tr h="504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Average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$1,362,240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$1,650,580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$661,902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$836,671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$917,047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540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21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Donations Over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International Care Ministries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4C6A43-2189-4D34-81A8-2E159E826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85"/>
          <a:stretch/>
        </p:blipFill>
        <p:spPr>
          <a:xfrm>
            <a:off x="621817" y="1224296"/>
            <a:ext cx="6374296" cy="48802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1F5ADC-1BB8-4924-8E9E-275D67992C4C}"/>
              </a:ext>
            </a:extLst>
          </p:cNvPr>
          <p:cNvSpPr txBox="1"/>
          <p:nvPr/>
        </p:nvSpPr>
        <p:spPr>
          <a:xfrm>
            <a:off x="1999563" y="2685485"/>
            <a:ext cx="2953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Annotations denote average donation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F27C3-9E6B-4E8C-8EBD-EE480772614E}"/>
              </a:ext>
            </a:extLst>
          </p:cNvPr>
          <p:cNvSpPr txBox="1"/>
          <p:nvPr/>
        </p:nvSpPr>
        <p:spPr>
          <a:xfrm>
            <a:off x="6988489" y="2050725"/>
            <a:ext cx="2770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$150K+ donors contribute most of total funding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donations also the most volatile</a:t>
            </a:r>
          </a:p>
        </p:txBody>
      </p:sp>
    </p:spTree>
    <p:extLst>
      <p:ext uri="{BB962C8B-B14F-4D97-AF65-F5344CB8AC3E}">
        <p14:creationId xmlns:p14="http://schemas.microsoft.com/office/powerpoint/2010/main" val="67799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D9E1-5F03-4D73-805C-7203DB8E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Donor Profile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0901BF-83EC-47A4-A38F-52C0F4928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009" y="1479891"/>
            <a:ext cx="6095577" cy="487646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F691-19BC-49E6-BEAF-6BE69AA0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21/12/2017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DBC1-B950-4344-B61B-0D084C7A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InternationalCareMinistries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855B-0834-4551-AB0D-AE67D2E2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C7172-25E7-46B2-9DBF-A082E3A15BAF}"/>
              </a:ext>
            </a:extLst>
          </p:cNvPr>
          <p:cNvSpPr txBox="1"/>
          <p:nvPr/>
        </p:nvSpPr>
        <p:spPr>
          <a:xfrm>
            <a:off x="6253878" y="4611756"/>
            <a:ext cx="332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 donors are mainly either friends of ICM or introduced via the Board</a:t>
            </a:r>
          </a:p>
        </p:txBody>
      </p:sp>
    </p:spTree>
    <p:extLst>
      <p:ext uri="{BB962C8B-B14F-4D97-AF65-F5344CB8AC3E}">
        <p14:creationId xmlns:p14="http://schemas.microsoft.com/office/powerpoint/2010/main" val="127428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7375</TotalTime>
  <Words>546</Words>
  <Application>Microsoft Office PowerPoint</Application>
  <PresentationFormat>A4 Paper (210x297 mm)</PresentationFormat>
  <Paragraphs>267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DonorDataAnalysis</vt:lpstr>
      <vt:lpstr>Note</vt:lpstr>
      <vt:lpstr>Newly Acquired Households</vt:lpstr>
      <vt:lpstr>Yearly Comparison</vt:lpstr>
      <vt:lpstr>Yearly Comparison</vt:lpstr>
      <vt:lpstr>Individual Donations Over Time</vt:lpstr>
      <vt:lpstr>Individual Donations Over Time</vt:lpstr>
      <vt:lpstr>Individual Donations Over Time</vt:lpstr>
      <vt:lpstr>High Donor Profile</vt:lpstr>
      <vt:lpstr>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Donor Data Analysis</dc:title>
  <dc:creator>Michael Grady</dc:creator>
  <cp:lastModifiedBy>Lee, Cal (GE Corporate)</cp:lastModifiedBy>
  <cp:revision>144</cp:revision>
  <cp:lastPrinted>2017-03-21T03:18:30Z</cp:lastPrinted>
  <dcterms:created xsi:type="dcterms:W3CDTF">2017-03-16T04:49:57Z</dcterms:created>
  <dcterms:modified xsi:type="dcterms:W3CDTF">2017-12-22T04:13:25Z</dcterms:modified>
</cp:coreProperties>
</file>