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7"/>
  </p:notesMasterIdLst>
  <p:sldIdLst>
    <p:sldId id="310" r:id="rId2"/>
    <p:sldId id="329" r:id="rId3"/>
    <p:sldId id="330" r:id="rId4"/>
    <p:sldId id="331" r:id="rId5"/>
    <p:sldId id="353" r:id="rId6"/>
    <p:sldId id="354" r:id="rId7"/>
    <p:sldId id="355" r:id="rId8"/>
    <p:sldId id="356" r:id="rId9"/>
    <p:sldId id="350"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9" r:id="rId24"/>
    <p:sldId id="313" r:id="rId25"/>
    <p:sldId id="316" r:id="rId26"/>
    <p:sldId id="321" r:id="rId27"/>
    <p:sldId id="314" r:id="rId28"/>
    <p:sldId id="308" r:id="rId29"/>
    <p:sldId id="309" r:id="rId30"/>
    <p:sldId id="311" r:id="rId31"/>
    <p:sldId id="312" r:id="rId32"/>
    <p:sldId id="277" r:id="rId33"/>
    <p:sldId id="315" r:id="rId34"/>
    <p:sldId id="305" r:id="rId35"/>
    <p:sldId id="270" r:id="rId36"/>
    <p:sldId id="306" r:id="rId37"/>
    <p:sldId id="272" r:id="rId38"/>
    <p:sldId id="273" r:id="rId39"/>
    <p:sldId id="275" r:id="rId40"/>
    <p:sldId id="279" r:id="rId41"/>
    <p:sldId id="274" r:id="rId42"/>
    <p:sldId id="307" r:id="rId43"/>
    <p:sldId id="303" r:id="rId44"/>
    <p:sldId id="269" r:id="rId45"/>
    <p:sldId id="280" r:id="rId46"/>
    <p:sldId id="281" r:id="rId47"/>
    <p:sldId id="276" r:id="rId48"/>
    <p:sldId id="322" r:id="rId49"/>
    <p:sldId id="283" r:id="rId50"/>
    <p:sldId id="317" r:id="rId51"/>
    <p:sldId id="318" r:id="rId52"/>
    <p:sldId id="319" r:id="rId53"/>
    <p:sldId id="320" r:id="rId54"/>
    <p:sldId id="287" r:id="rId55"/>
    <p:sldId id="289" r:id="rId56"/>
    <p:sldId id="290" r:id="rId57"/>
    <p:sldId id="291" r:id="rId58"/>
    <p:sldId id="292" r:id="rId59"/>
    <p:sldId id="323" r:id="rId60"/>
    <p:sldId id="324" r:id="rId61"/>
    <p:sldId id="325" r:id="rId62"/>
    <p:sldId id="326" r:id="rId63"/>
    <p:sldId id="327" r:id="rId64"/>
    <p:sldId id="352" r:id="rId65"/>
    <p:sldId id="328" r:id="rId66"/>
  </p:sldIdLst>
  <p:sldSz cx="9144000" cy="6858000" type="screen4x3"/>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8633"/>
    <a:srgbClr val="800000"/>
    <a:srgbClr val="EBC0BB"/>
    <a:srgbClr val="7E2E26"/>
    <a:srgbClr val="6600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3219" autoAdjust="0"/>
  </p:normalViewPr>
  <p:slideViewPr>
    <p:cSldViewPr>
      <p:cViewPr varScale="1">
        <p:scale>
          <a:sx n="54" d="100"/>
          <a:sy n="54" d="100"/>
        </p:scale>
        <p:origin x="-9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5534E-622F-493E-A8E7-DDF6E94D60B6}" type="datetimeFigureOut">
              <a:rPr lang="en-US" smtClean="0"/>
              <a:pPr/>
              <a:t>12/18/2012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53D8E7-9B07-4451-B903-C19824C8E007}" type="slidenum">
              <a:rPr lang="en-US" smtClean="0"/>
              <a:pPr/>
              <a:t>‹#›</a:t>
            </a:fld>
            <a:endParaRPr lang="en-US"/>
          </a:p>
        </p:txBody>
      </p:sp>
    </p:spTree>
    <p:extLst>
      <p:ext uri="{BB962C8B-B14F-4D97-AF65-F5344CB8AC3E}">
        <p14:creationId xmlns="" xmlns:p14="http://schemas.microsoft.com/office/powerpoint/2010/main" val="3129793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specification serves as a sort of </a:t>
            </a:r>
            <a:r>
              <a:rPr lang="en-US" sz="1200" b="1" kern="1200" dirty="0" smtClean="0">
                <a:solidFill>
                  <a:schemeClr val="tx1"/>
                </a:solidFill>
                <a:latin typeface="+mn-lt"/>
                <a:ea typeface="+mn-ea"/>
                <a:cs typeface="+mn-cs"/>
              </a:rPr>
              <a:t>recipe</a:t>
            </a:r>
            <a:r>
              <a:rPr lang="en-US" sz="1200" kern="1200" dirty="0" smtClean="0">
                <a:solidFill>
                  <a:schemeClr val="tx1"/>
                </a:solidFill>
                <a:latin typeface="+mn-lt"/>
                <a:ea typeface="+mn-ea"/>
                <a:cs typeface="+mn-cs"/>
              </a:rPr>
              <a:t> for creating performance assessments that adhere to certain criteria. Its purpose is to provide a </a:t>
            </a:r>
            <a:r>
              <a:rPr lang="en-US" sz="1200" b="1" kern="1200" dirty="0" smtClean="0">
                <a:solidFill>
                  <a:schemeClr val="tx1"/>
                </a:solidFill>
                <a:latin typeface="+mn-lt"/>
                <a:ea typeface="+mn-ea"/>
                <a:cs typeface="+mn-cs"/>
              </a:rPr>
              <a:t>framework for producing a family of parallel performance assessments</a:t>
            </a:r>
            <a:r>
              <a:rPr lang="en-US" sz="1200" b="0" kern="1200" baseline="0" dirty="0" smtClean="0">
                <a:solidFill>
                  <a:schemeClr val="tx1"/>
                </a:solidFill>
                <a:latin typeface="+mn-lt"/>
                <a:ea typeface="+mn-ea"/>
                <a:cs typeface="+mn-cs"/>
              </a:rPr>
              <a:t> . This means </a:t>
            </a:r>
            <a:r>
              <a:rPr lang="en-US" sz="1200" kern="1200" dirty="0" smtClean="0">
                <a:solidFill>
                  <a:schemeClr val="tx1"/>
                </a:solidFill>
                <a:latin typeface="+mn-lt"/>
                <a:ea typeface="+mn-ea"/>
                <a:cs typeface="+mn-cs"/>
              </a:rPr>
              <a:t>that each assessment in the family could be used interchangeably with any other assessment in the family because they assess</a:t>
            </a:r>
            <a:r>
              <a:rPr lang="en-US" sz="1200" kern="1200" baseline="0" dirty="0" smtClean="0">
                <a:solidFill>
                  <a:schemeClr val="tx1"/>
                </a:solidFill>
                <a:latin typeface="+mn-lt"/>
                <a:ea typeface="+mn-ea"/>
                <a:cs typeface="+mn-cs"/>
              </a:rPr>
              <a:t> the same knowledge </a:t>
            </a:r>
            <a:r>
              <a:rPr lang="en-US" sz="1200" kern="1200" dirty="0" smtClean="0">
                <a:solidFill>
                  <a:schemeClr val="tx1"/>
                </a:solidFill>
                <a:latin typeface="+mn-lt"/>
                <a:ea typeface="+mn-ea"/>
                <a:cs typeface="+mn-cs"/>
              </a:rPr>
              <a:t>and result in comparable scores. </a:t>
            </a:r>
            <a:endParaRPr lang="en-US" dirty="0" smtClean="0"/>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Specification 7: Draw a Food Web</a:t>
            </a:r>
          </a:p>
          <a:p>
            <a:r>
              <a:rPr lang="en-US" dirty="0" smtClean="0"/>
              <a:t>Brief walkthrough of Spec 7’s</a:t>
            </a:r>
          </a:p>
          <a:p>
            <a:pPr lvl="1"/>
            <a:r>
              <a:rPr lang="en-US" dirty="0" smtClean="0"/>
              <a:t>Target competency</a:t>
            </a:r>
          </a:p>
          <a:p>
            <a:pPr lvl="1"/>
            <a:r>
              <a:rPr lang="en-US" dirty="0" smtClean="0"/>
              <a:t>Sample task</a:t>
            </a:r>
          </a:p>
          <a:p>
            <a:pPr lvl="1"/>
            <a:r>
              <a:rPr lang="en-US" dirty="0" smtClean="0"/>
              <a:t>Scoring plan for sample task</a:t>
            </a:r>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Specification 7: Draw a Food Web</a:t>
            </a:r>
          </a:p>
          <a:p>
            <a:r>
              <a:rPr lang="en-US" dirty="0" smtClean="0"/>
              <a:t>Brief walkthrough of Spec 7’s</a:t>
            </a:r>
          </a:p>
          <a:p>
            <a:pPr lvl="1"/>
            <a:r>
              <a:rPr lang="en-US" dirty="0" smtClean="0"/>
              <a:t>Target competency</a:t>
            </a:r>
          </a:p>
          <a:p>
            <a:pPr lvl="1"/>
            <a:r>
              <a:rPr lang="en-US" dirty="0" smtClean="0"/>
              <a:t>Sample task</a:t>
            </a:r>
          </a:p>
          <a:p>
            <a:pPr lvl="1"/>
            <a:r>
              <a:rPr lang="en-US" dirty="0" smtClean="0"/>
              <a:t>Scoring plan for sample task</a:t>
            </a:r>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Specification 7: Draw a Food Web</a:t>
            </a:r>
          </a:p>
          <a:p>
            <a:r>
              <a:rPr lang="en-US" dirty="0" smtClean="0"/>
              <a:t>Brief walkthrough of Spec 7’s</a:t>
            </a:r>
          </a:p>
          <a:p>
            <a:pPr lvl="1"/>
            <a:r>
              <a:rPr lang="en-US" dirty="0" smtClean="0"/>
              <a:t>Target competency</a:t>
            </a:r>
          </a:p>
          <a:p>
            <a:pPr lvl="1"/>
            <a:r>
              <a:rPr lang="en-US" dirty="0" smtClean="0"/>
              <a:t>Sample task</a:t>
            </a:r>
          </a:p>
          <a:p>
            <a:pPr lvl="1"/>
            <a:r>
              <a:rPr lang="en-US" dirty="0" smtClean="0"/>
              <a:t>Scoring plan for sample task</a:t>
            </a:r>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Misconceptions can inhibit students' achievement of learning goals and the target competency. Awareness of common student misconceptions helps teachers address the misconceptions when developing learning progressions, instruction, and assessments. These misconceptions may have been observed in the previous student population or in the current one.</a:t>
            </a:r>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853D8E7-9B07-4451-B903-C19824C8E007}"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853D8E7-9B07-4451-B903-C19824C8E007}"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853D8E7-9B07-4451-B903-C19824C8E007}"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853D8E7-9B07-4451-B903-C19824C8E007}"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A sequence of learning goals that supports student acquisition of a complex target competency</a:t>
            </a:r>
          </a:p>
          <a:p>
            <a:endParaRPr lang="en-US" dirty="0" smtClean="0"/>
          </a:p>
          <a:p>
            <a:r>
              <a:rPr lang="en-US" dirty="0" smtClean="0"/>
              <a:t>We begin by:</a:t>
            </a:r>
          </a:p>
          <a:p>
            <a:pPr lvl="1"/>
            <a:r>
              <a:rPr lang="en-US" dirty="0" smtClean="0"/>
              <a:t>indentifying anticipated student misconceptions,</a:t>
            </a:r>
          </a:p>
          <a:p>
            <a:pPr lvl="1"/>
            <a:r>
              <a:rPr lang="en-US" dirty="0" smtClean="0"/>
              <a:t>writing learning goals,</a:t>
            </a:r>
          </a:p>
          <a:p>
            <a:pPr lvl="1"/>
            <a:r>
              <a:rPr lang="en-US" dirty="0" smtClean="0"/>
              <a:t>organizing the goals into a learning progression</a:t>
            </a:r>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will give a general idea of what we’re talking about and where we’re going.</a:t>
            </a:r>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853D8E7-9B07-4451-B903-C19824C8E007}"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853D8E7-9B07-4451-B903-C19824C8E007}"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each building block, indicate whether declarative knowledge or procedural knowledge will be the focus. This will influence how the measurable goal is worded and definitely affect how it is assessed.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When the focus is on </a:t>
            </a:r>
            <a:r>
              <a:rPr lang="en-US" sz="1200" i="1" kern="1200" dirty="0" smtClean="0">
                <a:solidFill>
                  <a:schemeClr val="tx1"/>
                </a:solidFill>
                <a:latin typeface="+mn-lt"/>
                <a:ea typeface="+mn-ea"/>
                <a:cs typeface="+mn-cs"/>
              </a:rPr>
              <a:t>declarative knowledge</a:t>
            </a:r>
            <a:r>
              <a:rPr lang="en-US" sz="1200" kern="1200" dirty="0" smtClean="0">
                <a:solidFill>
                  <a:schemeClr val="tx1"/>
                </a:solidFill>
                <a:latin typeface="+mn-lt"/>
                <a:ea typeface="+mn-ea"/>
                <a:cs typeface="+mn-cs"/>
              </a:rPr>
              <a:t>, students are assessed by asking them to explain something or otherwise state what they know.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When the focus is on </a:t>
            </a:r>
            <a:r>
              <a:rPr lang="en-US" sz="1200" i="1" kern="1200" dirty="0" smtClean="0">
                <a:solidFill>
                  <a:schemeClr val="tx1"/>
                </a:solidFill>
                <a:latin typeface="+mn-lt"/>
                <a:ea typeface="+mn-ea"/>
                <a:cs typeface="+mn-cs"/>
              </a:rPr>
              <a:t>procedural knowledge</a:t>
            </a:r>
            <a:r>
              <a:rPr lang="en-US" sz="1200" kern="1200" dirty="0" smtClean="0">
                <a:solidFill>
                  <a:schemeClr val="tx1"/>
                </a:solidFill>
                <a:latin typeface="+mn-lt"/>
                <a:ea typeface="+mn-ea"/>
                <a:cs typeface="+mn-cs"/>
              </a:rPr>
              <a:t>, students are assessed by having them employ the procedure, such as through demonstration of a technique or classification of previously unused instances as examples versus </a:t>
            </a:r>
            <a:r>
              <a:rPr lang="en-US" sz="1200" kern="1200" dirty="0" err="1" smtClean="0">
                <a:solidFill>
                  <a:schemeClr val="tx1"/>
                </a:solidFill>
                <a:latin typeface="+mn-lt"/>
                <a:ea typeface="+mn-ea"/>
                <a:cs typeface="+mn-cs"/>
              </a:rPr>
              <a:t>nonexamples</a:t>
            </a:r>
            <a:r>
              <a:rPr lang="en-US" sz="1200" kern="1200" dirty="0" smtClean="0">
                <a:solidFill>
                  <a:schemeClr val="tx1"/>
                </a:solidFill>
                <a:latin typeface="+mn-lt"/>
                <a:ea typeface="+mn-ea"/>
                <a:cs typeface="+mn-cs"/>
              </a:rPr>
              <a:t> of a concept.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identification of the type of knowledge represented by each competency is critical because </a:t>
            </a:r>
            <a:r>
              <a:rPr lang="en-US" sz="1200" b="1" kern="1200" dirty="0" smtClean="0">
                <a:solidFill>
                  <a:schemeClr val="tx1"/>
                </a:solidFill>
                <a:latin typeface="+mn-lt"/>
                <a:ea typeface="+mn-ea"/>
                <a:cs typeface="+mn-cs"/>
              </a:rPr>
              <a:t>different types of assessments must be used to measure proficiency with different types of capabilities</a:t>
            </a:r>
            <a:r>
              <a:rPr lang="en-US" sz="1200" kern="1200" dirty="0" smtClean="0">
                <a:solidFill>
                  <a:schemeClr val="tx1"/>
                </a:solidFill>
                <a:latin typeface="+mn-lt"/>
                <a:ea typeface="+mn-ea"/>
                <a:cs typeface="+mn-cs"/>
              </a:rPr>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a:t>
            </a:r>
            <a:r>
              <a:rPr lang="en-US" baseline="0" dirty="0" smtClean="0"/>
              <a:t> an example of a competency in which the type of capability is less obvious and perhaps open to more than one interpretation.</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Elicit audience</a:t>
            </a:r>
            <a:r>
              <a:rPr lang="en-US" baseline="0" dirty="0" smtClean="0"/>
              <a:t> responses before revealing the error with each building block</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Adam:</a:t>
            </a:r>
          </a:p>
          <a:p>
            <a:endParaRPr lang="en-US" dirty="0" smtClean="0"/>
          </a:p>
          <a:p>
            <a:r>
              <a:rPr lang="en-US" dirty="0" smtClean="0"/>
              <a:t>Walk</a:t>
            </a:r>
            <a:r>
              <a:rPr lang="en-US" baseline="0" dirty="0" smtClean="0"/>
              <a:t> attendees through (1) target competency and evidence, (2) sample task, and (3) sample scoring plan.</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Adam:</a:t>
            </a:r>
          </a:p>
          <a:p>
            <a:endParaRPr lang="en-US" dirty="0" smtClean="0"/>
          </a:p>
          <a:p>
            <a:r>
              <a:rPr lang="en-US" dirty="0" smtClean="0"/>
              <a:t>Elicit responses from attendees.</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Adam:</a:t>
            </a:r>
          </a:p>
          <a:p>
            <a:endParaRPr lang="en-US" dirty="0" smtClean="0"/>
          </a:p>
          <a:p>
            <a:r>
              <a:rPr lang="en-US" dirty="0" smtClean="0"/>
              <a:t>Have attendees turn to page 1</a:t>
            </a:r>
            <a:r>
              <a:rPr lang="en-US" baseline="0" dirty="0" smtClean="0"/>
              <a:t> of worksheet.</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Adam:</a:t>
            </a:r>
          </a:p>
          <a:p>
            <a:endParaRPr lang="en-US" dirty="0" smtClean="0"/>
          </a:p>
          <a:p>
            <a:r>
              <a:rPr lang="en-US" dirty="0" smtClean="0"/>
              <a:t>Have attendees</a:t>
            </a:r>
            <a:r>
              <a:rPr lang="en-US" baseline="0" dirty="0" smtClean="0"/>
              <a:t> work in groups to fill out page 1 of worksheet. After 5-15 minutes, discuss and elicit examples.</a:t>
            </a:r>
          </a:p>
          <a:p>
            <a:endParaRPr lang="en-US" baseline="0" dirty="0" smtClean="0"/>
          </a:p>
          <a:p>
            <a:r>
              <a:rPr lang="en-US" baseline="0" dirty="0" smtClean="0"/>
              <a:t>*Note – finish with 15 minutes left to show teacher example and field questions.</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Adam:</a:t>
            </a:r>
          </a:p>
          <a:p>
            <a:endParaRPr lang="en-US" dirty="0" smtClean="0"/>
          </a:p>
          <a:p>
            <a:r>
              <a:rPr lang="en-US" dirty="0" smtClean="0"/>
              <a:t>Briefly</a:t>
            </a:r>
            <a:r>
              <a:rPr lang="en-US" baseline="0" dirty="0" smtClean="0"/>
              <a:t> show teacher example of filled-out worksheet.</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Fara, Aaron, Adam:</a:t>
            </a:r>
          </a:p>
          <a:p>
            <a:endParaRPr lang="en-US" dirty="0" smtClean="0"/>
          </a:p>
          <a:p>
            <a:r>
              <a:rPr lang="en-US" dirty="0" smtClean="0"/>
              <a:t>Questions and comments</a:t>
            </a:r>
            <a:r>
              <a:rPr lang="en-US" baseline="0" dirty="0" smtClean="0"/>
              <a:t> </a:t>
            </a:r>
            <a:r>
              <a:rPr lang="en-US" baseline="0" smtClean="0"/>
              <a:t>from audience.</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65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53D8E7-9B07-4451-B903-C19824C8E00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the first stage, a panel of assessment and content </a:t>
            </a:r>
            <a:r>
              <a:rPr lang="en-US" sz="1200" b="1" kern="1200" dirty="0" smtClean="0">
                <a:solidFill>
                  <a:schemeClr val="tx1"/>
                </a:solidFill>
                <a:latin typeface="+mn-lt"/>
                <a:ea typeface="+mn-ea"/>
                <a:cs typeface="+mn-cs"/>
              </a:rPr>
              <a:t>experts reviewed </a:t>
            </a:r>
            <a:r>
              <a:rPr lang="en-US" sz="1200" kern="1200" dirty="0" smtClean="0">
                <a:solidFill>
                  <a:schemeClr val="tx1"/>
                </a:solidFill>
                <a:latin typeface="+mn-lt"/>
                <a:ea typeface="+mn-ea"/>
                <a:cs typeface="+mn-cs"/>
              </a:rPr>
              <a:t>the state of Florida’s curriculum </a:t>
            </a:r>
            <a:r>
              <a:rPr lang="en-US" sz="1200" b="1" kern="1200" dirty="0" smtClean="0">
                <a:solidFill>
                  <a:schemeClr val="tx1"/>
                </a:solidFill>
                <a:latin typeface="+mn-lt"/>
                <a:ea typeface="+mn-ea"/>
                <a:cs typeface="+mn-cs"/>
              </a:rPr>
              <a:t>standards</a:t>
            </a:r>
            <a:r>
              <a:rPr lang="en-US" sz="1200" kern="1200" dirty="0" smtClean="0">
                <a:solidFill>
                  <a:schemeClr val="tx1"/>
                </a:solidFill>
                <a:latin typeface="+mn-lt"/>
                <a:ea typeface="+mn-ea"/>
                <a:cs typeface="+mn-cs"/>
              </a:rPr>
              <a:t>, known as the Next Generation Sunshine State Standards, for 7</a:t>
            </a:r>
            <a:r>
              <a:rPr lang="en-US" sz="1200" kern="1200" baseline="30000" dirty="0" smtClean="0">
                <a:solidFill>
                  <a:schemeClr val="tx1"/>
                </a:solidFill>
                <a:latin typeface="+mn-lt"/>
                <a:ea typeface="+mn-ea"/>
                <a:cs typeface="+mn-cs"/>
              </a:rPr>
              <a:t>th</a:t>
            </a:r>
            <a:r>
              <a:rPr lang="en-US" sz="1200" kern="1200" dirty="0" smtClean="0">
                <a:solidFill>
                  <a:schemeClr val="tx1"/>
                </a:solidFill>
                <a:latin typeface="+mn-lt"/>
                <a:ea typeface="+mn-ea"/>
                <a:cs typeface="+mn-cs"/>
              </a:rPr>
              <a:t>-grade science.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During this review, the panel sought to </a:t>
            </a:r>
            <a:r>
              <a:rPr lang="en-US" sz="1200" b="1" kern="1200" dirty="0" smtClean="0">
                <a:solidFill>
                  <a:schemeClr val="tx1"/>
                </a:solidFill>
                <a:latin typeface="+mn-lt"/>
                <a:ea typeface="+mn-ea"/>
                <a:cs typeface="+mn-cs"/>
              </a:rPr>
              <a:t>identify</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competencies </a:t>
            </a:r>
            <a:r>
              <a:rPr lang="en-US" sz="1200" kern="1200" dirty="0" smtClean="0">
                <a:solidFill>
                  <a:schemeClr val="tx1"/>
                </a:solidFill>
                <a:latin typeface="+mn-lt"/>
                <a:ea typeface="+mn-ea"/>
                <a:cs typeface="+mn-cs"/>
              </a:rPr>
              <a:t>either implied or explicitly stated in the standards that are not currently assessable in the multiple-choice and short answer </a:t>
            </a:r>
            <a:r>
              <a:rPr lang="en-US" sz="1200" b="1" kern="1200" dirty="0" smtClean="0">
                <a:solidFill>
                  <a:schemeClr val="tx1"/>
                </a:solidFill>
                <a:latin typeface="+mn-lt"/>
                <a:ea typeface="+mn-ea"/>
                <a:cs typeface="+mn-cs"/>
              </a:rPr>
              <a:t>formats</a:t>
            </a:r>
            <a:r>
              <a:rPr lang="en-US" sz="1200" kern="1200" dirty="0" smtClean="0">
                <a:solidFill>
                  <a:schemeClr val="tx1"/>
                </a:solidFill>
                <a:latin typeface="+mn-lt"/>
                <a:ea typeface="+mn-ea"/>
                <a:cs typeface="+mn-cs"/>
              </a:rPr>
              <a:t> that characterizes large-scale testing.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These </a:t>
            </a:r>
            <a:r>
              <a:rPr lang="en-US" sz="1200" b="1" kern="1200" dirty="0" smtClean="0">
                <a:solidFill>
                  <a:schemeClr val="tx1"/>
                </a:solidFill>
                <a:latin typeface="+mn-lt"/>
                <a:ea typeface="+mn-ea"/>
                <a:cs typeface="+mn-cs"/>
              </a:rPr>
              <a:t>competencies are descriptions of particular mental abilities or skills</a:t>
            </a:r>
            <a:r>
              <a:rPr lang="en-US" sz="1200" kern="1200" dirty="0" smtClean="0">
                <a:solidFill>
                  <a:schemeClr val="tx1"/>
                </a:solidFill>
                <a:latin typeface="+mn-lt"/>
                <a:ea typeface="+mn-ea"/>
                <a:cs typeface="+mn-cs"/>
              </a:rPr>
              <a:t> that students must acquire in order to meet the curriculum standards set within a particular domain at a particular grade level.</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 determine whether a given competency was likely unassessable in the multiple-choice or short answer format, the panel relied </a:t>
            </a:r>
            <a:r>
              <a:rPr lang="en-US" sz="1200" b="1" kern="1200" dirty="0" smtClean="0">
                <a:solidFill>
                  <a:schemeClr val="tx1"/>
                </a:solidFill>
                <a:latin typeface="+mn-lt"/>
                <a:ea typeface="+mn-ea"/>
                <a:cs typeface="+mn-cs"/>
              </a:rPr>
              <a:t>on group discussion </a:t>
            </a:r>
            <a:r>
              <a:rPr lang="en-US" sz="1200" kern="1200" dirty="0" smtClean="0">
                <a:solidFill>
                  <a:schemeClr val="tx1"/>
                </a:solidFill>
                <a:latin typeface="+mn-lt"/>
                <a:ea typeface="+mn-ea"/>
                <a:cs typeface="+mn-cs"/>
              </a:rPr>
              <a:t>and debate until </a:t>
            </a:r>
            <a:r>
              <a:rPr lang="en-US" sz="1200" b="1" kern="1200" dirty="0" smtClean="0">
                <a:solidFill>
                  <a:schemeClr val="tx1"/>
                </a:solidFill>
                <a:latin typeface="+mn-lt"/>
                <a:ea typeface="+mn-ea"/>
                <a:cs typeface="+mn-cs"/>
              </a:rPr>
              <a:t>consensus</a:t>
            </a:r>
            <a:r>
              <a:rPr lang="en-US" sz="1200" kern="1200" dirty="0" smtClean="0">
                <a:solidFill>
                  <a:schemeClr val="tx1"/>
                </a:solidFill>
                <a:latin typeface="+mn-lt"/>
                <a:ea typeface="+mn-ea"/>
                <a:cs typeface="+mn-cs"/>
              </a:rPr>
              <a:t> was reached.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Because individual curriculum standards, known as benchmarks, often represent an array of interrelated mental abilities, the panel often </a:t>
            </a:r>
            <a:r>
              <a:rPr lang="en-US" sz="1200" b="1" kern="1200" dirty="0" smtClean="0">
                <a:solidFill>
                  <a:schemeClr val="tx1"/>
                </a:solidFill>
                <a:latin typeface="+mn-lt"/>
                <a:ea typeface="+mn-ea"/>
                <a:cs typeface="+mn-cs"/>
              </a:rPr>
              <a:t>distilled several related but distinct competencies from a single benchmark</a:t>
            </a:r>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normAutofit/>
          </a:bodyPr>
          <a:lstStyle>
            <a:lvl1pPr>
              <a:defRPr sz="3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buClr>
                <a:srgbClr val="660033"/>
              </a:buClr>
              <a:defRPr sz="2800">
                <a:latin typeface="Arial" pitchFamily="34" charset="0"/>
                <a:cs typeface="Arial" pitchFamily="34" charset="0"/>
              </a:defRPr>
            </a:lvl1pPr>
            <a:lvl2pPr>
              <a:buClr>
                <a:srgbClr val="660033"/>
              </a:buClr>
              <a:buFont typeface="Arial" pitchFamily="34" charset="0"/>
              <a:buChar cha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buClr>
                <a:srgbClr val="660033"/>
              </a:buClr>
              <a:buFont typeface="Arial" pitchFamily="34" charset="0"/>
              <a:buChar cha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buClr>
                <a:srgbClr val="660033"/>
              </a:buCl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7C8474-AEF9-441F-8998-32936A3C804F}" type="datetimeFigureOut">
              <a:rPr lang="en-US" smtClean="0"/>
              <a:pPr/>
              <a:t>12/18/2012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C8474-AEF9-441F-8998-32936A3C804F}" type="datetimeFigureOut">
              <a:rPr lang="en-US" smtClean="0"/>
              <a:pPr/>
              <a:t>12/18/2012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FF16E-C90B-49C7-96EC-1946AABDEC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660033"/>
          </a:solidFill>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1676400"/>
            <a:ext cx="7772400" cy="1752600"/>
          </a:xfrm>
        </p:spPr>
        <p:txBody>
          <a:bodyPr>
            <a:noAutofit/>
          </a:bodyPr>
          <a:lstStyle/>
          <a:p>
            <a:r>
              <a:rPr lang="en-US" sz="3200" dirty="0" smtClean="0"/>
              <a:t>Formative Assessment of Cognitively Complex Science Competencies</a:t>
            </a:r>
            <a:r>
              <a:rPr lang="en-US" sz="2800" dirty="0" smtClean="0"/>
              <a:t/>
            </a:r>
            <a:br>
              <a:rPr lang="en-US" sz="2800" dirty="0" smtClean="0"/>
            </a:br>
            <a:r>
              <a:rPr lang="en-US" sz="2800" dirty="0" smtClean="0"/>
              <a:t/>
            </a:r>
            <a:br>
              <a:rPr lang="en-US" sz="2800" dirty="0" smtClean="0"/>
            </a:br>
            <a:r>
              <a:rPr lang="en-US" sz="2000" dirty="0" smtClean="0"/>
              <a:t>Faranak Rohani, Aaron Rouby, &amp; Adam LaMee</a:t>
            </a:r>
            <a:endParaRPr lang="en-US" sz="2000" dirty="0"/>
          </a:p>
        </p:txBody>
      </p:sp>
      <p:sp>
        <p:nvSpPr>
          <p:cNvPr id="5" name="Subtitle 4"/>
          <p:cNvSpPr>
            <a:spLocks noGrp="1"/>
          </p:cNvSpPr>
          <p:nvPr>
            <p:ph type="subTitle" idx="1"/>
          </p:nvPr>
        </p:nvSpPr>
        <p:spPr>
          <a:xfrm>
            <a:off x="1371600" y="4114800"/>
            <a:ext cx="6400800" cy="1752600"/>
          </a:xfrm>
        </p:spPr>
        <p:txBody>
          <a:bodyPr/>
          <a:lstStyle/>
          <a:p>
            <a:r>
              <a:rPr lang="en-US" dirty="0" smtClean="0"/>
              <a:t>Center for Advancement of </a:t>
            </a:r>
            <a:br>
              <a:rPr lang="en-US" dirty="0" smtClean="0"/>
            </a:br>
            <a:r>
              <a:rPr lang="en-US" dirty="0" smtClean="0"/>
              <a:t>Learning and Assessment</a:t>
            </a:r>
            <a:endParaRPr lang="en-US" dirty="0"/>
          </a:p>
        </p:txBody>
      </p:sp>
      <p:pic>
        <p:nvPicPr>
          <p:cNvPr id="6" name="Picture 5" descr="CALA_logo_wordversion.eps"/>
          <p:cNvPicPr/>
          <p:nvPr/>
        </p:nvPicPr>
        <p:blipFill>
          <a:blip r:embed="rId3" cstate="print"/>
          <a:stretch>
            <a:fillRect/>
          </a:stretch>
        </p:blipFill>
        <p:spPr>
          <a:xfrm>
            <a:off x="3962400" y="5181600"/>
            <a:ext cx="1219200" cy="4658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Competencies</a:t>
            </a:r>
            <a:endParaRPr lang="en-US" dirty="0"/>
          </a:p>
        </p:txBody>
      </p:sp>
      <p:sp>
        <p:nvSpPr>
          <p:cNvPr id="3" name="Content Placeholder 2"/>
          <p:cNvSpPr>
            <a:spLocks noGrp="1"/>
          </p:cNvSpPr>
          <p:nvPr>
            <p:ph idx="1"/>
          </p:nvPr>
        </p:nvSpPr>
        <p:spPr>
          <a:xfrm>
            <a:off x="457200" y="1371600"/>
            <a:ext cx="8229600" cy="5181600"/>
          </a:xfrm>
        </p:spPr>
        <p:txBody>
          <a:bodyPr>
            <a:normAutofit/>
          </a:bodyPr>
          <a:lstStyle/>
          <a:p>
            <a:r>
              <a:rPr lang="en-US" sz="2400" kern="1200" baseline="0" dirty="0" smtClean="0">
                <a:solidFill>
                  <a:schemeClr val="tx1"/>
                </a:solidFill>
                <a:latin typeface="Arial" pitchFamily="34" charset="0"/>
                <a:ea typeface="+mn-ea"/>
                <a:cs typeface="Arial" pitchFamily="34" charset="0"/>
              </a:rPr>
              <a:t>Student can formulate a scientifically testable question(s) that relates to the context or data provided. </a:t>
            </a:r>
          </a:p>
          <a:p>
            <a:pPr lvl="0"/>
            <a:r>
              <a:rPr lang="en-US" sz="2400" kern="1200" baseline="0" dirty="0" smtClean="0">
                <a:solidFill>
                  <a:schemeClr val="tx1"/>
                </a:solidFill>
                <a:latin typeface="Arial" pitchFamily="34" charset="0"/>
                <a:ea typeface="+mn-ea"/>
                <a:cs typeface="Arial" pitchFamily="34" charset="0"/>
              </a:rPr>
              <a:t>Student can create a plan for carrying out a scientific investigation, including what, when, and how to measure variables.</a:t>
            </a:r>
          </a:p>
          <a:p>
            <a:pPr lvl="0"/>
            <a:r>
              <a:rPr lang="en-US" sz="2400" dirty="0" smtClean="0">
                <a:solidFill>
                  <a:prstClr val="black"/>
                </a:solidFill>
              </a:rPr>
              <a:t>Student can organize data by creating a table, chart, or other representation to facilitate interpretation. </a:t>
            </a:r>
          </a:p>
          <a:p>
            <a:pPr lvl="0"/>
            <a:r>
              <a:rPr lang="en-US" sz="2400" dirty="0" smtClean="0">
                <a:solidFill>
                  <a:prstClr val="black"/>
                </a:solidFill>
              </a:rPr>
              <a:t>Student can make inferences and predictions and use the data to defend or refute conclusions.</a:t>
            </a:r>
          </a:p>
          <a:p>
            <a:pPr lvl="0"/>
            <a:r>
              <a:rPr lang="en-US" sz="2400" dirty="0" smtClean="0">
                <a:solidFill>
                  <a:prstClr val="black"/>
                </a:solidFill>
              </a:rPr>
              <a:t>Student can observe and describe a local ecosystem.</a:t>
            </a:r>
          </a:p>
          <a:p>
            <a:pPr lvl="0"/>
            <a:r>
              <a:rPr lang="en-US" sz="2400" dirty="0" smtClean="0">
                <a:solidFill>
                  <a:prstClr val="black"/>
                </a:solidFill>
              </a:rPr>
              <a:t>Student can determine potential limiting factors for specified populations in a local ecosystem.</a:t>
            </a:r>
            <a:endParaRPr lang="en-US" sz="2400" kern="1200" baseline="0" dirty="0" smtClean="0">
              <a:solidFill>
                <a:schemeClr val="tx1"/>
              </a:solidFill>
              <a:latin typeface="Arial" pitchFamily="34" charset="0"/>
              <a:ea typeface="+mn-ea"/>
              <a:cs typeface="Arial" pitchFamily="34" charset="0"/>
            </a:endParaRPr>
          </a:p>
          <a:p>
            <a:endParaRPr lang="en-US" sz="2200" dirty="0" smtClean="0"/>
          </a:p>
          <a:p>
            <a:pPr lvl="1"/>
            <a:endParaRPr lang="en-US" dirty="0" smtClean="0"/>
          </a:p>
          <a:p>
            <a:pPr lvl="2"/>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2000" fill="hold"/>
                                        <p:tgtEl>
                                          <p:spTgt spid="3">
                                            <p:txEl>
                                              <p:pRg st="0" end="0"/>
                                            </p:txEl>
                                          </p:spTgt>
                                        </p:tgtEl>
                                        <p:attrNameLst>
                                          <p:attrName>style.color</p:attrName>
                                        </p:attrNameLst>
                                      </p:cBhvr>
                                      <p:to>
                                        <a:schemeClr val="accent1"/>
                                      </p:to>
                                    </p:animClr>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1" end="1"/>
                                            </p:txEl>
                                          </p:spTgt>
                                        </p:tgtEl>
                                        <p:attrNameLst>
                                          <p:attrName>style.color</p:attrName>
                                        </p:attrNameLst>
                                      </p:cBhvr>
                                      <p:to>
                                        <a:schemeClr val="accent1"/>
                                      </p:to>
                                    </p:animClr>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2000" fill="hold"/>
                                        <p:tgtEl>
                                          <p:spTgt spid="3">
                                            <p:txEl>
                                              <p:pRg st="2" end="2"/>
                                            </p:txEl>
                                          </p:spTgt>
                                        </p:tgtEl>
                                        <p:attrNameLst>
                                          <p:attrName>style.color</p:attrName>
                                        </p:attrNameLst>
                                      </p:cBhvr>
                                      <p:to>
                                        <a:schemeClr val="accent1"/>
                                      </p:to>
                                    </p:animClr>
                                  </p:childTnLst>
                                </p:cTn>
                              </p:par>
                              <p:par>
                                <p:cTn id="29" presetID="3" presetClass="emph" presetSubtype="2" fill="hold" nodeType="withEffect">
                                  <p:stCondLst>
                                    <p:cond delay="0"/>
                                  </p:stCondLst>
                                  <p:childTnLst>
                                    <p:animClr clrSpc="rgb" dir="cw">
                                      <p:cBhvr override="childStyle">
                                        <p:cTn id="30" dur="2000" fill="hold"/>
                                        <p:tgtEl>
                                          <p:spTgt spid="3">
                                            <p:txEl>
                                              <p:pRg st="3" end="3"/>
                                            </p:txEl>
                                          </p:spTgt>
                                        </p:tgtEl>
                                        <p:attrNameLst>
                                          <p:attrName>style.color</p:attrName>
                                        </p:attrNameLst>
                                      </p:cBhvr>
                                      <p:to>
                                        <a:schemeClr val="accent1"/>
                                      </p:to>
                                    </p:animClr>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20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Competencies</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marL="342900" lvl="1" indent="-342900">
              <a:buFont typeface="Arial" pitchFamily="34" charset="0"/>
              <a:buChar char="•"/>
            </a:pPr>
            <a:r>
              <a:rPr lang="en-US" sz="2600" dirty="0" smtClean="0"/>
              <a:t>Student can carry out a plan for scientific investigations of various types.</a:t>
            </a:r>
          </a:p>
          <a:p>
            <a:pPr marL="342900" lvl="1" indent="-342900">
              <a:buFont typeface="Arial" pitchFamily="34" charset="0"/>
              <a:buChar char="•"/>
            </a:pPr>
            <a:r>
              <a:rPr lang="en-US" sz="2600" dirty="0" smtClean="0"/>
              <a:t>Student can explain complex relationships between biotic and abiotic factors in an ecosystem.</a:t>
            </a:r>
          </a:p>
          <a:p>
            <a:pPr lvl="0"/>
            <a:r>
              <a:rPr lang="en-US" sz="2600" dirty="0" smtClean="0"/>
              <a:t>Student can create a diagram (i.e., food web) that illustrates the flow of energy among producers, consumers, and decomposers within an ecosystem. </a:t>
            </a:r>
          </a:p>
          <a:p>
            <a:r>
              <a:rPr lang="en-US" sz="2600" dirty="0" smtClean="0"/>
              <a:t>Student can investigate multiple factors that impact native populations in the ecosystem.</a:t>
            </a:r>
          </a:p>
          <a:p>
            <a:r>
              <a:rPr lang="en-US" sz="2600" dirty="0" smtClean="0"/>
              <a:t>Student can explain the difference between theories and laws.</a:t>
            </a:r>
          </a:p>
          <a:p>
            <a:r>
              <a:rPr lang="en-US" sz="2600" dirty="0" smtClean="0"/>
              <a:t>Student can provide examples of evidence that support a scientific theory.</a:t>
            </a:r>
          </a:p>
          <a:p>
            <a:pPr>
              <a:buNone/>
            </a:pPr>
            <a:endParaRPr lang="en-US" sz="2200" dirty="0" smtClean="0"/>
          </a:p>
          <a:p>
            <a:pPr marL="228600" lvl="1" indent="-228600"/>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2000" fill="hold"/>
                                        <p:tgtEl>
                                          <p:spTgt spid="3">
                                            <p:txEl>
                                              <p:pRg st="0" end="0"/>
                                            </p:txEl>
                                          </p:spTgt>
                                        </p:tgtEl>
                                        <p:attrNameLst>
                                          <p:attrName>style.color</p:attrName>
                                        </p:attrNameLst>
                                      </p:cBhvr>
                                      <p:to>
                                        <a:schemeClr val="accent1"/>
                                      </p:to>
                                    </p:animClr>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1" end="1"/>
                                            </p:txEl>
                                          </p:spTgt>
                                        </p:tgtEl>
                                        <p:attrNameLst>
                                          <p:attrName>style.color</p:attrName>
                                        </p:attrNameLst>
                                      </p:cBhvr>
                                      <p:to>
                                        <a:schemeClr val="accent1"/>
                                      </p:to>
                                    </p:animClr>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mph" presetSubtype="2" fill="hold" nodeType="clickEffect">
                                  <p:stCondLst>
                                    <p:cond delay="0"/>
                                  </p:stCondLst>
                                  <p:childTnLst>
                                    <p:animClr clrSpc="rgb" dir="cw">
                                      <p:cBhvr override="childStyle">
                                        <p:cTn id="25" dur="2000" fill="hold"/>
                                        <p:tgtEl>
                                          <p:spTgt spid="3">
                                            <p:txEl>
                                              <p:pRg st="2" end="2"/>
                                            </p:txEl>
                                          </p:spTgt>
                                        </p:tgtEl>
                                        <p:attrNameLst>
                                          <p:attrName>style.color</p:attrName>
                                        </p:attrNameLst>
                                      </p:cBhvr>
                                      <p:to>
                                        <a:schemeClr val="accent1"/>
                                      </p:to>
                                    </p:animClr>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2000" fill="hold"/>
                                        <p:tgtEl>
                                          <p:spTgt spid="3">
                                            <p:txEl>
                                              <p:pRg st="3" end="3"/>
                                            </p:txEl>
                                          </p:spTgt>
                                        </p:tgtEl>
                                        <p:attrNameLst>
                                          <p:attrName>style.color</p:attrName>
                                        </p:attrNameLst>
                                      </p:cBhvr>
                                      <p:to>
                                        <a:schemeClr val="accent1"/>
                                      </p:to>
                                    </p:animClr>
                                  </p:childTnLst>
                                </p:cTn>
                              </p:par>
                              <p:par>
                                <p:cTn id="33" presetID="10"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mph" presetSubtype="2" fill="hold" nodeType="clickEffect">
                                  <p:stCondLst>
                                    <p:cond delay="0"/>
                                  </p:stCondLst>
                                  <p:childTnLst>
                                    <p:animClr clrSpc="rgb" dir="cw">
                                      <p:cBhvr override="childStyle">
                                        <p:cTn id="39" dur="2000" fill="hold"/>
                                        <p:tgtEl>
                                          <p:spTgt spid="3">
                                            <p:txEl>
                                              <p:pRg st="4" end="4"/>
                                            </p:txEl>
                                          </p:spTgt>
                                        </p:tgtEl>
                                        <p:attrNameLst>
                                          <p:attrName>style.color</p:attrName>
                                        </p:attrNameLst>
                                      </p:cBhvr>
                                      <p:to>
                                        <a:schemeClr val="accent1"/>
                                      </p:to>
                                    </p:animClr>
                                  </p:childTnLst>
                                </p:cTn>
                              </p:par>
                              <p:par>
                                <p:cTn id="40" presetID="10"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Assessment Focus:</a:t>
            </a:r>
            <a:br>
              <a:rPr lang="en-US" dirty="0" smtClean="0"/>
            </a:br>
            <a:r>
              <a:rPr lang="en-US" dirty="0" smtClean="0"/>
              <a:t>Type of Knowledge</a:t>
            </a:r>
            <a:endParaRPr lang="en-US" dirty="0"/>
          </a:p>
        </p:txBody>
      </p:sp>
      <p:graphicFrame>
        <p:nvGraphicFramePr>
          <p:cNvPr id="6" name="Content Placeholder 5"/>
          <p:cNvGraphicFramePr>
            <a:graphicFrameLocks noGrp="1"/>
          </p:cNvGraphicFramePr>
          <p:nvPr>
            <p:ph idx="1"/>
          </p:nvPr>
        </p:nvGraphicFramePr>
        <p:xfrm>
          <a:off x="457200" y="2087880"/>
          <a:ext cx="8229600" cy="3474720"/>
        </p:xfrm>
        <a:graphic>
          <a:graphicData uri="http://schemas.openxmlformats.org/drawingml/2006/table">
            <a:tbl>
              <a:tblPr firstRow="1" bandRow="1">
                <a:tableStyleId>{21E4AEA4-8DFA-4A89-87EB-49C32662AFE0}</a:tableStyleId>
              </a:tblPr>
              <a:tblGrid>
                <a:gridCol w="487680"/>
                <a:gridCol w="3703320"/>
                <a:gridCol w="1447800"/>
                <a:gridCol w="1219200"/>
                <a:gridCol w="1371600"/>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smtClean="0"/>
                        <a:t>Declarative</a:t>
                      </a:r>
                      <a:endParaRPr lang="en-US" dirty="0"/>
                    </a:p>
                  </a:txBody>
                  <a:tcPr anchor="b">
                    <a:lnL w="12700" cmpd="sng">
                      <a:noFill/>
                    </a:lnL>
                    <a:solidFill>
                      <a:srgbClr val="DE490E"/>
                    </a:solidFill>
                  </a:tcPr>
                </a:tc>
                <a:tc>
                  <a:txBody>
                    <a:bodyPr/>
                    <a:lstStyle/>
                    <a:p>
                      <a:pPr algn="ctr"/>
                      <a:r>
                        <a:rPr lang="en-US" dirty="0" smtClean="0"/>
                        <a:t>Procedural</a:t>
                      </a:r>
                      <a:endParaRPr lang="en-US" dirty="0"/>
                    </a:p>
                  </a:txBody>
                  <a:tcPr anchor="b">
                    <a:solidFill>
                      <a:srgbClr val="DE490E"/>
                    </a:solidFill>
                  </a:tcPr>
                </a:tc>
                <a:tc>
                  <a:txBody>
                    <a:bodyPr/>
                    <a:lstStyle/>
                    <a:p>
                      <a:pPr algn="ctr"/>
                      <a:r>
                        <a:rPr lang="en-US" dirty="0" smtClean="0"/>
                        <a:t>Problem Solving</a:t>
                      </a:r>
                      <a:endParaRPr lang="en-US" dirty="0"/>
                    </a:p>
                  </a:txBody>
                  <a:tcPr anchor="b">
                    <a:solidFill>
                      <a:srgbClr val="DE490E"/>
                    </a:solidFill>
                  </a:tcPr>
                </a:tc>
              </a:tr>
              <a:tr h="370840">
                <a:tc rowSpan="4">
                  <a:txBody>
                    <a:bodyPr/>
                    <a:lstStyle/>
                    <a:p>
                      <a:pPr algn="ctr"/>
                      <a:r>
                        <a:rPr lang="en-US" b="1" dirty="0" smtClean="0">
                          <a:solidFill>
                            <a:schemeClr val="bg1"/>
                          </a:solidFill>
                        </a:rPr>
                        <a:t>Year</a:t>
                      </a:r>
                      <a:r>
                        <a:rPr lang="en-US" b="1" baseline="0" dirty="0" smtClean="0">
                          <a:solidFill>
                            <a:schemeClr val="bg1"/>
                          </a:solidFill>
                        </a:rPr>
                        <a:t> 1</a:t>
                      </a:r>
                      <a:endParaRPr lang="en-US" b="1" dirty="0">
                        <a:solidFill>
                          <a:schemeClr val="bg1"/>
                        </a:solidFill>
                      </a:endParaRPr>
                    </a:p>
                  </a:txBody>
                  <a:tcPr vert="vert270">
                    <a:lnT w="38100" cmpd="sng">
                      <a:noFill/>
                    </a:lnT>
                    <a:solidFill>
                      <a:srgbClr val="DE490E"/>
                    </a:solidFill>
                  </a:tcPr>
                </a:tc>
                <a:tc>
                  <a:txBody>
                    <a:bodyPr/>
                    <a:lstStyle/>
                    <a:p>
                      <a:r>
                        <a:rPr lang="en-US" dirty="0" smtClean="0"/>
                        <a:t>Assessment 1: Formulating a Scientifically Testable Question</a:t>
                      </a:r>
                      <a:endParaRPr lang="en-US" dirty="0"/>
                    </a:p>
                  </a:txBody>
                  <a:tcPr anchor="ctr">
                    <a:lnT w="38100" cmpd="sng">
                      <a:noFill/>
                    </a:lnT>
                  </a:tcPr>
                </a:tc>
                <a:tc>
                  <a:txBody>
                    <a:bodyPr/>
                    <a:lstStyle/>
                    <a:p>
                      <a:pPr algn="ctr"/>
                      <a:endParaRPr lang="en-US" sz="2400" dirty="0" smtClean="0">
                        <a:latin typeface="MS Shell Dlg 2"/>
                      </a:endParaRPr>
                    </a:p>
                  </a:txBody>
                  <a:tcPr anchor="ctr"/>
                </a:tc>
                <a:tc>
                  <a:txBody>
                    <a:bodyPr/>
                    <a:lstStyle/>
                    <a:p>
                      <a:pPr algn="ctr"/>
                      <a:r>
                        <a:rPr lang="en-US" sz="2400" dirty="0" smtClean="0">
                          <a:latin typeface="Wingdings 2" pitchFamily="18" charset="2"/>
                        </a:rPr>
                        <a:t>P</a:t>
                      </a:r>
                    </a:p>
                  </a:txBody>
                  <a:tcPr anchor="ctr"/>
                </a:tc>
                <a:tc>
                  <a:txBody>
                    <a:bodyPr/>
                    <a:lstStyle/>
                    <a:p>
                      <a:pPr algn="ctr"/>
                      <a:endParaRPr lang="en-US" dirty="0"/>
                    </a:p>
                  </a:txBody>
                  <a:tcPr anchor="ctr"/>
                </a:tc>
              </a:tr>
              <a:tr h="370840">
                <a:tc vMerge="1">
                  <a:txBody>
                    <a:bodyPr/>
                    <a:lstStyle/>
                    <a:p>
                      <a:endParaRPr lang="en-US" dirty="0"/>
                    </a:p>
                  </a:txBody>
                  <a:tcPr/>
                </a:tc>
                <a:tc>
                  <a:txBody>
                    <a:bodyPr/>
                    <a:lstStyle/>
                    <a:p>
                      <a:r>
                        <a:rPr lang="en-US" dirty="0" smtClean="0"/>
                        <a:t>Assessment 2: Creating a Plan for a Scientific</a:t>
                      </a:r>
                      <a:r>
                        <a:rPr lang="en-US" baseline="0" dirty="0" smtClean="0"/>
                        <a:t> Investigation</a:t>
                      </a:r>
                      <a:endParaRPr lang="en-US" dirty="0"/>
                    </a:p>
                  </a:txBody>
                  <a:tcPr anchor="ctr"/>
                </a:tc>
                <a:tc>
                  <a:txBody>
                    <a:bodyPr/>
                    <a:lstStyle/>
                    <a:p>
                      <a:pPr algn="ctr"/>
                      <a:endParaRPr lang="en-US" dirty="0"/>
                    </a:p>
                  </a:txBody>
                  <a:tcPr anchor="ctr"/>
                </a:tc>
                <a:tc>
                  <a:txBody>
                    <a:bodyPr/>
                    <a:lstStyle/>
                    <a:p>
                      <a:pPr algn="ctr"/>
                      <a:endParaRPr lang="en-US" sz="2400" dirty="0">
                        <a:latin typeface="Webdings" pitchFamily="18" charset="2"/>
                      </a:endParaRPr>
                    </a:p>
                  </a:txBody>
                  <a:tcPr anchor="ctr"/>
                </a:tc>
                <a:tc>
                  <a:txBody>
                    <a:bodyPr/>
                    <a:lstStyle/>
                    <a:p>
                      <a:pPr algn="ctr"/>
                      <a:r>
                        <a:rPr lang="en-US" sz="2400" dirty="0" smtClean="0">
                          <a:latin typeface="Wingdings 2" pitchFamily="18" charset="2"/>
                        </a:rPr>
                        <a:t>P</a:t>
                      </a:r>
                    </a:p>
                  </a:txBody>
                  <a:tcPr anchor="ctr"/>
                </a:tc>
              </a:tr>
              <a:tr h="370840">
                <a:tc vMerge="1">
                  <a:txBody>
                    <a:bodyPr/>
                    <a:lstStyle/>
                    <a:p>
                      <a:endParaRPr lang="en-US" dirty="0"/>
                    </a:p>
                  </a:txBody>
                  <a:tcPr/>
                </a:tc>
                <a:tc>
                  <a:txBody>
                    <a:bodyPr/>
                    <a:lstStyle/>
                    <a:p>
                      <a:r>
                        <a:rPr lang="en-US" dirty="0" smtClean="0"/>
                        <a:t>Assessment 3: Organizing and Making Inferences/Predictions</a:t>
                      </a:r>
                      <a:r>
                        <a:rPr lang="en-US" baseline="0" dirty="0" smtClean="0"/>
                        <a:t> from Data</a:t>
                      </a:r>
                      <a:endParaRPr lang="en-US" dirty="0"/>
                    </a:p>
                  </a:txBody>
                  <a:tcPr anchor="ctr"/>
                </a:tc>
                <a:tc>
                  <a:txBody>
                    <a:bodyPr/>
                    <a:lstStyle/>
                    <a:p>
                      <a:pPr algn="ctr"/>
                      <a:endParaRPr lang="en-US" dirty="0"/>
                    </a:p>
                  </a:txBody>
                  <a:tcPr anchor="ctr"/>
                </a:tc>
                <a:tc>
                  <a:txBody>
                    <a:bodyPr/>
                    <a:lstStyle/>
                    <a:p>
                      <a:pPr algn="ctr"/>
                      <a:r>
                        <a:rPr lang="en-US" sz="2400" dirty="0" smtClean="0">
                          <a:latin typeface="Wingdings 2" pitchFamily="18" charset="2"/>
                        </a:rPr>
                        <a:t>P</a:t>
                      </a:r>
                    </a:p>
                  </a:txBody>
                  <a:tcPr anchor="ctr"/>
                </a:tc>
                <a:tc>
                  <a:txBody>
                    <a:bodyPr/>
                    <a:lstStyle/>
                    <a:p>
                      <a:endParaRPr lang="en-US" dirty="0"/>
                    </a:p>
                  </a:txBody>
                  <a:tcPr anchor="ctr"/>
                </a:tc>
              </a:tr>
              <a:tr h="370840">
                <a:tc vMerge="1">
                  <a:txBody>
                    <a:bodyPr/>
                    <a:lstStyle/>
                    <a:p>
                      <a:endParaRPr lang="en-US" dirty="0"/>
                    </a:p>
                  </a:txBody>
                  <a:tcPr/>
                </a:tc>
                <a:tc>
                  <a:txBody>
                    <a:bodyPr/>
                    <a:lstStyle/>
                    <a:p>
                      <a:r>
                        <a:rPr lang="en-US" dirty="0" smtClean="0"/>
                        <a:t>Assessment 4: Observing/Determining Limiting Factors of an Ecosystem</a:t>
                      </a:r>
                      <a:endParaRPr lang="en-US" dirty="0"/>
                    </a:p>
                  </a:txBody>
                  <a:tcPr anchor="ctr"/>
                </a:tc>
                <a:tc>
                  <a:txBody>
                    <a:bodyPr/>
                    <a:lstStyle/>
                    <a:p>
                      <a:pPr algn="ctr"/>
                      <a:endParaRPr lang="en-US" dirty="0"/>
                    </a:p>
                  </a:txBody>
                  <a:tcPr anchor="ctr"/>
                </a:tc>
                <a:tc>
                  <a:txBody>
                    <a:bodyPr/>
                    <a:lstStyle/>
                    <a:p>
                      <a:pPr algn="ctr"/>
                      <a:r>
                        <a:rPr lang="en-US" sz="2400" dirty="0" smtClean="0">
                          <a:latin typeface="Wingdings 2" pitchFamily="18" charset="2"/>
                        </a:rPr>
                        <a:t>P</a:t>
                      </a:r>
                    </a:p>
                  </a:txBody>
                  <a:tcPr anchor="ctr"/>
                </a:tc>
                <a:tc>
                  <a:txBody>
                    <a:bodyPr/>
                    <a:lstStyle/>
                    <a:p>
                      <a:pPr algn="ctr"/>
                      <a:endParaRPr lang="en-US" dirty="0"/>
                    </a:p>
                  </a:txBody>
                  <a:tcPr anchor="ct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874520"/>
          <a:ext cx="8229600" cy="4297680"/>
        </p:xfrm>
        <a:graphic>
          <a:graphicData uri="http://schemas.openxmlformats.org/drawingml/2006/table">
            <a:tbl>
              <a:tblPr firstRow="1" bandRow="1">
                <a:tableStyleId>{21E4AEA4-8DFA-4A89-87EB-49C32662AFE0}</a:tableStyleId>
              </a:tblPr>
              <a:tblGrid>
                <a:gridCol w="487680"/>
                <a:gridCol w="3703320"/>
                <a:gridCol w="1447800"/>
                <a:gridCol w="1219200"/>
                <a:gridCol w="1371600"/>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smtClean="0"/>
                        <a:t>Declarative</a:t>
                      </a:r>
                      <a:endParaRPr lang="en-US" dirty="0"/>
                    </a:p>
                  </a:txBody>
                  <a:tcPr anchor="b">
                    <a:lnL w="12700" cmpd="sng">
                      <a:noFill/>
                    </a:lnL>
                    <a:solidFill>
                      <a:srgbClr val="DE490E"/>
                    </a:solidFill>
                  </a:tcPr>
                </a:tc>
                <a:tc>
                  <a:txBody>
                    <a:bodyPr/>
                    <a:lstStyle/>
                    <a:p>
                      <a:pPr algn="ctr"/>
                      <a:r>
                        <a:rPr lang="en-US" dirty="0" smtClean="0"/>
                        <a:t>Procedural</a:t>
                      </a:r>
                      <a:endParaRPr lang="en-US" dirty="0"/>
                    </a:p>
                  </a:txBody>
                  <a:tcPr anchor="b">
                    <a:solidFill>
                      <a:srgbClr val="DE490E"/>
                    </a:solidFill>
                  </a:tcPr>
                </a:tc>
                <a:tc>
                  <a:txBody>
                    <a:bodyPr/>
                    <a:lstStyle/>
                    <a:p>
                      <a:pPr algn="ctr"/>
                      <a:r>
                        <a:rPr lang="en-US" dirty="0" smtClean="0"/>
                        <a:t>Problem Solving</a:t>
                      </a:r>
                      <a:endParaRPr lang="en-US" dirty="0"/>
                    </a:p>
                  </a:txBody>
                  <a:tcPr anchor="b">
                    <a:solidFill>
                      <a:srgbClr val="DE490E"/>
                    </a:solidFill>
                  </a:tcPr>
                </a:tc>
              </a:tr>
              <a:tr h="370840">
                <a:tc rowSpan="4">
                  <a:txBody>
                    <a:bodyPr/>
                    <a:lstStyle/>
                    <a:p>
                      <a:pPr algn="ctr"/>
                      <a:r>
                        <a:rPr lang="en-US" b="1" dirty="0" smtClean="0">
                          <a:solidFill>
                            <a:schemeClr val="bg1"/>
                          </a:solidFill>
                        </a:rPr>
                        <a:t>Year</a:t>
                      </a:r>
                      <a:r>
                        <a:rPr lang="en-US" b="1" baseline="0" dirty="0" smtClean="0">
                          <a:solidFill>
                            <a:schemeClr val="bg1"/>
                          </a:solidFill>
                        </a:rPr>
                        <a:t> 2</a:t>
                      </a:r>
                      <a:endParaRPr lang="en-US" b="1" dirty="0">
                        <a:solidFill>
                          <a:schemeClr val="bg1"/>
                        </a:solidFill>
                      </a:endParaRPr>
                    </a:p>
                  </a:txBody>
                  <a:tcPr vert="vert270">
                    <a:lnT w="38100" cmpd="sng">
                      <a:noFill/>
                    </a:lnT>
                    <a:lnB w="28575" cap="flat" cmpd="sng" algn="ctr">
                      <a:solidFill>
                        <a:srgbClr val="800000"/>
                      </a:solidFill>
                      <a:prstDash val="solid"/>
                      <a:round/>
                      <a:headEnd type="none" w="med" len="med"/>
                      <a:tailEnd type="none" w="med" len="med"/>
                    </a:lnB>
                    <a:solidFill>
                      <a:srgbClr val="DE490E"/>
                    </a:solidFill>
                  </a:tcPr>
                </a:tc>
                <a:tc>
                  <a:txBody>
                    <a:bodyPr/>
                    <a:lstStyle/>
                    <a:p>
                      <a:r>
                        <a:rPr lang="en-US" dirty="0" smtClean="0"/>
                        <a:t>Assessment 5: Conducting Scientific Measurements</a:t>
                      </a:r>
                      <a:endParaRPr lang="en-US" dirty="0"/>
                    </a:p>
                  </a:txBody>
                  <a:tcPr anchor="ctr">
                    <a:lnT w="38100" cmpd="sng">
                      <a:noFill/>
                    </a:lnT>
                  </a:tcPr>
                </a:tc>
                <a:tc>
                  <a:txBody>
                    <a:bodyPr/>
                    <a:lstStyle/>
                    <a:p>
                      <a:pPr algn="ctr"/>
                      <a:endParaRPr lang="en-US" sz="2400" dirty="0" smtClean="0">
                        <a:latin typeface="MS Shell Dlg 2"/>
                      </a:endParaRPr>
                    </a:p>
                  </a:txBody>
                  <a:tcPr anchor="ctr"/>
                </a:tc>
                <a:tc>
                  <a:txBody>
                    <a:bodyPr/>
                    <a:lstStyle/>
                    <a:p>
                      <a:pPr algn="ctr"/>
                      <a:r>
                        <a:rPr lang="en-US" sz="2400" dirty="0" smtClean="0">
                          <a:latin typeface="Wingdings 2" pitchFamily="18" charset="2"/>
                        </a:rPr>
                        <a:t>P</a:t>
                      </a:r>
                    </a:p>
                  </a:txBody>
                  <a:tcPr anchor="ctr"/>
                </a:tc>
                <a:tc>
                  <a:txBody>
                    <a:bodyPr/>
                    <a:lstStyle/>
                    <a:p>
                      <a:pPr algn="ctr"/>
                      <a:endParaRPr lang="en-US" dirty="0"/>
                    </a:p>
                  </a:txBody>
                  <a:tcPr anchor="ctr"/>
                </a:tc>
              </a:tr>
              <a:tr h="370840">
                <a:tc vMerge="1">
                  <a:txBody>
                    <a:bodyPr/>
                    <a:lstStyle/>
                    <a:p>
                      <a:endParaRPr lang="en-US" dirty="0"/>
                    </a:p>
                  </a:txBody>
                  <a:tcPr/>
                </a:tc>
                <a:tc>
                  <a:txBody>
                    <a:bodyPr/>
                    <a:lstStyle/>
                    <a:p>
                      <a:r>
                        <a:rPr lang="en-US" dirty="0" smtClean="0"/>
                        <a:t>Assessment 6: Explaining Complex Biological Relationships</a:t>
                      </a:r>
                      <a:endParaRPr lang="en-US" dirty="0"/>
                    </a:p>
                  </a:txBody>
                  <a:tcPr anchor="ctr"/>
                </a:tc>
                <a:tc>
                  <a:txBody>
                    <a:bodyPr/>
                    <a:lstStyle/>
                    <a:p>
                      <a:pPr algn="ctr"/>
                      <a:r>
                        <a:rPr lang="en-US" sz="2400" dirty="0" smtClean="0">
                          <a:latin typeface="Wingdings 2" pitchFamily="18" charset="2"/>
                        </a:rPr>
                        <a:t>P</a:t>
                      </a:r>
                    </a:p>
                  </a:txBody>
                  <a:tcPr anchor="ctr"/>
                </a:tc>
                <a:tc>
                  <a:txBody>
                    <a:bodyPr/>
                    <a:lstStyle/>
                    <a:p>
                      <a:pPr algn="ctr"/>
                      <a:endParaRPr lang="en-US" sz="2400" dirty="0">
                        <a:latin typeface="Webdings" pitchFamily="18" charset="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black"/>
                        </a:solidFill>
                        <a:effectLst/>
                        <a:uLnTx/>
                        <a:uFillTx/>
                        <a:latin typeface="Wingdings 2" pitchFamily="18" charset="2"/>
                        <a:ea typeface="+mn-ea"/>
                        <a:cs typeface="+mn-cs"/>
                      </a:endParaRPr>
                    </a:p>
                  </a:txBody>
                  <a:tcPr anchor="ctr"/>
                </a:tc>
              </a:tr>
              <a:tr h="370840">
                <a:tc vMerge="1">
                  <a:txBody>
                    <a:bodyPr/>
                    <a:lstStyle/>
                    <a:p>
                      <a:endParaRPr lang="en-US" dirty="0"/>
                    </a:p>
                  </a:txBody>
                  <a:tcPr/>
                </a:tc>
                <a:tc>
                  <a:txBody>
                    <a:bodyPr/>
                    <a:lstStyle/>
                    <a:p>
                      <a:r>
                        <a:rPr lang="en-US" dirty="0" smtClean="0"/>
                        <a:t>Assessment 7: Drawing a Food Web</a:t>
                      </a:r>
                      <a:endParaRPr lang="en-US" dirty="0"/>
                    </a:p>
                  </a:txBody>
                  <a:tcPr anchor="ctr"/>
                </a:tc>
                <a:tc>
                  <a:txBody>
                    <a:bodyPr/>
                    <a:lstStyle/>
                    <a:p>
                      <a:pPr algn="ctr"/>
                      <a:endParaRPr lang="en-US" dirty="0"/>
                    </a:p>
                  </a:txBody>
                  <a:tcPr anchor="ctr"/>
                </a:tc>
                <a:tc>
                  <a:txBody>
                    <a:bodyPr/>
                    <a:lstStyle/>
                    <a:p>
                      <a:pPr algn="ctr"/>
                      <a:r>
                        <a:rPr lang="en-US" sz="2400" dirty="0" smtClean="0">
                          <a:latin typeface="Wingdings 2" pitchFamily="18" charset="2"/>
                        </a:rPr>
                        <a:t>P</a:t>
                      </a:r>
                    </a:p>
                  </a:txBody>
                  <a:tcPr anchor="ctr"/>
                </a:tc>
                <a:tc>
                  <a:txBody>
                    <a:bodyPr/>
                    <a:lstStyle/>
                    <a:p>
                      <a:endParaRPr lang="en-US" dirty="0"/>
                    </a:p>
                  </a:txBody>
                  <a:tcPr anchor="ctr"/>
                </a:tc>
              </a:tr>
              <a:tr h="370840">
                <a:tc vMerge="1">
                  <a:txBody>
                    <a:bodyPr/>
                    <a:lstStyle/>
                    <a:p>
                      <a:endParaRPr lang="en-US" dirty="0"/>
                    </a:p>
                  </a:txBody>
                  <a:tcPr/>
                </a:tc>
                <a:tc>
                  <a:txBody>
                    <a:bodyPr/>
                    <a:lstStyle/>
                    <a:p>
                      <a:r>
                        <a:rPr lang="en-US" dirty="0" smtClean="0"/>
                        <a:t>Assessment 8: Investigating</a:t>
                      </a:r>
                      <a:r>
                        <a:rPr lang="en-US" baseline="0" dirty="0" smtClean="0"/>
                        <a:t> Limiting Factors</a:t>
                      </a:r>
                      <a:endParaRPr lang="en-US" dirty="0"/>
                    </a:p>
                  </a:txBody>
                  <a:tcPr anchor="ctr">
                    <a:lnB w="28575" cap="flat" cmpd="sng" algn="ctr">
                      <a:solidFill>
                        <a:srgbClr val="800000"/>
                      </a:solidFill>
                      <a:prstDash val="solid"/>
                      <a:round/>
                      <a:headEnd type="none" w="med" len="med"/>
                      <a:tailEnd type="none" w="med" len="med"/>
                    </a:lnB>
                  </a:tcPr>
                </a:tc>
                <a:tc>
                  <a:txBody>
                    <a:bodyPr/>
                    <a:lstStyle/>
                    <a:p>
                      <a:pPr algn="ctr"/>
                      <a:endParaRPr lang="en-US" dirty="0"/>
                    </a:p>
                  </a:txBody>
                  <a:tcPr anchor="ctr">
                    <a:lnB w="28575" cap="flat" cmpd="sng" algn="ctr">
                      <a:solidFill>
                        <a:srgbClr val="800000"/>
                      </a:solidFill>
                      <a:prstDash val="solid"/>
                      <a:round/>
                      <a:headEnd type="none" w="med" len="med"/>
                      <a:tailEnd type="none" w="med" len="med"/>
                    </a:lnB>
                  </a:tcPr>
                </a:tc>
                <a:tc>
                  <a:txBody>
                    <a:bodyPr/>
                    <a:lstStyle/>
                    <a:p>
                      <a:pPr algn="ctr"/>
                      <a:r>
                        <a:rPr lang="en-US" sz="2400" dirty="0" smtClean="0">
                          <a:latin typeface="Wingdings 2" pitchFamily="18" charset="2"/>
                        </a:rPr>
                        <a:t>P</a:t>
                      </a:r>
                    </a:p>
                  </a:txBody>
                  <a:tcPr anchor="ctr">
                    <a:lnB w="28575" cap="flat" cmpd="sng" algn="ctr">
                      <a:solidFill>
                        <a:srgbClr val="800000"/>
                      </a:solidFill>
                      <a:prstDash val="solid"/>
                      <a:round/>
                      <a:headEnd type="none" w="med" len="med"/>
                      <a:tailEnd type="none" w="med" len="med"/>
                    </a:lnB>
                  </a:tcPr>
                </a:tc>
                <a:tc>
                  <a:txBody>
                    <a:bodyPr/>
                    <a:lstStyle/>
                    <a:p>
                      <a:pPr algn="ctr"/>
                      <a:endParaRPr lang="en-US" dirty="0"/>
                    </a:p>
                  </a:txBody>
                  <a:tcPr anchor="ctr">
                    <a:lnB w="28575" cap="flat" cmpd="sng" algn="ctr">
                      <a:solidFill>
                        <a:srgbClr val="800000"/>
                      </a:solidFill>
                      <a:prstDash val="solid"/>
                      <a:round/>
                      <a:headEnd type="none" w="med" len="med"/>
                      <a:tailEnd type="none" w="med" len="med"/>
                    </a:lnB>
                  </a:tcPr>
                </a:tc>
              </a:tr>
              <a:tr h="37084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Year</a:t>
                      </a:r>
                      <a:r>
                        <a:rPr lang="en-US" b="1" baseline="0" dirty="0" smtClean="0">
                          <a:solidFill>
                            <a:schemeClr val="bg1"/>
                          </a:solidFill>
                        </a:rPr>
                        <a:t> 3</a:t>
                      </a:r>
                      <a:endParaRPr lang="en-US" b="1" dirty="0" smtClean="0">
                        <a:solidFill>
                          <a:schemeClr val="bg1"/>
                        </a:solidFill>
                      </a:endParaRPr>
                    </a:p>
                    <a:p>
                      <a:pPr algn="ctr"/>
                      <a:endParaRPr lang="en-US" b="1" dirty="0">
                        <a:solidFill>
                          <a:schemeClr val="bg1"/>
                        </a:solidFill>
                      </a:endParaRPr>
                    </a:p>
                  </a:txBody>
                  <a:tcPr vert="vert270">
                    <a:lnT w="28575" cap="flat" cmpd="sng" algn="ctr">
                      <a:solidFill>
                        <a:srgbClr val="800000"/>
                      </a:solidFill>
                      <a:prstDash val="solid"/>
                      <a:round/>
                      <a:headEnd type="none" w="med" len="med"/>
                      <a:tailEnd type="none" w="med" len="med"/>
                    </a:lnT>
                    <a:solidFill>
                      <a:srgbClr val="DE490E"/>
                    </a:solidFill>
                  </a:tcPr>
                </a:tc>
                <a:tc>
                  <a:txBody>
                    <a:bodyPr/>
                    <a:lstStyle/>
                    <a:p>
                      <a:r>
                        <a:rPr lang="en-US" dirty="0" smtClean="0"/>
                        <a:t>Assessment 9: Differentiating between Theory</a:t>
                      </a:r>
                      <a:r>
                        <a:rPr lang="en-US" baseline="0" dirty="0" smtClean="0"/>
                        <a:t> and Law</a:t>
                      </a:r>
                      <a:endParaRPr lang="en-US" dirty="0"/>
                    </a:p>
                  </a:txBody>
                  <a:tcPr anchor="ctr">
                    <a:lnT w="28575" cap="flat" cmpd="sng" algn="ctr">
                      <a:solidFill>
                        <a:srgbClr val="800000"/>
                      </a:solidFill>
                      <a:prstDash val="solid"/>
                      <a:round/>
                      <a:headEnd type="none" w="med" len="med"/>
                      <a:tailEnd type="none" w="med" len="med"/>
                    </a:lnT>
                  </a:tcPr>
                </a:tc>
                <a:tc>
                  <a:txBody>
                    <a:bodyPr/>
                    <a:lstStyle/>
                    <a:p>
                      <a:pPr algn="ctr"/>
                      <a:r>
                        <a:rPr lang="en-US" sz="2400" dirty="0" smtClean="0">
                          <a:latin typeface="Wingdings 2" pitchFamily="18" charset="2"/>
                        </a:rPr>
                        <a:t>P</a:t>
                      </a:r>
                    </a:p>
                  </a:txBody>
                  <a:tcPr anchor="ctr">
                    <a:lnT w="28575" cap="flat" cmpd="sng" algn="ctr">
                      <a:solidFill>
                        <a:srgbClr val="800000"/>
                      </a:solidFill>
                      <a:prstDash val="solid"/>
                      <a:round/>
                      <a:headEnd type="none" w="med" len="med"/>
                      <a:tailEnd type="none" w="med" len="med"/>
                    </a:lnT>
                  </a:tcPr>
                </a:tc>
                <a:tc>
                  <a:txBody>
                    <a:bodyPr/>
                    <a:lstStyle/>
                    <a:p>
                      <a:pPr algn="ctr"/>
                      <a:endParaRPr lang="en-US" sz="2400" dirty="0" smtClean="0">
                        <a:latin typeface="Wingdings 2" pitchFamily="18" charset="2"/>
                      </a:endParaRPr>
                    </a:p>
                  </a:txBody>
                  <a:tcPr anchor="ctr">
                    <a:lnT w="28575" cap="flat" cmpd="sng" algn="ctr">
                      <a:solidFill>
                        <a:srgbClr val="800000"/>
                      </a:solidFill>
                      <a:prstDash val="solid"/>
                      <a:round/>
                      <a:headEnd type="none" w="med" len="med"/>
                      <a:tailEnd type="none" w="med" len="med"/>
                    </a:lnT>
                  </a:tcPr>
                </a:tc>
                <a:tc>
                  <a:txBody>
                    <a:bodyPr/>
                    <a:lstStyle/>
                    <a:p>
                      <a:pPr algn="ctr"/>
                      <a:endParaRPr lang="en-US" dirty="0"/>
                    </a:p>
                  </a:txBody>
                  <a:tcPr anchor="ctr">
                    <a:lnT w="28575" cap="flat" cmpd="sng" algn="ctr">
                      <a:solidFill>
                        <a:srgbClr val="800000"/>
                      </a:solidFill>
                      <a:prstDash val="solid"/>
                      <a:round/>
                      <a:headEnd type="none" w="med" len="med"/>
                      <a:tailEnd type="none" w="med" len="med"/>
                    </a:lnT>
                  </a:tcPr>
                </a:tc>
              </a:tr>
              <a:tr h="370840">
                <a:tc vMerge="1">
                  <a:txBody>
                    <a:bodyPr/>
                    <a:lstStyle/>
                    <a:p>
                      <a:pPr algn="ctr"/>
                      <a:endParaRPr lang="en-US" b="1" dirty="0">
                        <a:solidFill>
                          <a:schemeClr val="bg1"/>
                        </a:solidFill>
                      </a:endParaRPr>
                    </a:p>
                  </a:txBody>
                  <a:tcPr vert="vert270">
                    <a:lnT w="38100" cmpd="sng">
                      <a:noFill/>
                    </a:lnT>
                    <a:solidFill>
                      <a:schemeClr val="accent6">
                        <a:lumMod val="75000"/>
                      </a:schemeClr>
                    </a:solidFill>
                  </a:tcPr>
                </a:tc>
                <a:tc>
                  <a:txBody>
                    <a:bodyPr/>
                    <a:lstStyle/>
                    <a:p>
                      <a:r>
                        <a:rPr lang="en-US" dirty="0" smtClean="0"/>
                        <a:t>Assessment 10: Providing Supporting Evidence for a Theory</a:t>
                      </a:r>
                      <a:endParaRPr lang="en-US" dirty="0"/>
                    </a:p>
                  </a:txBody>
                  <a:tcPr anchor="ctr"/>
                </a:tc>
                <a:tc>
                  <a:txBody>
                    <a:bodyPr/>
                    <a:lstStyle/>
                    <a:p>
                      <a:pPr algn="ctr"/>
                      <a:r>
                        <a:rPr lang="en-US" sz="2400" dirty="0" smtClean="0">
                          <a:latin typeface="Wingdings 2" pitchFamily="18" charset="2"/>
                        </a:rPr>
                        <a:t>P</a:t>
                      </a:r>
                    </a:p>
                  </a:txBody>
                  <a:tcPr anchor="ctr"/>
                </a:tc>
                <a:tc>
                  <a:txBody>
                    <a:bodyPr/>
                    <a:lstStyle/>
                    <a:p>
                      <a:pPr algn="ctr"/>
                      <a:endParaRPr lang="en-US" sz="2400" dirty="0" smtClean="0">
                        <a:latin typeface="Wingdings 2" pitchFamily="18" charset="2"/>
                      </a:endParaRPr>
                    </a:p>
                  </a:txBody>
                  <a:tcPr anchor="ctr"/>
                </a:tc>
                <a:tc>
                  <a:txBody>
                    <a:bodyPr/>
                    <a:lstStyle/>
                    <a:p>
                      <a:pPr algn="ctr"/>
                      <a:endParaRPr lang="en-US" dirty="0"/>
                    </a:p>
                  </a:txBody>
                  <a:tcPr anchor="ctr"/>
                </a:tc>
              </a:tr>
            </a:tbl>
          </a:graphicData>
        </a:graphic>
      </p:graphicFrame>
      <p:sp>
        <p:nvSpPr>
          <p:cNvPr id="8" name="Title 7"/>
          <p:cNvSpPr>
            <a:spLocks noGrp="1"/>
          </p:cNvSpPr>
          <p:nvPr>
            <p:ph type="title"/>
          </p:nvPr>
        </p:nvSpPr>
        <p:spPr/>
        <p:txBody>
          <a:bodyPr>
            <a:normAutofit fontScale="90000"/>
          </a:bodyPr>
          <a:lstStyle/>
          <a:p>
            <a:r>
              <a:rPr lang="en-US" dirty="0" smtClean="0"/>
              <a:t>Assessment Focus:</a:t>
            </a:r>
            <a:br>
              <a:rPr lang="en-US" dirty="0" smtClean="0"/>
            </a:br>
            <a:r>
              <a:rPr lang="en-US" dirty="0" smtClean="0"/>
              <a:t>Type of Knowledge</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What?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554162"/>
          </a:xfrm>
        </p:spPr>
        <p:txBody>
          <a:bodyPr>
            <a:normAutofit/>
          </a:bodyPr>
          <a:lstStyle/>
          <a:p>
            <a:r>
              <a:rPr lang="en-US" dirty="0" smtClean="0"/>
              <a:t>Doing science means…</a:t>
            </a:r>
          </a:p>
        </p:txBody>
      </p:sp>
      <p:sp>
        <p:nvSpPr>
          <p:cNvPr id="7" name="Content Placeholder 2"/>
          <p:cNvSpPr>
            <a:spLocks noGrp="1"/>
          </p:cNvSpPr>
          <p:nvPr>
            <p:ph idx="1"/>
          </p:nvPr>
        </p:nvSpPr>
        <p:spPr>
          <a:xfrm>
            <a:off x="457200" y="1981200"/>
            <a:ext cx="8229600" cy="4144963"/>
          </a:xfrm>
        </p:spPr>
        <p:txBody>
          <a:bodyPr>
            <a:normAutofit/>
          </a:bodyPr>
          <a:lstStyle/>
          <a:p>
            <a:r>
              <a:rPr lang="en-US" dirty="0" smtClean="0"/>
              <a:t>Having science content knowledge</a:t>
            </a:r>
          </a:p>
          <a:p>
            <a:pPr lvl="1"/>
            <a:r>
              <a:rPr lang="en-US" dirty="0" smtClean="0"/>
              <a:t>Working problems</a:t>
            </a:r>
          </a:p>
          <a:p>
            <a:pPr lvl="1"/>
            <a:r>
              <a:rPr lang="en-US" dirty="0" smtClean="0"/>
              <a:t>Solving equations</a:t>
            </a:r>
          </a:p>
          <a:p>
            <a:pPr lvl="1"/>
            <a:r>
              <a:rPr lang="en-US" dirty="0" smtClean="0"/>
              <a:t>Classifying, labeling, stamp collecting, etc.</a:t>
            </a:r>
          </a:p>
          <a:p>
            <a:pPr lvl="1">
              <a:buNone/>
            </a:pPr>
            <a:endParaRPr lang="en-US" i="1" dirty="0" smtClean="0"/>
          </a:p>
          <a:p>
            <a:pPr lvl="1">
              <a:buNone/>
            </a:pPr>
            <a:endParaRPr lang="en-US" i="1" dirty="0" smtClean="0"/>
          </a:p>
          <a:p>
            <a:pPr lvl="1">
              <a:buNone/>
            </a:pPr>
            <a:endParaRPr lang="en-US" i="1" dirty="0" smtClean="0"/>
          </a:p>
          <a:p>
            <a:pPr lvl="1">
              <a:buNone/>
            </a:pPr>
            <a:endParaRPr lang="en-US" i="1" dirty="0" smtClean="0"/>
          </a:p>
          <a:p>
            <a:pPr lvl="0" algn="r">
              <a:buNone/>
            </a:pPr>
            <a:endParaRPr lang="en-US" sz="1200" i="1" dirty="0" smtClean="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normAutofit/>
          </a:bodyPr>
          <a:lstStyle/>
          <a:p>
            <a:r>
              <a:rPr lang="en-US" dirty="0" smtClean="0"/>
              <a:t>But it’s more than just math…</a:t>
            </a:r>
            <a:endParaRPr lang="en-US" dirty="0"/>
          </a:p>
        </p:txBody>
      </p:sp>
      <p:pic>
        <p:nvPicPr>
          <p:cNvPr id="5" name="Picture 2" descr="C:\Users\alamee\Desktop\Picture3.jpg"/>
          <p:cNvPicPr>
            <a:picLocks noGrp="1" noChangeAspect="1" noChangeArrowheads="1"/>
          </p:cNvPicPr>
          <p:nvPr>
            <p:ph idx="1"/>
          </p:nvPr>
        </p:nvPicPr>
        <p:blipFill>
          <a:blip r:embed="rId3" cstate="print"/>
          <a:srcRect/>
          <a:stretch>
            <a:fillRect/>
          </a:stretch>
        </p:blipFill>
        <p:spPr bwMode="auto">
          <a:xfrm>
            <a:off x="1556030" y="1600200"/>
            <a:ext cx="6031940" cy="4525963"/>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554162"/>
          </a:xfrm>
        </p:spPr>
        <p:txBody>
          <a:bodyPr>
            <a:normAutofit/>
          </a:bodyPr>
          <a:lstStyle/>
          <a:p>
            <a:r>
              <a:rPr lang="en-US" dirty="0" smtClean="0"/>
              <a:t>Doing science </a:t>
            </a:r>
            <a:r>
              <a:rPr lang="en-US" i="1" u="sng" dirty="0" smtClean="0"/>
              <a:t>also</a:t>
            </a:r>
            <a:r>
              <a:rPr lang="en-US" dirty="0" smtClean="0"/>
              <a:t> means…</a:t>
            </a:r>
          </a:p>
        </p:txBody>
      </p:sp>
      <p:sp>
        <p:nvSpPr>
          <p:cNvPr id="5" name="Content Placeholder 2"/>
          <p:cNvSpPr>
            <a:spLocks noGrp="1"/>
          </p:cNvSpPr>
          <p:nvPr>
            <p:ph idx="1"/>
          </p:nvPr>
        </p:nvSpPr>
        <p:spPr>
          <a:xfrm>
            <a:off x="457200" y="1981200"/>
            <a:ext cx="8229600" cy="4144963"/>
          </a:xfrm>
        </p:spPr>
        <p:txBody>
          <a:bodyPr>
            <a:normAutofit/>
          </a:bodyPr>
          <a:lstStyle/>
          <a:p>
            <a:r>
              <a:rPr lang="en-US" dirty="0" smtClean="0"/>
              <a:t>Knowing </a:t>
            </a:r>
            <a:r>
              <a:rPr lang="en-US" i="1" u="sng" dirty="0" smtClean="0"/>
              <a:t>how</a:t>
            </a:r>
            <a:r>
              <a:rPr lang="en-US" i="1" dirty="0" smtClean="0"/>
              <a:t> </a:t>
            </a:r>
            <a:r>
              <a:rPr lang="en-US" dirty="0" smtClean="0"/>
              <a:t>to do science</a:t>
            </a:r>
            <a:endParaRPr lang="en-US" i="1" dirty="0" smtClean="0"/>
          </a:p>
          <a:p>
            <a:pPr lvl="1">
              <a:buNone/>
            </a:pPr>
            <a:endParaRPr lang="en-US" i="1" dirty="0" smtClean="0"/>
          </a:p>
          <a:p>
            <a:pPr lvl="1">
              <a:buNone/>
            </a:pPr>
            <a:endParaRPr lang="en-US" i="1" dirty="0" smtClean="0"/>
          </a:p>
          <a:p>
            <a:pPr lvl="0" algn="r">
              <a:buNone/>
            </a:pPr>
            <a:endParaRPr lang="en-US" sz="1200" i="1" dirty="0" smtClean="0"/>
          </a:p>
          <a:p>
            <a:pPr lvl="0" algn="r">
              <a:buNone/>
            </a:pPr>
            <a:endParaRPr lang="en-US" sz="1200" i="1" dirty="0" smtClean="0"/>
          </a:p>
          <a:p>
            <a:pPr lvl="0" algn="r">
              <a:buNone/>
            </a:pPr>
            <a:endParaRPr lang="en-US" sz="1200" i="1" dirty="0" smtClean="0"/>
          </a:p>
          <a:p>
            <a:pPr lvl="0" algn="r">
              <a:buNone/>
            </a:pPr>
            <a:endParaRPr lang="en-US" sz="1200" i="1" dirty="0" smtClean="0"/>
          </a:p>
          <a:p>
            <a:pPr lvl="0" algn="r">
              <a:buNone/>
            </a:pPr>
            <a:endParaRPr lang="en-US" sz="1200" i="1" dirty="0" smtClean="0"/>
          </a:p>
          <a:p>
            <a:pPr lvl="0" algn="r">
              <a:buNone/>
            </a:pPr>
            <a:endParaRPr lang="en-US" sz="1200" i="1" dirty="0" smtClean="0"/>
          </a:p>
          <a:p>
            <a:pPr lvl="0" algn="r">
              <a:buNone/>
            </a:pPr>
            <a:endParaRPr lang="en-US" sz="1200" i="1" dirty="0" smtClean="0"/>
          </a:p>
          <a:p>
            <a:pPr lvl="0" algn="r">
              <a:buNone/>
            </a:pPr>
            <a:endParaRPr lang="en-US" sz="1200" i="1" dirty="0" smtClean="0"/>
          </a:p>
          <a:p>
            <a:pPr lvl="0" algn="r">
              <a:buNone/>
            </a:pPr>
            <a:endParaRPr lang="en-US" sz="1200" i="1" dirty="0" smtClean="0"/>
          </a:p>
          <a:p>
            <a:pPr lvl="0" algn="r">
              <a:buNone/>
            </a:pPr>
            <a:endParaRPr lang="en-US" sz="1200" i="1" dirty="0" smtClean="0"/>
          </a:p>
          <a:p>
            <a:pPr lvl="0" algn="r">
              <a:buNone/>
            </a:pPr>
            <a:endParaRPr lang="en-US" sz="1200" i="1" dirty="0" smtClean="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normAutofit/>
          </a:bodyPr>
          <a:lstStyle/>
          <a:p>
            <a:r>
              <a:rPr lang="en-US" dirty="0" smtClean="0"/>
              <a:t>How to identify a problem…</a:t>
            </a:r>
          </a:p>
        </p:txBody>
      </p:sp>
      <p:pic>
        <p:nvPicPr>
          <p:cNvPr id="5" name="Content Placeholder 4" descr="C:\Users\alamee\Desktop\Picture5.jpg"/>
          <p:cNvPicPr>
            <a:picLocks noGrp="1" noChangeAspect="1" noChangeArrowheads="1"/>
          </p:cNvPicPr>
          <p:nvPr>
            <p:ph idx="1"/>
          </p:nvPr>
        </p:nvPicPr>
        <p:blipFill>
          <a:blip r:embed="rId3" cstate="print"/>
          <a:srcRect/>
          <a:stretch>
            <a:fillRect/>
          </a:stretch>
        </p:blipFill>
        <p:spPr bwMode="auto">
          <a:xfrm>
            <a:off x="1600200" y="1598330"/>
            <a:ext cx="5941145" cy="4527833"/>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normAutofit fontScale="90000"/>
          </a:bodyPr>
          <a:lstStyle/>
          <a:p>
            <a:r>
              <a:rPr lang="en-US" dirty="0" smtClean="0"/>
              <a:t>How to formulate a hypothesis...</a:t>
            </a:r>
          </a:p>
        </p:txBody>
      </p:sp>
      <p:pic>
        <p:nvPicPr>
          <p:cNvPr id="5" name="Picture 3" descr="C:\Users\alamee\Desktop\toilet_paper_right_wrong.gif"/>
          <p:cNvPicPr>
            <a:picLocks noGrp="1" noChangeAspect="1" noChangeArrowheads="1"/>
          </p:cNvPicPr>
          <p:nvPr>
            <p:ph idx="1"/>
          </p:nvPr>
        </p:nvPicPr>
        <p:blipFill>
          <a:blip r:embed="rId3" cstate="print"/>
          <a:srcRect/>
          <a:stretch>
            <a:fillRect/>
          </a:stretch>
        </p:blipFill>
        <p:spPr bwMode="auto">
          <a:xfrm>
            <a:off x="990600" y="1752600"/>
            <a:ext cx="7086600" cy="4621696"/>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3657600"/>
          </a:xfrm>
        </p:spPr>
        <p:txBody>
          <a:bodyPr>
            <a:normAutofit/>
          </a:bodyPr>
          <a:lstStyle/>
          <a:p>
            <a:r>
              <a:rPr lang="en-US" sz="4400" dirty="0" smtClean="0"/>
              <a:t>Project Overview and Progress Summary</a:t>
            </a:r>
            <a:endParaRPr lang="en-US" sz="44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normAutofit fontScale="90000"/>
          </a:bodyPr>
          <a:lstStyle/>
          <a:p>
            <a:r>
              <a:rPr lang="en-US" dirty="0" smtClean="0"/>
              <a:t>How to design an investigation…</a:t>
            </a:r>
            <a:endParaRPr lang="en-US" dirty="0"/>
          </a:p>
        </p:txBody>
      </p:sp>
      <p:pic>
        <p:nvPicPr>
          <p:cNvPr id="5" name="Picture 2" descr="C:\Users\alamee\Desktop\tp_diag02.gif"/>
          <p:cNvPicPr>
            <a:picLocks noGrp="1" noChangeAspect="1" noChangeArrowheads="1"/>
          </p:cNvPicPr>
          <p:nvPr>
            <p:ph idx="1"/>
          </p:nvPr>
        </p:nvPicPr>
        <p:blipFill>
          <a:blip r:embed="rId3" cstate="print"/>
          <a:srcRect/>
          <a:stretch>
            <a:fillRect/>
          </a:stretch>
        </p:blipFill>
        <p:spPr bwMode="auto">
          <a:xfrm>
            <a:off x="1371600" y="1524000"/>
            <a:ext cx="6324600" cy="5087178"/>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lvl="0"/>
            <a:r>
              <a:rPr lang="en-US" dirty="0" smtClean="0"/>
              <a:t>Science education means…</a:t>
            </a:r>
          </a:p>
        </p:txBody>
      </p:sp>
      <p:sp>
        <p:nvSpPr>
          <p:cNvPr id="5" name="Content Placeholder 2"/>
          <p:cNvSpPr>
            <a:spLocks noGrp="1"/>
          </p:cNvSpPr>
          <p:nvPr>
            <p:ph idx="1"/>
          </p:nvPr>
        </p:nvSpPr>
        <p:spPr>
          <a:xfrm>
            <a:off x="457200" y="1600200"/>
            <a:ext cx="8229600" cy="4525963"/>
          </a:xfrm>
        </p:spPr>
        <p:txBody>
          <a:bodyPr>
            <a:normAutofit/>
          </a:bodyPr>
          <a:lstStyle/>
          <a:p>
            <a:pPr lvl="0"/>
            <a:r>
              <a:rPr lang="en-US" dirty="0" smtClean="0"/>
              <a:t>Students and teachers have a clear idea of </a:t>
            </a:r>
            <a:r>
              <a:rPr lang="en-US" b="1" i="1" dirty="0" smtClean="0"/>
              <a:t>learning goals.</a:t>
            </a:r>
          </a:p>
          <a:p>
            <a:r>
              <a:rPr lang="en-US" dirty="0" smtClean="0"/>
              <a:t>Students are </a:t>
            </a:r>
            <a:r>
              <a:rPr lang="en-US" b="1" i="1" dirty="0" smtClean="0"/>
              <a:t>active participants </a:t>
            </a:r>
            <a:r>
              <a:rPr lang="en-US" dirty="0" smtClean="0"/>
              <a:t>in the learning process.</a:t>
            </a:r>
          </a:p>
          <a:p>
            <a:r>
              <a:rPr lang="en-US" dirty="0" smtClean="0"/>
              <a:t>Students receive </a:t>
            </a:r>
            <a:r>
              <a:rPr lang="en-US" b="1" i="1" dirty="0" smtClean="0"/>
              <a:t>feedback </a:t>
            </a:r>
            <a:r>
              <a:rPr lang="en-US" dirty="0" smtClean="0"/>
              <a:t>frequently, from different sources, and in different ways.</a:t>
            </a:r>
          </a:p>
          <a:p>
            <a:r>
              <a:rPr lang="en-US" dirty="0" smtClean="0"/>
              <a:t>Students demonstrate evidence</a:t>
            </a:r>
            <a:r>
              <a:rPr lang="en-US" b="1" i="1" dirty="0" smtClean="0"/>
              <a:t> </a:t>
            </a:r>
            <a:r>
              <a:rPr lang="en-US" dirty="0" smtClean="0"/>
              <a:t>of their understanding in a </a:t>
            </a:r>
            <a:r>
              <a:rPr lang="en-US" b="1" i="1" dirty="0" smtClean="0"/>
              <a:t>variety of ways.</a:t>
            </a:r>
          </a:p>
          <a:p>
            <a:pPr lvl="0" algn="r">
              <a:buNone/>
            </a:pPr>
            <a:endParaRPr lang="en-US" sz="1300" i="1" dirty="0" smtClean="0"/>
          </a:p>
          <a:p>
            <a:pPr lvl="0" algn="r">
              <a:buNone/>
            </a:pPr>
            <a:endParaRPr lang="en-US" sz="1300" i="1" dirty="0" smtClean="0"/>
          </a:p>
          <a:p>
            <a:pPr lvl="0" algn="r">
              <a:buNone/>
            </a:pPr>
            <a:r>
              <a:rPr lang="en-US" sz="1300" i="1" dirty="0" smtClean="0"/>
              <a:t>Knowing What Students Know, </a:t>
            </a:r>
            <a:r>
              <a:rPr lang="en-US" sz="1300" dirty="0" smtClean="0"/>
              <a:t>NRC 2001</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Next?</a:t>
            </a:r>
            <a:endParaRPr lang="en-US" dirty="0"/>
          </a:p>
        </p:txBody>
      </p:sp>
      <p:sp>
        <p:nvSpPr>
          <p:cNvPr id="3" name="Content Placeholder 2"/>
          <p:cNvSpPr>
            <a:spLocks noGrp="1"/>
          </p:cNvSpPr>
          <p:nvPr>
            <p:ph idx="1"/>
          </p:nvPr>
        </p:nvSpPr>
        <p:spPr/>
        <p:txBody>
          <a:bodyPr/>
          <a:lstStyle/>
          <a:p>
            <a:r>
              <a:rPr lang="en-US" i="1" dirty="0" smtClean="0"/>
              <a:t>Teach it before you test it!</a:t>
            </a:r>
            <a:r>
              <a:rPr lang="en-US" dirty="0" smtClean="0"/>
              <a: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Formative Assessment</a:t>
            </a:r>
            <a:endParaRPr lang="en-US" sz="3200" dirty="0"/>
          </a:p>
        </p:txBody>
      </p:sp>
      <p:sp>
        <p:nvSpPr>
          <p:cNvPr id="3" name="Content Placeholder 2"/>
          <p:cNvSpPr>
            <a:spLocks noGrp="1"/>
          </p:cNvSpPr>
          <p:nvPr>
            <p:ph idx="1"/>
          </p:nvPr>
        </p:nvSpPr>
        <p:spPr/>
        <p:txBody>
          <a:bodyPr/>
          <a:lstStyle/>
          <a:p>
            <a:r>
              <a:rPr lang="en-US" dirty="0" smtClean="0"/>
              <a:t>Each Teacher</a:t>
            </a:r>
          </a:p>
          <a:p>
            <a:pPr lvl="1"/>
            <a:r>
              <a:rPr lang="en-US" dirty="0" smtClean="0"/>
              <a:t>Developed two formative assessments</a:t>
            </a:r>
          </a:p>
          <a:p>
            <a:pPr lvl="1"/>
            <a:r>
              <a:rPr lang="en-US" dirty="0" smtClean="0"/>
              <a:t>Revised formative assessments based on the review and feedback by the research team</a:t>
            </a:r>
          </a:p>
          <a:p>
            <a:pPr lvl="1"/>
            <a:r>
              <a:rPr lang="en-US" dirty="0" smtClean="0"/>
              <a:t>Administered the formative assessments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sz="5400" dirty="0" smtClean="0"/>
              <a:t>Performance Assessment Specifications</a:t>
            </a:r>
            <a:endParaRPr lang="en-US" sz="5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pPr marL="514350" indent="-514350"/>
            <a:r>
              <a:rPr lang="en-US" dirty="0" smtClean="0"/>
              <a:t>Documents that serve as a “recipe” for creating assessments that adhere to particular criteria</a:t>
            </a:r>
          </a:p>
          <a:p>
            <a:pPr marL="514350" indent="-514350">
              <a:buNone/>
            </a:pPr>
            <a:endParaRPr lang="en-US" dirty="0" smtClean="0"/>
          </a:p>
          <a:p>
            <a:pPr marL="514350" indent="-514350"/>
            <a:r>
              <a:rPr lang="en-US" dirty="0" smtClean="0"/>
              <a:t>Provide a framework for producing a family of </a:t>
            </a:r>
            <a:r>
              <a:rPr lang="en-US" u="sng" dirty="0" smtClean="0"/>
              <a:t>parallel</a:t>
            </a:r>
            <a:r>
              <a:rPr lang="en-US" dirty="0" smtClean="0"/>
              <a:t> assessments</a:t>
            </a:r>
          </a:p>
          <a:p>
            <a:endParaRPr lang="en-US" dirty="0"/>
          </a:p>
        </p:txBody>
      </p:sp>
      <p:sp>
        <p:nvSpPr>
          <p:cNvPr id="4" name="TextBox 3"/>
          <p:cNvSpPr txBox="1"/>
          <p:nvPr/>
        </p:nvSpPr>
        <p:spPr>
          <a:xfrm>
            <a:off x="533400" y="2029361"/>
            <a:ext cx="3581400" cy="1323439"/>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Selection of Competencies and Development of Performance Assessment Specifications</a:t>
            </a:r>
            <a:endParaRPr lang="en-US" sz="2000" dirty="0">
              <a:latin typeface="Arial" pitchFamily="34" charset="0"/>
              <a:cs typeface="Arial" pitchFamily="34" charset="0"/>
            </a:endParaRPr>
          </a:p>
        </p:txBody>
      </p:sp>
      <p:sp>
        <p:nvSpPr>
          <p:cNvPr id="5" name="TextBox 4"/>
          <p:cNvSpPr txBox="1"/>
          <p:nvPr/>
        </p:nvSpPr>
        <p:spPr>
          <a:xfrm>
            <a:off x="5029200" y="1676400"/>
            <a:ext cx="3657600" cy="1938992"/>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Develop performance assessments capable of measuring complex science competencies and expanding the range of competencies evaluated</a:t>
            </a:r>
            <a:endParaRPr lang="en-US" sz="2000" dirty="0">
              <a:latin typeface="Arial" pitchFamily="34" charset="0"/>
              <a:cs typeface="Arial" pitchFamily="34" charset="0"/>
            </a:endParaRPr>
          </a:p>
        </p:txBody>
      </p:sp>
      <p:cxnSp>
        <p:nvCxnSpPr>
          <p:cNvPr id="6" name="Straight Arrow Connector 5"/>
          <p:cNvCxnSpPr/>
          <p:nvPr/>
        </p:nvCxnSpPr>
        <p:spPr>
          <a:xfrm>
            <a:off x="4114800" y="2590800"/>
            <a:ext cx="914400" cy="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6"/>
                                        </p:tgtEl>
                                      </p:cBhvr>
                                    </p:animEffect>
                                    <p:set>
                                      <p:cBhvr>
                                        <p:cTn id="10" dur="1" fill="hold">
                                          <p:stCondLst>
                                            <p:cond delay="1999"/>
                                          </p:stCondLst>
                                        </p:cTn>
                                        <p:tgtEl>
                                          <p:spTgt spid="6"/>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2000"/>
                                        <p:tgtEl>
                                          <p:spTgt spid="5"/>
                                        </p:tgtEl>
                                      </p:cBhvr>
                                    </p:animEffect>
                                    <p:set>
                                      <p:cBhvr>
                                        <p:cTn id="13" dur="1" fill="hold">
                                          <p:stCondLst>
                                            <p:cond delay="19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pPr marL="514350" indent="-514350"/>
            <a:r>
              <a:rPr lang="en-US" dirty="0" smtClean="0"/>
              <a:t>Components</a:t>
            </a:r>
          </a:p>
          <a:p>
            <a:pPr marL="914400" lvl="1" indent="-514350"/>
            <a:r>
              <a:rPr lang="en-US" dirty="0" smtClean="0"/>
              <a:t>Competency statement</a:t>
            </a:r>
          </a:p>
          <a:p>
            <a:pPr marL="914400" lvl="1" indent="-514350"/>
            <a:r>
              <a:rPr lang="en-US" dirty="0" smtClean="0"/>
              <a:t>Evidence</a:t>
            </a:r>
          </a:p>
          <a:p>
            <a:pPr marL="914400" lvl="1" indent="-514350"/>
            <a:r>
              <a:rPr lang="en-US" dirty="0" smtClean="0"/>
              <a:t>Example task</a:t>
            </a:r>
          </a:p>
          <a:p>
            <a:pPr marL="914400" lvl="1" indent="-514350"/>
            <a:r>
              <a:rPr lang="en-US" dirty="0" smtClean="0"/>
              <a:t>Scoring plan for the example task</a:t>
            </a:r>
          </a:p>
          <a:p>
            <a:pPr marL="914400" lvl="1" indent="-514350"/>
            <a:r>
              <a:rPr lang="en-US" dirty="0" smtClean="0"/>
              <a:t>Procedure for creating parallel tasks</a:t>
            </a:r>
          </a:p>
          <a:p>
            <a:pPr marL="914400" lvl="1" indent="-514350"/>
            <a:r>
              <a:rPr lang="en-US" dirty="0" smtClean="0"/>
              <a:t>Scoring plan for parallel tasks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sz="5400" dirty="0" smtClean="0"/>
              <a:t>Specification Example</a:t>
            </a:r>
            <a:endParaRPr lang="en-US" sz="5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Specification 7: Target Competency</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63586" y="1535935"/>
            <a:ext cx="8047014" cy="5017265"/>
          </a:xfrm>
          <a:prstGeom prst="rect">
            <a:avLst/>
          </a:prstGeom>
          <a:noFill/>
          <a:ln w="9525">
            <a:noFill/>
            <a:miter lim="800000"/>
            <a:headEnd/>
            <a:tailEnd/>
          </a:ln>
        </p:spPr>
      </p:pic>
      <p:sp>
        <p:nvSpPr>
          <p:cNvPr id="5" name="Rectangle 4"/>
          <p:cNvSpPr/>
          <p:nvPr/>
        </p:nvSpPr>
        <p:spPr>
          <a:xfrm>
            <a:off x="685800" y="3124200"/>
            <a:ext cx="7086600" cy="533400"/>
          </a:xfrm>
          <a:prstGeom prst="rect">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Specification 7: Sample Assessment</a:t>
            </a:r>
            <a:endParaRPr lang="en-US" sz="3000" dirty="0"/>
          </a:p>
        </p:txBody>
      </p:sp>
      <p:pic>
        <p:nvPicPr>
          <p:cNvPr id="2050" name="Picture 2"/>
          <p:cNvPicPr>
            <a:picLocks noChangeAspect="1" noChangeArrowheads="1"/>
          </p:cNvPicPr>
          <p:nvPr/>
        </p:nvPicPr>
        <p:blipFill>
          <a:blip r:embed="rId3" cstate="print"/>
          <a:srcRect/>
          <a:stretch>
            <a:fillRect/>
          </a:stretch>
        </p:blipFill>
        <p:spPr bwMode="auto">
          <a:xfrm>
            <a:off x="533400" y="1447800"/>
            <a:ext cx="4343400" cy="3469518"/>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181600" y="1447800"/>
            <a:ext cx="3429000" cy="4106399"/>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057400" y="3733800"/>
            <a:ext cx="4872188" cy="2871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Research Project</a:t>
            </a:r>
            <a:endParaRPr lang="en-US" dirty="0"/>
          </a:p>
        </p:txBody>
      </p:sp>
      <p:sp>
        <p:nvSpPr>
          <p:cNvPr id="3" name="Content Placeholder 2"/>
          <p:cNvSpPr>
            <a:spLocks noGrp="1"/>
          </p:cNvSpPr>
          <p:nvPr>
            <p:ph idx="1"/>
          </p:nvPr>
        </p:nvSpPr>
        <p:spPr/>
        <p:txBody>
          <a:bodyPr/>
          <a:lstStyle/>
          <a:p>
            <a:r>
              <a:rPr lang="en-US" dirty="0" smtClean="0"/>
              <a:t>Funded for three years by the</a:t>
            </a:r>
            <a:br>
              <a:rPr lang="en-US" dirty="0" smtClean="0"/>
            </a:br>
            <a:r>
              <a:rPr lang="en-US" dirty="0" smtClean="0"/>
              <a:t>Institute of Education Sciences (IES),</a:t>
            </a:r>
            <a:br>
              <a:rPr lang="en-US" dirty="0" smtClean="0"/>
            </a:br>
            <a:r>
              <a:rPr lang="en-US" dirty="0" smtClean="0"/>
              <a:t>U.S. Department of Education</a:t>
            </a:r>
          </a:p>
          <a:p>
            <a:pPr>
              <a:spcBef>
                <a:spcPts val="1872"/>
              </a:spcBef>
            </a:pPr>
            <a:r>
              <a:rPr lang="en-US" dirty="0" smtClean="0"/>
              <a:t>Personnel involved</a:t>
            </a:r>
          </a:p>
          <a:p>
            <a:pPr lvl="1"/>
            <a:r>
              <a:rPr lang="en-US" dirty="0" smtClean="0"/>
              <a:t>Six FSU faculty, six graduate students, CALA staff</a:t>
            </a:r>
          </a:p>
          <a:p>
            <a:pPr lvl="1"/>
            <a:r>
              <a:rPr lang="en-US" dirty="0" smtClean="0"/>
              <a:t>Ten teachers and their students from five schools in the Florida Panhandle</a:t>
            </a:r>
          </a:p>
          <a:p>
            <a:pPr lvl="1"/>
            <a:r>
              <a:rPr lang="en-US" dirty="0" smtClean="0"/>
              <a:t>Very significant others (External Review Team and State Review Team)</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Specification 7: Scoring Plan</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04800" y="1600200"/>
            <a:ext cx="4205112" cy="49530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648200" y="1600200"/>
            <a:ext cx="4191001" cy="27002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sz="5400" dirty="0" smtClean="0"/>
              <a:t>Formative Assessment</a:t>
            </a:r>
            <a:endParaRPr lang="en-US" sz="5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Formative Assessment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Formative assessment is a powerful strategy for determining:</a:t>
            </a:r>
          </a:p>
          <a:p>
            <a:pPr lvl="1"/>
            <a:r>
              <a:rPr lang="en-US" dirty="0" smtClean="0"/>
              <a:t>What students </a:t>
            </a:r>
            <a:r>
              <a:rPr lang="en-US" u="sng" dirty="0" smtClean="0"/>
              <a:t>already know</a:t>
            </a:r>
          </a:p>
          <a:p>
            <a:pPr lvl="1"/>
            <a:r>
              <a:rPr lang="en-US" dirty="0" smtClean="0"/>
              <a:t>Students’ </a:t>
            </a:r>
            <a:r>
              <a:rPr lang="en-US" u="sng" dirty="0" smtClean="0"/>
              <a:t>misconceptions</a:t>
            </a:r>
          </a:p>
          <a:p>
            <a:pPr lvl="1"/>
            <a:r>
              <a:rPr lang="en-US" dirty="0" smtClean="0"/>
              <a:t>What course of </a:t>
            </a:r>
            <a:r>
              <a:rPr lang="en-US" u="sng" dirty="0" smtClean="0"/>
              <a:t>instruction</a:t>
            </a:r>
            <a:r>
              <a:rPr lang="en-US" dirty="0" smtClean="0"/>
              <a:t> will help students achieve a particular competency</a:t>
            </a:r>
          </a:p>
          <a:p>
            <a:endParaRPr lang="en-US" dirty="0" smtClean="0"/>
          </a:p>
          <a:p>
            <a:r>
              <a:rPr lang="en-US" dirty="0" smtClean="0"/>
              <a:t>Teachers use this information to </a:t>
            </a:r>
            <a:r>
              <a:rPr lang="en-US" u="sng" dirty="0" smtClean="0"/>
              <a:t>modify teaching and learning activities</a:t>
            </a:r>
            <a:r>
              <a:rPr lang="en-US" dirty="0" smtClean="0"/>
              <a:t> and </a:t>
            </a:r>
            <a:r>
              <a:rPr lang="en-US" u="sng" dirty="0" smtClean="0"/>
              <a:t>provide feedback</a:t>
            </a:r>
            <a:r>
              <a:rPr lang="en-US" dirty="0" smtClean="0"/>
              <a:t> to students. </a:t>
            </a:r>
          </a:p>
          <a:p>
            <a:endParaRPr lang="en-US" dirty="0" smtClean="0"/>
          </a:p>
          <a:p>
            <a:r>
              <a:rPr lang="en-US" dirty="0" smtClean="0"/>
              <a:t>Formative assessments are essential, particularly when a target competency is complex. Research shows that, when carefully used, formative assessments substantially increase student learning.</a:t>
            </a:r>
            <a:endParaRPr lang="en-US" dirty="0"/>
          </a:p>
        </p:txBody>
      </p:sp>
      <p:sp>
        <p:nvSpPr>
          <p:cNvPr id="4" name="TextBox 3"/>
          <p:cNvSpPr txBox="1"/>
          <p:nvPr/>
        </p:nvSpPr>
        <p:spPr>
          <a:xfrm>
            <a:off x="381000" y="2038290"/>
            <a:ext cx="3733800" cy="400110"/>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Teacher Formative Assessment</a:t>
            </a:r>
            <a:endParaRPr lang="en-US" sz="2000" dirty="0">
              <a:latin typeface="Arial" pitchFamily="34" charset="0"/>
              <a:cs typeface="Arial" pitchFamily="34" charset="0"/>
            </a:endParaRPr>
          </a:p>
        </p:txBody>
      </p:sp>
      <p:sp>
        <p:nvSpPr>
          <p:cNvPr id="5" name="TextBox 4"/>
          <p:cNvSpPr txBox="1"/>
          <p:nvPr/>
        </p:nvSpPr>
        <p:spPr>
          <a:xfrm>
            <a:off x="4800600" y="1600200"/>
            <a:ext cx="3962400" cy="1323439"/>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Teachers will be able to integrate assessment with classroom instruction and learning based on specifications</a:t>
            </a:r>
            <a:endParaRPr lang="en-US" sz="2000" dirty="0">
              <a:latin typeface="Arial" pitchFamily="34" charset="0"/>
              <a:cs typeface="Arial" pitchFamily="34" charset="0"/>
            </a:endParaRPr>
          </a:p>
        </p:txBody>
      </p:sp>
      <p:cxnSp>
        <p:nvCxnSpPr>
          <p:cNvPr id="6" name="Straight Arrow Connector 5"/>
          <p:cNvCxnSpPr/>
          <p:nvPr/>
        </p:nvCxnSpPr>
        <p:spPr>
          <a:xfrm>
            <a:off x="4114800" y="2209800"/>
            <a:ext cx="685800" cy="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6"/>
                                        </p:tgtEl>
                                      </p:cBhvr>
                                    </p:animEffect>
                                    <p:set>
                                      <p:cBhvr>
                                        <p:cTn id="10" dur="1" fill="hold">
                                          <p:stCondLst>
                                            <p:cond delay="19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5"/>
                                        </p:tgtEl>
                                      </p:cBhvr>
                                    </p:animEffect>
                                    <p:set>
                                      <p:cBhvr>
                                        <p:cTn id="13" dur="1" fill="hold">
                                          <p:stCondLst>
                                            <p:cond delay="19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2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20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20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Formative Assessment</a:t>
            </a:r>
            <a:endParaRPr lang="en-US" dirty="0"/>
          </a:p>
        </p:txBody>
      </p:sp>
      <p:sp>
        <p:nvSpPr>
          <p:cNvPr id="3" name="Content Placeholder 2"/>
          <p:cNvSpPr>
            <a:spLocks noGrp="1"/>
          </p:cNvSpPr>
          <p:nvPr>
            <p:ph idx="1"/>
          </p:nvPr>
        </p:nvSpPr>
        <p:spPr/>
        <p:txBody>
          <a:bodyPr>
            <a:normAutofit fontScale="92500"/>
          </a:bodyPr>
          <a:lstStyle/>
          <a:p>
            <a:r>
              <a:rPr lang="en-US" dirty="0" smtClean="0"/>
              <a:t>To assist teachers in the process of formative assessment, we have developed two documents:</a:t>
            </a:r>
          </a:p>
          <a:p>
            <a:pPr lvl="1"/>
            <a:r>
              <a:rPr lang="en-US" i="1" dirty="0" smtClean="0"/>
              <a:t>Formative Assessment Worksheet</a:t>
            </a:r>
          </a:p>
          <a:p>
            <a:pPr lvl="2"/>
            <a:r>
              <a:rPr lang="en-US" dirty="0" smtClean="0"/>
              <a:t>Supports teachers in developing a </a:t>
            </a:r>
            <a:r>
              <a:rPr lang="en-US" u="sng" dirty="0" smtClean="0"/>
              <a:t>learning progression</a:t>
            </a:r>
            <a:r>
              <a:rPr lang="en-US" dirty="0" smtClean="0"/>
              <a:t> that helps students achieve a target competency. Using this worksheet, teachers develop a </a:t>
            </a:r>
            <a:r>
              <a:rPr lang="en-US" u="sng" dirty="0" smtClean="0"/>
              <a:t>sequence of learning goals</a:t>
            </a:r>
            <a:r>
              <a:rPr lang="en-US" dirty="0" smtClean="0"/>
              <a:t> and plan instruction and assessment related to each goal.</a:t>
            </a:r>
          </a:p>
          <a:p>
            <a:pPr lvl="1"/>
            <a:r>
              <a:rPr lang="en-US" i="1" dirty="0" smtClean="0"/>
              <a:t>Qualities Sought in Formative Assessment Worksheets</a:t>
            </a:r>
            <a:endParaRPr lang="en-US" dirty="0" smtClean="0"/>
          </a:p>
          <a:p>
            <a:pPr lvl="2"/>
            <a:r>
              <a:rPr lang="en-US" dirty="0" smtClean="0"/>
              <a:t>Provides guidelines for completing various sections of the formative assessment worksheets: (1) student misconceptions, (2) the learning progression, and (3) descriptions of instructional and assessment activities related to each learning goal within the progression.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5400" dirty="0" smtClean="0"/>
              <a:t>Misconceptions</a:t>
            </a:r>
            <a:endParaRPr lang="en-US" sz="5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Misconceptions</a:t>
            </a:r>
            <a:endParaRPr lang="en-US" dirty="0"/>
          </a:p>
        </p:txBody>
      </p:sp>
      <p:pic>
        <p:nvPicPr>
          <p:cNvPr id="4" name="Content Placeholder 3" descr="LearningProgression.bmp"/>
          <p:cNvPicPr>
            <a:picLocks noGrp="1" noChangeAspect="1"/>
          </p:cNvPicPr>
          <p:nvPr>
            <p:ph idx="1"/>
          </p:nvPr>
        </p:nvPicPr>
        <p:blipFill>
          <a:blip r:embed="rId3" cstate="print"/>
          <a:stretch>
            <a:fillRect/>
          </a:stretch>
        </p:blipFill>
        <p:spPr>
          <a:xfrm>
            <a:off x="3200400" y="1752600"/>
            <a:ext cx="5791200" cy="4212370"/>
          </a:xfrm>
        </p:spPr>
      </p:pic>
      <p:sp>
        <p:nvSpPr>
          <p:cNvPr id="8" name="Content Placeholder 2"/>
          <p:cNvSpPr txBox="1">
            <a:spLocks/>
          </p:cNvSpPr>
          <p:nvPr/>
        </p:nvSpPr>
        <p:spPr>
          <a:xfrm>
            <a:off x="304800" y="1600200"/>
            <a:ext cx="2819400" cy="5029200"/>
          </a:xfrm>
          <a:prstGeom prst="rect">
            <a:avLst/>
          </a:prstGeom>
        </p:spPr>
        <p:txBody>
          <a:bodyPr vert="horz" lIns="91440" tIns="45720" rIns="91440" bIns="45720" rtlCol="0">
            <a:normAutofit/>
          </a:bodyPr>
          <a:lstStyle/>
          <a:p>
            <a:pPr marL="234950" marR="0" lvl="0" indent="-23495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List any misconceptions students are likely to have.</a:t>
            </a:r>
          </a:p>
          <a:p>
            <a:pPr lvl="1" indent="-222250">
              <a:spcBef>
                <a:spcPct val="20000"/>
              </a:spcBef>
              <a:buClr>
                <a:srgbClr val="660033"/>
              </a:buClr>
              <a:buFont typeface="Arial" pitchFamily="34" charset="0"/>
              <a:buChar char="•"/>
            </a:pPr>
            <a:r>
              <a:rPr lang="en-US" sz="1600" dirty="0" smtClean="0">
                <a:latin typeface="Arial" pitchFamily="34" charset="0"/>
                <a:cs typeface="Arial" pitchFamily="34" charset="0"/>
              </a:rPr>
              <a:t>Include only misconceptions that are likely to be shared by many students.</a:t>
            </a:r>
          </a:p>
          <a:p>
            <a:pPr lvl="1" indent="-222250">
              <a:spcBef>
                <a:spcPct val="20000"/>
              </a:spcBef>
              <a:buClr>
                <a:srgbClr val="660033"/>
              </a:buClr>
              <a:buFont typeface="Arial" pitchFamily="34" charset="0"/>
              <a:buChar char="•"/>
            </a:pPr>
            <a:r>
              <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Your</a:t>
            </a:r>
            <a:r>
              <a:rPr kumimoji="0" lang="en-US" sz="16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learning progression should address any misconceptions you have identified.</a:t>
            </a:r>
          </a:p>
        </p:txBody>
      </p:sp>
      <p:cxnSp>
        <p:nvCxnSpPr>
          <p:cNvPr id="10" name="Straight Arrow Connector 9"/>
          <p:cNvCxnSpPr/>
          <p:nvPr/>
        </p:nvCxnSpPr>
        <p:spPr>
          <a:xfrm>
            <a:off x="1752600" y="2743200"/>
            <a:ext cx="2057400" cy="38100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4038600" y="3048000"/>
            <a:ext cx="4495800" cy="2286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20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5400" dirty="0" smtClean="0"/>
              <a:t>Building Blocks</a:t>
            </a:r>
            <a:endParaRPr lang="en-US" sz="5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a:t>
            </a:r>
            <a:endParaRPr lang="en-US" dirty="0"/>
          </a:p>
        </p:txBody>
      </p:sp>
      <p:sp>
        <p:nvSpPr>
          <p:cNvPr id="3" name="Content Placeholder 2"/>
          <p:cNvSpPr>
            <a:spLocks noGrp="1"/>
          </p:cNvSpPr>
          <p:nvPr>
            <p:ph idx="1"/>
          </p:nvPr>
        </p:nvSpPr>
        <p:spPr/>
        <p:txBody>
          <a:bodyPr>
            <a:normAutofit/>
          </a:bodyPr>
          <a:lstStyle/>
          <a:p>
            <a:r>
              <a:rPr lang="en-US" dirty="0" smtClean="0"/>
              <a:t>A learning progression consists of </a:t>
            </a:r>
            <a:r>
              <a:rPr lang="en-US" u="sng" dirty="0" smtClean="0"/>
              <a:t>a careful sequence of building blocks</a:t>
            </a:r>
            <a:r>
              <a:rPr lang="en-US" dirty="0" smtClean="0"/>
              <a:t> that students must achieve en route to a more complex target competency. </a:t>
            </a:r>
          </a:p>
          <a:p>
            <a:pPr>
              <a:buNone/>
            </a:pPr>
            <a:endParaRPr lang="en-US" dirty="0" smtClean="0"/>
          </a:p>
          <a:p>
            <a:r>
              <a:rPr lang="en-US" dirty="0" smtClean="0"/>
              <a:t>Building blocks are </a:t>
            </a:r>
            <a:r>
              <a:rPr lang="en-US" u="sng" dirty="0" err="1" smtClean="0"/>
              <a:t>subskills</a:t>
            </a:r>
            <a:r>
              <a:rPr lang="en-US" u="sng" dirty="0" smtClean="0"/>
              <a:t> and enabling knowledge</a:t>
            </a:r>
            <a:r>
              <a:rPr lang="en-US" dirty="0" smtClean="0"/>
              <a:t> that will lead to achievement of the target competency. </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Building Blocks = Measurable Goals</a:t>
            </a:r>
            <a:endParaRPr lang="en-US" sz="3000" dirty="0"/>
          </a:p>
        </p:txBody>
      </p:sp>
      <p:sp>
        <p:nvSpPr>
          <p:cNvPr id="3" name="Content Placeholder 2"/>
          <p:cNvSpPr>
            <a:spLocks noGrp="1"/>
          </p:cNvSpPr>
          <p:nvPr>
            <p:ph idx="1"/>
          </p:nvPr>
        </p:nvSpPr>
        <p:spPr/>
        <p:txBody>
          <a:bodyPr>
            <a:normAutofit/>
          </a:bodyPr>
          <a:lstStyle/>
          <a:p>
            <a:r>
              <a:rPr lang="en-US" dirty="0" smtClean="0"/>
              <a:t>It is important to express each building block as a </a:t>
            </a:r>
            <a:r>
              <a:rPr lang="en-US" u="sng" dirty="0" smtClean="0"/>
              <a:t>measurable goal</a:t>
            </a:r>
            <a:r>
              <a:rPr lang="en-US" dirty="0" smtClean="0"/>
              <a:t>. </a:t>
            </a:r>
          </a:p>
          <a:p>
            <a:pPr lvl="1"/>
            <a:r>
              <a:rPr lang="en-US" dirty="0" smtClean="0"/>
              <a:t>To be a “goal,” a building block must identify the target of learning: what it is that students </a:t>
            </a:r>
            <a:r>
              <a:rPr lang="en-US" u="sng" dirty="0" smtClean="0"/>
              <a:t>will be able to do</a:t>
            </a:r>
            <a:r>
              <a:rPr lang="en-US" dirty="0" smtClean="0"/>
              <a:t>. </a:t>
            </a:r>
          </a:p>
          <a:p>
            <a:pPr lvl="1"/>
            <a:r>
              <a:rPr lang="en-US" dirty="0" smtClean="0"/>
              <a:t>To be “measurable,” a building block must be expressed as something that is </a:t>
            </a:r>
            <a:r>
              <a:rPr lang="en-US" u="sng" dirty="0" smtClean="0"/>
              <a:t>directly observable</a:t>
            </a:r>
            <a:r>
              <a:rPr lang="en-US" dirty="0" smtClean="0"/>
              <a:t>.</a:t>
            </a:r>
          </a:p>
          <a:p>
            <a:pPr lvl="1"/>
            <a:r>
              <a:rPr lang="en-US" dirty="0" smtClean="0"/>
              <a:t>Expressing each building block as a measurable goal makes it much easier to plan effective instruction and assessment because the intended </a:t>
            </a:r>
            <a:r>
              <a:rPr lang="en-US" u="sng" dirty="0" smtClean="0"/>
              <a:t>instructional outcome is clear</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Blocks = Measurable Goals</a:t>
            </a:r>
            <a:endParaRPr lang="en-US" dirty="0"/>
          </a:p>
        </p:txBody>
      </p:sp>
      <p:sp>
        <p:nvSpPr>
          <p:cNvPr id="3" name="Content Placeholder 2"/>
          <p:cNvSpPr>
            <a:spLocks noGrp="1"/>
          </p:cNvSpPr>
          <p:nvPr>
            <p:ph idx="1"/>
          </p:nvPr>
        </p:nvSpPr>
        <p:spPr/>
        <p:txBody>
          <a:bodyPr>
            <a:normAutofit/>
          </a:bodyPr>
          <a:lstStyle/>
          <a:p>
            <a:r>
              <a:rPr lang="en-US" dirty="0" smtClean="0"/>
              <a:t>Here is an example of a measurable goal: </a:t>
            </a:r>
          </a:p>
          <a:p>
            <a:pPr lvl="1"/>
            <a:r>
              <a:rPr lang="en-US" i="1" dirty="0" smtClean="0"/>
              <a:t>Students can identify questions that are scientifically testable.</a:t>
            </a:r>
            <a:endParaRPr lang="en-US" dirty="0" smtClean="0"/>
          </a:p>
          <a:p>
            <a:pPr lvl="1"/>
            <a:r>
              <a:rPr lang="en-US" dirty="0" smtClean="0"/>
              <a:t>This goal clearly suggests what a student who has achieved the goal will be </a:t>
            </a:r>
            <a:r>
              <a:rPr lang="en-US" u="sng" dirty="0" smtClean="0"/>
              <a:t>observed</a:t>
            </a:r>
            <a:r>
              <a:rPr lang="en-US" dirty="0" smtClean="0"/>
              <a:t> doing.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for an Alternative Strategy</a:t>
            </a:r>
            <a:endParaRPr lang="en-US" dirty="0"/>
          </a:p>
        </p:txBody>
      </p:sp>
      <p:sp>
        <p:nvSpPr>
          <p:cNvPr id="3" name="Content Placeholder 2"/>
          <p:cNvSpPr>
            <a:spLocks noGrp="1"/>
          </p:cNvSpPr>
          <p:nvPr>
            <p:ph idx="1"/>
          </p:nvPr>
        </p:nvSpPr>
        <p:spPr/>
        <p:txBody>
          <a:bodyPr>
            <a:normAutofit/>
          </a:bodyPr>
          <a:lstStyle/>
          <a:p>
            <a:r>
              <a:rPr lang="en-US" dirty="0" smtClean="0"/>
              <a:t>Heavy reliance on large-scale assessments to test every student </a:t>
            </a:r>
          </a:p>
          <a:p>
            <a:pPr lvl="1"/>
            <a:r>
              <a:rPr lang="en-US" dirty="0" smtClean="0"/>
              <a:t>Forces the use of multiple-choice format for efficiency with regard to administration, scoring, and cost</a:t>
            </a:r>
          </a:p>
          <a:p>
            <a:pPr lvl="1"/>
            <a:r>
              <a:rPr lang="en-US" dirty="0" smtClean="0"/>
              <a:t>Narrows the range of competencies that are assessed and thus taught</a:t>
            </a:r>
            <a:br>
              <a:rPr lang="en-US" dirty="0" smtClean="0"/>
            </a:br>
            <a:endParaRPr lang="en-US" dirty="0" smtClean="0"/>
          </a:p>
          <a:p>
            <a:r>
              <a:rPr lang="en-US" dirty="0" smtClean="0"/>
              <a:t>Multiple Choice </a:t>
            </a:r>
            <a:r>
              <a:rPr lang="en-US" dirty="0" smtClean="0">
                <a:sym typeface="Wingdings" pitchFamily="2" charset="2"/>
              </a:rPr>
              <a:t> Performance Assessment</a:t>
            </a:r>
          </a:p>
          <a:p>
            <a:pPr lvl="1"/>
            <a:r>
              <a:rPr lang="en-US" dirty="0" smtClean="0">
                <a:sym typeface="Wingdings" pitchFamily="2" charset="2"/>
              </a:rPr>
              <a:t>Assesses competencies not measurable via</a:t>
            </a:r>
          </a:p>
          <a:p>
            <a:pPr lvl="1">
              <a:buNone/>
            </a:pPr>
            <a:r>
              <a:rPr lang="en-US" dirty="0" smtClean="0">
                <a:sym typeface="Wingdings" pitchFamily="2" charset="2"/>
              </a:rPr>
              <a:t>	multiple-choice format</a:t>
            </a:r>
            <a:endParaRPr lang="en-US" dirty="0" smtClean="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Blocks = Measurable Goals</a:t>
            </a:r>
            <a:endParaRPr lang="en-US" dirty="0"/>
          </a:p>
        </p:txBody>
      </p:sp>
      <p:sp>
        <p:nvSpPr>
          <p:cNvPr id="3" name="Content Placeholder 2"/>
          <p:cNvSpPr>
            <a:spLocks noGrp="1"/>
          </p:cNvSpPr>
          <p:nvPr>
            <p:ph idx="1"/>
          </p:nvPr>
        </p:nvSpPr>
        <p:spPr>
          <a:xfrm>
            <a:off x="457200" y="1600201"/>
            <a:ext cx="8229600" cy="2209799"/>
          </a:xfrm>
        </p:spPr>
        <p:txBody>
          <a:bodyPr>
            <a:normAutofit fontScale="92500" lnSpcReduction="20000"/>
          </a:bodyPr>
          <a:lstStyle/>
          <a:p>
            <a:r>
              <a:rPr lang="en-US" dirty="0" smtClean="0"/>
              <a:t>Words like “understands” and “knows” are not acceptable words within a measurable goal.</a:t>
            </a:r>
          </a:p>
          <a:p>
            <a:pPr lvl="1"/>
            <a:r>
              <a:rPr lang="en-US" dirty="0" smtClean="0"/>
              <a:t>When these words are used, it is </a:t>
            </a:r>
            <a:r>
              <a:rPr lang="en-US" u="sng" dirty="0" smtClean="0"/>
              <a:t>not clear what knowledgeable versus less knowledgeable students do</a:t>
            </a:r>
            <a:r>
              <a:rPr lang="en-US" dirty="0" smtClean="0"/>
              <a:t>.</a:t>
            </a:r>
          </a:p>
          <a:p>
            <a:pPr lvl="1"/>
            <a:r>
              <a:rPr lang="en-US" dirty="0" smtClean="0"/>
              <a:t>Instead, the measurable goal should state </a:t>
            </a:r>
            <a:r>
              <a:rPr lang="en-US" u="sng" dirty="0" smtClean="0"/>
              <a:t>what you would observe</a:t>
            </a:r>
            <a:r>
              <a:rPr lang="en-US" dirty="0" smtClean="0"/>
              <a:t> that indicates students understand or know something. </a:t>
            </a:r>
            <a:endParaRPr lang="en-US" dirty="0"/>
          </a:p>
        </p:txBody>
      </p:sp>
      <p:graphicFrame>
        <p:nvGraphicFramePr>
          <p:cNvPr id="5" name="Table 4"/>
          <p:cNvGraphicFramePr>
            <a:graphicFrameLocks noGrp="1"/>
          </p:cNvGraphicFramePr>
          <p:nvPr/>
        </p:nvGraphicFramePr>
        <p:xfrm>
          <a:off x="609600" y="3962400"/>
          <a:ext cx="3657600" cy="2590800"/>
        </p:xfrm>
        <a:graphic>
          <a:graphicData uri="http://schemas.openxmlformats.org/drawingml/2006/table">
            <a:tbl>
              <a:tblPr firstRow="1" bandRow="1">
                <a:tableStyleId>{17292A2E-F333-43FB-9621-5CBBE7FDCDCB}</a:tableStyleId>
              </a:tblPr>
              <a:tblGrid>
                <a:gridCol w="3657600"/>
              </a:tblGrid>
              <a:tr h="472506">
                <a:tc>
                  <a:txBody>
                    <a:bodyPr/>
                    <a:lstStyle/>
                    <a:p>
                      <a:pPr algn="ctr"/>
                      <a:r>
                        <a:rPr lang="en-US" sz="1800" b="0" kern="1200" dirty="0" smtClean="0">
                          <a:latin typeface="Arial" pitchFamily="34" charset="0"/>
                          <a:cs typeface="Arial" pitchFamily="34" charset="0"/>
                        </a:rPr>
                        <a:t>Vague,</a:t>
                      </a:r>
                      <a:r>
                        <a:rPr lang="en-US" sz="1800" b="0" kern="1200" baseline="0" dirty="0" smtClean="0">
                          <a:latin typeface="Arial" pitchFamily="34" charset="0"/>
                          <a:cs typeface="Arial" pitchFamily="34" charset="0"/>
                        </a:rPr>
                        <a:t> I</a:t>
                      </a:r>
                      <a:r>
                        <a:rPr lang="en-US" sz="1800" b="0" kern="1200" dirty="0" smtClean="0">
                          <a:latin typeface="Arial" pitchFamily="34" charset="0"/>
                          <a:cs typeface="Arial" pitchFamily="34" charset="0"/>
                        </a:rPr>
                        <a:t>mmeasurable Goals</a:t>
                      </a:r>
                      <a:endParaRPr lang="en-US" b="0" dirty="0">
                        <a:latin typeface="Arial" pitchFamily="34" charset="0"/>
                        <a:cs typeface="Arial" pitchFamily="34" charset="0"/>
                      </a:endParaRPr>
                    </a:p>
                  </a:txBody>
                  <a:tcPr>
                    <a:solidFill>
                      <a:srgbClr val="800000"/>
                    </a:solidFill>
                  </a:tcPr>
                </a:tc>
              </a:tr>
              <a:tr h="1059147">
                <a:tc>
                  <a:txBody>
                    <a:bodyPr/>
                    <a:lstStyle/>
                    <a:p>
                      <a:r>
                        <a:rPr lang="en-US" sz="1600" kern="1200" dirty="0" smtClean="0">
                          <a:latin typeface="Arial" pitchFamily="34" charset="0"/>
                          <a:cs typeface="Arial" pitchFamily="34" charset="0"/>
                        </a:rPr>
                        <a:t>Students</a:t>
                      </a:r>
                      <a:r>
                        <a:rPr lang="en-US" sz="1600" kern="1200" baseline="0" dirty="0" smtClean="0">
                          <a:latin typeface="Arial" pitchFamily="34" charset="0"/>
                          <a:cs typeface="Arial" pitchFamily="34" charset="0"/>
                        </a:rPr>
                        <a:t> u</a:t>
                      </a:r>
                      <a:r>
                        <a:rPr lang="en-US" sz="1600" kern="1200" dirty="0" smtClean="0">
                          <a:latin typeface="Arial" pitchFamily="34" charset="0"/>
                          <a:cs typeface="Arial" pitchFamily="34" charset="0"/>
                        </a:rPr>
                        <a:t>nderstand the process of photosynthesis.</a:t>
                      </a:r>
                      <a:endParaRPr lang="en-US" sz="1600" dirty="0">
                        <a:latin typeface="Arial" pitchFamily="34" charset="0"/>
                        <a:cs typeface="Arial" pitchFamily="34" charset="0"/>
                      </a:endParaRPr>
                    </a:p>
                  </a:txBody>
                  <a:tcPr/>
                </a:tc>
              </a:tr>
              <a:tr h="1059147">
                <a:tc>
                  <a:txBody>
                    <a:bodyPr/>
                    <a:lstStyle/>
                    <a:p>
                      <a:r>
                        <a:rPr lang="en-US" sz="1600" kern="1200" dirty="0" smtClean="0">
                          <a:latin typeface="Arial" pitchFamily="34" charset="0"/>
                          <a:cs typeface="Arial" pitchFamily="34" charset="0"/>
                        </a:rPr>
                        <a:t>Students</a:t>
                      </a:r>
                      <a:r>
                        <a:rPr lang="en-US" sz="1600" kern="1200" baseline="0" dirty="0" smtClean="0">
                          <a:latin typeface="Arial" pitchFamily="34" charset="0"/>
                          <a:cs typeface="Arial" pitchFamily="34" charset="0"/>
                        </a:rPr>
                        <a:t> k</a:t>
                      </a:r>
                      <a:r>
                        <a:rPr lang="en-US" sz="1600" kern="1200" dirty="0" smtClean="0">
                          <a:latin typeface="Arial" pitchFamily="34" charset="0"/>
                          <a:cs typeface="Arial" pitchFamily="34" charset="0"/>
                        </a:rPr>
                        <a:t>now the difference between scientific laws and theories.</a:t>
                      </a:r>
                      <a:endParaRPr lang="en-US" sz="1600" dirty="0">
                        <a:latin typeface="Arial" pitchFamily="34" charset="0"/>
                        <a:cs typeface="Arial" pitchFamily="34" charset="0"/>
                      </a:endParaRPr>
                    </a:p>
                  </a:txBody>
                  <a:tcPr/>
                </a:tc>
              </a:tr>
            </a:tbl>
          </a:graphicData>
        </a:graphic>
      </p:graphicFrame>
      <p:graphicFrame>
        <p:nvGraphicFramePr>
          <p:cNvPr id="6" name="Table 5"/>
          <p:cNvGraphicFramePr>
            <a:graphicFrameLocks noGrp="1"/>
          </p:cNvGraphicFramePr>
          <p:nvPr/>
        </p:nvGraphicFramePr>
        <p:xfrm>
          <a:off x="4800600" y="3962401"/>
          <a:ext cx="3657600" cy="2590800"/>
        </p:xfrm>
        <a:graphic>
          <a:graphicData uri="http://schemas.openxmlformats.org/drawingml/2006/table">
            <a:tbl>
              <a:tblPr firstRow="1" bandRow="1">
                <a:tableStyleId>{69012ECD-51FC-41F1-AA8D-1B2483CD663E}</a:tableStyleId>
              </a:tblPr>
              <a:tblGrid>
                <a:gridCol w="3657600"/>
              </a:tblGrid>
              <a:tr h="446320">
                <a:tc>
                  <a:txBody>
                    <a:bodyPr/>
                    <a:lstStyle/>
                    <a:p>
                      <a:pPr algn="ctr"/>
                      <a:r>
                        <a:rPr lang="en-US" sz="1800" b="0" kern="1200" dirty="0" smtClean="0">
                          <a:solidFill>
                            <a:schemeClr val="bg1"/>
                          </a:solidFill>
                          <a:latin typeface="Arial" pitchFamily="34" charset="0"/>
                          <a:ea typeface="+mn-ea"/>
                          <a:cs typeface="Arial" pitchFamily="34" charset="0"/>
                        </a:rPr>
                        <a:t>Measurable Goals</a:t>
                      </a:r>
                      <a:endParaRPr lang="en-US" b="0" dirty="0">
                        <a:latin typeface="Arial" pitchFamily="34" charset="0"/>
                        <a:cs typeface="Arial" pitchFamily="34" charset="0"/>
                      </a:endParaRPr>
                    </a:p>
                  </a:txBody>
                  <a:tcPr>
                    <a:solidFill>
                      <a:srgbClr val="2A8633"/>
                    </a:solidFill>
                  </a:tcPr>
                </a:tc>
              </a:tr>
              <a:tr h="1072240">
                <a:tc>
                  <a:txBody>
                    <a:bodyPr/>
                    <a:lstStyle/>
                    <a:p>
                      <a:r>
                        <a:rPr lang="en-US" sz="1600" b="0" kern="1200" dirty="0" smtClean="0">
                          <a:solidFill>
                            <a:schemeClr val="tx1"/>
                          </a:solidFill>
                          <a:latin typeface="Arial" pitchFamily="34" charset="0"/>
                          <a:ea typeface="+mn-ea"/>
                          <a:cs typeface="Arial" pitchFamily="34" charset="0"/>
                        </a:rPr>
                        <a:t>Students can explain and illustrate the process of photosynthesis with respect to energy flow in ecosystems.</a:t>
                      </a:r>
                      <a:endParaRPr lang="en-US" sz="1600" b="0" dirty="0">
                        <a:latin typeface="Arial" pitchFamily="34" charset="0"/>
                        <a:cs typeface="Arial" pitchFamily="34" charset="0"/>
                      </a:endParaRPr>
                    </a:p>
                  </a:txBody>
                  <a:tcPr/>
                </a:tc>
              </a:tr>
              <a:tr h="1072240">
                <a:tc>
                  <a:txBody>
                    <a:bodyPr/>
                    <a:lstStyle/>
                    <a:p>
                      <a:r>
                        <a:rPr lang="en-US" sz="1600" b="0" kern="1200" dirty="0" smtClean="0">
                          <a:solidFill>
                            <a:schemeClr val="tx1"/>
                          </a:solidFill>
                          <a:latin typeface="Arial" pitchFamily="34" charset="0"/>
                          <a:ea typeface="+mn-ea"/>
                          <a:cs typeface="Arial" pitchFamily="34" charset="0"/>
                        </a:rPr>
                        <a:t>Students can compare and contrast characteristics of laws and theories and provide examples of each.</a:t>
                      </a:r>
                      <a:endParaRPr lang="en-US" sz="1600" b="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Blocks = Measurable Goals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Measurable goals clearly </a:t>
            </a:r>
            <a:r>
              <a:rPr lang="en-US" u="sng" dirty="0" smtClean="0"/>
              <a:t>establish the student outcomes</a:t>
            </a:r>
            <a:r>
              <a:rPr lang="en-US" dirty="0" smtClean="0"/>
              <a:t> you are trying to achieve, but they </a:t>
            </a:r>
            <a:r>
              <a:rPr lang="en-US" u="sng" dirty="0" smtClean="0"/>
              <a:t>should </a:t>
            </a:r>
            <a:r>
              <a:rPr lang="en-US" i="1" u="sng" dirty="0" smtClean="0"/>
              <a:t>not</a:t>
            </a:r>
            <a:r>
              <a:rPr lang="en-US" u="sng" dirty="0" smtClean="0"/>
              <a:t> describe instructional or assessment strategies explicitly</a:t>
            </a:r>
            <a:r>
              <a:rPr lang="en-US" dirty="0" smtClean="0"/>
              <a:t>.</a:t>
            </a:r>
          </a:p>
          <a:p>
            <a:pPr>
              <a:buNone/>
            </a:pPr>
            <a:endParaRPr lang="en-US" u="sng" dirty="0" smtClean="0"/>
          </a:p>
          <a:p>
            <a:r>
              <a:rPr lang="en-US" dirty="0" smtClean="0"/>
              <a:t>A common mistake is to state building blocks as descriptions of classroom activities or learning strategies rather than outcomes of learning.</a:t>
            </a:r>
          </a:p>
          <a:p>
            <a:endParaRPr lang="en-US" dirty="0" smtClean="0"/>
          </a:p>
          <a:p>
            <a:r>
              <a:rPr lang="en-US" dirty="0" smtClean="0"/>
              <a:t>Here is an example of this mistake: </a:t>
            </a:r>
          </a:p>
          <a:p>
            <a:pPr lvl="1"/>
            <a:r>
              <a:rPr lang="en-US" i="1" dirty="0" smtClean="0"/>
              <a:t>Students will be provided examples of research questions to evaluate.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sz="5400" dirty="0" smtClean="0"/>
              <a:t>The Learning Progression</a:t>
            </a:r>
            <a:endParaRPr lang="en-US" sz="5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normAutofit/>
          </a:bodyPr>
          <a:lstStyle/>
          <a:p>
            <a:r>
              <a:rPr lang="en-US" sz="2800" dirty="0" smtClean="0"/>
              <a:t>Learning Progression = </a:t>
            </a:r>
            <a:r>
              <a:rPr lang="en-US" sz="3200" b="1" dirty="0" smtClean="0">
                <a:latin typeface="Adobe Caslon Pro"/>
              </a:rPr>
              <a:t>∑</a:t>
            </a:r>
            <a:r>
              <a:rPr lang="en-US" sz="2800" b="1" dirty="0" smtClean="0">
                <a:latin typeface="Adobe Caslon Pro"/>
              </a:rPr>
              <a:t> </a:t>
            </a:r>
            <a:r>
              <a:rPr lang="en-US" sz="2800" dirty="0" smtClean="0"/>
              <a:t>Building Blocks</a:t>
            </a:r>
            <a:endParaRPr lang="en-US" sz="2800" dirty="0"/>
          </a:p>
        </p:txBody>
      </p:sp>
      <p:graphicFrame>
        <p:nvGraphicFramePr>
          <p:cNvPr id="4" name="Table 3"/>
          <p:cNvGraphicFramePr>
            <a:graphicFrameLocks noGrp="1"/>
          </p:cNvGraphicFramePr>
          <p:nvPr/>
        </p:nvGraphicFramePr>
        <p:xfrm>
          <a:off x="762000" y="1600200"/>
          <a:ext cx="7620000" cy="4828032"/>
        </p:xfrm>
        <a:graphic>
          <a:graphicData uri="http://schemas.openxmlformats.org/drawingml/2006/table">
            <a:tbl>
              <a:tblPr firstRow="1" bandRow="1">
                <a:tableStyleId>{69012ECD-51FC-41F1-AA8D-1B2483CD663E}</a:tableStyleId>
              </a:tblPr>
              <a:tblGrid>
                <a:gridCol w="7620000"/>
              </a:tblGrid>
              <a:tr h="827005">
                <a:tc>
                  <a:txBody>
                    <a:bodyPr/>
                    <a:lstStyle/>
                    <a:p>
                      <a:pPr algn="ctr"/>
                      <a:r>
                        <a:rPr lang="en-US" sz="2000" b="0" kern="1200" dirty="0" smtClean="0">
                          <a:solidFill>
                            <a:schemeClr val="bg1"/>
                          </a:solidFill>
                          <a:latin typeface="Arial" pitchFamily="34" charset="0"/>
                          <a:ea typeface="+mn-ea"/>
                          <a:cs typeface="Arial" pitchFamily="34" charset="0"/>
                        </a:rPr>
                        <a:t>Target Competency:</a:t>
                      </a:r>
                      <a:br>
                        <a:rPr lang="en-US" sz="2000" b="0" kern="1200" dirty="0" smtClean="0">
                          <a:solidFill>
                            <a:schemeClr val="bg1"/>
                          </a:solidFill>
                          <a:latin typeface="Arial" pitchFamily="34" charset="0"/>
                          <a:ea typeface="+mn-ea"/>
                          <a:cs typeface="Arial" pitchFamily="34" charset="0"/>
                        </a:rPr>
                      </a:br>
                      <a:r>
                        <a:rPr lang="en-US" sz="2000" b="0" i="1" kern="1200" dirty="0" smtClean="0">
                          <a:solidFill>
                            <a:schemeClr val="bg1"/>
                          </a:solidFill>
                          <a:latin typeface="Arial" pitchFamily="34" charset="0"/>
                          <a:ea typeface="+mn-ea"/>
                          <a:cs typeface="Arial" pitchFamily="34" charset="0"/>
                        </a:rPr>
                        <a:t>Students can create an appropriate chart to represent</a:t>
                      </a:r>
                    </a:p>
                    <a:p>
                      <a:pPr algn="ctr"/>
                      <a:r>
                        <a:rPr lang="en-US" sz="2000" b="0" i="1" kern="1200" dirty="0" smtClean="0">
                          <a:solidFill>
                            <a:schemeClr val="bg1"/>
                          </a:solidFill>
                          <a:latin typeface="Arial" pitchFamily="34" charset="0"/>
                          <a:ea typeface="+mn-ea"/>
                          <a:cs typeface="Arial" pitchFamily="34" charset="0"/>
                        </a:rPr>
                        <a:t>a set of data.</a:t>
                      </a:r>
                      <a:endParaRPr lang="en-US" sz="2000" b="0" dirty="0">
                        <a:latin typeface="Arial" pitchFamily="34" charset="0"/>
                        <a:cs typeface="Arial" pitchFamily="34" charset="0"/>
                      </a:endParaRPr>
                    </a:p>
                  </a:txBody>
                  <a:tcPr>
                    <a:solidFill>
                      <a:srgbClr val="2A8633"/>
                    </a:solidFill>
                  </a:tcPr>
                </a:tc>
              </a:tr>
              <a:tr h="704088">
                <a:tc>
                  <a:txBody>
                    <a:bodyPr/>
                    <a:lstStyle/>
                    <a:p>
                      <a:r>
                        <a:rPr lang="en-US" sz="2000" kern="1200" dirty="0" smtClean="0">
                          <a:solidFill>
                            <a:schemeClr val="tx1"/>
                          </a:solidFill>
                          <a:latin typeface="Arial" pitchFamily="34" charset="0"/>
                          <a:ea typeface="+mn-ea"/>
                          <a:cs typeface="Arial" pitchFamily="34" charset="0"/>
                        </a:rPr>
                        <a:t>5. Students can determine the appropriate scale for a given set of data.</a:t>
                      </a:r>
                      <a:endParaRPr lang="en-US" sz="2000" b="0" dirty="0">
                        <a:latin typeface="Arial" pitchFamily="34" charset="0"/>
                        <a:cs typeface="Arial" pitchFamily="34" charset="0"/>
                      </a:endParaRPr>
                    </a:p>
                  </a:txBody>
                  <a:tcPr/>
                </a:tc>
              </a:tr>
              <a:tr h="704088">
                <a:tc>
                  <a:txBody>
                    <a:bodyPr/>
                    <a:lstStyle/>
                    <a:p>
                      <a:r>
                        <a:rPr lang="en-US" sz="2000" kern="1200" dirty="0" smtClean="0">
                          <a:solidFill>
                            <a:schemeClr val="tx1"/>
                          </a:solidFill>
                          <a:latin typeface="Arial" pitchFamily="34" charset="0"/>
                          <a:ea typeface="+mn-ea"/>
                          <a:cs typeface="Arial" pitchFamily="34" charset="0"/>
                        </a:rPr>
                        <a:t>4. Students can explain which features</a:t>
                      </a:r>
                      <a:r>
                        <a:rPr lang="en-US" sz="2000" kern="1200" baseline="0" dirty="0" smtClean="0">
                          <a:solidFill>
                            <a:schemeClr val="tx1"/>
                          </a:solidFill>
                          <a:latin typeface="Arial" pitchFamily="34" charset="0"/>
                          <a:ea typeface="+mn-ea"/>
                          <a:cs typeface="Arial" pitchFamily="34" charset="0"/>
                        </a:rPr>
                        <a:t> </a:t>
                      </a:r>
                      <a:r>
                        <a:rPr lang="en-US" sz="2000" kern="1200" dirty="0" smtClean="0">
                          <a:solidFill>
                            <a:schemeClr val="tx1"/>
                          </a:solidFill>
                          <a:latin typeface="Arial" pitchFamily="34" charset="0"/>
                          <a:ea typeface="+mn-ea"/>
                          <a:cs typeface="Arial" pitchFamily="34" charset="0"/>
                        </a:rPr>
                        <a:t>of a data</a:t>
                      </a:r>
                      <a:r>
                        <a:rPr lang="en-US" sz="2000" kern="1200" baseline="0" dirty="0" smtClean="0">
                          <a:solidFill>
                            <a:schemeClr val="tx1"/>
                          </a:solidFill>
                          <a:latin typeface="Arial" pitchFamily="34" charset="0"/>
                          <a:ea typeface="+mn-ea"/>
                          <a:cs typeface="Arial" pitchFamily="34" charset="0"/>
                        </a:rPr>
                        <a:t> set </a:t>
                      </a:r>
                      <a:r>
                        <a:rPr lang="en-US" sz="2000" kern="1200" dirty="0" smtClean="0">
                          <a:solidFill>
                            <a:schemeClr val="tx1"/>
                          </a:solidFill>
                          <a:latin typeface="Arial" pitchFamily="34" charset="0"/>
                          <a:ea typeface="+mn-ea"/>
                          <a:cs typeface="Arial" pitchFamily="34" charset="0"/>
                        </a:rPr>
                        <a:t>correspond</a:t>
                      </a:r>
                      <a:r>
                        <a:rPr lang="en-US" sz="2000" kern="1200" baseline="0" dirty="0" smtClean="0">
                          <a:solidFill>
                            <a:schemeClr val="tx1"/>
                          </a:solidFill>
                          <a:latin typeface="Arial" pitchFamily="34" charset="0"/>
                          <a:ea typeface="+mn-ea"/>
                          <a:cs typeface="Arial" pitchFamily="34" charset="0"/>
                        </a:rPr>
                        <a:t> with</a:t>
                      </a:r>
                      <a:r>
                        <a:rPr lang="en-US" sz="2000" kern="1200" dirty="0" smtClean="0">
                          <a:solidFill>
                            <a:schemeClr val="tx1"/>
                          </a:solidFill>
                          <a:latin typeface="Arial" pitchFamily="34" charset="0"/>
                          <a:ea typeface="+mn-ea"/>
                          <a:cs typeface="Arial" pitchFamily="34" charset="0"/>
                        </a:rPr>
                        <a:t> particular</a:t>
                      </a:r>
                      <a:r>
                        <a:rPr lang="en-US" sz="2000" kern="1200" baseline="0" dirty="0" smtClean="0">
                          <a:solidFill>
                            <a:schemeClr val="tx1"/>
                          </a:solidFill>
                          <a:latin typeface="Arial" pitchFamily="34" charset="0"/>
                          <a:ea typeface="+mn-ea"/>
                          <a:cs typeface="Arial" pitchFamily="34" charset="0"/>
                        </a:rPr>
                        <a:t> features </a:t>
                      </a:r>
                      <a:r>
                        <a:rPr lang="en-US" sz="2000" kern="1200" dirty="0" smtClean="0">
                          <a:solidFill>
                            <a:schemeClr val="tx1"/>
                          </a:solidFill>
                          <a:latin typeface="Arial" pitchFamily="34" charset="0"/>
                          <a:ea typeface="+mn-ea"/>
                          <a:cs typeface="Arial" pitchFamily="34" charset="0"/>
                        </a:rPr>
                        <a:t>of charts</a:t>
                      </a:r>
                      <a:r>
                        <a:rPr lang="en-US" sz="2000" kern="1200" baseline="0" dirty="0" smtClean="0">
                          <a:solidFill>
                            <a:schemeClr val="tx1"/>
                          </a:solidFill>
                          <a:latin typeface="Arial" pitchFamily="34" charset="0"/>
                          <a:ea typeface="+mn-ea"/>
                          <a:cs typeface="Arial" pitchFamily="34" charset="0"/>
                        </a:rPr>
                        <a:t> (e.g., </a:t>
                      </a:r>
                      <a:r>
                        <a:rPr lang="en-US" sz="2000" kern="1200" dirty="0" smtClean="0">
                          <a:solidFill>
                            <a:schemeClr val="tx1"/>
                          </a:solidFill>
                          <a:latin typeface="Arial" pitchFamily="34" charset="0"/>
                          <a:ea typeface="+mn-ea"/>
                          <a:cs typeface="Arial" pitchFamily="34" charset="0"/>
                        </a:rPr>
                        <a:t>the column heading on a table will become an axis label on a chart). </a:t>
                      </a:r>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3. Students can identify parts (e.g., axes, headings, scale, points, sections, bars) of various charts. </a:t>
                      </a:r>
                      <a:endParaRPr lang="en-US" sz="2000" b="0" dirty="0" smtClean="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2. Students can determine which type of chart will best display a given data set. </a:t>
                      </a:r>
                      <a:endParaRPr lang="en-US" sz="2000" b="0" dirty="0" smtClean="0">
                        <a:latin typeface="Arial" pitchFamily="34" charset="0"/>
                        <a:cs typeface="Arial" pitchFamily="34" charset="0"/>
                      </a:endParaRPr>
                    </a:p>
                  </a:txBody>
                  <a:tcPr/>
                </a:tc>
              </a:tr>
              <a:tr h="704088">
                <a:tc>
                  <a:txBody>
                    <a:bodyPr/>
                    <a:lstStyle/>
                    <a:p>
                      <a:r>
                        <a:rPr lang="en-US" sz="2000" kern="1200" dirty="0" smtClean="0">
                          <a:solidFill>
                            <a:schemeClr val="tx1"/>
                          </a:solidFill>
                          <a:latin typeface="Arial" pitchFamily="34" charset="0"/>
                          <a:ea typeface="+mn-ea"/>
                          <a:cs typeface="Arial" pitchFamily="34" charset="0"/>
                        </a:rPr>
                        <a:t>1. Students can compare and contrast types of charts (e.g., pie, line, bar, </a:t>
                      </a:r>
                      <a:r>
                        <a:rPr lang="en-US" sz="2000" kern="1200" dirty="0" err="1" smtClean="0">
                          <a:solidFill>
                            <a:schemeClr val="tx1"/>
                          </a:solidFill>
                          <a:latin typeface="Arial" pitchFamily="34" charset="0"/>
                          <a:ea typeface="+mn-ea"/>
                          <a:cs typeface="Arial" pitchFamily="34" charset="0"/>
                        </a:rPr>
                        <a:t>scatterplot</a:t>
                      </a:r>
                      <a:r>
                        <a:rPr lang="en-US" sz="2000" kern="1200" dirty="0" smtClean="0">
                          <a:solidFill>
                            <a:schemeClr val="tx1"/>
                          </a:solidFill>
                          <a:latin typeface="Arial" pitchFamily="34" charset="0"/>
                          <a:ea typeface="+mn-ea"/>
                          <a:cs typeface="Arial" pitchFamily="34" charset="0"/>
                        </a:rPr>
                        <a:t>). </a:t>
                      </a:r>
                      <a:endParaRPr lang="en-US" sz="2000" b="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normAutofit/>
          </a:bodyPr>
          <a:lstStyle/>
          <a:p>
            <a:r>
              <a:rPr lang="en-US" sz="2800" dirty="0" smtClean="0"/>
              <a:t>Learning Progression = </a:t>
            </a:r>
            <a:r>
              <a:rPr lang="en-US" sz="3200" b="1" dirty="0" smtClean="0">
                <a:latin typeface="Adobe Caslon Pro"/>
              </a:rPr>
              <a:t>∑ </a:t>
            </a:r>
            <a:r>
              <a:rPr lang="en-US" sz="2800" dirty="0" smtClean="0"/>
              <a:t>Building Blocks</a:t>
            </a:r>
            <a:endParaRPr lang="en-US" sz="2800" dirty="0"/>
          </a:p>
        </p:txBody>
      </p:sp>
      <p:pic>
        <p:nvPicPr>
          <p:cNvPr id="4" name="Content Placeholder 3" descr="LearningProgression.bmp"/>
          <p:cNvPicPr>
            <a:picLocks noGrp="1" noChangeAspect="1"/>
          </p:cNvPicPr>
          <p:nvPr>
            <p:ph idx="1"/>
          </p:nvPr>
        </p:nvPicPr>
        <p:blipFill>
          <a:blip r:embed="rId3" cstate="print"/>
          <a:stretch>
            <a:fillRect/>
          </a:stretch>
        </p:blipFill>
        <p:spPr>
          <a:xfrm>
            <a:off x="3200400" y="1752600"/>
            <a:ext cx="5791200" cy="4212370"/>
          </a:xfrm>
        </p:spPr>
      </p:pic>
      <p:sp>
        <p:nvSpPr>
          <p:cNvPr id="8" name="Content Placeholder 2"/>
          <p:cNvSpPr txBox="1">
            <a:spLocks/>
          </p:cNvSpPr>
          <p:nvPr/>
        </p:nvSpPr>
        <p:spPr>
          <a:xfrm>
            <a:off x="304800" y="1600200"/>
            <a:ext cx="2895600" cy="5029200"/>
          </a:xfrm>
          <a:prstGeom prst="rect">
            <a:avLst/>
          </a:prstGeom>
        </p:spPr>
        <p:txBody>
          <a:bodyPr vert="horz" lIns="91440" tIns="45720" rIns="91440" bIns="45720" rtlCol="0">
            <a:normAutofit/>
          </a:bodyPr>
          <a:lstStyle/>
          <a:p>
            <a:pPr marL="234950" marR="0" lvl="0" indent="-23495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Identify the major building blocks of the learning progression.</a:t>
            </a:r>
          </a:p>
          <a:p>
            <a:pPr marL="234950" marR="0" lvl="0" indent="-23495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endParaRPr lang="en-US" sz="2000" dirty="0" smtClean="0">
              <a:latin typeface="Arial" pitchFamily="34" charset="0"/>
              <a:cs typeface="Arial" pitchFamily="34" charset="0"/>
            </a:endParaRPr>
          </a:p>
          <a:p>
            <a:pPr marL="234950" marR="0" lvl="0" indent="-23495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r>
              <a:rPr lang="en-US" sz="1900" dirty="0" smtClean="0">
                <a:latin typeface="Arial" pitchFamily="34" charset="0"/>
                <a:cs typeface="Arial" pitchFamily="34" charset="0"/>
              </a:rPr>
              <a:t>These building blocks are listed in </a:t>
            </a:r>
            <a:r>
              <a:rPr lang="en-US" sz="1900" u="sng" dirty="0" smtClean="0">
                <a:latin typeface="Arial" pitchFamily="34" charset="0"/>
                <a:cs typeface="Arial" pitchFamily="34" charset="0"/>
              </a:rPr>
              <a:t>reverse order</a:t>
            </a:r>
            <a:r>
              <a:rPr lang="en-US" sz="1900" dirty="0" smtClean="0">
                <a:latin typeface="Arial" pitchFamily="34" charset="0"/>
                <a:cs typeface="Arial" pitchFamily="34" charset="0"/>
              </a:rPr>
              <a:t>, indicating that </a:t>
            </a:r>
            <a:r>
              <a:rPr lang="en-US" sz="1900" u="sng" dirty="0" smtClean="0">
                <a:latin typeface="Arial" pitchFamily="34" charset="0"/>
                <a:cs typeface="Arial" pitchFamily="34" charset="0"/>
              </a:rPr>
              <a:t>each block builds on the one below it</a:t>
            </a:r>
            <a:r>
              <a:rPr lang="en-US" sz="1900" dirty="0" smtClean="0">
                <a:latin typeface="Arial" pitchFamily="34" charset="0"/>
                <a:cs typeface="Arial" pitchFamily="34" charset="0"/>
              </a:rPr>
              <a:t>.</a:t>
            </a:r>
          </a:p>
        </p:txBody>
      </p:sp>
      <p:cxnSp>
        <p:nvCxnSpPr>
          <p:cNvPr id="10" name="Straight Arrow Connector 9"/>
          <p:cNvCxnSpPr/>
          <p:nvPr/>
        </p:nvCxnSpPr>
        <p:spPr>
          <a:xfrm>
            <a:off x="2514600" y="4343400"/>
            <a:ext cx="990600" cy="144780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3886200" y="5562600"/>
            <a:ext cx="3657600" cy="3048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514600" y="4343400"/>
            <a:ext cx="990600" cy="99060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2514600" y="4343400"/>
            <a:ext cx="990600" cy="60960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2514600" y="4343400"/>
            <a:ext cx="990600" cy="22860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2514600" y="4191000"/>
            <a:ext cx="990600" cy="15240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3886200" y="5181600"/>
            <a:ext cx="3657600" cy="3048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86200" y="4800600"/>
            <a:ext cx="3657600" cy="3048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886200" y="4419600"/>
            <a:ext cx="3657600" cy="3048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86200" y="4038600"/>
            <a:ext cx="3657600" cy="3048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0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20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20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20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20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20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20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P spid="11" grpId="0" animBg="1"/>
      <p:bldP spid="26" grpId="0" animBg="1"/>
      <p:bldP spid="27" grpId="0" animBg="1"/>
      <p:bldP spid="28" grpId="0" animBg="1"/>
      <p:bldP spid="2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Desired Characteristics of</a:t>
            </a:r>
            <a:br>
              <a:rPr lang="en-US" dirty="0" smtClean="0"/>
            </a:br>
            <a:r>
              <a:rPr lang="en-US" dirty="0" smtClean="0"/>
              <a:t>Learning Progressions</a:t>
            </a:r>
            <a:endParaRPr lang="en-US" dirty="0"/>
          </a:p>
        </p:txBody>
      </p:sp>
      <p:sp>
        <p:nvSpPr>
          <p:cNvPr id="3" name="Content Placeholder 2"/>
          <p:cNvSpPr>
            <a:spLocks noGrp="1"/>
          </p:cNvSpPr>
          <p:nvPr>
            <p:ph idx="1"/>
          </p:nvPr>
        </p:nvSpPr>
        <p:spPr/>
        <p:txBody>
          <a:bodyPr>
            <a:normAutofit/>
          </a:bodyPr>
          <a:lstStyle/>
          <a:p>
            <a:pPr lvl="0"/>
            <a:r>
              <a:rPr lang="en-US" dirty="0" smtClean="0"/>
              <a:t>The learning progression should prepare your students for the target competency. </a:t>
            </a:r>
          </a:p>
          <a:p>
            <a:pPr lvl="1"/>
            <a:r>
              <a:rPr lang="en-US" dirty="0" smtClean="0"/>
              <a:t>The learning progression should be </a:t>
            </a:r>
            <a:r>
              <a:rPr lang="en-US" u="sng" dirty="0" smtClean="0"/>
              <a:t>limited to goals that are needed to achieve the target competency</a:t>
            </a:r>
            <a:r>
              <a:rPr lang="en-US" dirty="0" smtClean="0"/>
              <a:t>.</a:t>
            </a:r>
          </a:p>
          <a:p>
            <a:pPr lvl="1">
              <a:buNone/>
            </a:pPr>
            <a:endParaRPr lang="en-US" dirty="0" smtClean="0"/>
          </a:p>
          <a:p>
            <a:pPr lvl="0"/>
            <a:r>
              <a:rPr lang="en-US" dirty="0" smtClean="0"/>
              <a:t>The goals should be clearly </a:t>
            </a:r>
            <a:r>
              <a:rPr lang="en-US" u="sng" dirty="0" smtClean="0"/>
              <a:t>sequential</a:t>
            </a:r>
            <a:r>
              <a:rPr lang="en-US" dirty="0" smtClean="0"/>
              <a:t>, with the later measurable goals clearly building on the earlier measurable goals.</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Desired Characteristics of</a:t>
            </a:r>
            <a:br>
              <a:rPr lang="en-US" dirty="0" smtClean="0"/>
            </a:br>
            <a:r>
              <a:rPr lang="en-US" dirty="0" smtClean="0"/>
              <a:t>Learning Progressions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The first measurable goal within the progression should be a goal somewhat above what your students already can do.</a:t>
            </a:r>
          </a:p>
          <a:p>
            <a:pPr lvl="0">
              <a:buNone/>
            </a:pPr>
            <a:endParaRPr lang="en-US" dirty="0" smtClean="0"/>
          </a:p>
          <a:p>
            <a:pPr lvl="0"/>
            <a:r>
              <a:rPr lang="en-US" dirty="0" smtClean="0"/>
              <a:t>The last measurable goal within the progression should be approaching the target competency.</a:t>
            </a:r>
          </a:p>
          <a:p>
            <a:pPr lvl="0"/>
            <a:endParaRPr lang="en-US" dirty="0" smtClean="0"/>
          </a:p>
          <a:p>
            <a:pPr lvl="0"/>
            <a:r>
              <a:rPr lang="en-US" dirty="0" smtClean="0"/>
              <a:t>There should not be large leaps or gaps in required knowledge and skill between adjacent goals.</a:t>
            </a:r>
          </a:p>
          <a:p>
            <a:pPr lvl="1"/>
            <a:r>
              <a:rPr lang="en-US" dirty="0" smtClean="0"/>
              <a:t>Each goal should build upon the previous one so that there is a smooth transition from each goal to the next along the way to the target competency. </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Learning Progression = </a:t>
            </a:r>
            <a:r>
              <a:rPr lang="en-US" sz="3200" b="1" dirty="0" smtClean="0">
                <a:latin typeface="Adobe Caslon Pro"/>
              </a:rPr>
              <a:t>∑</a:t>
            </a:r>
            <a:r>
              <a:rPr lang="en-US" sz="2800" b="1" dirty="0" smtClean="0">
                <a:latin typeface="Adobe Caslon Pro"/>
              </a:rPr>
              <a:t> </a:t>
            </a:r>
            <a:r>
              <a:rPr lang="en-US" sz="2800" dirty="0" smtClean="0"/>
              <a:t>Building Blocks</a:t>
            </a:r>
            <a:endParaRPr lang="en-US" sz="2800" dirty="0"/>
          </a:p>
        </p:txBody>
      </p:sp>
      <p:pic>
        <p:nvPicPr>
          <p:cNvPr id="4" name="Content Placeholder 3" descr="LearningProgression.bmp"/>
          <p:cNvPicPr>
            <a:picLocks noGrp="1" noChangeAspect="1"/>
          </p:cNvPicPr>
          <p:nvPr>
            <p:ph idx="1"/>
          </p:nvPr>
        </p:nvPicPr>
        <p:blipFill>
          <a:blip r:embed="rId3" cstate="print"/>
          <a:stretch>
            <a:fillRect/>
          </a:stretch>
        </p:blipFill>
        <p:spPr>
          <a:xfrm>
            <a:off x="3200400" y="1752600"/>
            <a:ext cx="5791200" cy="4212370"/>
          </a:xfrm>
        </p:spPr>
      </p:pic>
      <p:sp>
        <p:nvSpPr>
          <p:cNvPr id="8" name="Content Placeholder 2"/>
          <p:cNvSpPr txBox="1">
            <a:spLocks/>
          </p:cNvSpPr>
          <p:nvPr/>
        </p:nvSpPr>
        <p:spPr>
          <a:xfrm>
            <a:off x="304800" y="1600200"/>
            <a:ext cx="2895600" cy="5029200"/>
          </a:xfrm>
          <a:prstGeom prst="rect">
            <a:avLst/>
          </a:prstGeom>
        </p:spPr>
        <p:txBody>
          <a:bodyPr vert="horz" lIns="91440" tIns="45720" rIns="91440" bIns="45720" rtlCol="0">
            <a:normAutofit fontScale="85000" lnSpcReduction="10000"/>
          </a:bodyPr>
          <a:lstStyle/>
          <a:p>
            <a:pPr marL="234950" lvl="0" indent="-234950">
              <a:spcBef>
                <a:spcPct val="20000"/>
              </a:spcBef>
              <a:buClr>
                <a:srgbClr val="660033"/>
              </a:buClr>
              <a:buFont typeface="Arial" pitchFamily="34" charset="0"/>
              <a:buChar char="•"/>
            </a:pPr>
            <a:r>
              <a:rPr lang="en-US" sz="2000" dirty="0" smtClean="0">
                <a:latin typeface="Arial" pitchFamily="34" charset="0"/>
                <a:cs typeface="Arial" pitchFamily="34" charset="0"/>
              </a:rPr>
              <a:t>For each building block, indicate whether declarative knowledge or procedural knowledge will be the focus. </a:t>
            </a:r>
          </a:p>
          <a:p>
            <a:pPr marL="234950" lvl="0" indent="-234950">
              <a:spcBef>
                <a:spcPct val="20000"/>
              </a:spcBef>
              <a:buClr>
                <a:srgbClr val="660033"/>
              </a:buClr>
            </a:pPr>
            <a:endParaRPr lang="en-US" sz="2000" dirty="0" smtClean="0">
              <a:latin typeface="Arial" pitchFamily="34" charset="0"/>
              <a:cs typeface="Arial" pitchFamily="34" charset="0"/>
            </a:endParaRPr>
          </a:p>
          <a:p>
            <a:pPr lvl="1" indent="-228600">
              <a:spcBef>
                <a:spcPct val="20000"/>
              </a:spcBef>
              <a:buClr>
                <a:srgbClr val="660033"/>
              </a:buClr>
              <a:buFont typeface="Arial" pitchFamily="34" charset="0"/>
              <a:buChar char="•"/>
            </a:pPr>
            <a:r>
              <a:rPr lang="en-US" sz="2000" u="sng" dirty="0" smtClean="0">
                <a:latin typeface="Arial" pitchFamily="34" charset="0"/>
                <a:cs typeface="Arial" pitchFamily="34" charset="0"/>
              </a:rPr>
              <a:t>Declarative knowledge</a:t>
            </a:r>
            <a:r>
              <a:rPr lang="en-US" sz="2000" dirty="0" smtClean="0">
                <a:latin typeface="Arial" pitchFamily="34" charset="0"/>
                <a:cs typeface="Arial" pitchFamily="34" charset="0"/>
              </a:rPr>
              <a:t>:</a:t>
            </a:r>
            <a:r>
              <a:rPr lang="en-US" sz="2000" u="sng" dirty="0" smtClean="0">
                <a:latin typeface="Arial" pitchFamily="34" charset="0"/>
                <a:cs typeface="Arial" pitchFamily="34" charset="0"/>
              </a:rPr>
              <a:t> </a:t>
            </a:r>
            <a:r>
              <a:rPr lang="en-US" sz="2000" dirty="0" smtClean="0">
                <a:latin typeface="Arial" pitchFamily="34" charset="0"/>
                <a:cs typeface="Arial" pitchFamily="34" charset="0"/>
              </a:rPr>
              <a:t>Students are assessed by asking them to explain something or otherwise state what they know.</a:t>
            </a:r>
          </a:p>
          <a:p>
            <a:pPr lvl="1" indent="-228600">
              <a:spcBef>
                <a:spcPct val="20000"/>
              </a:spcBef>
              <a:buClr>
                <a:srgbClr val="660033"/>
              </a:buClr>
            </a:pPr>
            <a:endParaRPr lang="en-US" sz="2000" dirty="0" smtClean="0">
              <a:latin typeface="Arial" pitchFamily="34" charset="0"/>
              <a:cs typeface="Arial" pitchFamily="34" charset="0"/>
            </a:endParaRPr>
          </a:p>
          <a:p>
            <a:pPr lvl="1" indent="-228600">
              <a:spcBef>
                <a:spcPct val="20000"/>
              </a:spcBef>
              <a:buClr>
                <a:srgbClr val="660033"/>
              </a:buClr>
              <a:buFont typeface="Arial" pitchFamily="34" charset="0"/>
              <a:buChar char="•"/>
            </a:pPr>
            <a:r>
              <a:rPr lang="en-US" sz="2000" u="sng" dirty="0" smtClean="0">
                <a:latin typeface="Arial" pitchFamily="34" charset="0"/>
                <a:cs typeface="Arial" pitchFamily="34" charset="0"/>
              </a:rPr>
              <a:t>Procedural knowledge</a:t>
            </a:r>
            <a:r>
              <a:rPr lang="en-US" sz="2000" dirty="0" smtClean="0">
                <a:latin typeface="Arial" pitchFamily="34" charset="0"/>
                <a:cs typeface="Arial" pitchFamily="34" charset="0"/>
              </a:rPr>
              <a:t>:</a:t>
            </a:r>
            <a:r>
              <a:rPr lang="en-US" sz="2000" u="sng" dirty="0" smtClean="0">
                <a:latin typeface="Arial" pitchFamily="34" charset="0"/>
                <a:cs typeface="Arial" pitchFamily="34" charset="0"/>
              </a:rPr>
              <a:t> </a:t>
            </a:r>
            <a:r>
              <a:rPr lang="en-US" sz="2000" dirty="0" smtClean="0">
                <a:latin typeface="Arial" pitchFamily="34" charset="0"/>
                <a:cs typeface="Arial" pitchFamily="34" charset="0"/>
              </a:rPr>
              <a:t>Students are assessed by having them employ a procedure, such as by demonstrating a technique.</a:t>
            </a:r>
          </a:p>
          <a:p>
            <a:pPr lvl="1" indent="-228600">
              <a:spcBef>
                <a:spcPct val="20000"/>
              </a:spcBef>
              <a:buClr>
                <a:srgbClr val="660033"/>
              </a:buClr>
              <a:buFont typeface="Arial" pitchFamily="34" charset="0"/>
              <a:buChar char="•"/>
            </a:pPr>
            <a:endParaRPr lang="en-US" sz="2000" dirty="0" smtClean="0">
              <a:latin typeface="Arial" pitchFamily="34" charset="0"/>
              <a:cs typeface="Arial" pitchFamily="34" charset="0"/>
            </a:endParaRPr>
          </a:p>
          <a:p>
            <a:pPr marL="692150" lvl="1" indent="-234950">
              <a:spcBef>
                <a:spcPct val="20000"/>
              </a:spcBef>
              <a:buClr>
                <a:srgbClr val="660033"/>
              </a:buClr>
              <a:buFont typeface="Arial" pitchFamily="34" charset="0"/>
              <a:buChar char="•"/>
            </a:pPr>
            <a:endParaRPr lang="en-US" sz="1900" dirty="0" smtClean="0">
              <a:latin typeface="Arial" pitchFamily="34" charset="0"/>
              <a:cs typeface="Arial" pitchFamily="34" charset="0"/>
            </a:endParaRPr>
          </a:p>
        </p:txBody>
      </p:sp>
      <p:cxnSp>
        <p:nvCxnSpPr>
          <p:cNvPr id="10" name="Straight Arrow Connector 9"/>
          <p:cNvCxnSpPr>
            <a:endCxn id="16" idx="1"/>
          </p:cNvCxnSpPr>
          <p:nvPr/>
        </p:nvCxnSpPr>
        <p:spPr>
          <a:xfrm>
            <a:off x="1981200" y="2667000"/>
            <a:ext cx="5638800" cy="228600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7620000" y="5562600"/>
            <a:ext cx="1295400" cy="3048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20000" y="5181600"/>
            <a:ext cx="1295400" cy="3048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20000" y="4800600"/>
            <a:ext cx="1295400" cy="3048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0000" y="4419600"/>
            <a:ext cx="1295400" cy="3048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0000" y="4038600"/>
            <a:ext cx="1295400" cy="304800"/>
          </a:xfrm>
          <a:prstGeom prst="rect">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0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20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20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20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fade">
                                      <p:cBhvr>
                                        <p:cTn id="37" dur="2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P spid="11" grpId="0" uiExpand="1" animBg="1"/>
      <p:bldP spid="15" grpId="0" uiExpand="1" animBg="1"/>
      <p:bldP spid="16" grpId="0" uiExpand="1" animBg="1"/>
      <p:bldP spid="17" grpId="0" uiExpand="1" animBg="1"/>
      <p:bldP spid="18" grpId="0" uiExpan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Knowledge</a:t>
            </a:r>
            <a:endParaRPr lang="en-US" dirty="0"/>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dirty="0" smtClean="0"/>
              <a:t>Student can create a diagram (i.e., food web) that illustrates the flow of energy among producers, consumers, and decomposers within an ecosystem.</a:t>
            </a:r>
          </a:p>
          <a:p>
            <a:pPr lvl="1"/>
            <a:r>
              <a:rPr lang="en-US" dirty="0" smtClean="0"/>
              <a:t>What type of capability does this competency represent?</a:t>
            </a:r>
          </a:p>
          <a:p>
            <a:pPr lvl="1"/>
            <a:r>
              <a:rPr lang="en-US" dirty="0" smtClean="0"/>
              <a:t>If the capability is declarative, what would be the focus of the assessment?</a:t>
            </a:r>
          </a:p>
          <a:p>
            <a:pPr lvl="2"/>
            <a:r>
              <a:rPr lang="en-US" dirty="0" smtClean="0"/>
              <a:t>Knowledge of energy transfer and feeding relationships among a set of specific organisms</a:t>
            </a:r>
          </a:p>
          <a:p>
            <a:pPr lvl="1"/>
            <a:r>
              <a:rPr lang="en-US" dirty="0" smtClean="0"/>
              <a:t>If the capability is procedural, what would be the focus of the assessment?</a:t>
            </a:r>
          </a:p>
          <a:p>
            <a:pPr lvl="2"/>
            <a:r>
              <a:rPr lang="en-US" dirty="0" smtClean="0"/>
              <a:t>Ability to construct a food web diagram per se, without prior knowledge of specific organisms accounting for variability in scores</a:t>
            </a:r>
          </a:p>
          <a:p>
            <a:pPr lvl="2"/>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Progression Example</a:t>
            </a:r>
            <a:endParaRPr lang="en-US" dirty="0"/>
          </a:p>
        </p:txBody>
      </p:sp>
      <p:graphicFrame>
        <p:nvGraphicFramePr>
          <p:cNvPr id="4" name="Table 3"/>
          <p:cNvGraphicFramePr>
            <a:graphicFrameLocks noGrp="1"/>
          </p:cNvGraphicFramePr>
          <p:nvPr/>
        </p:nvGraphicFramePr>
        <p:xfrm>
          <a:off x="533400" y="1600200"/>
          <a:ext cx="8077200" cy="4523232"/>
        </p:xfrm>
        <a:graphic>
          <a:graphicData uri="http://schemas.openxmlformats.org/drawingml/2006/table">
            <a:tbl>
              <a:tblPr firstRow="1" bandRow="1">
                <a:tableStyleId>{69012ECD-51FC-41F1-AA8D-1B2483CD663E}</a:tableStyleId>
              </a:tblPr>
              <a:tblGrid>
                <a:gridCol w="6542532"/>
                <a:gridCol w="1534668"/>
              </a:tblGrid>
              <a:tr h="827005">
                <a:tc>
                  <a:txBody>
                    <a:bodyPr/>
                    <a:lstStyle/>
                    <a:p>
                      <a:pPr algn="ctr"/>
                      <a:r>
                        <a:rPr lang="en-US" sz="2000" b="0" kern="1200" dirty="0" smtClean="0">
                          <a:solidFill>
                            <a:schemeClr val="bg1"/>
                          </a:solidFill>
                          <a:latin typeface="Arial" pitchFamily="34" charset="0"/>
                          <a:ea typeface="+mn-ea"/>
                          <a:cs typeface="Arial" pitchFamily="34" charset="0"/>
                        </a:rPr>
                        <a:t>Target Competency:</a:t>
                      </a:r>
                      <a:br>
                        <a:rPr lang="en-US" sz="2000" b="0" kern="1200" dirty="0" smtClean="0">
                          <a:solidFill>
                            <a:schemeClr val="bg1"/>
                          </a:solidFill>
                          <a:latin typeface="Arial" pitchFamily="34" charset="0"/>
                          <a:ea typeface="+mn-ea"/>
                          <a:cs typeface="Arial" pitchFamily="34" charset="0"/>
                        </a:rPr>
                      </a:br>
                      <a:r>
                        <a:rPr lang="en-US" sz="2000" b="0" i="1" kern="1200" dirty="0" smtClean="0">
                          <a:solidFill>
                            <a:schemeClr val="bg1"/>
                          </a:solidFill>
                          <a:latin typeface="Arial" pitchFamily="34" charset="0"/>
                          <a:ea typeface="+mn-ea"/>
                          <a:cs typeface="Arial" pitchFamily="34" charset="0"/>
                        </a:rPr>
                        <a:t>Students can create an appropriate chart to represent</a:t>
                      </a:r>
                    </a:p>
                    <a:p>
                      <a:pPr algn="ctr"/>
                      <a:r>
                        <a:rPr lang="en-US" sz="2000" b="0" i="1" kern="1200" dirty="0" smtClean="0">
                          <a:solidFill>
                            <a:schemeClr val="bg1"/>
                          </a:solidFill>
                          <a:latin typeface="Arial" pitchFamily="34" charset="0"/>
                          <a:ea typeface="+mn-ea"/>
                          <a:cs typeface="Arial" pitchFamily="34" charset="0"/>
                        </a:rPr>
                        <a:t>a set of data.</a:t>
                      </a:r>
                      <a:endParaRPr lang="en-US" sz="2000" b="0" dirty="0">
                        <a:latin typeface="Arial" pitchFamily="34" charset="0"/>
                        <a:cs typeface="Arial" pitchFamily="34" charset="0"/>
                      </a:endParaRPr>
                    </a:p>
                  </a:txBody>
                  <a:tcPr>
                    <a:solidFill>
                      <a:srgbClr val="2A8633"/>
                    </a:solidFill>
                  </a:tcPr>
                </a:tc>
                <a:tc>
                  <a:txBody>
                    <a:bodyPr/>
                    <a:lstStyle/>
                    <a:p>
                      <a:pPr algn="ctr"/>
                      <a:r>
                        <a:rPr lang="en-US" sz="2000" b="0" dirty="0" smtClean="0">
                          <a:latin typeface="Arial" pitchFamily="34" charset="0"/>
                          <a:cs typeface="Arial" pitchFamily="34" charset="0"/>
                        </a:rPr>
                        <a:t>Type of Knowledge</a:t>
                      </a:r>
                      <a:endParaRPr lang="en-US" sz="2000" b="0" dirty="0">
                        <a:latin typeface="Arial" pitchFamily="34" charset="0"/>
                        <a:cs typeface="Arial" pitchFamily="34" charset="0"/>
                      </a:endParaRPr>
                    </a:p>
                  </a:txBody>
                  <a:tcPr>
                    <a:solidFill>
                      <a:srgbClr val="2A8633"/>
                    </a:solidFill>
                  </a:tcPr>
                </a:tc>
              </a:tr>
              <a:tr h="704088">
                <a:tc>
                  <a:txBody>
                    <a:bodyPr/>
                    <a:lstStyle/>
                    <a:p>
                      <a:endParaRPr lang="en-US" sz="2000" b="0" dirty="0">
                        <a:latin typeface="Arial" pitchFamily="34" charset="0"/>
                        <a:cs typeface="Arial" pitchFamily="34" charset="0"/>
                      </a:endParaRPr>
                    </a:p>
                  </a:txBody>
                  <a:tcPr/>
                </a:tc>
                <a:tc>
                  <a:txBody>
                    <a:bodyPr/>
                    <a:lstStyle/>
                    <a:p>
                      <a:endParaRPr lang="en-US" sz="2000" b="0" dirty="0">
                        <a:latin typeface="Arial" pitchFamily="34" charset="0"/>
                        <a:cs typeface="Arial" pitchFamily="34" charset="0"/>
                      </a:endParaRPr>
                    </a:p>
                  </a:txBody>
                  <a:tcPr/>
                </a:tc>
              </a:tr>
              <a:tr h="704088">
                <a:tc>
                  <a:txBody>
                    <a:bodyPr/>
                    <a:lstStyle/>
                    <a:p>
                      <a:endParaRPr lang="en-US" sz="2000" b="0" dirty="0">
                        <a:latin typeface="Arial" pitchFamily="34" charset="0"/>
                        <a:cs typeface="Arial" pitchFamily="34" charset="0"/>
                      </a:endParaRPr>
                    </a:p>
                  </a:txBody>
                  <a:tcPr/>
                </a:tc>
                <a:tc>
                  <a:txBody>
                    <a:bodyPr/>
                    <a:lstStyle/>
                    <a:p>
                      <a:endParaRPr lang="en-US" sz="2000" b="0" dirty="0">
                        <a:latin typeface="Arial" pitchFamily="34" charset="0"/>
                        <a:cs typeface="Arial" pitchFamily="34" charset="0"/>
                      </a:endParaRPr>
                    </a:p>
                  </a:txBody>
                  <a:tcPr/>
                </a:tc>
              </a:tr>
              <a:tr h="704088">
                <a:tc>
                  <a:txBody>
                    <a:bodyPr/>
                    <a:lstStyle/>
                    <a:p>
                      <a:endParaRPr lang="en-US" sz="2000" b="0" dirty="0">
                        <a:latin typeface="Arial" pitchFamily="34" charset="0"/>
                        <a:cs typeface="Arial" pitchFamily="34" charset="0"/>
                      </a:endParaRPr>
                    </a:p>
                  </a:txBody>
                  <a:tcPr/>
                </a:tc>
                <a:tc>
                  <a:txBody>
                    <a:bodyPr/>
                    <a:lstStyle/>
                    <a:p>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latin typeface="Arial" pitchFamily="34" charset="0"/>
                        <a:cs typeface="Arial" pitchFamily="34" charset="0"/>
                      </a:endParaRPr>
                    </a:p>
                  </a:txBody>
                  <a:tcPr/>
                </a:tc>
              </a:tr>
              <a:tr h="640080">
                <a:tc>
                  <a:txBody>
                    <a:bodyPr/>
                    <a:lstStyle/>
                    <a:p>
                      <a:r>
                        <a:rPr lang="en-US" sz="2000" kern="1200" dirty="0" smtClean="0">
                          <a:solidFill>
                            <a:schemeClr val="tx1"/>
                          </a:solidFill>
                          <a:latin typeface="Arial" pitchFamily="34" charset="0"/>
                          <a:ea typeface="+mn-ea"/>
                          <a:cs typeface="Arial" pitchFamily="34" charset="0"/>
                        </a:rPr>
                        <a:t>1. Students can compare and contrast types of charts (e.g., pie, line, bar, </a:t>
                      </a:r>
                      <a:r>
                        <a:rPr lang="en-US" sz="2000" kern="1200" dirty="0" err="1" smtClean="0">
                          <a:solidFill>
                            <a:schemeClr val="tx1"/>
                          </a:solidFill>
                          <a:latin typeface="Arial" pitchFamily="34" charset="0"/>
                          <a:ea typeface="+mn-ea"/>
                          <a:cs typeface="Arial" pitchFamily="34" charset="0"/>
                        </a:rPr>
                        <a:t>scatterplot</a:t>
                      </a:r>
                      <a:r>
                        <a:rPr lang="en-US" sz="2000" kern="1200" dirty="0" smtClean="0">
                          <a:solidFill>
                            <a:schemeClr val="tx1"/>
                          </a:solidFill>
                          <a:latin typeface="Arial" pitchFamily="34" charset="0"/>
                          <a:ea typeface="+mn-ea"/>
                          <a:cs typeface="Arial" pitchFamily="34" charset="0"/>
                        </a:rPr>
                        <a:t>). </a:t>
                      </a:r>
                      <a:endParaRPr lang="en-US" sz="2000" b="0" dirty="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Declarative</a:t>
                      </a:r>
                      <a:endParaRPr lang="en-US" sz="2000" b="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CALA’s Alternative Strategy</a:t>
            </a:r>
            <a:endParaRPr lang="en-US" dirty="0"/>
          </a:p>
        </p:txBody>
      </p:sp>
      <p:sp>
        <p:nvSpPr>
          <p:cNvPr id="3" name="Content Placeholder 2"/>
          <p:cNvSpPr>
            <a:spLocks noGrp="1"/>
          </p:cNvSpPr>
          <p:nvPr>
            <p:ph idx="1"/>
          </p:nvPr>
        </p:nvSpPr>
        <p:spPr>
          <a:xfrm>
            <a:off x="457200" y="1524000"/>
            <a:ext cx="3657600" cy="990599"/>
          </a:xfrm>
        </p:spPr>
        <p:txBody>
          <a:bodyPr>
            <a:normAutofit fontScale="92500"/>
          </a:bodyPr>
          <a:lstStyle/>
          <a:p>
            <a:pPr marL="0" lvl="0" indent="0" algn="ctr">
              <a:buNone/>
            </a:pPr>
            <a:r>
              <a:rPr lang="en-US" dirty="0" smtClean="0"/>
              <a:t>Typical Large-Scale Assessment Paradigm</a:t>
            </a:r>
          </a:p>
          <a:p>
            <a:endParaRPr lang="en-US" dirty="0"/>
          </a:p>
        </p:txBody>
      </p:sp>
      <p:sp>
        <p:nvSpPr>
          <p:cNvPr id="6" name="Content Placeholder 2"/>
          <p:cNvSpPr txBox="1">
            <a:spLocks/>
          </p:cNvSpPr>
          <p:nvPr/>
        </p:nvSpPr>
        <p:spPr>
          <a:xfrm>
            <a:off x="4800600" y="1524000"/>
            <a:ext cx="3657600" cy="990599"/>
          </a:xfrm>
          <a:prstGeom prst="rect">
            <a:avLst/>
          </a:prstGeom>
        </p:spPr>
        <p:txBody>
          <a:bodyPr vert="horz" lIns="91440" tIns="45720" rIns="91440" bIns="45720" rtlCol="0">
            <a:normAutofit fontScale="92500"/>
          </a:bodyPr>
          <a:lstStyle/>
          <a:p>
            <a:pPr marR="0" lvl="0" algn="ctr" defTabSz="914400" rtl="0" eaLnBrk="1" fontAlgn="auto" latinLnBrk="0" hangingPunct="1">
              <a:lnSpc>
                <a:spcPct val="100000"/>
              </a:lnSpc>
              <a:spcBef>
                <a:spcPct val="20000"/>
              </a:spcBef>
              <a:spcAft>
                <a:spcPts val="0"/>
              </a:spcAft>
              <a:buClr>
                <a:srgbClr val="660033"/>
              </a:buClr>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CALA’s Large-Scale Assessment Paradigm</a:t>
            </a:r>
          </a:p>
          <a:p>
            <a:pPr marL="342900" marR="0" lvl="0" indent="-34290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Box 6"/>
          <p:cNvSpPr txBox="1"/>
          <p:nvPr/>
        </p:nvSpPr>
        <p:spPr>
          <a:xfrm>
            <a:off x="762000" y="2667000"/>
            <a:ext cx="3048000" cy="1015663"/>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Individual Student Assessment by External Agency</a:t>
            </a:r>
            <a:endParaRPr lang="en-US" sz="2000" dirty="0">
              <a:latin typeface="Arial" pitchFamily="34" charset="0"/>
              <a:cs typeface="Arial" pitchFamily="34" charset="0"/>
            </a:endParaRPr>
          </a:p>
        </p:txBody>
      </p:sp>
      <p:sp>
        <p:nvSpPr>
          <p:cNvPr id="8" name="TextBox 7"/>
          <p:cNvSpPr txBox="1"/>
          <p:nvPr/>
        </p:nvSpPr>
        <p:spPr>
          <a:xfrm>
            <a:off x="5105400" y="2667000"/>
            <a:ext cx="3048000" cy="1938992"/>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Individual Student Assessment by Teachers</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Samples of Students Assessed by External Agency (like NAEP)</a:t>
            </a:r>
            <a:endParaRPr lang="en-US" sz="2000" dirty="0">
              <a:latin typeface="Arial" pitchFamily="34" charset="0"/>
              <a:cs typeface="Arial" pitchFamily="34" charset="0"/>
            </a:endParaRPr>
          </a:p>
        </p:txBody>
      </p:sp>
      <p:sp>
        <p:nvSpPr>
          <p:cNvPr id="9" name="TextBox 8"/>
          <p:cNvSpPr txBox="1"/>
          <p:nvPr/>
        </p:nvSpPr>
        <p:spPr>
          <a:xfrm>
            <a:off x="5105400" y="5007114"/>
            <a:ext cx="3048000" cy="707886"/>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Formative Assessment by Teachers</a:t>
            </a:r>
            <a:endParaRPr 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Progression Example</a:t>
            </a:r>
            <a:endParaRPr lang="en-US" dirty="0"/>
          </a:p>
        </p:txBody>
      </p:sp>
      <p:graphicFrame>
        <p:nvGraphicFramePr>
          <p:cNvPr id="4" name="Table 3"/>
          <p:cNvGraphicFramePr>
            <a:graphicFrameLocks noGrp="1"/>
          </p:cNvGraphicFramePr>
          <p:nvPr/>
        </p:nvGraphicFramePr>
        <p:xfrm>
          <a:off x="533400" y="1600200"/>
          <a:ext cx="8077200" cy="4523232"/>
        </p:xfrm>
        <a:graphic>
          <a:graphicData uri="http://schemas.openxmlformats.org/drawingml/2006/table">
            <a:tbl>
              <a:tblPr firstRow="1" bandRow="1">
                <a:tableStyleId>{69012ECD-51FC-41F1-AA8D-1B2483CD663E}</a:tableStyleId>
              </a:tblPr>
              <a:tblGrid>
                <a:gridCol w="6542532"/>
                <a:gridCol w="1534668"/>
              </a:tblGrid>
              <a:tr h="827005">
                <a:tc>
                  <a:txBody>
                    <a:bodyPr/>
                    <a:lstStyle/>
                    <a:p>
                      <a:pPr algn="ctr"/>
                      <a:r>
                        <a:rPr lang="en-US" sz="2000" b="0" kern="1200" dirty="0" smtClean="0">
                          <a:solidFill>
                            <a:schemeClr val="bg1"/>
                          </a:solidFill>
                          <a:latin typeface="Arial" pitchFamily="34" charset="0"/>
                          <a:ea typeface="+mn-ea"/>
                          <a:cs typeface="Arial" pitchFamily="34" charset="0"/>
                        </a:rPr>
                        <a:t>Target Competency:</a:t>
                      </a:r>
                      <a:br>
                        <a:rPr lang="en-US" sz="2000" b="0" kern="1200" dirty="0" smtClean="0">
                          <a:solidFill>
                            <a:schemeClr val="bg1"/>
                          </a:solidFill>
                          <a:latin typeface="Arial" pitchFamily="34" charset="0"/>
                          <a:ea typeface="+mn-ea"/>
                          <a:cs typeface="Arial" pitchFamily="34" charset="0"/>
                        </a:rPr>
                      </a:br>
                      <a:r>
                        <a:rPr lang="en-US" sz="2000" b="0" i="1" kern="1200" dirty="0" smtClean="0">
                          <a:solidFill>
                            <a:schemeClr val="bg1"/>
                          </a:solidFill>
                          <a:latin typeface="Arial" pitchFamily="34" charset="0"/>
                          <a:ea typeface="+mn-ea"/>
                          <a:cs typeface="Arial" pitchFamily="34" charset="0"/>
                        </a:rPr>
                        <a:t>Students can create an appropriate chart to represent</a:t>
                      </a:r>
                    </a:p>
                    <a:p>
                      <a:pPr algn="ctr"/>
                      <a:r>
                        <a:rPr lang="en-US" sz="2000" b="0" i="1" kern="1200" dirty="0" smtClean="0">
                          <a:solidFill>
                            <a:schemeClr val="bg1"/>
                          </a:solidFill>
                          <a:latin typeface="Arial" pitchFamily="34" charset="0"/>
                          <a:ea typeface="+mn-ea"/>
                          <a:cs typeface="Arial" pitchFamily="34" charset="0"/>
                        </a:rPr>
                        <a:t>a set of data.</a:t>
                      </a:r>
                      <a:endParaRPr lang="en-US" sz="2000" b="0" dirty="0">
                        <a:latin typeface="Arial" pitchFamily="34" charset="0"/>
                        <a:cs typeface="Arial" pitchFamily="34" charset="0"/>
                      </a:endParaRPr>
                    </a:p>
                  </a:txBody>
                  <a:tcPr>
                    <a:solidFill>
                      <a:srgbClr val="2A8633"/>
                    </a:solidFill>
                  </a:tcPr>
                </a:tc>
                <a:tc>
                  <a:txBody>
                    <a:bodyPr/>
                    <a:lstStyle/>
                    <a:p>
                      <a:pPr algn="ctr"/>
                      <a:r>
                        <a:rPr lang="en-US" sz="2000" b="0" dirty="0" smtClean="0">
                          <a:latin typeface="Arial" pitchFamily="34" charset="0"/>
                          <a:cs typeface="Arial" pitchFamily="34" charset="0"/>
                        </a:rPr>
                        <a:t>Type of Knowledge</a:t>
                      </a:r>
                      <a:endParaRPr lang="en-US" sz="2000" b="0" dirty="0">
                        <a:latin typeface="Arial" pitchFamily="34" charset="0"/>
                        <a:cs typeface="Arial" pitchFamily="34" charset="0"/>
                      </a:endParaRPr>
                    </a:p>
                  </a:txBody>
                  <a:tcPr>
                    <a:solidFill>
                      <a:srgbClr val="2A8633"/>
                    </a:solidFill>
                  </a:tcPr>
                </a:tc>
              </a:tr>
              <a:tr h="704088">
                <a:tc>
                  <a:txBody>
                    <a:bodyPr/>
                    <a:lstStyle/>
                    <a:p>
                      <a:endParaRPr lang="en-US" sz="2000" b="0" dirty="0">
                        <a:latin typeface="Arial" pitchFamily="34" charset="0"/>
                        <a:cs typeface="Arial" pitchFamily="34" charset="0"/>
                      </a:endParaRPr>
                    </a:p>
                  </a:txBody>
                  <a:tcPr/>
                </a:tc>
                <a:tc>
                  <a:txBody>
                    <a:bodyPr/>
                    <a:lstStyle/>
                    <a:p>
                      <a:endParaRPr lang="en-US" sz="2000" b="0" dirty="0">
                        <a:latin typeface="Arial" pitchFamily="34" charset="0"/>
                        <a:cs typeface="Arial" pitchFamily="34" charset="0"/>
                      </a:endParaRPr>
                    </a:p>
                  </a:txBody>
                  <a:tcPr/>
                </a:tc>
              </a:tr>
              <a:tr h="704088">
                <a:tc>
                  <a:txBody>
                    <a:bodyPr/>
                    <a:lstStyle/>
                    <a:p>
                      <a:endParaRPr lang="en-US" sz="2000" b="0" dirty="0">
                        <a:latin typeface="Arial" pitchFamily="34" charset="0"/>
                        <a:cs typeface="Arial" pitchFamily="34" charset="0"/>
                      </a:endParaRPr>
                    </a:p>
                  </a:txBody>
                  <a:tcPr/>
                </a:tc>
                <a:tc>
                  <a:txBody>
                    <a:bodyPr/>
                    <a:lstStyle/>
                    <a:p>
                      <a:endParaRPr lang="en-US" sz="2000" b="0" dirty="0">
                        <a:latin typeface="Arial" pitchFamily="34" charset="0"/>
                        <a:cs typeface="Arial" pitchFamily="34" charset="0"/>
                      </a:endParaRPr>
                    </a:p>
                  </a:txBody>
                  <a:tcPr/>
                </a:tc>
              </a:tr>
              <a:tr h="704088">
                <a:tc>
                  <a:txBody>
                    <a:bodyPr/>
                    <a:lstStyle/>
                    <a:p>
                      <a:endParaRPr lang="en-US" sz="2000" b="0" dirty="0">
                        <a:latin typeface="Arial" pitchFamily="34" charset="0"/>
                        <a:cs typeface="Arial" pitchFamily="34" charset="0"/>
                      </a:endParaRPr>
                    </a:p>
                  </a:txBody>
                  <a:tcPr/>
                </a:tc>
                <a:tc>
                  <a:txBody>
                    <a:bodyPr/>
                    <a:lstStyle/>
                    <a:p>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2. Students can determine which type of chart will best display a given data set. </a:t>
                      </a:r>
                      <a:endParaRPr lang="en-US" sz="2000" b="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Procedural</a:t>
                      </a:r>
                      <a:endParaRPr lang="en-US" sz="2000" b="0" dirty="0">
                        <a:latin typeface="Arial" pitchFamily="34" charset="0"/>
                        <a:cs typeface="Arial" pitchFamily="34" charset="0"/>
                      </a:endParaRPr>
                    </a:p>
                  </a:txBody>
                  <a:tcPr/>
                </a:tc>
              </a:tr>
              <a:tr h="640080">
                <a:tc>
                  <a:txBody>
                    <a:bodyPr/>
                    <a:lstStyle/>
                    <a:p>
                      <a:r>
                        <a:rPr lang="en-US" sz="2000" kern="1200" dirty="0" smtClean="0">
                          <a:solidFill>
                            <a:schemeClr val="tx1"/>
                          </a:solidFill>
                          <a:latin typeface="Arial" pitchFamily="34" charset="0"/>
                          <a:ea typeface="+mn-ea"/>
                          <a:cs typeface="Arial" pitchFamily="34" charset="0"/>
                        </a:rPr>
                        <a:t>1. Students can compare and contrast types of charts (e.g., pie, line, bar, </a:t>
                      </a:r>
                      <a:r>
                        <a:rPr lang="en-US" sz="2000" kern="1200" dirty="0" err="1" smtClean="0">
                          <a:solidFill>
                            <a:schemeClr val="tx1"/>
                          </a:solidFill>
                          <a:latin typeface="Arial" pitchFamily="34" charset="0"/>
                          <a:ea typeface="+mn-ea"/>
                          <a:cs typeface="Arial" pitchFamily="34" charset="0"/>
                        </a:rPr>
                        <a:t>scatterplot</a:t>
                      </a:r>
                      <a:r>
                        <a:rPr lang="en-US" sz="2000" kern="1200" dirty="0" smtClean="0">
                          <a:solidFill>
                            <a:schemeClr val="tx1"/>
                          </a:solidFill>
                          <a:latin typeface="Arial" pitchFamily="34" charset="0"/>
                          <a:ea typeface="+mn-ea"/>
                          <a:cs typeface="Arial" pitchFamily="34" charset="0"/>
                        </a:rPr>
                        <a:t>). </a:t>
                      </a:r>
                      <a:endParaRPr lang="en-US" sz="2000" b="0" dirty="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Declarative</a:t>
                      </a:r>
                      <a:endParaRPr lang="en-US" sz="2000" b="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Progression Example</a:t>
            </a:r>
            <a:endParaRPr lang="en-US" dirty="0"/>
          </a:p>
        </p:txBody>
      </p:sp>
      <p:graphicFrame>
        <p:nvGraphicFramePr>
          <p:cNvPr id="4" name="Table 3"/>
          <p:cNvGraphicFramePr>
            <a:graphicFrameLocks noGrp="1"/>
          </p:cNvGraphicFramePr>
          <p:nvPr/>
        </p:nvGraphicFramePr>
        <p:xfrm>
          <a:off x="533400" y="1600200"/>
          <a:ext cx="8077200" cy="4523232"/>
        </p:xfrm>
        <a:graphic>
          <a:graphicData uri="http://schemas.openxmlformats.org/drawingml/2006/table">
            <a:tbl>
              <a:tblPr firstRow="1" bandRow="1">
                <a:tableStyleId>{69012ECD-51FC-41F1-AA8D-1B2483CD663E}</a:tableStyleId>
              </a:tblPr>
              <a:tblGrid>
                <a:gridCol w="6542532"/>
                <a:gridCol w="1534668"/>
              </a:tblGrid>
              <a:tr h="827005">
                <a:tc>
                  <a:txBody>
                    <a:bodyPr/>
                    <a:lstStyle/>
                    <a:p>
                      <a:pPr algn="ctr"/>
                      <a:r>
                        <a:rPr lang="en-US" sz="2000" b="0" kern="1200" dirty="0" smtClean="0">
                          <a:solidFill>
                            <a:schemeClr val="bg1"/>
                          </a:solidFill>
                          <a:latin typeface="Arial" pitchFamily="34" charset="0"/>
                          <a:ea typeface="+mn-ea"/>
                          <a:cs typeface="Arial" pitchFamily="34" charset="0"/>
                        </a:rPr>
                        <a:t>Target Competency:</a:t>
                      </a:r>
                      <a:br>
                        <a:rPr lang="en-US" sz="2000" b="0" kern="1200" dirty="0" smtClean="0">
                          <a:solidFill>
                            <a:schemeClr val="bg1"/>
                          </a:solidFill>
                          <a:latin typeface="Arial" pitchFamily="34" charset="0"/>
                          <a:ea typeface="+mn-ea"/>
                          <a:cs typeface="Arial" pitchFamily="34" charset="0"/>
                        </a:rPr>
                      </a:br>
                      <a:r>
                        <a:rPr lang="en-US" sz="2000" b="0" i="1" kern="1200" dirty="0" smtClean="0">
                          <a:solidFill>
                            <a:schemeClr val="bg1"/>
                          </a:solidFill>
                          <a:latin typeface="Arial" pitchFamily="34" charset="0"/>
                          <a:ea typeface="+mn-ea"/>
                          <a:cs typeface="Arial" pitchFamily="34" charset="0"/>
                        </a:rPr>
                        <a:t>Students can create an appropriate chart to represent</a:t>
                      </a:r>
                    </a:p>
                    <a:p>
                      <a:pPr algn="ctr"/>
                      <a:r>
                        <a:rPr lang="en-US" sz="2000" b="0" i="1" kern="1200" dirty="0" smtClean="0">
                          <a:solidFill>
                            <a:schemeClr val="bg1"/>
                          </a:solidFill>
                          <a:latin typeface="Arial" pitchFamily="34" charset="0"/>
                          <a:ea typeface="+mn-ea"/>
                          <a:cs typeface="Arial" pitchFamily="34" charset="0"/>
                        </a:rPr>
                        <a:t>a set of data.</a:t>
                      </a:r>
                      <a:endParaRPr lang="en-US" sz="2000" b="0" dirty="0">
                        <a:latin typeface="Arial" pitchFamily="34" charset="0"/>
                        <a:cs typeface="Arial" pitchFamily="34" charset="0"/>
                      </a:endParaRPr>
                    </a:p>
                  </a:txBody>
                  <a:tcPr>
                    <a:solidFill>
                      <a:srgbClr val="2A8633"/>
                    </a:solidFill>
                  </a:tcPr>
                </a:tc>
                <a:tc>
                  <a:txBody>
                    <a:bodyPr/>
                    <a:lstStyle/>
                    <a:p>
                      <a:pPr algn="ctr"/>
                      <a:r>
                        <a:rPr lang="en-US" sz="2000" b="0" dirty="0" smtClean="0">
                          <a:latin typeface="Arial" pitchFamily="34" charset="0"/>
                          <a:cs typeface="Arial" pitchFamily="34" charset="0"/>
                        </a:rPr>
                        <a:t>Type of Knowledge</a:t>
                      </a:r>
                      <a:endParaRPr lang="en-US" sz="2000" b="0" dirty="0">
                        <a:latin typeface="Arial" pitchFamily="34" charset="0"/>
                        <a:cs typeface="Arial" pitchFamily="34" charset="0"/>
                      </a:endParaRPr>
                    </a:p>
                  </a:txBody>
                  <a:tcPr>
                    <a:solidFill>
                      <a:srgbClr val="2A8633"/>
                    </a:solidFill>
                  </a:tcPr>
                </a:tc>
              </a:tr>
              <a:tr h="704088">
                <a:tc>
                  <a:txBody>
                    <a:bodyPr/>
                    <a:lstStyle/>
                    <a:p>
                      <a:endParaRPr lang="en-US" sz="2000" b="0" dirty="0">
                        <a:latin typeface="Arial" pitchFamily="34" charset="0"/>
                        <a:cs typeface="Arial" pitchFamily="34" charset="0"/>
                      </a:endParaRPr>
                    </a:p>
                  </a:txBody>
                  <a:tcPr/>
                </a:tc>
                <a:tc>
                  <a:txBody>
                    <a:bodyPr/>
                    <a:lstStyle/>
                    <a:p>
                      <a:endParaRPr lang="en-US" sz="2000" b="0" dirty="0">
                        <a:latin typeface="Arial" pitchFamily="34" charset="0"/>
                        <a:cs typeface="Arial" pitchFamily="34" charset="0"/>
                      </a:endParaRPr>
                    </a:p>
                  </a:txBody>
                  <a:tcPr/>
                </a:tc>
              </a:tr>
              <a:tr h="704088">
                <a:tc>
                  <a:txBody>
                    <a:bodyPr/>
                    <a:lstStyle/>
                    <a:p>
                      <a:endParaRPr lang="en-US"/>
                    </a:p>
                  </a:txBody>
                  <a:tcPr/>
                </a:tc>
                <a:tc>
                  <a:txBody>
                    <a:bodyPr/>
                    <a:lstStyle/>
                    <a:p>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3. Students can identify parts (e.g., axes, headings, scale, points, sections, bars) of various charts. </a:t>
                      </a:r>
                      <a:endParaRPr lang="en-US" sz="2000" b="0" dirty="0" smtClean="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Procedural</a:t>
                      </a:r>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2. Students can determine which type of chart will best display a given data set. </a:t>
                      </a:r>
                      <a:endParaRPr lang="en-US" sz="2000" b="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Procedural</a:t>
                      </a:r>
                      <a:endParaRPr lang="en-US" sz="2000" b="0" dirty="0">
                        <a:latin typeface="Arial" pitchFamily="34" charset="0"/>
                        <a:cs typeface="Arial" pitchFamily="34" charset="0"/>
                      </a:endParaRPr>
                    </a:p>
                  </a:txBody>
                  <a:tcPr/>
                </a:tc>
              </a:tr>
              <a:tr h="640080">
                <a:tc>
                  <a:txBody>
                    <a:bodyPr/>
                    <a:lstStyle/>
                    <a:p>
                      <a:r>
                        <a:rPr lang="en-US" sz="2000" kern="1200" dirty="0" smtClean="0">
                          <a:solidFill>
                            <a:schemeClr val="tx1"/>
                          </a:solidFill>
                          <a:latin typeface="Arial" pitchFamily="34" charset="0"/>
                          <a:ea typeface="+mn-ea"/>
                          <a:cs typeface="Arial" pitchFamily="34" charset="0"/>
                        </a:rPr>
                        <a:t>1. Students can compare and contrast types of charts (e.g., pie, line, bar, </a:t>
                      </a:r>
                      <a:r>
                        <a:rPr lang="en-US" sz="2000" kern="1200" dirty="0" err="1" smtClean="0">
                          <a:solidFill>
                            <a:schemeClr val="tx1"/>
                          </a:solidFill>
                          <a:latin typeface="Arial" pitchFamily="34" charset="0"/>
                          <a:ea typeface="+mn-ea"/>
                          <a:cs typeface="Arial" pitchFamily="34" charset="0"/>
                        </a:rPr>
                        <a:t>scatterplot</a:t>
                      </a:r>
                      <a:r>
                        <a:rPr lang="en-US" sz="2000" kern="1200" dirty="0" smtClean="0">
                          <a:solidFill>
                            <a:schemeClr val="tx1"/>
                          </a:solidFill>
                          <a:latin typeface="Arial" pitchFamily="34" charset="0"/>
                          <a:ea typeface="+mn-ea"/>
                          <a:cs typeface="Arial" pitchFamily="34" charset="0"/>
                        </a:rPr>
                        <a:t>). </a:t>
                      </a:r>
                      <a:endParaRPr lang="en-US" sz="2000" b="0" dirty="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Declarative</a:t>
                      </a:r>
                      <a:endParaRPr lang="en-US" sz="2000" b="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Progression Example</a:t>
            </a:r>
            <a:endParaRPr lang="en-US" dirty="0"/>
          </a:p>
        </p:txBody>
      </p:sp>
      <p:graphicFrame>
        <p:nvGraphicFramePr>
          <p:cNvPr id="4" name="Table 3"/>
          <p:cNvGraphicFramePr>
            <a:graphicFrameLocks noGrp="1"/>
          </p:cNvGraphicFramePr>
          <p:nvPr/>
        </p:nvGraphicFramePr>
        <p:xfrm>
          <a:off x="533400" y="1600200"/>
          <a:ext cx="8077200" cy="5129784"/>
        </p:xfrm>
        <a:graphic>
          <a:graphicData uri="http://schemas.openxmlformats.org/drawingml/2006/table">
            <a:tbl>
              <a:tblPr firstRow="1" bandRow="1">
                <a:tableStyleId>{69012ECD-51FC-41F1-AA8D-1B2483CD663E}</a:tableStyleId>
              </a:tblPr>
              <a:tblGrid>
                <a:gridCol w="6542532"/>
                <a:gridCol w="1534668"/>
              </a:tblGrid>
              <a:tr h="827005">
                <a:tc>
                  <a:txBody>
                    <a:bodyPr/>
                    <a:lstStyle/>
                    <a:p>
                      <a:pPr algn="ctr"/>
                      <a:r>
                        <a:rPr lang="en-US" sz="2000" b="0" kern="1200" dirty="0" smtClean="0">
                          <a:solidFill>
                            <a:schemeClr val="bg1"/>
                          </a:solidFill>
                          <a:latin typeface="Arial" pitchFamily="34" charset="0"/>
                          <a:ea typeface="+mn-ea"/>
                          <a:cs typeface="Arial" pitchFamily="34" charset="0"/>
                        </a:rPr>
                        <a:t>Target Competency:</a:t>
                      </a:r>
                      <a:br>
                        <a:rPr lang="en-US" sz="2000" b="0" kern="1200" dirty="0" smtClean="0">
                          <a:solidFill>
                            <a:schemeClr val="bg1"/>
                          </a:solidFill>
                          <a:latin typeface="Arial" pitchFamily="34" charset="0"/>
                          <a:ea typeface="+mn-ea"/>
                          <a:cs typeface="Arial" pitchFamily="34" charset="0"/>
                        </a:rPr>
                      </a:br>
                      <a:r>
                        <a:rPr lang="en-US" sz="2000" b="0" i="1" kern="1200" dirty="0" smtClean="0">
                          <a:solidFill>
                            <a:schemeClr val="bg1"/>
                          </a:solidFill>
                          <a:latin typeface="Arial" pitchFamily="34" charset="0"/>
                          <a:ea typeface="+mn-ea"/>
                          <a:cs typeface="Arial" pitchFamily="34" charset="0"/>
                        </a:rPr>
                        <a:t>Students can create an appropriate chart to represent</a:t>
                      </a:r>
                    </a:p>
                    <a:p>
                      <a:pPr algn="ctr"/>
                      <a:r>
                        <a:rPr lang="en-US" sz="2000" b="0" i="1" kern="1200" dirty="0" smtClean="0">
                          <a:solidFill>
                            <a:schemeClr val="bg1"/>
                          </a:solidFill>
                          <a:latin typeface="Arial" pitchFamily="34" charset="0"/>
                          <a:ea typeface="+mn-ea"/>
                          <a:cs typeface="Arial" pitchFamily="34" charset="0"/>
                        </a:rPr>
                        <a:t>a set of data.</a:t>
                      </a:r>
                      <a:endParaRPr lang="en-US" sz="2000" b="0" dirty="0">
                        <a:latin typeface="Arial" pitchFamily="34" charset="0"/>
                        <a:cs typeface="Arial" pitchFamily="34" charset="0"/>
                      </a:endParaRPr>
                    </a:p>
                  </a:txBody>
                  <a:tcPr>
                    <a:solidFill>
                      <a:srgbClr val="2A8633"/>
                    </a:solidFill>
                  </a:tcPr>
                </a:tc>
                <a:tc>
                  <a:txBody>
                    <a:bodyPr/>
                    <a:lstStyle/>
                    <a:p>
                      <a:pPr algn="ctr"/>
                      <a:r>
                        <a:rPr lang="en-US" sz="2000" b="0" dirty="0" smtClean="0">
                          <a:latin typeface="Arial" pitchFamily="34" charset="0"/>
                          <a:cs typeface="Arial" pitchFamily="34" charset="0"/>
                        </a:rPr>
                        <a:t>Type of Knowledge</a:t>
                      </a:r>
                      <a:endParaRPr lang="en-US" sz="2000" b="0" dirty="0">
                        <a:latin typeface="Arial" pitchFamily="34" charset="0"/>
                        <a:cs typeface="Arial" pitchFamily="34" charset="0"/>
                      </a:endParaRPr>
                    </a:p>
                  </a:txBody>
                  <a:tcPr>
                    <a:solidFill>
                      <a:srgbClr val="2A8633"/>
                    </a:solidFill>
                  </a:tcPr>
                </a:tc>
              </a:tr>
              <a:tr h="704088">
                <a:tc>
                  <a:txBody>
                    <a:bodyPr/>
                    <a:lstStyle/>
                    <a:p>
                      <a:endParaRPr lang="en-US" sz="2000" b="0" dirty="0">
                        <a:latin typeface="Arial" pitchFamily="34" charset="0"/>
                        <a:cs typeface="Arial" pitchFamily="34" charset="0"/>
                      </a:endParaRPr>
                    </a:p>
                  </a:txBody>
                  <a:tcPr/>
                </a:tc>
                <a:tc>
                  <a:txBody>
                    <a:bodyPr/>
                    <a:lstStyle/>
                    <a:p>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4. Students can explain which features</a:t>
                      </a:r>
                      <a:r>
                        <a:rPr lang="en-US" sz="2000" kern="1200" baseline="0" dirty="0" smtClean="0">
                          <a:solidFill>
                            <a:schemeClr val="tx1"/>
                          </a:solidFill>
                          <a:latin typeface="Arial" pitchFamily="34" charset="0"/>
                          <a:ea typeface="+mn-ea"/>
                          <a:cs typeface="Arial" pitchFamily="34" charset="0"/>
                        </a:rPr>
                        <a:t> </a:t>
                      </a:r>
                      <a:r>
                        <a:rPr lang="en-US" sz="2000" kern="1200" dirty="0" smtClean="0">
                          <a:solidFill>
                            <a:schemeClr val="tx1"/>
                          </a:solidFill>
                          <a:latin typeface="Arial" pitchFamily="34" charset="0"/>
                          <a:ea typeface="+mn-ea"/>
                          <a:cs typeface="Arial" pitchFamily="34" charset="0"/>
                        </a:rPr>
                        <a:t>of a data</a:t>
                      </a:r>
                      <a:r>
                        <a:rPr lang="en-US" sz="2000" kern="1200" baseline="0" dirty="0" smtClean="0">
                          <a:solidFill>
                            <a:schemeClr val="tx1"/>
                          </a:solidFill>
                          <a:latin typeface="Arial" pitchFamily="34" charset="0"/>
                          <a:ea typeface="+mn-ea"/>
                          <a:cs typeface="Arial" pitchFamily="34" charset="0"/>
                        </a:rPr>
                        <a:t> set </a:t>
                      </a:r>
                      <a:r>
                        <a:rPr lang="en-US" sz="2000" kern="1200" dirty="0" smtClean="0">
                          <a:solidFill>
                            <a:schemeClr val="tx1"/>
                          </a:solidFill>
                          <a:latin typeface="Arial" pitchFamily="34" charset="0"/>
                          <a:ea typeface="+mn-ea"/>
                          <a:cs typeface="Arial" pitchFamily="34" charset="0"/>
                        </a:rPr>
                        <a:t>correspond</a:t>
                      </a:r>
                      <a:r>
                        <a:rPr lang="en-US" sz="2000" kern="1200" baseline="0" dirty="0" smtClean="0">
                          <a:solidFill>
                            <a:schemeClr val="tx1"/>
                          </a:solidFill>
                          <a:latin typeface="Arial" pitchFamily="34" charset="0"/>
                          <a:ea typeface="+mn-ea"/>
                          <a:cs typeface="Arial" pitchFamily="34" charset="0"/>
                        </a:rPr>
                        <a:t> with</a:t>
                      </a:r>
                      <a:r>
                        <a:rPr lang="en-US" sz="2000" kern="1200" dirty="0" smtClean="0">
                          <a:solidFill>
                            <a:schemeClr val="tx1"/>
                          </a:solidFill>
                          <a:latin typeface="Arial" pitchFamily="34" charset="0"/>
                          <a:ea typeface="+mn-ea"/>
                          <a:cs typeface="Arial" pitchFamily="34" charset="0"/>
                        </a:rPr>
                        <a:t> particular</a:t>
                      </a:r>
                      <a:r>
                        <a:rPr lang="en-US" sz="2000" kern="1200" baseline="0" dirty="0" smtClean="0">
                          <a:solidFill>
                            <a:schemeClr val="tx1"/>
                          </a:solidFill>
                          <a:latin typeface="Arial" pitchFamily="34" charset="0"/>
                          <a:ea typeface="+mn-ea"/>
                          <a:cs typeface="Arial" pitchFamily="34" charset="0"/>
                        </a:rPr>
                        <a:t> features </a:t>
                      </a:r>
                      <a:r>
                        <a:rPr lang="en-US" sz="2000" kern="1200" dirty="0" smtClean="0">
                          <a:solidFill>
                            <a:schemeClr val="tx1"/>
                          </a:solidFill>
                          <a:latin typeface="Arial" pitchFamily="34" charset="0"/>
                          <a:ea typeface="+mn-ea"/>
                          <a:cs typeface="Arial" pitchFamily="34" charset="0"/>
                        </a:rPr>
                        <a:t>of charts</a:t>
                      </a:r>
                      <a:r>
                        <a:rPr lang="en-US" sz="2000" kern="1200" baseline="0" dirty="0" smtClean="0">
                          <a:solidFill>
                            <a:schemeClr val="tx1"/>
                          </a:solidFill>
                          <a:latin typeface="Arial" pitchFamily="34" charset="0"/>
                          <a:ea typeface="+mn-ea"/>
                          <a:cs typeface="Arial" pitchFamily="34" charset="0"/>
                        </a:rPr>
                        <a:t> (e.g., </a:t>
                      </a:r>
                      <a:r>
                        <a:rPr lang="en-US" sz="2000" kern="1200" dirty="0" smtClean="0">
                          <a:solidFill>
                            <a:schemeClr val="tx1"/>
                          </a:solidFill>
                          <a:latin typeface="Arial" pitchFamily="34" charset="0"/>
                          <a:ea typeface="+mn-ea"/>
                          <a:cs typeface="Arial" pitchFamily="34" charset="0"/>
                        </a:rPr>
                        <a:t>the column heading on a table will become an axis label on a chart). </a:t>
                      </a:r>
                      <a:endParaRPr lang="en-US" sz="2000" b="0" dirty="0" smtClean="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Declarative</a:t>
                      </a:r>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3. Students can identify parts (e.g., axes, headings, scale, points, sections, bars) of various charts. </a:t>
                      </a:r>
                      <a:endParaRPr lang="en-US" sz="2000" b="0" dirty="0" smtClean="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Procedural</a:t>
                      </a:r>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2. Students can determine which type of chart will best display a given data set. </a:t>
                      </a:r>
                      <a:endParaRPr lang="en-US" sz="2000" b="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Procedural</a:t>
                      </a:r>
                      <a:endParaRPr lang="en-US" sz="2000" b="0" dirty="0">
                        <a:latin typeface="Arial" pitchFamily="34" charset="0"/>
                        <a:cs typeface="Arial" pitchFamily="34" charset="0"/>
                      </a:endParaRPr>
                    </a:p>
                  </a:txBody>
                  <a:tcPr/>
                </a:tc>
              </a:tr>
              <a:tr h="640080">
                <a:tc>
                  <a:txBody>
                    <a:bodyPr/>
                    <a:lstStyle/>
                    <a:p>
                      <a:r>
                        <a:rPr lang="en-US" sz="2000" kern="1200" dirty="0" smtClean="0">
                          <a:solidFill>
                            <a:schemeClr val="tx1"/>
                          </a:solidFill>
                          <a:latin typeface="Arial" pitchFamily="34" charset="0"/>
                          <a:ea typeface="+mn-ea"/>
                          <a:cs typeface="Arial" pitchFamily="34" charset="0"/>
                        </a:rPr>
                        <a:t>1. Students can compare and contrast types of charts (e.g., pie, line, bar, </a:t>
                      </a:r>
                      <a:r>
                        <a:rPr lang="en-US" sz="2000" kern="1200" dirty="0" err="1" smtClean="0">
                          <a:solidFill>
                            <a:schemeClr val="tx1"/>
                          </a:solidFill>
                          <a:latin typeface="Arial" pitchFamily="34" charset="0"/>
                          <a:ea typeface="+mn-ea"/>
                          <a:cs typeface="Arial" pitchFamily="34" charset="0"/>
                        </a:rPr>
                        <a:t>scatterplot</a:t>
                      </a:r>
                      <a:r>
                        <a:rPr lang="en-US" sz="2000" kern="1200" dirty="0" smtClean="0">
                          <a:solidFill>
                            <a:schemeClr val="tx1"/>
                          </a:solidFill>
                          <a:latin typeface="Arial" pitchFamily="34" charset="0"/>
                          <a:ea typeface="+mn-ea"/>
                          <a:cs typeface="Arial" pitchFamily="34" charset="0"/>
                        </a:rPr>
                        <a:t>). </a:t>
                      </a:r>
                      <a:endParaRPr lang="en-US" sz="2000" b="0" dirty="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Declarative</a:t>
                      </a:r>
                      <a:endParaRPr lang="en-US" sz="2000" b="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Progression Example</a:t>
            </a:r>
            <a:endParaRPr lang="en-US" dirty="0"/>
          </a:p>
        </p:txBody>
      </p:sp>
      <p:graphicFrame>
        <p:nvGraphicFramePr>
          <p:cNvPr id="4" name="Table 3"/>
          <p:cNvGraphicFramePr>
            <a:graphicFrameLocks noGrp="1"/>
          </p:cNvGraphicFramePr>
          <p:nvPr/>
        </p:nvGraphicFramePr>
        <p:xfrm>
          <a:off x="533400" y="1600200"/>
          <a:ext cx="8077200" cy="5129784"/>
        </p:xfrm>
        <a:graphic>
          <a:graphicData uri="http://schemas.openxmlformats.org/drawingml/2006/table">
            <a:tbl>
              <a:tblPr firstRow="1" bandRow="1">
                <a:tableStyleId>{69012ECD-51FC-41F1-AA8D-1B2483CD663E}</a:tableStyleId>
              </a:tblPr>
              <a:tblGrid>
                <a:gridCol w="6542532"/>
                <a:gridCol w="1534668"/>
              </a:tblGrid>
              <a:tr h="827005">
                <a:tc>
                  <a:txBody>
                    <a:bodyPr/>
                    <a:lstStyle/>
                    <a:p>
                      <a:pPr algn="ctr"/>
                      <a:r>
                        <a:rPr lang="en-US" sz="2000" b="0" kern="1200" dirty="0" smtClean="0">
                          <a:solidFill>
                            <a:schemeClr val="bg1"/>
                          </a:solidFill>
                          <a:latin typeface="Arial" pitchFamily="34" charset="0"/>
                          <a:ea typeface="+mn-ea"/>
                          <a:cs typeface="Arial" pitchFamily="34" charset="0"/>
                        </a:rPr>
                        <a:t>Target Competency:</a:t>
                      </a:r>
                      <a:br>
                        <a:rPr lang="en-US" sz="2000" b="0" kern="1200" dirty="0" smtClean="0">
                          <a:solidFill>
                            <a:schemeClr val="bg1"/>
                          </a:solidFill>
                          <a:latin typeface="Arial" pitchFamily="34" charset="0"/>
                          <a:ea typeface="+mn-ea"/>
                          <a:cs typeface="Arial" pitchFamily="34" charset="0"/>
                        </a:rPr>
                      </a:br>
                      <a:r>
                        <a:rPr lang="en-US" sz="2000" b="0" i="1" kern="1200" dirty="0" smtClean="0">
                          <a:solidFill>
                            <a:schemeClr val="bg1"/>
                          </a:solidFill>
                          <a:latin typeface="Arial" pitchFamily="34" charset="0"/>
                          <a:ea typeface="+mn-ea"/>
                          <a:cs typeface="Arial" pitchFamily="34" charset="0"/>
                        </a:rPr>
                        <a:t>Students can create an appropriate chart to represent</a:t>
                      </a:r>
                    </a:p>
                    <a:p>
                      <a:pPr algn="ctr"/>
                      <a:r>
                        <a:rPr lang="en-US" sz="2000" b="0" i="1" kern="1200" dirty="0" smtClean="0">
                          <a:solidFill>
                            <a:schemeClr val="bg1"/>
                          </a:solidFill>
                          <a:latin typeface="Arial" pitchFamily="34" charset="0"/>
                          <a:ea typeface="+mn-ea"/>
                          <a:cs typeface="Arial" pitchFamily="34" charset="0"/>
                        </a:rPr>
                        <a:t>a set of data.</a:t>
                      </a:r>
                      <a:endParaRPr lang="en-US" sz="2000" b="0" dirty="0">
                        <a:latin typeface="Arial" pitchFamily="34" charset="0"/>
                        <a:cs typeface="Arial" pitchFamily="34" charset="0"/>
                      </a:endParaRPr>
                    </a:p>
                  </a:txBody>
                  <a:tcPr>
                    <a:solidFill>
                      <a:srgbClr val="2A8633"/>
                    </a:solidFill>
                  </a:tcPr>
                </a:tc>
                <a:tc>
                  <a:txBody>
                    <a:bodyPr/>
                    <a:lstStyle/>
                    <a:p>
                      <a:pPr algn="ctr"/>
                      <a:r>
                        <a:rPr lang="en-US" sz="2000" b="0" dirty="0" smtClean="0">
                          <a:latin typeface="Arial" pitchFamily="34" charset="0"/>
                          <a:cs typeface="Arial" pitchFamily="34" charset="0"/>
                        </a:rPr>
                        <a:t>Type of Knowledge</a:t>
                      </a:r>
                      <a:endParaRPr lang="en-US" sz="2000" b="0" dirty="0">
                        <a:latin typeface="Arial" pitchFamily="34" charset="0"/>
                        <a:cs typeface="Arial" pitchFamily="34" charset="0"/>
                      </a:endParaRPr>
                    </a:p>
                  </a:txBody>
                  <a:tcPr>
                    <a:solidFill>
                      <a:srgbClr val="2A8633"/>
                    </a:solidFill>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5. Students can determine the appropriate scale for a given set of data.</a:t>
                      </a:r>
                      <a:endParaRPr lang="en-US" sz="2000" b="0" dirty="0" smtClean="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Procedural</a:t>
                      </a:r>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4. Students can explain which features</a:t>
                      </a:r>
                      <a:r>
                        <a:rPr lang="en-US" sz="2000" kern="1200" baseline="0" dirty="0" smtClean="0">
                          <a:solidFill>
                            <a:schemeClr val="tx1"/>
                          </a:solidFill>
                          <a:latin typeface="Arial" pitchFamily="34" charset="0"/>
                          <a:ea typeface="+mn-ea"/>
                          <a:cs typeface="Arial" pitchFamily="34" charset="0"/>
                        </a:rPr>
                        <a:t> </a:t>
                      </a:r>
                      <a:r>
                        <a:rPr lang="en-US" sz="2000" kern="1200" dirty="0" smtClean="0">
                          <a:solidFill>
                            <a:schemeClr val="tx1"/>
                          </a:solidFill>
                          <a:latin typeface="Arial" pitchFamily="34" charset="0"/>
                          <a:ea typeface="+mn-ea"/>
                          <a:cs typeface="Arial" pitchFamily="34" charset="0"/>
                        </a:rPr>
                        <a:t>of a data</a:t>
                      </a:r>
                      <a:r>
                        <a:rPr lang="en-US" sz="2000" kern="1200" baseline="0" dirty="0" smtClean="0">
                          <a:solidFill>
                            <a:schemeClr val="tx1"/>
                          </a:solidFill>
                          <a:latin typeface="Arial" pitchFamily="34" charset="0"/>
                          <a:ea typeface="+mn-ea"/>
                          <a:cs typeface="Arial" pitchFamily="34" charset="0"/>
                        </a:rPr>
                        <a:t> set </a:t>
                      </a:r>
                      <a:r>
                        <a:rPr lang="en-US" sz="2000" kern="1200" dirty="0" smtClean="0">
                          <a:solidFill>
                            <a:schemeClr val="tx1"/>
                          </a:solidFill>
                          <a:latin typeface="Arial" pitchFamily="34" charset="0"/>
                          <a:ea typeface="+mn-ea"/>
                          <a:cs typeface="Arial" pitchFamily="34" charset="0"/>
                        </a:rPr>
                        <a:t>correspond</a:t>
                      </a:r>
                      <a:r>
                        <a:rPr lang="en-US" sz="2000" kern="1200" baseline="0" dirty="0" smtClean="0">
                          <a:solidFill>
                            <a:schemeClr val="tx1"/>
                          </a:solidFill>
                          <a:latin typeface="Arial" pitchFamily="34" charset="0"/>
                          <a:ea typeface="+mn-ea"/>
                          <a:cs typeface="Arial" pitchFamily="34" charset="0"/>
                        </a:rPr>
                        <a:t> with</a:t>
                      </a:r>
                      <a:r>
                        <a:rPr lang="en-US" sz="2000" kern="1200" dirty="0" smtClean="0">
                          <a:solidFill>
                            <a:schemeClr val="tx1"/>
                          </a:solidFill>
                          <a:latin typeface="Arial" pitchFamily="34" charset="0"/>
                          <a:ea typeface="+mn-ea"/>
                          <a:cs typeface="Arial" pitchFamily="34" charset="0"/>
                        </a:rPr>
                        <a:t> particular</a:t>
                      </a:r>
                      <a:r>
                        <a:rPr lang="en-US" sz="2000" kern="1200" baseline="0" dirty="0" smtClean="0">
                          <a:solidFill>
                            <a:schemeClr val="tx1"/>
                          </a:solidFill>
                          <a:latin typeface="Arial" pitchFamily="34" charset="0"/>
                          <a:ea typeface="+mn-ea"/>
                          <a:cs typeface="Arial" pitchFamily="34" charset="0"/>
                        </a:rPr>
                        <a:t> features </a:t>
                      </a:r>
                      <a:r>
                        <a:rPr lang="en-US" sz="2000" kern="1200" dirty="0" smtClean="0">
                          <a:solidFill>
                            <a:schemeClr val="tx1"/>
                          </a:solidFill>
                          <a:latin typeface="Arial" pitchFamily="34" charset="0"/>
                          <a:ea typeface="+mn-ea"/>
                          <a:cs typeface="Arial" pitchFamily="34" charset="0"/>
                        </a:rPr>
                        <a:t>of charts</a:t>
                      </a:r>
                      <a:r>
                        <a:rPr lang="en-US" sz="2000" kern="1200" baseline="0" dirty="0" smtClean="0">
                          <a:solidFill>
                            <a:schemeClr val="tx1"/>
                          </a:solidFill>
                          <a:latin typeface="Arial" pitchFamily="34" charset="0"/>
                          <a:ea typeface="+mn-ea"/>
                          <a:cs typeface="Arial" pitchFamily="34" charset="0"/>
                        </a:rPr>
                        <a:t> (e.g., </a:t>
                      </a:r>
                      <a:r>
                        <a:rPr lang="en-US" sz="2000" kern="1200" dirty="0" smtClean="0">
                          <a:solidFill>
                            <a:schemeClr val="tx1"/>
                          </a:solidFill>
                          <a:latin typeface="Arial" pitchFamily="34" charset="0"/>
                          <a:ea typeface="+mn-ea"/>
                          <a:cs typeface="Arial" pitchFamily="34" charset="0"/>
                        </a:rPr>
                        <a:t>the column heading on a table will become an axis label on a chart). </a:t>
                      </a:r>
                      <a:endParaRPr lang="en-US" sz="2000" b="0" dirty="0" smtClean="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Declarative</a:t>
                      </a:r>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3. Students can identify parts (e.g., axes, headings, scale, points, sections, bars) of various charts. </a:t>
                      </a:r>
                      <a:endParaRPr lang="en-US" sz="2000" b="0" dirty="0" smtClean="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Procedural</a:t>
                      </a:r>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2. Students can determine which type of chart will best display a given data set. </a:t>
                      </a:r>
                      <a:endParaRPr lang="en-US" sz="2000" b="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Arial" pitchFamily="34" charset="0"/>
                          <a:cs typeface="Arial" pitchFamily="34" charset="0"/>
                        </a:rPr>
                        <a:t>Procedural</a:t>
                      </a:r>
                      <a:endParaRPr lang="en-US" sz="2000" b="0" dirty="0">
                        <a:latin typeface="Arial" pitchFamily="34" charset="0"/>
                        <a:cs typeface="Arial" pitchFamily="34" charset="0"/>
                      </a:endParaRPr>
                    </a:p>
                  </a:txBody>
                  <a:tcPr/>
                </a:tc>
              </a:tr>
              <a:tr h="640080">
                <a:tc>
                  <a:txBody>
                    <a:bodyPr/>
                    <a:lstStyle/>
                    <a:p>
                      <a:r>
                        <a:rPr lang="en-US" sz="2000" kern="1200" dirty="0" smtClean="0">
                          <a:solidFill>
                            <a:schemeClr val="tx1"/>
                          </a:solidFill>
                          <a:latin typeface="Arial" pitchFamily="34" charset="0"/>
                          <a:ea typeface="+mn-ea"/>
                          <a:cs typeface="Arial" pitchFamily="34" charset="0"/>
                        </a:rPr>
                        <a:t>1. Students can compare and contrast types of charts (e.g., pie, line, bar, </a:t>
                      </a:r>
                      <a:r>
                        <a:rPr lang="en-US" sz="2000" kern="1200" dirty="0" err="1" smtClean="0">
                          <a:solidFill>
                            <a:schemeClr val="tx1"/>
                          </a:solidFill>
                          <a:latin typeface="Arial" pitchFamily="34" charset="0"/>
                          <a:ea typeface="+mn-ea"/>
                          <a:cs typeface="Arial" pitchFamily="34" charset="0"/>
                        </a:rPr>
                        <a:t>scatterplot</a:t>
                      </a:r>
                      <a:r>
                        <a:rPr lang="en-US" sz="2000" kern="1200" dirty="0" smtClean="0">
                          <a:solidFill>
                            <a:schemeClr val="tx1"/>
                          </a:solidFill>
                          <a:latin typeface="Arial" pitchFamily="34" charset="0"/>
                          <a:ea typeface="+mn-ea"/>
                          <a:cs typeface="Arial" pitchFamily="34" charset="0"/>
                        </a:rPr>
                        <a:t>). </a:t>
                      </a:r>
                      <a:endParaRPr lang="en-US" sz="2000" b="0" dirty="0">
                        <a:latin typeface="Arial" pitchFamily="34" charset="0"/>
                        <a:cs typeface="Arial" pitchFamily="34" charset="0"/>
                      </a:endParaRPr>
                    </a:p>
                  </a:txBody>
                  <a:tcPr/>
                </a:tc>
                <a:tc>
                  <a:txBody>
                    <a:bodyPr/>
                    <a:lstStyle/>
                    <a:p>
                      <a:r>
                        <a:rPr lang="en-US" sz="2000" b="0" dirty="0" smtClean="0">
                          <a:latin typeface="Arial" pitchFamily="34" charset="0"/>
                          <a:cs typeface="Arial" pitchFamily="34" charset="0"/>
                        </a:rPr>
                        <a:t>Declarative</a:t>
                      </a:r>
                      <a:endParaRPr lang="en-US" sz="2000" b="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Progression Non-Example</a:t>
            </a:r>
            <a:endParaRPr lang="en-US" dirty="0"/>
          </a:p>
        </p:txBody>
      </p:sp>
      <p:graphicFrame>
        <p:nvGraphicFramePr>
          <p:cNvPr id="4" name="Table 3"/>
          <p:cNvGraphicFramePr>
            <a:graphicFrameLocks noGrp="1"/>
          </p:cNvGraphicFramePr>
          <p:nvPr/>
        </p:nvGraphicFramePr>
        <p:xfrm>
          <a:off x="762000" y="1600200"/>
          <a:ext cx="7620000" cy="4526280"/>
        </p:xfrm>
        <a:graphic>
          <a:graphicData uri="http://schemas.openxmlformats.org/drawingml/2006/table">
            <a:tbl>
              <a:tblPr firstRow="1" bandRow="1">
                <a:tableStyleId>{17292A2E-F333-43FB-9621-5CBBE7FDCDCB}</a:tableStyleId>
              </a:tblPr>
              <a:tblGrid>
                <a:gridCol w="7620000"/>
              </a:tblGrid>
              <a:tr h="827005">
                <a:tc>
                  <a:txBody>
                    <a:bodyPr/>
                    <a:lstStyle/>
                    <a:p>
                      <a:pPr algn="ctr"/>
                      <a:r>
                        <a:rPr lang="en-US" sz="2000" b="0" kern="1200" dirty="0" smtClean="0">
                          <a:latin typeface="Arial" pitchFamily="34" charset="0"/>
                          <a:cs typeface="Arial" pitchFamily="34" charset="0"/>
                        </a:rPr>
                        <a:t>Target Competency:</a:t>
                      </a:r>
                      <a:br>
                        <a:rPr lang="en-US" sz="2000" b="0" kern="1200" dirty="0" smtClean="0">
                          <a:latin typeface="Arial" pitchFamily="34" charset="0"/>
                          <a:cs typeface="Arial" pitchFamily="34" charset="0"/>
                        </a:rPr>
                      </a:br>
                      <a:r>
                        <a:rPr lang="en-US" sz="2000" b="0" kern="1200" dirty="0" smtClean="0">
                          <a:latin typeface="Arial" pitchFamily="34" charset="0"/>
                          <a:cs typeface="Arial" pitchFamily="34" charset="0"/>
                        </a:rPr>
                        <a:t>Students can create an appropriate chart to represent</a:t>
                      </a:r>
                    </a:p>
                    <a:p>
                      <a:pPr algn="ctr"/>
                      <a:r>
                        <a:rPr lang="en-US" sz="2000" b="0" kern="1200" dirty="0" smtClean="0">
                          <a:latin typeface="Arial" pitchFamily="34" charset="0"/>
                          <a:cs typeface="Arial" pitchFamily="34" charset="0"/>
                        </a:rPr>
                        <a:t>a set of data.</a:t>
                      </a:r>
                      <a:endParaRPr lang="en-US" sz="2000" b="0" dirty="0">
                        <a:latin typeface="Arial" pitchFamily="34" charset="0"/>
                        <a:cs typeface="Arial" pitchFamily="34" charset="0"/>
                      </a:endParaRPr>
                    </a:p>
                  </a:txBody>
                  <a:tcPr>
                    <a:solidFill>
                      <a:srgbClr val="800000"/>
                    </a:solidFill>
                  </a:tcPr>
                </a:tc>
              </a:tr>
              <a:tr h="704088">
                <a:tc>
                  <a:txBody>
                    <a:bodyPr/>
                    <a:lstStyle/>
                    <a:p>
                      <a:endParaRPr lang="en-US" sz="2000" b="0" dirty="0">
                        <a:latin typeface="Arial" pitchFamily="34" charset="0"/>
                        <a:cs typeface="Arial" pitchFamily="34" charset="0"/>
                      </a:endParaRPr>
                    </a:p>
                  </a:txBody>
                  <a:tcPr/>
                </a:tc>
              </a:tr>
              <a:tr h="704088">
                <a:tc>
                  <a:txBody>
                    <a:bodyPr/>
                    <a:lstStyle/>
                    <a:p>
                      <a:endParaRPr lang="en-US" sz="2000" b="0" dirty="0">
                        <a:latin typeface="Arial" pitchFamily="34" charset="0"/>
                        <a:cs typeface="Arial" pitchFamily="34" charset="0"/>
                      </a:endParaRPr>
                    </a:p>
                  </a:txBody>
                  <a:tcPr/>
                </a:tc>
              </a:tr>
              <a:tr h="704088">
                <a:tc>
                  <a:txBody>
                    <a:bodyPr/>
                    <a:lstStyle/>
                    <a:p>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dirty="0">
                        <a:latin typeface="Arial" pitchFamily="34" charset="0"/>
                        <a:cs typeface="Arial" pitchFamily="34" charset="0"/>
                      </a:endParaRPr>
                    </a:p>
                  </a:txBody>
                  <a:tcPr/>
                </a:tc>
              </a:tr>
              <a:tr h="704088">
                <a:tc>
                  <a:txBody>
                    <a:bodyPr/>
                    <a:lstStyle/>
                    <a:p>
                      <a:r>
                        <a:rPr lang="en-US" sz="2000" dirty="0" smtClean="0">
                          <a:latin typeface="Arial" pitchFamily="34" charset="0"/>
                          <a:cs typeface="Arial" pitchFamily="34" charset="0"/>
                        </a:rPr>
                        <a:t>1. Students understand that science involves collecting data. </a:t>
                      </a:r>
                      <a:endParaRPr lang="en-US" sz="2000" b="0" dirty="0">
                        <a:latin typeface="Arial" pitchFamily="34" charset="0"/>
                        <a:cs typeface="Arial" pitchFamily="34" charset="0"/>
                      </a:endParaRPr>
                    </a:p>
                  </a:txBody>
                  <a:tcPr/>
                </a:tc>
              </a:tr>
            </a:tbl>
          </a:graphicData>
        </a:graphic>
      </p:graphicFrame>
      <p:sp>
        <p:nvSpPr>
          <p:cNvPr id="5" name="TextBox 4"/>
          <p:cNvSpPr txBox="1"/>
          <p:nvPr/>
        </p:nvSpPr>
        <p:spPr>
          <a:xfrm>
            <a:off x="914400" y="5943600"/>
            <a:ext cx="3048000" cy="584775"/>
          </a:xfrm>
          <a:prstGeom prst="rect">
            <a:avLst/>
          </a:prstGeom>
          <a:solidFill>
            <a:srgbClr val="EBC0BB"/>
          </a:solidFill>
          <a:ln w="38100">
            <a:solidFill>
              <a:srgbClr val="7E2E26"/>
            </a:solidFill>
          </a:ln>
        </p:spPr>
        <p:txBody>
          <a:bodyPr wrap="square" rtlCol="0">
            <a:spAutoFit/>
          </a:bodyPr>
          <a:lstStyle/>
          <a:p>
            <a:r>
              <a:rPr lang="en-US" sz="1600" dirty="0" smtClean="0">
                <a:latin typeface="Arial" pitchFamily="34" charset="0"/>
                <a:cs typeface="Arial" pitchFamily="34" charset="0"/>
              </a:rPr>
              <a:t>Goal #1 is not measurable as written.</a:t>
            </a:r>
            <a:endParaRPr lang="en-US" sz="1600" dirty="0">
              <a:latin typeface="Arial" pitchFamily="34" charset="0"/>
              <a:cs typeface="Arial" pitchFamily="34" charset="0"/>
            </a:endParaRPr>
          </a:p>
        </p:txBody>
      </p:sp>
      <p:sp>
        <p:nvSpPr>
          <p:cNvPr id="6" name="TextBox 5"/>
          <p:cNvSpPr txBox="1"/>
          <p:nvPr/>
        </p:nvSpPr>
        <p:spPr>
          <a:xfrm>
            <a:off x="4267200" y="5943600"/>
            <a:ext cx="3048000" cy="584775"/>
          </a:xfrm>
          <a:prstGeom prst="rect">
            <a:avLst/>
          </a:prstGeom>
          <a:solidFill>
            <a:srgbClr val="EBC0BB"/>
          </a:solidFill>
          <a:ln w="38100">
            <a:solidFill>
              <a:srgbClr val="7E2E26"/>
            </a:solidFill>
          </a:ln>
        </p:spPr>
        <p:txBody>
          <a:bodyPr wrap="square" rtlCol="0">
            <a:spAutoFit/>
          </a:bodyPr>
          <a:lstStyle/>
          <a:p>
            <a:r>
              <a:rPr lang="en-US" sz="1600" dirty="0" smtClean="0">
                <a:latin typeface="Arial" pitchFamily="34" charset="0"/>
                <a:cs typeface="Arial" pitchFamily="34" charset="0"/>
              </a:rPr>
              <a:t>Goal #1 only slightly relates to the target competency.</a:t>
            </a:r>
            <a:endParaRPr lang="en-US" sz="16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Progression Non-Example</a:t>
            </a:r>
            <a:endParaRPr lang="en-US" dirty="0"/>
          </a:p>
        </p:txBody>
      </p:sp>
      <p:graphicFrame>
        <p:nvGraphicFramePr>
          <p:cNvPr id="4" name="Table 3"/>
          <p:cNvGraphicFramePr>
            <a:graphicFrameLocks noGrp="1"/>
          </p:cNvGraphicFramePr>
          <p:nvPr/>
        </p:nvGraphicFramePr>
        <p:xfrm>
          <a:off x="762000" y="1600200"/>
          <a:ext cx="7620000" cy="4526280"/>
        </p:xfrm>
        <a:graphic>
          <a:graphicData uri="http://schemas.openxmlformats.org/drawingml/2006/table">
            <a:tbl>
              <a:tblPr firstRow="1" bandRow="1">
                <a:tableStyleId>{17292A2E-F333-43FB-9621-5CBBE7FDCDCB}</a:tableStyleId>
              </a:tblPr>
              <a:tblGrid>
                <a:gridCol w="7620000"/>
              </a:tblGrid>
              <a:tr h="827005">
                <a:tc>
                  <a:txBody>
                    <a:bodyPr/>
                    <a:lstStyle/>
                    <a:p>
                      <a:pPr algn="ctr"/>
                      <a:r>
                        <a:rPr lang="en-US" sz="2000" b="0" kern="1200" dirty="0" smtClean="0">
                          <a:latin typeface="Arial" pitchFamily="34" charset="0"/>
                          <a:cs typeface="Arial" pitchFamily="34" charset="0"/>
                        </a:rPr>
                        <a:t>Target Competency:</a:t>
                      </a:r>
                      <a:br>
                        <a:rPr lang="en-US" sz="2000" b="0" kern="1200" dirty="0" smtClean="0">
                          <a:latin typeface="Arial" pitchFamily="34" charset="0"/>
                          <a:cs typeface="Arial" pitchFamily="34" charset="0"/>
                        </a:rPr>
                      </a:br>
                      <a:r>
                        <a:rPr lang="en-US" sz="2000" b="0" kern="1200" dirty="0" smtClean="0">
                          <a:latin typeface="Arial" pitchFamily="34" charset="0"/>
                          <a:cs typeface="Arial" pitchFamily="34" charset="0"/>
                        </a:rPr>
                        <a:t>Students can create an appropriate chart to represent</a:t>
                      </a:r>
                    </a:p>
                    <a:p>
                      <a:pPr algn="ctr"/>
                      <a:r>
                        <a:rPr lang="en-US" sz="2000" b="0" kern="1200" dirty="0" smtClean="0">
                          <a:latin typeface="Arial" pitchFamily="34" charset="0"/>
                          <a:cs typeface="Arial" pitchFamily="34" charset="0"/>
                        </a:rPr>
                        <a:t>a set of data.</a:t>
                      </a:r>
                      <a:endParaRPr lang="en-US" sz="2000" b="0" dirty="0">
                        <a:latin typeface="Arial" pitchFamily="34" charset="0"/>
                        <a:cs typeface="Arial" pitchFamily="34" charset="0"/>
                      </a:endParaRPr>
                    </a:p>
                  </a:txBody>
                  <a:tcPr>
                    <a:solidFill>
                      <a:srgbClr val="800000"/>
                    </a:solidFill>
                  </a:tcPr>
                </a:tc>
              </a:tr>
              <a:tr h="704088">
                <a:tc>
                  <a:txBody>
                    <a:bodyPr/>
                    <a:lstStyle/>
                    <a:p>
                      <a:endParaRPr lang="en-US" sz="2000" b="0" dirty="0">
                        <a:latin typeface="Arial" pitchFamily="34" charset="0"/>
                        <a:cs typeface="Arial" pitchFamily="34" charset="0"/>
                      </a:endParaRPr>
                    </a:p>
                  </a:txBody>
                  <a:tcPr/>
                </a:tc>
              </a:tr>
              <a:tr h="704088">
                <a:tc>
                  <a:txBody>
                    <a:bodyPr/>
                    <a:lstStyle/>
                    <a:p>
                      <a:endParaRPr lang="en-US" sz="2000" b="0" dirty="0">
                        <a:latin typeface="Arial" pitchFamily="34" charset="0"/>
                        <a:cs typeface="Arial" pitchFamily="34" charset="0"/>
                      </a:endParaRPr>
                    </a:p>
                  </a:txBody>
                  <a:tcPr/>
                </a:tc>
              </a:tr>
              <a:tr h="704088">
                <a:tc>
                  <a:txBody>
                    <a:bodyPr/>
                    <a:lstStyle/>
                    <a:p>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2. Students can interpret bar graphs and </a:t>
                      </a:r>
                      <a:r>
                        <a:rPr lang="en-US" sz="2000" kern="1200" dirty="0" err="1" smtClean="0">
                          <a:solidFill>
                            <a:schemeClr val="tx1"/>
                          </a:solidFill>
                          <a:latin typeface="Arial" pitchFamily="34" charset="0"/>
                          <a:ea typeface="+mn-ea"/>
                          <a:cs typeface="Arial" pitchFamily="34" charset="0"/>
                        </a:rPr>
                        <a:t>scatterplots</a:t>
                      </a:r>
                      <a:r>
                        <a:rPr lang="en-US" sz="2000" kern="1200" dirty="0" smtClean="0">
                          <a:solidFill>
                            <a:schemeClr val="tx1"/>
                          </a:solidFill>
                          <a:latin typeface="Arial" pitchFamily="34" charset="0"/>
                          <a:ea typeface="+mn-ea"/>
                          <a:cs typeface="Arial" pitchFamily="34" charset="0"/>
                        </a:rPr>
                        <a:t> and write a conclusion.</a:t>
                      </a:r>
                      <a:endParaRPr lang="en-US" sz="2000" b="0" dirty="0">
                        <a:latin typeface="Arial" pitchFamily="34" charset="0"/>
                        <a:cs typeface="Arial" pitchFamily="34" charset="0"/>
                      </a:endParaRPr>
                    </a:p>
                  </a:txBody>
                  <a:tcPr/>
                </a:tc>
              </a:tr>
              <a:tr h="704088">
                <a:tc>
                  <a:txBody>
                    <a:bodyPr/>
                    <a:lstStyle/>
                    <a:p>
                      <a:r>
                        <a:rPr lang="en-US" sz="2000" dirty="0" smtClean="0">
                          <a:latin typeface="Arial" pitchFamily="34" charset="0"/>
                          <a:cs typeface="Arial" pitchFamily="34" charset="0"/>
                        </a:rPr>
                        <a:t>1. Students understand that science involves collecting data. </a:t>
                      </a:r>
                      <a:endParaRPr lang="en-US" sz="2000" b="0" dirty="0">
                        <a:latin typeface="Arial" pitchFamily="34" charset="0"/>
                        <a:cs typeface="Arial" pitchFamily="34" charset="0"/>
                      </a:endParaRPr>
                    </a:p>
                  </a:txBody>
                  <a:tcPr/>
                </a:tc>
              </a:tr>
            </a:tbl>
          </a:graphicData>
        </a:graphic>
      </p:graphicFrame>
      <p:sp>
        <p:nvSpPr>
          <p:cNvPr id="5" name="TextBox 4"/>
          <p:cNvSpPr txBox="1"/>
          <p:nvPr/>
        </p:nvSpPr>
        <p:spPr>
          <a:xfrm>
            <a:off x="304800" y="3657600"/>
            <a:ext cx="3048000" cy="830997"/>
          </a:xfrm>
          <a:prstGeom prst="rect">
            <a:avLst/>
          </a:prstGeom>
          <a:solidFill>
            <a:srgbClr val="EBC0BB"/>
          </a:solidFill>
          <a:ln w="38100">
            <a:solidFill>
              <a:srgbClr val="7E2E26"/>
            </a:solidFill>
          </a:ln>
        </p:spPr>
        <p:txBody>
          <a:bodyPr wrap="square" rtlCol="0">
            <a:spAutoFit/>
          </a:bodyPr>
          <a:lstStyle/>
          <a:p>
            <a:r>
              <a:rPr lang="en-US" sz="1600" dirty="0" smtClean="0">
                <a:latin typeface="Arial" pitchFamily="34" charset="0"/>
                <a:cs typeface="Arial" pitchFamily="34" charset="0"/>
              </a:rPr>
              <a:t>There is a large leap of required knowledge and skills between Goals #1 and #2.</a:t>
            </a:r>
            <a:endParaRPr lang="en-US" sz="16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Progression Non-Example</a:t>
            </a:r>
            <a:endParaRPr lang="en-US" dirty="0"/>
          </a:p>
        </p:txBody>
      </p:sp>
      <p:graphicFrame>
        <p:nvGraphicFramePr>
          <p:cNvPr id="4" name="Table 3"/>
          <p:cNvGraphicFramePr>
            <a:graphicFrameLocks noGrp="1"/>
          </p:cNvGraphicFramePr>
          <p:nvPr/>
        </p:nvGraphicFramePr>
        <p:xfrm>
          <a:off x="762000" y="1600200"/>
          <a:ext cx="7620000" cy="4526280"/>
        </p:xfrm>
        <a:graphic>
          <a:graphicData uri="http://schemas.openxmlformats.org/drawingml/2006/table">
            <a:tbl>
              <a:tblPr firstRow="1" bandRow="1">
                <a:tableStyleId>{17292A2E-F333-43FB-9621-5CBBE7FDCDCB}</a:tableStyleId>
              </a:tblPr>
              <a:tblGrid>
                <a:gridCol w="7620000"/>
              </a:tblGrid>
              <a:tr h="827005">
                <a:tc>
                  <a:txBody>
                    <a:bodyPr/>
                    <a:lstStyle/>
                    <a:p>
                      <a:pPr algn="ctr"/>
                      <a:r>
                        <a:rPr lang="en-US" sz="2000" b="0" kern="1200" dirty="0" smtClean="0">
                          <a:latin typeface="Arial" pitchFamily="34" charset="0"/>
                          <a:cs typeface="Arial" pitchFamily="34" charset="0"/>
                        </a:rPr>
                        <a:t>Target Competency:</a:t>
                      </a:r>
                      <a:br>
                        <a:rPr lang="en-US" sz="2000" b="0" kern="1200" dirty="0" smtClean="0">
                          <a:latin typeface="Arial" pitchFamily="34" charset="0"/>
                          <a:cs typeface="Arial" pitchFamily="34" charset="0"/>
                        </a:rPr>
                      </a:br>
                      <a:r>
                        <a:rPr lang="en-US" sz="2000" b="0" kern="1200" dirty="0" smtClean="0">
                          <a:latin typeface="Arial" pitchFamily="34" charset="0"/>
                          <a:cs typeface="Arial" pitchFamily="34" charset="0"/>
                        </a:rPr>
                        <a:t>Students can create an appropriate chart to represent</a:t>
                      </a:r>
                    </a:p>
                    <a:p>
                      <a:pPr algn="ctr"/>
                      <a:r>
                        <a:rPr lang="en-US" sz="2000" b="0" kern="1200" dirty="0" smtClean="0">
                          <a:latin typeface="Arial" pitchFamily="34" charset="0"/>
                          <a:cs typeface="Arial" pitchFamily="34" charset="0"/>
                        </a:rPr>
                        <a:t>a set of data.</a:t>
                      </a:r>
                      <a:endParaRPr lang="en-US" sz="2000" b="0" dirty="0">
                        <a:latin typeface="Arial" pitchFamily="34" charset="0"/>
                        <a:cs typeface="Arial" pitchFamily="34" charset="0"/>
                      </a:endParaRPr>
                    </a:p>
                  </a:txBody>
                  <a:tcPr>
                    <a:solidFill>
                      <a:srgbClr val="800000"/>
                    </a:solidFill>
                  </a:tcPr>
                </a:tc>
              </a:tr>
              <a:tr h="704088">
                <a:tc>
                  <a:txBody>
                    <a:bodyPr/>
                    <a:lstStyle/>
                    <a:p>
                      <a:endParaRPr lang="en-US" sz="2000" b="0" dirty="0">
                        <a:latin typeface="Arial" pitchFamily="34" charset="0"/>
                        <a:cs typeface="Arial" pitchFamily="34" charset="0"/>
                      </a:endParaRPr>
                    </a:p>
                  </a:txBody>
                  <a:tcPr/>
                </a:tc>
              </a:tr>
              <a:tr h="704088">
                <a:tc>
                  <a:txBody>
                    <a:bodyPr/>
                    <a:lstStyle/>
                    <a:p>
                      <a:endParaRPr lang="en-US" sz="2000" b="0" dirty="0">
                        <a:latin typeface="Arial" pitchFamily="34" charset="0"/>
                        <a:cs typeface="Arial" pitchFamily="34" charset="0"/>
                      </a:endParaRPr>
                    </a:p>
                  </a:txBody>
                  <a:tcPr/>
                </a:tc>
              </a:tr>
              <a:tr h="704088">
                <a:tc>
                  <a:txBody>
                    <a:bodyPr/>
                    <a:lstStyle/>
                    <a:p>
                      <a:r>
                        <a:rPr lang="en-US" sz="2000" kern="1200" dirty="0" smtClean="0">
                          <a:solidFill>
                            <a:schemeClr val="tx1"/>
                          </a:solidFill>
                          <a:latin typeface="Arial" pitchFamily="34" charset="0"/>
                          <a:ea typeface="+mn-ea"/>
                          <a:cs typeface="Arial" pitchFamily="34" charset="0"/>
                        </a:rPr>
                        <a:t>3. Students collect data and create a table, then share with the class.</a:t>
                      </a:r>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2. Students can interpret bar graphs and </a:t>
                      </a:r>
                      <a:r>
                        <a:rPr lang="en-US" sz="2000" kern="1200" dirty="0" err="1" smtClean="0">
                          <a:solidFill>
                            <a:schemeClr val="tx1"/>
                          </a:solidFill>
                          <a:latin typeface="Arial" pitchFamily="34" charset="0"/>
                          <a:ea typeface="+mn-ea"/>
                          <a:cs typeface="Arial" pitchFamily="34" charset="0"/>
                        </a:rPr>
                        <a:t>scatterplots</a:t>
                      </a:r>
                      <a:r>
                        <a:rPr lang="en-US" sz="2000" kern="1200" dirty="0" smtClean="0">
                          <a:solidFill>
                            <a:schemeClr val="tx1"/>
                          </a:solidFill>
                          <a:latin typeface="Arial" pitchFamily="34" charset="0"/>
                          <a:ea typeface="+mn-ea"/>
                          <a:cs typeface="Arial" pitchFamily="34" charset="0"/>
                        </a:rPr>
                        <a:t> and write a conclusion.</a:t>
                      </a:r>
                      <a:endParaRPr lang="en-US" sz="2000" b="0" dirty="0">
                        <a:latin typeface="Arial" pitchFamily="34" charset="0"/>
                        <a:cs typeface="Arial" pitchFamily="34" charset="0"/>
                      </a:endParaRPr>
                    </a:p>
                  </a:txBody>
                  <a:tcPr/>
                </a:tc>
              </a:tr>
              <a:tr h="704088">
                <a:tc>
                  <a:txBody>
                    <a:bodyPr/>
                    <a:lstStyle/>
                    <a:p>
                      <a:r>
                        <a:rPr lang="en-US" sz="2000" dirty="0" smtClean="0">
                          <a:latin typeface="Arial" pitchFamily="34" charset="0"/>
                          <a:cs typeface="Arial" pitchFamily="34" charset="0"/>
                        </a:rPr>
                        <a:t>1. Students understand that science involves collecting data. </a:t>
                      </a:r>
                      <a:endParaRPr lang="en-US" sz="2000" b="0" dirty="0">
                        <a:latin typeface="Arial" pitchFamily="34" charset="0"/>
                        <a:cs typeface="Arial" pitchFamily="34" charset="0"/>
                      </a:endParaRPr>
                    </a:p>
                  </a:txBody>
                  <a:tcPr/>
                </a:tc>
              </a:tr>
            </a:tbl>
          </a:graphicData>
        </a:graphic>
      </p:graphicFrame>
      <p:sp>
        <p:nvSpPr>
          <p:cNvPr id="5" name="TextBox 4"/>
          <p:cNvSpPr txBox="1"/>
          <p:nvPr/>
        </p:nvSpPr>
        <p:spPr>
          <a:xfrm>
            <a:off x="228600" y="3048000"/>
            <a:ext cx="4572000" cy="830997"/>
          </a:xfrm>
          <a:prstGeom prst="rect">
            <a:avLst/>
          </a:prstGeom>
          <a:solidFill>
            <a:srgbClr val="EBC0BB"/>
          </a:solidFill>
          <a:ln w="38100">
            <a:solidFill>
              <a:srgbClr val="7E2E26"/>
            </a:solidFill>
          </a:ln>
        </p:spPr>
        <p:txBody>
          <a:bodyPr wrap="square" rtlCol="0">
            <a:spAutoFit/>
          </a:bodyPr>
          <a:lstStyle/>
          <a:p>
            <a:r>
              <a:rPr lang="en-US" sz="1600" dirty="0" smtClean="0">
                <a:latin typeface="Arial" pitchFamily="34" charset="0"/>
                <a:cs typeface="Arial" pitchFamily="34" charset="0"/>
              </a:rPr>
              <a:t>Goal #3 is not in alignment with the target competency. Being able to collect data does not relate directly to being able to chart the data.</a:t>
            </a:r>
            <a:endParaRPr lang="en-US" sz="16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Progression Non-Example</a:t>
            </a:r>
            <a:endParaRPr lang="en-US" dirty="0"/>
          </a:p>
        </p:txBody>
      </p:sp>
      <p:graphicFrame>
        <p:nvGraphicFramePr>
          <p:cNvPr id="4" name="Table 3"/>
          <p:cNvGraphicFramePr>
            <a:graphicFrameLocks noGrp="1"/>
          </p:cNvGraphicFramePr>
          <p:nvPr/>
        </p:nvGraphicFramePr>
        <p:xfrm>
          <a:off x="762000" y="1600200"/>
          <a:ext cx="7620000" cy="4526280"/>
        </p:xfrm>
        <a:graphic>
          <a:graphicData uri="http://schemas.openxmlformats.org/drawingml/2006/table">
            <a:tbl>
              <a:tblPr firstRow="1" bandRow="1">
                <a:tableStyleId>{17292A2E-F333-43FB-9621-5CBBE7FDCDCB}</a:tableStyleId>
              </a:tblPr>
              <a:tblGrid>
                <a:gridCol w="7620000"/>
              </a:tblGrid>
              <a:tr h="827005">
                <a:tc>
                  <a:txBody>
                    <a:bodyPr/>
                    <a:lstStyle/>
                    <a:p>
                      <a:pPr algn="ctr"/>
                      <a:r>
                        <a:rPr lang="en-US" sz="2000" b="0" kern="1200" dirty="0" smtClean="0">
                          <a:latin typeface="Arial" pitchFamily="34" charset="0"/>
                          <a:cs typeface="Arial" pitchFamily="34" charset="0"/>
                        </a:rPr>
                        <a:t>Target Competency:</a:t>
                      </a:r>
                      <a:br>
                        <a:rPr lang="en-US" sz="2000" b="0" kern="1200" dirty="0" smtClean="0">
                          <a:latin typeface="Arial" pitchFamily="34" charset="0"/>
                          <a:cs typeface="Arial" pitchFamily="34" charset="0"/>
                        </a:rPr>
                      </a:br>
                      <a:r>
                        <a:rPr lang="en-US" sz="2000" b="0" kern="1200" dirty="0" smtClean="0">
                          <a:latin typeface="Arial" pitchFamily="34" charset="0"/>
                          <a:cs typeface="Arial" pitchFamily="34" charset="0"/>
                        </a:rPr>
                        <a:t>Students can create an appropriate chart to represent</a:t>
                      </a:r>
                    </a:p>
                    <a:p>
                      <a:pPr algn="ctr"/>
                      <a:r>
                        <a:rPr lang="en-US" sz="2000" b="0" kern="1200" dirty="0" smtClean="0">
                          <a:latin typeface="Arial" pitchFamily="34" charset="0"/>
                          <a:cs typeface="Arial" pitchFamily="34" charset="0"/>
                        </a:rPr>
                        <a:t>a set of data.</a:t>
                      </a:r>
                      <a:endParaRPr lang="en-US" sz="2000" b="0" dirty="0">
                        <a:latin typeface="Arial" pitchFamily="34" charset="0"/>
                        <a:cs typeface="Arial" pitchFamily="34" charset="0"/>
                      </a:endParaRPr>
                    </a:p>
                  </a:txBody>
                  <a:tcPr>
                    <a:solidFill>
                      <a:srgbClr val="800000"/>
                    </a:solidFill>
                  </a:tcPr>
                </a:tc>
              </a:tr>
              <a:tr h="704088">
                <a:tc>
                  <a:txBody>
                    <a:bodyPr/>
                    <a:lstStyle/>
                    <a:p>
                      <a:endParaRPr lang="en-US" sz="2000" b="0" dirty="0">
                        <a:latin typeface="Arial" pitchFamily="34" charset="0"/>
                        <a:cs typeface="Arial" pitchFamily="34" charset="0"/>
                      </a:endParaRPr>
                    </a:p>
                  </a:txBody>
                  <a:tcPr/>
                </a:tc>
              </a:tr>
              <a:tr h="704088">
                <a:tc>
                  <a:txBody>
                    <a:bodyPr/>
                    <a:lstStyle/>
                    <a:p>
                      <a:r>
                        <a:rPr lang="en-US" sz="2000" kern="1200" dirty="0" smtClean="0">
                          <a:solidFill>
                            <a:schemeClr val="tx1"/>
                          </a:solidFill>
                          <a:latin typeface="Arial" pitchFamily="34" charset="0"/>
                          <a:ea typeface="+mn-ea"/>
                          <a:cs typeface="Arial" pitchFamily="34" charset="0"/>
                        </a:rPr>
                        <a:t>4. Students can label the parts of a graph.</a:t>
                      </a:r>
                      <a:endParaRPr lang="en-US" sz="2000" b="0" dirty="0">
                        <a:latin typeface="Arial" pitchFamily="34" charset="0"/>
                        <a:cs typeface="Arial" pitchFamily="34" charset="0"/>
                      </a:endParaRPr>
                    </a:p>
                  </a:txBody>
                  <a:tcPr/>
                </a:tc>
              </a:tr>
              <a:tr h="704088">
                <a:tc>
                  <a:txBody>
                    <a:bodyPr/>
                    <a:lstStyle/>
                    <a:p>
                      <a:r>
                        <a:rPr lang="en-US" sz="2000" kern="1200" dirty="0" smtClean="0">
                          <a:solidFill>
                            <a:schemeClr val="tx1"/>
                          </a:solidFill>
                          <a:latin typeface="Arial" pitchFamily="34" charset="0"/>
                          <a:ea typeface="+mn-ea"/>
                          <a:cs typeface="Arial" pitchFamily="34" charset="0"/>
                        </a:rPr>
                        <a:t>3. Students collect data and create a table, then share with the class.</a:t>
                      </a:r>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2. Students can interpret bar graphs and </a:t>
                      </a:r>
                      <a:r>
                        <a:rPr lang="en-US" sz="2000" kern="1200" dirty="0" err="1" smtClean="0">
                          <a:solidFill>
                            <a:schemeClr val="tx1"/>
                          </a:solidFill>
                          <a:latin typeface="Arial" pitchFamily="34" charset="0"/>
                          <a:ea typeface="+mn-ea"/>
                          <a:cs typeface="Arial" pitchFamily="34" charset="0"/>
                        </a:rPr>
                        <a:t>scatterplots</a:t>
                      </a:r>
                      <a:r>
                        <a:rPr lang="en-US" sz="2000" kern="1200" dirty="0" smtClean="0">
                          <a:solidFill>
                            <a:schemeClr val="tx1"/>
                          </a:solidFill>
                          <a:latin typeface="Arial" pitchFamily="34" charset="0"/>
                          <a:ea typeface="+mn-ea"/>
                          <a:cs typeface="Arial" pitchFamily="34" charset="0"/>
                        </a:rPr>
                        <a:t> and write a conclusion.</a:t>
                      </a:r>
                      <a:endParaRPr lang="en-US" sz="2000" b="0" dirty="0">
                        <a:latin typeface="Arial" pitchFamily="34" charset="0"/>
                        <a:cs typeface="Arial" pitchFamily="34" charset="0"/>
                      </a:endParaRPr>
                    </a:p>
                  </a:txBody>
                  <a:tcPr/>
                </a:tc>
              </a:tr>
              <a:tr h="704088">
                <a:tc>
                  <a:txBody>
                    <a:bodyPr/>
                    <a:lstStyle/>
                    <a:p>
                      <a:r>
                        <a:rPr lang="en-US" sz="2000" dirty="0" smtClean="0">
                          <a:latin typeface="Arial" pitchFamily="34" charset="0"/>
                          <a:cs typeface="Arial" pitchFamily="34" charset="0"/>
                        </a:rPr>
                        <a:t>1. Students understand that science involves collecting data. </a:t>
                      </a:r>
                      <a:endParaRPr lang="en-US" sz="2000" b="0" dirty="0">
                        <a:latin typeface="Arial" pitchFamily="34" charset="0"/>
                        <a:cs typeface="Arial" pitchFamily="34" charset="0"/>
                      </a:endParaRPr>
                    </a:p>
                  </a:txBody>
                  <a:tcPr/>
                </a:tc>
              </a:tr>
            </a:tbl>
          </a:graphicData>
        </a:graphic>
      </p:graphicFrame>
      <p:sp>
        <p:nvSpPr>
          <p:cNvPr id="5" name="TextBox 4"/>
          <p:cNvSpPr txBox="1"/>
          <p:nvPr/>
        </p:nvSpPr>
        <p:spPr>
          <a:xfrm>
            <a:off x="304800" y="2667000"/>
            <a:ext cx="4572000" cy="584775"/>
          </a:xfrm>
          <a:prstGeom prst="rect">
            <a:avLst/>
          </a:prstGeom>
          <a:solidFill>
            <a:srgbClr val="EBC0BB"/>
          </a:solidFill>
          <a:ln w="38100">
            <a:solidFill>
              <a:srgbClr val="7E2E26"/>
            </a:solidFill>
          </a:ln>
        </p:spPr>
        <p:txBody>
          <a:bodyPr wrap="square" rtlCol="0">
            <a:spAutoFit/>
          </a:bodyPr>
          <a:lstStyle/>
          <a:p>
            <a:r>
              <a:rPr lang="en-US" sz="1600" dirty="0" smtClean="0">
                <a:latin typeface="Arial" pitchFamily="34" charset="0"/>
                <a:cs typeface="Arial" pitchFamily="34" charset="0"/>
              </a:rPr>
              <a:t>Goal #4 is actually well-written; it is measurable and related to the target competency.</a:t>
            </a:r>
            <a:endParaRPr lang="en-US" sz="16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Progression Non-Example</a:t>
            </a:r>
            <a:endParaRPr lang="en-US" dirty="0"/>
          </a:p>
        </p:txBody>
      </p:sp>
      <p:graphicFrame>
        <p:nvGraphicFramePr>
          <p:cNvPr id="4" name="Table 3"/>
          <p:cNvGraphicFramePr>
            <a:graphicFrameLocks noGrp="1"/>
          </p:cNvGraphicFramePr>
          <p:nvPr/>
        </p:nvGraphicFramePr>
        <p:xfrm>
          <a:off x="762000" y="1600200"/>
          <a:ext cx="7620000" cy="4526280"/>
        </p:xfrm>
        <a:graphic>
          <a:graphicData uri="http://schemas.openxmlformats.org/drawingml/2006/table">
            <a:tbl>
              <a:tblPr firstRow="1" bandRow="1">
                <a:tableStyleId>{17292A2E-F333-43FB-9621-5CBBE7FDCDCB}</a:tableStyleId>
              </a:tblPr>
              <a:tblGrid>
                <a:gridCol w="7620000"/>
              </a:tblGrid>
              <a:tr h="827005">
                <a:tc>
                  <a:txBody>
                    <a:bodyPr/>
                    <a:lstStyle/>
                    <a:p>
                      <a:pPr algn="ctr"/>
                      <a:r>
                        <a:rPr lang="en-US" sz="2000" b="0" kern="1200" dirty="0" smtClean="0">
                          <a:latin typeface="Arial" pitchFamily="34" charset="0"/>
                          <a:cs typeface="Arial" pitchFamily="34" charset="0"/>
                        </a:rPr>
                        <a:t>Target Competency:</a:t>
                      </a:r>
                      <a:br>
                        <a:rPr lang="en-US" sz="2000" b="0" kern="1200" dirty="0" smtClean="0">
                          <a:latin typeface="Arial" pitchFamily="34" charset="0"/>
                          <a:cs typeface="Arial" pitchFamily="34" charset="0"/>
                        </a:rPr>
                      </a:br>
                      <a:r>
                        <a:rPr lang="en-US" sz="2000" b="0" kern="1200" dirty="0" smtClean="0">
                          <a:latin typeface="Arial" pitchFamily="34" charset="0"/>
                          <a:cs typeface="Arial" pitchFamily="34" charset="0"/>
                        </a:rPr>
                        <a:t>Students can create an appropriate chart to represent</a:t>
                      </a:r>
                    </a:p>
                    <a:p>
                      <a:pPr algn="ctr"/>
                      <a:r>
                        <a:rPr lang="en-US" sz="2000" b="0" kern="1200" dirty="0" smtClean="0">
                          <a:latin typeface="Arial" pitchFamily="34" charset="0"/>
                          <a:cs typeface="Arial" pitchFamily="34" charset="0"/>
                        </a:rPr>
                        <a:t>a set of data.</a:t>
                      </a:r>
                      <a:endParaRPr lang="en-US" sz="2000" b="0" dirty="0">
                        <a:latin typeface="Arial" pitchFamily="34" charset="0"/>
                        <a:cs typeface="Arial" pitchFamily="34" charset="0"/>
                      </a:endParaRPr>
                    </a:p>
                  </a:txBody>
                  <a:tcPr>
                    <a:solidFill>
                      <a:srgbClr val="800000"/>
                    </a:solidFill>
                  </a:tcPr>
                </a:tc>
              </a:tr>
              <a:tr h="704088">
                <a:tc>
                  <a:txBody>
                    <a:bodyPr/>
                    <a:lstStyle/>
                    <a:p>
                      <a:r>
                        <a:rPr lang="en-US" sz="2000" kern="1200" dirty="0" smtClean="0">
                          <a:solidFill>
                            <a:schemeClr val="tx1"/>
                          </a:solidFill>
                          <a:latin typeface="Arial" pitchFamily="34" charset="0"/>
                          <a:ea typeface="+mn-ea"/>
                          <a:cs typeface="Arial" pitchFamily="34" charset="0"/>
                        </a:rPr>
                        <a:t>5. Students will compare different kinds of graphs.</a:t>
                      </a:r>
                      <a:endParaRPr lang="en-US" sz="2000" b="0" dirty="0">
                        <a:latin typeface="Arial" pitchFamily="34" charset="0"/>
                        <a:cs typeface="Arial" pitchFamily="34" charset="0"/>
                      </a:endParaRPr>
                    </a:p>
                  </a:txBody>
                  <a:tcPr/>
                </a:tc>
              </a:tr>
              <a:tr h="704088">
                <a:tc>
                  <a:txBody>
                    <a:bodyPr/>
                    <a:lstStyle/>
                    <a:p>
                      <a:r>
                        <a:rPr lang="en-US" sz="2000" kern="1200" dirty="0" smtClean="0">
                          <a:solidFill>
                            <a:schemeClr val="tx1"/>
                          </a:solidFill>
                          <a:latin typeface="Arial" pitchFamily="34" charset="0"/>
                          <a:ea typeface="+mn-ea"/>
                          <a:cs typeface="Arial" pitchFamily="34" charset="0"/>
                        </a:rPr>
                        <a:t>4. Students can label the parts of a graph.</a:t>
                      </a:r>
                      <a:endParaRPr lang="en-US" sz="2000" b="0" dirty="0">
                        <a:latin typeface="Arial" pitchFamily="34" charset="0"/>
                        <a:cs typeface="Arial" pitchFamily="34" charset="0"/>
                      </a:endParaRPr>
                    </a:p>
                  </a:txBody>
                  <a:tcPr/>
                </a:tc>
              </a:tr>
              <a:tr h="704088">
                <a:tc>
                  <a:txBody>
                    <a:bodyPr/>
                    <a:lstStyle/>
                    <a:p>
                      <a:r>
                        <a:rPr lang="en-US" sz="2000" kern="1200" dirty="0" smtClean="0">
                          <a:solidFill>
                            <a:schemeClr val="tx1"/>
                          </a:solidFill>
                          <a:latin typeface="Arial" pitchFamily="34" charset="0"/>
                          <a:ea typeface="+mn-ea"/>
                          <a:cs typeface="Arial" pitchFamily="34" charset="0"/>
                        </a:rPr>
                        <a:t>3. Students collect data and create a table, then share with the class.</a:t>
                      </a:r>
                      <a:endParaRPr lang="en-US" sz="2000" b="0" dirty="0">
                        <a:latin typeface="Arial" pitchFamily="34" charset="0"/>
                        <a:cs typeface="Arial" pitchFamily="34" charset="0"/>
                      </a:endParaRPr>
                    </a:p>
                  </a:txBody>
                  <a:tcPr/>
                </a:tc>
              </a:tr>
              <a:tr h="704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Arial" pitchFamily="34" charset="0"/>
                          <a:ea typeface="+mn-ea"/>
                          <a:cs typeface="Arial" pitchFamily="34" charset="0"/>
                        </a:rPr>
                        <a:t>2. Students can interpret bar graphs and </a:t>
                      </a:r>
                      <a:r>
                        <a:rPr lang="en-US" sz="2000" kern="1200" dirty="0" err="1" smtClean="0">
                          <a:solidFill>
                            <a:schemeClr val="tx1"/>
                          </a:solidFill>
                          <a:latin typeface="Arial" pitchFamily="34" charset="0"/>
                          <a:ea typeface="+mn-ea"/>
                          <a:cs typeface="Arial" pitchFamily="34" charset="0"/>
                        </a:rPr>
                        <a:t>scatterplots</a:t>
                      </a:r>
                      <a:r>
                        <a:rPr lang="en-US" sz="2000" kern="1200" dirty="0" smtClean="0">
                          <a:solidFill>
                            <a:schemeClr val="tx1"/>
                          </a:solidFill>
                          <a:latin typeface="Arial" pitchFamily="34" charset="0"/>
                          <a:ea typeface="+mn-ea"/>
                          <a:cs typeface="Arial" pitchFamily="34" charset="0"/>
                        </a:rPr>
                        <a:t> and write a conclusion.</a:t>
                      </a:r>
                      <a:endParaRPr lang="en-US" sz="2000" b="0" dirty="0">
                        <a:latin typeface="Arial" pitchFamily="34" charset="0"/>
                        <a:cs typeface="Arial" pitchFamily="34" charset="0"/>
                      </a:endParaRPr>
                    </a:p>
                  </a:txBody>
                  <a:tcPr/>
                </a:tc>
              </a:tr>
              <a:tr h="704088">
                <a:tc>
                  <a:txBody>
                    <a:bodyPr/>
                    <a:lstStyle/>
                    <a:p>
                      <a:r>
                        <a:rPr lang="en-US" sz="2000" dirty="0" smtClean="0">
                          <a:latin typeface="Arial" pitchFamily="34" charset="0"/>
                          <a:cs typeface="Arial" pitchFamily="34" charset="0"/>
                        </a:rPr>
                        <a:t>1. Students understand that science involves collecting data. </a:t>
                      </a:r>
                      <a:endParaRPr lang="en-US" sz="2000" b="0" dirty="0">
                        <a:latin typeface="Arial" pitchFamily="34" charset="0"/>
                        <a:cs typeface="Arial" pitchFamily="34" charset="0"/>
                      </a:endParaRPr>
                    </a:p>
                  </a:txBody>
                  <a:tcPr/>
                </a:tc>
              </a:tr>
            </a:tbl>
          </a:graphicData>
        </a:graphic>
      </p:graphicFrame>
      <p:sp>
        <p:nvSpPr>
          <p:cNvPr id="5" name="TextBox 4"/>
          <p:cNvSpPr txBox="1"/>
          <p:nvPr/>
        </p:nvSpPr>
        <p:spPr>
          <a:xfrm>
            <a:off x="6629400" y="2286000"/>
            <a:ext cx="2362200" cy="1323439"/>
          </a:xfrm>
          <a:prstGeom prst="rect">
            <a:avLst/>
          </a:prstGeom>
          <a:solidFill>
            <a:srgbClr val="EBC0BB"/>
          </a:solidFill>
          <a:ln w="38100">
            <a:solidFill>
              <a:srgbClr val="7E2E26"/>
            </a:solidFill>
          </a:ln>
        </p:spPr>
        <p:txBody>
          <a:bodyPr wrap="square" rtlCol="0">
            <a:spAutoFit/>
          </a:bodyPr>
          <a:lstStyle/>
          <a:p>
            <a:r>
              <a:rPr lang="en-US" sz="1600" dirty="0" smtClean="0">
                <a:latin typeface="Arial" pitchFamily="34" charset="0"/>
                <a:cs typeface="Arial" pitchFamily="34" charset="0"/>
              </a:rPr>
              <a:t>There is a large leap of knowledge and skill between Goal #5 and the target competency.</a:t>
            </a:r>
          </a:p>
          <a:p>
            <a:endParaRPr lang="en-US" sz="16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Time</a:t>
            </a:r>
            <a:endParaRPr lang="en-US" dirty="0"/>
          </a:p>
        </p:txBody>
      </p:sp>
      <p:sp>
        <p:nvSpPr>
          <p:cNvPr id="3" name="Content Placeholder 2"/>
          <p:cNvSpPr>
            <a:spLocks noGrp="1"/>
          </p:cNvSpPr>
          <p:nvPr>
            <p:ph idx="1"/>
          </p:nvPr>
        </p:nvSpPr>
        <p:spPr/>
        <p:txBody>
          <a:bodyPr>
            <a:normAutofit/>
          </a:bodyPr>
          <a:lstStyle/>
          <a:p>
            <a:r>
              <a:rPr lang="en-US" dirty="0" smtClean="0"/>
              <a:t>Your packet contains…</a:t>
            </a:r>
            <a:br>
              <a:rPr lang="en-US" dirty="0" smtClean="0"/>
            </a:br>
            <a:r>
              <a:rPr lang="en-US" dirty="0" smtClean="0"/>
              <a:t/>
            </a:r>
            <a:br>
              <a:rPr lang="en-US" dirty="0" smtClean="0"/>
            </a:br>
            <a:endParaRPr lang="en-US" dirty="0" smtClean="0"/>
          </a:p>
          <a:p>
            <a:pPr algn="ctr">
              <a:buNone/>
            </a:pPr>
            <a:r>
              <a:rPr lang="en-US" sz="3600" i="1" dirty="0" smtClean="0"/>
              <a:t>Performance</a:t>
            </a:r>
          </a:p>
          <a:p>
            <a:pPr algn="ctr">
              <a:buNone/>
            </a:pPr>
            <a:r>
              <a:rPr lang="en-US" sz="3600" i="1" dirty="0" smtClean="0"/>
              <a:t>Assessment</a:t>
            </a:r>
          </a:p>
          <a:p>
            <a:pPr algn="ctr">
              <a:buNone/>
            </a:pPr>
            <a:r>
              <a:rPr lang="en-US" sz="3600" i="1" dirty="0" smtClean="0"/>
              <a:t>Specification #7</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CALA’s Alternative Strategy</a:t>
            </a:r>
            <a:endParaRPr lang="en-US" dirty="0"/>
          </a:p>
        </p:txBody>
      </p:sp>
      <p:sp>
        <p:nvSpPr>
          <p:cNvPr id="5" name="Content Placeholder 2"/>
          <p:cNvSpPr txBox="1">
            <a:spLocks/>
          </p:cNvSpPr>
          <p:nvPr/>
        </p:nvSpPr>
        <p:spPr>
          <a:xfrm>
            <a:off x="457200" y="1524001"/>
            <a:ext cx="3657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660033"/>
              </a:buClr>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Evidence</a:t>
            </a:r>
          </a:p>
          <a:p>
            <a:pPr marL="342900" marR="0" lvl="0" indent="-34290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Content Placeholder 2"/>
          <p:cNvSpPr txBox="1">
            <a:spLocks/>
          </p:cNvSpPr>
          <p:nvPr/>
        </p:nvSpPr>
        <p:spPr>
          <a:xfrm>
            <a:off x="4876800" y="1524001"/>
            <a:ext cx="3657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660033"/>
              </a:buClr>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Method</a:t>
            </a:r>
          </a:p>
          <a:p>
            <a:pPr marL="342900" marR="0" lvl="0" indent="-34290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Box 6"/>
          <p:cNvSpPr txBox="1"/>
          <p:nvPr/>
        </p:nvSpPr>
        <p:spPr>
          <a:xfrm>
            <a:off x="533400" y="2334161"/>
            <a:ext cx="3581400" cy="1323439"/>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Selection of Competencies and Development of Performance Assessment Specifications</a:t>
            </a:r>
            <a:endParaRPr lang="en-US" sz="2000" dirty="0">
              <a:latin typeface="Arial" pitchFamily="34" charset="0"/>
              <a:cs typeface="Arial" pitchFamily="34" charset="0"/>
            </a:endParaRPr>
          </a:p>
        </p:txBody>
      </p:sp>
      <p:sp>
        <p:nvSpPr>
          <p:cNvPr id="8" name="TextBox 7"/>
          <p:cNvSpPr txBox="1"/>
          <p:nvPr/>
        </p:nvSpPr>
        <p:spPr>
          <a:xfrm>
            <a:off x="5105400" y="2057400"/>
            <a:ext cx="3657600" cy="4708981"/>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Examine the Next Generation Sunshine State Standards in 7th-grade science to identify competencies that cannot be assessed through multiple-choice format.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Examine performance assessment literature and consult with assessment experts and science teachers to develop a framework for producing performance assessments of complex competencies.</a:t>
            </a:r>
            <a:endParaRPr lang="en-US" sz="2000" dirty="0">
              <a:latin typeface="Arial" pitchFamily="34" charset="0"/>
              <a:cs typeface="Arial" pitchFamily="34" charset="0"/>
            </a:endParaRPr>
          </a:p>
        </p:txBody>
      </p:sp>
      <p:cxnSp>
        <p:nvCxnSpPr>
          <p:cNvPr id="11" name="Straight Arrow Connector 10"/>
          <p:cNvCxnSpPr/>
          <p:nvPr/>
        </p:nvCxnSpPr>
        <p:spPr>
          <a:xfrm>
            <a:off x="4114800" y="2895600"/>
            <a:ext cx="914400" cy="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Time</a:t>
            </a:r>
            <a:endParaRPr lang="en-US" dirty="0"/>
          </a:p>
        </p:txBody>
      </p:sp>
      <p:sp>
        <p:nvSpPr>
          <p:cNvPr id="3" name="Content Placeholder 2"/>
          <p:cNvSpPr>
            <a:spLocks noGrp="1"/>
          </p:cNvSpPr>
          <p:nvPr>
            <p:ph idx="1"/>
          </p:nvPr>
        </p:nvSpPr>
        <p:spPr/>
        <p:txBody>
          <a:bodyPr>
            <a:normAutofit/>
          </a:bodyPr>
          <a:lstStyle/>
          <a:p>
            <a:r>
              <a:rPr lang="en-US" dirty="0" smtClean="0"/>
              <a:t>What are some relevant misconceptions students might have?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Time</a:t>
            </a:r>
            <a:endParaRPr lang="en-US" dirty="0"/>
          </a:p>
        </p:txBody>
      </p:sp>
      <p:sp>
        <p:nvSpPr>
          <p:cNvPr id="3" name="Content Placeholder 2"/>
          <p:cNvSpPr>
            <a:spLocks noGrp="1"/>
          </p:cNvSpPr>
          <p:nvPr>
            <p:ph idx="1"/>
          </p:nvPr>
        </p:nvSpPr>
        <p:spPr/>
        <p:txBody>
          <a:bodyPr>
            <a:normAutofit/>
          </a:bodyPr>
          <a:lstStyle/>
          <a:p>
            <a:r>
              <a:rPr lang="en-US" dirty="0" smtClean="0"/>
              <a:t>Your packet contains…</a:t>
            </a:r>
            <a:br>
              <a:rPr lang="en-US" dirty="0" smtClean="0"/>
            </a:br>
            <a:r>
              <a:rPr lang="en-US" dirty="0" smtClean="0"/>
              <a:t/>
            </a:r>
            <a:br>
              <a:rPr lang="en-US" dirty="0" smtClean="0"/>
            </a:br>
            <a:endParaRPr lang="en-US" dirty="0" smtClean="0"/>
          </a:p>
          <a:p>
            <a:pPr algn="ctr">
              <a:buNone/>
            </a:pPr>
            <a:r>
              <a:rPr lang="en-US" sz="3600" i="1" dirty="0" smtClean="0"/>
              <a:t>Formative</a:t>
            </a:r>
          </a:p>
          <a:p>
            <a:pPr algn="ctr">
              <a:buNone/>
            </a:pPr>
            <a:r>
              <a:rPr lang="en-US" sz="3600" i="1" dirty="0" smtClean="0"/>
              <a:t>Assessment</a:t>
            </a:r>
          </a:p>
          <a:p>
            <a:pPr algn="ctr">
              <a:buNone/>
            </a:pPr>
            <a:r>
              <a:rPr lang="en-US" sz="3600" i="1" dirty="0" smtClean="0"/>
              <a:t>Worksheet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t>
            </a:r>
            <a:r>
              <a:rPr lang="en-US" dirty="0" smtClean="0"/>
              <a:t>Time</a:t>
            </a:r>
            <a:endParaRPr lang="en-US" dirty="0"/>
          </a:p>
        </p:txBody>
      </p:sp>
      <p:sp>
        <p:nvSpPr>
          <p:cNvPr id="3" name="Content Placeholder 2"/>
          <p:cNvSpPr>
            <a:spLocks noGrp="1"/>
          </p:cNvSpPr>
          <p:nvPr>
            <p:ph idx="1"/>
          </p:nvPr>
        </p:nvSpPr>
        <p:spPr/>
        <p:txBody>
          <a:bodyPr/>
          <a:lstStyle/>
          <a:p>
            <a:r>
              <a:rPr lang="en-US" dirty="0" smtClean="0"/>
              <a:t>Try writing a learning progression for this target competency.</a:t>
            </a:r>
            <a:br>
              <a:rPr lang="en-US" dirty="0" smtClean="0"/>
            </a:br>
            <a:endParaRPr lang="en-US" dirty="0" smtClean="0"/>
          </a:p>
          <a:p>
            <a:r>
              <a:rPr lang="en-US" dirty="0" smtClean="0"/>
              <a:t>We’ll give you a few minutes…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Time</a:t>
            </a:r>
            <a:endParaRPr lang="en-US" dirty="0"/>
          </a:p>
        </p:txBody>
      </p:sp>
      <p:sp>
        <p:nvSpPr>
          <p:cNvPr id="3" name="Content Placeholder 2"/>
          <p:cNvSpPr>
            <a:spLocks noGrp="1"/>
          </p:cNvSpPr>
          <p:nvPr>
            <p:ph idx="1"/>
          </p:nvPr>
        </p:nvSpPr>
        <p:spPr/>
        <p:txBody>
          <a:bodyPr>
            <a:normAutofit/>
          </a:bodyPr>
          <a:lstStyle/>
          <a:p>
            <a:r>
              <a:rPr lang="en-US" dirty="0" smtClean="0"/>
              <a:t>Your packet contains…</a:t>
            </a:r>
            <a:br>
              <a:rPr lang="en-US" dirty="0" smtClean="0"/>
            </a:br>
            <a:r>
              <a:rPr lang="en-US" dirty="0" smtClean="0"/>
              <a:t/>
            </a:r>
            <a:br>
              <a:rPr lang="en-US" dirty="0" smtClean="0"/>
            </a:br>
            <a:endParaRPr lang="en-US" dirty="0" smtClean="0"/>
          </a:p>
          <a:p>
            <a:pPr algn="ctr">
              <a:buNone/>
            </a:pPr>
            <a:r>
              <a:rPr lang="en-US" sz="3600" i="1" dirty="0" smtClean="0"/>
              <a:t>One of our teacher’s</a:t>
            </a:r>
          </a:p>
          <a:p>
            <a:pPr algn="ctr">
              <a:buNone/>
            </a:pPr>
            <a:r>
              <a:rPr lang="en-US" sz="3600" i="1" dirty="0" smtClean="0"/>
              <a:t>learning progressions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Learning Progression</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cstate="print"/>
          <a:srcRect/>
          <a:stretch>
            <a:fillRect/>
          </a:stretch>
        </p:blipFill>
        <p:spPr bwMode="auto">
          <a:xfrm>
            <a:off x="533400" y="1219200"/>
            <a:ext cx="8001000" cy="541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02162"/>
          </a:xfrm>
        </p:spPr>
        <p:txBody>
          <a:bodyPr/>
          <a:lstStyle/>
          <a:p>
            <a:r>
              <a:rPr lang="en-US" dirty="0" smtClean="0"/>
              <a:t>Thanks for Attending</a:t>
            </a:r>
            <a:endParaRPr lang="en-US" dirty="0"/>
          </a:p>
        </p:txBody>
      </p:sp>
      <p:sp>
        <p:nvSpPr>
          <p:cNvPr id="6" name="Subtitle 4"/>
          <p:cNvSpPr txBox="1">
            <a:spLocks/>
          </p:cNvSpPr>
          <p:nvPr/>
        </p:nvSpPr>
        <p:spPr>
          <a:xfrm>
            <a:off x="1371600" y="4114800"/>
            <a:ext cx="6400800" cy="17526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
                <a:srgbClr val="660033"/>
              </a:buClr>
              <a:buSzTx/>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Center for Advancement of</a:t>
            </a:r>
          </a:p>
          <a:p>
            <a:pPr marL="342900" marR="0" lvl="0" indent="-342900" algn="ctr" defTabSz="914400" rtl="0" eaLnBrk="1" fontAlgn="auto" latinLnBrk="0" hangingPunct="1">
              <a:lnSpc>
                <a:spcPct val="100000"/>
              </a:lnSpc>
              <a:spcBef>
                <a:spcPct val="20000"/>
              </a:spcBef>
              <a:spcAft>
                <a:spcPts val="0"/>
              </a:spcAft>
              <a:buClr>
                <a:srgbClr val="660033"/>
              </a:buClr>
              <a:buSzTx/>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Learning and Assessment</a:t>
            </a: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7" name="Picture 6" descr="CALA_logo_wordversion.eps"/>
          <p:cNvPicPr/>
          <p:nvPr/>
        </p:nvPicPr>
        <p:blipFill>
          <a:blip r:embed="rId3" cstate="print"/>
          <a:stretch>
            <a:fillRect/>
          </a:stretch>
        </p:blipFill>
        <p:spPr>
          <a:xfrm>
            <a:off x="3962400" y="5486400"/>
            <a:ext cx="1219200" cy="46583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CALA’s Alternative Strategy</a:t>
            </a:r>
            <a:endParaRPr lang="en-US" dirty="0"/>
          </a:p>
        </p:txBody>
      </p:sp>
      <p:sp>
        <p:nvSpPr>
          <p:cNvPr id="5" name="Content Placeholder 2"/>
          <p:cNvSpPr txBox="1">
            <a:spLocks/>
          </p:cNvSpPr>
          <p:nvPr/>
        </p:nvSpPr>
        <p:spPr>
          <a:xfrm>
            <a:off x="457200" y="1524001"/>
            <a:ext cx="3657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660033"/>
              </a:buClr>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Evidence</a:t>
            </a:r>
          </a:p>
          <a:p>
            <a:pPr marL="342900" marR="0" lvl="0" indent="-34290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Content Placeholder 2"/>
          <p:cNvSpPr txBox="1">
            <a:spLocks/>
          </p:cNvSpPr>
          <p:nvPr/>
        </p:nvSpPr>
        <p:spPr>
          <a:xfrm>
            <a:off x="4876800" y="1524001"/>
            <a:ext cx="3657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660033"/>
              </a:buClr>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Method</a:t>
            </a:r>
          </a:p>
          <a:p>
            <a:pPr marL="342900" marR="0" lvl="0" indent="-34290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Box 6"/>
          <p:cNvSpPr txBox="1"/>
          <p:nvPr/>
        </p:nvSpPr>
        <p:spPr>
          <a:xfrm>
            <a:off x="381000" y="4168914"/>
            <a:ext cx="3733800" cy="707886"/>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External Summative Assessment</a:t>
            </a:r>
            <a:endParaRPr lang="en-US" sz="2000" dirty="0">
              <a:latin typeface="Arial" pitchFamily="34" charset="0"/>
              <a:cs typeface="Arial" pitchFamily="34" charset="0"/>
            </a:endParaRPr>
          </a:p>
        </p:txBody>
      </p:sp>
      <p:sp>
        <p:nvSpPr>
          <p:cNvPr id="8" name="TextBox 7"/>
          <p:cNvSpPr txBox="1"/>
          <p:nvPr/>
        </p:nvSpPr>
        <p:spPr>
          <a:xfrm>
            <a:off x="4800600" y="3858161"/>
            <a:ext cx="3962400" cy="1323439"/>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External agency will develop and administer external summative assessments to samples of students</a:t>
            </a:r>
            <a:endParaRPr lang="en-US" sz="2000" dirty="0">
              <a:latin typeface="Arial" pitchFamily="34" charset="0"/>
              <a:cs typeface="Arial" pitchFamily="34" charset="0"/>
            </a:endParaRPr>
          </a:p>
        </p:txBody>
      </p:sp>
      <p:sp>
        <p:nvSpPr>
          <p:cNvPr id="9" name="TextBox 8"/>
          <p:cNvSpPr txBox="1"/>
          <p:nvPr/>
        </p:nvSpPr>
        <p:spPr>
          <a:xfrm>
            <a:off x="381000" y="5692914"/>
            <a:ext cx="3733800" cy="707886"/>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Cross-Validation of Summative Assessments</a:t>
            </a:r>
            <a:endParaRPr lang="en-US" sz="2000" dirty="0">
              <a:latin typeface="Arial" pitchFamily="34" charset="0"/>
              <a:cs typeface="Arial" pitchFamily="34" charset="0"/>
            </a:endParaRPr>
          </a:p>
        </p:txBody>
      </p:sp>
      <p:sp>
        <p:nvSpPr>
          <p:cNvPr id="10" name="TextBox 9"/>
          <p:cNvSpPr txBox="1"/>
          <p:nvPr/>
        </p:nvSpPr>
        <p:spPr>
          <a:xfrm>
            <a:off x="4800600" y="5382161"/>
            <a:ext cx="3962400" cy="1323439"/>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Scores from summative assessments by teachers and the external agent should correspond highly</a:t>
            </a:r>
            <a:endParaRPr lang="en-US" sz="2000" dirty="0">
              <a:latin typeface="Arial" pitchFamily="34" charset="0"/>
              <a:cs typeface="Arial" pitchFamily="34" charset="0"/>
            </a:endParaRPr>
          </a:p>
        </p:txBody>
      </p:sp>
      <p:cxnSp>
        <p:nvCxnSpPr>
          <p:cNvPr id="11" name="Straight Arrow Connector 10"/>
          <p:cNvCxnSpPr/>
          <p:nvPr/>
        </p:nvCxnSpPr>
        <p:spPr>
          <a:xfrm flipV="1">
            <a:off x="4114800" y="4489847"/>
            <a:ext cx="685800" cy="5953"/>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114800" y="6013847"/>
            <a:ext cx="685800" cy="5953"/>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81000" y="2514600"/>
            <a:ext cx="3733800" cy="707886"/>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Teacher Summative Assessment</a:t>
            </a:r>
            <a:endParaRPr lang="en-US" sz="2000" dirty="0">
              <a:latin typeface="Arial" pitchFamily="34" charset="0"/>
              <a:cs typeface="Arial" pitchFamily="34" charset="0"/>
            </a:endParaRPr>
          </a:p>
        </p:txBody>
      </p:sp>
      <p:sp>
        <p:nvSpPr>
          <p:cNvPr id="13" name="TextBox 12"/>
          <p:cNvSpPr txBox="1"/>
          <p:nvPr/>
        </p:nvSpPr>
        <p:spPr>
          <a:xfrm>
            <a:off x="4800600" y="2057400"/>
            <a:ext cx="3962400" cy="1631216"/>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With proper training, teachers will develop, administer, and score summative assessments that measure individual student’s knowledge</a:t>
            </a:r>
            <a:endParaRPr lang="en-US" sz="2000" dirty="0">
              <a:latin typeface="Arial" pitchFamily="34" charset="0"/>
              <a:cs typeface="Arial" pitchFamily="34" charset="0"/>
            </a:endParaRPr>
          </a:p>
        </p:txBody>
      </p:sp>
      <p:cxnSp>
        <p:nvCxnSpPr>
          <p:cNvPr id="15" name="Straight Arrow Connector 14"/>
          <p:cNvCxnSpPr/>
          <p:nvPr/>
        </p:nvCxnSpPr>
        <p:spPr>
          <a:xfrm>
            <a:off x="4114800" y="2819400"/>
            <a:ext cx="685800" cy="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20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CALA’s Alternative Strategy</a:t>
            </a:r>
            <a:endParaRPr lang="en-US" dirty="0"/>
          </a:p>
        </p:txBody>
      </p:sp>
      <p:sp>
        <p:nvSpPr>
          <p:cNvPr id="5" name="Content Placeholder 2"/>
          <p:cNvSpPr txBox="1">
            <a:spLocks/>
          </p:cNvSpPr>
          <p:nvPr/>
        </p:nvSpPr>
        <p:spPr>
          <a:xfrm>
            <a:off x="457200" y="1524001"/>
            <a:ext cx="3657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660033"/>
              </a:buClr>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Evidence</a:t>
            </a:r>
          </a:p>
          <a:p>
            <a:pPr marL="342900" marR="0" lvl="0" indent="-34290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Content Placeholder 2"/>
          <p:cNvSpPr txBox="1">
            <a:spLocks/>
          </p:cNvSpPr>
          <p:nvPr/>
        </p:nvSpPr>
        <p:spPr>
          <a:xfrm>
            <a:off x="4876800" y="1524001"/>
            <a:ext cx="3657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660033"/>
              </a:buClr>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Method</a:t>
            </a:r>
          </a:p>
          <a:p>
            <a:pPr marL="342900" marR="0" lvl="0" indent="-342900" algn="l" defTabSz="914400" rtl="0" eaLnBrk="1" fontAlgn="auto" latinLnBrk="0" hangingPunct="1">
              <a:lnSpc>
                <a:spcPct val="100000"/>
              </a:lnSpc>
              <a:spcBef>
                <a:spcPct val="20000"/>
              </a:spcBef>
              <a:spcAft>
                <a:spcPts val="0"/>
              </a:spcAft>
              <a:buClr>
                <a:srgbClr val="660033"/>
              </a:buClr>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Box 6"/>
          <p:cNvSpPr txBox="1"/>
          <p:nvPr/>
        </p:nvSpPr>
        <p:spPr>
          <a:xfrm>
            <a:off x="381000" y="4400490"/>
            <a:ext cx="3733800" cy="400110"/>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Sampling Strategy</a:t>
            </a:r>
            <a:endParaRPr lang="en-US" sz="2000" dirty="0">
              <a:latin typeface="Arial" pitchFamily="34" charset="0"/>
              <a:cs typeface="Arial" pitchFamily="34" charset="0"/>
            </a:endParaRPr>
          </a:p>
        </p:txBody>
      </p:sp>
      <p:sp>
        <p:nvSpPr>
          <p:cNvPr id="8" name="TextBox 7"/>
          <p:cNvSpPr txBox="1"/>
          <p:nvPr/>
        </p:nvSpPr>
        <p:spPr>
          <a:xfrm>
            <a:off x="4800600" y="3858161"/>
            <a:ext cx="3962400" cy="1631216"/>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Develop an effective strategy (cost, time, efficient scoring) that will allow the inclusion of performance assessments in large-scale testing</a:t>
            </a:r>
            <a:endParaRPr lang="en-US" sz="2000" dirty="0">
              <a:latin typeface="Arial" pitchFamily="34" charset="0"/>
              <a:cs typeface="Arial" pitchFamily="34" charset="0"/>
            </a:endParaRPr>
          </a:p>
        </p:txBody>
      </p:sp>
      <p:cxnSp>
        <p:nvCxnSpPr>
          <p:cNvPr id="11" name="Straight Arrow Connector 10"/>
          <p:cNvCxnSpPr/>
          <p:nvPr/>
        </p:nvCxnSpPr>
        <p:spPr>
          <a:xfrm flipV="1">
            <a:off x="4114800" y="4566047"/>
            <a:ext cx="685800" cy="5953"/>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81000" y="2495490"/>
            <a:ext cx="3733800" cy="400110"/>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Teacher Formative Assessment</a:t>
            </a:r>
            <a:endParaRPr lang="en-US" sz="2000" dirty="0">
              <a:latin typeface="Arial" pitchFamily="34" charset="0"/>
              <a:cs typeface="Arial" pitchFamily="34" charset="0"/>
            </a:endParaRPr>
          </a:p>
        </p:txBody>
      </p:sp>
      <p:sp>
        <p:nvSpPr>
          <p:cNvPr id="13" name="TextBox 12"/>
          <p:cNvSpPr txBox="1"/>
          <p:nvPr/>
        </p:nvSpPr>
        <p:spPr>
          <a:xfrm>
            <a:off x="4800600" y="2057400"/>
            <a:ext cx="3962400" cy="1323439"/>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Teachers will be able to integrate assessment with classroom instruction and learning based on specifications</a:t>
            </a:r>
            <a:endParaRPr lang="en-US" sz="2000" dirty="0">
              <a:latin typeface="Arial" pitchFamily="34" charset="0"/>
              <a:cs typeface="Arial" pitchFamily="34" charset="0"/>
            </a:endParaRPr>
          </a:p>
        </p:txBody>
      </p:sp>
      <p:cxnSp>
        <p:nvCxnSpPr>
          <p:cNvPr id="15" name="Straight Arrow Connector 14"/>
          <p:cNvCxnSpPr/>
          <p:nvPr/>
        </p:nvCxnSpPr>
        <p:spPr>
          <a:xfrm>
            <a:off x="4114800" y="2667000"/>
            <a:ext cx="685800" cy="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Benchmarks and Competencies</a:t>
            </a:r>
            <a:endParaRPr lang="en-US" dirty="0"/>
          </a:p>
        </p:txBody>
      </p:sp>
      <p:sp>
        <p:nvSpPr>
          <p:cNvPr id="3" name="Content Placeholder 2"/>
          <p:cNvSpPr>
            <a:spLocks noGrp="1"/>
          </p:cNvSpPr>
          <p:nvPr>
            <p:ph idx="1"/>
          </p:nvPr>
        </p:nvSpPr>
        <p:spPr/>
        <p:txBody>
          <a:bodyPr>
            <a:normAutofit/>
          </a:bodyPr>
          <a:lstStyle/>
          <a:p>
            <a:pPr lvl="1"/>
            <a:r>
              <a:rPr lang="en-US" dirty="0" smtClean="0"/>
              <a:t>SC.7.L.17.3: Describe and investigate various limiting factors in the local ecosystem and their impact on native populations, including food, shelter, water, space, disease, parasitism, predation, and nesting sites.</a:t>
            </a:r>
            <a:br>
              <a:rPr lang="en-US" dirty="0" smtClean="0"/>
            </a:br>
            <a:endParaRPr lang="en-US" dirty="0" smtClean="0"/>
          </a:p>
          <a:p>
            <a:pPr lvl="1"/>
            <a:r>
              <a:rPr lang="en-US" dirty="0" smtClean="0"/>
              <a:t>Competencies</a:t>
            </a:r>
          </a:p>
          <a:p>
            <a:pPr lvl="2"/>
            <a:r>
              <a:rPr lang="en-US" dirty="0" smtClean="0"/>
              <a:t>Student can observe and describe a local ecosystem.</a:t>
            </a:r>
          </a:p>
          <a:p>
            <a:pPr lvl="2"/>
            <a:r>
              <a:rPr lang="en-US" dirty="0" smtClean="0"/>
              <a:t>Student can determine potential limiting factors for specified populations in a local ecosystem.</a:t>
            </a:r>
          </a:p>
          <a:p>
            <a:pPr lvl="2"/>
            <a:r>
              <a:rPr lang="en-US" dirty="0" smtClean="0"/>
              <a:t>Student can explain complex relationships between biotic and abiotic factors in an ecosystem.</a:t>
            </a:r>
            <a:endParaRPr lang="en-US" dirty="0"/>
          </a:p>
        </p:txBody>
      </p:sp>
      <p:sp>
        <p:nvSpPr>
          <p:cNvPr id="4" name="TextBox 3"/>
          <p:cNvSpPr txBox="1"/>
          <p:nvPr/>
        </p:nvSpPr>
        <p:spPr>
          <a:xfrm>
            <a:off x="533400" y="2029361"/>
            <a:ext cx="3581400" cy="1323439"/>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Selection of Competencies and Development of Performance Assessment Specifications</a:t>
            </a:r>
            <a:endParaRPr lang="en-US" sz="2000" dirty="0">
              <a:latin typeface="Arial" pitchFamily="34" charset="0"/>
              <a:cs typeface="Arial" pitchFamily="34" charset="0"/>
            </a:endParaRPr>
          </a:p>
        </p:txBody>
      </p:sp>
      <p:sp>
        <p:nvSpPr>
          <p:cNvPr id="5" name="TextBox 4"/>
          <p:cNvSpPr txBox="1"/>
          <p:nvPr/>
        </p:nvSpPr>
        <p:spPr>
          <a:xfrm>
            <a:off x="5029200" y="1752600"/>
            <a:ext cx="3657600" cy="4708981"/>
          </a:xfrm>
          <a:prstGeom prst="rect">
            <a:avLst/>
          </a:prstGeom>
          <a:solidFill>
            <a:schemeClr val="accent2">
              <a:lumMod val="40000"/>
              <a:lumOff val="60000"/>
            </a:schemeClr>
          </a:solidFill>
          <a:ln w="19050">
            <a:solidFill>
              <a:schemeClr val="tx1"/>
            </a:solidFill>
          </a:ln>
        </p:spPr>
        <p:txBody>
          <a:bodyPr wrap="square" rtlCol="0">
            <a:spAutoFit/>
          </a:bodyPr>
          <a:lstStyle/>
          <a:p>
            <a:r>
              <a:rPr lang="en-US" sz="2000" dirty="0" smtClean="0">
                <a:latin typeface="Arial" pitchFamily="34" charset="0"/>
                <a:cs typeface="Arial" pitchFamily="34" charset="0"/>
              </a:rPr>
              <a:t>Examine </a:t>
            </a:r>
            <a:r>
              <a:rPr lang="en-US" sz="2000" dirty="0">
                <a:latin typeface="Arial" pitchFamily="34" charset="0"/>
                <a:cs typeface="Arial" pitchFamily="34" charset="0"/>
              </a:rPr>
              <a:t>the Next Generation Sunshine State Standards in </a:t>
            </a:r>
            <a:r>
              <a:rPr lang="en-US" sz="2000" dirty="0" smtClean="0">
                <a:latin typeface="Arial" pitchFamily="34" charset="0"/>
                <a:cs typeface="Arial" pitchFamily="34" charset="0"/>
              </a:rPr>
              <a:t>7th-grade </a:t>
            </a:r>
            <a:r>
              <a:rPr lang="en-US" sz="2000" dirty="0">
                <a:latin typeface="Arial" pitchFamily="34" charset="0"/>
                <a:cs typeface="Arial" pitchFamily="34" charset="0"/>
              </a:rPr>
              <a:t>science to identify competencies that cannot be assessed through </a:t>
            </a:r>
            <a:r>
              <a:rPr lang="en-US" sz="2000" dirty="0" smtClean="0">
                <a:latin typeface="Arial" pitchFamily="34" charset="0"/>
                <a:cs typeface="Arial" pitchFamily="34" charset="0"/>
              </a:rPr>
              <a:t>multiple-choice </a:t>
            </a:r>
            <a:r>
              <a:rPr lang="en-US" sz="2000" dirty="0">
                <a:latin typeface="Arial" pitchFamily="34" charset="0"/>
                <a:cs typeface="Arial" pitchFamily="34" charset="0"/>
              </a:rPr>
              <a:t>format. </a:t>
            </a:r>
            <a:br>
              <a:rPr lang="en-US" sz="2000" dirty="0">
                <a:latin typeface="Arial" pitchFamily="34" charset="0"/>
                <a:cs typeface="Arial" pitchFamily="34" charset="0"/>
              </a:rPr>
            </a:br>
            <a:r>
              <a:rPr lang="en-US" sz="2000" dirty="0">
                <a:latin typeface="Arial" pitchFamily="34" charset="0"/>
                <a:cs typeface="Arial" pitchFamily="34" charset="0"/>
              </a:rPr>
              <a:t/>
            </a:r>
            <a:br>
              <a:rPr lang="en-US" sz="2000" dirty="0">
                <a:latin typeface="Arial" pitchFamily="34" charset="0"/>
                <a:cs typeface="Arial" pitchFamily="34" charset="0"/>
              </a:rPr>
            </a:br>
            <a:r>
              <a:rPr lang="en-US" sz="2000" dirty="0">
                <a:latin typeface="Arial" pitchFamily="34" charset="0"/>
                <a:cs typeface="Arial" pitchFamily="34" charset="0"/>
              </a:rPr>
              <a:t>Examine performance assessment literature and consult with assessment experts and science teachers to develop a framework for producing performance assessments of complex competencies.</a:t>
            </a:r>
          </a:p>
        </p:txBody>
      </p:sp>
      <p:cxnSp>
        <p:nvCxnSpPr>
          <p:cNvPr id="6" name="Straight Arrow Connector 5"/>
          <p:cNvCxnSpPr/>
          <p:nvPr/>
        </p:nvCxnSpPr>
        <p:spPr>
          <a:xfrm>
            <a:off x="4114800" y="2590800"/>
            <a:ext cx="914400" cy="0"/>
          </a:xfrm>
          <a:prstGeom prst="straightConnector1">
            <a:avLst/>
          </a:prstGeom>
          <a:ln w="38100" cap="flat">
            <a:solidFill>
              <a:srgbClr val="7E2E26"/>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2000"/>
                                        <p:tgtEl>
                                          <p:spTgt spid="5"/>
                                        </p:tgtEl>
                                      </p:cBhvr>
                                    </p:animEffect>
                                    <p:set>
                                      <p:cBhvr>
                                        <p:cTn id="10" dur="1" fill="hold">
                                          <p:stCondLst>
                                            <p:cond delay="19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6"/>
                                        </p:tgtEl>
                                      </p:cBhvr>
                                    </p:animEffect>
                                    <p:set>
                                      <p:cBhvr>
                                        <p:cTn id="13" dur="1" fill="hold">
                                          <p:stCondLst>
                                            <p:cond delay="19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2000"/>
                                        <p:tgtEl>
                                          <p:spTgt spid="3">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0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0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1970</TotalTime>
  <Words>3403</Words>
  <Application>Microsoft Office PowerPoint</Application>
  <PresentationFormat>On-screen Show (4:3)</PresentationFormat>
  <Paragraphs>488</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Formative Assessment of Cognitively Complex Science Competencies  Faranak Rohani, Aaron Rouby, &amp; Adam LaMee</vt:lpstr>
      <vt:lpstr>Project Overview and Progress Summary</vt:lpstr>
      <vt:lpstr>Major Research Project</vt:lpstr>
      <vt:lpstr>Need for an Alternative Strategy</vt:lpstr>
      <vt:lpstr>CALA’s Alternative Strategy</vt:lpstr>
      <vt:lpstr>CALA’s Alternative Strategy</vt:lpstr>
      <vt:lpstr>CALA’s Alternative Strategy</vt:lpstr>
      <vt:lpstr>CALA’s Alternative Strategy</vt:lpstr>
      <vt:lpstr>Benchmarks and Competencies</vt:lpstr>
      <vt:lpstr>Competencies</vt:lpstr>
      <vt:lpstr>Competencies</vt:lpstr>
      <vt:lpstr>Assessment Focus: Type of Knowledge</vt:lpstr>
      <vt:lpstr>Assessment Focus: Type of Knowledge</vt:lpstr>
      <vt:lpstr>Now What?</vt:lpstr>
      <vt:lpstr>Doing science means…</vt:lpstr>
      <vt:lpstr>But it’s more than just math…</vt:lpstr>
      <vt:lpstr>Doing science also means…</vt:lpstr>
      <vt:lpstr>How to identify a problem…</vt:lpstr>
      <vt:lpstr>How to formulate a hypothesis...</vt:lpstr>
      <vt:lpstr>How to design an investigation…</vt:lpstr>
      <vt:lpstr>Science education means…</vt:lpstr>
      <vt:lpstr>What Is Next?</vt:lpstr>
      <vt:lpstr>Formative Assessment</vt:lpstr>
      <vt:lpstr>Performance Assessment Specifications</vt:lpstr>
      <vt:lpstr>Specifications</vt:lpstr>
      <vt:lpstr>Specifications</vt:lpstr>
      <vt:lpstr>Specification Example</vt:lpstr>
      <vt:lpstr>Specification 7: Target Competency</vt:lpstr>
      <vt:lpstr>Specification 7: Sample Assessment</vt:lpstr>
      <vt:lpstr>Specification 7: Scoring Plan</vt:lpstr>
      <vt:lpstr>Formative Assessment</vt:lpstr>
      <vt:lpstr>Formative Assessment</vt:lpstr>
      <vt:lpstr>Formative Assessment</vt:lpstr>
      <vt:lpstr>Misconceptions</vt:lpstr>
      <vt:lpstr>Misconceptions</vt:lpstr>
      <vt:lpstr>Building Blocks</vt:lpstr>
      <vt:lpstr>Building Blocks</vt:lpstr>
      <vt:lpstr>Building Blocks = Measurable Goals</vt:lpstr>
      <vt:lpstr>Building Blocks = Measurable Goals</vt:lpstr>
      <vt:lpstr>Building Blocks = Measurable Goals</vt:lpstr>
      <vt:lpstr>Building Blocks = Measurable Goals</vt:lpstr>
      <vt:lpstr>The Learning Progression</vt:lpstr>
      <vt:lpstr>Learning Progression = ∑ Building Blocks</vt:lpstr>
      <vt:lpstr>Learning Progression = ∑ Building Blocks</vt:lpstr>
      <vt:lpstr>Desired Characteristics of Learning Progressions</vt:lpstr>
      <vt:lpstr>Desired Characteristics of Learning Progressions</vt:lpstr>
      <vt:lpstr>Learning Progression = ∑ Building Blocks</vt:lpstr>
      <vt:lpstr>Type of Knowledge</vt:lpstr>
      <vt:lpstr>Learning Progression Example</vt:lpstr>
      <vt:lpstr>Learning Progression Example</vt:lpstr>
      <vt:lpstr>Learning Progression Example</vt:lpstr>
      <vt:lpstr>Learning Progression Example</vt:lpstr>
      <vt:lpstr>Learning Progression Example</vt:lpstr>
      <vt:lpstr>Learning Progression Non-Example</vt:lpstr>
      <vt:lpstr>Learning Progression Non-Example</vt:lpstr>
      <vt:lpstr>Learning Progression Non-Example</vt:lpstr>
      <vt:lpstr>Learning Progression Non-Example</vt:lpstr>
      <vt:lpstr>Learning Progression Non-Example</vt:lpstr>
      <vt:lpstr>Practice Time</vt:lpstr>
      <vt:lpstr>Practice Time</vt:lpstr>
      <vt:lpstr>Practice Time</vt:lpstr>
      <vt:lpstr>Practice Time</vt:lpstr>
      <vt:lpstr>Practice Time</vt:lpstr>
      <vt:lpstr>Example Learning Progression</vt:lpstr>
      <vt:lpstr>Thanks for Attending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Process of Developing Performance Assessments</dc:title>
  <dc:creator>arouby</dc:creator>
  <cp:lastModifiedBy>Karen Hawkins</cp:lastModifiedBy>
  <cp:revision>251</cp:revision>
  <dcterms:created xsi:type="dcterms:W3CDTF">2011-09-22T19:36:37Z</dcterms:created>
  <dcterms:modified xsi:type="dcterms:W3CDTF">2012-12-18T21:59:43Z</dcterms:modified>
</cp:coreProperties>
</file>