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docx" ContentType="application/vnd.openxmlformats-officedocument.wordprocessingml.document"/>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Default Extension="tiff" ContentType="image/tiff"/>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31"/>
  </p:notesMasterIdLst>
  <p:handoutMasterIdLst>
    <p:handoutMasterId r:id="rId32"/>
  </p:handoutMasterIdLst>
  <p:sldIdLst>
    <p:sldId id="265" r:id="rId2"/>
    <p:sldId id="326" r:id="rId3"/>
    <p:sldId id="356" r:id="rId4"/>
    <p:sldId id="327" r:id="rId5"/>
    <p:sldId id="328" r:id="rId6"/>
    <p:sldId id="329" r:id="rId7"/>
    <p:sldId id="330" r:id="rId8"/>
    <p:sldId id="334" r:id="rId9"/>
    <p:sldId id="331" r:id="rId10"/>
    <p:sldId id="332" r:id="rId11"/>
    <p:sldId id="335" r:id="rId12"/>
    <p:sldId id="336" r:id="rId13"/>
    <p:sldId id="337" r:id="rId14"/>
    <p:sldId id="339" r:id="rId15"/>
    <p:sldId id="340" r:id="rId16"/>
    <p:sldId id="351" r:id="rId17"/>
    <p:sldId id="341" r:id="rId18"/>
    <p:sldId id="357" r:id="rId19"/>
    <p:sldId id="346" r:id="rId20"/>
    <p:sldId id="344" r:id="rId21"/>
    <p:sldId id="345" r:id="rId22"/>
    <p:sldId id="347" r:id="rId23"/>
    <p:sldId id="348" r:id="rId24"/>
    <p:sldId id="353" r:id="rId25"/>
    <p:sldId id="354" r:id="rId26"/>
    <p:sldId id="349" r:id="rId27"/>
    <p:sldId id="355" r:id="rId28"/>
    <p:sldId id="350" r:id="rId29"/>
    <p:sldId id="269" r:id="rId30"/>
  </p:sldIdLst>
  <p:sldSz cx="9144000" cy="6858000" type="screen4x3"/>
  <p:notesSz cx="7010400" cy="9296400"/>
  <p:custDataLst>
    <p:tags r:id="rId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clrMru>
    <a:srgbClr val="D5500A"/>
    <a:srgbClr val="DF670D"/>
    <a:srgbClr val="530026"/>
    <a:srgbClr val="660033"/>
    <a:srgbClr val="80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20419" autoAdjust="0"/>
    <p:restoredTop sz="68679" autoAdjust="0"/>
  </p:normalViewPr>
  <p:slideViewPr>
    <p:cSldViewPr>
      <p:cViewPr varScale="1">
        <p:scale>
          <a:sx n="50" d="100"/>
          <a:sy n="50" d="100"/>
        </p:scale>
        <p:origin x="-946" y="-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317"/>
    </p:cViewPr>
  </p:notesTextViewPr>
  <p:sorterViewPr>
    <p:cViewPr>
      <p:scale>
        <a:sx n="66" d="100"/>
        <a:sy n="66" d="100"/>
      </p:scale>
      <p:origin x="0" y="0"/>
    </p:cViewPr>
  </p:sorterViewPr>
  <p:notesViewPr>
    <p:cSldViewPr snapToGrid="0" snapToObjects="1">
      <p:cViewPr>
        <p:scale>
          <a:sx n="100" d="100"/>
          <a:sy n="100" d="100"/>
        </p:scale>
        <p:origin x="-816" y="2491"/>
      </p:cViewPr>
      <p:guideLst>
        <p:guide orient="horz" pos="2928"/>
        <p:guide pos="2208"/>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58B9A152-A73F-E04E-9B59-9D5A09574A95}" type="datetimeFigureOut">
              <a:rPr lang="en-US" smtClean="0"/>
              <a:pPr/>
              <a:t>8/28/2012</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AFEFC13D-FF47-764B-B331-B89A556B4947}" type="slidenum">
              <a:rPr lang="en-US" smtClean="0"/>
              <a:pPr/>
              <a:t>‹#›</a:t>
            </a:fld>
            <a:endParaRPr lang="en-US"/>
          </a:p>
        </p:txBody>
      </p:sp>
    </p:spTree>
    <p:extLst>
      <p:ext uri="{BB962C8B-B14F-4D97-AF65-F5344CB8AC3E}">
        <p14:creationId xmlns="" xmlns:p14="http://schemas.microsoft.com/office/powerpoint/2010/main" val="158697214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4069325" y="356919"/>
            <a:ext cx="2336800" cy="326728"/>
          </a:xfrm>
          <a:prstGeom prst="rect">
            <a:avLst/>
          </a:prstGeom>
        </p:spPr>
        <p:txBody>
          <a:bodyPr vert="horz" lIns="93177" tIns="46589" rIns="93177" bIns="46589" rtlCol="0" anchor="b"/>
          <a:lstStyle>
            <a:lvl1pPr algn="r">
              <a:defRPr sz="1200"/>
            </a:lvl1pPr>
          </a:lstStyle>
          <a:p>
            <a:fld id="{F853D8E7-9B07-4451-B903-C19824C8E007}" type="slidenum">
              <a:rPr lang="en-US" smtClean="0"/>
              <a:pPr/>
              <a:t>‹#›</a:t>
            </a:fld>
            <a:endParaRPr lang="en-US" dirty="0"/>
          </a:p>
        </p:txBody>
      </p:sp>
    </p:spTree>
    <p:extLst>
      <p:ext uri="{BB962C8B-B14F-4D97-AF65-F5344CB8AC3E}">
        <p14:creationId xmlns="" xmlns:p14="http://schemas.microsoft.com/office/powerpoint/2010/main" val="18370668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lnSpc>
        <a:spcPct val="105000"/>
      </a:lnSpc>
      <a:spcBef>
        <a:spcPts val="1200"/>
      </a:spcBef>
      <a:defRPr sz="1200" kern="1200">
        <a:solidFill>
          <a:schemeClr val="tx1"/>
        </a:solidFill>
        <a:latin typeface="+mn-lt"/>
        <a:ea typeface="+mn-ea"/>
        <a:cs typeface="+mn-cs"/>
      </a:defRPr>
    </a:lvl1pPr>
    <a:lvl2pPr marL="457200" algn="l" defTabSz="914400" rtl="0" eaLnBrk="1" latinLnBrk="0" hangingPunct="1">
      <a:lnSpc>
        <a:spcPct val="105000"/>
      </a:lnSpc>
      <a:spcBef>
        <a:spcPts val="1200"/>
      </a:spcBef>
      <a:defRPr sz="1200" kern="1200">
        <a:solidFill>
          <a:schemeClr val="tx1"/>
        </a:solidFill>
        <a:latin typeface="+mn-lt"/>
        <a:ea typeface="+mn-ea"/>
        <a:cs typeface="+mn-cs"/>
      </a:defRPr>
    </a:lvl2pPr>
    <a:lvl3pPr marL="914400" algn="l" defTabSz="914400" rtl="0" eaLnBrk="1" latinLnBrk="0" hangingPunct="1">
      <a:lnSpc>
        <a:spcPct val="105000"/>
      </a:lnSpc>
      <a:spcBef>
        <a:spcPts val="1200"/>
      </a:spcBef>
      <a:defRPr sz="1200" kern="1200">
        <a:solidFill>
          <a:schemeClr val="tx1"/>
        </a:solidFill>
        <a:latin typeface="+mn-lt"/>
        <a:ea typeface="+mn-ea"/>
        <a:cs typeface="+mn-cs"/>
      </a:defRPr>
    </a:lvl3pPr>
    <a:lvl4pPr marL="1371600" algn="l" defTabSz="914400" rtl="0" eaLnBrk="1" latinLnBrk="0" hangingPunct="1">
      <a:lnSpc>
        <a:spcPct val="105000"/>
      </a:lnSpc>
      <a:spcBef>
        <a:spcPts val="1200"/>
      </a:spcBef>
      <a:defRPr sz="1200" kern="1200">
        <a:solidFill>
          <a:schemeClr val="tx1"/>
        </a:solidFill>
        <a:latin typeface="+mn-lt"/>
        <a:ea typeface="+mn-ea"/>
        <a:cs typeface="+mn-cs"/>
      </a:defRPr>
    </a:lvl4pPr>
    <a:lvl5pPr marL="1828800" algn="l" defTabSz="914400" rtl="0" eaLnBrk="1" latinLnBrk="0" hangingPunct="1">
      <a:lnSpc>
        <a:spcPct val="105000"/>
      </a:lnSpc>
      <a:spcBef>
        <a:spcPts val="1200"/>
      </a:spcBef>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125000"/>
              </a:lnSpc>
            </a:pPr>
            <a:r>
              <a:rPr lang="en-US" sz="1300" dirty="0" smtClean="0"/>
              <a:t>Our research is concerned with a possible strategy for expanding the types of science competencies that are included in both large-scale assessments such as those administered statewide and classroom assessments that are developed and administered by teachers. </a:t>
            </a:r>
          </a:p>
          <a:p>
            <a:pPr>
              <a:lnSpc>
                <a:spcPct val="125000"/>
              </a:lnSpc>
              <a:spcBef>
                <a:spcPts val="6114"/>
              </a:spcBef>
            </a:pPr>
            <a:r>
              <a:rPr lang="en-US" sz="1000" dirty="0" smtClean="0"/>
              <a:t>Albert Oosterhof is Professor of Educational Measurement and Statistics at Florida State University. </a:t>
            </a:r>
            <a:r>
              <a:rPr lang="en-US" sz="1000" dirty="0" err="1" smtClean="0"/>
              <a:t>Faranak</a:t>
            </a:r>
            <a:r>
              <a:rPr lang="en-US" sz="1000" dirty="0" smtClean="0"/>
              <a:t> Rohani is Director of the university’s Center for Advancement of Learning and Assessment and is the Principal Investigator for this project. Penny Gilmer is the university’s Nancy Marcus Professor Emerita of Chemistry and Biochemistry. </a:t>
            </a:r>
          </a:p>
          <a:p>
            <a:pPr>
              <a:lnSpc>
                <a:spcPct val="120000"/>
              </a:lnSpc>
              <a:spcBef>
                <a:spcPts val="611"/>
              </a:spcBef>
            </a:pPr>
            <a:r>
              <a:rPr lang="en-US" sz="1000" dirty="0"/>
              <a:t>The work reported in this </a:t>
            </a:r>
            <a:r>
              <a:rPr lang="en-US" sz="1000" dirty="0" smtClean="0"/>
              <a:t>presentation is </a:t>
            </a:r>
            <a:r>
              <a:rPr lang="en-US" sz="1000" dirty="0"/>
              <a:t>supported through a grant from Education Research Programs at the Institute of Education Sciences (IES), award number R305A110121, administered by the U.S. Department of Education. </a:t>
            </a:r>
            <a:r>
              <a:rPr lang="en-US" sz="1000" dirty="0" smtClean="0"/>
              <a:t>Related </a:t>
            </a:r>
            <a:r>
              <a:rPr lang="en-US" sz="1000" dirty="0"/>
              <a:t>information is available at </a:t>
            </a:r>
            <a:r>
              <a:rPr lang="en-US" sz="1000" dirty="0" err="1" smtClean="0"/>
              <a:t>www.cala.fsu.edu</a:t>
            </a:r>
            <a:r>
              <a:rPr lang="en-US" sz="1000" dirty="0"/>
              <a:t>/</a:t>
            </a:r>
            <a:r>
              <a:rPr lang="en-US" sz="1000" dirty="0" err="1"/>
              <a:t>ies</a:t>
            </a:r>
            <a:r>
              <a:rPr lang="en-US" sz="1000" dirty="0"/>
              <a:t>/. Findings and opinions do not reflect the positions or policies of IES or the U.S. Department of Education. </a:t>
            </a:r>
          </a:p>
          <a:p>
            <a:pPr>
              <a:lnSpc>
                <a:spcPct val="120000"/>
              </a:lnSpc>
              <a:spcBef>
                <a:spcPts val="611"/>
              </a:spcBef>
            </a:pPr>
            <a:r>
              <a:rPr lang="en-US" sz="1000" dirty="0"/>
              <a:t>Copyright © 2012 by the Center for Advancement of Learning and Assessment, Florida State University. All rights reserved. </a:t>
            </a:r>
          </a:p>
        </p:txBody>
      </p:sp>
      <p:sp>
        <p:nvSpPr>
          <p:cNvPr id="4" name="Slide Number Placeholder 3"/>
          <p:cNvSpPr>
            <a:spLocks noGrp="1"/>
          </p:cNvSpPr>
          <p:nvPr>
            <p:ph type="sldNum" sz="quarter" idx="10"/>
          </p:nvPr>
        </p:nvSpPr>
        <p:spPr/>
        <p:txBody>
          <a:bodyPr/>
          <a:lstStyle/>
          <a:p>
            <a:fld id="{F853D8E7-9B07-4451-B903-C19824C8E007}"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Limited time allows me to only flash through one of these specifications. After</a:t>
            </a:r>
            <a:r>
              <a:rPr lang="en-US" baseline="0" dirty="0" smtClean="0"/>
              <a:t> the session, </a:t>
            </a:r>
            <a:r>
              <a:rPr lang="en-US" dirty="0" smtClean="0"/>
              <a:t>I can show you how to access an electronic copy of this presentation for a more appropriate </a:t>
            </a:r>
            <a:r>
              <a:rPr lang="en-US" baseline="0" dirty="0" smtClean="0"/>
              <a:t>review</a:t>
            </a:r>
            <a:r>
              <a:rPr lang="en-US" dirty="0" smtClean="0"/>
              <a:t>. To date, we have developed eight specifications that define assessments for a diverse set of competencies. These are available on our website.</a:t>
            </a:r>
          </a:p>
          <a:p>
            <a:r>
              <a:rPr lang="en-US" dirty="0" smtClean="0"/>
              <a:t>http</a:t>
            </a:r>
            <a:r>
              <a:rPr lang="en-US" dirty="0"/>
              <a:t>://</a:t>
            </a:r>
            <a:r>
              <a:rPr lang="en-US" dirty="0" smtClean="0"/>
              <a:t>www.cala.fsu.edu/ies/performance_assessment_specifications</a:t>
            </a:r>
            <a:endParaRPr lang="en-US" dirty="0"/>
          </a:p>
        </p:txBody>
      </p:sp>
      <p:sp>
        <p:nvSpPr>
          <p:cNvPr id="4" name="Slide Number Placeholder 3"/>
          <p:cNvSpPr>
            <a:spLocks noGrp="1"/>
          </p:cNvSpPr>
          <p:nvPr>
            <p:ph type="sldNum" sz="quarter" idx="10"/>
          </p:nvPr>
        </p:nvSpPr>
        <p:spPr/>
        <p:txBody>
          <a:bodyPr/>
          <a:lstStyle/>
          <a:p>
            <a:fld id="{F853D8E7-9B07-4451-B903-C19824C8E007}" type="slidenum">
              <a:rPr lang="en-US" smtClean="0"/>
              <a:pPr/>
              <a:t>10</a:t>
            </a:fld>
            <a:endParaRPr lang="en-US" dirty="0"/>
          </a:p>
        </p:txBody>
      </p:sp>
    </p:spTree>
    <p:extLst>
      <p:ext uri="{BB962C8B-B14F-4D97-AF65-F5344CB8AC3E}">
        <p14:creationId xmlns="" xmlns:p14="http://schemas.microsoft.com/office/powerpoint/2010/main" val="6411194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task)</a:t>
            </a:r>
            <a:endParaRPr lang="en-US" dirty="0"/>
          </a:p>
        </p:txBody>
      </p:sp>
      <p:sp>
        <p:nvSpPr>
          <p:cNvPr id="4" name="Slide Number Placeholder 3"/>
          <p:cNvSpPr>
            <a:spLocks noGrp="1"/>
          </p:cNvSpPr>
          <p:nvPr>
            <p:ph type="sldNum" sz="quarter" idx="10"/>
          </p:nvPr>
        </p:nvSpPr>
        <p:spPr/>
        <p:txBody>
          <a:bodyPr/>
          <a:lstStyle/>
          <a:p>
            <a:fld id="{F853D8E7-9B07-4451-B903-C19824C8E007}" type="slidenum">
              <a:rPr lang="en-US" smtClean="0"/>
              <a:pPr/>
              <a:t>11</a:t>
            </a:fld>
            <a:endParaRPr lang="en-US" dirty="0"/>
          </a:p>
        </p:txBody>
      </p:sp>
    </p:spTree>
    <p:extLst>
      <p:ext uri="{BB962C8B-B14F-4D97-AF65-F5344CB8AC3E}">
        <p14:creationId xmlns="" xmlns:p14="http://schemas.microsoft.com/office/powerpoint/2010/main" val="4178249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(Scoring plan for the example task)</a:t>
            </a:r>
            <a:endParaRPr lang="en-US" dirty="0"/>
          </a:p>
        </p:txBody>
      </p:sp>
      <p:sp>
        <p:nvSpPr>
          <p:cNvPr id="4" name="Slide Number Placeholder 3"/>
          <p:cNvSpPr>
            <a:spLocks noGrp="1"/>
          </p:cNvSpPr>
          <p:nvPr>
            <p:ph type="sldNum" sz="quarter" idx="10"/>
          </p:nvPr>
        </p:nvSpPr>
        <p:spPr/>
        <p:txBody>
          <a:bodyPr/>
          <a:lstStyle/>
          <a:p>
            <a:fld id="{F853D8E7-9B07-4451-B903-C19824C8E007}" type="slidenum">
              <a:rPr lang="en-US" smtClean="0"/>
              <a:pPr/>
              <a:t>12</a:t>
            </a:fld>
            <a:endParaRPr lang="en-US" dirty="0"/>
          </a:p>
        </p:txBody>
      </p:sp>
    </p:spTree>
    <p:extLst>
      <p:ext uri="{BB962C8B-B14F-4D97-AF65-F5344CB8AC3E}">
        <p14:creationId xmlns="" xmlns:p14="http://schemas.microsoft.com/office/powerpoint/2010/main" val="22451027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(Procedural for creating parallel</a:t>
            </a:r>
            <a:r>
              <a:rPr lang="en-US" baseline="0" dirty="0" smtClean="0"/>
              <a:t> </a:t>
            </a:r>
            <a:r>
              <a:rPr lang="en-US" dirty="0" smtClean="0"/>
              <a:t>task)</a:t>
            </a:r>
            <a:endParaRPr lang="en-US" dirty="0"/>
          </a:p>
        </p:txBody>
      </p:sp>
      <p:sp>
        <p:nvSpPr>
          <p:cNvPr id="4" name="Slide Number Placeholder 3"/>
          <p:cNvSpPr>
            <a:spLocks noGrp="1"/>
          </p:cNvSpPr>
          <p:nvPr>
            <p:ph type="sldNum" sz="quarter" idx="10"/>
          </p:nvPr>
        </p:nvSpPr>
        <p:spPr/>
        <p:txBody>
          <a:bodyPr/>
          <a:lstStyle/>
          <a:p>
            <a:fld id="{F853D8E7-9B07-4451-B903-C19824C8E007}" type="slidenum">
              <a:rPr lang="en-US" smtClean="0"/>
              <a:pPr/>
              <a:t>13</a:t>
            </a:fld>
            <a:endParaRPr lang="en-US" dirty="0"/>
          </a:p>
        </p:txBody>
      </p:sp>
    </p:spTree>
    <p:extLst>
      <p:ext uri="{BB962C8B-B14F-4D97-AF65-F5344CB8AC3E}">
        <p14:creationId xmlns="" xmlns:p14="http://schemas.microsoft.com/office/powerpoint/2010/main" val="22451027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(Portion of the Scoring</a:t>
            </a:r>
            <a:r>
              <a:rPr lang="en-US" baseline="0" dirty="0" smtClean="0"/>
              <a:t> Plan for Parallel Tasks)</a:t>
            </a:r>
            <a:endParaRPr lang="en-US" dirty="0"/>
          </a:p>
        </p:txBody>
      </p:sp>
      <p:sp>
        <p:nvSpPr>
          <p:cNvPr id="4" name="Slide Number Placeholder 3"/>
          <p:cNvSpPr>
            <a:spLocks noGrp="1"/>
          </p:cNvSpPr>
          <p:nvPr>
            <p:ph type="sldNum" sz="quarter" idx="10"/>
          </p:nvPr>
        </p:nvSpPr>
        <p:spPr/>
        <p:txBody>
          <a:bodyPr/>
          <a:lstStyle/>
          <a:p>
            <a:fld id="{F853D8E7-9B07-4451-B903-C19824C8E007}" type="slidenum">
              <a:rPr lang="en-US" smtClean="0"/>
              <a:pPr/>
              <a:t>14</a:t>
            </a:fld>
            <a:endParaRPr lang="en-US" dirty="0"/>
          </a:p>
        </p:txBody>
      </p:sp>
    </p:spTree>
    <p:extLst>
      <p:ext uri="{BB962C8B-B14F-4D97-AF65-F5344CB8AC3E}">
        <p14:creationId xmlns="" xmlns:p14="http://schemas.microsoft.com/office/powerpoint/2010/main" val="28612887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31774">
              <a:spcBef>
                <a:spcPts val="1223"/>
              </a:spcBef>
              <a:defRPr/>
            </a:pPr>
            <a:r>
              <a:rPr lang="en-US" dirty="0" smtClean="0"/>
              <a:t>This is a good point to review the basic goals of</a:t>
            </a:r>
            <a:r>
              <a:rPr lang="en-US" baseline="0" dirty="0" smtClean="0"/>
              <a:t> this project. </a:t>
            </a:r>
          </a:p>
          <a:p>
            <a:pPr defTabSz="931774">
              <a:spcBef>
                <a:spcPts val="1223"/>
              </a:spcBef>
              <a:defRPr/>
            </a:pPr>
            <a:r>
              <a:rPr lang="en-US" dirty="0" smtClean="0"/>
              <a:t>Our research is concerned with a possible strategy for expanding the types of science competencies that are included in both large-scale assessments such as those administered statewide and classroom assessments that are developed and administered by teachers. </a:t>
            </a:r>
          </a:p>
          <a:p>
            <a:pPr defTabSz="931774">
              <a:spcBef>
                <a:spcPts val="1223"/>
              </a:spcBef>
              <a:defRPr/>
            </a:pPr>
            <a:r>
              <a:rPr lang="en-US" dirty="0" smtClean="0"/>
              <a:t>The strategy would involve a state-level agency administering tests to </a:t>
            </a:r>
            <a:r>
              <a:rPr lang="en-US" i="1" dirty="0" smtClean="0"/>
              <a:t>samples</a:t>
            </a:r>
            <a:r>
              <a:rPr lang="en-US" dirty="0" smtClean="0"/>
              <a:t> of students, which would allow the use of complex performance assessments and other format that are too costly for an agency to administer to every student. Teachers would be responsible for assessing the individual student, using performance tasks teachers individually develop based on the same specifications used by the state agency. </a:t>
            </a:r>
          </a:p>
          <a:p>
            <a:pPr defTabSz="931774">
              <a:spcBef>
                <a:spcPts val="1223"/>
              </a:spcBef>
              <a:defRPr/>
            </a:pPr>
            <a:r>
              <a:rPr lang="en-US" dirty="0" smtClean="0"/>
              <a:t>Different clusters of students (e.g., schools) would be included in a particular year’s statewide sample. Analyzing scores derived by the state agency and teachers included in this sample could be used to help cross-validate teachers’ and the agency’s assessments.</a:t>
            </a:r>
          </a:p>
          <a:p>
            <a:pPr defTabSz="931774">
              <a:spcBef>
                <a:spcPts val="1223"/>
              </a:spcBef>
              <a:defRPr/>
            </a:pPr>
            <a:r>
              <a:rPr lang="en-US" baseline="0" dirty="0" smtClean="0"/>
              <a:t>Teachers</a:t>
            </a:r>
            <a:r>
              <a:rPr lang="en-US" dirty="0" smtClean="0"/>
              <a:t> would also use the assessments formatively. This would need to go beyond testing students and should involve components such as learning progressions and formative feedback.</a:t>
            </a:r>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853D8E7-9B07-4451-B903-C19824C8E007}" type="slidenum">
              <a:rPr lang="en-US" smtClean="0"/>
              <a:pPr/>
              <a:t>15</a:t>
            </a:fld>
            <a:endParaRPr lang="en-US" dirty="0"/>
          </a:p>
        </p:txBody>
      </p:sp>
    </p:spTree>
    <p:extLst>
      <p:ext uri="{BB962C8B-B14F-4D97-AF65-F5344CB8AC3E}">
        <p14:creationId xmlns="" xmlns:p14="http://schemas.microsoft.com/office/powerpoint/2010/main" val="221320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defTabSz="931774">
              <a:spcBef>
                <a:spcPts val="1223"/>
              </a:spcBef>
              <a:defRPr/>
            </a:pPr>
            <a:r>
              <a:rPr lang="en-US" dirty="0" smtClean="0"/>
              <a:t>Our project does not include a broad statewide or even</a:t>
            </a:r>
            <a:r>
              <a:rPr lang="en-US" baseline="0" dirty="0" smtClean="0"/>
              <a:t> regional </a:t>
            </a:r>
            <a:r>
              <a:rPr lang="en-US" dirty="0" smtClean="0"/>
              <a:t>sampling of schools, which is an aspect of the proposed model. Instead, we are attempting to achieve certain specific goals that address enabling factors that are important to the proposed model.</a:t>
            </a:r>
          </a:p>
          <a:p>
            <a:pPr defTabSz="931774">
              <a:spcBef>
                <a:spcPts val="1223"/>
              </a:spcBef>
              <a:defRPr/>
            </a:pPr>
            <a:r>
              <a:rPr lang="en-US" baseline="0" dirty="0" smtClean="0"/>
              <a:t>Our</a:t>
            </a:r>
            <a:r>
              <a:rPr lang="en-US" dirty="0" smtClean="0"/>
              <a:t> intent is to… (above goals of project)</a:t>
            </a:r>
          </a:p>
          <a:p>
            <a:pPr defTabSz="931774">
              <a:spcBef>
                <a:spcPts val="1223"/>
              </a:spcBef>
              <a:defRPr/>
            </a:pPr>
            <a:r>
              <a:rPr lang="en-US" dirty="0"/>
              <a:t/>
            </a:r>
            <a:br>
              <a:rPr lang="en-US" dirty="0"/>
            </a:br>
            <a:r>
              <a:rPr lang="en-US" baseline="0" dirty="0" smtClean="0"/>
              <a:t>We recently completed our</a:t>
            </a:r>
            <a:r>
              <a:rPr lang="en-US" dirty="0" smtClean="0"/>
              <a:t> pilot year. </a:t>
            </a:r>
          </a:p>
          <a:p>
            <a:pPr marL="174708" indent="-174708" defTabSz="931774">
              <a:spcBef>
                <a:spcPts val="1223"/>
              </a:spcBef>
              <a:buFont typeface="Arial"/>
              <a:buChar char="•"/>
              <a:defRPr/>
            </a:pPr>
            <a:r>
              <a:rPr lang="en-US" dirty="0" smtClean="0"/>
              <a:t>We identified a set of target competencies in middle-school science that are beyond what large-scale assessments are able to measure. </a:t>
            </a:r>
          </a:p>
          <a:p>
            <a:pPr marL="174708" indent="-174708" defTabSz="931774">
              <a:spcBef>
                <a:spcPts val="1223"/>
              </a:spcBef>
              <a:buFont typeface="Arial"/>
              <a:buChar char="•"/>
              <a:defRPr/>
            </a:pPr>
            <a:r>
              <a:rPr lang="en-US" dirty="0" smtClean="0"/>
              <a:t>We developed an initial set of four specifications directed at several of these competencies. </a:t>
            </a:r>
          </a:p>
          <a:p>
            <a:pPr marL="174708" indent="-174708" defTabSz="931774">
              <a:spcBef>
                <a:spcPts val="1223"/>
              </a:spcBef>
              <a:buFont typeface="Arial"/>
              <a:buChar char="•"/>
              <a:defRPr/>
            </a:pPr>
            <a:r>
              <a:rPr lang="en-US" dirty="0" smtClean="0"/>
              <a:t>We worked with four initial science teachers from two middle schools. They and we developed and tried out our initial assessment</a:t>
            </a:r>
            <a:r>
              <a:rPr lang="en-US" baseline="0" dirty="0" smtClean="0"/>
              <a:t> and</a:t>
            </a:r>
            <a:r>
              <a:rPr lang="en-US" dirty="0" smtClean="0"/>
              <a:t> have been analyzing our initial data.</a:t>
            </a:r>
          </a:p>
          <a:p>
            <a:pPr defTabSz="931774">
              <a:spcBef>
                <a:spcPts val="1223"/>
              </a:spcBef>
              <a:defRPr/>
            </a:pPr>
            <a:r>
              <a:rPr lang="en-US" baseline="0" dirty="0" smtClean="0"/>
              <a:t>This</a:t>
            </a:r>
            <a:r>
              <a:rPr lang="en-US" dirty="0" smtClean="0"/>
              <a:t> summer, six additional teachers from three new schools joined our effort and participated in a training workshop. Four additional specifications were developed and are now in play.</a:t>
            </a:r>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853D8E7-9B07-4451-B903-C19824C8E007}" type="slidenum">
              <a:rPr lang="en-US" smtClean="0"/>
              <a:pPr/>
              <a:t>16</a:t>
            </a:fld>
            <a:endParaRPr lang="en-US" dirty="0"/>
          </a:p>
        </p:txBody>
      </p:sp>
    </p:spTree>
    <p:extLst>
      <p:ext uri="{BB962C8B-B14F-4D97-AF65-F5344CB8AC3E}">
        <p14:creationId xmlns="" xmlns:p14="http://schemas.microsoft.com/office/powerpoint/2010/main" val="221320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 me show you some of the results from our generalizability studies. Again, these are based on our pilot year. </a:t>
            </a:r>
          </a:p>
          <a:p>
            <a:r>
              <a:rPr lang="en-US" dirty="0" smtClean="0"/>
              <a:t>Generalizability theory has similarities to classical reliability theory. As with reliability, generalizability allows analysis of inconsistency in scores, such as those associated with the tasks students are asked to complete and and inconsistencies between raters. </a:t>
            </a:r>
          </a:p>
          <a:p>
            <a:r>
              <a:rPr lang="en-US" dirty="0" smtClean="0"/>
              <a:t>An important advantage of generalizability theory is that it allows one to develop designs for examining specific sources of inconsistency or facets that are of</a:t>
            </a:r>
            <a:r>
              <a:rPr lang="en-US" baseline="0" dirty="0" smtClean="0"/>
              <a:t> </a:t>
            </a:r>
            <a:r>
              <a:rPr lang="en-US" dirty="0" smtClean="0"/>
              <a:t>particular</a:t>
            </a:r>
            <a:r>
              <a:rPr lang="en-US" baseline="0" dirty="0" smtClean="0"/>
              <a:t> </a:t>
            </a:r>
            <a:r>
              <a:rPr lang="en-US" dirty="0" smtClean="0"/>
              <a:t>interest. As with classical reliability, one product of generalizability theory are coefficients, which estimate the proportion of total observed variance that is associated with true variance among students. </a:t>
            </a:r>
          </a:p>
          <a:p>
            <a:r>
              <a:rPr lang="en-US" dirty="0" smtClean="0"/>
              <a:t>The displayed G-coefficients address inconsistencies associated with raters and agents. The raters are the teachers and also members of our research staff. Agents pertains to the two agents involved, classroom teachers and CALA research team, each independently producing separate assessment tasks with scoring plans that were developed from a common specification. Each coefficient is based on scores from a pair of assessment tasks generated from a single specification. </a:t>
            </a:r>
          </a:p>
          <a:p>
            <a:r>
              <a:rPr lang="en-US" sz="900" dirty="0" smtClean="0"/>
              <a:t>Relative and absolute coefficients are reported. Supporting discussion provided by Webb and Shavelson (2005), </a:t>
            </a:r>
            <a:r>
              <a:rPr lang="en-US" sz="900" dirty="0"/>
              <a:t>available at http://</a:t>
            </a:r>
            <a:r>
              <a:rPr lang="en-US" sz="900" dirty="0" err="1"/>
              <a:t>www.stanford.edu</a:t>
            </a:r>
            <a:r>
              <a:rPr lang="en-US" sz="900" dirty="0"/>
              <a:t>/</a:t>
            </a:r>
            <a:r>
              <a:rPr lang="en-US" sz="900" dirty="0" err="1"/>
              <a:t>dept</a:t>
            </a:r>
            <a:r>
              <a:rPr lang="en-US" sz="900" dirty="0"/>
              <a:t>/SUSE/SEAL/</a:t>
            </a:r>
            <a:r>
              <a:rPr lang="en-US" sz="900" dirty="0" err="1"/>
              <a:t>Reports_Papers</a:t>
            </a:r>
            <a:r>
              <a:rPr lang="en-US" sz="900" dirty="0"/>
              <a:t>/</a:t>
            </a:r>
            <a:r>
              <a:rPr lang="en-US" sz="900" dirty="0" err="1" smtClean="0"/>
              <a:t>GTheoryEncyclo.pdf</a:t>
            </a:r>
            <a:endParaRPr lang="en-US" sz="900" dirty="0"/>
          </a:p>
        </p:txBody>
      </p:sp>
      <p:sp>
        <p:nvSpPr>
          <p:cNvPr id="4" name="Slide Number Placeholder 3"/>
          <p:cNvSpPr>
            <a:spLocks noGrp="1"/>
          </p:cNvSpPr>
          <p:nvPr>
            <p:ph type="sldNum" sz="quarter" idx="10"/>
          </p:nvPr>
        </p:nvSpPr>
        <p:spPr/>
        <p:txBody>
          <a:bodyPr/>
          <a:lstStyle/>
          <a:p>
            <a:fld id="{F853D8E7-9B07-4451-B903-C19824C8E007}" type="slidenum">
              <a:rPr lang="en-US" smtClean="0"/>
              <a:pPr/>
              <a:t>17</a:t>
            </a:fld>
            <a:endParaRPr lang="en-US" dirty="0"/>
          </a:p>
        </p:txBody>
      </p:sp>
    </p:spTree>
    <p:extLst>
      <p:ext uri="{BB962C8B-B14F-4D97-AF65-F5344CB8AC3E}">
        <p14:creationId xmlns="" xmlns:p14="http://schemas.microsoft.com/office/powerpoint/2010/main" val="12052734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1223"/>
              </a:spcBef>
            </a:pPr>
            <a:r>
              <a:rPr lang="en-US" dirty="0" smtClean="0"/>
              <a:t>This table compares the distributions of scores that students obtain on the summative assessment developed internally by their teacher to the parallel assessment developed externally by the researchers. If our specifications are able to produce comparable assessments, then these pairs of score distributions should be about the same within each class, which, essentially, they are. </a:t>
            </a:r>
          </a:p>
          <a:p>
            <a:pPr>
              <a:spcBef>
                <a:spcPts val="1223"/>
              </a:spcBef>
            </a:pPr>
            <a:r>
              <a:rPr lang="en-US" dirty="0" smtClean="0"/>
              <a:t>Each teacher’s summative assessment and the researchers’ parallel assessment were developed independently from the same specification. They were both administered separately to the teacher’s class within a two-week window. </a:t>
            </a:r>
          </a:p>
          <a:p>
            <a:pPr>
              <a:spcBef>
                <a:spcPts val="1223"/>
              </a:spcBef>
            </a:pPr>
            <a:r>
              <a:rPr lang="en-US" dirty="0" smtClean="0"/>
              <a:t>Scores provided in this table are the average assigned by the two teachers at a school or the average assigned by two researchers. The horizontal line within each column indicates the maximum possible score on a given assessment.</a:t>
            </a:r>
          </a:p>
        </p:txBody>
      </p:sp>
      <p:sp>
        <p:nvSpPr>
          <p:cNvPr id="4" name="Slide Number Placeholder 3"/>
          <p:cNvSpPr>
            <a:spLocks noGrp="1"/>
          </p:cNvSpPr>
          <p:nvPr>
            <p:ph type="sldNum" sz="quarter" idx="10"/>
          </p:nvPr>
        </p:nvSpPr>
        <p:spPr/>
        <p:txBody>
          <a:bodyPr/>
          <a:lstStyle/>
          <a:p>
            <a:fld id="{F853D8E7-9B07-4451-B903-C19824C8E007}" type="slidenum">
              <a:rPr lang="en-US" smtClean="0"/>
              <a:pPr/>
              <a:t>18</a:t>
            </a:fld>
            <a:endParaRPr lang="en-US" dirty="0"/>
          </a:p>
        </p:txBody>
      </p:sp>
    </p:spTree>
    <p:extLst>
      <p:ext uri="{BB962C8B-B14F-4D97-AF65-F5344CB8AC3E}">
        <p14:creationId xmlns="" xmlns:p14="http://schemas.microsoft.com/office/powerpoint/2010/main" val="27357570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solidFill>
                  <a:srgbClr val="800000"/>
                </a:solidFill>
              </a:rPr>
              <a:t>Part 3</a:t>
            </a:r>
            <a:r>
              <a:rPr lang="en-US" b="1" u="sng" dirty="0" smtClean="0">
                <a:solidFill>
                  <a:srgbClr val="800000"/>
                </a:solidFill>
              </a:rPr>
              <a:t>: </a:t>
            </a:r>
            <a:r>
              <a:rPr lang="en-US" b="1" u="sng" dirty="0" smtClean="0">
                <a:solidFill>
                  <a:srgbClr val="800000"/>
                </a:solidFill>
              </a:rPr>
              <a:t>Including </a:t>
            </a:r>
            <a:r>
              <a:rPr lang="en-US" b="1" u="sng" dirty="0">
                <a:solidFill>
                  <a:srgbClr val="800000"/>
                </a:solidFill>
              </a:rPr>
              <a:t>formative </a:t>
            </a:r>
            <a:r>
              <a:rPr lang="en-US" b="1" u="sng" dirty="0" smtClean="0">
                <a:solidFill>
                  <a:srgbClr val="800000"/>
                </a:solidFill>
              </a:rPr>
              <a:t>assessments </a:t>
            </a:r>
            <a:r>
              <a:rPr lang="en-US" b="1" u="sng" dirty="0">
                <a:solidFill>
                  <a:srgbClr val="800000"/>
                </a:solidFill>
              </a:rPr>
              <a:t>as </a:t>
            </a:r>
            <a:r>
              <a:rPr lang="en-US" b="1" u="sng" dirty="0" smtClean="0">
                <a:solidFill>
                  <a:srgbClr val="800000"/>
                </a:solidFill>
              </a:rPr>
              <a:t>a significant component of </a:t>
            </a:r>
            <a:r>
              <a:rPr lang="en-US" b="1" u="sng" dirty="0">
                <a:solidFill>
                  <a:srgbClr val="800000"/>
                </a:solidFill>
              </a:rPr>
              <a:t>the larger assessment picture</a:t>
            </a:r>
            <a:endParaRPr lang="en-US" u="sng" dirty="0" smtClean="0"/>
          </a:p>
          <a:p>
            <a:r>
              <a:rPr lang="en-US" dirty="0" smtClean="0"/>
              <a:t>Here is a statement related to formative assessment, appropriately described as a self-evident proposition. This statement opens their </a:t>
            </a:r>
            <a:r>
              <a:rPr lang="en-US" i="1" u="none" dirty="0" smtClean="0"/>
              <a:t>Phi Delta Kappa </a:t>
            </a:r>
            <a:r>
              <a:rPr lang="en-US" dirty="0" smtClean="0"/>
              <a:t>summary of their extensive and often-cited research review concerning formative assessment. </a:t>
            </a:r>
          </a:p>
          <a:p>
            <a:r>
              <a:rPr lang="en-US" dirty="0" smtClean="0"/>
              <a:t>The approach we have taken in our research is to consider formative assessment as an integral and inseparable aspect of a large-scale assessment program. Our attention is not on “benchmark assessments” that, for instance, a school district might administer </a:t>
            </a:r>
            <a:r>
              <a:rPr lang="en-US" dirty="0" err="1" smtClean="0"/>
              <a:t>systemwide</a:t>
            </a:r>
            <a:r>
              <a:rPr lang="en-US" dirty="0" smtClean="0"/>
              <a:t> at six-week or similar intervals. Instead, our interest has been with the individual teacher’s highly interactive formative assessments that occur daily in the classroom.</a:t>
            </a:r>
          </a:p>
        </p:txBody>
      </p:sp>
      <p:sp>
        <p:nvSpPr>
          <p:cNvPr id="4" name="Slide Number Placeholder 3"/>
          <p:cNvSpPr>
            <a:spLocks noGrp="1"/>
          </p:cNvSpPr>
          <p:nvPr>
            <p:ph type="sldNum" sz="quarter" idx="10"/>
          </p:nvPr>
        </p:nvSpPr>
        <p:spPr/>
        <p:txBody>
          <a:bodyPr/>
          <a:lstStyle/>
          <a:p>
            <a:fld id="{F853D8E7-9B07-4451-B903-C19824C8E007}" type="slidenum">
              <a:rPr lang="en-US" smtClean="0"/>
              <a:pPr/>
              <a:t>19</a:t>
            </a:fld>
            <a:endParaRPr lang="en-US" dirty="0"/>
          </a:p>
        </p:txBody>
      </p:sp>
    </p:spTree>
    <p:extLst>
      <p:ext uri="{BB962C8B-B14F-4D97-AF65-F5344CB8AC3E}">
        <p14:creationId xmlns="" xmlns:p14="http://schemas.microsoft.com/office/powerpoint/2010/main" val="3810493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040" y="4275203"/>
            <a:ext cx="5608320" cy="4416922"/>
          </a:xfrm>
        </p:spPr>
        <p:txBody>
          <a:bodyPr>
            <a:noAutofit/>
          </a:bodyPr>
          <a:lstStyle/>
          <a:p>
            <a:pPr>
              <a:spcBef>
                <a:spcPts val="0"/>
              </a:spcBef>
            </a:pPr>
            <a:r>
              <a:rPr lang="en-US" dirty="0" smtClean="0"/>
              <a:t>This presentation will address three issues:</a:t>
            </a:r>
          </a:p>
          <a:p>
            <a:pPr marL="232943" indent="-232943">
              <a:spcBef>
                <a:spcPts val="611"/>
              </a:spcBef>
              <a:buFont typeface="+mj-lt"/>
              <a:buAutoNum type="arabicPeriod"/>
            </a:pPr>
            <a:r>
              <a:rPr lang="en-US" b="1" dirty="0" smtClean="0">
                <a:solidFill>
                  <a:srgbClr val="800000"/>
                </a:solidFill>
              </a:rPr>
              <a:t>A highly significant subset of science competencies will remain absent from statewide assessments as long as these assessments are administered to virtually every student at selected grade levels. </a:t>
            </a:r>
            <a:r>
              <a:rPr lang="en-US" dirty="0" smtClean="0"/>
              <a:t>The cost of developing, administering, and scoring these assessments requires limiting them to multiple choice and similarly efficient item formats. This limitation likely will continue even as educational standards become more sophisticated </a:t>
            </a:r>
            <a:r>
              <a:rPr lang="en-US" i="1" dirty="0" smtClean="0"/>
              <a:t>unless</a:t>
            </a:r>
            <a:r>
              <a:rPr lang="en-US" dirty="0" smtClean="0"/>
              <a:t> statewide assessments rely on </a:t>
            </a:r>
            <a:r>
              <a:rPr lang="en-US" i="1" dirty="0" smtClean="0"/>
              <a:t>sampling</a:t>
            </a:r>
            <a:r>
              <a:rPr lang="en-US" dirty="0" smtClean="0"/>
              <a:t> students rather than testing every student. Sampling is an approach used, for instance, by NAEP. </a:t>
            </a:r>
            <a:r>
              <a:rPr lang="en-US" b="1" dirty="0" smtClean="0">
                <a:solidFill>
                  <a:srgbClr val="800000"/>
                </a:solidFill>
              </a:rPr>
              <a:t>In this presentation, we will look at examples of the types of essential science competencies that presently go unassessed.</a:t>
            </a:r>
            <a:r>
              <a:rPr lang="en-US" dirty="0" smtClean="0">
                <a:solidFill>
                  <a:srgbClr val="800000"/>
                </a:solidFill>
              </a:rPr>
              <a:t> </a:t>
            </a:r>
            <a:r>
              <a:rPr lang="en-US" i="1" dirty="0" smtClean="0"/>
              <a:t>Because of the importance assigned to statewide assessments</a:t>
            </a:r>
            <a:r>
              <a:rPr lang="en-US" dirty="0" smtClean="0"/>
              <a:t>, competencies excluded from these are the types of competencies teachers tend to deemphasize.</a:t>
            </a:r>
            <a:br>
              <a:rPr lang="en-US" dirty="0" smtClean="0"/>
            </a:br>
            <a:r>
              <a:rPr lang="en-US" dirty="0" smtClean="0"/>
              <a:t/>
            </a:r>
            <a:br>
              <a:rPr lang="en-US" dirty="0" smtClean="0"/>
            </a:br>
            <a:r>
              <a:rPr lang="en-US" dirty="0" smtClean="0"/>
              <a:t>If statewide assessments were based on </a:t>
            </a:r>
            <a:r>
              <a:rPr lang="en-US" i="1" dirty="0" smtClean="0"/>
              <a:t>samples</a:t>
            </a:r>
            <a:r>
              <a:rPr lang="en-US" dirty="0" smtClean="0"/>
              <a:t> of students rather than testing every student, the potential format of these assessments could be expanded substantially, as could the sophistication of the competencies that are assessed.</a:t>
            </a:r>
          </a:p>
        </p:txBody>
      </p:sp>
      <p:sp>
        <p:nvSpPr>
          <p:cNvPr id="4" name="Slide Number Placeholder 3"/>
          <p:cNvSpPr>
            <a:spLocks noGrp="1"/>
          </p:cNvSpPr>
          <p:nvPr>
            <p:ph type="sldNum" sz="quarter" idx="10"/>
          </p:nvPr>
        </p:nvSpPr>
        <p:spPr/>
        <p:txBody>
          <a:bodyPr/>
          <a:lstStyle/>
          <a:p>
            <a:fld id="{F853D8E7-9B07-4451-B903-C19824C8E007}" type="slidenum">
              <a:rPr lang="en-US" smtClean="0"/>
              <a:pPr/>
              <a:t>2</a:t>
            </a:fld>
            <a:endParaRPr lang="en-US"/>
          </a:p>
        </p:txBody>
      </p:sp>
    </p:spTree>
    <p:extLst>
      <p:ext uri="{BB962C8B-B14F-4D97-AF65-F5344CB8AC3E}">
        <p14:creationId xmlns="" xmlns:p14="http://schemas.microsoft.com/office/powerpoint/2010/main" val="32015807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that context, here are some characteristics of formative assessments.</a:t>
            </a:r>
          </a:p>
          <a:p>
            <a:r>
              <a:rPr lang="en-US" dirty="0" smtClean="0"/>
              <a:t>(Above)</a:t>
            </a:r>
          </a:p>
        </p:txBody>
      </p:sp>
      <p:sp>
        <p:nvSpPr>
          <p:cNvPr id="4" name="Slide Number Placeholder 3"/>
          <p:cNvSpPr>
            <a:spLocks noGrp="1"/>
          </p:cNvSpPr>
          <p:nvPr>
            <p:ph type="sldNum" sz="quarter" idx="10"/>
          </p:nvPr>
        </p:nvSpPr>
        <p:spPr/>
        <p:txBody>
          <a:bodyPr/>
          <a:lstStyle/>
          <a:p>
            <a:fld id="{F853D8E7-9B07-4451-B903-C19824C8E007}" type="slidenum">
              <a:rPr lang="en-US" smtClean="0"/>
              <a:pPr/>
              <a:t>20</a:t>
            </a:fld>
            <a:endParaRPr lang="en-US" dirty="0"/>
          </a:p>
        </p:txBody>
      </p:sp>
    </p:spTree>
    <p:extLst>
      <p:ext uri="{BB962C8B-B14F-4D97-AF65-F5344CB8AC3E}">
        <p14:creationId xmlns="" xmlns:p14="http://schemas.microsoft.com/office/powerpoint/2010/main" val="38104938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just stated, formative assessments exist in the context of learning proceeding through a deliberate progression.</a:t>
            </a:r>
          </a:p>
          <a:p>
            <a:r>
              <a:rPr lang="en-US" dirty="0" smtClean="0"/>
              <a:t/>
            </a:r>
            <a:br>
              <a:rPr lang="en-US" dirty="0" smtClean="0"/>
            </a:br>
            <a:r>
              <a:rPr lang="en-US" dirty="0" smtClean="0"/>
              <a:t>Here is </a:t>
            </a:r>
            <a:r>
              <a:rPr lang="en-US" dirty="0" err="1" smtClean="0"/>
              <a:t>Popham’s</a:t>
            </a:r>
            <a:r>
              <a:rPr lang="en-US" dirty="0" smtClean="0"/>
              <a:t> definition of a learning progression:</a:t>
            </a:r>
            <a:r>
              <a:rPr lang="en-US" dirty="0"/>
              <a:t> </a:t>
            </a:r>
            <a:r>
              <a:rPr lang="en-US" dirty="0" smtClean="0"/>
              <a:t> (above) </a:t>
            </a:r>
            <a:endParaRPr lang="en-US" dirty="0"/>
          </a:p>
        </p:txBody>
      </p:sp>
      <p:sp>
        <p:nvSpPr>
          <p:cNvPr id="4" name="Slide Number Placeholder 3"/>
          <p:cNvSpPr>
            <a:spLocks noGrp="1"/>
          </p:cNvSpPr>
          <p:nvPr>
            <p:ph type="sldNum" sz="quarter" idx="10"/>
          </p:nvPr>
        </p:nvSpPr>
        <p:spPr/>
        <p:txBody>
          <a:bodyPr/>
          <a:lstStyle/>
          <a:p>
            <a:fld id="{F853D8E7-9B07-4451-B903-C19824C8E007}" type="slidenum">
              <a:rPr lang="en-US" smtClean="0"/>
              <a:pPr/>
              <a:t>21</a:t>
            </a:fld>
            <a:endParaRPr lang="en-US" dirty="0"/>
          </a:p>
        </p:txBody>
      </p:sp>
    </p:spTree>
    <p:extLst>
      <p:ext uri="{BB962C8B-B14F-4D97-AF65-F5344CB8AC3E}">
        <p14:creationId xmlns="" xmlns:p14="http://schemas.microsoft.com/office/powerpoint/2010/main" val="41661624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Heritage associates this important quality with learning progressions:  (Above)</a:t>
            </a:r>
            <a:endParaRPr lang="en-US" dirty="0"/>
          </a:p>
        </p:txBody>
      </p:sp>
      <p:sp>
        <p:nvSpPr>
          <p:cNvPr id="4" name="Slide Number Placeholder 3"/>
          <p:cNvSpPr>
            <a:spLocks noGrp="1"/>
          </p:cNvSpPr>
          <p:nvPr>
            <p:ph type="sldNum" sz="quarter" idx="10"/>
          </p:nvPr>
        </p:nvSpPr>
        <p:spPr/>
        <p:txBody>
          <a:bodyPr/>
          <a:lstStyle/>
          <a:p>
            <a:fld id="{F853D8E7-9B07-4451-B903-C19824C8E007}" type="slidenum">
              <a:rPr lang="en-US" smtClean="0"/>
              <a:pPr/>
              <a:t>22</a:t>
            </a:fld>
            <a:endParaRPr lang="en-US" dirty="0"/>
          </a:p>
        </p:txBody>
      </p:sp>
    </p:spTree>
    <p:extLst>
      <p:ext uri="{BB962C8B-B14F-4D97-AF65-F5344CB8AC3E}">
        <p14:creationId xmlns="" xmlns:p14="http://schemas.microsoft.com/office/powerpoint/2010/main" val="17111412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of the things we learned from our pilot year is that a meaningful integration of formative with summative assessments relies on systematically establishing the building blocks that lead to learning a complex target competency. These building blocks define a learning progression.</a:t>
            </a:r>
          </a:p>
          <a:p>
            <a:r>
              <a:rPr lang="en-US" dirty="0" smtClean="0"/>
              <a:t>This learning progression</a:t>
            </a:r>
            <a:r>
              <a:rPr lang="en-US" baseline="0" dirty="0" smtClean="0"/>
              <a:t> is developed by the teacher, who</a:t>
            </a:r>
            <a:r>
              <a:rPr lang="en-US" dirty="0" smtClean="0"/>
              <a:t> assumes this responsibility for these three reasons, among others:</a:t>
            </a:r>
          </a:p>
          <a:p>
            <a:pPr marL="174708" indent="-174708">
              <a:buFont typeface="Arial"/>
              <a:buChar char="•"/>
            </a:pPr>
            <a:r>
              <a:rPr lang="en-US" dirty="0" smtClean="0"/>
              <a:t>Teachers are uniquely knowledgeable about the needs and characteristics of their students.</a:t>
            </a:r>
          </a:p>
          <a:p>
            <a:pPr marL="174708" indent="-174708">
              <a:buFont typeface="Arial"/>
              <a:buChar char="•"/>
            </a:pPr>
            <a:r>
              <a:rPr lang="en-US" dirty="0" smtClean="0"/>
              <a:t>Different teachers successfully approach particular content in different ways.</a:t>
            </a:r>
          </a:p>
          <a:p>
            <a:pPr marL="174708" indent="-174708">
              <a:buFont typeface="Arial"/>
              <a:buChar char="•"/>
            </a:pPr>
            <a:r>
              <a:rPr lang="en-US" dirty="0" smtClean="0"/>
              <a:t>Teachers are professionals and developing</a:t>
            </a:r>
            <a:r>
              <a:rPr lang="en-US" baseline="0" dirty="0" smtClean="0"/>
              <a:t> learning progressions </a:t>
            </a:r>
            <a:r>
              <a:rPr lang="en-US" dirty="0" smtClean="0"/>
              <a:t>is the type of thing professionals are allowed and expected to do.</a:t>
            </a:r>
          </a:p>
          <a:p>
            <a:endParaRPr lang="en-US" dirty="0"/>
          </a:p>
        </p:txBody>
      </p:sp>
      <p:sp>
        <p:nvSpPr>
          <p:cNvPr id="4" name="Slide Number Placeholder 3"/>
          <p:cNvSpPr>
            <a:spLocks noGrp="1"/>
          </p:cNvSpPr>
          <p:nvPr>
            <p:ph type="sldNum" sz="quarter" idx="10"/>
          </p:nvPr>
        </p:nvSpPr>
        <p:spPr/>
        <p:txBody>
          <a:bodyPr/>
          <a:lstStyle/>
          <a:p>
            <a:fld id="{F853D8E7-9B07-4451-B903-C19824C8E007}" type="slidenum">
              <a:rPr lang="en-US" smtClean="0"/>
              <a:pPr/>
              <a:t>23</a:t>
            </a:fld>
            <a:endParaRPr lang="en-US" dirty="0"/>
          </a:p>
        </p:txBody>
      </p:sp>
    </p:spTree>
    <p:extLst>
      <p:ext uri="{BB962C8B-B14F-4D97-AF65-F5344CB8AC3E}">
        <p14:creationId xmlns="" xmlns:p14="http://schemas.microsoft.com/office/powerpoint/2010/main" val="22282668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learning progression leads to a complex “target competency.”</a:t>
            </a:r>
          </a:p>
          <a:p>
            <a:r>
              <a:rPr lang="en-US" dirty="0"/>
              <a:t>A measurable goal identifies the outcome that a particular building block is intended to achieve. </a:t>
            </a:r>
            <a:r>
              <a:rPr lang="en-US" dirty="0" smtClean="0"/>
              <a:t>On this page, we list the measurable goals in reverse chronological order, suggesting the upward progression towards the target competency.</a:t>
            </a:r>
          </a:p>
        </p:txBody>
      </p:sp>
      <p:sp>
        <p:nvSpPr>
          <p:cNvPr id="4" name="Slide Number Placeholder 3"/>
          <p:cNvSpPr>
            <a:spLocks noGrp="1"/>
          </p:cNvSpPr>
          <p:nvPr>
            <p:ph type="sldNum" sz="quarter" idx="10"/>
          </p:nvPr>
        </p:nvSpPr>
        <p:spPr/>
        <p:txBody>
          <a:bodyPr/>
          <a:lstStyle/>
          <a:p>
            <a:fld id="{F853D8E7-9B07-4451-B903-C19824C8E007}" type="slidenum">
              <a:rPr lang="en-US" smtClean="0"/>
              <a:pPr/>
              <a:t>24</a:t>
            </a:fld>
            <a:endParaRPr lang="en-US" dirty="0"/>
          </a:p>
        </p:txBody>
      </p:sp>
    </p:spTree>
    <p:extLst>
      <p:ext uri="{BB962C8B-B14F-4D97-AF65-F5344CB8AC3E}">
        <p14:creationId xmlns="" xmlns:p14="http://schemas.microsoft.com/office/powerpoint/2010/main" val="22282668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each building block, a teacher</a:t>
            </a:r>
          </a:p>
          <a:p>
            <a:pPr marL="232943" indent="-232943">
              <a:buFont typeface="+mj-lt"/>
              <a:buAutoNum type="arabicPeriod"/>
            </a:pPr>
            <a:r>
              <a:rPr lang="en-US" dirty="0" smtClean="0"/>
              <a:t>briefly describes a plan to help student achieve the measurable goal for that building block.</a:t>
            </a:r>
          </a:p>
          <a:p>
            <a:pPr marL="232943" indent="-232943">
              <a:buFont typeface="+mj-lt"/>
              <a:buAutoNum type="arabicPeriod"/>
            </a:pPr>
            <a:r>
              <a:rPr lang="en-US" dirty="0" smtClean="0"/>
              <a:t>states how students will be assessed to established whether they have achieved that measurable goal.</a:t>
            </a:r>
          </a:p>
          <a:p>
            <a:r>
              <a:rPr lang="en-US" dirty="0" smtClean="0"/>
              <a:t>Examples of this Formative Assessment Worksheet are available on the project’s website.</a:t>
            </a:r>
            <a:endParaRPr lang="en-US" dirty="0"/>
          </a:p>
        </p:txBody>
      </p:sp>
      <p:sp>
        <p:nvSpPr>
          <p:cNvPr id="4" name="Slide Number Placeholder 3"/>
          <p:cNvSpPr>
            <a:spLocks noGrp="1"/>
          </p:cNvSpPr>
          <p:nvPr>
            <p:ph type="sldNum" sz="quarter" idx="10"/>
          </p:nvPr>
        </p:nvSpPr>
        <p:spPr/>
        <p:txBody>
          <a:bodyPr/>
          <a:lstStyle/>
          <a:p>
            <a:fld id="{F853D8E7-9B07-4451-B903-C19824C8E007}" type="slidenum">
              <a:rPr lang="en-US" smtClean="0"/>
              <a:pPr/>
              <a:t>25</a:t>
            </a:fld>
            <a:endParaRPr lang="en-US" dirty="0"/>
          </a:p>
        </p:txBody>
      </p:sp>
    </p:spTree>
    <p:extLst>
      <p:ext uri="{BB962C8B-B14F-4D97-AF65-F5344CB8AC3E}">
        <p14:creationId xmlns="" xmlns:p14="http://schemas.microsoft.com/office/powerpoint/2010/main" val="22282668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Formative assessment involves not only teachers assessing students, but also students assessing each other and themselves. Likewise, resulting feedback includes teacher to student, student to student, and student to teacher. Learning benefits from this leveraging within assessment and feedback. </a:t>
            </a:r>
          </a:p>
          <a:p>
            <a:r>
              <a:rPr lang="en-US" dirty="0" smtClean="0"/>
              <a:t>Our focus is restricted to the aspects of formative assessment and feedback involving what the teacher observes and the corresponding feedback to students that the teacher provides. This restricted focus is necessary but unfortunate. </a:t>
            </a:r>
          </a:p>
          <a:p>
            <a:r>
              <a:rPr lang="en-US" dirty="0" smtClean="0"/>
              <a:t>We have selected 11 characteristics of formative feedback from those that Black and </a:t>
            </a:r>
            <a:r>
              <a:rPr lang="en-US" dirty="0" err="1" smtClean="0"/>
              <a:t>Wiliam</a:t>
            </a:r>
            <a:r>
              <a:rPr lang="en-US" dirty="0" smtClean="0"/>
              <a:t> (1998) and more recently Shute (2008) identified as best practices established through research.</a:t>
            </a:r>
          </a:p>
          <a:p>
            <a:r>
              <a:rPr lang="en-US" dirty="0" smtClean="0"/>
              <a:t>This summer, we initiated efforts to help our teachers become aware of these 11 practices. We are periodically </a:t>
            </a:r>
            <a:r>
              <a:rPr lang="en-US" smtClean="0"/>
              <a:t>administering surveys</a:t>
            </a:r>
            <a:r>
              <a:rPr lang="en-US" baseline="0" smtClean="0"/>
              <a:t> </a:t>
            </a:r>
            <a:r>
              <a:rPr lang="en-US" smtClean="0"/>
              <a:t>to </a:t>
            </a:r>
            <a:r>
              <a:rPr lang="en-US" dirty="0" smtClean="0"/>
              <a:t>measure the teachers’ familiarity with these practices.</a:t>
            </a:r>
          </a:p>
        </p:txBody>
      </p:sp>
      <p:sp>
        <p:nvSpPr>
          <p:cNvPr id="4" name="Slide Number Placeholder 3"/>
          <p:cNvSpPr>
            <a:spLocks noGrp="1"/>
          </p:cNvSpPr>
          <p:nvPr>
            <p:ph type="sldNum" sz="quarter" idx="10"/>
          </p:nvPr>
        </p:nvSpPr>
        <p:spPr/>
        <p:txBody>
          <a:bodyPr/>
          <a:lstStyle/>
          <a:p>
            <a:fld id="{F853D8E7-9B07-4451-B903-C19824C8E007}" type="slidenum">
              <a:rPr lang="en-US" smtClean="0"/>
              <a:pPr/>
              <a:t>26</a:t>
            </a:fld>
            <a:endParaRPr lang="en-US" dirty="0"/>
          </a:p>
        </p:txBody>
      </p:sp>
    </p:spTree>
    <p:extLst>
      <p:ext uri="{BB962C8B-B14F-4D97-AF65-F5344CB8AC3E}">
        <p14:creationId xmlns="" xmlns:p14="http://schemas.microsoft.com/office/powerpoint/2010/main" val="31105365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addition to our 4-day summer workshop, we schedule a one-</a:t>
            </a:r>
            <a:r>
              <a:rPr lang="en-US" baseline="0" dirty="0" smtClean="0"/>
              <a:t> </a:t>
            </a:r>
            <a:r>
              <a:rPr lang="en-US" dirty="0" smtClean="0"/>
              <a:t>or two-day follow-up workshop during the school year, where we collectively work through with teachers issues that have evolved.</a:t>
            </a:r>
          </a:p>
          <a:p>
            <a:r>
              <a:rPr lang="en-US" dirty="0" smtClean="0"/>
              <a:t>Teachers provide us their completed </a:t>
            </a:r>
            <a:r>
              <a:rPr lang="en-US" i="1" dirty="0" smtClean="0"/>
              <a:t>Formative Assessment Worksheets, </a:t>
            </a:r>
            <a:r>
              <a:rPr lang="en-US" dirty="0" smtClean="0"/>
              <a:t>and we provide one-on-one feedback.</a:t>
            </a:r>
          </a:p>
          <a:p>
            <a:r>
              <a:rPr lang="en-US" dirty="0" smtClean="0"/>
              <a:t>We visit each teacher’s classroom while at some point they are engaged in their formative assessment activities related to one of the project’s target competencies. The purpose of these visits is to help</a:t>
            </a:r>
            <a:r>
              <a:rPr lang="en-US" baseline="0" dirty="0" smtClean="0"/>
              <a:t> </a:t>
            </a:r>
            <a:r>
              <a:rPr lang="en-US" dirty="0" smtClean="0"/>
              <a:t>document the degree to which the formative assessment activities they proposed in their workshop reach fruition. </a:t>
            </a:r>
          </a:p>
          <a:p>
            <a:r>
              <a:rPr lang="en-US" dirty="0" smtClean="0"/>
              <a:t>We also visit each classroom two other times during the year to administer our external summative assessment. To help ensure independence, the teacher is absent from the classroom when we administer the external assessment to students. Likewise, our research team is not present in the classroom when teachers administer the summative assessments they developed from our common specifications.</a:t>
            </a:r>
            <a:endParaRPr lang="en-US" dirty="0"/>
          </a:p>
        </p:txBody>
      </p:sp>
      <p:sp>
        <p:nvSpPr>
          <p:cNvPr id="4" name="Slide Number Placeholder 3"/>
          <p:cNvSpPr>
            <a:spLocks noGrp="1"/>
          </p:cNvSpPr>
          <p:nvPr>
            <p:ph type="sldNum" sz="quarter" idx="10"/>
          </p:nvPr>
        </p:nvSpPr>
        <p:spPr/>
        <p:txBody>
          <a:bodyPr/>
          <a:lstStyle/>
          <a:p>
            <a:fld id="{F853D8E7-9B07-4451-B903-C19824C8E007}" type="slidenum">
              <a:rPr lang="en-US" smtClean="0"/>
              <a:pPr/>
              <a:t>27</a:t>
            </a:fld>
            <a:endParaRPr lang="en-US" dirty="0"/>
          </a:p>
        </p:txBody>
      </p:sp>
    </p:spTree>
    <p:extLst>
      <p:ext uri="{BB962C8B-B14F-4D97-AF65-F5344CB8AC3E}">
        <p14:creationId xmlns="" xmlns:p14="http://schemas.microsoft.com/office/powerpoint/2010/main" val="42039651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Numerous times, our teachers have told us that the content of large-scale assessments affects what they emphasize in their classes. Perhaps you have heard the same thing. These teachers are not necessarily teaching to the test. However, they know unequivocally that their school’s stature and their own teaching ability </a:t>
            </a:r>
            <a:r>
              <a:rPr lang="en-US" dirty="0" smtClean="0"/>
              <a:t>are </a:t>
            </a:r>
            <a:r>
              <a:rPr lang="en-US" dirty="0"/>
              <a:t>more highly regarded when their students do well on the tests. </a:t>
            </a:r>
          </a:p>
          <a:p>
            <a:r>
              <a:rPr lang="en-US" dirty="0"/>
              <a:t>Particularly when the stakes of an assessment are high, test content must correspond closely to the competencies that are valued. When standards are enhanced, assessments must also evolve. Large-scale assessments, however, likely will not evolve if they are restricted to the efficient formats that are required when every student is to be tested. </a:t>
            </a:r>
          </a:p>
          <a:p>
            <a:r>
              <a:rPr lang="en-US" dirty="0" smtClean="0"/>
              <a:t>Restrictions in the type of item formats used in large</a:t>
            </a:r>
            <a:r>
              <a:rPr lang="en-US" dirty="0"/>
              <a:t>-scale assessments are likely to continue influencing which types of competencies will be emphasized. </a:t>
            </a:r>
            <a:r>
              <a:rPr lang="en-US" dirty="0" smtClean="0"/>
              <a:t>Assessing </a:t>
            </a:r>
            <a:r>
              <a:rPr lang="en-US" i="1" dirty="0" smtClean="0"/>
              <a:t>samples</a:t>
            </a:r>
            <a:r>
              <a:rPr lang="en-US" dirty="0" smtClean="0"/>
              <a:t> of students </a:t>
            </a:r>
            <a:r>
              <a:rPr lang="en-US" dirty="0"/>
              <a:t>significantly expands the </a:t>
            </a:r>
            <a:r>
              <a:rPr lang="en-US" dirty="0" smtClean="0"/>
              <a:t>formats that </a:t>
            </a:r>
            <a:r>
              <a:rPr lang="en-US" dirty="0"/>
              <a:t>can be used. Relying on </a:t>
            </a:r>
            <a:r>
              <a:rPr lang="en-US" i="1" dirty="0"/>
              <a:t>teachers to assess individual students</a:t>
            </a:r>
            <a:r>
              <a:rPr lang="en-US" dirty="0"/>
              <a:t> may provide the key. And increasing the emphasis on </a:t>
            </a:r>
            <a:r>
              <a:rPr lang="en-US" i="1" dirty="0"/>
              <a:t>formative assessments </a:t>
            </a:r>
            <a:r>
              <a:rPr lang="en-US" dirty="0"/>
              <a:t>may be vital to helping students achieve competencies associated with new standards</a:t>
            </a:r>
            <a:r>
              <a:rPr lang="en-US" dirty="0" smtClean="0"/>
              <a:t>.</a:t>
            </a:r>
          </a:p>
          <a:p>
            <a:r>
              <a:rPr lang="en-US" dirty="0" smtClean="0"/>
              <a:t>Enriching assessments is a critical component to enriching learning. </a:t>
            </a:r>
            <a:endParaRPr lang="en-US" dirty="0"/>
          </a:p>
        </p:txBody>
      </p:sp>
      <p:sp>
        <p:nvSpPr>
          <p:cNvPr id="4" name="Slide Number Placeholder 3"/>
          <p:cNvSpPr>
            <a:spLocks noGrp="1"/>
          </p:cNvSpPr>
          <p:nvPr>
            <p:ph type="sldNum" sz="quarter" idx="10"/>
          </p:nvPr>
        </p:nvSpPr>
        <p:spPr/>
        <p:txBody>
          <a:bodyPr/>
          <a:lstStyle/>
          <a:p>
            <a:fld id="{F853D8E7-9B07-4451-B903-C19824C8E007}" type="slidenum">
              <a:rPr lang="en-US" smtClean="0"/>
              <a:pPr/>
              <a:t>28</a:t>
            </a:fld>
            <a:endParaRPr lang="en-US" dirty="0"/>
          </a:p>
        </p:txBody>
      </p:sp>
    </p:spTree>
    <p:extLst>
      <p:ext uri="{BB962C8B-B14F-4D97-AF65-F5344CB8AC3E}">
        <p14:creationId xmlns="" xmlns:p14="http://schemas.microsoft.com/office/powerpoint/2010/main" val="20860131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F853D8E7-9B07-4451-B903-C19824C8E007}"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040" y="4275203"/>
            <a:ext cx="5608320" cy="4416922"/>
          </a:xfrm>
        </p:spPr>
        <p:txBody>
          <a:bodyPr>
            <a:noAutofit/>
          </a:bodyPr>
          <a:lstStyle/>
          <a:p>
            <a:pPr marL="232943" indent="-232943" fontAlgn="base">
              <a:spcBef>
                <a:spcPts val="611"/>
              </a:spcBef>
              <a:buFont typeface="+mj-lt"/>
              <a:buAutoNum type="arabicPeriod" startAt="2"/>
            </a:pPr>
            <a:r>
              <a:rPr lang="en-US" b="1" dirty="0" smtClean="0">
                <a:solidFill>
                  <a:srgbClr val="800000"/>
                </a:solidFill>
              </a:rPr>
              <a:t>The individual student could still be assessed, but with teachers and not the external assessor assuming this responsibility. Teachers and the agency developing the external assessment would need to use comparable assessments. Their comparability would need to be confirmed. </a:t>
            </a:r>
            <a:r>
              <a:rPr lang="en-US" dirty="0" smtClean="0"/>
              <a:t>Accomplishing this would require addressing some political and psychometric issues. This presentation looks at some of these issues and at related preliminary research with which we are involved. </a:t>
            </a:r>
            <a:endParaRPr lang="en-US" b="1" dirty="0" smtClean="0">
              <a:solidFill>
                <a:srgbClr val="800000"/>
              </a:solidFill>
            </a:endParaRPr>
          </a:p>
          <a:p>
            <a:pPr marL="232943" indent="-232943" fontAlgn="base">
              <a:spcBef>
                <a:spcPts val="611"/>
              </a:spcBef>
              <a:buFont typeface="+mj-lt"/>
              <a:buAutoNum type="arabicPeriod" startAt="2"/>
            </a:pPr>
            <a:r>
              <a:rPr lang="en-US" b="1" dirty="0" smtClean="0">
                <a:solidFill>
                  <a:srgbClr val="800000"/>
                </a:solidFill>
              </a:rPr>
              <a:t>Formative assessments are an essential component of effective and efficient learning. We will look at how our research is attempting to help address this need by meaningfully including formative assessments as an integral part of the larger assessment picture. </a:t>
            </a:r>
          </a:p>
        </p:txBody>
      </p:sp>
      <p:sp>
        <p:nvSpPr>
          <p:cNvPr id="4" name="Slide Number Placeholder 3"/>
          <p:cNvSpPr>
            <a:spLocks noGrp="1"/>
          </p:cNvSpPr>
          <p:nvPr>
            <p:ph type="sldNum" sz="quarter" idx="10"/>
          </p:nvPr>
        </p:nvSpPr>
        <p:spPr/>
        <p:txBody>
          <a:bodyPr/>
          <a:lstStyle/>
          <a:p>
            <a:fld id="{F853D8E7-9B07-4451-B903-C19824C8E007}" type="slidenum">
              <a:rPr lang="en-US" smtClean="0"/>
              <a:pPr/>
              <a:t>3</a:t>
            </a:fld>
            <a:endParaRPr lang="en-US"/>
          </a:p>
        </p:txBody>
      </p:sp>
    </p:spTree>
    <p:extLst>
      <p:ext uri="{BB962C8B-B14F-4D97-AF65-F5344CB8AC3E}">
        <p14:creationId xmlns="" xmlns:p14="http://schemas.microsoft.com/office/powerpoint/2010/main" val="32015807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u="sng" dirty="0" smtClean="0">
                <a:solidFill>
                  <a:srgbClr val="800000"/>
                </a:solidFill>
              </a:rPr>
              <a:t>Part 1: </a:t>
            </a:r>
            <a:r>
              <a:rPr lang="en-US" b="1" u="sng" dirty="0" smtClean="0">
                <a:solidFill>
                  <a:srgbClr val="800000"/>
                </a:solidFill>
              </a:rPr>
              <a:t>Examples </a:t>
            </a:r>
            <a:r>
              <a:rPr lang="en-US" b="1" u="sng" dirty="0" smtClean="0">
                <a:solidFill>
                  <a:srgbClr val="800000"/>
                </a:solidFill>
              </a:rPr>
              <a:t>of </a:t>
            </a:r>
            <a:r>
              <a:rPr lang="en-US" b="1" u="sng" dirty="0">
                <a:solidFill>
                  <a:srgbClr val="800000"/>
                </a:solidFill>
              </a:rPr>
              <a:t>essential science competencies that presently go unassessed</a:t>
            </a:r>
            <a:endParaRPr lang="en-US" u="sng" dirty="0" smtClean="0"/>
          </a:p>
          <a:p>
            <a:r>
              <a:rPr lang="en-US" dirty="0" smtClean="0"/>
              <a:t>Here are examples of the types of science competencies that have to be excluded from statewide assessments.</a:t>
            </a:r>
          </a:p>
          <a:p>
            <a:r>
              <a:rPr lang="en-US" dirty="0" smtClean="0"/>
              <a:t>(Above </a:t>
            </a:r>
            <a:r>
              <a:rPr lang="en-US" dirty="0"/>
              <a:t>competencies</a:t>
            </a:r>
            <a:r>
              <a:rPr lang="en-US" dirty="0" smtClean="0"/>
              <a:t>)</a:t>
            </a:r>
            <a:br>
              <a:rPr lang="en-US" dirty="0" smtClean="0"/>
            </a:br>
            <a:r>
              <a:rPr lang="en-US" dirty="0" smtClean="0"/>
              <a:t/>
            </a:r>
            <a:br>
              <a:rPr lang="en-US" dirty="0" smtClean="0"/>
            </a:br>
            <a:r>
              <a:rPr lang="en-US" dirty="0" smtClean="0"/>
              <a:t>List of </a:t>
            </a:r>
            <a:r>
              <a:rPr lang="en-US" dirty="0"/>
              <a:t>competencies available at </a:t>
            </a:r>
            <a:r>
              <a:rPr lang="en-US" dirty="0" smtClean="0"/>
              <a:t/>
            </a:r>
            <a:br>
              <a:rPr lang="en-US" dirty="0" smtClean="0"/>
            </a:br>
            <a:r>
              <a:rPr lang="en-US" dirty="0" smtClean="0"/>
              <a:t>http</a:t>
            </a:r>
            <a:r>
              <a:rPr lang="en-US" dirty="0"/>
              <a:t>://</a:t>
            </a:r>
            <a:r>
              <a:rPr lang="en-US" dirty="0" smtClean="0"/>
              <a:t>www.cala.fsu.edu/files/unassessed_competencies.pdf</a:t>
            </a:r>
            <a:endParaRPr lang="en-US" dirty="0"/>
          </a:p>
          <a:p>
            <a:pPr>
              <a:lnSpc>
                <a:spcPct val="120000"/>
              </a:lnSpc>
            </a:pPr>
            <a:endParaRPr lang="en-US" sz="1400" dirty="0" smtClean="0"/>
          </a:p>
        </p:txBody>
      </p:sp>
      <p:sp>
        <p:nvSpPr>
          <p:cNvPr id="4" name="Slide Number Placeholder 3"/>
          <p:cNvSpPr>
            <a:spLocks noGrp="1"/>
          </p:cNvSpPr>
          <p:nvPr>
            <p:ph type="sldNum" sz="quarter" idx="10"/>
          </p:nvPr>
        </p:nvSpPr>
        <p:spPr/>
        <p:txBody>
          <a:bodyPr/>
          <a:lstStyle/>
          <a:p>
            <a:fld id="{F853D8E7-9B07-4451-B903-C19824C8E007}" type="slidenum">
              <a:rPr lang="en-US" smtClean="0"/>
              <a:pPr/>
              <a:t>4</a:t>
            </a:fld>
            <a:endParaRPr lang="en-US"/>
          </a:p>
        </p:txBody>
      </p:sp>
    </p:spTree>
    <p:extLst>
      <p:ext uri="{BB962C8B-B14F-4D97-AF65-F5344CB8AC3E}">
        <p14:creationId xmlns="" xmlns:p14="http://schemas.microsoft.com/office/powerpoint/2010/main" val="3201580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u="none" strike="noStrike" kern="1200" dirty="0" smtClean="0">
                <a:solidFill>
                  <a:schemeClr val="tx1"/>
                </a:solidFill>
                <a:effectLst/>
                <a:latin typeface="+mn-lt"/>
                <a:ea typeface="+mn-ea"/>
                <a:cs typeface="+mn-cs"/>
              </a:rPr>
              <a:t>(Above</a:t>
            </a:r>
            <a:r>
              <a:rPr lang="en-US" u="none" strike="noStrike" kern="1200" baseline="0" dirty="0" smtClean="0">
                <a:solidFill>
                  <a:schemeClr val="tx1"/>
                </a:solidFill>
                <a:effectLst/>
                <a:latin typeface="+mn-lt"/>
                <a:ea typeface="+mn-ea"/>
                <a:cs typeface="+mn-cs"/>
              </a:rPr>
              <a:t> competencies)</a:t>
            </a:r>
            <a:br>
              <a:rPr lang="en-US" u="none" strike="noStrike" kern="1200" baseline="0" dirty="0" smtClean="0">
                <a:solidFill>
                  <a:schemeClr val="tx1"/>
                </a:solidFill>
                <a:effectLst/>
                <a:latin typeface="+mn-lt"/>
                <a:ea typeface="+mn-ea"/>
                <a:cs typeface="+mn-cs"/>
              </a:rPr>
            </a:br>
            <a:r>
              <a:rPr lang="en-US" u="none" strike="noStrike" kern="1200" baseline="0" dirty="0" smtClean="0">
                <a:solidFill>
                  <a:schemeClr val="tx1"/>
                </a:solidFill>
                <a:effectLst/>
                <a:latin typeface="+mn-lt"/>
                <a:ea typeface="+mn-ea"/>
                <a:cs typeface="+mn-cs"/>
              </a:rPr>
              <a:t/>
            </a:r>
            <a:br>
              <a:rPr lang="en-US" u="none" strike="noStrike" kern="1200" baseline="0" dirty="0" smtClean="0">
                <a:solidFill>
                  <a:schemeClr val="tx1"/>
                </a:solidFill>
                <a:effectLst/>
                <a:latin typeface="+mn-lt"/>
                <a:ea typeface="+mn-ea"/>
                <a:cs typeface="+mn-cs"/>
              </a:rPr>
            </a:br>
            <a:r>
              <a:rPr lang="en-US" dirty="0" smtClean="0"/>
              <a:t>Competencies like these can be assessed, but require item formats less efficient than those presently used in large-scale assessments. </a:t>
            </a:r>
          </a:p>
          <a:p>
            <a:pPr defTabSz="931774">
              <a:defRPr/>
            </a:pPr>
            <a:r>
              <a:rPr lang="en-US" dirty="0" smtClean="0"/>
              <a:t>These competencies were identified by reviewing Florida’s current Standards that guide the development of our statewide assessments. We looked for competencies that are clearly implicit in these standards, but are excluded from the assessments because they cannot be measured by the item formats used on statewide assessments in Florida and most other states. Our focus has been on middle-school science standards.</a:t>
            </a:r>
          </a:p>
          <a:p>
            <a:pPr lvl="0"/>
            <a:r>
              <a:rPr lang="en-US" dirty="0" smtClean="0"/>
              <a:t>Our </a:t>
            </a:r>
            <a:r>
              <a:rPr lang="en-US" dirty="0"/>
              <a:t>intent </a:t>
            </a:r>
            <a:r>
              <a:rPr lang="en-US" dirty="0" smtClean="0"/>
              <a:t>in identifying these competencies was not to establish a test blueprint, but rather to identify types of science competencies that </a:t>
            </a:r>
          </a:p>
          <a:p>
            <a:pPr marL="270214" indent="-174708">
              <a:spcBef>
                <a:spcPts val="611"/>
              </a:spcBef>
              <a:buFont typeface="Arial"/>
              <a:buChar char="•"/>
            </a:pPr>
            <a:r>
              <a:rPr lang="en-US" dirty="0" smtClean="0"/>
              <a:t>are important for students to learn, </a:t>
            </a:r>
          </a:p>
          <a:p>
            <a:pPr marL="270214" indent="-174708">
              <a:spcBef>
                <a:spcPts val="611"/>
              </a:spcBef>
              <a:buFont typeface="Arial"/>
              <a:buChar char="•"/>
            </a:pPr>
            <a:r>
              <a:rPr lang="en-US" dirty="0" smtClean="0"/>
              <a:t>cannot be assessed with efficiently administered and scored test items, and </a:t>
            </a:r>
          </a:p>
          <a:p>
            <a:pPr marL="270214" indent="-174708">
              <a:spcBef>
                <a:spcPts val="611"/>
              </a:spcBef>
              <a:buFont typeface="Arial"/>
              <a:buChar char="•"/>
            </a:pPr>
            <a:r>
              <a:rPr lang="en-US" dirty="0" smtClean="0"/>
              <a:t>are clearly implicit in present standards. </a:t>
            </a:r>
          </a:p>
          <a:p>
            <a:pPr lvl="0"/>
            <a:r>
              <a:rPr lang="en-US" dirty="0" smtClean="0"/>
              <a:t>The list of competencies we identified and additional background information is available at the project website address shown at the bottom of our slides.</a:t>
            </a:r>
          </a:p>
          <a:p>
            <a:pPr lvl="0"/>
            <a:endParaRPr lang="en-US" dirty="0" smtClean="0"/>
          </a:p>
          <a:p>
            <a:pPr>
              <a:lnSpc>
                <a:spcPct val="120000"/>
              </a:lnSpc>
            </a:pPr>
            <a:endParaRPr lang="en-US" sz="1400" dirty="0" smtClean="0"/>
          </a:p>
        </p:txBody>
      </p:sp>
      <p:sp>
        <p:nvSpPr>
          <p:cNvPr id="4" name="Slide Number Placeholder 3"/>
          <p:cNvSpPr>
            <a:spLocks noGrp="1"/>
          </p:cNvSpPr>
          <p:nvPr>
            <p:ph type="sldNum" sz="quarter" idx="10"/>
          </p:nvPr>
        </p:nvSpPr>
        <p:spPr/>
        <p:txBody>
          <a:bodyPr/>
          <a:lstStyle/>
          <a:p>
            <a:fld id="{F853D8E7-9B07-4451-B903-C19824C8E007}" type="slidenum">
              <a:rPr lang="en-US" smtClean="0"/>
              <a:pPr/>
              <a:t>5</a:t>
            </a:fld>
            <a:endParaRPr lang="en-US" dirty="0"/>
          </a:p>
        </p:txBody>
      </p:sp>
    </p:spTree>
    <p:extLst>
      <p:ext uri="{BB962C8B-B14F-4D97-AF65-F5344CB8AC3E}">
        <p14:creationId xmlns="" xmlns:p14="http://schemas.microsoft.com/office/powerpoint/2010/main" val="3201580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(Above)</a:t>
            </a:r>
            <a:endParaRPr lang="en-US" dirty="0"/>
          </a:p>
        </p:txBody>
      </p:sp>
      <p:sp>
        <p:nvSpPr>
          <p:cNvPr id="4" name="Slide Number Placeholder 3"/>
          <p:cNvSpPr>
            <a:spLocks noGrp="1"/>
          </p:cNvSpPr>
          <p:nvPr>
            <p:ph type="sldNum" sz="quarter" idx="10"/>
          </p:nvPr>
        </p:nvSpPr>
        <p:spPr/>
        <p:txBody>
          <a:bodyPr/>
          <a:lstStyle/>
          <a:p>
            <a:fld id="{F853D8E7-9B07-4451-B903-C19824C8E007}" type="slidenum">
              <a:rPr lang="en-US" smtClean="0"/>
              <a:pPr/>
              <a:t>6</a:t>
            </a:fld>
            <a:endParaRPr lang="en-US"/>
          </a:p>
        </p:txBody>
      </p:sp>
    </p:spTree>
    <p:extLst>
      <p:ext uri="{BB962C8B-B14F-4D97-AF65-F5344CB8AC3E}">
        <p14:creationId xmlns="" xmlns:p14="http://schemas.microsoft.com/office/powerpoint/2010/main" val="13245260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solidFill>
                  <a:srgbClr val="800000"/>
                </a:solidFill>
              </a:rPr>
              <a:t>Part 2: </a:t>
            </a:r>
            <a:r>
              <a:rPr lang="en-US" b="1" u="sng" dirty="0" smtClean="0">
                <a:solidFill>
                  <a:srgbClr val="800000"/>
                </a:solidFill>
              </a:rPr>
              <a:t>Teachers </a:t>
            </a:r>
            <a:r>
              <a:rPr lang="en-US" b="1" u="sng" dirty="0">
                <a:solidFill>
                  <a:srgbClr val="800000"/>
                </a:solidFill>
              </a:rPr>
              <a:t>and </a:t>
            </a:r>
            <a:r>
              <a:rPr lang="en-US" b="1" u="sng" dirty="0" smtClean="0">
                <a:solidFill>
                  <a:srgbClr val="800000"/>
                </a:solidFill>
              </a:rPr>
              <a:t>external </a:t>
            </a:r>
            <a:r>
              <a:rPr lang="en-US" b="1" u="sng" dirty="0">
                <a:solidFill>
                  <a:srgbClr val="800000"/>
                </a:solidFill>
              </a:rPr>
              <a:t>a</a:t>
            </a:r>
            <a:r>
              <a:rPr lang="en-US" b="1" u="sng" dirty="0" smtClean="0">
                <a:solidFill>
                  <a:srgbClr val="800000"/>
                </a:solidFill>
              </a:rPr>
              <a:t>ssessor </a:t>
            </a:r>
            <a:r>
              <a:rPr lang="en-US" b="1" u="sng" dirty="0">
                <a:solidFill>
                  <a:srgbClr val="800000"/>
                </a:solidFill>
              </a:rPr>
              <a:t>u</a:t>
            </a:r>
            <a:r>
              <a:rPr lang="en-US" b="1" u="sng" dirty="0" smtClean="0">
                <a:solidFill>
                  <a:srgbClr val="800000"/>
                </a:solidFill>
              </a:rPr>
              <a:t>sing </a:t>
            </a:r>
            <a:r>
              <a:rPr lang="en-US" b="1" u="sng" dirty="0">
                <a:solidFill>
                  <a:srgbClr val="800000"/>
                </a:solidFill>
              </a:rPr>
              <a:t>c</a:t>
            </a:r>
            <a:r>
              <a:rPr lang="en-US" b="1" u="sng" dirty="0" smtClean="0">
                <a:solidFill>
                  <a:srgbClr val="800000"/>
                </a:solidFill>
              </a:rPr>
              <a:t>omparable </a:t>
            </a:r>
            <a:r>
              <a:rPr lang="en-US" b="1" u="sng" dirty="0">
                <a:solidFill>
                  <a:srgbClr val="800000"/>
                </a:solidFill>
              </a:rPr>
              <a:t>a</a:t>
            </a:r>
            <a:r>
              <a:rPr lang="en-US" b="1" u="sng" dirty="0" smtClean="0">
                <a:solidFill>
                  <a:srgbClr val="800000"/>
                </a:solidFill>
              </a:rPr>
              <a:t>ssessments</a:t>
            </a:r>
            <a:endParaRPr lang="en-US" u="sng" dirty="0" smtClean="0"/>
          </a:p>
          <a:p>
            <a:r>
              <a:rPr lang="en-US" dirty="0" smtClean="0"/>
              <a:t>(Above strategy)</a:t>
            </a:r>
          </a:p>
          <a:p>
            <a:r>
              <a:rPr lang="en-US" dirty="0" smtClean="0"/>
              <a:t>Implementing and even getting people to buy into this strategy of course would be no easy task. Among others, issues that would need to be addressed include</a:t>
            </a:r>
          </a:p>
          <a:p>
            <a:pPr marL="174708" indent="-174708">
              <a:spcBef>
                <a:spcPts val="611"/>
              </a:spcBef>
              <a:buFont typeface="Arial"/>
              <a:buChar char="•"/>
            </a:pPr>
            <a:r>
              <a:rPr lang="en-US" dirty="0" smtClean="0"/>
              <a:t>Are teachers and a state agency each able to develop assessments that measure these competencies?</a:t>
            </a:r>
          </a:p>
          <a:p>
            <a:pPr marL="174708" indent="-174708">
              <a:spcBef>
                <a:spcPts val="611"/>
              </a:spcBef>
              <a:buFont typeface="Arial"/>
              <a:buChar char="•"/>
            </a:pPr>
            <a:r>
              <a:rPr lang="en-US" dirty="0" smtClean="0"/>
              <a:t>Can teachers and a state agency independently develop assessments that are comparable?</a:t>
            </a:r>
          </a:p>
          <a:p>
            <a:pPr marL="174708" indent="-174708">
              <a:spcBef>
                <a:spcPts val="611"/>
              </a:spcBef>
              <a:buFont typeface="Arial"/>
              <a:buChar char="•"/>
            </a:pPr>
            <a:r>
              <a:rPr lang="en-US" dirty="0" smtClean="0"/>
              <a:t>Will the scores on these assessments have sufficient reliability?</a:t>
            </a:r>
            <a:endParaRPr lang="en-US" dirty="0"/>
          </a:p>
          <a:p>
            <a:r>
              <a:rPr lang="en-US" dirty="0" smtClean="0"/>
              <a:t>In the limited time I have, let me briefly show you some of what we are doing related to these issues. Again, more information is available on our website. </a:t>
            </a:r>
            <a:endParaRPr lang="en-US" dirty="0"/>
          </a:p>
        </p:txBody>
      </p:sp>
      <p:sp>
        <p:nvSpPr>
          <p:cNvPr id="4" name="Slide Number Placeholder 3"/>
          <p:cNvSpPr>
            <a:spLocks noGrp="1"/>
          </p:cNvSpPr>
          <p:nvPr>
            <p:ph type="sldNum" sz="quarter" idx="10"/>
          </p:nvPr>
        </p:nvSpPr>
        <p:spPr/>
        <p:txBody>
          <a:bodyPr/>
          <a:lstStyle/>
          <a:p>
            <a:fld id="{F853D8E7-9B07-4451-B903-C19824C8E007}" type="slidenum">
              <a:rPr lang="en-US" smtClean="0"/>
              <a:pPr/>
              <a:t>7</a:t>
            </a:fld>
            <a:endParaRPr lang="en-US" dirty="0"/>
          </a:p>
        </p:txBody>
      </p:sp>
    </p:spTree>
    <p:extLst>
      <p:ext uri="{BB962C8B-B14F-4D97-AF65-F5344CB8AC3E}">
        <p14:creationId xmlns="" xmlns:p14="http://schemas.microsoft.com/office/powerpoint/2010/main" val="3224908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Ten teachers from five Florida Panhandle</a:t>
            </a:r>
            <a:r>
              <a:rPr lang="en-US" dirty="0"/>
              <a:t> </a:t>
            </a:r>
            <a:r>
              <a:rPr lang="en-US" dirty="0" smtClean="0"/>
              <a:t>middle schools include</a:t>
            </a:r>
          </a:p>
          <a:p>
            <a:pPr marL="232943">
              <a:spcBef>
                <a:spcPts val="306"/>
              </a:spcBef>
            </a:pPr>
            <a:r>
              <a:rPr lang="en-US" dirty="0" smtClean="0"/>
              <a:t>Tallahassee Area</a:t>
            </a:r>
          </a:p>
          <a:p>
            <a:pPr marL="698830" indent="-174708">
              <a:spcBef>
                <a:spcPts val="0"/>
              </a:spcBef>
              <a:buFont typeface="Arial"/>
              <a:buChar char="•"/>
            </a:pPr>
            <a:r>
              <a:rPr lang="en-US" dirty="0" smtClean="0"/>
              <a:t>Elizabeth Cobb Middle School</a:t>
            </a:r>
          </a:p>
          <a:p>
            <a:pPr marL="698830" indent="-174708">
              <a:spcBef>
                <a:spcPts val="0"/>
              </a:spcBef>
              <a:buFont typeface="Arial"/>
              <a:buChar char="•"/>
            </a:pPr>
            <a:r>
              <a:rPr lang="en-US" dirty="0" smtClean="0"/>
              <a:t>Augusta </a:t>
            </a:r>
            <a:r>
              <a:rPr lang="en-US" dirty="0" err="1" smtClean="0"/>
              <a:t>Raa</a:t>
            </a:r>
            <a:r>
              <a:rPr lang="en-US" dirty="0" smtClean="0"/>
              <a:t> Middle School</a:t>
            </a:r>
          </a:p>
          <a:p>
            <a:pPr marL="232943">
              <a:spcBef>
                <a:spcPts val="408"/>
              </a:spcBef>
            </a:pPr>
            <a:r>
              <a:rPr lang="en-US" dirty="0" smtClean="0"/>
              <a:t>Panama City Area</a:t>
            </a:r>
          </a:p>
          <a:p>
            <a:pPr marL="698830" indent="-174708">
              <a:spcBef>
                <a:spcPts val="0"/>
              </a:spcBef>
              <a:buFont typeface="Arial"/>
              <a:buChar char="•"/>
            </a:pPr>
            <a:r>
              <a:rPr lang="en-US" dirty="0" smtClean="0"/>
              <a:t>Surfside</a:t>
            </a:r>
            <a:r>
              <a:rPr lang="en-US" baseline="0" dirty="0" smtClean="0"/>
              <a:t> Middle School</a:t>
            </a:r>
            <a:endParaRPr lang="en-US" dirty="0"/>
          </a:p>
          <a:p>
            <a:pPr marL="232943">
              <a:spcBef>
                <a:spcPts val="408"/>
              </a:spcBef>
            </a:pPr>
            <a:r>
              <a:rPr lang="en-US" dirty="0" smtClean="0"/>
              <a:t>Ft. Walton Beach Area</a:t>
            </a:r>
          </a:p>
          <a:p>
            <a:pPr marL="698830" indent="-174708">
              <a:spcBef>
                <a:spcPts val="0"/>
              </a:spcBef>
              <a:buFont typeface="Arial"/>
              <a:buChar char="•"/>
            </a:pPr>
            <a:r>
              <a:rPr lang="en-US" dirty="0" smtClean="0"/>
              <a:t>C.W. </a:t>
            </a:r>
            <a:r>
              <a:rPr lang="en-US" dirty="0" err="1" smtClean="0"/>
              <a:t>Ruckel</a:t>
            </a:r>
            <a:r>
              <a:rPr lang="en-US" dirty="0" smtClean="0"/>
              <a:t> Middle School</a:t>
            </a:r>
          </a:p>
          <a:p>
            <a:pPr marL="232943">
              <a:spcBef>
                <a:spcPts val="408"/>
              </a:spcBef>
            </a:pPr>
            <a:r>
              <a:rPr lang="en-US" dirty="0" smtClean="0"/>
              <a:t>Pensacola Area</a:t>
            </a:r>
          </a:p>
          <a:p>
            <a:pPr marL="698830" indent="-174708">
              <a:spcBef>
                <a:spcPts val="0"/>
              </a:spcBef>
              <a:buFont typeface="Arial"/>
              <a:buChar char="•"/>
            </a:pPr>
            <a:r>
              <a:rPr lang="en-US" dirty="0" smtClean="0"/>
              <a:t>Gulf Breeze Middle School</a:t>
            </a:r>
          </a:p>
        </p:txBody>
      </p:sp>
      <p:sp>
        <p:nvSpPr>
          <p:cNvPr id="4" name="Slide Number Placeholder 3"/>
          <p:cNvSpPr>
            <a:spLocks noGrp="1"/>
          </p:cNvSpPr>
          <p:nvPr>
            <p:ph type="sldNum" sz="quarter" idx="10"/>
          </p:nvPr>
        </p:nvSpPr>
        <p:spPr/>
        <p:txBody>
          <a:bodyPr/>
          <a:lstStyle/>
          <a:p>
            <a:fld id="{F853D8E7-9B07-4451-B903-C19824C8E007}" type="slidenum">
              <a:rPr lang="en-US" smtClean="0"/>
              <a:pPr/>
              <a:t>8</a:t>
            </a:fld>
            <a:endParaRPr lang="en-US" dirty="0"/>
          </a:p>
        </p:txBody>
      </p:sp>
    </p:spTree>
    <p:extLst>
      <p:ext uri="{BB962C8B-B14F-4D97-AF65-F5344CB8AC3E}">
        <p14:creationId xmlns="" xmlns:p14="http://schemas.microsoft.com/office/powerpoint/2010/main" val="23965266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been developing a series of specifications to facilitate development of comparable assessments. Each specification defines an assessment for a given competency or, in some cases, a pair of closely related competencies.</a:t>
            </a:r>
          </a:p>
          <a:p>
            <a:r>
              <a:rPr lang="en-US" dirty="0" smtClean="0"/>
              <a:t>Each specification</a:t>
            </a:r>
          </a:p>
          <a:p>
            <a:pPr marL="640594" lvl="1" indent="-174708">
              <a:spcBef>
                <a:spcPts val="611"/>
              </a:spcBef>
              <a:buFont typeface="Arial"/>
              <a:buChar char="•"/>
            </a:pPr>
            <a:r>
              <a:rPr lang="en-US" dirty="0" smtClean="0"/>
              <a:t>Identifies the targeted competency.</a:t>
            </a:r>
          </a:p>
          <a:p>
            <a:pPr marL="640594" lvl="1" indent="-174708">
              <a:spcBef>
                <a:spcPts val="611"/>
              </a:spcBef>
              <a:buFont typeface="Arial"/>
              <a:buChar char="•"/>
            </a:pPr>
            <a:r>
              <a:rPr lang="en-US" dirty="0" smtClean="0"/>
              <a:t>Describes evidence that provides an indication of a student’s proficiency with the competency.</a:t>
            </a:r>
          </a:p>
          <a:p>
            <a:pPr lvl="2">
              <a:spcBef>
                <a:spcPts val="611"/>
              </a:spcBef>
            </a:pPr>
            <a:r>
              <a:rPr lang="en-US" dirty="0" smtClean="0"/>
              <a:t>(The described evidence is considered to be a legitimate indication of competency, certainly not the only legitimate indication, and possibly by itself not a sufficient indication of competency.)</a:t>
            </a:r>
          </a:p>
          <a:p>
            <a:pPr marL="640594" lvl="1" indent="-174708">
              <a:spcBef>
                <a:spcPts val="611"/>
              </a:spcBef>
              <a:buFont typeface="Arial"/>
              <a:buChar char="•"/>
            </a:pPr>
            <a:r>
              <a:rPr lang="en-US" dirty="0" smtClean="0"/>
              <a:t>Provides an example of a task for students to perform that is consistent with the evidence description.</a:t>
            </a:r>
          </a:p>
          <a:p>
            <a:pPr marL="640594" lvl="1" indent="-174708">
              <a:spcBef>
                <a:spcPts val="611"/>
              </a:spcBef>
              <a:buFont typeface="Arial"/>
              <a:buChar char="•"/>
            </a:pPr>
            <a:r>
              <a:rPr lang="en-US" dirty="0" smtClean="0"/>
              <a:t>Provides a plan for scoring students’ performance on the example task.</a:t>
            </a:r>
          </a:p>
          <a:p>
            <a:pPr marL="640594" lvl="1" indent="-174708">
              <a:spcBef>
                <a:spcPts val="611"/>
              </a:spcBef>
              <a:buFont typeface="Arial"/>
              <a:buChar char="•"/>
            </a:pPr>
            <a:r>
              <a:rPr lang="en-US" dirty="0" smtClean="0"/>
              <a:t>Provides procedures for creating additional, parallel tasks that are consistent with the evidence description.</a:t>
            </a:r>
          </a:p>
          <a:p>
            <a:pPr marL="640594" lvl="1" indent="-174708">
              <a:spcBef>
                <a:spcPts val="611"/>
              </a:spcBef>
              <a:buFont typeface="Arial"/>
              <a:buChar char="•"/>
            </a:pPr>
            <a:r>
              <a:rPr lang="en-US" dirty="0" smtClean="0"/>
              <a:t>Provides scoring criteria that are generic to this set of parallel tasks.</a:t>
            </a:r>
          </a:p>
          <a:p>
            <a:pPr marL="640594" lvl="1" indent="-174708">
              <a:spcBef>
                <a:spcPts val="611"/>
              </a:spcBef>
              <a:buFont typeface="Arial"/>
              <a:buChar char="•"/>
            </a:pPr>
            <a:endParaRPr lang="en-US" dirty="0"/>
          </a:p>
        </p:txBody>
      </p:sp>
      <p:sp>
        <p:nvSpPr>
          <p:cNvPr id="4" name="Slide Number Placeholder 3"/>
          <p:cNvSpPr>
            <a:spLocks noGrp="1"/>
          </p:cNvSpPr>
          <p:nvPr>
            <p:ph type="sldNum" sz="quarter" idx="10"/>
          </p:nvPr>
        </p:nvSpPr>
        <p:spPr/>
        <p:txBody>
          <a:bodyPr/>
          <a:lstStyle/>
          <a:p>
            <a:fld id="{F853D8E7-9B07-4451-B903-C19824C8E007}" type="slidenum">
              <a:rPr lang="en-US" smtClean="0"/>
              <a:pPr/>
              <a:t>9</a:t>
            </a:fld>
            <a:endParaRPr lang="en-US" dirty="0"/>
          </a:p>
        </p:txBody>
      </p:sp>
    </p:spTree>
    <p:extLst>
      <p:ext uri="{BB962C8B-B14F-4D97-AF65-F5344CB8AC3E}">
        <p14:creationId xmlns="" xmlns:p14="http://schemas.microsoft.com/office/powerpoint/2010/main" val="1423043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800">
                <a:solidFill>
                  <a:schemeClr val="tx1">
                    <a:tint val="75000"/>
                  </a:schemeClr>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1FD14770-7248-1D40-A6D9-E44193A266AF}" type="datetime1">
              <a:rPr lang="en-US" smtClean="0"/>
              <a:pPr/>
              <a:t>8/28/2012</a:t>
            </a:fld>
            <a:endParaRPr lang="en-US"/>
          </a:p>
        </p:txBody>
      </p:sp>
      <p:sp>
        <p:nvSpPr>
          <p:cNvPr id="5" name="Footer Placeholder 4"/>
          <p:cNvSpPr>
            <a:spLocks noGrp="1"/>
          </p:cNvSpPr>
          <p:nvPr>
            <p:ph type="ftr" sz="quarter" idx="11"/>
          </p:nvPr>
        </p:nvSpPr>
        <p:spPr/>
        <p:txBody>
          <a:bodyPr/>
          <a:lstStyle/>
          <a:p>
            <a:r>
              <a:rPr lang="en-US" smtClean="0"/>
              <a:t>cala.fsu.edu/ies</a:t>
            </a:r>
            <a:endParaRPr lang="en-US"/>
          </a:p>
        </p:txBody>
      </p:sp>
      <p:sp>
        <p:nvSpPr>
          <p:cNvPr id="6" name="Slide Number Placeholder 5"/>
          <p:cNvSpPr>
            <a:spLocks noGrp="1"/>
          </p:cNvSpPr>
          <p:nvPr>
            <p:ph type="sldNum" sz="quarter" idx="12"/>
          </p:nvPr>
        </p:nvSpPr>
        <p:spPr/>
        <p:txBody>
          <a:bodyPr/>
          <a:lstStyle/>
          <a:p>
            <a:fld id="{281FF16E-C90B-49C7-96EC-1946AABDEC95}" type="slidenum">
              <a:rPr lang="en-US" smtClean="0"/>
              <a:pPr/>
              <a:t>‹#›</a:t>
            </a:fld>
            <a:endParaRPr lang="en-US"/>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F7BC96-96FF-F24E-A095-C59E94AF44D3}" type="datetime1">
              <a:rPr lang="en-US" smtClean="0"/>
              <a:pPr/>
              <a:t>8/28/2012</a:t>
            </a:fld>
            <a:endParaRPr lang="en-US"/>
          </a:p>
        </p:txBody>
      </p:sp>
      <p:sp>
        <p:nvSpPr>
          <p:cNvPr id="5" name="Footer Placeholder 4"/>
          <p:cNvSpPr>
            <a:spLocks noGrp="1"/>
          </p:cNvSpPr>
          <p:nvPr>
            <p:ph type="ftr" sz="quarter" idx="11"/>
          </p:nvPr>
        </p:nvSpPr>
        <p:spPr/>
        <p:txBody>
          <a:bodyPr/>
          <a:lstStyle/>
          <a:p>
            <a:r>
              <a:rPr lang="en-US" smtClean="0"/>
              <a:t>cala.fsu.edu/ies</a:t>
            </a:r>
            <a:endParaRPr lang="en-US"/>
          </a:p>
        </p:txBody>
      </p:sp>
      <p:sp>
        <p:nvSpPr>
          <p:cNvPr id="6" name="Slide Number Placeholder 5"/>
          <p:cNvSpPr>
            <a:spLocks noGrp="1"/>
          </p:cNvSpPr>
          <p:nvPr>
            <p:ph type="sldNum" sz="quarter" idx="12"/>
          </p:nvPr>
        </p:nvSpPr>
        <p:spPr/>
        <p:txBody>
          <a:bodyPr/>
          <a:lstStyle/>
          <a:p>
            <a:fld id="{281FF16E-C90B-49C7-96EC-1946AABDEC95}" type="slidenum">
              <a:rPr lang="en-US" smtClean="0"/>
              <a:pPr/>
              <a:t>‹#›</a:t>
            </a:fld>
            <a:endParaRPr lang="en-US"/>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normAutofit/>
          </a:bodyPr>
          <a:lstStyle>
            <a:lvl1pPr>
              <a:defRPr sz="36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3D640B-E139-F84B-B8F7-8D68BB34A368}" type="datetime1">
              <a:rPr lang="en-US" smtClean="0"/>
              <a:pPr/>
              <a:t>8/28/2012</a:t>
            </a:fld>
            <a:endParaRPr lang="en-US"/>
          </a:p>
        </p:txBody>
      </p:sp>
      <p:sp>
        <p:nvSpPr>
          <p:cNvPr id="5" name="Footer Placeholder 4"/>
          <p:cNvSpPr>
            <a:spLocks noGrp="1"/>
          </p:cNvSpPr>
          <p:nvPr>
            <p:ph type="ftr" sz="quarter" idx="11"/>
          </p:nvPr>
        </p:nvSpPr>
        <p:spPr/>
        <p:txBody>
          <a:bodyPr/>
          <a:lstStyle/>
          <a:p>
            <a:r>
              <a:rPr lang="en-US" smtClean="0"/>
              <a:t>cala.fsu.edu/ies</a:t>
            </a:r>
            <a:endParaRPr lang="en-US"/>
          </a:p>
        </p:txBody>
      </p:sp>
      <p:sp>
        <p:nvSpPr>
          <p:cNvPr id="6" name="Slide Number Placeholder 5"/>
          <p:cNvSpPr>
            <a:spLocks noGrp="1"/>
          </p:cNvSpPr>
          <p:nvPr>
            <p:ph type="sldNum" sz="quarter" idx="12"/>
          </p:nvPr>
        </p:nvSpPr>
        <p:spPr/>
        <p:txBody>
          <a:bodyPr/>
          <a:lstStyle/>
          <a:p>
            <a:fld id="{281FF16E-C90B-49C7-96EC-1946AABDEC95}" type="slidenum">
              <a:rPr lang="en-US" smtClean="0"/>
              <a:pPr/>
              <a:t>‹#›</a:t>
            </a:fld>
            <a:endParaRPr lang="en-US"/>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a:buClr>
                <a:srgbClr val="660033"/>
              </a:buClr>
              <a:defRPr sz="2800">
                <a:latin typeface="Arial" pitchFamily="34" charset="0"/>
                <a:cs typeface="Arial" pitchFamily="34" charset="0"/>
              </a:defRPr>
            </a:lvl1pPr>
            <a:lvl2pPr>
              <a:buClr>
                <a:srgbClr val="660033"/>
              </a:buClr>
              <a:buFont typeface="Arial" pitchFamily="34" charset="0"/>
              <a:buChar char="▪"/>
              <a:defRPr sz="2400">
                <a:latin typeface="Arial" pitchFamily="34" charset="0"/>
                <a:cs typeface="Arial" pitchFamily="34" charset="0"/>
              </a:defRPr>
            </a:lvl2pPr>
            <a:lvl3pPr>
              <a:defRPr sz="20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318FD767-B2B9-6A4C-BC9A-32E297CADFA8}" type="datetime1">
              <a:rPr lang="en-US" smtClean="0"/>
              <a:pPr/>
              <a:t>8/28/2012</a:t>
            </a:fld>
            <a:endParaRPr lang="en-US"/>
          </a:p>
        </p:txBody>
      </p:sp>
      <p:sp>
        <p:nvSpPr>
          <p:cNvPr id="5" name="Footer Placeholder 4"/>
          <p:cNvSpPr>
            <a:spLocks noGrp="1"/>
          </p:cNvSpPr>
          <p:nvPr>
            <p:ph type="ftr" sz="quarter" idx="11"/>
          </p:nvPr>
        </p:nvSpPr>
        <p:spPr/>
        <p:txBody>
          <a:bodyPr/>
          <a:lstStyle/>
          <a:p>
            <a:r>
              <a:rPr lang="en-US" smtClean="0"/>
              <a:t>cala.fsu.edu/ies</a:t>
            </a:r>
            <a:endParaRPr lang="en-US"/>
          </a:p>
        </p:txBody>
      </p:sp>
      <p:sp>
        <p:nvSpPr>
          <p:cNvPr id="6" name="Slide Number Placeholder 5"/>
          <p:cNvSpPr>
            <a:spLocks noGrp="1"/>
          </p:cNvSpPr>
          <p:nvPr>
            <p:ph type="sldNum" sz="quarter" idx="12"/>
          </p:nvPr>
        </p:nvSpPr>
        <p:spPr/>
        <p:txBody>
          <a:bodyPr/>
          <a:lstStyle/>
          <a:p>
            <a:fld id="{281FF16E-C90B-49C7-96EC-1946AABDEC95}" type="slidenum">
              <a:rPr lang="en-US" smtClean="0"/>
              <a:pPr/>
              <a:t>‹#›</a:t>
            </a:fld>
            <a:endParaRPr lang="en-US"/>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10CDC3-2B18-424C-817C-7E6B6980D105}" type="datetime1">
              <a:rPr lang="en-US" smtClean="0"/>
              <a:pPr/>
              <a:t>8/28/2012</a:t>
            </a:fld>
            <a:endParaRPr lang="en-US"/>
          </a:p>
        </p:txBody>
      </p:sp>
      <p:sp>
        <p:nvSpPr>
          <p:cNvPr id="5" name="Footer Placeholder 4"/>
          <p:cNvSpPr>
            <a:spLocks noGrp="1"/>
          </p:cNvSpPr>
          <p:nvPr>
            <p:ph type="ftr" sz="quarter" idx="11"/>
          </p:nvPr>
        </p:nvSpPr>
        <p:spPr/>
        <p:txBody>
          <a:bodyPr/>
          <a:lstStyle/>
          <a:p>
            <a:r>
              <a:rPr lang="en-US" smtClean="0"/>
              <a:t>cala.fsu.edu/ies</a:t>
            </a:r>
            <a:endParaRPr lang="en-US"/>
          </a:p>
        </p:txBody>
      </p:sp>
      <p:sp>
        <p:nvSpPr>
          <p:cNvPr id="6" name="Slide Number Placeholder 5"/>
          <p:cNvSpPr>
            <a:spLocks noGrp="1"/>
          </p:cNvSpPr>
          <p:nvPr>
            <p:ph type="sldNum" sz="quarter" idx="12"/>
          </p:nvPr>
        </p:nvSpPr>
        <p:spPr/>
        <p:txBody>
          <a:bodyPr/>
          <a:lstStyle/>
          <a:p>
            <a:fld id="{281FF16E-C90B-49C7-96EC-1946AABDEC95}" type="slidenum">
              <a:rPr lang="en-US" smtClean="0"/>
              <a:pPr/>
              <a:t>‹#›</a:t>
            </a:fld>
            <a:endParaRPr lang="en-US"/>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buClr>
                <a:srgbClr val="660033"/>
              </a:buClr>
              <a:buFont typeface="Arial" pitchFamily="34" charset="0"/>
              <a:buChar char="•"/>
              <a:defRPr sz="24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600">
                <a:latin typeface="Arial" pitchFamily="34" charset="0"/>
                <a:cs typeface="Arial" pitchFamily="34" charset="0"/>
              </a:defRPr>
            </a:lvl4pPr>
            <a:lvl5pPr>
              <a:defRPr sz="1600">
                <a:latin typeface="Arial" pitchFamily="34" charset="0"/>
                <a:cs typeface="Arial"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buClr>
                <a:srgbClr val="660033"/>
              </a:buClr>
              <a:defRPr sz="24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600">
                <a:latin typeface="Arial" pitchFamily="34" charset="0"/>
                <a:cs typeface="Arial" pitchFamily="34" charset="0"/>
              </a:defRPr>
            </a:lvl4pPr>
            <a:lvl5pPr>
              <a:defRPr sz="1600">
                <a:latin typeface="Arial" pitchFamily="34" charset="0"/>
                <a:cs typeface="Arial"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0FCD98A5-18F8-C249-A021-79B4C4F134C1}" type="datetime1">
              <a:rPr lang="en-US" smtClean="0"/>
              <a:pPr/>
              <a:t>8/28/2012</a:t>
            </a:fld>
            <a:endParaRPr lang="en-US"/>
          </a:p>
        </p:txBody>
      </p:sp>
      <p:sp>
        <p:nvSpPr>
          <p:cNvPr id="6" name="Footer Placeholder 5"/>
          <p:cNvSpPr>
            <a:spLocks noGrp="1"/>
          </p:cNvSpPr>
          <p:nvPr>
            <p:ph type="ftr" sz="quarter" idx="11"/>
          </p:nvPr>
        </p:nvSpPr>
        <p:spPr/>
        <p:txBody>
          <a:bodyPr/>
          <a:lstStyle/>
          <a:p>
            <a:r>
              <a:rPr lang="en-US" smtClean="0"/>
              <a:t>cala.fsu.edu/ies</a:t>
            </a:r>
            <a:endParaRPr lang="en-US"/>
          </a:p>
        </p:txBody>
      </p:sp>
      <p:sp>
        <p:nvSpPr>
          <p:cNvPr id="7" name="Slide Number Placeholder 6"/>
          <p:cNvSpPr>
            <a:spLocks noGrp="1"/>
          </p:cNvSpPr>
          <p:nvPr>
            <p:ph type="sldNum" sz="quarter" idx="12"/>
          </p:nvPr>
        </p:nvSpPr>
        <p:spPr/>
        <p:txBody>
          <a:bodyPr/>
          <a:lstStyle/>
          <a:p>
            <a:fld id="{281FF16E-C90B-49C7-96EC-1946AABDEC95}" type="slidenum">
              <a:rPr lang="en-US" smtClean="0"/>
              <a:pPr/>
              <a:t>‹#›</a:t>
            </a:fld>
            <a:endParaRPr lang="en-US"/>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20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400">
                <a:latin typeface="Arial" pitchFamily="34" charset="0"/>
                <a:cs typeface="Arial" pitchFamily="34" charset="0"/>
              </a:defRPr>
            </a:lvl4pPr>
            <a:lvl5pPr>
              <a:defRPr sz="1400">
                <a:latin typeface="Arial" pitchFamily="34" charset="0"/>
                <a:cs typeface="Arial"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normAutofit/>
          </a:bodyPr>
          <a:lstStyle>
            <a:lvl1pPr>
              <a:defRPr sz="20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400">
                <a:latin typeface="Arial" pitchFamily="34" charset="0"/>
                <a:cs typeface="Arial" pitchFamily="34" charset="0"/>
              </a:defRPr>
            </a:lvl4pPr>
            <a:lvl5pPr>
              <a:defRPr sz="1400">
                <a:latin typeface="Arial" pitchFamily="34" charset="0"/>
                <a:cs typeface="Arial"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7A930521-74C6-0A49-A7C9-96192FD4B4D2}" type="datetime1">
              <a:rPr lang="en-US" smtClean="0"/>
              <a:pPr/>
              <a:t>8/28/2012</a:t>
            </a:fld>
            <a:endParaRPr lang="en-US"/>
          </a:p>
        </p:txBody>
      </p:sp>
      <p:sp>
        <p:nvSpPr>
          <p:cNvPr id="8" name="Footer Placeholder 7"/>
          <p:cNvSpPr>
            <a:spLocks noGrp="1"/>
          </p:cNvSpPr>
          <p:nvPr>
            <p:ph type="ftr" sz="quarter" idx="11"/>
          </p:nvPr>
        </p:nvSpPr>
        <p:spPr/>
        <p:txBody>
          <a:bodyPr/>
          <a:lstStyle/>
          <a:p>
            <a:r>
              <a:rPr lang="en-US" smtClean="0"/>
              <a:t>cala.fsu.edu/ies</a:t>
            </a:r>
            <a:endParaRPr lang="en-US"/>
          </a:p>
        </p:txBody>
      </p:sp>
      <p:sp>
        <p:nvSpPr>
          <p:cNvPr id="9" name="Slide Number Placeholder 8"/>
          <p:cNvSpPr>
            <a:spLocks noGrp="1"/>
          </p:cNvSpPr>
          <p:nvPr>
            <p:ph type="sldNum" sz="quarter" idx="12"/>
          </p:nvPr>
        </p:nvSpPr>
        <p:spPr/>
        <p:txBody>
          <a:bodyPr/>
          <a:lstStyle/>
          <a:p>
            <a:fld id="{281FF16E-C90B-49C7-96EC-1946AABDEC95}" type="slidenum">
              <a:rPr lang="en-US" smtClean="0"/>
              <a:pPr/>
              <a:t>‹#›</a:t>
            </a:fld>
            <a:endParaRPr lang="en-US"/>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F84FA5-563F-6B4A-823B-AB8DFDA4D2EE}" type="datetime1">
              <a:rPr lang="en-US" smtClean="0"/>
              <a:pPr/>
              <a:t>8/28/2012</a:t>
            </a:fld>
            <a:endParaRPr lang="en-US"/>
          </a:p>
        </p:txBody>
      </p:sp>
      <p:sp>
        <p:nvSpPr>
          <p:cNvPr id="4" name="Footer Placeholder 3"/>
          <p:cNvSpPr>
            <a:spLocks noGrp="1"/>
          </p:cNvSpPr>
          <p:nvPr>
            <p:ph type="ftr" sz="quarter" idx="11"/>
          </p:nvPr>
        </p:nvSpPr>
        <p:spPr/>
        <p:txBody>
          <a:bodyPr/>
          <a:lstStyle/>
          <a:p>
            <a:r>
              <a:rPr lang="en-US" smtClean="0"/>
              <a:t>cala.fsu.edu/ies</a:t>
            </a:r>
            <a:endParaRPr lang="en-US"/>
          </a:p>
        </p:txBody>
      </p:sp>
      <p:sp>
        <p:nvSpPr>
          <p:cNvPr id="5" name="Slide Number Placeholder 4"/>
          <p:cNvSpPr>
            <a:spLocks noGrp="1"/>
          </p:cNvSpPr>
          <p:nvPr>
            <p:ph type="sldNum" sz="quarter" idx="12"/>
          </p:nvPr>
        </p:nvSpPr>
        <p:spPr/>
        <p:txBody>
          <a:bodyPr/>
          <a:lstStyle/>
          <a:p>
            <a:fld id="{281FF16E-C90B-49C7-96EC-1946AABDEC95}" type="slidenum">
              <a:rPr lang="en-US" smtClean="0"/>
              <a:pPr/>
              <a:t>‹#›</a:t>
            </a:fld>
            <a:endParaRPr lang="en-US"/>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B534DD-3BBA-2C42-BC29-2175987AFCD1}" type="datetime1">
              <a:rPr lang="en-US" smtClean="0"/>
              <a:pPr/>
              <a:t>8/28/2012</a:t>
            </a:fld>
            <a:endParaRPr lang="en-US"/>
          </a:p>
        </p:txBody>
      </p:sp>
      <p:sp>
        <p:nvSpPr>
          <p:cNvPr id="3" name="Footer Placeholder 2"/>
          <p:cNvSpPr>
            <a:spLocks noGrp="1"/>
          </p:cNvSpPr>
          <p:nvPr>
            <p:ph type="ftr" sz="quarter" idx="11"/>
          </p:nvPr>
        </p:nvSpPr>
        <p:spPr/>
        <p:txBody>
          <a:bodyPr/>
          <a:lstStyle/>
          <a:p>
            <a:r>
              <a:rPr lang="en-US" smtClean="0"/>
              <a:t>cala.fsu.edu/ies</a:t>
            </a:r>
            <a:endParaRPr lang="en-US"/>
          </a:p>
        </p:txBody>
      </p:sp>
      <p:sp>
        <p:nvSpPr>
          <p:cNvPr id="4" name="Slide Number Placeholder 3"/>
          <p:cNvSpPr>
            <a:spLocks noGrp="1"/>
          </p:cNvSpPr>
          <p:nvPr>
            <p:ph type="sldNum" sz="quarter" idx="12"/>
          </p:nvPr>
        </p:nvSpPr>
        <p:spPr/>
        <p:txBody>
          <a:bodyPr/>
          <a:lstStyle/>
          <a:p>
            <a:fld id="{281FF16E-C90B-49C7-96EC-1946AABDEC95}" type="slidenum">
              <a:rPr lang="en-US" smtClean="0"/>
              <a:pPr/>
              <a:t>‹#›</a:t>
            </a:fld>
            <a:endParaRPr lang="en-US"/>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9C9E74-559C-C44E-962B-D6298404CDBC}" type="datetime1">
              <a:rPr lang="en-US" smtClean="0"/>
              <a:pPr/>
              <a:t>8/28/2012</a:t>
            </a:fld>
            <a:endParaRPr lang="en-US"/>
          </a:p>
        </p:txBody>
      </p:sp>
      <p:sp>
        <p:nvSpPr>
          <p:cNvPr id="6" name="Footer Placeholder 5"/>
          <p:cNvSpPr>
            <a:spLocks noGrp="1"/>
          </p:cNvSpPr>
          <p:nvPr>
            <p:ph type="ftr" sz="quarter" idx="11"/>
          </p:nvPr>
        </p:nvSpPr>
        <p:spPr/>
        <p:txBody>
          <a:bodyPr/>
          <a:lstStyle/>
          <a:p>
            <a:r>
              <a:rPr lang="en-US" smtClean="0"/>
              <a:t>cala.fsu.edu/ies</a:t>
            </a:r>
            <a:endParaRPr lang="en-US"/>
          </a:p>
        </p:txBody>
      </p:sp>
      <p:sp>
        <p:nvSpPr>
          <p:cNvPr id="7" name="Slide Number Placeholder 6"/>
          <p:cNvSpPr>
            <a:spLocks noGrp="1"/>
          </p:cNvSpPr>
          <p:nvPr>
            <p:ph type="sldNum" sz="quarter" idx="12"/>
          </p:nvPr>
        </p:nvSpPr>
        <p:spPr/>
        <p:txBody>
          <a:bodyPr/>
          <a:lstStyle/>
          <a:p>
            <a:fld id="{281FF16E-C90B-49C7-96EC-1946AABDEC95}" type="slidenum">
              <a:rPr lang="en-US" smtClean="0"/>
              <a:pPr/>
              <a:t>‹#›</a:t>
            </a:fld>
            <a:endParaRPr lang="en-US"/>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FDA6AA-1C16-9A43-BA2F-60AB63061FE7}" type="datetime1">
              <a:rPr lang="en-US" smtClean="0"/>
              <a:pPr/>
              <a:t>8/28/2012</a:t>
            </a:fld>
            <a:endParaRPr lang="en-US"/>
          </a:p>
        </p:txBody>
      </p:sp>
      <p:sp>
        <p:nvSpPr>
          <p:cNvPr id="6" name="Footer Placeholder 5"/>
          <p:cNvSpPr>
            <a:spLocks noGrp="1"/>
          </p:cNvSpPr>
          <p:nvPr>
            <p:ph type="ftr" sz="quarter" idx="11"/>
          </p:nvPr>
        </p:nvSpPr>
        <p:spPr/>
        <p:txBody>
          <a:bodyPr/>
          <a:lstStyle/>
          <a:p>
            <a:r>
              <a:rPr lang="en-US" smtClean="0"/>
              <a:t>cala.fsu.edu/ies</a:t>
            </a:r>
            <a:endParaRPr lang="en-US"/>
          </a:p>
        </p:txBody>
      </p:sp>
      <p:sp>
        <p:nvSpPr>
          <p:cNvPr id="7" name="Slide Number Placeholder 6"/>
          <p:cNvSpPr>
            <a:spLocks noGrp="1"/>
          </p:cNvSpPr>
          <p:nvPr>
            <p:ph type="sldNum" sz="quarter" idx="12"/>
          </p:nvPr>
        </p:nvSpPr>
        <p:spPr/>
        <p:txBody>
          <a:bodyPr/>
          <a:lstStyle/>
          <a:p>
            <a:fld id="{281FF16E-C90B-49C7-96EC-1946AABDEC95}" type="slidenum">
              <a:rPr lang="en-US" smtClean="0"/>
              <a:pPr/>
              <a:t>‹#›</a:t>
            </a:fld>
            <a:endParaRPr lang="en-US"/>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98588E-EB6F-2F40-AE0E-D4AF878FE8DD}" type="datetime1">
              <a:rPr lang="en-US" smtClean="0"/>
              <a:pPr/>
              <a:t>8/28/2012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dirty="0" err="1" smtClean="0"/>
              <a:t>cala.fsu.edu</a:t>
            </a:r>
            <a:r>
              <a:rPr lang="en-US" dirty="0" smtClean="0"/>
              <a:t>/</a:t>
            </a:r>
            <a:r>
              <a:rPr lang="en-US" dirty="0" err="1" smtClean="0"/>
              <a:t>ies</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1FF16E-C90B-49C7-96EC-1946AABDEC9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hf sldNum="0" hdr="0" dt="0"/>
  <p:txStyles>
    <p:titleStyle>
      <a:lvl1pPr algn="ctr" defTabSz="914400" rtl="0" eaLnBrk="1" latinLnBrk="0" hangingPunct="1">
        <a:spcBef>
          <a:spcPct val="0"/>
        </a:spcBef>
        <a:buNone/>
        <a:defRPr sz="4400" kern="1200">
          <a:solidFill>
            <a:srgbClr val="660033"/>
          </a:solidFill>
          <a:effectLst/>
          <a:latin typeface="Arial Black" pitchFamily="34" charset="0"/>
          <a:ea typeface="+mj-ea"/>
          <a:cs typeface="+mj-cs"/>
        </a:defRPr>
      </a:lvl1pPr>
    </p:titleStyle>
    <p:bodyStyle>
      <a:lvl1pPr marL="342900" indent="-342900" algn="l" defTabSz="914400" rtl="0" eaLnBrk="1" latinLnBrk="0" hangingPunct="1">
        <a:lnSpc>
          <a:spcPct val="105000"/>
        </a:lnSpc>
        <a:spcBef>
          <a:spcPts val="1272"/>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package" Target="../embeddings/Microsoft_Office_Word_Document1.docx"/></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package" Target="../embeddings/Microsoft_Office_Word_Document2.docx"/></Relationships>
</file>

<file path=ppt/slides/_rels/slide14.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package" Target="../embeddings/Microsoft_Office_Word_Document3.docx"/></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package" Target="../embeddings/Microsoft_Office_Word_Document4.docx"/></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828801"/>
            <a:ext cx="7772400" cy="1771650"/>
          </a:xfrm>
        </p:spPr>
        <p:txBody>
          <a:bodyPr>
            <a:normAutofit fontScale="90000"/>
          </a:bodyPr>
          <a:lstStyle/>
          <a:p>
            <a:r>
              <a:rPr lang="en-US" dirty="0" smtClean="0"/>
              <a:t>Enriching </a:t>
            </a:r>
            <a:br>
              <a:rPr lang="en-US" dirty="0" smtClean="0"/>
            </a:br>
            <a:r>
              <a:rPr lang="en-US" dirty="0" smtClean="0"/>
              <a:t>Assessment</a:t>
            </a:r>
            <a:br>
              <a:rPr lang="en-US" dirty="0" smtClean="0"/>
            </a:br>
            <a:r>
              <a:rPr lang="en-US" dirty="0" smtClean="0"/>
              <a:t>of </a:t>
            </a:r>
            <a:r>
              <a:rPr lang="en-US" dirty="0"/>
              <a:t>the Core </a:t>
            </a:r>
          </a:p>
        </p:txBody>
      </p:sp>
      <p:sp>
        <p:nvSpPr>
          <p:cNvPr id="5" name="Subtitle 4"/>
          <p:cNvSpPr>
            <a:spLocks noGrp="1"/>
          </p:cNvSpPr>
          <p:nvPr>
            <p:ph type="subTitle" idx="1"/>
          </p:nvPr>
        </p:nvSpPr>
        <p:spPr>
          <a:xfrm>
            <a:off x="1371600" y="3733800"/>
            <a:ext cx="6400800" cy="1905000"/>
          </a:xfrm>
        </p:spPr>
        <p:txBody>
          <a:bodyPr>
            <a:normAutofit/>
          </a:bodyPr>
          <a:lstStyle/>
          <a:p>
            <a:r>
              <a:rPr lang="en-US" sz="2000" dirty="0" smtClean="0"/>
              <a:t>Albert Oosterhof, </a:t>
            </a:r>
            <a:r>
              <a:rPr lang="en-US" sz="2000" dirty="0" err="1" smtClean="0"/>
              <a:t>Faranak</a:t>
            </a:r>
            <a:r>
              <a:rPr lang="en-US" sz="2000" dirty="0" smtClean="0"/>
              <a:t> Rohani, &amp; Penny J. Gilmer</a:t>
            </a:r>
          </a:p>
          <a:p>
            <a:pPr>
              <a:spcBef>
                <a:spcPts val="1224"/>
              </a:spcBef>
            </a:pPr>
            <a:r>
              <a:rPr lang="en-US" sz="2000" dirty="0"/>
              <a:t>Florida State </a:t>
            </a:r>
            <a:r>
              <a:rPr lang="en-US" sz="2000" dirty="0" smtClean="0"/>
              <a:t>University</a:t>
            </a:r>
            <a:br>
              <a:rPr lang="en-US" sz="2000" dirty="0" smtClean="0"/>
            </a:br>
            <a:r>
              <a:rPr lang="en-US" sz="2000" dirty="0" smtClean="0"/>
              <a:t>Center for Advancement of Learning and Assessment</a:t>
            </a:r>
          </a:p>
        </p:txBody>
      </p:sp>
      <p:pic>
        <p:nvPicPr>
          <p:cNvPr id="6" name="Picture 5" descr="CALA_logo_wordversion.eps"/>
          <p:cNvPicPr/>
          <p:nvPr/>
        </p:nvPicPr>
        <p:blipFill>
          <a:blip r:embed="rId3" cstate="print"/>
          <a:stretch>
            <a:fillRect/>
          </a:stretch>
        </p:blipFill>
        <p:spPr>
          <a:xfrm>
            <a:off x="3962400" y="5181600"/>
            <a:ext cx="1219200" cy="465833"/>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200" dirty="0" smtClean="0"/>
              <a:t>Specification for Assessment #1</a:t>
            </a:r>
            <a:br>
              <a:rPr lang="en-US" sz="2200" dirty="0" smtClean="0"/>
            </a:br>
            <a:r>
              <a:rPr lang="en-US" sz="2700" dirty="0" smtClean="0"/>
              <a:t>Formulating a Scientifically Testable Question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Competency</a:t>
            </a:r>
          </a:p>
          <a:p>
            <a:pPr marL="400050" lvl="1" indent="0">
              <a:lnSpc>
                <a:spcPct val="120000"/>
              </a:lnSpc>
              <a:spcBef>
                <a:spcPts val="1080"/>
              </a:spcBef>
              <a:buNone/>
            </a:pPr>
            <a:r>
              <a:rPr lang="en-US" sz="2000" dirty="0"/>
              <a:t>Student can formulate a scientifically testable question(s) that relates to the context or </a:t>
            </a:r>
            <a:r>
              <a:rPr lang="en-US" sz="2000" dirty="0" smtClean="0"/>
              <a:t>data provided.</a:t>
            </a:r>
          </a:p>
          <a:p>
            <a:r>
              <a:rPr lang="en-US" dirty="0" smtClean="0"/>
              <a:t>Evidence</a:t>
            </a:r>
            <a:endParaRPr lang="en-US" dirty="0"/>
          </a:p>
          <a:p>
            <a:pPr marL="400050" lvl="1" indent="0">
              <a:lnSpc>
                <a:spcPct val="120000"/>
              </a:lnSpc>
              <a:spcBef>
                <a:spcPts val="1080"/>
              </a:spcBef>
              <a:buNone/>
            </a:pPr>
            <a:r>
              <a:rPr lang="en-US" sz="1800" dirty="0"/>
              <a:t>Students are provided a short list of variables that are related to a scientific topic or concept with which the students are familiar. The variables are listed without reference to how they could be observed, measured, or quantified. Approximately half of the variables are objectively measurable while the other variables are less objectively measurable. Students are asked to create and write down a scientifically testable research question that relates two of these variables in some way. To facilitate scoring, students also are asked to explain how each variable could be observed or measured. If a student selects a variable that is less objectively measurable, the student must describe a specific process to quantify observations of the variable that clearly is both objective and appropriate. A student’s performance is scored with respect to whether a scientifically testable question is provided that relates two of the listed variables. </a:t>
            </a:r>
            <a:r>
              <a:rPr lang="en-US" sz="2000" dirty="0" smtClean="0"/>
              <a:t> </a:t>
            </a:r>
            <a:endParaRPr lang="en-US" sz="2000" dirty="0"/>
          </a:p>
        </p:txBody>
      </p:sp>
      <p:sp>
        <p:nvSpPr>
          <p:cNvPr id="4" name="Footer Placeholder 3"/>
          <p:cNvSpPr>
            <a:spLocks noGrp="1"/>
          </p:cNvSpPr>
          <p:nvPr>
            <p:ph type="ftr" sz="quarter" idx="11"/>
          </p:nvPr>
        </p:nvSpPr>
        <p:spPr/>
        <p:txBody>
          <a:bodyPr/>
          <a:lstStyle/>
          <a:p>
            <a:r>
              <a:rPr lang="en-US" smtClean="0"/>
              <a:t>cala.fsu.edu/ies</a:t>
            </a:r>
            <a:endParaRPr lang="en-US"/>
          </a:p>
        </p:txBody>
      </p:sp>
    </p:spTree>
    <p:extLst>
      <p:ext uri="{BB962C8B-B14F-4D97-AF65-F5344CB8AC3E}">
        <p14:creationId xmlns="" xmlns:p14="http://schemas.microsoft.com/office/powerpoint/2010/main" val="357834462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200" dirty="0"/>
              <a:t>Specification for Assessment #1</a:t>
            </a:r>
            <a:br>
              <a:rPr lang="en-US" sz="2200" dirty="0"/>
            </a:br>
            <a:r>
              <a:rPr lang="en-US" sz="2700" dirty="0"/>
              <a:t>Formulating a Scientifically Testable Question</a:t>
            </a:r>
          </a:p>
        </p:txBody>
      </p:sp>
      <p:sp>
        <p:nvSpPr>
          <p:cNvPr id="3" name="Content Placeholder 2"/>
          <p:cNvSpPr>
            <a:spLocks noGrp="1"/>
          </p:cNvSpPr>
          <p:nvPr>
            <p:ph sz="half" idx="1"/>
          </p:nvPr>
        </p:nvSpPr>
        <p:spPr>
          <a:xfrm>
            <a:off x="457200" y="1600200"/>
            <a:ext cx="4648200" cy="4800600"/>
          </a:xfrm>
        </p:spPr>
        <p:txBody>
          <a:bodyPr>
            <a:normAutofit fontScale="85000" lnSpcReduction="20000"/>
          </a:bodyPr>
          <a:lstStyle/>
          <a:p>
            <a:r>
              <a:rPr lang="en-US" sz="2800" dirty="0"/>
              <a:t>Example Task</a:t>
            </a:r>
          </a:p>
          <a:p>
            <a:pPr marL="347472" lvl="1" indent="0">
              <a:lnSpc>
                <a:spcPct val="120000"/>
              </a:lnSpc>
              <a:spcBef>
                <a:spcPts val="1008"/>
              </a:spcBef>
              <a:buNone/>
            </a:pPr>
            <a:r>
              <a:rPr lang="en-US" sz="1900" dirty="0" smtClean="0"/>
              <a:t>In this exercise, you will </a:t>
            </a:r>
            <a:r>
              <a:rPr lang="en-US" sz="1900" b="1" dirty="0" smtClean="0"/>
              <a:t>create a scientifically testable question </a:t>
            </a:r>
            <a:r>
              <a:rPr lang="en-US" sz="1900" dirty="0" smtClean="0"/>
              <a:t>related to behaviors and other characteristics of flowers. Use two of the following seven variables when you create your scientifically testable question:</a:t>
            </a:r>
            <a:endParaRPr lang="en-US" sz="1900" dirty="0"/>
          </a:p>
          <a:p>
            <a:pPr marL="649224" lvl="1">
              <a:lnSpc>
                <a:spcPct val="120000"/>
              </a:lnSpc>
              <a:spcBef>
                <a:spcPts val="1008"/>
              </a:spcBef>
            </a:pPr>
            <a:r>
              <a:rPr lang="en-US" sz="1800" dirty="0"/>
              <a:t>How beautiful a flower looks</a:t>
            </a:r>
          </a:p>
          <a:p>
            <a:pPr marL="649224" lvl="1">
              <a:lnSpc>
                <a:spcPct val="120000"/>
              </a:lnSpc>
            </a:pPr>
            <a:r>
              <a:rPr lang="en-US" sz="1800" dirty="0"/>
              <a:t>How often insects (pollinators) visit a flower</a:t>
            </a:r>
          </a:p>
          <a:p>
            <a:pPr marL="649224" lvl="1">
              <a:lnSpc>
                <a:spcPct val="120000"/>
              </a:lnSpc>
            </a:pPr>
            <a:r>
              <a:rPr lang="en-US" sz="1800" dirty="0"/>
              <a:t>How many flowers there are in a certain area</a:t>
            </a:r>
          </a:p>
          <a:p>
            <a:pPr marL="649224" lvl="1">
              <a:lnSpc>
                <a:spcPct val="120000"/>
              </a:lnSpc>
            </a:pPr>
            <a:r>
              <a:rPr lang="en-US" sz="1800" dirty="0"/>
              <a:t>How much nectar a flower produces</a:t>
            </a:r>
          </a:p>
          <a:p>
            <a:pPr marL="649224" lvl="1">
              <a:lnSpc>
                <a:spcPct val="120000"/>
              </a:lnSpc>
            </a:pPr>
            <a:r>
              <a:rPr lang="en-US" sz="1800" dirty="0"/>
              <a:t>How much a person enjoys the smell of a flower</a:t>
            </a:r>
          </a:p>
          <a:p>
            <a:pPr marL="649224" lvl="1">
              <a:lnSpc>
                <a:spcPct val="120000"/>
              </a:lnSpc>
            </a:pPr>
            <a:r>
              <a:rPr lang="en-US" sz="1800" dirty="0"/>
              <a:t>How much time insects spend visiting a flower</a:t>
            </a:r>
          </a:p>
          <a:p>
            <a:pPr marL="649224" lvl="1">
              <a:lnSpc>
                <a:spcPct val="120000"/>
              </a:lnSpc>
            </a:pPr>
            <a:r>
              <a:rPr lang="en-US" sz="1800" dirty="0"/>
              <a:t>How much familiarity a person has with a flower </a:t>
            </a:r>
          </a:p>
        </p:txBody>
      </p:sp>
      <p:sp>
        <p:nvSpPr>
          <p:cNvPr id="4" name="Content Placeholder 3"/>
          <p:cNvSpPr>
            <a:spLocks noGrp="1"/>
          </p:cNvSpPr>
          <p:nvPr>
            <p:ph sz="half" idx="2"/>
          </p:nvPr>
        </p:nvSpPr>
        <p:spPr>
          <a:xfrm>
            <a:off x="5334000" y="1981200"/>
            <a:ext cx="3124200" cy="4144963"/>
          </a:xfrm>
        </p:spPr>
        <p:txBody>
          <a:bodyPr>
            <a:noAutofit/>
          </a:bodyPr>
          <a:lstStyle/>
          <a:p>
            <a:pPr marL="0" lvl="0" indent="0">
              <a:lnSpc>
                <a:spcPct val="100000"/>
              </a:lnSpc>
              <a:buNone/>
            </a:pPr>
            <a:r>
              <a:rPr lang="en-US" sz="1700" b="1" dirty="0"/>
              <a:t>Choose two variables from the list </a:t>
            </a:r>
            <a:r>
              <a:rPr lang="en-US" sz="1700" dirty="0" smtClean="0"/>
              <a:t>that </a:t>
            </a:r>
            <a:r>
              <a:rPr lang="en-US" sz="1700" dirty="0"/>
              <a:t>you think might have a relationship with one another. Only pick variables you (or another scientist) could actually</a:t>
            </a:r>
            <a:r>
              <a:rPr lang="en-US" sz="1700" b="1" dirty="0"/>
              <a:t> </a:t>
            </a:r>
            <a:r>
              <a:rPr lang="en-US" sz="1700" dirty="0"/>
              <a:t>observe or measure scientifically. </a:t>
            </a:r>
          </a:p>
          <a:p>
            <a:pPr marL="0" lvl="0" indent="0">
              <a:lnSpc>
                <a:spcPct val="100000"/>
              </a:lnSpc>
              <a:buNone/>
            </a:pPr>
            <a:r>
              <a:rPr lang="en-US" sz="1700" dirty="0"/>
              <a:t>Explain how each variable could be observed or measured.</a:t>
            </a:r>
          </a:p>
          <a:p>
            <a:pPr marL="0" lvl="0" indent="0">
              <a:lnSpc>
                <a:spcPct val="100000"/>
              </a:lnSpc>
              <a:buNone/>
            </a:pPr>
            <a:r>
              <a:rPr lang="en-US" sz="1700" b="1" dirty="0"/>
              <a:t>Write a</a:t>
            </a:r>
            <a:r>
              <a:rPr lang="en-US" sz="1700" dirty="0"/>
              <a:t> </a:t>
            </a:r>
            <a:r>
              <a:rPr lang="en-US" sz="1700" b="1" dirty="0"/>
              <a:t>scientifically testable question </a:t>
            </a:r>
            <a:r>
              <a:rPr lang="en-US" sz="1700" dirty="0"/>
              <a:t>that relates your two variables</a:t>
            </a:r>
            <a:r>
              <a:rPr lang="en-US" sz="1700" b="1" dirty="0"/>
              <a:t> </a:t>
            </a:r>
            <a:r>
              <a:rPr lang="en-US" sz="1700" dirty="0"/>
              <a:t>to each </a:t>
            </a:r>
            <a:r>
              <a:rPr lang="en-US" sz="1700" dirty="0" smtClean="0"/>
              <a:t>other.</a:t>
            </a:r>
            <a:endParaRPr lang="en-US" sz="1700" dirty="0"/>
          </a:p>
        </p:txBody>
      </p:sp>
      <p:sp>
        <p:nvSpPr>
          <p:cNvPr id="5" name="Footer Placeholder 4"/>
          <p:cNvSpPr>
            <a:spLocks noGrp="1"/>
          </p:cNvSpPr>
          <p:nvPr>
            <p:ph type="ftr" sz="quarter" idx="11"/>
          </p:nvPr>
        </p:nvSpPr>
        <p:spPr/>
        <p:txBody>
          <a:bodyPr/>
          <a:lstStyle/>
          <a:p>
            <a:r>
              <a:rPr lang="en-US" smtClean="0"/>
              <a:t>cala.fsu.edu/ies</a:t>
            </a:r>
            <a:endParaRPr lang="en-US"/>
          </a:p>
        </p:txBody>
      </p:sp>
    </p:spTree>
    <p:extLst>
      <p:ext uri="{BB962C8B-B14F-4D97-AF65-F5344CB8AC3E}">
        <p14:creationId xmlns="" xmlns:p14="http://schemas.microsoft.com/office/powerpoint/2010/main" val="191098444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fontScale="90000"/>
          </a:bodyPr>
          <a:lstStyle/>
          <a:p>
            <a:r>
              <a:rPr lang="en-US" sz="2200" dirty="0"/>
              <a:t>Specification for Assessment #1</a:t>
            </a:r>
            <a:br>
              <a:rPr lang="en-US" sz="2200" dirty="0"/>
            </a:br>
            <a:r>
              <a:rPr lang="en-US" sz="2700" dirty="0"/>
              <a:t>Formulating a Scientifically Testable Question</a:t>
            </a:r>
          </a:p>
        </p:txBody>
      </p:sp>
      <p:sp>
        <p:nvSpPr>
          <p:cNvPr id="5" name="Footer Placeholder 4"/>
          <p:cNvSpPr>
            <a:spLocks noGrp="1"/>
          </p:cNvSpPr>
          <p:nvPr>
            <p:ph type="ftr" sz="quarter" idx="11"/>
          </p:nvPr>
        </p:nvSpPr>
        <p:spPr/>
        <p:txBody>
          <a:bodyPr/>
          <a:lstStyle/>
          <a:p>
            <a:r>
              <a:rPr lang="en-US" smtClean="0"/>
              <a:t>cala.fsu.edu/ies</a:t>
            </a:r>
            <a:endParaRPr lang="en-US"/>
          </a:p>
        </p:txBody>
      </p:sp>
      <p:graphicFrame>
        <p:nvGraphicFramePr>
          <p:cNvPr id="13" name="Object 12"/>
          <p:cNvGraphicFramePr>
            <a:graphicFrameLocks noChangeAspect="1"/>
          </p:cNvGraphicFramePr>
          <p:nvPr>
            <p:extLst>
              <p:ext uri="{D42A27DB-BD31-4B8C-83A1-F6EECF244321}">
                <p14:modId xmlns="" xmlns:p14="http://schemas.microsoft.com/office/powerpoint/2010/main" val="413106129"/>
              </p:ext>
            </p:extLst>
          </p:nvPr>
        </p:nvGraphicFramePr>
        <p:xfrm>
          <a:off x="381000" y="1371600"/>
          <a:ext cx="8394700" cy="5588000"/>
        </p:xfrm>
        <a:graphic>
          <a:graphicData uri="http://schemas.openxmlformats.org/presentationml/2006/ole">
            <p:oleObj spid="_x0000_s1136" name="Document" r:id="rId4" imgW="8394391" imgH="5587794" progId="Word.Document.12">
              <p:embed/>
            </p:oleObj>
          </a:graphicData>
        </a:graphic>
      </p:graphicFrame>
    </p:spTree>
    <p:extLst>
      <p:ext uri="{BB962C8B-B14F-4D97-AF65-F5344CB8AC3E}">
        <p14:creationId xmlns="" xmlns:p14="http://schemas.microsoft.com/office/powerpoint/2010/main" val="93199518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fontScale="90000"/>
          </a:bodyPr>
          <a:lstStyle/>
          <a:p>
            <a:r>
              <a:rPr lang="en-US" sz="2200" dirty="0"/>
              <a:t>Specification for Assessment #1</a:t>
            </a:r>
            <a:br>
              <a:rPr lang="en-US" sz="2200" dirty="0"/>
            </a:br>
            <a:r>
              <a:rPr lang="en-US" sz="2700" dirty="0"/>
              <a:t>Formulating a Scientifically Testable Question</a:t>
            </a:r>
          </a:p>
        </p:txBody>
      </p:sp>
      <p:sp>
        <p:nvSpPr>
          <p:cNvPr id="3" name="Content Placeholder 2"/>
          <p:cNvSpPr>
            <a:spLocks noGrp="1"/>
          </p:cNvSpPr>
          <p:nvPr>
            <p:ph idx="1"/>
          </p:nvPr>
        </p:nvSpPr>
        <p:spPr>
          <a:xfrm>
            <a:off x="304800" y="1600201"/>
            <a:ext cx="8382000" cy="457200"/>
          </a:xfrm>
        </p:spPr>
        <p:txBody>
          <a:bodyPr>
            <a:normAutofit lnSpcReduction="10000"/>
          </a:bodyPr>
          <a:lstStyle/>
          <a:p>
            <a:pPr marL="0" indent="0">
              <a:buNone/>
            </a:pPr>
            <a:r>
              <a:rPr lang="en-US" sz="2400" dirty="0" smtClean="0"/>
              <a:t>Procedure for Creating Parallel Tasks</a:t>
            </a:r>
            <a:endParaRPr lang="en-US" sz="2400" dirty="0"/>
          </a:p>
        </p:txBody>
      </p:sp>
      <p:sp>
        <p:nvSpPr>
          <p:cNvPr id="5" name="Footer Placeholder 4"/>
          <p:cNvSpPr>
            <a:spLocks noGrp="1"/>
          </p:cNvSpPr>
          <p:nvPr>
            <p:ph type="ftr" sz="quarter" idx="11"/>
          </p:nvPr>
        </p:nvSpPr>
        <p:spPr/>
        <p:txBody>
          <a:bodyPr/>
          <a:lstStyle/>
          <a:p>
            <a:r>
              <a:rPr lang="en-US" smtClean="0"/>
              <a:t>cala.fsu.edu/ies</a:t>
            </a:r>
            <a:endParaRPr lang="en-US"/>
          </a:p>
        </p:txBody>
      </p:sp>
      <p:sp>
        <p:nvSpPr>
          <p:cNvPr id="7" name="Content Placeholder 2"/>
          <p:cNvSpPr txBox="1">
            <a:spLocks/>
          </p:cNvSpPr>
          <p:nvPr/>
        </p:nvSpPr>
        <p:spPr>
          <a:xfrm>
            <a:off x="457200" y="2133600"/>
            <a:ext cx="8229600" cy="4724400"/>
          </a:xfrm>
          <a:prstGeom prst="rect">
            <a:avLst/>
          </a:prstGeom>
        </p:spPr>
        <p:txBody>
          <a:bodyPr vert="horz" lIns="91440" tIns="45720" rIns="91440" bIns="45720" rtlCol="0">
            <a:normAutofit/>
          </a:bodyPr>
          <a:lstStyle>
            <a:lvl1pPr marL="342900" indent="-342900" algn="l" defTabSz="914400" rtl="0" eaLnBrk="1" latinLnBrk="0" hangingPunct="1">
              <a:lnSpc>
                <a:spcPct val="105000"/>
              </a:lnSpc>
              <a:spcBef>
                <a:spcPts val="1272"/>
              </a:spcBef>
              <a:buClr>
                <a:srgbClr val="660033"/>
              </a:buClr>
              <a:buFont typeface="Arial" pitchFamily="34" charset="0"/>
              <a:buChar char="•"/>
              <a:defRPr sz="2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660033"/>
              </a:buClr>
              <a:buFont typeface="Arial" pitchFamily="34" charset="0"/>
              <a:buChar char="▪"/>
              <a:defRPr sz="24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400" dirty="0"/>
          </a:p>
        </p:txBody>
      </p:sp>
      <p:graphicFrame>
        <p:nvGraphicFramePr>
          <p:cNvPr id="9" name="Object 8"/>
          <p:cNvGraphicFramePr>
            <a:graphicFrameLocks noChangeAspect="1"/>
          </p:cNvGraphicFramePr>
          <p:nvPr>
            <p:extLst>
              <p:ext uri="{D42A27DB-BD31-4B8C-83A1-F6EECF244321}">
                <p14:modId xmlns="" xmlns:p14="http://schemas.microsoft.com/office/powerpoint/2010/main" val="3431663275"/>
              </p:ext>
            </p:extLst>
          </p:nvPr>
        </p:nvGraphicFramePr>
        <p:xfrm>
          <a:off x="381000" y="2146300"/>
          <a:ext cx="8369300" cy="4724400"/>
        </p:xfrm>
        <a:graphic>
          <a:graphicData uri="http://schemas.openxmlformats.org/presentationml/2006/ole">
            <p:oleObj spid="_x0000_s2159" name="Document" r:id="rId4" imgW="8368992" imgH="4724226" progId="Word.Document.12">
              <p:embed/>
            </p:oleObj>
          </a:graphicData>
        </a:graphic>
      </p:graphicFrame>
    </p:spTree>
    <p:extLst>
      <p:ext uri="{BB962C8B-B14F-4D97-AF65-F5344CB8AC3E}">
        <p14:creationId xmlns="" xmlns:p14="http://schemas.microsoft.com/office/powerpoint/2010/main" val="358139175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200" dirty="0" smtClean="0"/>
              <a:t>Specification for Assessment #1</a:t>
            </a:r>
            <a:br>
              <a:rPr lang="en-US" sz="2200" dirty="0" smtClean="0"/>
            </a:br>
            <a:r>
              <a:rPr lang="en-US" sz="2700" dirty="0" smtClean="0"/>
              <a:t>Formulating a Scientifically Testable Question</a:t>
            </a:r>
            <a:endParaRPr lang="en-US" sz="2700" dirty="0"/>
          </a:p>
        </p:txBody>
      </p:sp>
      <p:sp>
        <p:nvSpPr>
          <p:cNvPr id="3" name="Content Placeholder 2"/>
          <p:cNvSpPr>
            <a:spLocks noGrp="1"/>
          </p:cNvSpPr>
          <p:nvPr>
            <p:ph sz="half" idx="1"/>
          </p:nvPr>
        </p:nvSpPr>
        <p:spPr>
          <a:xfrm>
            <a:off x="457200" y="1600201"/>
            <a:ext cx="8229600" cy="609600"/>
          </a:xfrm>
        </p:spPr>
        <p:txBody>
          <a:bodyPr/>
          <a:lstStyle/>
          <a:p>
            <a:pPr marL="0" indent="0">
              <a:buNone/>
            </a:pPr>
            <a:r>
              <a:rPr lang="en-US" dirty="0"/>
              <a:t>Scoring Plan for Parallel Tasks</a:t>
            </a:r>
          </a:p>
          <a:p>
            <a:endParaRPr lang="en-US" dirty="0"/>
          </a:p>
        </p:txBody>
      </p:sp>
      <p:pic>
        <p:nvPicPr>
          <p:cNvPr id="7" name="Content Placeholder 6" descr="Scoring plan for parallel tasks.tiff"/>
          <p:cNvPicPr>
            <a:picLocks noGrp="1" noChangeAspect="1"/>
          </p:cNvPicPr>
          <p:nvPr>
            <p:ph sz="half" idx="2"/>
          </p:nvPr>
        </p:nvPicPr>
        <p:blipFill>
          <a:blip r:embed="rId3" cstate="print">
            <a:extLst>
              <a:ext uri="{28A0092B-C50C-407E-A947-70E740481C1C}">
                <a14:useLocalDpi xmlns="" xmlns:a14="http://schemas.microsoft.com/office/drawing/2010/main" val="0"/>
              </a:ext>
            </a:extLst>
          </a:blip>
          <a:srcRect t="-5477" b="-5477"/>
          <a:stretch>
            <a:fillRect/>
          </a:stretch>
        </p:blipFill>
        <p:spPr>
          <a:xfrm>
            <a:off x="457200" y="1981200"/>
            <a:ext cx="8229600" cy="4495800"/>
          </a:xfrm>
        </p:spPr>
      </p:pic>
      <p:sp>
        <p:nvSpPr>
          <p:cNvPr id="5" name="Footer Placeholder 4"/>
          <p:cNvSpPr>
            <a:spLocks noGrp="1"/>
          </p:cNvSpPr>
          <p:nvPr>
            <p:ph type="ftr" sz="quarter" idx="11"/>
          </p:nvPr>
        </p:nvSpPr>
        <p:spPr/>
        <p:txBody>
          <a:bodyPr/>
          <a:lstStyle/>
          <a:p>
            <a:r>
              <a:rPr lang="en-US" smtClean="0"/>
              <a:t>cala.fsu.edu/ies</a:t>
            </a:r>
            <a:endParaRPr lang="en-US"/>
          </a:p>
        </p:txBody>
      </p:sp>
    </p:spTree>
    <p:extLst>
      <p:ext uri="{BB962C8B-B14F-4D97-AF65-F5344CB8AC3E}">
        <p14:creationId xmlns="" xmlns:p14="http://schemas.microsoft.com/office/powerpoint/2010/main" val="226245610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of Project</a:t>
            </a:r>
            <a:endParaRPr lang="en-US" dirty="0"/>
          </a:p>
        </p:txBody>
      </p:sp>
      <p:sp>
        <p:nvSpPr>
          <p:cNvPr id="4" name="Footer Placeholder 3"/>
          <p:cNvSpPr>
            <a:spLocks noGrp="1"/>
          </p:cNvSpPr>
          <p:nvPr>
            <p:ph type="ftr" sz="quarter" idx="11"/>
          </p:nvPr>
        </p:nvSpPr>
        <p:spPr/>
        <p:txBody>
          <a:bodyPr/>
          <a:lstStyle/>
          <a:p>
            <a:r>
              <a:rPr lang="en-US" smtClean="0"/>
              <a:t>cala.fsu.edu/ies</a:t>
            </a:r>
            <a:endParaRPr lang="en-US"/>
          </a:p>
        </p:txBody>
      </p:sp>
    </p:spTree>
    <p:extLst>
      <p:ext uri="{BB962C8B-B14F-4D97-AF65-F5344CB8AC3E}">
        <p14:creationId xmlns="" xmlns:p14="http://schemas.microsoft.com/office/powerpoint/2010/main" val="356813336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of Project</a:t>
            </a:r>
            <a:endParaRPr lang="en-US" dirty="0"/>
          </a:p>
        </p:txBody>
      </p:sp>
      <p:sp>
        <p:nvSpPr>
          <p:cNvPr id="3" name="Content Placeholder 2"/>
          <p:cNvSpPr>
            <a:spLocks noGrp="1"/>
          </p:cNvSpPr>
          <p:nvPr>
            <p:ph idx="1"/>
          </p:nvPr>
        </p:nvSpPr>
        <p:spPr/>
        <p:txBody>
          <a:bodyPr>
            <a:noAutofit/>
          </a:bodyPr>
          <a:lstStyle/>
          <a:p>
            <a:r>
              <a:rPr lang="en-US" sz="2100" dirty="0" smtClean="0"/>
              <a:t>Develop example specifications relevant to science competencies not measurable with present statewide assessments.</a:t>
            </a:r>
          </a:p>
          <a:p>
            <a:r>
              <a:rPr lang="en-US" sz="2100" dirty="0" smtClean="0"/>
              <a:t>Determine if teachers and an external agent can independently develop comparable assessments based on these specifications.</a:t>
            </a:r>
          </a:p>
          <a:p>
            <a:r>
              <a:rPr lang="en-US" sz="2100" dirty="0" smtClean="0"/>
              <a:t>Using a generalizability theory, obtain estimates of score reliability.</a:t>
            </a:r>
          </a:p>
          <a:p>
            <a:r>
              <a:rPr lang="en-US" sz="2100" dirty="0" smtClean="0"/>
              <a:t>Examine the formative use of these assessments including teachers’ development of learning progressions.</a:t>
            </a:r>
          </a:p>
          <a:p>
            <a:pPr>
              <a:buNone/>
            </a:pPr>
            <a:r>
              <a:rPr lang="en-US" sz="2100" dirty="0" smtClean="0"/>
              <a:t>	Note: Our project is not investigating the use of sampling, but instead is addressing issues highly relevant to the assessment model we propose.</a:t>
            </a:r>
            <a:endParaRPr lang="en-US" sz="2100" dirty="0"/>
          </a:p>
        </p:txBody>
      </p:sp>
      <p:sp>
        <p:nvSpPr>
          <p:cNvPr id="4" name="Footer Placeholder 3"/>
          <p:cNvSpPr>
            <a:spLocks noGrp="1"/>
          </p:cNvSpPr>
          <p:nvPr>
            <p:ph type="ftr" sz="quarter" idx="11"/>
          </p:nvPr>
        </p:nvSpPr>
        <p:spPr/>
        <p:txBody>
          <a:bodyPr/>
          <a:lstStyle/>
          <a:p>
            <a:r>
              <a:rPr lang="en-US" smtClean="0"/>
              <a:t>cala.fsu.edu/ies</a:t>
            </a:r>
            <a:endParaRPr lang="en-US"/>
          </a:p>
        </p:txBody>
      </p:sp>
    </p:spTree>
    <p:extLst>
      <p:ext uri="{BB962C8B-B14F-4D97-AF65-F5344CB8AC3E}">
        <p14:creationId xmlns="" xmlns:p14="http://schemas.microsoft.com/office/powerpoint/2010/main" val="330780969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01762"/>
          </a:xfrm>
        </p:spPr>
        <p:txBody>
          <a:bodyPr>
            <a:normAutofit fontScale="90000"/>
          </a:bodyPr>
          <a:lstStyle/>
          <a:p>
            <a:r>
              <a:rPr lang="en-US" dirty="0" smtClean="0"/>
              <a:t>Some Preliminary Results Related to Generalizability</a:t>
            </a:r>
            <a:br>
              <a:rPr lang="en-US" dirty="0" smtClean="0"/>
            </a:br>
            <a:r>
              <a:rPr lang="en-US" sz="2000" dirty="0" smtClean="0"/>
              <a:t>G-coefficients with Design of Rater : Agent</a:t>
            </a:r>
            <a:endParaRPr lang="en-US" dirty="0"/>
          </a:p>
        </p:txBody>
      </p:sp>
      <p:sp>
        <p:nvSpPr>
          <p:cNvPr id="4" name="Footer Placeholder 3"/>
          <p:cNvSpPr>
            <a:spLocks noGrp="1"/>
          </p:cNvSpPr>
          <p:nvPr>
            <p:ph type="ftr" sz="quarter" idx="11"/>
          </p:nvPr>
        </p:nvSpPr>
        <p:spPr/>
        <p:txBody>
          <a:bodyPr/>
          <a:lstStyle/>
          <a:p>
            <a:r>
              <a:rPr lang="en-US" smtClean="0"/>
              <a:t>cala.fsu.edu/ies</a:t>
            </a:r>
            <a:endParaRPr lang="en-US"/>
          </a:p>
        </p:txBody>
      </p:sp>
      <p:graphicFrame>
        <p:nvGraphicFramePr>
          <p:cNvPr id="8" name="Object 7"/>
          <p:cNvGraphicFramePr>
            <a:graphicFrameLocks noChangeAspect="1"/>
          </p:cNvGraphicFramePr>
          <p:nvPr>
            <p:extLst>
              <p:ext uri="{D42A27DB-BD31-4B8C-83A1-F6EECF244321}">
                <p14:modId xmlns="" xmlns:p14="http://schemas.microsoft.com/office/powerpoint/2010/main" val="2659900115"/>
              </p:ext>
            </p:extLst>
          </p:nvPr>
        </p:nvGraphicFramePr>
        <p:xfrm>
          <a:off x="381000" y="1752600"/>
          <a:ext cx="8382000" cy="5245100"/>
        </p:xfrm>
        <a:graphic>
          <a:graphicData uri="http://schemas.openxmlformats.org/presentationml/2006/ole">
            <p:oleObj spid="_x0000_s3172" name="Document" r:id="rId4" imgW="8381692" imgH="5244907" progId="Word.Document.12">
              <p:embed/>
            </p:oleObj>
          </a:graphicData>
        </a:graphic>
      </p:graphicFrame>
    </p:spTree>
    <p:extLst>
      <p:ext uri="{BB962C8B-B14F-4D97-AF65-F5344CB8AC3E}">
        <p14:creationId xmlns="" xmlns:p14="http://schemas.microsoft.com/office/powerpoint/2010/main" val="29734845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dirty="0"/>
          </a:p>
        </p:txBody>
      </p:sp>
      <p:sp>
        <p:nvSpPr>
          <p:cNvPr id="6" name="Title 1"/>
          <p:cNvSpPr>
            <a:spLocks noGrp="1"/>
          </p:cNvSpPr>
          <p:nvPr>
            <p:ph type="title"/>
          </p:nvPr>
        </p:nvSpPr>
        <p:spPr>
          <a:xfrm>
            <a:off x="457200" y="274638"/>
            <a:ext cx="8229600" cy="1401762"/>
          </a:xfrm>
        </p:spPr>
        <p:txBody>
          <a:bodyPr>
            <a:normAutofit fontScale="90000"/>
          </a:bodyPr>
          <a:lstStyle/>
          <a:p>
            <a:r>
              <a:rPr lang="en-US" dirty="0" smtClean="0"/>
              <a:t>Some Preliminary Results Related to Comparability</a:t>
            </a:r>
            <a:br>
              <a:rPr lang="en-US" dirty="0" smtClean="0"/>
            </a:br>
            <a:r>
              <a:rPr lang="en-US" sz="2000" dirty="0" smtClean="0"/>
              <a:t>Frequency Distributions of Average Scores Assigned by Raters</a:t>
            </a:r>
            <a:endParaRPr lang="en-US" dirty="0"/>
          </a:p>
        </p:txBody>
      </p:sp>
      <p:graphicFrame>
        <p:nvGraphicFramePr>
          <p:cNvPr id="2" name="Object 1"/>
          <p:cNvGraphicFramePr>
            <a:graphicFrameLocks noChangeAspect="1"/>
          </p:cNvGraphicFramePr>
          <p:nvPr>
            <p:extLst>
              <p:ext uri="{D42A27DB-BD31-4B8C-83A1-F6EECF244321}">
                <p14:modId xmlns="" xmlns:p14="http://schemas.microsoft.com/office/powerpoint/2010/main" val="216931515"/>
              </p:ext>
            </p:extLst>
          </p:nvPr>
        </p:nvGraphicFramePr>
        <p:xfrm>
          <a:off x="639651" y="1829415"/>
          <a:ext cx="7786296" cy="5190864"/>
        </p:xfrm>
        <a:graphic>
          <a:graphicData uri="http://schemas.openxmlformats.org/presentationml/2006/ole">
            <p:oleObj spid="_x0000_s50186" name="Document" r:id="rId4" imgW="8381692" imgH="5587794" progId="Word.Document.12">
              <p:embed/>
            </p:oleObj>
          </a:graphicData>
        </a:graphic>
      </p:graphicFrame>
    </p:spTree>
    <p:extLst>
      <p:ext uri="{BB962C8B-B14F-4D97-AF65-F5344CB8AC3E}">
        <p14:creationId xmlns="" xmlns:p14="http://schemas.microsoft.com/office/powerpoint/2010/main" val="99739952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Formative Assessment</a:t>
            </a:r>
            <a:br>
              <a:rPr lang="en-US" dirty="0" smtClean="0"/>
            </a:br>
            <a:r>
              <a:rPr lang="en-US" sz="2400" dirty="0" smtClean="0"/>
              <a:t>Black and </a:t>
            </a:r>
            <a:r>
              <a:rPr lang="en-US" sz="2400" dirty="0" err="1" smtClean="0"/>
              <a:t>Wiliams</a:t>
            </a:r>
            <a:r>
              <a:rPr lang="en-US" sz="2400" dirty="0" smtClean="0"/>
              <a:t> (1998)</a:t>
            </a:r>
            <a:endParaRPr lang="en-US" dirty="0"/>
          </a:p>
        </p:txBody>
      </p:sp>
      <p:sp>
        <p:nvSpPr>
          <p:cNvPr id="3" name="Content Placeholder 2"/>
          <p:cNvSpPr>
            <a:spLocks noGrp="1"/>
          </p:cNvSpPr>
          <p:nvPr>
            <p:ph idx="1"/>
          </p:nvPr>
        </p:nvSpPr>
        <p:spPr/>
        <p:txBody>
          <a:bodyPr>
            <a:normAutofit/>
          </a:bodyPr>
          <a:lstStyle/>
          <a:p>
            <a:pPr marL="0" indent="0">
              <a:buNone/>
            </a:pPr>
            <a:r>
              <a:rPr lang="en-US" sz="2600" dirty="0" smtClean="0"/>
              <a:t>“We start from the self-evident proposition that teaching and learning must be interactive. Teachers need to know about their pupils’ needs – needs that are often unpredictable and that vary from one pupil to another.” </a:t>
            </a:r>
          </a:p>
          <a:p>
            <a:pPr marL="0" indent="0">
              <a:spcBef>
                <a:spcPts val="4272"/>
              </a:spcBef>
              <a:buNone/>
            </a:pPr>
            <a:r>
              <a:rPr lang="en-US" sz="1800" dirty="0" smtClean="0"/>
              <a:t>Black</a:t>
            </a:r>
            <a:r>
              <a:rPr lang="en-US" sz="1800" dirty="0"/>
              <a:t>, P., &amp; </a:t>
            </a:r>
            <a:r>
              <a:rPr lang="en-US" sz="1800" dirty="0" err="1"/>
              <a:t>Wiliam</a:t>
            </a:r>
            <a:r>
              <a:rPr lang="en-US" sz="1800" dirty="0"/>
              <a:t>, D. </a:t>
            </a:r>
            <a:r>
              <a:rPr lang="en-US" sz="1800" dirty="0" smtClean="0"/>
              <a:t>(1998)</a:t>
            </a:r>
            <a:r>
              <a:rPr lang="en-US" sz="1800" dirty="0"/>
              <a:t>. Inside the black box: Raising standards through classroom assessment. </a:t>
            </a:r>
            <a:r>
              <a:rPr lang="en-US" sz="1800" i="1" dirty="0"/>
              <a:t>Phi Delta </a:t>
            </a:r>
            <a:r>
              <a:rPr lang="en-US" sz="1800" i="1" dirty="0" err="1"/>
              <a:t>Kappan</a:t>
            </a:r>
            <a:r>
              <a:rPr lang="en-US" sz="1800" dirty="0"/>
              <a:t>, </a:t>
            </a:r>
            <a:r>
              <a:rPr lang="en-US" sz="1800" i="1" dirty="0" smtClean="0"/>
              <a:t>80</a:t>
            </a:r>
            <a:r>
              <a:rPr lang="en-US" sz="1800" dirty="0" smtClean="0"/>
              <a:t>(2)</a:t>
            </a:r>
            <a:r>
              <a:rPr lang="en-US" sz="1800" dirty="0"/>
              <a:t>, </a:t>
            </a:r>
            <a:r>
              <a:rPr lang="en-US" sz="1800" dirty="0" smtClean="0"/>
              <a:t>139-148.</a:t>
            </a:r>
            <a:endParaRPr lang="en-US" sz="1800" dirty="0"/>
          </a:p>
        </p:txBody>
      </p:sp>
      <p:sp>
        <p:nvSpPr>
          <p:cNvPr id="4" name="Footer Placeholder 3"/>
          <p:cNvSpPr>
            <a:spLocks noGrp="1"/>
          </p:cNvSpPr>
          <p:nvPr>
            <p:ph type="ftr" sz="quarter" idx="11"/>
          </p:nvPr>
        </p:nvSpPr>
        <p:spPr/>
        <p:txBody>
          <a:bodyPr/>
          <a:lstStyle/>
          <a:p>
            <a:r>
              <a:rPr lang="en-US" dirty="0" err="1" smtClean="0"/>
              <a:t>cala.fsu.edu</a:t>
            </a:r>
            <a:r>
              <a:rPr lang="en-US" dirty="0" smtClean="0"/>
              <a:t>/</a:t>
            </a:r>
            <a:r>
              <a:rPr lang="en-US" dirty="0" err="1" smtClean="0"/>
              <a:t>ies</a:t>
            </a:r>
            <a:endParaRPr lang="en-US" dirty="0"/>
          </a:p>
        </p:txBody>
      </p:sp>
    </p:spTree>
    <p:extLst>
      <p:ext uri="{BB962C8B-B14F-4D97-AF65-F5344CB8AC3E}">
        <p14:creationId xmlns="" xmlns:p14="http://schemas.microsoft.com/office/powerpoint/2010/main" val="148586757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to Be Addressed</a:t>
            </a:r>
            <a:endParaRPr lang="en-US" dirty="0"/>
          </a:p>
        </p:txBody>
      </p:sp>
      <p:sp>
        <p:nvSpPr>
          <p:cNvPr id="3" name="Content Placeholder 2"/>
          <p:cNvSpPr>
            <a:spLocks noGrp="1"/>
          </p:cNvSpPr>
          <p:nvPr>
            <p:ph idx="1"/>
          </p:nvPr>
        </p:nvSpPr>
        <p:spPr/>
        <p:txBody>
          <a:bodyPr/>
          <a:lstStyle/>
          <a:p>
            <a:pPr marL="347472">
              <a:spcBef>
                <a:spcPts val="1272"/>
              </a:spcBef>
            </a:pPr>
            <a:r>
              <a:rPr lang="en-US" dirty="0" smtClean="0"/>
              <a:t>Significant science competencies remain excluded from statewide assessments.</a:t>
            </a:r>
          </a:p>
          <a:p>
            <a:pPr marL="347472">
              <a:spcBef>
                <a:spcPts val="1272"/>
              </a:spcBef>
            </a:pPr>
            <a:r>
              <a:rPr lang="en-US" dirty="0" smtClean="0">
                <a:solidFill>
                  <a:schemeClr val="bg1">
                    <a:lumMod val="85000"/>
                  </a:schemeClr>
                </a:solidFill>
              </a:rPr>
              <a:t>Assessing samples of students could help expand types of science competencies assessed.</a:t>
            </a:r>
          </a:p>
          <a:p>
            <a:pPr marL="347472">
              <a:spcBef>
                <a:spcPts val="1272"/>
              </a:spcBef>
            </a:pPr>
            <a:r>
              <a:rPr lang="en-US" dirty="0" smtClean="0">
                <a:solidFill>
                  <a:schemeClr val="bg1">
                    <a:lumMod val="85000"/>
                  </a:schemeClr>
                </a:solidFill>
              </a:rPr>
              <a:t>Formative assessments are an integral part of the larger assessment picture.</a:t>
            </a:r>
            <a:endParaRPr lang="en-US" dirty="0">
              <a:solidFill>
                <a:schemeClr val="bg1">
                  <a:lumMod val="85000"/>
                </a:schemeClr>
              </a:solidFill>
            </a:endParaRPr>
          </a:p>
        </p:txBody>
      </p:sp>
      <p:sp>
        <p:nvSpPr>
          <p:cNvPr id="4" name="Footer Placeholder 3"/>
          <p:cNvSpPr>
            <a:spLocks noGrp="1"/>
          </p:cNvSpPr>
          <p:nvPr>
            <p:ph type="ftr" sz="quarter" idx="11"/>
          </p:nvPr>
        </p:nvSpPr>
        <p:spPr/>
        <p:txBody>
          <a:bodyPr/>
          <a:lstStyle/>
          <a:p>
            <a:r>
              <a:rPr lang="en-US" sz="1600" dirty="0" err="1" smtClean="0"/>
              <a:t>cala.fsu.edu</a:t>
            </a:r>
            <a:r>
              <a:rPr lang="en-US" sz="1600" dirty="0" smtClean="0"/>
              <a:t>/</a:t>
            </a:r>
            <a:r>
              <a:rPr lang="en-US" sz="1600" dirty="0" err="1" smtClean="0"/>
              <a:t>ies</a:t>
            </a:r>
            <a:endParaRPr lang="en-US" sz="1600" dirty="0"/>
          </a:p>
        </p:txBody>
      </p:sp>
    </p:spTree>
    <p:extLst>
      <p:ext uri="{BB962C8B-B14F-4D97-AF65-F5344CB8AC3E}">
        <p14:creationId xmlns="" xmlns:p14="http://schemas.microsoft.com/office/powerpoint/2010/main" val="380585277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Formative Assessment</a:t>
            </a:r>
            <a:br>
              <a:rPr lang="en-US" dirty="0" smtClean="0"/>
            </a:br>
            <a:r>
              <a:rPr lang="en-US" sz="2400" dirty="0" smtClean="0"/>
              <a:t>Some Characteristics</a:t>
            </a:r>
            <a:endParaRPr lang="en-US" dirty="0"/>
          </a:p>
        </p:txBody>
      </p:sp>
      <p:sp>
        <p:nvSpPr>
          <p:cNvPr id="3" name="Content Placeholder 2"/>
          <p:cNvSpPr>
            <a:spLocks noGrp="1"/>
          </p:cNvSpPr>
          <p:nvPr>
            <p:ph idx="1"/>
          </p:nvPr>
        </p:nvSpPr>
        <p:spPr/>
        <p:txBody>
          <a:bodyPr>
            <a:normAutofit/>
          </a:bodyPr>
          <a:lstStyle/>
          <a:p>
            <a:r>
              <a:rPr lang="en-US" sz="2400" dirty="0" smtClean="0"/>
              <a:t>Occurs in real-time during learning to redirect instructional activities so as to improve learning.</a:t>
            </a:r>
          </a:p>
          <a:p>
            <a:r>
              <a:rPr lang="en-US" sz="2400" dirty="0" smtClean="0"/>
              <a:t>Is a package deal that involves substantially more than administering and scoring tests.</a:t>
            </a:r>
          </a:p>
          <a:p>
            <a:r>
              <a:rPr lang="en-US" sz="2400" dirty="0" smtClean="0"/>
              <a:t>Includes feedback, not only teacher to student, but also vice versa and student to student.</a:t>
            </a:r>
          </a:p>
          <a:p>
            <a:r>
              <a:rPr lang="en-US" sz="2400" dirty="0" smtClean="0"/>
              <a:t>Involves teacher and student activities that are responsive to this feedback.</a:t>
            </a:r>
          </a:p>
          <a:p>
            <a:r>
              <a:rPr lang="en-US" sz="2400" dirty="0" smtClean="0"/>
              <a:t>Proceeds through a deliberate learning progression.</a:t>
            </a:r>
          </a:p>
          <a:p>
            <a:endParaRPr lang="en-US" sz="2400" dirty="0"/>
          </a:p>
        </p:txBody>
      </p:sp>
      <p:sp>
        <p:nvSpPr>
          <p:cNvPr id="4" name="Footer Placeholder 3"/>
          <p:cNvSpPr>
            <a:spLocks noGrp="1"/>
          </p:cNvSpPr>
          <p:nvPr>
            <p:ph type="ftr" sz="quarter" idx="11"/>
          </p:nvPr>
        </p:nvSpPr>
        <p:spPr/>
        <p:txBody>
          <a:bodyPr/>
          <a:lstStyle/>
          <a:p>
            <a:r>
              <a:rPr lang="en-US" smtClean="0"/>
              <a:t>cala.fsu.edu/ies</a:t>
            </a:r>
            <a:endParaRPr lang="en-US"/>
          </a:p>
        </p:txBody>
      </p:sp>
    </p:spTree>
    <p:extLst>
      <p:ext uri="{BB962C8B-B14F-4D97-AF65-F5344CB8AC3E}">
        <p14:creationId xmlns="" xmlns:p14="http://schemas.microsoft.com/office/powerpoint/2010/main" val="54134371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600" dirty="0" smtClean="0"/>
              <a:t>Popham (2007) defines learning progressions as a “carefully sequenced set of building blocks that students must master en route to a more distant curricular aim. The building blocks consist of sub skills and bodies of enabling knowledge” (p. 83). </a:t>
            </a:r>
          </a:p>
          <a:p>
            <a:pPr marL="0" indent="0">
              <a:spcBef>
                <a:spcPts val="4272"/>
              </a:spcBef>
              <a:buNone/>
            </a:pPr>
            <a:r>
              <a:rPr lang="en-US" sz="1800" dirty="0"/>
              <a:t>Popham, J. W. (April 2007). The lowdown on learning progressions. </a:t>
            </a:r>
            <a:r>
              <a:rPr lang="en-US" sz="1800" i="1" dirty="0"/>
              <a:t>Educational Leadership, 64</a:t>
            </a:r>
            <a:r>
              <a:rPr lang="en-US" sz="1800" dirty="0"/>
              <a:t>(7), 83-84. </a:t>
            </a:r>
          </a:p>
        </p:txBody>
      </p:sp>
      <p:sp>
        <p:nvSpPr>
          <p:cNvPr id="4" name="Footer Placeholder 3"/>
          <p:cNvSpPr>
            <a:spLocks noGrp="1"/>
          </p:cNvSpPr>
          <p:nvPr>
            <p:ph type="ftr" sz="quarter" idx="11"/>
          </p:nvPr>
        </p:nvSpPr>
        <p:spPr/>
        <p:txBody>
          <a:bodyPr/>
          <a:lstStyle/>
          <a:p>
            <a:r>
              <a:rPr lang="en-US" smtClean="0"/>
              <a:t>cala.fsu.edu/ies</a:t>
            </a:r>
            <a:endParaRPr lang="en-US"/>
          </a:p>
        </p:txBody>
      </p:sp>
      <p:sp>
        <p:nvSpPr>
          <p:cNvPr id="5" name="Title 1"/>
          <p:cNvSpPr>
            <a:spLocks noGrp="1"/>
          </p:cNvSpPr>
          <p:nvPr>
            <p:ph type="title"/>
          </p:nvPr>
        </p:nvSpPr>
        <p:spPr>
          <a:xfrm>
            <a:off x="457200" y="274638"/>
            <a:ext cx="8229600" cy="1143000"/>
          </a:xfrm>
        </p:spPr>
        <p:txBody>
          <a:bodyPr>
            <a:normAutofit/>
          </a:bodyPr>
          <a:lstStyle/>
          <a:p>
            <a:r>
              <a:rPr lang="en-US" dirty="0" smtClean="0"/>
              <a:t>Formative Assessment</a:t>
            </a:r>
            <a:br>
              <a:rPr lang="en-US" dirty="0" smtClean="0"/>
            </a:br>
            <a:r>
              <a:rPr lang="en-US" sz="2400" dirty="0" smtClean="0"/>
              <a:t>Learning Progression</a:t>
            </a:r>
            <a:endParaRPr lang="en-US" dirty="0"/>
          </a:p>
        </p:txBody>
      </p:sp>
    </p:spTree>
    <p:extLst>
      <p:ext uri="{BB962C8B-B14F-4D97-AF65-F5344CB8AC3E}">
        <p14:creationId xmlns="" xmlns:p14="http://schemas.microsoft.com/office/powerpoint/2010/main" val="155583089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0" indent="0">
              <a:lnSpc>
                <a:spcPct val="115000"/>
              </a:lnSpc>
              <a:buNone/>
            </a:pPr>
            <a:r>
              <a:rPr lang="en-US" dirty="0" smtClean="0"/>
              <a:t>Heritage (2008) states that a “well-constructed learning progression presents a number of opportunities to teachers for instructional planning. It enables teachers to focus on important learning goals in the domain, centering their attention on what the student will learn rather than what the student will do (i.e., the learning activity)” (p. 5). </a:t>
            </a:r>
          </a:p>
          <a:p>
            <a:pPr marL="0" indent="0">
              <a:lnSpc>
                <a:spcPct val="115000"/>
              </a:lnSpc>
              <a:spcBef>
                <a:spcPts val="4272"/>
              </a:spcBef>
              <a:buNone/>
            </a:pPr>
            <a:r>
              <a:rPr lang="en-US" sz="1800" dirty="0"/>
              <a:t>Heritage, M. (2008). </a:t>
            </a:r>
            <a:r>
              <a:rPr lang="en-US" sz="1800" i="1" dirty="0"/>
              <a:t>Learning progressions: Supporting instruction and formative assessment.</a:t>
            </a:r>
            <a:r>
              <a:rPr lang="en-US" sz="1800" dirty="0"/>
              <a:t> Washington, DC: </a:t>
            </a:r>
            <a:r>
              <a:rPr lang="en-US" sz="1800" dirty="0" smtClean="0"/>
              <a:t>A paper published by the Council of Chief School Officers.</a:t>
            </a:r>
          </a:p>
        </p:txBody>
      </p:sp>
      <p:sp>
        <p:nvSpPr>
          <p:cNvPr id="4" name="Footer Placeholder 3"/>
          <p:cNvSpPr>
            <a:spLocks noGrp="1"/>
          </p:cNvSpPr>
          <p:nvPr>
            <p:ph type="ftr" sz="quarter" idx="11"/>
          </p:nvPr>
        </p:nvSpPr>
        <p:spPr/>
        <p:txBody>
          <a:bodyPr/>
          <a:lstStyle/>
          <a:p>
            <a:r>
              <a:rPr lang="en-US" smtClean="0"/>
              <a:t>cala.fsu.edu/ies</a:t>
            </a:r>
            <a:endParaRPr lang="en-US"/>
          </a:p>
        </p:txBody>
      </p:sp>
      <p:sp>
        <p:nvSpPr>
          <p:cNvPr id="5" name="Title 1"/>
          <p:cNvSpPr>
            <a:spLocks noGrp="1"/>
          </p:cNvSpPr>
          <p:nvPr>
            <p:ph type="title"/>
          </p:nvPr>
        </p:nvSpPr>
        <p:spPr>
          <a:xfrm>
            <a:off x="457200" y="274638"/>
            <a:ext cx="8229600" cy="1143000"/>
          </a:xfrm>
        </p:spPr>
        <p:txBody>
          <a:bodyPr>
            <a:normAutofit/>
          </a:bodyPr>
          <a:lstStyle/>
          <a:p>
            <a:r>
              <a:rPr lang="en-US" dirty="0" smtClean="0"/>
              <a:t>Formative Assessment</a:t>
            </a:r>
            <a:br>
              <a:rPr lang="en-US" dirty="0" smtClean="0"/>
            </a:br>
            <a:r>
              <a:rPr lang="en-US" sz="2400" dirty="0" smtClean="0"/>
              <a:t>Learning Progression</a:t>
            </a:r>
            <a:endParaRPr lang="en-US" dirty="0"/>
          </a:p>
        </p:txBody>
      </p:sp>
    </p:spTree>
    <p:extLst>
      <p:ext uri="{BB962C8B-B14F-4D97-AF65-F5344CB8AC3E}">
        <p14:creationId xmlns="" xmlns:p14="http://schemas.microsoft.com/office/powerpoint/2010/main" val="228555892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dirty="0"/>
          </a:p>
        </p:txBody>
      </p:sp>
      <p:sp>
        <p:nvSpPr>
          <p:cNvPr id="5" name="Title 1"/>
          <p:cNvSpPr>
            <a:spLocks noGrp="1"/>
          </p:cNvSpPr>
          <p:nvPr>
            <p:ph type="title"/>
          </p:nvPr>
        </p:nvSpPr>
        <p:spPr>
          <a:xfrm>
            <a:off x="457200" y="274638"/>
            <a:ext cx="8229600" cy="1143000"/>
          </a:xfrm>
        </p:spPr>
        <p:txBody>
          <a:bodyPr>
            <a:normAutofit/>
          </a:bodyPr>
          <a:lstStyle/>
          <a:p>
            <a:r>
              <a:rPr lang="en-US" dirty="0" smtClean="0"/>
              <a:t>Formative Assessment</a:t>
            </a:r>
            <a:br>
              <a:rPr lang="en-US" dirty="0" smtClean="0"/>
            </a:br>
            <a:r>
              <a:rPr lang="en-US" sz="2400" dirty="0" smtClean="0"/>
              <a:t>Worksheet</a:t>
            </a:r>
            <a:endParaRPr lang="en-US" dirty="0"/>
          </a:p>
        </p:txBody>
      </p:sp>
      <p:pic>
        <p:nvPicPr>
          <p:cNvPr id="9" name="Content Placeholder 8" descr="Learning progression worksheet 1.tiff"/>
          <p:cNvPicPr>
            <a:picLocks noGrp="1" noChangeAspect="1"/>
          </p:cNvPicPr>
          <p:nvPr>
            <p:ph idx="1"/>
          </p:nvPr>
        </p:nvPicPr>
        <p:blipFill>
          <a:blip r:embed="rId3" cstate="print">
            <a:extLst>
              <a:ext uri="{28A0092B-C50C-407E-A947-70E740481C1C}">
                <a14:useLocalDpi xmlns="" xmlns:a14="http://schemas.microsoft.com/office/drawing/2010/main" val="0"/>
              </a:ext>
            </a:extLst>
          </a:blip>
          <a:srcRect l="-10290" r="-10290"/>
          <a:stretch>
            <a:fillRect/>
          </a:stretch>
        </p:blipFill>
        <p:spPr>
          <a:xfrm>
            <a:off x="457200" y="1600200"/>
            <a:ext cx="8229600" cy="5257800"/>
          </a:xfrm>
        </p:spPr>
      </p:pic>
    </p:spTree>
    <p:extLst>
      <p:ext uri="{BB962C8B-B14F-4D97-AF65-F5344CB8AC3E}">
        <p14:creationId xmlns="" xmlns:p14="http://schemas.microsoft.com/office/powerpoint/2010/main" val="46574343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dirty="0"/>
          </a:p>
        </p:txBody>
      </p:sp>
      <p:sp>
        <p:nvSpPr>
          <p:cNvPr id="5" name="Title 1"/>
          <p:cNvSpPr>
            <a:spLocks noGrp="1"/>
          </p:cNvSpPr>
          <p:nvPr>
            <p:ph type="title"/>
          </p:nvPr>
        </p:nvSpPr>
        <p:spPr>
          <a:xfrm>
            <a:off x="457200" y="274638"/>
            <a:ext cx="8229600" cy="1143000"/>
          </a:xfrm>
        </p:spPr>
        <p:txBody>
          <a:bodyPr>
            <a:normAutofit/>
          </a:bodyPr>
          <a:lstStyle/>
          <a:p>
            <a:r>
              <a:rPr lang="en-US" dirty="0" smtClean="0"/>
              <a:t>Formative Assessment</a:t>
            </a:r>
            <a:br>
              <a:rPr lang="en-US" dirty="0" smtClean="0"/>
            </a:br>
            <a:r>
              <a:rPr lang="en-US" sz="2400" dirty="0" smtClean="0"/>
              <a:t>Worksheet</a:t>
            </a:r>
            <a:endParaRPr lang="en-US" dirty="0"/>
          </a:p>
        </p:txBody>
      </p:sp>
      <p:pic>
        <p:nvPicPr>
          <p:cNvPr id="10" name="Content Placeholder 9" descr="Learning progression worksheet 2.tiff"/>
          <p:cNvPicPr>
            <a:picLocks noGrp="1" noChangeAspect="1"/>
          </p:cNvPicPr>
          <p:nvPr>
            <p:ph idx="1"/>
          </p:nvPr>
        </p:nvPicPr>
        <p:blipFill>
          <a:blip r:embed="rId3" cstate="print">
            <a:extLst>
              <a:ext uri="{28A0092B-C50C-407E-A947-70E740481C1C}">
                <a14:useLocalDpi xmlns="" xmlns:a14="http://schemas.microsoft.com/office/drawing/2010/main" val="0"/>
              </a:ext>
            </a:extLst>
          </a:blip>
          <a:srcRect l="-9532" r="-9532"/>
          <a:stretch>
            <a:fillRect/>
          </a:stretch>
        </p:blipFill>
        <p:spPr>
          <a:xfrm>
            <a:off x="457200" y="1600200"/>
            <a:ext cx="8229600" cy="5257800"/>
          </a:xfrm>
        </p:spPr>
      </p:pic>
    </p:spTree>
    <p:extLst>
      <p:ext uri="{BB962C8B-B14F-4D97-AF65-F5344CB8AC3E}">
        <p14:creationId xmlns="" xmlns:p14="http://schemas.microsoft.com/office/powerpoint/2010/main" val="162903419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descr="Learning progression worksheet 3.tiff"/>
          <p:cNvPicPr>
            <a:picLocks noGrp="1" noChangeAspect="1"/>
          </p:cNvPicPr>
          <p:nvPr>
            <p:ph idx="1"/>
          </p:nvPr>
        </p:nvPicPr>
        <p:blipFill>
          <a:blip r:embed="rId3" cstate="print">
            <a:extLst>
              <a:ext uri="{28A0092B-C50C-407E-A947-70E740481C1C}">
                <a14:useLocalDpi xmlns="" xmlns:a14="http://schemas.microsoft.com/office/drawing/2010/main" val="0"/>
              </a:ext>
            </a:extLst>
          </a:blip>
          <a:srcRect l="2768" r="2768"/>
          <a:stretch>
            <a:fillRect/>
          </a:stretch>
        </p:blipFill>
        <p:spPr>
          <a:xfrm>
            <a:off x="304800" y="1600200"/>
            <a:ext cx="8587409" cy="5486400"/>
          </a:xfrm>
        </p:spPr>
      </p:pic>
      <p:sp>
        <p:nvSpPr>
          <p:cNvPr id="4" name="Footer Placeholder 3"/>
          <p:cNvSpPr>
            <a:spLocks noGrp="1"/>
          </p:cNvSpPr>
          <p:nvPr>
            <p:ph type="ftr" sz="quarter" idx="11"/>
          </p:nvPr>
        </p:nvSpPr>
        <p:spPr/>
        <p:txBody>
          <a:bodyPr/>
          <a:lstStyle/>
          <a:p>
            <a:endParaRPr lang="en-US" dirty="0"/>
          </a:p>
        </p:txBody>
      </p:sp>
      <p:sp>
        <p:nvSpPr>
          <p:cNvPr id="5" name="Title 1"/>
          <p:cNvSpPr>
            <a:spLocks noGrp="1"/>
          </p:cNvSpPr>
          <p:nvPr>
            <p:ph type="title"/>
          </p:nvPr>
        </p:nvSpPr>
        <p:spPr>
          <a:xfrm>
            <a:off x="457200" y="274638"/>
            <a:ext cx="8229600" cy="1143000"/>
          </a:xfrm>
        </p:spPr>
        <p:txBody>
          <a:bodyPr>
            <a:normAutofit/>
          </a:bodyPr>
          <a:lstStyle/>
          <a:p>
            <a:r>
              <a:rPr lang="en-US" dirty="0" smtClean="0"/>
              <a:t>Formative Assessment</a:t>
            </a:r>
            <a:br>
              <a:rPr lang="en-US" dirty="0" smtClean="0"/>
            </a:br>
            <a:r>
              <a:rPr lang="en-US" sz="2400" dirty="0" smtClean="0"/>
              <a:t>Worksheet</a:t>
            </a:r>
            <a:endParaRPr lang="en-US" dirty="0"/>
          </a:p>
        </p:txBody>
      </p:sp>
    </p:spTree>
    <p:extLst>
      <p:ext uri="{BB962C8B-B14F-4D97-AF65-F5344CB8AC3E}">
        <p14:creationId xmlns="" xmlns:p14="http://schemas.microsoft.com/office/powerpoint/2010/main" val="91646504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nSpc>
                <a:spcPct val="115000"/>
              </a:lnSpc>
              <a:spcBef>
                <a:spcPts val="1872"/>
              </a:spcBef>
              <a:buNone/>
            </a:pPr>
            <a:r>
              <a:rPr lang="en-US" sz="2400" dirty="0"/>
              <a:t>Black, P., &amp; </a:t>
            </a:r>
            <a:r>
              <a:rPr lang="en-US" sz="2400" dirty="0" err="1"/>
              <a:t>Wiliam</a:t>
            </a:r>
            <a:r>
              <a:rPr lang="en-US" sz="2400" dirty="0"/>
              <a:t>, D. (1998). Assessment and classroom learning. </a:t>
            </a:r>
            <a:r>
              <a:rPr lang="en-US" sz="2400" i="1" dirty="0"/>
              <a:t>Assessment in Education</a:t>
            </a:r>
            <a:r>
              <a:rPr lang="en-US" sz="2400" dirty="0"/>
              <a:t>, </a:t>
            </a:r>
            <a:r>
              <a:rPr lang="en-US" sz="2400" i="1" dirty="0"/>
              <a:t>5</a:t>
            </a:r>
            <a:r>
              <a:rPr lang="en-US" sz="2400" dirty="0"/>
              <a:t>(1), 7-74.</a:t>
            </a:r>
          </a:p>
          <a:p>
            <a:pPr marL="0" indent="0">
              <a:lnSpc>
                <a:spcPct val="115000"/>
              </a:lnSpc>
              <a:spcBef>
                <a:spcPts val="1872"/>
              </a:spcBef>
              <a:buNone/>
            </a:pPr>
            <a:r>
              <a:rPr lang="en-US" sz="2400" dirty="0"/>
              <a:t>Shute, </a:t>
            </a:r>
            <a:r>
              <a:rPr lang="en-US" sz="2400" dirty="0" smtClean="0"/>
              <a:t>V</a:t>
            </a:r>
            <a:r>
              <a:rPr lang="en-US" sz="2400" dirty="0"/>
              <a:t>. J. (2008). Focus on formative feedback. </a:t>
            </a:r>
            <a:r>
              <a:rPr lang="en-US" sz="2400" i="1" dirty="0"/>
              <a:t>Review of Educational Research</a:t>
            </a:r>
            <a:r>
              <a:rPr lang="en-US" sz="2400" dirty="0"/>
              <a:t>, </a:t>
            </a:r>
            <a:r>
              <a:rPr lang="en-US" sz="2400" i="1" dirty="0"/>
              <a:t>78</a:t>
            </a:r>
            <a:r>
              <a:rPr lang="en-US" sz="2400" dirty="0"/>
              <a:t>(1), 153-</a:t>
            </a:r>
            <a:r>
              <a:rPr lang="en-US" sz="2400" dirty="0" smtClean="0"/>
              <a:t>189.</a:t>
            </a:r>
          </a:p>
        </p:txBody>
      </p:sp>
      <p:sp>
        <p:nvSpPr>
          <p:cNvPr id="4" name="Footer Placeholder 3"/>
          <p:cNvSpPr>
            <a:spLocks noGrp="1"/>
          </p:cNvSpPr>
          <p:nvPr>
            <p:ph type="ftr" sz="quarter" idx="11"/>
          </p:nvPr>
        </p:nvSpPr>
        <p:spPr/>
        <p:txBody>
          <a:bodyPr/>
          <a:lstStyle/>
          <a:p>
            <a:r>
              <a:rPr lang="en-US" smtClean="0"/>
              <a:t>cala.fsu.edu/ies</a:t>
            </a:r>
            <a:endParaRPr lang="en-US"/>
          </a:p>
        </p:txBody>
      </p:sp>
      <p:sp>
        <p:nvSpPr>
          <p:cNvPr id="5" name="Title 1"/>
          <p:cNvSpPr>
            <a:spLocks noGrp="1"/>
          </p:cNvSpPr>
          <p:nvPr>
            <p:ph type="title"/>
          </p:nvPr>
        </p:nvSpPr>
        <p:spPr>
          <a:xfrm>
            <a:off x="457200" y="274638"/>
            <a:ext cx="8229600" cy="1143000"/>
          </a:xfrm>
        </p:spPr>
        <p:txBody>
          <a:bodyPr>
            <a:normAutofit/>
          </a:bodyPr>
          <a:lstStyle/>
          <a:p>
            <a:r>
              <a:rPr lang="en-US" dirty="0" smtClean="0"/>
              <a:t>Formative Assessment</a:t>
            </a:r>
            <a:br>
              <a:rPr lang="en-US" dirty="0" smtClean="0"/>
            </a:br>
            <a:r>
              <a:rPr lang="en-US" sz="2400" dirty="0" smtClean="0"/>
              <a:t>Feedback</a:t>
            </a:r>
            <a:endParaRPr lang="en-US" dirty="0"/>
          </a:p>
        </p:txBody>
      </p:sp>
    </p:spTree>
    <p:extLst>
      <p:ext uri="{BB962C8B-B14F-4D97-AF65-F5344CB8AC3E}">
        <p14:creationId xmlns="" xmlns:p14="http://schemas.microsoft.com/office/powerpoint/2010/main" val="307679431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Interactions with Teachers</a:t>
            </a:r>
            <a:endParaRPr lang="en-US" dirty="0"/>
          </a:p>
        </p:txBody>
      </p:sp>
      <p:sp>
        <p:nvSpPr>
          <p:cNvPr id="3" name="Content Placeholder 2"/>
          <p:cNvSpPr>
            <a:spLocks noGrp="1"/>
          </p:cNvSpPr>
          <p:nvPr>
            <p:ph idx="1"/>
          </p:nvPr>
        </p:nvSpPr>
        <p:spPr/>
        <p:txBody>
          <a:bodyPr/>
          <a:lstStyle/>
          <a:p>
            <a:r>
              <a:rPr lang="en-US" dirty="0" smtClean="0"/>
              <a:t>Summer training workshop</a:t>
            </a:r>
          </a:p>
          <a:p>
            <a:r>
              <a:rPr lang="en-US" dirty="0" smtClean="0"/>
              <a:t>Follow-up workshop</a:t>
            </a:r>
          </a:p>
          <a:p>
            <a:r>
              <a:rPr lang="en-US" dirty="0" smtClean="0"/>
              <a:t>Review of teachers’ formative materials</a:t>
            </a:r>
          </a:p>
          <a:p>
            <a:r>
              <a:rPr lang="en-US" dirty="0" smtClean="0"/>
              <a:t>Class visitations</a:t>
            </a:r>
          </a:p>
          <a:p>
            <a:r>
              <a:rPr lang="en-US" dirty="0" smtClean="0"/>
              <a:t>Administration of external summative assessments</a:t>
            </a:r>
            <a:endParaRPr lang="en-US" dirty="0"/>
          </a:p>
        </p:txBody>
      </p:sp>
      <p:sp>
        <p:nvSpPr>
          <p:cNvPr id="4" name="Footer Placeholder 3"/>
          <p:cNvSpPr>
            <a:spLocks noGrp="1"/>
          </p:cNvSpPr>
          <p:nvPr>
            <p:ph type="ftr" sz="quarter" idx="11"/>
          </p:nvPr>
        </p:nvSpPr>
        <p:spPr/>
        <p:txBody>
          <a:bodyPr/>
          <a:lstStyle/>
          <a:p>
            <a:r>
              <a:rPr lang="en-US" smtClean="0"/>
              <a:t>cala.fsu.edu/ies</a:t>
            </a:r>
            <a:endParaRPr lang="en-US"/>
          </a:p>
        </p:txBody>
      </p:sp>
    </p:spTree>
    <p:extLst>
      <p:ext uri="{BB962C8B-B14F-4D97-AF65-F5344CB8AC3E}">
        <p14:creationId xmlns="" xmlns:p14="http://schemas.microsoft.com/office/powerpoint/2010/main" val="41643719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nSpc>
                <a:spcPct val="120000"/>
              </a:lnSpc>
              <a:buNone/>
            </a:pPr>
            <a:r>
              <a:rPr lang="en-US" dirty="0" smtClean="0"/>
              <a:t>Enriching assessments is a critical component to enriching learning.</a:t>
            </a:r>
            <a:endParaRPr lang="en-US" dirty="0"/>
          </a:p>
        </p:txBody>
      </p:sp>
      <p:sp>
        <p:nvSpPr>
          <p:cNvPr id="4" name="Footer Placeholder 3"/>
          <p:cNvSpPr>
            <a:spLocks noGrp="1"/>
          </p:cNvSpPr>
          <p:nvPr>
            <p:ph type="ftr" sz="quarter" idx="11"/>
          </p:nvPr>
        </p:nvSpPr>
        <p:spPr/>
        <p:txBody>
          <a:bodyPr/>
          <a:lstStyle/>
          <a:p>
            <a:r>
              <a:rPr lang="en-US" smtClean="0"/>
              <a:t>cala.fsu.edu/ies</a:t>
            </a:r>
            <a:endParaRPr lang="en-US"/>
          </a:p>
        </p:txBody>
      </p:sp>
    </p:spTree>
    <p:extLst>
      <p:ext uri="{BB962C8B-B14F-4D97-AF65-F5344CB8AC3E}">
        <p14:creationId xmlns="" xmlns:p14="http://schemas.microsoft.com/office/powerpoint/2010/main" val="75727030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a:bodyPr>
          <a:lstStyle/>
          <a:p>
            <a:r>
              <a:rPr lang="en-US" sz="2200" dirty="0" smtClean="0"/>
              <a:t>Center for Advancement of </a:t>
            </a:r>
            <a:br>
              <a:rPr lang="en-US" sz="2200" dirty="0" smtClean="0"/>
            </a:br>
            <a:r>
              <a:rPr lang="en-US" sz="2200" dirty="0" smtClean="0"/>
              <a:t>Learning and Assessment</a:t>
            </a:r>
          </a:p>
          <a:p>
            <a:r>
              <a:rPr lang="en-US" sz="2200" dirty="0" smtClean="0"/>
              <a:t>Florida State University</a:t>
            </a:r>
            <a:endParaRPr lang="en-US" sz="2200" dirty="0"/>
          </a:p>
        </p:txBody>
      </p:sp>
      <p:pic>
        <p:nvPicPr>
          <p:cNvPr id="6" name="Picture 5" descr="CALA_logo_wordversion.eps"/>
          <p:cNvPicPr/>
          <p:nvPr/>
        </p:nvPicPr>
        <p:blipFill>
          <a:blip r:embed="rId3" cstate="print"/>
          <a:stretch>
            <a:fillRect/>
          </a:stretch>
        </p:blipFill>
        <p:spPr>
          <a:xfrm>
            <a:off x="3962400" y="5181600"/>
            <a:ext cx="1219200" cy="465833"/>
          </a:xfrm>
          <a:prstGeom prst="rect">
            <a:avLst/>
          </a:prstGeom>
        </p:spPr>
      </p:pic>
    </p:spTree>
    <p:extLst>
      <p:ext uri="{BB962C8B-B14F-4D97-AF65-F5344CB8AC3E}">
        <p14:creationId xmlns="" xmlns:p14="http://schemas.microsoft.com/office/powerpoint/2010/main" val="1982728239"/>
      </p:ext>
    </p:extLst>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to Be Addressed</a:t>
            </a:r>
            <a:endParaRPr lang="en-US" dirty="0"/>
          </a:p>
        </p:txBody>
      </p:sp>
      <p:sp>
        <p:nvSpPr>
          <p:cNvPr id="3" name="Content Placeholder 2"/>
          <p:cNvSpPr>
            <a:spLocks noGrp="1"/>
          </p:cNvSpPr>
          <p:nvPr>
            <p:ph idx="1"/>
          </p:nvPr>
        </p:nvSpPr>
        <p:spPr/>
        <p:txBody>
          <a:bodyPr/>
          <a:lstStyle/>
          <a:p>
            <a:pPr marL="347472">
              <a:spcBef>
                <a:spcPts val="1272"/>
              </a:spcBef>
            </a:pPr>
            <a:r>
              <a:rPr lang="en-US" dirty="0" smtClean="0">
                <a:solidFill>
                  <a:schemeClr val="bg1">
                    <a:lumMod val="65000"/>
                  </a:schemeClr>
                </a:solidFill>
              </a:rPr>
              <a:t>Significant science competencies remain excluded from statewide assessments.</a:t>
            </a:r>
          </a:p>
          <a:p>
            <a:pPr marL="347472">
              <a:spcBef>
                <a:spcPts val="1272"/>
              </a:spcBef>
            </a:pPr>
            <a:r>
              <a:rPr lang="en-US" dirty="0" smtClean="0"/>
              <a:t>Assessing samples of students could help expand types of science competencies assessed.</a:t>
            </a:r>
          </a:p>
          <a:p>
            <a:pPr marL="347472">
              <a:spcBef>
                <a:spcPts val="1272"/>
              </a:spcBef>
            </a:pPr>
            <a:r>
              <a:rPr lang="en-US" dirty="0" smtClean="0"/>
              <a:t>Formative assessments are an integral part of the larger assessment picture.</a:t>
            </a:r>
            <a:endParaRPr lang="en-US" dirty="0"/>
          </a:p>
        </p:txBody>
      </p:sp>
      <p:sp>
        <p:nvSpPr>
          <p:cNvPr id="4" name="Footer Placeholder 3"/>
          <p:cNvSpPr>
            <a:spLocks noGrp="1"/>
          </p:cNvSpPr>
          <p:nvPr>
            <p:ph type="ftr" sz="quarter" idx="11"/>
          </p:nvPr>
        </p:nvSpPr>
        <p:spPr/>
        <p:txBody>
          <a:bodyPr/>
          <a:lstStyle/>
          <a:p>
            <a:r>
              <a:rPr lang="en-US" sz="1600" dirty="0" err="1" smtClean="0"/>
              <a:t>cala.fsu.edu</a:t>
            </a:r>
            <a:r>
              <a:rPr lang="en-US" sz="1600" dirty="0" smtClean="0"/>
              <a:t>/</a:t>
            </a:r>
            <a:r>
              <a:rPr lang="en-US" sz="1600" dirty="0" err="1" smtClean="0"/>
              <a:t>ies</a:t>
            </a:r>
            <a:endParaRPr lang="en-US" sz="1600" dirty="0"/>
          </a:p>
        </p:txBody>
      </p:sp>
    </p:spTree>
    <p:extLst>
      <p:ext uri="{BB962C8B-B14F-4D97-AF65-F5344CB8AC3E}">
        <p14:creationId xmlns="" xmlns:p14="http://schemas.microsoft.com/office/powerpoint/2010/main" val="139743492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Examples of Competencies </a:t>
            </a:r>
            <a:br>
              <a:rPr lang="en-US" dirty="0" smtClean="0"/>
            </a:br>
            <a:r>
              <a:rPr lang="en-US" dirty="0" smtClean="0"/>
              <a:t>That Go Unassessed</a:t>
            </a:r>
            <a:endParaRPr lang="en-US" dirty="0"/>
          </a:p>
        </p:txBody>
      </p:sp>
      <p:sp>
        <p:nvSpPr>
          <p:cNvPr id="3" name="Content Placeholder 2"/>
          <p:cNvSpPr>
            <a:spLocks noGrp="1"/>
          </p:cNvSpPr>
          <p:nvPr>
            <p:ph idx="1"/>
          </p:nvPr>
        </p:nvSpPr>
        <p:spPr/>
        <p:txBody>
          <a:bodyPr>
            <a:normAutofit/>
          </a:bodyPr>
          <a:lstStyle/>
          <a:p>
            <a:pPr marL="0" indent="0">
              <a:lnSpc>
                <a:spcPct val="120000"/>
              </a:lnSpc>
              <a:spcBef>
                <a:spcPts val="1272"/>
              </a:spcBef>
              <a:buNone/>
            </a:pPr>
            <a:r>
              <a:rPr lang="en-US" i="1" dirty="0" smtClean="0"/>
              <a:t>Nature of Science</a:t>
            </a:r>
          </a:p>
          <a:p>
            <a:pPr>
              <a:lnSpc>
                <a:spcPct val="120000"/>
              </a:lnSpc>
              <a:spcBef>
                <a:spcPts val="1272"/>
              </a:spcBef>
            </a:pPr>
            <a:r>
              <a:rPr lang="en-US" sz="2400" dirty="0" smtClean="0"/>
              <a:t>Student </a:t>
            </a:r>
            <a:r>
              <a:rPr lang="en-US" sz="2400" dirty="0"/>
              <a:t>can formulate a </a:t>
            </a:r>
            <a:r>
              <a:rPr lang="en-US" sz="2400" dirty="0" smtClean="0"/>
              <a:t>scientifically </a:t>
            </a:r>
            <a:r>
              <a:rPr lang="en-US" sz="2400" dirty="0"/>
              <a:t>testable question(s) that relates to the context or data provided. </a:t>
            </a:r>
          </a:p>
          <a:p>
            <a:pPr>
              <a:lnSpc>
                <a:spcPct val="120000"/>
              </a:lnSpc>
              <a:spcBef>
                <a:spcPts val="1272"/>
              </a:spcBef>
            </a:pPr>
            <a:r>
              <a:rPr lang="en-US" sz="2400" dirty="0"/>
              <a:t>Student can create a plan for carrying out a scientific </a:t>
            </a:r>
            <a:r>
              <a:rPr lang="en-US" sz="2400" dirty="0" smtClean="0"/>
              <a:t>investigation</a:t>
            </a:r>
            <a:r>
              <a:rPr lang="en-US" sz="2400" dirty="0"/>
              <a:t>, including what, when, and how to measure variables. </a:t>
            </a:r>
            <a:endParaRPr lang="en-US" sz="2400" dirty="0" smtClean="0"/>
          </a:p>
          <a:p>
            <a:pPr>
              <a:lnSpc>
                <a:spcPct val="120000"/>
              </a:lnSpc>
              <a:spcBef>
                <a:spcPts val="1272"/>
              </a:spcBef>
            </a:pPr>
            <a:r>
              <a:rPr lang="en-US" sz="2400" dirty="0"/>
              <a:t>Student can make inferences and predictions and use the data to defend or refute </a:t>
            </a:r>
            <a:r>
              <a:rPr lang="en-US" sz="2400" dirty="0" smtClean="0"/>
              <a:t>[the] conclusion</a:t>
            </a:r>
            <a:r>
              <a:rPr lang="en-US" sz="2400" dirty="0"/>
              <a:t>. </a:t>
            </a:r>
          </a:p>
        </p:txBody>
      </p:sp>
      <p:sp>
        <p:nvSpPr>
          <p:cNvPr id="4" name="Footer Placeholder 3"/>
          <p:cNvSpPr>
            <a:spLocks noGrp="1"/>
          </p:cNvSpPr>
          <p:nvPr>
            <p:ph type="ftr" sz="quarter" idx="11"/>
          </p:nvPr>
        </p:nvSpPr>
        <p:spPr/>
        <p:txBody>
          <a:bodyPr/>
          <a:lstStyle/>
          <a:p>
            <a:r>
              <a:rPr lang="en-US" dirty="0" err="1" smtClean="0"/>
              <a:t>cala.fsu.edu</a:t>
            </a:r>
            <a:r>
              <a:rPr lang="en-US" dirty="0" smtClean="0"/>
              <a:t>/</a:t>
            </a:r>
            <a:r>
              <a:rPr lang="en-US" dirty="0" err="1" smtClean="0"/>
              <a:t>ies</a:t>
            </a:r>
            <a:endParaRPr lang="en-US" dirty="0"/>
          </a:p>
        </p:txBody>
      </p:sp>
    </p:spTree>
    <p:extLst>
      <p:ext uri="{BB962C8B-B14F-4D97-AF65-F5344CB8AC3E}">
        <p14:creationId xmlns="" xmlns:p14="http://schemas.microsoft.com/office/powerpoint/2010/main" val="223938461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Examples of Competencies </a:t>
            </a:r>
            <a:br>
              <a:rPr lang="en-US" dirty="0" smtClean="0"/>
            </a:br>
            <a:r>
              <a:rPr lang="en-US" dirty="0" smtClean="0"/>
              <a:t>That Go Unassessed</a:t>
            </a:r>
            <a:endParaRPr lang="en-US" dirty="0"/>
          </a:p>
        </p:txBody>
      </p:sp>
      <p:sp>
        <p:nvSpPr>
          <p:cNvPr id="3" name="Content Placeholder 2"/>
          <p:cNvSpPr>
            <a:spLocks noGrp="1"/>
          </p:cNvSpPr>
          <p:nvPr>
            <p:ph idx="1"/>
          </p:nvPr>
        </p:nvSpPr>
        <p:spPr/>
        <p:txBody>
          <a:bodyPr>
            <a:normAutofit/>
          </a:bodyPr>
          <a:lstStyle/>
          <a:p>
            <a:pPr marL="0" indent="0">
              <a:lnSpc>
                <a:spcPct val="120000"/>
              </a:lnSpc>
              <a:spcBef>
                <a:spcPts val="1272"/>
              </a:spcBef>
              <a:buNone/>
            </a:pPr>
            <a:r>
              <a:rPr lang="en-US" i="1" dirty="0" smtClean="0"/>
              <a:t>Life Science</a:t>
            </a:r>
          </a:p>
          <a:p>
            <a:pPr>
              <a:lnSpc>
                <a:spcPct val="120000"/>
              </a:lnSpc>
              <a:spcBef>
                <a:spcPts val="1272"/>
              </a:spcBef>
            </a:pPr>
            <a:r>
              <a:rPr lang="en-US" sz="2400" dirty="0"/>
              <a:t>Student can observe and describe a local </a:t>
            </a:r>
            <a:r>
              <a:rPr lang="en-US" sz="2400" dirty="0" smtClean="0"/>
              <a:t>ecosystem. </a:t>
            </a:r>
            <a:endParaRPr lang="en-US" sz="2400" dirty="0"/>
          </a:p>
          <a:p>
            <a:pPr>
              <a:lnSpc>
                <a:spcPct val="120000"/>
              </a:lnSpc>
              <a:spcBef>
                <a:spcPts val="1272"/>
              </a:spcBef>
            </a:pPr>
            <a:r>
              <a:rPr lang="en-US" sz="2400" dirty="0"/>
              <a:t>Student can determine potential limiting factors for specified </a:t>
            </a:r>
            <a:r>
              <a:rPr lang="en-US" sz="2400" dirty="0" smtClean="0"/>
              <a:t>populations </a:t>
            </a:r>
            <a:r>
              <a:rPr lang="en-US" sz="2400" dirty="0"/>
              <a:t>in a local </a:t>
            </a:r>
            <a:r>
              <a:rPr lang="en-US" sz="2400" dirty="0" smtClean="0"/>
              <a:t>ecosystem. </a:t>
            </a:r>
          </a:p>
          <a:p>
            <a:pPr>
              <a:lnSpc>
                <a:spcPct val="120000"/>
              </a:lnSpc>
              <a:spcBef>
                <a:spcPts val="1272"/>
              </a:spcBef>
            </a:pPr>
            <a:r>
              <a:rPr lang="en-US" sz="2400" dirty="0"/>
              <a:t>Student can explain why a species must continue to adapt when its environment changes in order for that species to continue to have an </a:t>
            </a:r>
            <a:r>
              <a:rPr lang="en-US" sz="2400" dirty="0" smtClean="0"/>
              <a:t>advantage. </a:t>
            </a:r>
            <a:endParaRPr lang="en-US" sz="2400" dirty="0"/>
          </a:p>
        </p:txBody>
      </p:sp>
      <p:sp>
        <p:nvSpPr>
          <p:cNvPr id="4" name="Footer Placeholder 3"/>
          <p:cNvSpPr>
            <a:spLocks noGrp="1"/>
          </p:cNvSpPr>
          <p:nvPr>
            <p:ph type="ftr" sz="quarter" idx="11"/>
          </p:nvPr>
        </p:nvSpPr>
        <p:spPr/>
        <p:txBody>
          <a:bodyPr/>
          <a:lstStyle/>
          <a:p>
            <a:r>
              <a:rPr lang="en-US" dirty="0" err="1"/>
              <a:t>cala.fsu.edu</a:t>
            </a:r>
            <a:r>
              <a:rPr lang="en-US" dirty="0"/>
              <a:t>/</a:t>
            </a:r>
            <a:r>
              <a:rPr lang="en-US" dirty="0" err="1"/>
              <a:t>ies</a:t>
            </a:r>
            <a:endParaRPr lang="en-US" dirty="0"/>
          </a:p>
        </p:txBody>
      </p:sp>
    </p:spTree>
    <p:extLst>
      <p:ext uri="{BB962C8B-B14F-4D97-AF65-F5344CB8AC3E}">
        <p14:creationId xmlns="" xmlns:p14="http://schemas.microsoft.com/office/powerpoint/2010/main" val="134138420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Assessment Format</a:t>
            </a:r>
            <a:endParaRPr lang="en-US" dirty="0"/>
          </a:p>
        </p:txBody>
      </p:sp>
      <p:sp>
        <p:nvSpPr>
          <p:cNvPr id="3" name="Content Placeholder 2"/>
          <p:cNvSpPr>
            <a:spLocks noGrp="1"/>
          </p:cNvSpPr>
          <p:nvPr>
            <p:ph idx="1"/>
          </p:nvPr>
        </p:nvSpPr>
        <p:spPr/>
        <p:txBody>
          <a:bodyPr>
            <a:normAutofit lnSpcReduction="10000"/>
          </a:bodyPr>
          <a:lstStyle/>
          <a:p>
            <a:r>
              <a:rPr lang="en-US" dirty="0" smtClean="0"/>
              <a:t>Competencies such as those we listed can be assessed, just not with multiple-choice and other item formats that can be efficiently administered and scored.</a:t>
            </a:r>
          </a:p>
          <a:p>
            <a:r>
              <a:rPr lang="en-US" dirty="0" smtClean="0"/>
              <a:t>Efficient item formats, when well constructed, can measure important competencies, just not competencies such as those we listed.</a:t>
            </a:r>
          </a:p>
          <a:p>
            <a:r>
              <a:rPr lang="en-US" dirty="0" smtClean="0"/>
              <a:t>These more complex competencies require the use of performance assessments and similar formats.</a:t>
            </a:r>
          </a:p>
        </p:txBody>
      </p:sp>
      <p:sp>
        <p:nvSpPr>
          <p:cNvPr id="4" name="Footer Placeholder 3"/>
          <p:cNvSpPr>
            <a:spLocks noGrp="1"/>
          </p:cNvSpPr>
          <p:nvPr>
            <p:ph type="ftr" sz="quarter" idx="11"/>
          </p:nvPr>
        </p:nvSpPr>
        <p:spPr/>
        <p:txBody>
          <a:bodyPr/>
          <a:lstStyle/>
          <a:p>
            <a:r>
              <a:rPr lang="en-US" smtClean="0"/>
              <a:t>cala.fsu.edu/ies</a:t>
            </a:r>
            <a:endParaRPr lang="en-US"/>
          </a:p>
        </p:txBody>
      </p:sp>
    </p:spTree>
    <p:extLst>
      <p:ext uri="{BB962C8B-B14F-4D97-AF65-F5344CB8AC3E}">
        <p14:creationId xmlns="" xmlns:p14="http://schemas.microsoft.com/office/powerpoint/2010/main" val="202233993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Strategy We Are Investigating</a:t>
            </a:r>
          </a:p>
        </p:txBody>
      </p:sp>
      <p:sp>
        <p:nvSpPr>
          <p:cNvPr id="3" name="Content Placeholder 2"/>
          <p:cNvSpPr>
            <a:spLocks noGrp="1"/>
          </p:cNvSpPr>
          <p:nvPr>
            <p:ph idx="1"/>
          </p:nvPr>
        </p:nvSpPr>
        <p:spPr/>
        <p:txBody>
          <a:bodyPr>
            <a:normAutofit fontScale="92500" lnSpcReduction="10000"/>
          </a:bodyPr>
          <a:lstStyle/>
          <a:p>
            <a:pPr>
              <a:lnSpc>
                <a:spcPct val="115000"/>
              </a:lnSpc>
              <a:spcBef>
                <a:spcPts val="672"/>
              </a:spcBef>
            </a:pPr>
            <a:r>
              <a:rPr lang="en-US" dirty="0" smtClean="0"/>
              <a:t>Teachers and the state education agency both develop assessments of complex competencies.</a:t>
            </a:r>
          </a:p>
          <a:p>
            <a:pPr>
              <a:lnSpc>
                <a:spcPct val="115000"/>
              </a:lnSpc>
              <a:spcBef>
                <a:spcPts val="672"/>
              </a:spcBef>
            </a:pPr>
            <a:r>
              <a:rPr lang="en-US" dirty="0" smtClean="0"/>
              <a:t>The state’s assessments are administered to carefully selected samples to establish proficiency of students at the group level.</a:t>
            </a:r>
          </a:p>
          <a:p>
            <a:pPr>
              <a:lnSpc>
                <a:spcPct val="115000"/>
              </a:lnSpc>
              <a:spcBef>
                <a:spcPts val="672"/>
              </a:spcBef>
            </a:pPr>
            <a:r>
              <a:rPr lang="en-US" dirty="0" smtClean="0"/>
              <a:t>Teachers establish the proficiency of individual students.</a:t>
            </a:r>
          </a:p>
          <a:p>
            <a:pPr>
              <a:lnSpc>
                <a:spcPct val="115000"/>
              </a:lnSpc>
              <a:spcBef>
                <a:spcPts val="672"/>
              </a:spcBef>
            </a:pPr>
            <a:r>
              <a:rPr lang="en-US" dirty="0" smtClean="0"/>
              <a:t>Scores on assessments developed by teachers and the state agency are used to help cross-validate each other.</a:t>
            </a:r>
            <a:endParaRPr lang="en-US" dirty="0"/>
          </a:p>
        </p:txBody>
      </p:sp>
      <p:sp>
        <p:nvSpPr>
          <p:cNvPr id="4" name="Footer Placeholder 3"/>
          <p:cNvSpPr>
            <a:spLocks noGrp="1"/>
          </p:cNvSpPr>
          <p:nvPr>
            <p:ph type="ftr" sz="quarter" idx="11"/>
          </p:nvPr>
        </p:nvSpPr>
        <p:spPr/>
        <p:txBody>
          <a:bodyPr/>
          <a:lstStyle/>
          <a:p>
            <a:r>
              <a:rPr lang="en-US" smtClean="0"/>
              <a:t>cala.fsu.edu/ies</a:t>
            </a:r>
            <a:endParaRPr lang="en-US"/>
          </a:p>
        </p:txBody>
      </p:sp>
    </p:spTree>
    <p:extLst>
      <p:ext uri="{BB962C8B-B14F-4D97-AF65-F5344CB8AC3E}">
        <p14:creationId xmlns="" xmlns:p14="http://schemas.microsoft.com/office/powerpoint/2010/main" val="221635631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Participants</a:t>
            </a:r>
            <a:endParaRPr lang="en-US" dirty="0"/>
          </a:p>
        </p:txBody>
      </p:sp>
      <p:sp>
        <p:nvSpPr>
          <p:cNvPr id="4" name="Footer Placeholder 3"/>
          <p:cNvSpPr>
            <a:spLocks noGrp="1"/>
          </p:cNvSpPr>
          <p:nvPr>
            <p:ph type="ftr" sz="quarter" idx="11"/>
          </p:nvPr>
        </p:nvSpPr>
        <p:spPr/>
        <p:txBody>
          <a:bodyPr/>
          <a:lstStyle/>
          <a:p>
            <a:r>
              <a:rPr lang="en-US" smtClean="0"/>
              <a:t>cala.fsu.edu/ies</a:t>
            </a:r>
            <a:endParaRPr lang="en-US"/>
          </a:p>
        </p:txBody>
      </p:sp>
      <p:pic>
        <p:nvPicPr>
          <p:cNvPr id="9" name="Content Placeholder 8" descr="FL_panhandle.png"/>
          <p:cNvPicPr>
            <a:picLocks noGrp="1" noChangeAspect="1"/>
          </p:cNvPicPr>
          <p:nvPr>
            <p:ph idx="1"/>
          </p:nvPr>
        </p:nvPicPr>
        <p:blipFill>
          <a:blip r:embed="rId3" cstate="print">
            <a:extLst>
              <a:ext uri="{28A0092B-C50C-407E-A947-70E740481C1C}">
                <a14:useLocalDpi xmlns="" xmlns:a14="http://schemas.microsoft.com/office/drawing/2010/main" val="0"/>
              </a:ext>
            </a:extLst>
          </a:blip>
          <a:srcRect t="3262" b="3262"/>
          <a:stretch>
            <a:fillRect/>
          </a:stretch>
        </p:blipFill>
        <p:spPr>
          <a:xfrm>
            <a:off x="0" y="1447800"/>
            <a:ext cx="9144000" cy="5410200"/>
          </a:xfrm>
        </p:spPr>
      </p:pic>
    </p:spTree>
    <p:extLst>
      <p:ext uri="{BB962C8B-B14F-4D97-AF65-F5344CB8AC3E}">
        <p14:creationId xmlns="" xmlns:p14="http://schemas.microsoft.com/office/powerpoint/2010/main" val="352759390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Specification</a:t>
            </a:r>
            <a:endParaRPr lang="en-US" dirty="0"/>
          </a:p>
        </p:txBody>
      </p:sp>
      <p:sp>
        <p:nvSpPr>
          <p:cNvPr id="3" name="Content Placeholder 2"/>
          <p:cNvSpPr>
            <a:spLocks noGrp="1"/>
          </p:cNvSpPr>
          <p:nvPr>
            <p:ph idx="1"/>
          </p:nvPr>
        </p:nvSpPr>
        <p:spPr/>
        <p:txBody>
          <a:bodyPr/>
          <a:lstStyle/>
          <a:p>
            <a:r>
              <a:rPr lang="en-US" dirty="0" smtClean="0"/>
              <a:t>Competency</a:t>
            </a:r>
          </a:p>
          <a:p>
            <a:r>
              <a:rPr lang="en-US" dirty="0" smtClean="0"/>
              <a:t>Evidence</a:t>
            </a:r>
          </a:p>
          <a:p>
            <a:r>
              <a:rPr lang="en-US" dirty="0" smtClean="0"/>
              <a:t>Example Task</a:t>
            </a:r>
          </a:p>
          <a:p>
            <a:r>
              <a:rPr lang="en-US" dirty="0" smtClean="0"/>
              <a:t>Scoring Plan for the Example Task</a:t>
            </a:r>
          </a:p>
          <a:p>
            <a:r>
              <a:rPr lang="en-US" dirty="0" smtClean="0"/>
              <a:t>Procedure for Creating Parallel Tasks</a:t>
            </a:r>
          </a:p>
          <a:p>
            <a:r>
              <a:rPr lang="en-US" dirty="0" smtClean="0"/>
              <a:t>Scoring Plan for the Parallel Tasks</a:t>
            </a:r>
          </a:p>
        </p:txBody>
      </p:sp>
      <p:sp>
        <p:nvSpPr>
          <p:cNvPr id="4" name="Footer Placeholder 3"/>
          <p:cNvSpPr>
            <a:spLocks noGrp="1"/>
          </p:cNvSpPr>
          <p:nvPr>
            <p:ph type="ftr" sz="quarter" idx="11"/>
          </p:nvPr>
        </p:nvSpPr>
        <p:spPr/>
        <p:txBody>
          <a:bodyPr/>
          <a:lstStyle/>
          <a:p>
            <a:r>
              <a:rPr lang="en-US" smtClean="0"/>
              <a:t>cala.fsu.edu/ies</a:t>
            </a:r>
            <a:endParaRPr lang="en-US"/>
          </a:p>
        </p:txBody>
      </p:sp>
    </p:spTree>
    <p:extLst>
      <p:ext uri="{BB962C8B-B14F-4D97-AF65-F5344CB8AC3E}">
        <p14:creationId xmlns="" xmlns:p14="http://schemas.microsoft.com/office/powerpoint/2010/main" val="226603214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ffice Them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Equity</Template>
  <TotalTime>7261</TotalTime>
  <Words>3602</Words>
  <Application>Microsoft Office PowerPoint</Application>
  <PresentationFormat>On-screen Show (4:3)</PresentationFormat>
  <Paragraphs>256</Paragraphs>
  <Slides>29</Slides>
  <Notes>29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1" baseType="lpstr">
      <vt:lpstr>Office Theme</vt:lpstr>
      <vt:lpstr>Document</vt:lpstr>
      <vt:lpstr>Enriching  Assessment of the Core </vt:lpstr>
      <vt:lpstr>Issues to Be Addressed</vt:lpstr>
      <vt:lpstr>Issues to Be Addressed</vt:lpstr>
      <vt:lpstr>Examples of Competencies  That Go Unassessed</vt:lpstr>
      <vt:lpstr>Examples of Competencies  That Go Unassessed</vt:lpstr>
      <vt:lpstr>Assessment Format</vt:lpstr>
      <vt:lpstr>Strategy We Are Investigating</vt:lpstr>
      <vt:lpstr>Participants</vt:lpstr>
      <vt:lpstr>Specification</vt:lpstr>
      <vt:lpstr>Specification for Assessment #1 Formulating a Scientifically Testable Question</vt:lpstr>
      <vt:lpstr>Specification for Assessment #1 Formulating a Scientifically Testable Question</vt:lpstr>
      <vt:lpstr>Specification for Assessment #1 Formulating a Scientifically Testable Question</vt:lpstr>
      <vt:lpstr>Specification for Assessment #1 Formulating a Scientifically Testable Question</vt:lpstr>
      <vt:lpstr>Specification for Assessment #1 Formulating a Scientifically Testable Question</vt:lpstr>
      <vt:lpstr>Goals of Project</vt:lpstr>
      <vt:lpstr>Goals of Project</vt:lpstr>
      <vt:lpstr>Some Preliminary Results Related to Generalizability G-coefficients with Design of Rater : Agent</vt:lpstr>
      <vt:lpstr>Some Preliminary Results Related to Comparability Frequency Distributions of Average Scores Assigned by Raters</vt:lpstr>
      <vt:lpstr>Formative Assessment Black and Wiliams (1998)</vt:lpstr>
      <vt:lpstr>Formative Assessment Some Characteristics</vt:lpstr>
      <vt:lpstr>Formative Assessment Learning Progression</vt:lpstr>
      <vt:lpstr>Formative Assessment Learning Progression</vt:lpstr>
      <vt:lpstr>Formative Assessment Worksheet</vt:lpstr>
      <vt:lpstr>Formative Assessment Worksheet</vt:lpstr>
      <vt:lpstr>Formative Assessment Worksheet</vt:lpstr>
      <vt:lpstr>Formative Assessment Feedback</vt:lpstr>
      <vt:lpstr>Interactions with Teachers</vt:lpstr>
      <vt:lpstr>Slide 28</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Process of Developing Performance Assessments</dc:title>
  <dc:creator>arouby</dc:creator>
  <cp:lastModifiedBy>Karen Hawkins</cp:lastModifiedBy>
  <cp:revision>460</cp:revision>
  <cp:lastPrinted>2012-08-23T04:14:37Z</cp:lastPrinted>
  <dcterms:created xsi:type="dcterms:W3CDTF">2011-09-22T19:36:37Z</dcterms:created>
  <dcterms:modified xsi:type="dcterms:W3CDTF">2012-08-28T15:08:56Z</dcterms:modified>
</cp:coreProperties>
</file>