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diagrams/layout6.xml" ContentType="application/vnd.openxmlformats-officedocument.drawingml.diagramLayout+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diagrams/layout8.xml" ContentType="application/vnd.openxmlformats-officedocument.drawingml.diagram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notesSlides/notesSlide40.xml" ContentType="application/vnd.openxmlformats-officedocument.presentationml.notesSlide+xml"/>
  <Default Extension="tiff" ContentType="image/tiff"/>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3" r:id="rId1"/>
  </p:sldMasterIdLst>
  <p:notesMasterIdLst>
    <p:notesMasterId r:id="rId75"/>
  </p:notesMasterIdLst>
  <p:handoutMasterIdLst>
    <p:handoutMasterId r:id="rId76"/>
  </p:handoutMasterIdLst>
  <p:sldIdLst>
    <p:sldId id="256" r:id="rId2"/>
    <p:sldId id="341" r:id="rId3"/>
    <p:sldId id="257" r:id="rId4"/>
    <p:sldId id="269" r:id="rId5"/>
    <p:sldId id="271" r:id="rId6"/>
    <p:sldId id="270" r:id="rId7"/>
    <p:sldId id="290" r:id="rId8"/>
    <p:sldId id="291" r:id="rId9"/>
    <p:sldId id="265" r:id="rId10"/>
    <p:sldId id="325" r:id="rId11"/>
    <p:sldId id="326" r:id="rId12"/>
    <p:sldId id="258" r:id="rId13"/>
    <p:sldId id="272" r:id="rId14"/>
    <p:sldId id="266" r:id="rId15"/>
    <p:sldId id="267" r:id="rId16"/>
    <p:sldId id="260" r:id="rId17"/>
    <p:sldId id="273" r:id="rId18"/>
    <p:sldId id="274" r:id="rId19"/>
    <p:sldId id="275" r:id="rId20"/>
    <p:sldId id="292" r:id="rId21"/>
    <p:sldId id="276" r:id="rId22"/>
    <p:sldId id="277" r:id="rId23"/>
    <p:sldId id="278" r:id="rId24"/>
    <p:sldId id="280" r:id="rId25"/>
    <p:sldId id="279" r:id="rId26"/>
    <p:sldId id="282" r:id="rId27"/>
    <p:sldId id="281" r:id="rId28"/>
    <p:sldId id="283" r:id="rId29"/>
    <p:sldId id="284" r:id="rId30"/>
    <p:sldId id="285" r:id="rId31"/>
    <p:sldId id="286" r:id="rId32"/>
    <p:sldId id="287" r:id="rId33"/>
    <p:sldId id="288" r:id="rId34"/>
    <p:sldId id="263" r:id="rId35"/>
    <p:sldId id="294" r:id="rId36"/>
    <p:sldId id="295" r:id="rId37"/>
    <p:sldId id="297" r:id="rId38"/>
    <p:sldId id="296" r:id="rId39"/>
    <p:sldId id="298" r:id="rId40"/>
    <p:sldId id="300" r:id="rId41"/>
    <p:sldId id="301" r:id="rId42"/>
    <p:sldId id="302" r:id="rId43"/>
    <p:sldId id="304" r:id="rId44"/>
    <p:sldId id="303" r:id="rId45"/>
    <p:sldId id="305" r:id="rId46"/>
    <p:sldId id="306" r:id="rId47"/>
    <p:sldId id="307" r:id="rId48"/>
    <p:sldId id="308" r:id="rId49"/>
    <p:sldId id="310" r:id="rId50"/>
    <p:sldId id="309" r:id="rId51"/>
    <p:sldId id="311" r:id="rId52"/>
    <p:sldId id="312" r:id="rId53"/>
    <p:sldId id="314" r:id="rId54"/>
    <p:sldId id="315" r:id="rId55"/>
    <p:sldId id="322" r:id="rId56"/>
    <p:sldId id="316" r:id="rId57"/>
    <p:sldId id="317" r:id="rId58"/>
    <p:sldId id="318" r:id="rId59"/>
    <p:sldId id="319" r:id="rId60"/>
    <p:sldId id="321" r:id="rId61"/>
    <p:sldId id="323" r:id="rId62"/>
    <p:sldId id="324" r:id="rId63"/>
    <p:sldId id="340" r:id="rId64"/>
    <p:sldId id="330" r:id="rId65"/>
    <p:sldId id="331" r:id="rId66"/>
    <p:sldId id="332" r:id="rId67"/>
    <p:sldId id="333" r:id="rId68"/>
    <p:sldId id="334" r:id="rId69"/>
    <p:sldId id="335" r:id="rId70"/>
    <p:sldId id="336" r:id="rId71"/>
    <p:sldId id="337" r:id="rId72"/>
    <p:sldId id="338" r:id="rId73"/>
    <p:sldId id="32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7775" autoAdjust="0"/>
  </p:normalViewPr>
  <p:slideViewPr>
    <p:cSldViewPr snapToGrid="0" snapToObjects="1">
      <p:cViewPr varScale="1">
        <p:scale>
          <a:sx n="65" d="100"/>
          <a:sy n="65" d="100"/>
        </p:scale>
        <p:origin x="-658" y="-86"/>
      </p:cViewPr>
      <p:guideLst>
        <p:guide orient="horz" pos="2160"/>
        <p:guide pos="2880"/>
      </p:guideLst>
    </p:cSldViewPr>
  </p:slideViewPr>
  <p:outlineViewPr>
    <p:cViewPr>
      <p:scale>
        <a:sx n="33" d="100"/>
        <a:sy n="33" d="100"/>
      </p:scale>
      <p:origin x="0" y="126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6"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C2EBB741-ABD1-5646-A77C-E1916D698560}" srcId="{4DCFDC5B-DD56-E548-868C-DA94256C4A16}" destId="{E39B6475-803C-D846-BF05-ACB3E595560D}" srcOrd="0" destOrd="0" parTransId="{35466202-66F0-394E-BA45-2151CB7DF8E0}" sibTransId="{A1A8FC3A-79F1-1149-BE05-C5AB1E52A887}"/>
    <dgm:cxn modelId="{2A96457E-AB64-8D44-9B20-C761F9C4B31C}" type="presOf" srcId="{F7CDE668-1CCA-554C-B074-25417AA8DB0F}" destId="{74A2ED9A-A791-9542-87FE-F1AC1B47C8AB}" srcOrd="1"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FB2A4B9A-D4E0-764A-B8A4-DC3642465676}" type="presOf" srcId="{4DCFDC5B-DD56-E548-868C-DA94256C4A16}" destId="{FB1BB57E-99D9-E840-BD74-5BA47B1D1457}" srcOrd="0" destOrd="0" presId="urn:microsoft.com/office/officeart/2005/8/layout/process1"/>
    <dgm:cxn modelId="{8F6E8BAE-DCBD-CA42-AA55-9293E7EDA760}" srcId="{4DCFDC5B-DD56-E548-868C-DA94256C4A16}" destId="{6968B92C-7BF9-8343-AA39-6A17FA1282CB}" srcOrd="1" destOrd="0" parTransId="{DFA5986F-D571-B740-B09D-F70C2C74CFE0}" sibTransId="{F7CDE668-1CCA-554C-B074-25417AA8DB0F}"/>
    <dgm:cxn modelId="{E2E25F0C-6A57-4A46-8D4E-3E9D575706C1}" type="presOf" srcId="{A1A8FC3A-79F1-1149-BE05-C5AB1E52A887}" destId="{16AD3B47-83C1-2241-90FB-C84BA45F1D6B}" srcOrd="1" destOrd="0" presId="urn:microsoft.com/office/officeart/2005/8/layout/process1"/>
    <dgm:cxn modelId="{90CDF803-5582-5C4E-B631-909383CC8ABE}" type="presOf" srcId="{6968B92C-7BF9-8343-AA39-6A17FA1282CB}" destId="{930AE150-37C2-894F-BFBE-A9FF95D0B2BF}" srcOrd="0" destOrd="0" presId="urn:microsoft.com/office/officeart/2005/8/layout/process1"/>
    <dgm:cxn modelId="{A5CC42C7-52AC-F041-B954-8027A68B100F}" type="presOf" srcId="{F7CDE668-1CCA-554C-B074-25417AA8DB0F}" destId="{50860082-BDAE-C64F-BD1C-B2C4D1785DB6}" srcOrd="0" destOrd="0" presId="urn:microsoft.com/office/officeart/2005/8/layout/process1"/>
    <dgm:cxn modelId="{4835C73E-32F4-E543-859D-2E2E1ECD08CD}" type="presOf" srcId="{A1A8FC3A-79F1-1149-BE05-C5AB1E52A887}" destId="{E13DC90B-1F65-EE4F-923D-0188AC67429D}" srcOrd="0" destOrd="0" presId="urn:microsoft.com/office/officeart/2005/8/layout/process1"/>
    <dgm:cxn modelId="{4A034F69-ADDF-FC4A-9262-B86037B7F4EE}" type="presOf" srcId="{9FE31A9D-7832-D843-AF64-7D69B514E358}" destId="{F5F64534-B2D8-D047-AA5F-CAEA5F0ED739}" srcOrd="0" destOrd="0" presId="urn:microsoft.com/office/officeart/2005/8/layout/process1"/>
    <dgm:cxn modelId="{C0417A1C-092C-4144-B20D-ADD62CE5AC8C}" type="presOf" srcId="{E39B6475-803C-D846-BF05-ACB3E595560D}" destId="{E67B46FF-A57C-014B-A3D8-88562D26A399}" srcOrd="0" destOrd="0" presId="urn:microsoft.com/office/officeart/2005/8/layout/process1"/>
    <dgm:cxn modelId="{D87EAB03-AA60-3442-932F-29B59D19F0BE}" type="presParOf" srcId="{FB1BB57E-99D9-E840-BD74-5BA47B1D1457}" destId="{E67B46FF-A57C-014B-A3D8-88562D26A399}" srcOrd="0" destOrd="0" presId="urn:microsoft.com/office/officeart/2005/8/layout/process1"/>
    <dgm:cxn modelId="{9B4B69A9-AC21-8144-8B08-6CAFF6205894}" type="presParOf" srcId="{FB1BB57E-99D9-E840-BD74-5BA47B1D1457}" destId="{E13DC90B-1F65-EE4F-923D-0188AC67429D}" srcOrd="1" destOrd="0" presId="urn:microsoft.com/office/officeart/2005/8/layout/process1"/>
    <dgm:cxn modelId="{24A233C3-2EDE-7640-BE64-AC4C46C2E295}" type="presParOf" srcId="{E13DC90B-1F65-EE4F-923D-0188AC67429D}" destId="{16AD3B47-83C1-2241-90FB-C84BA45F1D6B}" srcOrd="0" destOrd="0" presId="urn:microsoft.com/office/officeart/2005/8/layout/process1"/>
    <dgm:cxn modelId="{F5E113F9-7E6A-9848-BC15-CE081B794DDE}" type="presParOf" srcId="{FB1BB57E-99D9-E840-BD74-5BA47B1D1457}" destId="{930AE150-37C2-894F-BFBE-A9FF95D0B2BF}" srcOrd="2" destOrd="0" presId="urn:microsoft.com/office/officeart/2005/8/layout/process1"/>
    <dgm:cxn modelId="{25259B41-9E19-6342-A8D3-82CE715F2E7D}" type="presParOf" srcId="{FB1BB57E-99D9-E840-BD74-5BA47B1D1457}" destId="{50860082-BDAE-C64F-BD1C-B2C4D1785DB6}" srcOrd="3" destOrd="0" presId="urn:microsoft.com/office/officeart/2005/8/layout/process1"/>
    <dgm:cxn modelId="{A4396233-197B-E347-8E18-890161154D5F}" type="presParOf" srcId="{50860082-BDAE-C64F-BD1C-B2C4D1785DB6}" destId="{74A2ED9A-A791-9542-87FE-F1AC1B47C8AB}" srcOrd="0" destOrd="0" presId="urn:microsoft.com/office/officeart/2005/8/layout/process1"/>
    <dgm:cxn modelId="{7E3F5596-2232-6947-B8E9-B4CB3506F8CB}"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3"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8723C619-314D-CE44-B950-4CBB1FBBAFEB}" type="presOf" srcId="{A1A8FC3A-79F1-1149-BE05-C5AB1E52A887}" destId="{E13DC90B-1F65-EE4F-923D-0188AC67429D}" srcOrd="0" destOrd="0" presId="urn:microsoft.com/office/officeart/2005/8/layout/process1"/>
    <dgm:cxn modelId="{356E58EF-BFA5-7045-8E64-58886174E6CB}" type="presOf" srcId="{4DCFDC5B-DD56-E548-868C-DA94256C4A16}" destId="{FB1BB57E-99D9-E840-BD74-5BA47B1D1457}" srcOrd="0" destOrd="0" presId="urn:microsoft.com/office/officeart/2005/8/layout/process1"/>
    <dgm:cxn modelId="{BF66801E-8081-5F40-9627-620945AD0DAB}" type="presOf" srcId="{9FE31A9D-7832-D843-AF64-7D69B514E358}" destId="{F5F64534-B2D8-D047-AA5F-CAEA5F0ED739}" srcOrd="0" destOrd="0" presId="urn:microsoft.com/office/officeart/2005/8/layout/process1"/>
    <dgm:cxn modelId="{B9080984-B3DB-6B45-B668-212B56A6FBBF}" type="presOf" srcId="{F7CDE668-1CCA-554C-B074-25417AA8DB0F}" destId="{50860082-BDAE-C64F-BD1C-B2C4D1785DB6}" srcOrd="0" destOrd="0" presId="urn:microsoft.com/office/officeart/2005/8/layout/process1"/>
    <dgm:cxn modelId="{0B20158E-454D-0D4E-A268-CDD87595E85B}" type="presOf" srcId="{F7CDE668-1CCA-554C-B074-25417AA8DB0F}" destId="{74A2ED9A-A791-9542-87FE-F1AC1B47C8AB}" srcOrd="1"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A1CD69DD-93FF-7041-B5CD-F6A8ECE21B77}" srcId="{4DCFDC5B-DD56-E548-868C-DA94256C4A16}" destId="{9FE31A9D-7832-D843-AF64-7D69B514E358}" srcOrd="2" destOrd="0" parTransId="{1C59F685-6F05-304B-AA43-7DEAF9F246B0}" sibTransId="{8C5E5F51-977D-A144-8651-13B8889AF1AE}"/>
    <dgm:cxn modelId="{7193BEAE-E84D-F549-BA0C-A51A2A7C3F06}" type="presOf" srcId="{6968B92C-7BF9-8343-AA39-6A17FA1282CB}" destId="{930AE150-37C2-894F-BFBE-A9FF95D0B2BF}" srcOrd="0" destOrd="0" presId="urn:microsoft.com/office/officeart/2005/8/layout/process1"/>
    <dgm:cxn modelId="{8F6E8BAE-DCBD-CA42-AA55-9293E7EDA760}" srcId="{4DCFDC5B-DD56-E548-868C-DA94256C4A16}" destId="{6968B92C-7BF9-8343-AA39-6A17FA1282CB}" srcOrd="1" destOrd="0" parTransId="{DFA5986F-D571-B740-B09D-F70C2C74CFE0}" sibTransId="{F7CDE668-1CCA-554C-B074-25417AA8DB0F}"/>
    <dgm:cxn modelId="{D61D1C93-756E-A544-8D3D-497967961A63}" type="presOf" srcId="{E39B6475-803C-D846-BF05-ACB3E595560D}" destId="{E67B46FF-A57C-014B-A3D8-88562D26A399}" srcOrd="0" destOrd="0" presId="urn:microsoft.com/office/officeart/2005/8/layout/process1"/>
    <dgm:cxn modelId="{7FB41C7E-0B86-9B4B-908E-7B4E5D2CEB7C}" type="presOf" srcId="{A1A8FC3A-79F1-1149-BE05-C5AB1E52A887}" destId="{16AD3B47-83C1-2241-90FB-C84BA45F1D6B}" srcOrd="1" destOrd="0" presId="urn:microsoft.com/office/officeart/2005/8/layout/process1"/>
    <dgm:cxn modelId="{66F4A2AC-18BA-804C-83C3-8006D2856455}" type="presParOf" srcId="{FB1BB57E-99D9-E840-BD74-5BA47B1D1457}" destId="{E67B46FF-A57C-014B-A3D8-88562D26A399}" srcOrd="0" destOrd="0" presId="urn:microsoft.com/office/officeart/2005/8/layout/process1"/>
    <dgm:cxn modelId="{17A60D87-248C-4640-B322-F3DBA4484AA8}" type="presParOf" srcId="{FB1BB57E-99D9-E840-BD74-5BA47B1D1457}" destId="{E13DC90B-1F65-EE4F-923D-0188AC67429D}" srcOrd="1" destOrd="0" presId="urn:microsoft.com/office/officeart/2005/8/layout/process1"/>
    <dgm:cxn modelId="{90A02F1D-45E8-8344-8ED5-C38D28C16462}" type="presParOf" srcId="{E13DC90B-1F65-EE4F-923D-0188AC67429D}" destId="{16AD3B47-83C1-2241-90FB-C84BA45F1D6B}" srcOrd="0" destOrd="0" presId="urn:microsoft.com/office/officeart/2005/8/layout/process1"/>
    <dgm:cxn modelId="{E9A8EA3A-326B-7E45-AC2A-30F7F0B440AE}" type="presParOf" srcId="{FB1BB57E-99D9-E840-BD74-5BA47B1D1457}" destId="{930AE150-37C2-894F-BFBE-A9FF95D0B2BF}" srcOrd="2" destOrd="0" presId="urn:microsoft.com/office/officeart/2005/8/layout/process1"/>
    <dgm:cxn modelId="{6061DAF1-7447-6D49-9F27-A86F753C4FC1}" type="presParOf" srcId="{FB1BB57E-99D9-E840-BD74-5BA47B1D1457}" destId="{50860082-BDAE-C64F-BD1C-B2C4D1785DB6}" srcOrd="3" destOrd="0" presId="urn:microsoft.com/office/officeart/2005/8/layout/process1"/>
    <dgm:cxn modelId="{B4238DF0-C3E2-224B-8034-963F3A2DAA0D}" type="presParOf" srcId="{50860082-BDAE-C64F-BD1C-B2C4D1785DB6}" destId="{74A2ED9A-A791-9542-87FE-F1AC1B47C8AB}" srcOrd="0" destOrd="0" presId="urn:microsoft.com/office/officeart/2005/8/layout/process1"/>
    <dgm:cxn modelId="{103E2378-B2B2-BA44-9C2A-14BF84232C58}"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3"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4BBBC13C-3E7C-BE4E-A6E7-A8B094CB61F0}" type="presOf" srcId="{A1A8FC3A-79F1-1149-BE05-C5AB1E52A887}" destId="{E13DC90B-1F65-EE4F-923D-0188AC67429D}" srcOrd="0" destOrd="0" presId="urn:microsoft.com/office/officeart/2005/8/layout/process1"/>
    <dgm:cxn modelId="{1F6CD650-01A0-2449-8120-6387401175F6}" type="presOf" srcId="{A1A8FC3A-79F1-1149-BE05-C5AB1E52A887}" destId="{16AD3B47-83C1-2241-90FB-C84BA45F1D6B}" srcOrd="1" destOrd="0" presId="urn:microsoft.com/office/officeart/2005/8/layout/process1"/>
    <dgm:cxn modelId="{DAD6F3B1-7A78-ED42-AC9E-B5D75B264F48}" type="presOf" srcId="{E39B6475-803C-D846-BF05-ACB3E595560D}" destId="{E67B46FF-A57C-014B-A3D8-88562D26A399}" srcOrd="0"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2908DB53-56C3-9B4C-B7EB-3AA2A9BF9C5A}" type="presOf" srcId="{6968B92C-7BF9-8343-AA39-6A17FA1282CB}" destId="{930AE150-37C2-894F-BFBE-A9FF95D0B2BF}" srcOrd="0"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8F6E8BAE-DCBD-CA42-AA55-9293E7EDA760}" srcId="{4DCFDC5B-DD56-E548-868C-DA94256C4A16}" destId="{6968B92C-7BF9-8343-AA39-6A17FA1282CB}" srcOrd="1" destOrd="0" parTransId="{DFA5986F-D571-B740-B09D-F70C2C74CFE0}" sibTransId="{F7CDE668-1CCA-554C-B074-25417AA8DB0F}"/>
    <dgm:cxn modelId="{98FEAFB8-BCE7-9C40-B205-018F87B341BD}" type="presOf" srcId="{F7CDE668-1CCA-554C-B074-25417AA8DB0F}" destId="{50860082-BDAE-C64F-BD1C-B2C4D1785DB6}" srcOrd="0" destOrd="0" presId="urn:microsoft.com/office/officeart/2005/8/layout/process1"/>
    <dgm:cxn modelId="{664CA486-0274-404E-9F86-9A4A79185BB6}" type="presOf" srcId="{4DCFDC5B-DD56-E548-868C-DA94256C4A16}" destId="{FB1BB57E-99D9-E840-BD74-5BA47B1D1457}" srcOrd="0" destOrd="0" presId="urn:microsoft.com/office/officeart/2005/8/layout/process1"/>
    <dgm:cxn modelId="{DD8B15D3-BB3A-804B-9AF9-EF8B7C83550A}" type="presOf" srcId="{9FE31A9D-7832-D843-AF64-7D69B514E358}" destId="{F5F64534-B2D8-D047-AA5F-CAEA5F0ED739}" srcOrd="0" destOrd="0" presId="urn:microsoft.com/office/officeart/2005/8/layout/process1"/>
    <dgm:cxn modelId="{A1493397-6C00-2F46-BD09-E217449CF43E}" type="presOf" srcId="{F7CDE668-1CCA-554C-B074-25417AA8DB0F}" destId="{74A2ED9A-A791-9542-87FE-F1AC1B47C8AB}" srcOrd="1" destOrd="0" presId="urn:microsoft.com/office/officeart/2005/8/layout/process1"/>
    <dgm:cxn modelId="{C106EFAB-7A1C-7947-A726-8B7FF28BB6B5}" type="presParOf" srcId="{FB1BB57E-99D9-E840-BD74-5BA47B1D1457}" destId="{E67B46FF-A57C-014B-A3D8-88562D26A399}" srcOrd="0" destOrd="0" presId="urn:microsoft.com/office/officeart/2005/8/layout/process1"/>
    <dgm:cxn modelId="{38AA9B57-40F7-D440-993C-DDD489912346}" type="presParOf" srcId="{FB1BB57E-99D9-E840-BD74-5BA47B1D1457}" destId="{E13DC90B-1F65-EE4F-923D-0188AC67429D}" srcOrd="1" destOrd="0" presId="urn:microsoft.com/office/officeart/2005/8/layout/process1"/>
    <dgm:cxn modelId="{9451E1A0-9DFC-E244-9EDD-695E42B4C353}" type="presParOf" srcId="{E13DC90B-1F65-EE4F-923D-0188AC67429D}" destId="{16AD3B47-83C1-2241-90FB-C84BA45F1D6B}" srcOrd="0" destOrd="0" presId="urn:microsoft.com/office/officeart/2005/8/layout/process1"/>
    <dgm:cxn modelId="{7AA43BC3-D3E4-A548-8D6E-389409F80364}" type="presParOf" srcId="{FB1BB57E-99D9-E840-BD74-5BA47B1D1457}" destId="{930AE150-37C2-894F-BFBE-A9FF95D0B2BF}" srcOrd="2" destOrd="0" presId="urn:microsoft.com/office/officeart/2005/8/layout/process1"/>
    <dgm:cxn modelId="{99F68D58-7250-6A4B-BFCE-9AB641CC0B4F}" type="presParOf" srcId="{FB1BB57E-99D9-E840-BD74-5BA47B1D1457}" destId="{50860082-BDAE-C64F-BD1C-B2C4D1785DB6}" srcOrd="3" destOrd="0" presId="urn:microsoft.com/office/officeart/2005/8/layout/process1"/>
    <dgm:cxn modelId="{D70AB161-3C91-0C48-82B2-00DD564E4ECB}" type="presParOf" srcId="{50860082-BDAE-C64F-BD1C-B2C4D1785DB6}" destId="{74A2ED9A-A791-9542-87FE-F1AC1B47C8AB}" srcOrd="0" destOrd="0" presId="urn:microsoft.com/office/officeart/2005/8/layout/process1"/>
    <dgm:cxn modelId="{8076E303-5366-5B40-BED2-DEAB67D1565A}"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3"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BE43E4D3-12BC-E14A-9C3C-F8E0DEF7C03E}" type="presOf" srcId="{9FE31A9D-7832-D843-AF64-7D69B514E358}" destId="{F5F64534-B2D8-D047-AA5F-CAEA5F0ED739}" srcOrd="0" destOrd="0" presId="urn:microsoft.com/office/officeart/2005/8/layout/process1"/>
    <dgm:cxn modelId="{33704D66-BE38-BA42-B80A-F40CB0F3544F}" type="presOf" srcId="{A1A8FC3A-79F1-1149-BE05-C5AB1E52A887}" destId="{E13DC90B-1F65-EE4F-923D-0188AC67429D}" srcOrd="0" destOrd="0" presId="urn:microsoft.com/office/officeart/2005/8/layout/process1"/>
    <dgm:cxn modelId="{90E2117E-5AA3-6541-A12A-1B8D4772874B}" type="presOf" srcId="{A1A8FC3A-79F1-1149-BE05-C5AB1E52A887}" destId="{16AD3B47-83C1-2241-90FB-C84BA45F1D6B}" srcOrd="1" destOrd="0" presId="urn:microsoft.com/office/officeart/2005/8/layout/process1"/>
    <dgm:cxn modelId="{E5EC6894-FE43-BC40-80F0-EC55ED43168C}" type="presOf" srcId="{F7CDE668-1CCA-554C-B074-25417AA8DB0F}" destId="{50860082-BDAE-C64F-BD1C-B2C4D1785DB6}" srcOrd="0" destOrd="0" presId="urn:microsoft.com/office/officeart/2005/8/layout/process1"/>
    <dgm:cxn modelId="{EA28A99E-5242-6F45-B681-285273C06271}" type="presOf" srcId="{F7CDE668-1CCA-554C-B074-25417AA8DB0F}" destId="{74A2ED9A-A791-9542-87FE-F1AC1B47C8AB}" srcOrd="1"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D52F36CE-005F-2748-A3BE-A51F25953E12}" type="presOf" srcId="{6968B92C-7BF9-8343-AA39-6A17FA1282CB}" destId="{930AE150-37C2-894F-BFBE-A9FF95D0B2BF}" srcOrd="0"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8F6E8BAE-DCBD-CA42-AA55-9293E7EDA760}" srcId="{4DCFDC5B-DD56-E548-868C-DA94256C4A16}" destId="{6968B92C-7BF9-8343-AA39-6A17FA1282CB}" srcOrd="1" destOrd="0" parTransId="{DFA5986F-D571-B740-B09D-F70C2C74CFE0}" sibTransId="{F7CDE668-1CCA-554C-B074-25417AA8DB0F}"/>
    <dgm:cxn modelId="{DA3CD78E-D4F1-2C4A-AB5E-0B959880301B}" type="presOf" srcId="{E39B6475-803C-D846-BF05-ACB3E595560D}" destId="{E67B46FF-A57C-014B-A3D8-88562D26A399}" srcOrd="0" destOrd="0" presId="urn:microsoft.com/office/officeart/2005/8/layout/process1"/>
    <dgm:cxn modelId="{C9245BFE-EBA3-3C40-BA2D-C534FAA86B36}" type="presOf" srcId="{4DCFDC5B-DD56-E548-868C-DA94256C4A16}" destId="{FB1BB57E-99D9-E840-BD74-5BA47B1D1457}" srcOrd="0" destOrd="0" presId="urn:microsoft.com/office/officeart/2005/8/layout/process1"/>
    <dgm:cxn modelId="{DB15D26E-204C-3241-96C3-A0F5E9CE7310}" type="presParOf" srcId="{FB1BB57E-99D9-E840-BD74-5BA47B1D1457}" destId="{E67B46FF-A57C-014B-A3D8-88562D26A399}" srcOrd="0" destOrd="0" presId="urn:microsoft.com/office/officeart/2005/8/layout/process1"/>
    <dgm:cxn modelId="{D5A18EF1-BB38-EE49-84EA-31CC5911AA76}" type="presParOf" srcId="{FB1BB57E-99D9-E840-BD74-5BA47B1D1457}" destId="{E13DC90B-1F65-EE4F-923D-0188AC67429D}" srcOrd="1" destOrd="0" presId="urn:microsoft.com/office/officeart/2005/8/layout/process1"/>
    <dgm:cxn modelId="{800B3208-0E62-2749-AD20-A55187539175}" type="presParOf" srcId="{E13DC90B-1F65-EE4F-923D-0188AC67429D}" destId="{16AD3B47-83C1-2241-90FB-C84BA45F1D6B}" srcOrd="0" destOrd="0" presId="urn:microsoft.com/office/officeart/2005/8/layout/process1"/>
    <dgm:cxn modelId="{07CD4E92-BB40-4443-917D-1E4F7367DD6D}" type="presParOf" srcId="{FB1BB57E-99D9-E840-BD74-5BA47B1D1457}" destId="{930AE150-37C2-894F-BFBE-A9FF95D0B2BF}" srcOrd="2" destOrd="0" presId="urn:microsoft.com/office/officeart/2005/8/layout/process1"/>
    <dgm:cxn modelId="{F53501AF-7603-574A-9E52-98743259C7FA}" type="presParOf" srcId="{FB1BB57E-99D9-E840-BD74-5BA47B1D1457}" destId="{50860082-BDAE-C64F-BD1C-B2C4D1785DB6}" srcOrd="3" destOrd="0" presId="urn:microsoft.com/office/officeart/2005/8/layout/process1"/>
    <dgm:cxn modelId="{49AA30B7-9500-864A-A228-8282D70CFF34}" type="presParOf" srcId="{50860082-BDAE-C64F-BD1C-B2C4D1785DB6}" destId="{74A2ED9A-A791-9542-87FE-F1AC1B47C8AB}" srcOrd="0" destOrd="0" presId="urn:microsoft.com/office/officeart/2005/8/layout/process1"/>
    <dgm:cxn modelId="{08526CAB-2EAB-3649-A5C1-D1C35F741C9A}"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3"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51BAC8A5-85DE-5341-80A9-265FDB79EE68}" type="presOf" srcId="{A1A8FC3A-79F1-1149-BE05-C5AB1E52A887}" destId="{16AD3B47-83C1-2241-90FB-C84BA45F1D6B}" srcOrd="1" destOrd="0" presId="urn:microsoft.com/office/officeart/2005/8/layout/process1"/>
    <dgm:cxn modelId="{19352213-360E-9D46-A9C9-F26AC3EFAEFB}" type="presOf" srcId="{6968B92C-7BF9-8343-AA39-6A17FA1282CB}" destId="{930AE150-37C2-894F-BFBE-A9FF95D0B2BF}" srcOrd="0" destOrd="0" presId="urn:microsoft.com/office/officeart/2005/8/layout/process1"/>
    <dgm:cxn modelId="{F8B10422-AC46-194C-B0F4-8317C474247B}" type="presOf" srcId="{F7CDE668-1CCA-554C-B074-25417AA8DB0F}" destId="{74A2ED9A-A791-9542-87FE-F1AC1B47C8AB}" srcOrd="1"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2C7061AA-E416-3B41-BD67-C14B569D5AAD}" type="presOf" srcId="{4DCFDC5B-DD56-E548-868C-DA94256C4A16}" destId="{FB1BB57E-99D9-E840-BD74-5BA47B1D1457}" srcOrd="0"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CD00BEA4-4FC4-7743-9A7B-3AEDA44F00C1}" type="presOf" srcId="{E39B6475-803C-D846-BF05-ACB3E595560D}" destId="{E67B46FF-A57C-014B-A3D8-88562D26A399}" srcOrd="0" destOrd="0" presId="urn:microsoft.com/office/officeart/2005/8/layout/process1"/>
    <dgm:cxn modelId="{8F6E8BAE-DCBD-CA42-AA55-9293E7EDA760}" srcId="{4DCFDC5B-DD56-E548-868C-DA94256C4A16}" destId="{6968B92C-7BF9-8343-AA39-6A17FA1282CB}" srcOrd="1" destOrd="0" parTransId="{DFA5986F-D571-B740-B09D-F70C2C74CFE0}" sibTransId="{F7CDE668-1CCA-554C-B074-25417AA8DB0F}"/>
    <dgm:cxn modelId="{43699CC4-6817-AA49-A14B-933876E84A95}" type="presOf" srcId="{F7CDE668-1CCA-554C-B074-25417AA8DB0F}" destId="{50860082-BDAE-C64F-BD1C-B2C4D1785DB6}" srcOrd="0" destOrd="0" presId="urn:microsoft.com/office/officeart/2005/8/layout/process1"/>
    <dgm:cxn modelId="{E66DC077-C5CD-5F41-88DE-3570B2F60E7D}" type="presOf" srcId="{9FE31A9D-7832-D843-AF64-7D69B514E358}" destId="{F5F64534-B2D8-D047-AA5F-CAEA5F0ED739}" srcOrd="0" destOrd="0" presId="urn:microsoft.com/office/officeart/2005/8/layout/process1"/>
    <dgm:cxn modelId="{BFC27A59-8AD7-E349-9981-31C799D0A315}" type="presOf" srcId="{A1A8FC3A-79F1-1149-BE05-C5AB1E52A887}" destId="{E13DC90B-1F65-EE4F-923D-0188AC67429D}" srcOrd="0" destOrd="0" presId="urn:microsoft.com/office/officeart/2005/8/layout/process1"/>
    <dgm:cxn modelId="{395DBF22-9B26-B64F-B49E-6EE0144D03DC}" type="presParOf" srcId="{FB1BB57E-99D9-E840-BD74-5BA47B1D1457}" destId="{E67B46FF-A57C-014B-A3D8-88562D26A399}" srcOrd="0" destOrd="0" presId="urn:microsoft.com/office/officeart/2005/8/layout/process1"/>
    <dgm:cxn modelId="{5FCEFEDA-DECE-FF4A-BE13-BB5D833B338B}" type="presParOf" srcId="{FB1BB57E-99D9-E840-BD74-5BA47B1D1457}" destId="{E13DC90B-1F65-EE4F-923D-0188AC67429D}" srcOrd="1" destOrd="0" presId="urn:microsoft.com/office/officeart/2005/8/layout/process1"/>
    <dgm:cxn modelId="{EDAEBFEA-8D4B-3246-838B-37D9A221B8DC}" type="presParOf" srcId="{E13DC90B-1F65-EE4F-923D-0188AC67429D}" destId="{16AD3B47-83C1-2241-90FB-C84BA45F1D6B}" srcOrd="0" destOrd="0" presId="urn:microsoft.com/office/officeart/2005/8/layout/process1"/>
    <dgm:cxn modelId="{711B9B93-7DE1-374E-BBDF-2C8B5A0A0B04}" type="presParOf" srcId="{FB1BB57E-99D9-E840-BD74-5BA47B1D1457}" destId="{930AE150-37C2-894F-BFBE-A9FF95D0B2BF}" srcOrd="2" destOrd="0" presId="urn:microsoft.com/office/officeart/2005/8/layout/process1"/>
    <dgm:cxn modelId="{C13C727B-9154-C442-AFDD-C60C638260EC}" type="presParOf" srcId="{FB1BB57E-99D9-E840-BD74-5BA47B1D1457}" destId="{50860082-BDAE-C64F-BD1C-B2C4D1785DB6}" srcOrd="3" destOrd="0" presId="urn:microsoft.com/office/officeart/2005/8/layout/process1"/>
    <dgm:cxn modelId="{88732D27-6DE8-1A40-9DDF-B747237A0469}" type="presParOf" srcId="{50860082-BDAE-C64F-BD1C-B2C4D1785DB6}" destId="{74A2ED9A-A791-9542-87FE-F1AC1B47C8AB}" srcOrd="0" destOrd="0" presId="urn:microsoft.com/office/officeart/2005/8/layout/process1"/>
    <dgm:cxn modelId="{F52FCE68-8D35-DA40-A36E-8C3DB80CCBCE}"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6" qsCatId="3D" csTypeId="urn:microsoft.com/office/officeart/2005/8/colors/accent1_2" csCatId="accent1" phldr="1"/>
      <dgm:spPr/>
    </dgm:pt>
    <dgm:pt modelId="{E39B6475-803C-D846-BF05-ACB3E595560D}">
      <dgm:prSet phldrT="[Text]"/>
      <dgm:spPr/>
      <dgm:t>
        <a:bodyPr/>
        <a:lstStyle/>
        <a:p>
          <a:r>
            <a:rPr lang="en-US" dirty="0" smtClean="0"/>
            <a:t>Competency</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smtClean="0"/>
            <a:t>Task</a:t>
          </a:r>
          <a:endParaRPr lang="en-US"/>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527D0BC5-649E-6F4A-91F4-1A8150F52220}" type="presOf" srcId="{6968B92C-7BF9-8343-AA39-6A17FA1282CB}" destId="{930AE150-37C2-894F-BFBE-A9FF95D0B2BF}" srcOrd="0"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FF005F57-4D34-6C4A-8334-67D1F9BC9617}" type="presOf" srcId="{9FE31A9D-7832-D843-AF64-7D69B514E358}" destId="{F5F64534-B2D8-D047-AA5F-CAEA5F0ED739}" srcOrd="0" destOrd="0" presId="urn:microsoft.com/office/officeart/2005/8/layout/process1"/>
    <dgm:cxn modelId="{1BDB14AD-4925-BA48-9D36-BF5D783D56E2}" type="presOf" srcId="{F7CDE668-1CCA-554C-B074-25417AA8DB0F}" destId="{74A2ED9A-A791-9542-87FE-F1AC1B47C8AB}" srcOrd="1"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8F6E8BAE-DCBD-CA42-AA55-9293E7EDA760}" srcId="{4DCFDC5B-DD56-E548-868C-DA94256C4A16}" destId="{6968B92C-7BF9-8343-AA39-6A17FA1282CB}" srcOrd="1" destOrd="0" parTransId="{DFA5986F-D571-B740-B09D-F70C2C74CFE0}" sibTransId="{F7CDE668-1CCA-554C-B074-25417AA8DB0F}"/>
    <dgm:cxn modelId="{27C2F34C-8EC7-EF46-A3D2-C3DAE0DD26F1}" type="presOf" srcId="{A1A8FC3A-79F1-1149-BE05-C5AB1E52A887}" destId="{16AD3B47-83C1-2241-90FB-C84BA45F1D6B}" srcOrd="1" destOrd="0" presId="urn:microsoft.com/office/officeart/2005/8/layout/process1"/>
    <dgm:cxn modelId="{F601FFEC-DB3B-824F-A1E5-043BB5F56CE9}" type="presOf" srcId="{4DCFDC5B-DD56-E548-868C-DA94256C4A16}" destId="{FB1BB57E-99D9-E840-BD74-5BA47B1D1457}" srcOrd="0" destOrd="0" presId="urn:microsoft.com/office/officeart/2005/8/layout/process1"/>
    <dgm:cxn modelId="{63C5DF91-560F-4841-9E83-84ECC3ADB0D5}" type="presOf" srcId="{F7CDE668-1CCA-554C-B074-25417AA8DB0F}" destId="{50860082-BDAE-C64F-BD1C-B2C4D1785DB6}" srcOrd="0" destOrd="0" presId="urn:microsoft.com/office/officeart/2005/8/layout/process1"/>
    <dgm:cxn modelId="{5506A969-CE51-334B-B63C-9F7BE66CB9C1}" type="presOf" srcId="{A1A8FC3A-79F1-1149-BE05-C5AB1E52A887}" destId="{E13DC90B-1F65-EE4F-923D-0188AC67429D}" srcOrd="0" destOrd="0" presId="urn:microsoft.com/office/officeart/2005/8/layout/process1"/>
    <dgm:cxn modelId="{A6FF2DA9-B311-534C-A9E7-03313E3AEC84}" type="presOf" srcId="{E39B6475-803C-D846-BF05-ACB3E595560D}" destId="{E67B46FF-A57C-014B-A3D8-88562D26A399}" srcOrd="0" destOrd="0" presId="urn:microsoft.com/office/officeart/2005/8/layout/process1"/>
    <dgm:cxn modelId="{C807C53C-C2BC-CA45-9A72-BA792F74397F}" type="presParOf" srcId="{FB1BB57E-99D9-E840-BD74-5BA47B1D1457}" destId="{E67B46FF-A57C-014B-A3D8-88562D26A399}" srcOrd="0" destOrd="0" presId="urn:microsoft.com/office/officeart/2005/8/layout/process1"/>
    <dgm:cxn modelId="{C0A2EE07-C6FE-6C4C-852A-BEF6DACE63F9}" type="presParOf" srcId="{FB1BB57E-99D9-E840-BD74-5BA47B1D1457}" destId="{E13DC90B-1F65-EE4F-923D-0188AC67429D}" srcOrd="1" destOrd="0" presId="urn:microsoft.com/office/officeart/2005/8/layout/process1"/>
    <dgm:cxn modelId="{A1C29736-2BAB-EB4E-9A4A-5C3F877D3611}" type="presParOf" srcId="{E13DC90B-1F65-EE4F-923D-0188AC67429D}" destId="{16AD3B47-83C1-2241-90FB-C84BA45F1D6B}" srcOrd="0" destOrd="0" presId="urn:microsoft.com/office/officeart/2005/8/layout/process1"/>
    <dgm:cxn modelId="{178E5B1B-6013-6144-B8C8-4DD241122E94}" type="presParOf" srcId="{FB1BB57E-99D9-E840-BD74-5BA47B1D1457}" destId="{930AE150-37C2-894F-BFBE-A9FF95D0B2BF}" srcOrd="2" destOrd="0" presId="urn:microsoft.com/office/officeart/2005/8/layout/process1"/>
    <dgm:cxn modelId="{72D682AC-EC0D-A943-BA6F-1CBFFD76D933}" type="presParOf" srcId="{FB1BB57E-99D9-E840-BD74-5BA47B1D1457}" destId="{50860082-BDAE-C64F-BD1C-B2C4D1785DB6}" srcOrd="3" destOrd="0" presId="urn:microsoft.com/office/officeart/2005/8/layout/process1"/>
    <dgm:cxn modelId="{D705DFE9-0C86-0343-8D58-270F6C208EDB}" type="presParOf" srcId="{50860082-BDAE-C64F-BD1C-B2C4D1785DB6}" destId="{74A2ED9A-A791-9542-87FE-F1AC1B47C8AB}" srcOrd="0" destOrd="0" presId="urn:microsoft.com/office/officeart/2005/8/layout/process1"/>
    <dgm:cxn modelId="{7A4EF556-18F3-2641-8C4D-F3EE5E0B1710}"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6" qsCatId="3D" csTypeId="urn:microsoft.com/office/officeart/2005/8/colors/accent1_2" csCatId="accent1" phldr="1"/>
      <dgm:spPr/>
    </dgm:pt>
    <dgm:pt modelId="{E39B6475-803C-D846-BF05-ACB3E595560D}">
      <dgm:prSet phldrT="[Text]"/>
      <dgm:spPr/>
      <dgm:t>
        <a:bodyPr/>
        <a:lstStyle/>
        <a:p>
          <a:r>
            <a:rPr lang="en-US" dirty="0" smtClean="0"/>
            <a:t>Task</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dirty="0" smtClean="0"/>
            <a:t>Competency</a:t>
          </a:r>
          <a:endParaRPr lang="en-US" dirty="0"/>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val="rev"/>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C53B7987-C34D-9C43-9505-5EA3A37A8997}" type="presOf" srcId="{F7CDE668-1CCA-554C-B074-25417AA8DB0F}" destId="{74A2ED9A-A791-9542-87FE-F1AC1B47C8AB}" srcOrd="1" destOrd="0" presId="urn:microsoft.com/office/officeart/2005/8/layout/process1"/>
    <dgm:cxn modelId="{6873C226-3B4D-854E-8182-11D8A9165DE3}" type="presOf" srcId="{A1A8FC3A-79F1-1149-BE05-C5AB1E52A887}" destId="{16AD3B47-83C1-2241-90FB-C84BA45F1D6B}" srcOrd="1"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9A4BBF65-5B65-3F4E-8559-92B045839D35}" type="presOf" srcId="{E39B6475-803C-D846-BF05-ACB3E595560D}" destId="{E67B46FF-A57C-014B-A3D8-88562D26A399}" srcOrd="0" destOrd="0" presId="urn:microsoft.com/office/officeart/2005/8/layout/process1"/>
    <dgm:cxn modelId="{C5DD5E7D-BED9-A944-8C75-33A55A643B35}" type="presOf" srcId="{6968B92C-7BF9-8343-AA39-6A17FA1282CB}" destId="{930AE150-37C2-894F-BFBE-A9FF95D0B2BF}" srcOrd="0" destOrd="0" presId="urn:microsoft.com/office/officeart/2005/8/layout/process1"/>
    <dgm:cxn modelId="{99E051C6-BBDA-924B-9006-F5E5874DCFB0}" type="presOf" srcId="{F7CDE668-1CCA-554C-B074-25417AA8DB0F}" destId="{50860082-BDAE-C64F-BD1C-B2C4D1785DB6}" srcOrd="0"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F872B841-6A9D-854E-BE0A-6BA59C218BC7}" type="presOf" srcId="{9FE31A9D-7832-D843-AF64-7D69B514E358}" destId="{F5F64534-B2D8-D047-AA5F-CAEA5F0ED739}" srcOrd="0" destOrd="0" presId="urn:microsoft.com/office/officeart/2005/8/layout/process1"/>
    <dgm:cxn modelId="{8F6E8BAE-DCBD-CA42-AA55-9293E7EDA760}" srcId="{4DCFDC5B-DD56-E548-868C-DA94256C4A16}" destId="{6968B92C-7BF9-8343-AA39-6A17FA1282CB}" srcOrd="1" destOrd="0" parTransId="{DFA5986F-D571-B740-B09D-F70C2C74CFE0}" sibTransId="{F7CDE668-1CCA-554C-B074-25417AA8DB0F}"/>
    <dgm:cxn modelId="{DBB0978D-16E8-484D-B31C-DED7EEC5BF24}" type="presOf" srcId="{4DCFDC5B-DD56-E548-868C-DA94256C4A16}" destId="{FB1BB57E-99D9-E840-BD74-5BA47B1D1457}" srcOrd="0" destOrd="0" presId="urn:microsoft.com/office/officeart/2005/8/layout/process1"/>
    <dgm:cxn modelId="{E1E74A10-FFDE-3B4B-B178-F51EA5043E43}" type="presOf" srcId="{A1A8FC3A-79F1-1149-BE05-C5AB1E52A887}" destId="{E13DC90B-1F65-EE4F-923D-0188AC67429D}" srcOrd="0" destOrd="0" presId="urn:microsoft.com/office/officeart/2005/8/layout/process1"/>
    <dgm:cxn modelId="{4CAA441F-27EB-CD4C-B8C7-178F05EE8149}" type="presParOf" srcId="{FB1BB57E-99D9-E840-BD74-5BA47B1D1457}" destId="{E67B46FF-A57C-014B-A3D8-88562D26A399}" srcOrd="0" destOrd="0" presId="urn:microsoft.com/office/officeart/2005/8/layout/process1"/>
    <dgm:cxn modelId="{39C5554A-51C1-0648-9084-0C8BA65EACFE}" type="presParOf" srcId="{FB1BB57E-99D9-E840-BD74-5BA47B1D1457}" destId="{E13DC90B-1F65-EE4F-923D-0188AC67429D}" srcOrd="1" destOrd="0" presId="urn:microsoft.com/office/officeart/2005/8/layout/process1"/>
    <dgm:cxn modelId="{4B5D1D8C-3969-6A45-BB44-533B011E5C0E}" type="presParOf" srcId="{E13DC90B-1F65-EE4F-923D-0188AC67429D}" destId="{16AD3B47-83C1-2241-90FB-C84BA45F1D6B}" srcOrd="0" destOrd="0" presId="urn:microsoft.com/office/officeart/2005/8/layout/process1"/>
    <dgm:cxn modelId="{F70138D0-A7DA-F849-9F8F-A5C4ACBCEF02}" type="presParOf" srcId="{FB1BB57E-99D9-E840-BD74-5BA47B1D1457}" destId="{930AE150-37C2-894F-BFBE-A9FF95D0B2BF}" srcOrd="2" destOrd="0" presId="urn:microsoft.com/office/officeart/2005/8/layout/process1"/>
    <dgm:cxn modelId="{40F7E838-AC01-E941-834E-E296E5AC13F5}" type="presParOf" srcId="{FB1BB57E-99D9-E840-BD74-5BA47B1D1457}" destId="{50860082-BDAE-C64F-BD1C-B2C4D1785DB6}" srcOrd="3" destOrd="0" presId="urn:microsoft.com/office/officeart/2005/8/layout/process1"/>
    <dgm:cxn modelId="{09C1AEBC-CB79-284F-ABFE-21179E03B884}" type="presParOf" srcId="{50860082-BDAE-C64F-BD1C-B2C4D1785DB6}" destId="{74A2ED9A-A791-9542-87FE-F1AC1B47C8AB}" srcOrd="0" destOrd="0" presId="urn:microsoft.com/office/officeart/2005/8/layout/process1"/>
    <dgm:cxn modelId="{ECD3E79C-6B62-F24D-ACA3-E371F195A9AC}"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CFDC5B-DD56-E548-868C-DA94256C4A16}" type="doc">
      <dgm:prSet loTypeId="urn:microsoft.com/office/officeart/2005/8/layout/process1" loCatId="" qsTypeId="urn:microsoft.com/office/officeart/2005/8/quickstyle/3D3" qsCatId="3D" csTypeId="urn:microsoft.com/office/officeart/2005/8/colors/accent1_2" csCatId="accent1" phldr="1"/>
      <dgm:spPr/>
    </dgm:pt>
    <dgm:pt modelId="{E39B6475-803C-D846-BF05-ACB3E595560D}">
      <dgm:prSet phldrT="[Text]"/>
      <dgm:spPr/>
      <dgm:t>
        <a:bodyPr/>
        <a:lstStyle/>
        <a:p>
          <a:r>
            <a:rPr lang="en-US" dirty="0" smtClean="0"/>
            <a:t>Task</a:t>
          </a:r>
          <a:endParaRPr lang="en-US" dirty="0"/>
        </a:p>
      </dgm:t>
    </dgm:pt>
    <dgm:pt modelId="{35466202-66F0-394E-BA45-2151CB7DF8E0}" type="parTrans" cxnId="{C2EBB741-ABD1-5646-A77C-E1916D698560}">
      <dgm:prSet/>
      <dgm:spPr/>
      <dgm:t>
        <a:bodyPr/>
        <a:lstStyle/>
        <a:p>
          <a:endParaRPr lang="en-US"/>
        </a:p>
      </dgm:t>
    </dgm:pt>
    <dgm:pt modelId="{A1A8FC3A-79F1-1149-BE05-C5AB1E52A887}" type="sibTrans" cxnId="{C2EBB741-ABD1-5646-A77C-E1916D698560}">
      <dgm:prSet/>
      <dgm:spPr/>
      <dgm:t>
        <a:bodyPr/>
        <a:lstStyle/>
        <a:p>
          <a:endParaRPr lang="en-US"/>
        </a:p>
      </dgm:t>
    </dgm:pt>
    <dgm:pt modelId="{6968B92C-7BF9-8343-AA39-6A17FA1282CB}">
      <dgm:prSet phldrT="[Text]"/>
      <dgm:spPr/>
      <dgm:t>
        <a:bodyPr/>
        <a:lstStyle/>
        <a:p>
          <a:r>
            <a:rPr lang="en-US" dirty="0" smtClean="0"/>
            <a:t>Evidence</a:t>
          </a:r>
          <a:endParaRPr lang="en-US" dirty="0"/>
        </a:p>
      </dgm:t>
    </dgm:pt>
    <dgm:pt modelId="{DFA5986F-D571-B740-B09D-F70C2C74CFE0}" type="parTrans" cxnId="{8F6E8BAE-DCBD-CA42-AA55-9293E7EDA760}">
      <dgm:prSet/>
      <dgm:spPr/>
      <dgm:t>
        <a:bodyPr/>
        <a:lstStyle/>
        <a:p>
          <a:endParaRPr lang="en-US"/>
        </a:p>
      </dgm:t>
    </dgm:pt>
    <dgm:pt modelId="{F7CDE668-1CCA-554C-B074-25417AA8DB0F}" type="sibTrans" cxnId="{8F6E8BAE-DCBD-CA42-AA55-9293E7EDA760}">
      <dgm:prSet/>
      <dgm:spPr/>
      <dgm:t>
        <a:bodyPr/>
        <a:lstStyle/>
        <a:p>
          <a:endParaRPr lang="en-US"/>
        </a:p>
      </dgm:t>
    </dgm:pt>
    <dgm:pt modelId="{9FE31A9D-7832-D843-AF64-7D69B514E358}">
      <dgm:prSet phldrT="[Text]"/>
      <dgm:spPr/>
      <dgm:t>
        <a:bodyPr/>
        <a:lstStyle/>
        <a:p>
          <a:r>
            <a:rPr lang="en-US" dirty="0" smtClean="0"/>
            <a:t>Competency</a:t>
          </a:r>
          <a:endParaRPr lang="en-US" dirty="0"/>
        </a:p>
      </dgm:t>
    </dgm:pt>
    <dgm:pt modelId="{1C59F685-6F05-304B-AA43-7DEAF9F246B0}" type="parTrans" cxnId="{A1CD69DD-93FF-7041-B5CD-F6A8ECE21B77}">
      <dgm:prSet/>
      <dgm:spPr/>
      <dgm:t>
        <a:bodyPr/>
        <a:lstStyle/>
        <a:p>
          <a:endParaRPr lang="en-US"/>
        </a:p>
      </dgm:t>
    </dgm:pt>
    <dgm:pt modelId="{8C5E5F51-977D-A144-8651-13B8889AF1AE}" type="sibTrans" cxnId="{A1CD69DD-93FF-7041-B5CD-F6A8ECE21B77}">
      <dgm:prSet/>
      <dgm:spPr/>
      <dgm:t>
        <a:bodyPr/>
        <a:lstStyle/>
        <a:p>
          <a:endParaRPr lang="en-US"/>
        </a:p>
      </dgm:t>
    </dgm:pt>
    <dgm:pt modelId="{FB1BB57E-99D9-E840-BD74-5BA47B1D1457}" type="pres">
      <dgm:prSet presAssocID="{4DCFDC5B-DD56-E548-868C-DA94256C4A16}" presName="Name0" presStyleCnt="0">
        <dgm:presLayoutVars>
          <dgm:dir val="rev"/>
          <dgm:resizeHandles val="exact"/>
        </dgm:presLayoutVars>
      </dgm:prSet>
      <dgm:spPr/>
    </dgm:pt>
    <dgm:pt modelId="{E67B46FF-A57C-014B-A3D8-88562D26A399}" type="pres">
      <dgm:prSet presAssocID="{E39B6475-803C-D846-BF05-ACB3E595560D}" presName="node" presStyleLbl="node1" presStyleIdx="0" presStyleCnt="3">
        <dgm:presLayoutVars>
          <dgm:bulletEnabled val="1"/>
        </dgm:presLayoutVars>
      </dgm:prSet>
      <dgm:spPr/>
      <dgm:t>
        <a:bodyPr/>
        <a:lstStyle/>
        <a:p>
          <a:endParaRPr lang="en-US"/>
        </a:p>
      </dgm:t>
    </dgm:pt>
    <dgm:pt modelId="{E13DC90B-1F65-EE4F-923D-0188AC67429D}" type="pres">
      <dgm:prSet presAssocID="{A1A8FC3A-79F1-1149-BE05-C5AB1E52A887}" presName="sibTrans" presStyleLbl="sibTrans2D1" presStyleIdx="0" presStyleCnt="2"/>
      <dgm:spPr/>
      <dgm:t>
        <a:bodyPr/>
        <a:lstStyle/>
        <a:p>
          <a:endParaRPr lang="en-US"/>
        </a:p>
      </dgm:t>
    </dgm:pt>
    <dgm:pt modelId="{16AD3B47-83C1-2241-90FB-C84BA45F1D6B}" type="pres">
      <dgm:prSet presAssocID="{A1A8FC3A-79F1-1149-BE05-C5AB1E52A887}" presName="connectorText" presStyleLbl="sibTrans2D1" presStyleIdx="0" presStyleCnt="2"/>
      <dgm:spPr/>
      <dgm:t>
        <a:bodyPr/>
        <a:lstStyle/>
        <a:p>
          <a:endParaRPr lang="en-US"/>
        </a:p>
      </dgm:t>
    </dgm:pt>
    <dgm:pt modelId="{930AE150-37C2-894F-BFBE-A9FF95D0B2BF}" type="pres">
      <dgm:prSet presAssocID="{6968B92C-7BF9-8343-AA39-6A17FA1282CB}" presName="node" presStyleLbl="node1" presStyleIdx="1" presStyleCnt="3" custLinFactNeighborY="-1573">
        <dgm:presLayoutVars>
          <dgm:bulletEnabled val="1"/>
        </dgm:presLayoutVars>
      </dgm:prSet>
      <dgm:spPr/>
      <dgm:t>
        <a:bodyPr/>
        <a:lstStyle/>
        <a:p>
          <a:endParaRPr lang="en-US"/>
        </a:p>
      </dgm:t>
    </dgm:pt>
    <dgm:pt modelId="{50860082-BDAE-C64F-BD1C-B2C4D1785DB6}" type="pres">
      <dgm:prSet presAssocID="{F7CDE668-1CCA-554C-B074-25417AA8DB0F}" presName="sibTrans" presStyleLbl="sibTrans2D1" presStyleIdx="1" presStyleCnt="2"/>
      <dgm:spPr/>
      <dgm:t>
        <a:bodyPr/>
        <a:lstStyle/>
        <a:p>
          <a:endParaRPr lang="en-US"/>
        </a:p>
      </dgm:t>
    </dgm:pt>
    <dgm:pt modelId="{74A2ED9A-A791-9542-87FE-F1AC1B47C8AB}" type="pres">
      <dgm:prSet presAssocID="{F7CDE668-1CCA-554C-B074-25417AA8DB0F}" presName="connectorText" presStyleLbl="sibTrans2D1" presStyleIdx="1" presStyleCnt="2"/>
      <dgm:spPr/>
      <dgm:t>
        <a:bodyPr/>
        <a:lstStyle/>
        <a:p>
          <a:endParaRPr lang="en-US"/>
        </a:p>
      </dgm:t>
    </dgm:pt>
    <dgm:pt modelId="{F5F64534-B2D8-D047-AA5F-CAEA5F0ED739}" type="pres">
      <dgm:prSet presAssocID="{9FE31A9D-7832-D843-AF64-7D69B514E358}" presName="node" presStyleLbl="node1" presStyleIdx="2" presStyleCnt="3">
        <dgm:presLayoutVars>
          <dgm:bulletEnabled val="1"/>
        </dgm:presLayoutVars>
      </dgm:prSet>
      <dgm:spPr/>
      <dgm:t>
        <a:bodyPr/>
        <a:lstStyle/>
        <a:p>
          <a:endParaRPr lang="en-US"/>
        </a:p>
      </dgm:t>
    </dgm:pt>
  </dgm:ptLst>
  <dgm:cxnLst>
    <dgm:cxn modelId="{C78989E7-371C-2744-87AA-D74EFE5A4700}" type="presOf" srcId="{4DCFDC5B-DD56-E548-868C-DA94256C4A16}" destId="{FB1BB57E-99D9-E840-BD74-5BA47B1D1457}" srcOrd="0" destOrd="0" presId="urn:microsoft.com/office/officeart/2005/8/layout/process1"/>
    <dgm:cxn modelId="{00ECC380-92D6-E146-B8BE-B402CA623E64}" type="presOf" srcId="{9FE31A9D-7832-D843-AF64-7D69B514E358}" destId="{F5F64534-B2D8-D047-AA5F-CAEA5F0ED739}" srcOrd="0" destOrd="0" presId="urn:microsoft.com/office/officeart/2005/8/layout/process1"/>
    <dgm:cxn modelId="{2B6A5438-2ACB-A844-830A-8E608F1E57DA}" type="presOf" srcId="{E39B6475-803C-D846-BF05-ACB3E595560D}" destId="{E67B46FF-A57C-014B-A3D8-88562D26A399}" srcOrd="0" destOrd="0" presId="urn:microsoft.com/office/officeart/2005/8/layout/process1"/>
    <dgm:cxn modelId="{C2EBB741-ABD1-5646-A77C-E1916D698560}" srcId="{4DCFDC5B-DD56-E548-868C-DA94256C4A16}" destId="{E39B6475-803C-D846-BF05-ACB3E595560D}" srcOrd="0" destOrd="0" parTransId="{35466202-66F0-394E-BA45-2151CB7DF8E0}" sibTransId="{A1A8FC3A-79F1-1149-BE05-C5AB1E52A887}"/>
    <dgm:cxn modelId="{B066B536-8480-7A48-B299-CBCCFBB0DDE0}" type="presOf" srcId="{F7CDE668-1CCA-554C-B074-25417AA8DB0F}" destId="{74A2ED9A-A791-9542-87FE-F1AC1B47C8AB}" srcOrd="1" destOrd="0" presId="urn:microsoft.com/office/officeart/2005/8/layout/process1"/>
    <dgm:cxn modelId="{A1CD69DD-93FF-7041-B5CD-F6A8ECE21B77}" srcId="{4DCFDC5B-DD56-E548-868C-DA94256C4A16}" destId="{9FE31A9D-7832-D843-AF64-7D69B514E358}" srcOrd="2" destOrd="0" parTransId="{1C59F685-6F05-304B-AA43-7DEAF9F246B0}" sibTransId="{8C5E5F51-977D-A144-8651-13B8889AF1AE}"/>
    <dgm:cxn modelId="{8F6E8BAE-DCBD-CA42-AA55-9293E7EDA760}" srcId="{4DCFDC5B-DD56-E548-868C-DA94256C4A16}" destId="{6968B92C-7BF9-8343-AA39-6A17FA1282CB}" srcOrd="1" destOrd="0" parTransId="{DFA5986F-D571-B740-B09D-F70C2C74CFE0}" sibTransId="{F7CDE668-1CCA-554C-B074-25417AA8DB0F}"/>
    <dgm:cxn modelId="{C3BB5286-61F2-CC4D-98D4-520693243531}" type="presOf" srcId="{A1A8FC3A-79F1-1149-BE05-C5AB1E52A887}" destId="{16AD3B47-83C1-2241-90FB-C84BA45F1D6B}" srcOrd="1" destOrd="0" presId="urn:microsoft.com/office/officeart/2005/8/layout/process1"/>
    <dgm:cxn modelId="{EE673CE9-88A2-CD45-A295-FEF05C1D63B5}" type="presOf" srcId="{6968B92C-7BF9-8343-AA39-6A17FA1282CB}" destId="{930AE150-37C2-894F-BFBE-A9FF95D0B2BF}" srcOrd="0" destOrd="0" presId="urn:microsoft.com/office/officeart/2005/8/layout/process1"/>
    <dgm:cxn modelId="{654C1F1F-548D-3D41-BD5C-1C86388A544C}" type="presOf" srcId="{A1A8FC3A-79F1-1149-BE05-C5AB1E52A887}" destId="{E13DC90B-1F65-EE4F-923D-0188AC67429D}" srcOrd="0" destOrd="0" presId="urn:microsoft.com/office/officeart/2005/8/layout/process1"/>
    <dgm:cxn modelId="{2032A7CB-C39B-B74D-8796-7CB6D5C2C32E}" type="presOf" srcId="{F7CDE668-1CCA-554C-B074-25417AA8DB0F}" destId="{50860082-BDAE-C64F-BD1C-B2C4D1785DB6}" srcOrd="0" destOrd="0" presId="urn:microsoft.com/office/officeart/2005/8/layout/process1"/>
    <dgm:cxn modelId="{E215D3FC-DB85-FC48-B752-74506FD07CD3}" type="presParOf" srcId="{FB1BB57E-99D9-E840-BD74-5BA47B1D1457}" destId="{E67B46FF-A57C-014B-A3D8-88562D26A399}" srcOrd="0" destOrd="0" presId="urn:microsoft.com/office/officeart/2005/8/layout/process1"/>
    <dgm:cxn modelId="{F10031A8-FB16-6243-B7E9-78AB85F38780}" type="presParOf" srcId="{FB1BB57E-99D9-E840-BD74-5BA47B1D1457}" destId="{E13DC90B-1F65-EE4F-923D-0188AC67429D}" srcOrd="1" destOrd="0" presId="urn:microsoft.com/office/officeart/2005/8/layout/process1"/>
    <dgm:cxn modelId="{08F0AFC4-E640-CE48-8790-D0010B8B15F4}" type="presParOf" srcId="{E13DC90B-1F65-EE4F-923D-0188AC67429D}" destId="{16AD3B47-83C1-2241-90FB-C84BA45F1D6B}" srcOrd="0" destOrd="0" presId="urn:microsoft.com/office/officeart/2005/8/layout/process1"/>
    <dgm:cxn modelId="{ED76659D-2C5F-B744-99B8-A9B30A4ACDE4}" type="presParOf" srcId="{FB1BB57E-99D9-E840-BD74-5BA47B1D1457}" destId="{930AE150-37C2-894F-BFBE-A9FF95D0B2BF}" srcOrd="2" destOrd="0" presId="urn:microsoft.com/office/officeart/2005/8/layout/process1"/>
    <dgm:cxn modelId="{D4CAB3AD-225C-1E41-87D5-1F0F1E23C9F2}" type="presParOf" srcId="{FB1BB57E-99D9-E840-BD74-5BA47B1D1457}" destId="{50860082-BDAE-C64F-BD1C-B2C4D1785DB6}" srcOrd="3" destOrd="0" presId="urn:microsoft.com/office/officeart/2005/8/layout/process1"/>
    <dgm:cxn modelId="{2D3D54BE-26B3-6847-9321-814BFA566762}" type="presParOf" srcId="{50860082-BDAE-C64F-BD1C-B2C4D1785DB6}" destId="{74A2ED9A-A791-9542-87FE-F1AC1B47C8AB}" srcOrd="0" destOrd="0" presId="urn:microsoft.com/office/officeart/2005/8/layout/process1"/>
    <dgm:cxn modelId="{8C2EA0FB-2F77-F940-BD88-AD3C305B1F8A}" type="presParOf" srcId="{FB1BB57E-99D9-E840-BD74-5BA47B1D1457}" destId="{F5F64534-B2D8-D047-AA5F-CAEA5F0ED739}"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E405D0-8030-EF46-A22F-B73140703CFD}" type="datetimeFigureOut">
              <a:rPr lang="en-US" smtClean="0"/>
              <a:pPr/>
              <a:t>10/11/2011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DAE0F4-35D5-B841-B2BA-962AE69454B2}" type="slidenum">
              <a:rPr lang="en-US" smtClean="0"/>
              <a:pPr/>
              <a:t>‹#›</a:t>
            </a:fld>
            <a:endParaRPr lang="en-US"/>
          </a:p>
        </p:txBody>
      </p:sp>
    </p:spTree>
    <p:extLst>
      <p:ext uri="{BB962C8B-B14F-4D97-AF65-F5344CB8AC3E}">
        <p14:creationId xmlns:p14="http://schemas.microsoft.com/office/powerpoint/2010/main" xmlns="" val="982850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9433D-1253-2D41-8BD2-7426507B7107}" type="datetimeFigureOut">
              <a:rPr lang="en-US" smtClean="0"/>
              <a:pPr/>
              <a:t>10/11/2011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0FDA2-866E-3548-B429-7F546BD6267C}" type="slidenum">
              <a:rPr lang="en-US" smtClean="0"/>
              <a:pPr/>
              <a:t>‹#›</a:t>
            </a:fld>
            <a:endParaRPr lang="en-US"/>
          </a:p>
        </p:txBody>
      </p:sp>
    </p:spTree>
    <p:extLst>
      <p:ext uri="{BB962C8B-B14F-4D97-AF65-F5344CB8AC3E}">
        <p14:creationId xmlns:p14="http://schemas.microsoft.com/office/powerpoint/2010/main" xmlns="" val="41123464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Penny Gilmer:</a:t>
            </a:r>
            <a:r>
              <a:rPr lang="en-US" baseline="0" dirty="0" smtClean="0"/>
              <a:t> </a:t>
            </a:r>
            <a:r>
              <a:rPr lang="en-US" dirty="0" smtClean="0"/>
              <a:t> FSU 1977-2010</a:t>
            </a:r>
          </a:p>
          <a:p>
            <a:r>
              <a:rPr lang="en-US" dirty="0" smtClean="0"/>
              <a:t>Danielle Sherdan:</a:t>
            </a:r>
            <a:r>
              <a:rPr lang="en-US" baseline="0" dirty="0" smtClean="0"/>
              <a:t> </a:t>
            </a:r>
          </a:p>
          <a:p>
            <a:r>
              <a:rPr lang="en-US" baseline="0" dirty="0" smtClean="0"/>
              <a:t>	“Amazing person”; </a:t>
            </a:r>
          </a:p>
          <a:p>
            <a:r>
              <a:rPr lang="en-US" baseline="0" dirty="0" smtClean="0"/>
              <a:t>	PhD FSU Biology; </a:t>
            </a:r>
          </a:p>
          <a:p>
            <a:r>
              <a:rPr lang="en-US" baseline="0" dirty="0" smtClean="0"/>
              <a:t>	involved w/ LSI since 2007,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Has co-taught with several science teachers in Leon county schools in semester-long partnerships</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11</a:t>
            </a:fld>
            <a:endParaRPr lang="en-US"/>
          </a:p>
        </p:txBody>
      </p:sp>
    </p:spTree>
    <p:extLst>
      <p:ext uri="{BB962C8B-B14F-4D97-AF65-F5344CB8AC3E}">
        <p14:creationId xmlns:p14="http://schemas.microsoft.com/office/powerpoint/2010/main" xmlns="" val="2757063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Implications in terms of…</a:t>
            </a:r>
          </a:p>
          <a:p>
            <a:r>
              <a:rPr lang="en-US" dirty="0" smtClean="0"/>
              <a:t>	Which are more frequent?</a:t>
            </a:r>
          </a:p>
          <a:p>
            <a:r>
              <a:rPr lang="en-US" dirty="0" smtClean="0"/>
              <a:t>	How</a:t>
            </a:r>
            <a:r>
              <a:rPr lang="en-US" baseline="0" dirty="0" smtClean="0"/>
              <a:t> quickly results must be available?</a:t>
            </a:r>
          </a:p>
          <a:p>
            <a:r>
              <a:rPr lang="en-US" baseline="0" dirty="0" smtClean="0"/>
              <a:t>	Nature of feedback to students?</a:t>
            </a:r>
          </a:p>
          <a:p>
            <a:r>
              <a:rPr lang="en-US" baseline="0" dirty="0" smtClean="0"/>
              <a:t>	Low or high </a:t>
            </a:r>
            <a:r>
              <a:rPr lang="en-US" baseline="0" smtClean="0"/>
              <a:t>stakes?</a:t>
            </a:r>
            <a:endParaRPr lang="en-US" dirty="0" smtClean="0"/>
          </a:p>
        </p:txBody>
      </p:sp>
      <p:sp>
        <p:nvSpPr>
          <p:cNvPr id="4" name="Slide Number Placeholder 3"/>
          <p:cNvSpPr>
            <a:spLocks noGrp="1"/>
          </p:cNvSpPr>
          <p:nvPr>
            <p:ph type="sldNum" sz="quarter" idx="10"/>
          </p:nvPr>
        </p:nvSpPr>
        <p:spPr/>
        <p:txBody>
          <a:bodyPr/>
          <a:lstStyle/>
          <a:p>
            <a:fld id="{1650FDA2-866E-3548-B429-7F546BD6267C}" type="slidenum">
              <a:rPr lang="en-US" smtClean="0"/>
              <a:pPr/>
              <a:t>17</a:t>
            </a:fld>
            <a:endParaRPr lang="en-US"/>
          </a:p>
        </p:txBody>
      </p:sp>
    </p:spTree>
    <p:extLst>
      <p:ext uri="{BB962C8B-B14F-4D97-AF65-F5344CB8AC3E}">
        <p14:creationId xmlns:p14="http://schemas.microsoft.com/office/powerpoint/2010/main" xmlns="" val="854630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context of procedural knowledge…</a:t>
            </a:r>
          </a:p>
          <a:p>
            <a:r>
              <a:rPr lang="en-US" dirty="0" smtClean="0"/>
              <a:t>	Concept (concrete</a:t>
            </a:r>
            <a:r>
              <a:rPr lang="en-US" baseline="0" dirty="0" smtClean="0"/>
              <a:t>/tangible): Table (how assessed); </a:t>
            </a:r>
          </a:p>
          <a:p>
            <a:r>
              <a:rPr lang="en-US" baseline="0" dirty="0" smtClean="0"/>
              <a:t>		graduated cylinder (how assessed?)</a:t>
            </a:r>
          </a:p>
          <a:p>
            <a:r>
              <a:rPr lang="en-US" baseline="0" dirty="0" smtClean="0"/>
              <a:t>	Concept (abstract): Anticipation (me describe how assessed)</a:t>
            </a:r>
          </a:p>
          <a:p>
            <a:r>
              <a:rPr lang="en-US" baseline="0" dirty="0" smtClean="0"/>
              <a:t>		Any abstract concepts in science? (How assessed?)</a:t>
            </a:r>
          </a:p>
          <a:p>
            <a:r>
              <a:rPr lang="en-US" baseline="0" dirty="0" smtClean="0"/>
              <a:t>	Rule:	Filling a graduated cylinder to a specified level (how assessed? Becomes automated)</a:t>
            </a:r>
          </a:p>
          <a:p>
            <a:r>
              <a:rPr lang="en-US" baseline="0" dirty="0" smtClean="0"/>
              <a:t>			</a:t>
            </a:r>
          </a:p>
          <a:p>
            <a:r>
              <a:rPr lang="en-US" baseline="0" dirty="0" smtClean="0"/>
              <a:t>		In the evening, responding to a knock on the door (not automated)</a:t>
            </a:r>
          </a:p>
          <a:p>
            <a:r>
              <a:rPr lang="en-US" baseline="0" dirty="0" smtClean="0"/>
              <a:t>		Any procedural rules in science that do not become automated? (how assessed?)</a:t>
            </a:r>
            <a:endParaRPr lang="en-US" dirty="0" smtClean="0"/>
          </a:p>
          <a:p>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25</a:t>
            </a:fld>
            <a:endParaRPr lang="en-US"/>
          </a:p>
        </p:txBody>
      </p:sp>
    </p:spTree>
    <p:extLst>
      <p:ext uri="{BB962C8B-B14F-4D97-AF65-F5344CB8AC3E}">
        <p14:creationId xmlns:p14="http://schemas.microsoft.com/office/powerpoint/2010/main" xmlns="" val="3706997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27</a:t>
            </a:fld>
            <a:endParaRPr lang="en-US"/>
          </a:p>
        </p:txBody>
      </p:sp>
    </p:spTree>
    <p:extLst>
      <p:ext uri="{BB962C8B-B14F-4D97-AF65-F5344CB8AC3E}">
        <p14:creationId xmlns:p14="http://schemas.microsoft.com/office/powerpoint/2010/main" xmlns="" val="159590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t>
            </a:r>
          </a:p>
          <a:p>
            <a:r>
              <a:rPr lang="en-US" dirty="0" smtClean="0"/>
              <a:t>.</a:t>
            </a:r>
          </a:p>
          <a:p>
            <a:r>
              <a:rPr lang="en-US" dirty="0" smtClean="0"/>
              <a:t>Important</a:t>
            </a:r>
            <a:r>
              <a:rPr lang="en-US" baseline="0" dirty="0" smtClean="0"/>
              <a:t> to know if assessment targets declarative or procedural knowledge</a:t>
            </a:r>
          </a:p>
          <a:p>
            <a:endParaRPr lang="en-US" baseline="0" dirty="0" smtClean="0"/>
          </a:p>
          <a:p>
            <a:r>
              <a:rPr lang="en-US" baseline="0" dirty="0" smtClean="0"/>
              <a:t>May be important to assess both</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29</a:t>
            </a:fld>
            <a:endParaRPr lang="en-US"/>
          </a:p>
        </p:txBody>
      </p:sp>
    </p:spTree>
    <p:extLst>
      <p:ext uri="{BB962C8B-B14F-4D97-AF65-F5344CB8AC3E}">
        <p14:creationId xmlns:p14="http://schemas.microsoft.com/office/powerpoint/2010/main" xmlns="" val="171590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numerous competencies in science education that are essential for students to demonstrate that are well beyond the reach of a well-constructed multiple-choice test.”</a:t>
            </a:r>
          </a:p>
          <a:p>
            <a:r>
              <a:rPr lang="en-US" baseline="0" dirty="0" smtClean="0"/>
              <a:t>“You are aware of this issue. We will shortly look at some of those competencies.”</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3</a:t>
            </a:fld>
            <a:endParaRPr lang="en-US"/>
          </a:p>
        </p:txBody>
      </p:sp>
    </p:spTree>
    <p:extLst>
      <p:ext uri="{BB962C8B-B14F-4D97-AF65-F5344CB8AC3E}">
        <p14:creationId xmlns:p14="http://schemas.microsoft.com/office/powerpoint/2010/main" xmlns="" val="2507356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31</a:t>
            </a:fld>
            <a:endParaRPr lang="en-US"/>
          </a:p>
        </p:txBody>
      </p:sp>
    </p:spTree>
    <p:extLst>
      <p:ext uri="{BB962C8B-B14F-4D97-AF65-F5344CB8AC3E}">
        <p14:creationId xmlns:p14="http://schemas.microsoft.com/office/powerpoint/2010/main" xmlns="" val="524688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50FDA2-866E-3548-B429-7F546BD6267C}" type="slidenum">
              <a:rPr lang="en-US" smtClean="0"/>
              <a:pPr/>
              <a:t>32</a:t>
            </a:fld>
            <a:endParaRPr lang="en-US"/>
          </a:p>
        </p:txBody>
      </p:sp>
    </p:spTree>
    <p:extLst>
      <p:ext uri="{BB962C8B-B14F-4D97-AF65-F5344CB8AC3E}">
        <p14:creationId xmlns:p14="http://schemas.microsoft.com/office/powerpoint/2010/main" xmlns="" val="2188302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by</a:t>
            </a:r>
            <a:r>
              <a:rPr lang="en-US" baseline="0" dirty="0" smtClean="0"/>
              <a:t> schools</a:t>
            </a:r>
          </a:p>
          <a:p>
            <a:r>
              <a:rPr lang="en-US" baseline="0" dirty="0" smtClean="0"/>
              <a:t>Joy and Aaron, each join one of the groups to ONLY ANSWER questions</a:t>
            </a:r>
          </a:p>
          <a:p>
            <a:endParaRPr lang="en-US" baseline="0" dirty="0" smtClean="0"/>
          </a:p>
          <a:p>
            <a:r>
              <a:rPr lang="en-US" baseline="0" dirty="0" smtClean="0"/>
              <a:t>Adam with Danielle?</a:t>
            </a:r>
          </a:p>
          <a:p>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33</a:t>
            </a:fld>
            <a:endParaRPr lang="en-US"/>
          </a:p>
        </p:txBody>
      </p:sp>
    </p:spTree>
    <p:extLst>
      <p:ext uri="{BB962C8B-B14F-4D97-AF65-F5344CB8AC3E}">
        <p14:creationId xmlns:p14="http://schemas.microsoft.com/office/powerpoint/2010/main" xmlns="" val="2769254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Performance-based assessments,</a:t>
            </a:r>
            <a:r>
              <a:rPr lang="en-US" baseline="0" dirty="0" smtClean="0"/>
              <a:t> </a:t>
            </a:r>
          </a:p>
          <a:p>
            <a:pPr marL="0" indent="0">
              <a:buFont typeface="Arial"/>
              <a:buNone/>
            </a:pPr>
            <a:r>
              <a:rPr lang="en-US" baseline="0" dirty="0" smtClean="0"/>
              <a:t>	where students perform actual science-related tasks, </a:t>
            </a:r>
          </a:p>
          <a:p>
            <a:pPr marL="0" indent="0">
              <a:buFont typeface="Arial"/>
              <a:buNone/>
            </a:pPr>
            <a:r>
              <a:rPr lang="en-US" baseline="0" dirty="0" smtClean="0"/>
              <a:t>	are doable, but expensive. </a:t>
            </a:r>
          </a:p>
          <a:p>
            <a:pPr marL="0" indent="0">
              <a:buFont typeface="Arial"/>
              <a:buNone/>
            </a:pPr>
            <a:r>
              <a:rPr lang="en-US" baseline="0" dirty="0" smtClean="0"/>
              <a:t>Sampling makes cost-effective</a:t>
            </a:r>
          </a:p>
          <a:p>
            <a:pPr marL="0" indent="0">
              <a:buFont typeface="Arial"/>
              <a:buNone/>
            </a:pPr>
            <a:endParaRPr lang="en-US" baseline="0" dirty="0" smtClean="0"/>
          </a:p>
          <a:p>
            <a:pPr marL="0" indent="0">
              <a:buFont typeface="Arial"/>
              <a:buNone/>
            </a:pPr>
            <a:r>
              <a:rPr lang="en-US" baseline="0" dirty="0" smtClean="0"/>
              <a:t>Robert </a:t>
            </a:r>
            <a:r>
              <a:rPr lang="en-US" baseline="0" dirty="0" err="1" smtClean="0"/>
              <a:t>Slavin</a:t>
            </a:r>
            <a:r>
              <a:rPr lang="en-US" baseline="0" dirty="0" smtClean="0"/>
              <a:t> (Johns Hopkins)</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4</a:t>
            </a:fld>
            <a:endParaRPr lang="en-US"/>
          </a:p>
        </p:txBody>
      </p:sp>
    </p:spTree>
    <p:extLst>
      <p:ext uri="{BB962C8B-B14F-4D97-AF65-F5344CB8AC3E}">
        <p14:creationId xmlns:p14="http://schemas.microsoft.com/office/powerpoint/2010/main" xmlns="" val="2288092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number of science competencies Gilmer and </a:t>
            </a:r>
            <a:r>
              <a:rPr lang="en-US" baseline="0" dirty="0" err="1" smtClean="0"/>
              <a:t>Sherdan</a:t>
            </a:r>
            <a:r>
              <a:rPr lang="en-US" baseline="0" dirty="0" smtClean="0"/>
              <a:t> identified as not </a:t>
            </a:r>
            <a:r>
              <a:rPr lang="en-US" baseline="0" dirty="0" err="1" smtClean="0"/>
              <a:t>FCATable</a:t>
            </a:r>
            <a:r>
              <a:rPr lang="en-US" baseline="0" dirty="0" smtClean="0"/>
              <a:t> are declarative</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41</a:t>
            </a:fld>
            <a:endParaRPr lang="en-US"/>
          </a:p>
        </p:txBody>
      </p:sp>
    </p:spTree>
    <p:extLst>
      <p:ext uri="{BB962C8B-B14F-4D97-AF65-F5344CB8AC3E}">
        <p14:creationId xmlns:p14="http://schemas.microsoft.com/office/powerpoint/2010/main" xmlns="" val="473324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Procedural knowledge: If possible, score process (vs. product)</a:t>
            </a:r>
          </a:p>
          <a:p>
            <a:endParaRPr lang="en-US" dirty="0" smtClean="0"/>
          </a:p>
          <a:p>
            <a:r>
              <a:rPr lang="en-US" dirty="0" smtClean="0"/>
              <a:t>Problem solving: Scoring</a:t>
            </a:r>
            <a:r>
              <a:rPr lang="en-US" baseline="0" dirty="0" smtClean="0"/>
              <a:t> problem-solving process would be ideal; probably need to scored </a:t>
            </a:r>
            <a:r>
              <a:rPr lang="en-US" i="1" baseline="0" dirty="0" smtClean="0"/>
              <a:t>CHARACTERISTICS</a:t>
            </a:r>
            <a:r>
              <a:rPr lang="en-US" i="0" baseline="0" dirty="0" smtClean="0"/>
              <a:t> of resulting solution</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46</a:t>
            </a:fld>
            <a:endParaRPr lang="en-US"/>
          </a:p>
        </p:txBody>
      </p:sp>
    </p:spTree>
    <p:extLst>
      <p:ext uri="{BB962C8B-B14F-4D97-AF65-F5344CB8AC3E}">
        <p14:creationId xmlns:p14="http://schemas.microsoft.com/office/powerpoint/2010/main" xmlns="" val="2171132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examples of competencies that could be assessed…”</a:t>
            </a:r>
          </a:p>
          <a:p>
            <a:endParaRPr lang="en-US" dirty="0" smtClean="0"/>
          </a:p>
          <a:p>
            <a:r>
              <a:rPr lang="en-US" dirty="0" smtClean="0"/>
              <a:t>(Professionalism): Monitoring outcomes of medical treatments</a:t>
            </a:r>
            <a:endParaRPr lang="en-US" dirty="0"/>
          </a:p>
        </p:txBody>
      </p:sp>
      <p:sp>
        <p:nvSpPr>
          <p:cNvPr id="4" name="Slide Number Placeholder 3"/>
          <p:cNvSpPr>
            <a:spLocks noGrp="1"/>
          </p:cNvSpPr>
          <p:nvPr>
            <p:ph type="sldNum" sz="quarter" idx="10"/>
          </p:nvPr>
        </p:nvSpPr>
        <p:spPr/>
        <p:txBody>
          <a:bodyPr/>
          <a:lstStyle/>
          <a:p>
            <a:fld id="{1650FDA2-866E-3548-B429-7F546BD6267C}" type="slidenum">
              <a:rPr lang="en-US" smtClean="0"/>
              <a:pPr/>
              <a:t>5</a:t>
            </a:fld>
            <a:endParaRPr lang="en-US"/>
          </a:p>
        </p:txBody>
      </p:sp>
    </p:spTree>
    <p:extLst>
      <p:ext uri="{BB962C8B-B14F-4D97-AF65-F5344CB8AC3E}">
        <p14:creationId xmlns:p14="http://schemas.microsoft.com/office/powerpoint/2010/main" xmlns="" val="22773962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73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50FDA2-866E-3548-B429-7F546BD6267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835DCAC-9636-6547-B13F-12ACED315CF3}" type="datetime2">
              <a:rPr lang="en-US" smtClean="0"/>
              <a:pPr/>
              <a:t>Tuesday, October 11, 2011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lgn="r"/>
            <a:endParaRPr lang="en-US"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4B4700D-5285-3D4B-8ECD-3B10C042F347}" type="datetime2">
              <a:rPr lang="en-US" smtClean="0"/>
              <a:pPr/>
              <a:t>Tuesday, October 11, 2011</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4F96B79-8DB7-6D47-9B5D-3EF547AA9FE1}" type="datetime2">
              <a:rPr lang="en-US" smtClean="0"/>
              <a:pPr/>
              <a:t>Tuesday, October 11,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84CC9BDE-E8C4-0C41-B25F-E6FED523472B}" type="datetime2">
              <a:rPr lang="en-US" smtClean="0"/>
              <a:pPr/>
              <a:t>Tuesday, October 11,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2F6CA0C-9F8A-B545-B134-AAF0BAE483C3}" type="datetime2">
              <a:rPr lang="en-US" smtClean="0"/>
              <a:pPr/>
              <a:t>Tuesday, October 11, 2011</a:t>
            </a:fld>
            <a:endParaRPr lang="en-US"/>
          </a:p>
        </p:txBody>
      </p:sp>
      <p:sp>
        <p:nvSpPr>
          <p:cNvPr id="6" name="Footer Placeholder 5"/>
          <p:cNvSpPr>
            <a:spLocks noGrp="1"/>
          </p:cNvSpPr>
          <p:nvPr>
            <p:ph type="ftr" sz="quarter" idx="11"/>
          </p:nvPr>
        </p:nvSpPr>
        <p:spPr>
          <a:xfrm>
            <a:off x="3859305" y="6423585"/>
            <a:ext cx="3316941" cy="365125"/>
          </a:xfrm>
        </p:spPr>
        <p:txBody>
          <a:bodyPr/>
          <a:lstStyle/>
          <a:p>
            <a:pPr algn="r"/>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47D07F3-74CE-9B4F-8070-0E768891A140}" type="datetime2">
              <a:rPr lang="en-US" smtClean="0"/>
              <a:pPr/>
              <a:t>Tuesday, October 11, 2011</a:t>
            </a:fld>
            <a:endParaRPr lang="en-US"/>
          </a:p>
        </p:txBody>
      </p:sp>
      <p:sp>
        <p:nvSpPr>
          <p:cNvPr id="6" name="Footer Placeholder 5"/>
          <p:cNvSpPr>
            <a:spLocks noGrp="1"/>
          </p:cNvSpPr>
          <p:nvPr>
            <p:ph type="ftr" sz="quarter" idx="11"/>
          </p:nvPr>
        </p:nvSpPr>
        <p:spPr>
          <a:xfrm>
            <a:off x="4191000" y="6423585"/>
            <a:ext cx="3005138" cy="365125"/>
          </a:xfr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48771-4EA5-454E-8C4C-F5AD5AAA463B}" type="datetime2">
              <a:rPr lang="en-US" smtClean="0"/>
              <a:pPr/>
              <a:t>Tuesday, October 11, 2011</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8A4B78D4-CE5B-7147-B686-AD7590FC2BB9}" type="datetime2">
              <a:rPr lang="en-US" smtClean="0"/>
              <a:pPr/>
              <a:t>Tuesday, October 11, 2011</a:t>
            </a:fld>
            <a:endParaRPr lang="en-US" dirty="0"/>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B0EDCD-E8A0-1C4D-AE66-5629642D98BD}" type="datetime2">
              <a:rPr lang="en-US" smtClean="0"/>
              <a:pPr/>
              <a:t>Tuesday, October 11, 2011</a:t>
            </a:fld>
            <a:endParaRPr lang="en-US" dirty="0"/>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FA31779-51D0-0C4F-96F0-B9A9E2B68A0C}" type="datetime2">
              <a:rPr lang="en-US" smtClean="0"/>
              <a:pPr/>
              <a:t>Tuesday, October 11, 2011</a:t>
            </a:fld>
            <a:endParaRPr lang="en-US" dirty="0"/>
          </a:p>
        </p:txBody>
      </p:sp>
      <p:sp>
        <p:nvSpPr>
          <p:cNvPr id="6" name="Footer Placeholder 5"/>
          <p:cNvSpPr>
            <a:spLocks noGrp="1"/>
          </p:cNvSpPr>
          <p:nvPr>
            <p:ph type="ftr" sz="quarter" idx="11"/>
          </p:nvPr>
        </p:nvSpPr>
        <p:spPr>
          <a:xfrm>
            <a:off x="4191000" y="6423585"/>
            <a:ext cx="3005138" cy="365125"/>
          </a:xfrm>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8A2BE17-02FC-0547-A8A5-E318C5DEF8EE}" type="datetime2">
              <a:rPr lang="en-US" smtClean="0"/>
              <a:pPr/>
              <a:t>Tuesday, October 11,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B4CE6F6-DAE9-1F4D-8501-F66103A8A8E5}" type="datetime2">
              <a:rPr lang="en-US" smtClean="0"/>
              <a:pPr/>
              <a:t>Tuesday, October 11,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78DED3-C362-6241-AD40-AEB468BED894}" type="datetime2">
              <a:rPr lang="en-US" smtClean="0"/>
              <a:pPr/>
              <a:t>Tuesday, October 11,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73133A-41CC-E64D-A64C-C3466C4A6DB2}" type="datetime2">
              <a:rPr lang="en-US" smtClean="0"/>
              <a:pPr/>
              <a:t>Tuesday, October 11, 2011</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498A222-2AE8-7F4A-8EF9-93E1E11C2570}" type="datetime2">
              <a:rPr lang="en-US" smtClean="0"/>
              <a:pPr/>
              <a:t>Tuesday, October 11, 2011</a:t>
            </a:fld>
            <a:endParaRPr lang="en-US"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lgn="r"/>
            <a:endParaRPr lang="en-US"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647C7E72-3525-6942-B913-B31A56272347}" type="datetime2">
              <a:rPr lang="en-US" smtClean="0"/>
              <a:pPr/>
              <a:t>Tuesday, October 11, 2011</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pPr algn="r"/>
            <a:endParaRPr lang="en-US" dirty="0"/>
          </a:p>
        </p:txBody>
      </p:sp>
      <p:sp>
        <p:nvSpPr>
          <p:cNvPr id="6" name="Slide Number Placeholder 5"/>
          <p:cNvSpPr>
            <a:spLocks noGrp="1"/>
          </p:cNvSpPr>
          <p:nvPr>
            <p:ph type="sldNum" sz="quarter" idx="12"/>
          </p:nvPr>
        </p:nvSpPr>
        <p:spPr>
          <a:xfrm>
            <a:off x="8305800" y="6248774"/>
            <a:ext cx="554038" cy="365125"/>
          </a:xfrm>
        </p:spPr>
        <p:txBody>
          <a:bodyPr/>
          <a:lstStyle/>
          <a:p>
            <a:fld id="{0CFEC368-1D7A-4F81-ABF6-AE0E36BAF64C}"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4FC7B9B-05FE-564D-AB2F-C6F68E1E65C4}" type="datetime2">
              <a:rPr lang="en-US" smtClean="0"/>
              <a:pPr/>
              <a:t>Tuesday, October 11,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8910A39-99E1-AE48-B0A1-6FE78FEC9A46}" type="datetime2">
              <a:rPr lang="en-US" smtClean="0"/>
              <a:pPr/>
              <a:t>Tuesday, October 11,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B8CD7D5-1602-3D4C-8118-5F70B0FF155D}" type="datetime2">
              <a:rPr lang="en-US" smtClean="0"/>
              <a:pPr/>
              <a:t>Tuesday, October 11, 2011</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0CFEC368-1D7A-4F81-ABF6-AE0E36BAF64C}" type="slidenum">
              <a:rPr lang="en-US" smtClean="0"/>
              <a:pPr/>
              <a:t>‹#›</a:t>
            </a:fld>
            <a:endParaRPr 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83C8D29-19FB-904D-8245-96DE398C2A81}" type="datetime2">
              <a:rPr lang="en-US" smtClean="0"/>
              <a:pPr/>
              <a:t>Tuesday, October 11, 2011</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7A69708-1140-C645-ACF9-85760A7434DE}" type="datetime2">
              <a:rPr lang="en-US" smtClean="0"/>
              <a:pPr/>
              <a:t>Tuesday, October 11, 2011</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lgn="r"/>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4305" r:id="rId12"/>
    <p:sldLayoutId id="2147484306" r:id="rId13"/>
    <p:sldLayoutId id="2147484307" r:id="rId14"/>
    <p:sldLayoutId id="2147484308" r:id="rId15"/>
    <p:sldLayoutId id="2147484309" r:id="rId16"/>
    <p:sldLayoutId id="2147484310" r:id="rId17"/>
    <p:sldLayoutId id="2147484311" r:id="rId18"/>
    <p:sldLayoutId id="2147484312" r:id="rId19"/>
    <p:sldLayoutId id="2147484313" r:id="rId20"/>
  </p:sldLayoutIdLst>
  <p:transition spd="slow">
    <p:fade/>
  </p:transition>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www.cala.fsu.edu/ies/publications"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tiff"/></Relationships>
</file>

<file path=ppt/slides/_rels/slide4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hyperlink" Target="http://www.cse.ucla.edu/products/Reports/TECH458.pdf" TargetMode="External"/><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Complex Assessment </a:t>
            </a:r>
            <a:br>
              <a:rPr lang="en-US" dirty="0" smtClean="0"/>
            </a:br>
            <a:r>
              <a:rPr lang="en-US" dirty="0" smtClean="0"/>
              <a:t>in Science Education</a:t>
            </a:r>
            <a:endParaRPr lang="en-US" dirty="0"/>
          </a:p>
        </p:txBody>
      </p:sp>
      <p:sp>
        <p:nvSpPr>
          <p:cNvPr id="3" name="Subtitle 2"/>
          <p:cNvSpPr>
            <a:spLocks noGrp="1"/>
          </p:cNvSpPr>
          <p:nvPr>
            <p:ph type="subTitle" idx="1"/>
          </p:nvPr>
        </p:nvSpPr>
        <p:spPr/>
        <p:txBody>
          <a:bodyPr>
            <a:noAutofit/>
          </a:bodyPr>
          <a:lstStyle/>
          <a:p>
            <a:r>
              <a:rPr lang="en-US" sz="1200" dirty="0" smtClean="0"/>
              <a:t>Center for Advancement of Learning and Assessment</a:t>
            </a:r>
          </a:p>
          <a:p>
            <a:r>
              <a:rPr lang="en-US" sz="1200" dirty="0" smtClean="0"/>
              <a:t>Florida State University</a:t>
            </a:r>
          </a:p>
          <a:p>
            <a:pPr>
              <a:spcBef>
                <a:spcPts val="900"/>
              </a:spcBef>
            </a:pPr>
            <a:r>
              <a:rPr lang="en-US" sz="1200" dirty="0" smtClean="0"/>
              <a:t>Summer 2011</a:t>
            </a:r>
            <a:endParaRPr lang="en-US" sz="1200" dirty="0"/>
          </a:p>
        </p:txBody>
      </p:sp>
    </p:spTree>
    <p:extLst>
      <p:ext uri="{BB962C8B-B14F-4D97-AF65-F5344CB8AC3E}">
        <p14:creationId xmlns:p14="http://schemas.microsoft.com/office/powerpoint/2010/main" xmlns="" val="10753799"/>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4" name="Content Placeholder 3"/>
          <p:cNvSpPr>
            <a:spLocks noGrp="1"/>
          </p:cNvSpPr>
          <p:nvPr>
            <p:ph sz="half" idx="1"/>
          </p:nvPr>
        </p:nvSpPr>
        <p:spPr>
          <a:xfrm>
            <a:off x="4410075" y="1985962"/>
            <a:ext cx="3657600" cy="2561848"/>
          </a:xfrm>
        </p:spPr>
        <p:txBody>
          <a:bodyPr>
            <a:normAutofit/>
          </a:bodyPr>
          <a:lstStyle/>
          <a:p>
            <a:pPr>
              <a:lnSpc>
                <a:spcPct val="110000"/>
              </a:lnSpc>
            </a:pPr>
            <a:r>
              <a:rPr lang="en-US" sz="1900" dirty="0" smtClean="0"/>
              <a:t>Formative feedback</a:t>
            </a:r>
          </a:p>
          <a:p>
            <a:pPr lvl="1">
              <a:lnSpc>
                <a:spcPct val="80000"/>
              </a:lnSpc>
            </a:pPr>
            <a:r>
              <a:rPr lang="en-US" sz="1500" dirty="0" smtClean="0"/>
              <a:t>Role and principles of feedback</a:t>
            </a:r>
          </a:p>
          <a:p>
            <a:pPr lvl="1">
              <a:lnSpc>
                <a:spcPct val="80000"/>
              </a:lnSpc>
            </a:pPr>
            <a:r>
              <a:rPr lang="en-US" sz="1500" dirty="0" smtClean="0"/>
              <a:t>Best practices</a:t>
            </a:r>
          </a:p>
          <a:p>
            <a:pPr>
              <a:lnSpc>
                <a:spcPct val="90000"/>
              </a:lnSpc>
            </a:pPr>
            <a:r>
              <a:rPr lang="en-US" sz="1900" dirty="0" smtClean="0"/>
              <a:t>Validity and </a:t>
            </a:r>
            <a:r>
              <a:rPr lang="en-US" sz="1900" dirty="0" err="1" smtClean="0"/>
              <a:t>generalizability</a:t>
            </a:r>
            <a:endParaRPr lang="en-US" sz="1900" dirty="0" smtClean="0"/>
          </a:p>
          <a:p>
            <a:pPr>
              <a:lnSpc>
                <a:spcPct val="90000"/>
              </a:lnSpc>
            </a:pPr>
            <a:r>
              <a:rPr lang="en-US" sz="1900" dirty="0" smtClean="0"/>
              <a:t>Create assessment tasks based on specifications</a:t>
            </a:r>
          </a:p>
        </p:txBody>
      </p:sp>
      <p:sp>
        <p:nvSpPr>
          <p:cNvPr id="5" name="Content Placeholder 4"/>
          <p:cNvSpPr>
            <a:spLocks noGrp="1"/>
          </p:cNvSpPr>
          <p:nvPr>
            <p:ph sz="half" idx="15"/>
          </p:nvPr>
        </p:nvSpPr>
        <p:spPr>
          <a:xfrm>
            <a:off x="498518" y="1985962"/>
            <a:ext cx="3657600" cy="4603251"/>
          </a:xfrm>
        </p:spPr>
        <p:txBody>
          <a:bodyPr>
            <a:normAutofit fontScale="92500" lnSpcReduction="20000"/>
          </a:bodyPr>
          <a:lstStyle/>
          <a:p>
            <a:pPr>
              <a:lnSpc>
                <a:spcPct val="110000"/>
              </a:lnSpc>
            </a:pPr>
            <a:r>
              <a:rPr lang="en-US" sz="2000" dirty="0" smtClean="0">
                <a:solidFill>
                  <a:srgbClr val="75367A"/>
                </a:solidFill>
              </a:rPr>
              <a:t>Formative and summative roles</a:t>
            </a:r>
          </a:p>
          <a:p>
            <a:pPr>
              <a:lnSpc>
                <a:spcPct val="110000"/>
              </a:lnSpc>
            </a:pPr>
            <a:r>
              <a:rPr lang="en-US" sz="2000" dirty="0" smtClean="0">
                <a:solidFill>
                  <a:srgbClr val="75367A"/>
                </a:solidFill>
              </a:rPr>
              <a:t>Assessing types of knowledge</a:t>
            </a:r>
          </a:p>
          <a:p>
            <a:pPr lvl="1"/>
            <a:r>
              <a:rPr lang="en-US" sz="1600" dirty="0" smtClean="0">
                <a:solidFill>
                  <a:srgbClr val="75367A"/>
                </a:solidFill>
              </a:rPr>
              <a:t>Declarative knowledge</a:t>
            </a:r>
          </a:p>
          <a:p>
            <a:pPr lvl="1"/>
            <a:r>
              <a:rPr lang="en-US" sz="1600" dirty="0" smtClean="0">
                <a:solidFill>
                  <a:srgbClr val="75367A"/>
                </a:solidFill>
              </a:rPr>
              <a:t>Procedural knowledge</a:t>
            </a:r>
          </a:p>
          <a:p>
            <a:pPr lvl="1"/>
            <a:r>
              <a:rPr lang="en-US" sz="1600" dirty="0" smtClean="0">
                <a:solidFill>
                  <a:srgbClr val="75367A"/>
                </a:solidFill>
              </a:rPr>
              <a:t>Problem solving</a:t>
            </a:r>
          </a:p>
          <a:p>
            <a:r>
              <a:rPr lang="en-US" dirty="0" smtClean="0">
                <a:solidFill>
                  <a:srgbClr val="75367A"/>
                </a:solidFill>
              </a:rPr>
              <a:t>Cognitively complex tasks</a:t>
            </a:r>
          </a:p>
          <a:p>
            <a:pPr lvl="1"/>
            <a:r>
              <a:rPr lang="en-US" sz="1600" dirty="0" smtClean="0">
                <a:solidFill>
                  <a:srgbClr val="75367A"/>
                </a:solidFill>
              </a:rPr>
              <a:t>Declarative vs. procedural</a:t>
            </a:r>
          </a:p>
          <a:p>
            <a:pPr lvl="1"/>
            <a:r>
              <a:rPr lang="en-US" sz="1600" dirty="0" smtClean="0">
                <a:solidFill>
                  <a:srgbClr val="75367A"/>
                </a:solidFill>
              </a:rPr>
              <a:t>Procedural vs. problem solving</a:t>
            </a:r>
          </a:p>
          <a:p>
            <a:pPr>
              <a:lnSpc>
                <a:spcPct val="110000"/>
              </a:lnSpc>
            </a:pPr>
            <a:r>
              <a:rPr lang="en-US" dirty="0" smtClean="0">
                <a:solidFill>
                  <a:srgbClr val="75367A"/>
                </a:solidFill>
              </a:rPr>
              <a:t>Create assessment tasks relevant to your classroom</a:t>
            </a:r>
          </a:p>
          <a:p>
            <a:pPr>
              <a:lnSpc>
                <a:spcPct val="110000"/>
              </a:lnSpc>
            </a:pPr>
            <a:r>
              <a:rPr lang="en-US" dirty="0">
                <a:solidFill>
                  <a:srgbClr val="75367A"/>
                </a:solidFill>
              </a:rPr>
              <a:t>Introduce the assessment specifications</a:t>
            </a:r>
          </a:p>
        </p:txBody>
      </p:sp>
      <p:sp>
        <p:nvSpPr>
          <p:cNvPr id="3" name="Slide Number Placeholder 2"/>
          <p:cNvSpPr>
            <a:spLocks noGrp="1"/>
          </p:cNvSpPr>
          <p:nvPr>
            <p:ph type="sldNum" sz="quarter" idx="12"/>
          </p:nvPr>
        </p:nvSpPr>
        <p:spPr/>
        <p:txBody>
          <a:bodyPr/>
          <a:lstStyle/>
          <a:p>
            <a:fld id="{0CFEC368-1D7A-4F81-ABF6-AE0E36BAF64C}" type="slidenum">
              <a:rPr lang="en-US" smtClean="0"/>
              <a:pPr/>
              <a:t>10</a:t>
            </a:fld>
            <a:endParaRPr lang="en-US" dirty="0"/>
          </a:p>
        </p:txBody>
      </p:sp>
    </p:spTree>
    <p:extLst>
      <p:ext uri="{BB962C8B-B14F-4D97-AF65-F5344CB8AC3E}">
        <p14:creationId xmlns:p14="http://schemas.microsoft.com/office/powerpoint/2010/main" xmlns="" val="19965355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4" name="Content Placeholder 3"/>
          <p:cNvSpPr>
            <a:spLocks noGrp="1"/>
          </p:cNvSpPr>
          <p:nvPr>
            <p:ph sz="half" idx="1"/>
          </p:nvPr>
        </p:nvSpPr>
        <p:spPr>
          <a:xfrm>
            <a:off x="4410075" y="1985962"/>
            <a:ext cx="3657600" cy="2352356"/>
          </a:xfrm>
        </p:spPr>
        <p:txBody>
          <a:bodyPr>
            <a:normAutofit/>
          </a:bodyPr>
          <a:lstStyle/>
          <a:p>
            <a:pPr>
              <a:lnSpc>
                <a:spcPct val="110000"/>
              </a:lnSpc>
            </a:pPr>
            <a:r>
              <a:rPr lang="en-US" sz="1900" dirty="0" smtClean="0">
                <a:solidFill>
                  <a:srgbClr val="75367A"/>
                </a:solidFill>
              </a:rPr>
              <a:t>Formative feedback</a:t>
            </a:r>
          </a:p>
          <a:p>
            <a:pPr lvl="1">
              <a:lnSpc>
                <a:spcPct val="80000"/>
              </a:lnSpc>
            </a:pPr>
            <a:r>
              <a:rPr lang="en-US" sz="1500" dirty="0" smtClean="0">
                <a:solidFill>
                  <a:srgbClr val="75367A"/>
                </a:solidFill>
              </a:rPr>
              <a:t>Role and principles of feedback</a:t>
            </a:r>
          </a:p>
          <a:p>
            <a:pPr lvl="1">
              <a:lnSpc>
                <a:spcPct val="80000"/>
              </a:lnSpc>
            </a:pPr>
            <a:r>
              <a:rPr lang="en-US" sz="1500" dirty="0" smtClean="0">
                <a:solidFill>
                  <a:srgbClr val="75367A"/>
                </a:solidFill>
              </a:rPr>
              <a:t>Best practices</a:t>
            </a:r>
          </a:p>
          <a:p>
            <a:pPr>
              <a:lnSpc>
                <a:spcPct val="90000"/>
              </a:lnSpc>
            </a:pPr>
            <a:r>
              <a:rPr lang="en-US" sz="1900" dirty="0" smtClean="0">
                <a:solidFill>
                  <a:srgbClr val="75367A"/>
                </a:solidFill>
              </a:rPr>
              <a:t>Validity and </a:t>
            </a:r>
            <a:r>
              <a:rPr lang="en-US" sz="1900" dirty="0" err="1" smtClean="0">
                <a:solidFill>
                  <a:srgbClr val="75367A"/>
                </a:solidFill>
              </a:rPr>
              <a:t>generalizability</a:t>
            </a:r>
            <a:endParaRPr lang="en-US" sz="1900" dirty="0" smtClean="0">
              <a:solidFill>
                <a:srgbClr val="75367A"/>
              </a:solidFill>
            </a:endParaRPr>
          </a:p>
          <a:p>
            <a:pPr>
              <a:lnSpc>
                <a:spcPct val="90000"/>
              </a:lnSpc>
            </a:pPr>
            <a:r>
              <a:rPr lang="en-US" sz="1900" dirty="0" smtClean="0">
                <a:solidFill>
                  <a:srgbClr val="75367A"/>
                </a:solidFill>
              </a:rPr>
              <a:t>Create assessment tasks based on specifications</a:t>
            </a:r>
          </a:p>
        </p:txBody>
      </p:sp>
      <p:sp>
        <p:nvSpPr>
          <p:cNvPr id="5" name="Content Placeholder 4"/>
          <p:cNvSpPr>
            <a:spLocks noGrp="1"/>
          </p:cNvSpPr>
          <p:nvPr>
            <p:ph sz="half" idx="15"/>
          </p:nvPr>
        </p:nvSpPr>
        <p:spPr>
          <a:xfrm>
            <a:off x="498518" y="1985962"/>
            <a:ext cx="3657600" cy="4614130"/>
          </a:xfrm>
        </p:spPr>
        <p:txBody>
          <a:bodyPr>
            <a:normAutofit fontScale="92500" lnSpcReduction="20000"/>
          </a:bodyPr>
          <a:lstStyle/>
          <a:p>
            <a:pPr>
              <a:lnSpc>
                <a:spcPct val="110000"/>
              </a:lnSpc>
            </a:pPr>
            <a:r>
              <a:rPr lang="en-US" sz="2000" dirty="0" smtClean="0">
                <a:solidFill>
                  <a:srgbClr val="75367A"/>
                </a:solidFill>
              </a:rPr>
              <a:t>Formative and summative roles</a:t>
            </a:r>
          </a:p>
          <a:p>
            <a:pPr>
              <a:lnSpc>
                <a:spcPct val="110000"/>
              </a:lnSpc>
            </a:pPr>
            <a:r>
              <a:rPr lang="en-US" sz="2000" dirty="0" smtClean="0">
                <a:solidFill>
                  <a:srgbClr val="75367A"/>
                </a:solidFill>
              </a:rPr>
              <a:t>Assessing types of knowledge</a:t>
            </a:r>
          </a:p>
          <a:p>
            <a:pPr lvl="1"/>
            <a:r>
              <a:rPr lang="en-US" sz="1600" dirty="0" smtClean="0">
                <a:solidFill>
                  <a:srgbClr val="75367A"/>
                </a:solidFill>
              </a:rPr>
              <a:t>Declarative knowledge</a:t>
            </a:r>
          </a:p>
          <a:p>
            <a:pPr lvl="1"/>
            <a:r>
              <a:rPr lang="en-US" sz="1600" dirty="0" smtClean="0">
                <a:solidFill>
                  <a:srgbClr val="75367A"/>
                </a:solidFill>
              </a:rPr>
              <a:t>Procedural knowledge</a:t>
            </a:r>
          </a:p>
          <a:p>
            <a:pPr lvl="1"/>
            <a:r>
              <a:rPr lang="en-US" sz="1600" dirty="0" smtClean="0">
                <a:solidFill>
                  <a:srgbClr val="75367A"/>
                </a:solidFill>
              </a:rPr>
              <a:t>Problem solving</a:t>
            </a:r>
          </a:p>
          <a:p>
            <a:r>
              <a:rPr lang="en-US" dirty="0" smtClean="0">
                <a:solidFill>
                  <a:srgbClr val="75367A"/>
                </a:solidFill>
              </a:rPr>
              <a:t>Cognitively complex tasks</a:t>
            </a:r>
          </a:p>
          <a:p>
            <a:pPr lvl="1"/>
            <a:r>
              <a:rPr lang="en-US" sz="1600" dirty="0" smtClean="0">
                <a:solidFill>
                  <a:srgbClr val="75367A"/>
                </a:solidFill>
              </a:rPr>
              <a:t>Declarative vs. procedural</a:t>
            </a:r>
          </a:p>
          <a:p>
            <a:pPr lvl="1"/>
            <a:r>
              <a:rPr lang="en-US" sz="1600" dirty="0" smtClean="0">
                <a:solidFill>
                  <a:srgbClr val="75367A"/>
                </a:solidFill>
              </a:rPr>
              <a:t>Procedural vs. problem solving</a:t>
            </a:r>
          </a:p>
          <a:p>
            <a:pPr>
              <a:lnSpc>
                <a:spcPct val="110000"/>
              </a:lnSpc>
            </a:pPr>
            <a:r>
              <a:rPr lang="en-US" dirty="0" smtClean="0">
                <a:solidFill>
                  <a:srgbClr val="75367A"/>
                </a:solidFill>
              </a:rPr>
              <a:t>Create assessment tasks relevant to your classroom</a:t>
            </a:r>
          </a:p>
          <a:p>
            <a:pPr>
              <a:lnSpc>
                <a:spcPct val="110000"/>
              </a:lnSpc>
            </a:pPr>
            <a:r>
              <a:rPr lang="en-US" dirty="0" smtClean="0">
                <a:solidFill>
                  <a:srgbClr val="75367A"/>
                </a:solidFill>
              </a:rPr>
              <a:t>Introduce the assessment specifications</a:t>
            </a:r>
            <a:endParaRPr lang="en-US" dirty="0">
              <a:solidFill>
                <a:srgbClr val="75367A"/>
              </a:solidFill>
            </a:endParaRPr>
          </a:p>
        </p:txBody>
      </p:sp>
      <p:sp>
        <p:nvSpPr>
          <p:cNvPr id="6" name="Content Placeholder 5"/>
          <p:cNvSpPr>
            <a:spLocks noGrp="1"/>
          </p:cNvSpPr>
          <p:nvPr>
            <p:ph sz="half" idx="16"/>
          </p:nvPr>
        </p:nvSpPr>
        <p:spPr>
          <a:xfrm>
            <a:off x="4410074" y="4702988"/>
            <a:ext cx="4035594" cy="1749796"/>
          </a:xfrm>
        </p:spPr>
        <p:txBody>
          <a:bodyPr/>
          <a:lstStyle/>
          <a:p>
            <a:pPr marL="0" indent="0">
              <a:buNone/>
            </a:pPr>
            <a:r>
              <a:rPr lang="en-US" sz="1900" dirty="0" smtClean="0"/>
              <a:t>Monday and Tuesday:</a:t>
            </a:r>
          </a:p>
          <a:p>
            <a:pPr>
              <a:spcBef>
                <a:spcPts val="800"/>
              </a:spcBef>
            </a:pPr>
            <a:r>
              <a:rPr lang="en-US" sz="1900" dirty="0" smtClean="0"/>
              <a:t>Develop performance assessments from specifications</a:t>
            </a:r>
          </a:p>
          <a:p>
            <a:pPr lvl="1">
              <a:lnSpc>
                <a:spcPct val="80000"/>
              </a:lnSpc>
            </a:pPr>
            <a:r>
              <a:rPr lang="en-US" sz="1500" dirty="0" smtClean="0"/>
              <a:t>Penny Gilmer</a:t>
            </a:r>
          </a:p>
          <a:p>
            <a:pPr lvl="1">
              <a:lnSpc>
                <a:spcPct val="80000"/>
              </a:lnSpc>
            </a:pPr>
            <a:r>
              <a:rPr lang="en-US" sz="1500" dirty="0" smtClean="0"/>
              <a:t>Danielle </a:t>
            </a:r>
            <a:r>
              <a:rPr lang="en-US" sz="1500" dirty="0" err="1" smtClean="0"/>
              <a:t>Sherdan</a:t>
            </a:r>
            <a:endParaRPr lang="en-US" sz="1500"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11</a:t>
            </a:fld>
            <a:endParaRPr lang="en-US" dirty="0"/>
          </a:p>
        </p:txBody>
      </p:sp>
    </p:spTree>
    <p:extLst>
      <p:ext uri="{BB962C8B-B14F-4D97-AF65-F5344CB8AC3E}">
        <p14:creationId xmlns:p14="http://schemas.microsoft.com/office/powerpoint/2010/main" xmlns="" val="13364437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3000"/>
                                        <p:tgtEl>
                                          <p:spTgt spid="6">
                                            <p:txEl>
                                              <p:pRg st="2" end="2"/>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3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sp>
        <p:nvSpPr>
          <p:cNvPr id="3" name="Content Placeholder 2"/>
          <p:cNvSpPr>
            <a:spLocks noGrp="1"/>
          </p:cNvSpPr>
          <p:nvPr>
            <p:ph idx="1"/>
          </p:nvPr>
        </p:nvSpPr>
        <p:spPr/>
        <p:txBody>
          <a:bodyPr/>
          <a:lstStyle/>
          <a:p>
            <a:r>
              <a:rPr lang="en-US" dirty="0" smtClean="0"/>
              <a:t>Three years</a:t>
            </a:r>
          </a:p>
          <a:p>
            <a:r>
              <a:rPr lang="en-US" dirty="0" smtClean="0"/>
              <a:t>Year 1:  Pilot stage</a:t>
            </a:r>
          </a:p>
          <a:p>
            <a:pPr lvl="1"/>
            <a:r>
              <a:rPr lang="en-US" dirty="0" smtClean="0"/>
              <a:t>Identify important science competencies beyond range of FCAT.  </a:t>
            </a:r>
          </a:p>
          <a:p>
            <a:pPr lvl="1"/>
            <a:r>
              <a:rPr lang="en-US" dirty="0" smtClean="0"/>
              <a:t>Develop initial performance assessment specifications.</a:t>
            </a:r>
          </a:p>
          <a:p>
            <a:pPr marL="457200" lvl="2" indent="0">
              <a:lnSpc>
                <a:spcPct val="140000"/>
              </a:lnSpc>
              <a:buNone/>
            </a:pPr>
            <a:r>
              <a:rPr lang="en-US" dirty="0" smtClean="0"/>
              <a:t>What is a performance assessment specification?</a:t>
            </a:r>
          </a:p>
          <a:p>
            <a:pPr lvl="4"/>
            <a:r>
              <a:rPr lang="en-US" dirty="0" smtClean="0"/>
              <a:t>Identifies competency that is to be assessed</a:t>
            </a:r>
          </a:p>
          <a:p>
            <a:pPr lvl="4"/>
            <a:r>
              <a:rPr lang="en-US" dirty="0" smtClean="0"/>
              <a:t>Establishes evidence and tasks to be used to determine students’ proficiency</a:t>
            </a:r>
          </a:p>
          <a:p>
            <a:pPr lvl="4"/>
            <a:r>
              <a:rPr lang="en-US" dirty="0" smtClean="0"/>
              <a:t>Establishes conditions under which tasks will be performed</a:t>
            </a:r>
          </a:p>
          <a:p>
            <a:pPr lvl="4"/>
            <a:r>
              <a:rPr lang="en-US" dirty="0" smtClean="0"/>
              <a:t>Establishes how students’ performance will be scored</a:t>
            </a:r>
          </a:p>
          <a:p>
            <a:pPr lvl="1"/>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xmlns="" val="35115569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Year 1:  Pilot stage</a:t>
            </a:r>
          </a:p>
          <a:p>
            <a:pPr lvl="1"/>
            <a:r>
              <a:rPr lang="en-US" dirty="0" smtClean="0"/>
              <a:t>Identify important science competencies beyond range of FCAT.  </a:t>
            </a:r>
          </a:p>
          <a:p>
            <a:pPr lvl="1"/>
            <a:r>
              <a:rPr lang="en-US" dirty="0" smtClean="0"/>
              <a:t>Develop initial performance assessment specifications.</a:t>
            </a:r>
          </a:p>
          <a:p>
            <a:pPr lvl="1"/>
            <a:r>
              <a:rPr lang="en-US" dirty="0" smtClean="0"/>
              <a:t>Employ formative and summative assessments.</a:t>
            </a:r>
          </a:p>
          <a:p>
            <a:pPr lvl="1"/>
            <a:r>
              <a:rPr lang="en-US" dirty="0" smtClean="0"/>
              <a:t>Evaluate what we are doing.</a:t>
            </a:r>
          </a:p>
          <a:p>
            <a:pPr lvl="1"/>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xmlns="" val="339338449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Year 1:  Pilot stage</a:t>
            </a:r>
          </a:p>
          <a:p>
            <a:r>
              <a:rPr lang="en-US" dirty="0" smtClean="0"/>
              <a:t>Year 2:  Broader implementation </a:t>
            </a:r>
          </a:p>
          <a:p>
            <a:pPr lvl="1"/>
            <a:r>
              <a:rPr lang="en-US" dirty="0" smtClean="0"/>
              <a:t>Involve 6 more teachers from 3 additional schools.</a:t>
            </a:r>
          </a:p>
          <a:p>
            <a:pPr lvl="1"/>
            <a:r>
              <a:rPr lang="en-US" dirty="0" smtClean="0"/>
              <a:t>Develop 4 additional performance assessment specifications.</a:t>
            </a:r>
          </a:p>
          <a:p>
            <a:pPr lvl="1"/>
            <a:r>
              <a:rPr lang="en-US" dirty="0" smtClean="0"/>
              <a:t>Employ formative and summative assessments.</a:t>
            </a:r>
          </a:p>
          <a:p>
            <a:pPr lvl="1"/>
            <a:r>
              <a:rPr lang="en-US" dirty="0" smtClean="0"/>
              <a:t>Collect and analyze research data.</a:t>
            </a:r>
          </a:p>
          <a:p>
            <a:pPr lvl="1"/>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xmlns="" val="15597693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3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3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3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Year 1:  Pilot stage</a:t>
            </a:r>
          </a:p>
          <a:p>
            <a:r>
              <a:rPr lang="en-US" dirty="0" smtClean="0"/>
              <a:t>Year 2:  Broader implementation </a:t>
            </a:r>
          </a:p>
          <a:p>
            <a:r>
              <a:rPr lang="en-US" dirty="0" smtClean="0"/>
              <a:t>Year 3:  Full implementation</a:t>
            </a:r>
          </a:p>
          <a:p>
            <a:pPr lvl="1"/>
            <a:r>
              <a:rPr lang="en-US" dirty="0" smtClean="0"/>
              <a:t>Continue with 10 teachers </a:t>
            </a:r>
            <a:r>
              <a:rPr lang="en-US" dirty="0"/>
              <a:t>from </a:t>
            </a:r>
            <a:r>
              <a:rPr lang="en-US" dirty="0" smtClean="0"/>
              <a:t>5 schools.</a:t>
            </a:r>
            <a:endParaRPr lang="en-US" dirty="0"/>
          </a:p>
          <a:p>
            <a:pPr lvl="1"/>
            <a:r>
              <a:rPr lang="en-US" dirty="0"/>
              <a:t>Develop </a:t>
            </a:r>
            <a:r>
              <a:rPr lang="en-US" dirty="0" smtClean="0"/>
              <a:t>2 additional </a:t>
            </a:r>
            <a:r>
              <a:rPr lang="en-US" dirty="0"/>
              <a:t>performance assessment </a:t>
            </a:r>
            <a:r>
              <a:rPr lang="en-US" dirty="0" smtClean="0"/>
              <a:t>specifications.</a:t>
            </a:r>
            <a:endParaRPr lang="en-US" dirty="0"/>
          </a:p>
          <a:p>
            <a:pPr lvl="1"/>
            <a:r>
              <a:rPr lang="en-US" dirty="0"/>
              <a:t>Employ formative and summative </a:t>
            </a:r>
            <a:r>
              <a:rPr lang="en-US" dirty="0" smtClean="0"/>
              <a:t>assessments.</a:t>
            </a:r>
            <a:endParaRPr lang="en-US" dirty="0"/>
          </a:p>
          <a:p>
            <a:pPr lvl="1"/>
            <a:r>
              <a:rPr lang="en-US" dirty="0"/>
              <a:t>Collect and analyze research </a:t>
            </a:r>
            <a:r>
              <a:rPr lang="en-US" dirty="0" smtClean="0"/>
              <a:t>data.</a:t>
            </a:r>
          </a:p>
          <a:p>
            <a:pPr lvl="1"/>
            <a:r>
              <a:rPr lang="en-US" dirty="0" smtClean="0"/>
              <a:t>Evaluate what we know and don’t know.</a:t>
            </a:r>
            <a:endParaRPr lang="en-US" dirty="0"/>
          </a:p>
          <a:p>
            <a:pPr lvl="1"/>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xmlns="" val="3531919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3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3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3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30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3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Formative and Summative</a:t>
            </a:r>
            <a:br>
              <a:rPr lang="en-US" sz="2200" dirty="0" smtClean="0"/>
            </a:br>
            <a:r>
              <a:rPr lang="en-US" dirty="0" smtClean="0"/>
              <a:t>Distinction</a:t>
            </a:r>
            <a:endParaRPr lang="en-US" dirty="0"/>
          </a:p>
        </p:txBody>
      </p:sp>
      <p:sp>
        <p:nvSpPr>
          <p:cNvPr id="3" name="Content Placeholder 2"/>
          <p:cNvSpPr>
            <a:spLocks noGrp="1"/>
          </p:cNvSpPr>
          <p:nvPr>
            <p:ph sz="half" idx="1"/>
          </p:nvPr>
        </p:nvSpPr>
        <p:spPr/>
        <p:txBody>
          <a:bodyPr/>
          <a:lstStyle/>
          <a:p>
            <a:r>
              <a:rPr lang="en-US" dirty="0" smtClean="0"/>
              <a:t>Formative assessments</a:t>
            </a:r>
          </a:p>
          <a:p>
            <a:pPr lvl="1"/>
            <a:r>
              <a:rPr lang="en-US" dirty="0" smtClean="0"/>
              <a:t>Occur during learning</a:t>
            </a:r>
          </a:p>
          <a:p>
            <a:pPr lvl="1"/>
            <a:r>
              <a:rPr lang="en-US" dirty="0" smtClean="0"/>
              <a:t>Used to modify instruction</a:t>
            </a:r>
          </a:p>
          <a:p>
            <a:pPr lvl="1"/>
            <a:r>
              <a:rPr lang="en-US" dirty="0" smtClean="0"/>
              <a:t>Often but not always informal</a:t>
            </a:r>
          </a:p>
          <a:p>
            <a:r>
              <a:rPr lang="en-US" dirty="0" smtClean="0"/>
              <a:t>Summative assessments</a:t>
            </a:r>
          </a:p>
          <a:p>
            <a:pPr lvl="1"/>
            <a:r>
              <a:rPr lang="en-US" dirty="0" smtClean="0"/>
              <a:t>Occur at completion of learning</a:t>
            </a:r>
          </a:p>
          <a:p>
            <a:pPr lvl="1"/>
            <a:r>
              <a:rPr lang="en-US" dirty="0" smtClean="0"/>
              <a:t>Used to certify achievement</a:t>
            </a:r>
          </a:p>
          <a:p>
            <a:pPr lvl="1"/>
            <a:r>
              <a:rPr lang="en-US" dirty="0" smtClean="0"/>
              <a:t>Almost always formal</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xmlns="" val="36652623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0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0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Formative and Summative</a:t>
            </a:r>
            <a:br>
              <a:rPr lang="en-US" sz="2200" dirty="0" smtClean="0"/>
            </a:br>
            <a:r>
              <a:rPr lang="en-US" dirty="0" smtClean="0"/>
              <a:t>Implications?</a:t>
            </a:r>
            <a:endParaRPr lang="en-US" dirty="0"/>
          </a:p>
        </p:txBody>
      </p:sp>
      <p:sp>
        <p:nvSpPr>
          <p:cNvPr id="3" name="Content Placeholder 2"/>
          <p:cNvSpPr>
            <a:spLocks noGrp="1"/>
          </p:cNvSpPr>
          <p:nvPr>
            <p:ph sz="half" idx="1"/>
          </p:nvPr>
        </p:nvSpPr>
        <p:spPr/>
        <p:txBody>
          <a:bodyPr/>
          <a:lstStyle/>
          <a:p>
            <a:r>
              <a:rPr lang="en-US" dirty="0" smtClean="0"/>
              <a:t>Formative assessments</a:t>
            </a:r>
          </a:p>
          <a:p>
            <a:pPr lvl="1"/>
            <a:r>
              <a:rPr lang="en-US" dirty="0" smtClean="0">
                <a:solidFill>
                  <a:schemeClr val="bg2">
                    <a:lumMod val="75000"/>
                  </a:schemeClr>
                </a:solidFill>
              </a:rPr>
              <a:t>Occur during learning</a:t>
            </a:r>
          </a:p>
          <a:p>
            <a:pPr lvl="1"/>
            <a:r>
              <a:rPr lang="en-US" dirty="0" smtClean="0">
                <a:solidFill>
                  <a:schemeClr val="bg2">
                    <a:lumMod val="75000"/>
                  </a:schemeClr>
                </a:solidFill>
              </a:rPr>
              <a:t>Used to modify instruction</a:t>
            </a:r>
          </a:p>
          <a:p>
            <a:pPr lvl="1"/>
            <a:r>
              <a:rPr lang="en-US" dirty="0" smtClean="0">
                <a:solidFill>
                  <a:schemeClr val="bg2">
                    <a:lumMod val="75000"/>
                  </a:schemeClr>
                </a:solidFill>
              </a:rPr>
              <a:t>Often but not always informal</a:t>
            </a:r>
          </a:p>
          <a:p>
            <a:r>
              <a:rPr lang="en-US" dirty="0" smtClean="0"/>
              <a:t>Summative assessments</a:t>
            </a:r>
          </a:p>
          <a:p>
            <a:pPr lvl="1"/>
            <a:r>
              <a:rPr lang="en-US" dirty="0" smtClean="0">
                <a:solidFill>
                  <a:srgbClr val="9875A7"/>
                </a:solidFill>
              </a:rPr>
              <a:t>Occur at completion of learning</a:t>
            </a:r>
          </a:p>
          <a:p>
            <a:pPr lvl="1"/>
            <a:r>
              <a:rPr lang="en-US" dirty="0" smtClean="0">
                <a:solidFill>
                  <a:srgbClr val="9875A7"/>
                </a:solidFill>
              </a:rPr>
              <a:t>Used to certify achievement</a:t>
            </a:r>
          </a:p>
          <a:p>
            <a:pPr lvl="1"/>
            <a:r>
              <a:rPr lang="en-US" dirty="0" smtClean="0">
                <a:solidFill>
                  <a:srgbClr val="9875A7"/>
                </a:solidFill>
              </a:rPr>
              <a:t>Almost always formal</a:t>
            </a:r>
            <a:endParaRPr lang="en-US" dirty="0">
              <a:solidFill>
                <a:srgbClr val="9875A7"/>
              </a:solidFill>
            </a:endParaRPr>
          </a:p>
        </p:txBody>
      </p:sp>
      <p:sp>
        <p:nvSpPr>
          <p:cNvPr id="5" name="Content Placeholder 4"/>
          <p:cNvSpPr>
            <a:spLocks noGrp="1"/>
          </p:cNvSpPr>
          <p:nvPr>
            <p:ph sz="half" idx="2"/>
          </p:nvPr>
        </p:nvSpPr>
        <p:spPr/>
        <p:txBody>
          <a:bodyPr>
            <a:normAutofit/>
          </a:bodyPr>
          <a:lstStyle/>
          <a:p>
            <a:pPr marL="0" indent="0">
              <a:buNone/>
            </a:pPr>
            <a:r>
              <a:rPr lang="en-US" sz="8000" dirty="0" smtClean="0"/>
              <a:t>?</a:t>
            </a:r>
          </a:p>
          <a:p>
            <a:pPr marL="0" indent="0">
              <a:spcBef>
                <a:spcPts val="4400"/>
              </a:spcBef>
              <a:buNone/>
            </a:pPr>
            <a:r>
              <a:rPr lang="en-US" sz="8000" dirty="0" smtClean="0"/>
              <a:t>?</a:t>
            </a:r>
            <a:endParaRPr lang="en-US" sz="80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xmlns="" val="104875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par>
                          <p:cTn id="21" fill="hold">
                            <p:stCondLst>
                              <p:cond delay="2000"/>
                            </p:stCondLst>
                            <p:childTnLst>
                              <p:par>
                                <p:cTn id="22" presetID="56" presetClass="entr" presetSubtype="0" fill="hold" nodeType="afterEffect">
                                  <p:stCondLst>
                                    <p:cond delay="0"/>
                                  </p:stCondLst>
                                  <p:iterate type="lt">
                                    <p:tmPct val="10000"/>
                                  </p:iterate>
                                  <p:childTnLst>
                                    <p:set>
                                      <p:cBhvr>
                                        <p:cTn id="23" dur="1" fill="hold">
                                          <p:stCondLst>
                                            <p:cond delay="0"/>
                                          </p:stCondLst>
                                        </p:cTn>
                                        <p:tgtEl>
                                          <p:spTgt spid="5">
                                            <p:txEl>
                                              <p:pRg st="1" end="1"/>
                                            </p:txEl>
                                          </p:spTgt>
                                        </p:tgtEl>
                                        <p:attrNameLst>
                                          <p:attrName>style.visibility</p:attrName>
                                        </p:attrNameLst>
                                      </p:cBhvr>
                                      <p:to>
                                        <p:strVal val="visible"/>
                                      </p:to>
                                    </p:set>
                                    <p:anim by="(-#ppt_w*2)" calcmode="lin" valueType="num">
                                      <p:cBhvr rctx="PPT">
                                        <p:cTn id="24" dur="500" autoRev="1" fill="hold">
                                          <p:stCondLst>
                                            <p:cond delay="0"/>
                                          </p:stCondLst>
                                        </p:cTn>
                                        <p:tgtEl>
                                          <p:spTgt spid="5">
                                            <p:txEl>
                                              <p:pRg st="1" end="1"/>
                                            </p:txEl>
                                          </p:spTgt>
                                        </p:tgtEl>
                                        <p:attrNameLst>
                                          <p:attrName>ppt_w</p:attrName>
                                        </p:attrNameLst>
                                      </p:cBhvr>
                                    </p:anim>
                                    <p:anim by="(#ppt_w*0.50)" calcmode="lin" valueType="num">
                                      <p:cBhvr>
                                        <p:cTn id="25" dur="500" decel="50000" autoRev="1" fill="hold">
                                          <p:stCondLst>
                                            <p:cond delay="0"/>
                                          </p:stCondLst>
                                        </p:cTn>
                                        <p:tgtEl>
                                          <p:spTgt spid="5">
                                            <p:txEl>
                                              <p:pRg st="1" end="1"/>
                                            </p:txEl>
                                          </p:spTgt>
                                        </p:tgtEl>
                                        <p:attrNameLst>
                                          <p:attrName>ppt_x</p:attrName>
                                        </p:attrNameLst>
                                      </p:cBhvr>
                                    </p:anim>
                                    <p:anim from="(-#ppt_h/2)" to="(#ppt_y)" calcmode="lin" valueType="num">
                                      <p:cBhvr>
                                        <p:cTn id="26" dur="1000" fill="hold">
                                          <p:stCondLst>
                                            <p:cond delay="0"/>
                                          </p:stCondLst>
                                        </p:cTn>
                                        <p:tgtEl>
                                          <p:spTgt spid="5">
                                            <p:txEl>
                                              <p:pRg st="1" end="1"/>
                                            </p:txEl>
                                          </p:spTgt>
                                        </p:tgtEl>
                                        <p:attrNameLst>
                                          <p:attrName>ppt_y</p:attrName>
                                        </p:attrNameLst>
                                      </p:cBhvr>
                                    </p:anim>
                                    <p:animRot by="21600000">
                                      <p:cBhvr>
                                        <p:cTn id="27" dur="1000" fill="hold">
                                          <p:stCondLst>
                                            <p:cond delay="0"/>
                                          </p:stCondLst>
                                        </p:cTn>
                                        <p:tgtEl>
                                          <p:spTgt spid="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Formative and Summative</a:t>
            </a:r>
            <a:br>
              <a:rPr lang="en-US" sz="2200" dirty="0" smtClean="0"/>
            </a:br>
            <a:r>
              <a:rPr lang="en-US" dirty="0" smtClean="0"/>
              <a:t>Implications…</a:t>
            </a:r>
            <a:endParaRPr lang="en-US" dirty="0"/>
          </a:p>
        </p:txBody>
      </p:sp>
      <p:sp>
        <p:nvSpPr>
          <p:cNvPr id="3" name="Content Placeholder 2"/>
          <p:cNvSpPr>
            <a:spLocks noGrp="1"/>
          </p:cNvSpPr>
          <p:nvPr>
            <p:ph sz="half" idx="1"/>
          </p:nvPr>
        </p:nvSpPr>
        <p:spPr/>
        <p:txBody>
          <a:bodyPr/>
          <a:lstStyle/>
          <a:p>
            <a:r>
              <a:rPr lang="en-US" dirty="0" smtClean="0"/>
              <a:t>Formative assessments</a:t>
            </a:r>
          </a:p>
          <a:p>
            <a:pPr lvl="1"/>
            <a:r>
              <a:rPr lang="en-US" dirty="0" smtClean="0">
                <a:solidFill>
                  <a:schemeClr val="bg2">
                    <a:lumMod val="75000"/>
                  </a:schemeClr>
                </a:solidFill>
              </a:rPr>
              <a:t>Occur during learning</a:t>
            </a:r>
          </a:p>
          <a:p>
            <a:pPr lvl="1"/>
            <a:r>
              <a:rPr lang="en-US" dirty="0" smtClean="0">
                <a:solidFill>
                  <a:schemeClr val="bg2">
                    <a:lumMod val="75000"/>
                  </a:schemeClr>
                </a:solidFill>
              </a:rPr>
              <a:t>Used to modify instruction</a:t>
            </a:r>
          </a:p>
          <a:p>
            <a:pPr lvl="1"/>
            <a:r>
              <a:rPr lang="en-US" dirty="0" smtClean="0">
                <a:solidFill>
                  <a:schemeClr val="bg2">
                    <a:lumMod val="75000"/>
                  </a:schemeClr>
                </a:solidFill>
              </a:rPr>
              <a:t>Often but not always informal</a:t>
            </a:r>
          </a:p>
          <a:p>
            <a:r>
              <a:rPr lang="en-US" dirty="0" smtClean="0"/>
              <a:t>Summative assessments</a:t>
            </a:r>
          </a:p>
          <a:p>
            <a:pPr lvl="1"/>
            <a:r>
              <a:rPr lang="en-US" dirty="0" smtClean="0">
                <a:solidFill>
                  <a:srgbClr val="9875A7"/>
                </a:solidFill>
              </a:rPr>
              <a:t>Occur at completion of learning</a:t>
            </a:r>
          </a:p>
          <a:p>
            <a:pPr lvl="1"/>
            <a:r>
              <a:rPr lang="en-US" dirty="0" smtClean="0">
                <a:solidFill>
                  <a:srgbClr val="9875A7"/>
                </a:solidFill>
              </a:rPr>
              <a:t>Used to certify achievement</a:t>
            </a:r>
          </a:p>
          <a:p>
            <a:pPr lvl="1"/>
            <a:r>
              <a:rPr lang="en-US" dirty="0" smtClean="0">
                <a:solidFill>
                  <a:srgbClr val="9875A7"/>
                </a:solidFill>
              </a:rPr>
              <a:t>Almost always formal</a:t>
            </a:r>
            <a:endParaRPr lang="en-US" dirty="0">
              <a:solidFill>
                <a:srgbClr val="9875A7"/>
              </a:solidFill>
            </a:endParaRPr>
          </a:p>
        </p:txBody>
      </p:sp>
      <p:sp>
        <p:nvSpPr>
          <p:cNvPr id="5" name="Content Placeholder 4"/>
          <p:cNvSpPr>
            <a:spLocks noGrp="1"/>
          </p:cNvSpPr>
          <p:nvPr>
            <p:ph sz="half" idx="2"/>
          </p:nvPr>
        </p:nvSpPr>
        <p:spPr/>
        <p:txBody>
          <a:bodyPr>
            <a:normAutofit/>
          </a:bodyPr>
          <a:lstStyle/>
          <a:p>
            <a:r>
              <a:rPr lang="en-US" dirty="0" smtClean="0"/>
              <a:t>Administered frequently</a:t>
            </a:r>
          </a:p>
          <a:p>
            <a:pPr>
              <a:spcBef>
                <a:spcPts val="800"/>
              </a:spcBef>
            </a:pPr>
            <a:r>
              <a:rPr lang="en-US" dirty="0" smtClean="0"/>
              <a:t>Must be scored immediately</a:t>
            </a:r>
          </a:p>
          <a:p>
            <a:pPr>
              <a:spcBef>
                <a:spcPts val="800"/>
              </a:spcBef>
            </a:pPr>
            <a:r>
              <a:rPr lang="en-US" dirty="0" smtClean="0"/>
              <a:t>Nature of feedback important</a:t>
            </a:r>
          </a:p>
          <a:p>
            <a:pPr>
              <a:spcBef>
                <a:spcPts val="800"/>
              </a:spcBef>
            </a:pPr>
            <a:r>
              <a:rPr lang="en-US" dirty="0" smtClean="0"/>
              <a:t>Use is low stakes</a:t>
            </a:r>
          </a:p>
          <a:p>
            <a:pPr>
              <a:spcBef>
                <a:spcPts val="3800"/>
              </a:spcBef>
            </a:pPr>
            <a:r>
              <a:rPr lang="en-US" dirty="0" smtClean="0"/>
              <a:t>Administered less frequently</a:t>
            </a:r>
          </a:p>
          <a:p>
            <a:pPr>
              <a:spcBef>
                <a:spcPts val="800"/>
              </a:spcBef>
            </a:pPr>
            <a:r>
              <a:rPr lang="en-US" dirty="0" smtClean="0"/>
              <a:t>Delayed scoring more acceptable</a:t>
            </a:r>
          </a:p>
          <a:p>
            <a:pPr>
              <a:spcBef>
                <a:spcPts val="800"/>
              </a:spcBef>
            </a:pPr>
            <a:r>
              <a:rPr lang="en-US" dirty="0" smtClean="0"/>
              <a:t>Feedback less detailed</a:t>
            </a:r>
          </a:p>
          <a:p>
            <a:pPr>
              <a:spcBef>
                <a:spcPts val="800"/>
              </a:spcBef>
            </a:pPr>
            <a:r>
              <a:rPr lang="en-US" dirty="0" smtClean="0"/>
              <a:t>Use is medium or high stakes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xmlns="" val="35996906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2000"/>
                                        <p:tgtEl>
                                          <p:spTgt spid="5">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20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2000"/>
                                        <p:tgtEl>
                                          <p:spTgt spid="5">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2000"/>
                                        <p:tgtEl>
                                          <p:spTgt spid="5">
                                            <p:txEl>
                                              <p:pRg st="5" end="5"/>
                                            </p:txEl>
                                          </p:spTgt>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2000"/>
                                        <p:tgtEl>
                                          <p:spTgt spid="5">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Formative and Summative?</a:t>
            </a:r>
          </a:p>
        </p:txBody>
      </p:sp>
      <p:sp>
        <p:nvSpPr>
          <p:cNvPr id="3" name="Content Placeholder 2"/>
          <p:cNvSpPr>
            <a:spLocks noGrp="1"/>
          </p:cNvSpPr>
          <p:nvPr>
            <p:ph sz="half" idx="1"/>
          </p:nvPr>
        </p:nvSpPr>
        <p:spPr/>
        <p:txBody>
          <a:bodyPr/>
          <a:lstStyle/>
          <a:p>
            <a:r>
              <a:rPr lang="en-US" dirty="0" smtClean="0"/>
              <a:t>Formative assessments</a:t>
            </a:r>
          </a:p>
          <a:p>
            <a:pPr lvl="1"/>
            <a:r>
              <a:rPr lang="en-US" dirty="0" smtClean="0">
                <a:solidFill>
                  <a:schemeClr val="tx1"/>
                </a:solidFill>
              </a:rPr>
              <a:t>Occur during learning</a:t>
            </a:r>
          </a:p>
          <a:p>
            <a:pPr lvl="1"/>
            <a:r>
              <a:rPr lang="en-US" dirty="0" smtClean="0">
                <a:solidFill>
                  <a:schemeClr val="tx1"/>
                </a:solidFill>
              </a:rPr>
              <a:t>Used to modify instruction</a:t>
            </a:r>
          </a:p>
          <a:p>
            <a:pPr lvl="1"/>
            <a:r>
              <a:rPr lang="en-US" dirty="0" smtClean="0">
                <a:solidFill>
                  <a:schemeClr val="tx1"/>
                </a:solidFill>
              </a:rPr>
              <a:t>Often but not always informal</a:t>
            </a:r>
          </a:p>
          <a:p>
            <a:r>
              <a:rPr lang="en-US" dirty="0" smtClean="0"/>
              <a:t>Summative assessments</a:t>
            </a:r>
          </a:p>
          <a:p>
            <a:pPr lvl="1"/>
            <a:r>
              <a:rPr lang="en-US" dirty="0" smtClean="0">
                <a:solidFill>
                  <a:schemeClr val="tx1"/>
                </a:solidFill>
              </a:rPr>
              <a:t>Occur at completion of learning</a:t>
            </a:r>
          </a:p>
          <a:p>
            <a:pPr lvl="1"/>
            <a:r>
              <a:rPr lang="en-US" dirty="0" smtClean="0">
                <a:solidFill>
                  <a:schemeClr val="tx1"/>
                </a:solidFill>
              </a:rPr>
              <a:t>Used to certify achievement</a:t>
            </a:r>
          </a:p>
          <a:p>
            <a:pPr lvl="1"/>
            <a:r>
              <a:rPr lang="en-US" dirty="0" smtClean="0">
                <a:solidFill>
                  <a:schemeClr val="tx1"/>
                </a:solidFill>
              </a:rPr>
              <a:t>Almost always formal</a:t>
            </a:r>
            <a:endParaRPr lang="en-US" dirty="0">
              <a:solidFill>
                <a:schemeClr val="tx1"/>
              </a:solidFill>
            </a:endParaRPr>
          </a:p>
        </p:txBody>
      </p:sp>
      <p:sp>
        <p:nvSpPr>
          <p:cNvPr id="5" name="Content Placeholder 4"/>
          <p:cNvSpPr>
            <a:spLocks noGrp="1"/>
          </p:cNvSpPr>
          <p:nvPr>
            <p:ph sz="half" idx="2"/>
          </p:nvPr>
        </p:nvSpPr>
        <p:spPr/>
        <p:txBody>
          <a:bodyPr>
            <a:normAutofit/>
          </a:bodyPr>
          <a:lstStyle/>
          <a:p>
            <a:r>
              <a:rPr lang="en-US" sz="2800" dirty="0" smtClean="0"/>
              <a:t>FCAT?</a:t>
            </a:r>
          </a:p>
          <a:p>
            <a:pPr>
              <a:spcBef>
                <a:spcPts val="3200"/>
              </a:spcBef>
            </a:pPr>
            <a:r>
              <a:rPr lang="en-US" sz="2800" dirty="0" smtClean="0"/>
              <a:t>Your classroom assessments? </a:t>
            </a:r>
            <a:r>
              <a:rPr lang="en-US" sz="2800" i="1" dirty="0" smtClean="0"/>
              <a:t>Examples</a:t>
            </a:r>
            <a:r>
              <a:rPr lang="en-US" sz="2800" dirty="0" smtClean="0"/>
              <a:t>?</a:t>
            </a:r>
          </a:p>
          <a:p>
            <a:pPr>
              <a:spcBef>
                <a:spcPts val="3200"/>
              </a:spcBef>
            </a:pPr>
            <a:r>
              <a:rPr lang="en-US" sz="2800" dirty="0" smtClean="0"/>
              <a:t>Our project’s assessments?</a:t>
            </a:r>
            <a:endParaRPr lang="en-US" sz="24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xmlns="" val="6792266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a:bodyPr>
          <a:lstStyle/>
          <a:p>
            <a:pPr>
              <a:spcBef>
                <a:spcPts val="600"/>
              </a:spcBef>
              <a:buNone/>
            </a:pPr>
            <a:r>
              <a:rPr lang="en-US" sz="1900" dirty="0" smtClean="0"/>
              <a:t>	</a:t>
            </a:r>
            <a:r>
              <a:rPr lang="en-US" sz="1800" dirty="0" smtClean="0"/>
              <a:t>The work reported in this paper is supported through a grant from Education Research Programs at the Institute of Education Sciences (IES), award number R305A110121, administered by the U.S. Department of Education. </a:t>
            </a:r>
            <a:r>
              <a:rPr lang="en-US" sz="1800" dirty="0" err="1" smtClean="0"/>
              <a:t>Faranak</a:t>
            </a:r>
            <a:r>
              <a:rPr lang="en-US" sz="1800" dirty="0" smtClean="0"/>
              <a:t> Rohani is the principal investigator for this research. Related information is available at http://cala.fsu.edu/ies</a:t>
            </a:r>
            <a:r>
              <a:rPr lang="en-US" sz="1800" dirty="0" smtClean="0"/>
              <a:t>/. Findings </a:t>
            </a:r>
            <a:r>
              <a:rPr lang="en-US" sz="1800" dirty="0" smtClean="0"/>
              <a:t>and opinions do not reflect the positions or policies of IES or the U.S. Department of Education.</a:t>
            </a:r>
          </a:p>
          <a:p>
            <a:pPr>
              <a:buNone/>
            </a:pPr>
            <a:r>
              <a:rPr lang="en-US" sz="1800" dirty="0" smtClean="0"/>
              <a:t> </a:t>
            </a:r>
          </a:p>
          <a:p>
            <a:pPr>
              <a:spcBef>
                <a:spcPts val="600"/>
              </a:spcBef>
              <a:buNone/>
            </a:pPr>
            <a:r>
              <a:rPr lang="en-US" sz="1800" b="1" dirty="0" smtClean="0"/>
              <a:t>	Copyright © 2011 by the Center for Advancement of Learning and Assessment, Florida State University. All rights reserved.</a:t>
            </a:r>
            <a:endParaRPr lang="en-US" sz="1800"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a:t>
            </a:fld>
            <a:endParaRPr lang="en-US"/>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Types of Knowledge</a:t>
            </a:r>
            <a:endParaRPr lang="en-US" dirty="0"/>
          </a:p>
        </p:txBody>
      </p:sp>
      <p:sp>
        <p:nvSpPr>
          <p:cNvPr id="7" name="Content Placeholder 6"/>
          <p:cNvSpPr>
            <a:spLocks noGrp="1"/>
          </p:cNvSpPr>
          <p:nvPr>
            <p:ph idx="1"/>
          </p:nvPr>
        </p:nvSpPr>
        <p:spPr/>
        <p:txBody>
          <a:bodyPr/>
          <a:lstStyle/>
          <a:p>
            <a:pPr marL="0" indent="0">
              <a:spcAft>
                <a:spcPts val="16200"/>
              </a:spcAft>
              <a:buNone/>
            </a:pPr>
            <a:endParaRPr lang="en-US" dirty="0" smtClean="0"/>
          </a:p>
          <a:p>
            <a:r>
              <a:rPr lang="en-US" dirty="0" smtClean="0"/>
              <a:t>Declarative knowledge</a:t>
            </a:r>
          </a:p>
          <a:p>
            <a:r>
              <a:rPr lang="en-US" dirty="0" smtClean="0"/>
              <a:t>Procedural knowledge</a:t>
            </a:r>
          </a:p>
          <a:p>
            <a:r>
              <a:rPr lang="en-US" dirty="0" smtClean="0"/>
              <a:t>Problem solving</a:t>
            </a:r>
          </a:p>
          <a:p>
            <a:pPr marL="0" indent="0">
              <a:spcBef>
                <a:spcPts val="6200"/>
              </a:spcBef>
              <a:buNone/>
            </a:pPr>
            <a:r>
              <a:rPr lang="en-US" dirty="0" smtClean="0"/>
              <a:t>What is the nature of each?</a:t>
            </a:r>
          </a:p>
          <a:p>
            <a:pPr marL="0" indent="0">
              <a:spcBef>
                <a:spcPts val="800"/>
              </a:spcBef>
              <a:buNone/>
            </a:pPr>
            <a:r>
              <a:rPr lang="en-US" dirty="0" smtClean="0"/>
              <a:t>How is each assessed?</a:t>
            </a:r>
            <a:endParaRPr lang="en-US" dirty="0"/>
          </a:p>
        </p:txBody>
      </p:sp>
      <p:sp>
        <p:nvSpPr>
          <p:cNvPr id="8" name="Text Placeholder 7"/>
          <p:cNvSpPr>
            <a:spLocks noGrp="1"/>
          </p:cNvSpPr>
          <p:nvPr>
            <p:ph type="body" sz="half" idx="2"/>
          </p:nvPr>
        </p:nvSpPr>
        <p:spPr/>
        <p:txBody>
          <a:bodyPr/>
          <a:lstStyle/>
          <a:p>
            <a:r>
              <a:rPr lang="en-US" dirty="0" smtClean="0"/>
              <a:t>Complex Assessment in Science</a:t>
            </a:r>
            <a:endParaRPr lang="en-US"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xmlns="" val="40458732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30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0"/>
                                        <p:tgtEl>
                                          <p:spTgt spid="7">
                                            <p:txEl>
                                              <p:pRg st="3" end="3"/>
                                            </p:txEl>
                                          </p:spTgt>
                                        </p:tgtEl>
                                      </p:cBhvr>
                                    </p:animEffect>
                                  </p:childTnLst>
                                </p:cTn>
                              </p:par>
                            </p:childTnLst>
                          </p:cTn>
                        </p:par>
                        <p:par>
                          <p:cTn id="14" fill="hold">
                            <p:stCondLst>
                              <p:cond delay="5000"/>
                            </p:stCondLst>
                            <p:childTnLst>
                              <p:par>
                                <p:cTn id="15" presetID="10" presetClass="entr" presetSubtype="0" fill="hold" nodeType="after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20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dirty="0"/>
              <a:t>Looking at fish caught by each of several individuals and determining who caught the most fish </a:t>
            </a:r>
            <a:endParaRPr lang="en-US" dirty="0" smtClean="0"/>
          </a:p>
          <a:p>
            <a:pPr marL="0" indent="0">
              <a:buNone/>
            </a:pPr>
            <a:r>
              <a:rPr lang="en-US" dirty="0"/>
              <a:t>The next day, recalling who caught the most fish</a:t>
            </a:r>
            <a:endParaRPr lang="en-US" dirty="0">
              <a:solidFill>
                <a:schemeClr val="bg2">
                  <a:lumMod val="75000"/>
                </a:schemeClr>
              </a:solidFill>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xmlns="" val="17114929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0"/>
                                        <p:tgtEl>
                                          <p:spTgt spid="8">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dirty="0"/>
              <a:t>Describing what constitutes a touchdown in </a:t>
            </a:r>
            <a:r>
              <a:rPr lang="en-US" dirty="0" smtClean="0"/>
              <a:t>football</a:t>
            </a:r>
          </a:p>
          <a:p>
            <a:pPr marL="0" indent="0">
              <a:buNone/>
            </a:pPr>
            <a:r>
              <a:rPr lang="en-US" dirty="0"/>
              <a:t>Watching a football play and determining whether a touchdown was scored</a:t>
            </a:r>
            <a:endParaRPr lang="en-US" dirty="0">
              <a:solidFill>
                <a:schemeClr val="bg2">
                  <a:lumMod val="75000"/>
                </a:schemeClr>
              </a:solidFill>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xmlns="" val="12420788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dirty="0"/>
              <a:t>Naming the capital cities of various countries</a:t>
            </a:r>
            <a:endParaRPr lang="en-US" dirty="0" smtClean="0"/>
          </a:p>
          <a:p>
            <a:pPr marL="0" indent="0">
              <a:buNone/>
            </a:pPr>
            <a:r>
              <a:rPr lang="en-US" dirty="0"/>
              <a:t>When given descriptions of several cities, identifying which cities are capitals</a:t>
            </a:r>
            <a:endParaRPr lang="en-US" dirty="0">
              <a:solidFill>
                <a:schemeClr val="bg2">
                  <a:lumMod val="75000"/>
                </a:schemeClr>
              </a:solidFill>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xmlns="" val="24010494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dirty="0" smtClean="0"/>
              <a:t>Describing </a:t>
            </a:r>
            <a:r>
              <a:rPr lang="en-US" dirty="0"/>
              <a:t>how Abraham Lincoln’s views of slavery changed over time, using events of his time that help explain how his views </a:t>
            </a:r>
            <a:r>
              <a:rPr lang="en-US" dirty="0" smtClean="0"/>
              <a:t>evolved</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xmlns="" val="17640134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sz="2400" i="1" dirty="0" smtClean="0"/>
              <a:t>Concepts</a:t>
            </a:r>
            <a:r>
              <a:rPr lang="en-US" sz="2400" dirty="0" smtClean="0"/>
              <a:t> and </a:t>
            </a:r>
            <a:r>
              <a:rPr lang="en-US" sz="2400" i="1" dirty="0" smtClean="0"/>
              <a:t>Rules</a:t>
            </a:r>
          </a:p>
          <a:p>
            <a:pPr marL="0" indent="0">
              <a:buNone/>
            </a:pPr>
            <a:r>
              <a:rPr lang="en-US" b="1" i="1" dirty="0"/>
              <a:t>Concepts</a:t>
            </a:r>
            <a:r>
              <a:rPr lang="en-US" dirty="0"/>
              <a:t> involve a characteristic that can be used to classify physical objects or </a:t>
            </a:r>
            <a:r>
              <a:rPr lang="en-US" dirty="0" smtClean="0"/>
              <a:t>abstractions.</a:t>
            </a:r>
          </a:p>
          <a:p>
            <a:pPr marL="0" indent="0">
              <a:buNone/>
            </a:pPr>
            <a:r>
              <a:rPr lang="en-US" b="1" i="1" dirty="0" smtClean="0"/>
              <a:t>Rules</a:t>
            </a:r>
            <a:r>
              <a:rPr lang="en-US" dirty="0" smtClean="0"/>
              <a:t> involve the </a:t>
            </a:r>
            <a:r>
              <a:rPr lang="en-US" dirty="0"/>
              <a:t>application of principles that regulate the relationship among classes of objects or </a:t>
            </a:r>
            <a:r>
              <a:rPr lang="en-US" dirty="0" smtClean="0"/>
              <a:t>events.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xmlns="" val="32664732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sz="2400" i="1" dirty="0" smtClean="0"/>
              <a:t>Concept</a:t>
            </a:r>
            <a:r>
              <a:rPr lang="en-US" sz="2400" dirty="0" smtClean="0"/>
              <a:t> or </a:t>
            </a:r>
            <a:r>
              <a:rPr lang="en-US" sz="2400" i="1" dirty="0" smtClean="0"/>
              <a:t>Rule</a:t>
            </a:r>
            <a:r>
              <a:rPr lang="en-US" sz="2400" dirty="0" smtClean="0"/>
              <a:t>?</a:t>
            </a:r>
          </a:p>
          <a:p>
            <a:pPr marL="0" indent="0">
              <a:buNone/>
            </a:pPr>
            <a:r>
              <a:rPr lang="en-US" dirty="0"/>
              <a:t>Given the time delay between lightning and thunder, estimating the distance of the lightning</a:t>
            </a:r>
            <a:endParaRPr lang="en-US" dirty="0" smtClean="0"/>
          </a:p>
          <a:p>
            <a:pPr marL="0" indent="0">
              <a:buNone/>
            </a:pPr>
            <a:r>
              <a:rPr lang="en-US" dirty="0"/>
              <a:t>How can the focus be changed to </a:t>
            </a:r>
            <a:r>
              <a:rPr lang="en-US" dirty="0" smtClean="0"/>
              <a:t>declarative knowledge</a:t>
            </a: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xmlns="" val="26893297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sz="2400" i="1" dirty="0" smtClean="0"/>
              <a:t>Concept</a:t>
            </a:r>
            <a:r>
              <a:rPr lang="en-US" sz="2400" dirty="0" smtClean="0"/>
              <a:t> or </a:t>
            </a:r>
            <a:r>
              <a:rPr lang="en-US" sz="2400" i="1" dirty="0" smtClean="0"/>
              <a:t>Rule</a:t>
            </a:r>
            <a:r>
              <a:rPr lang="en-US" sz="2400" dirty="0" smtClean="0"/>
              <a:t>?</a:t>
            </a:r>
          </a:p>
          <a:p>
            <a:pPr marL="0" indent="0">
              <a:buNone/>
            </a:pPr>
            <a:r>
              <a:rPr lang="en-US" dirty="0" smtClean="0"/>
              <a:t>When given appropriate data, determining the relationship between atmospheric pressure and boiling point of water</a:t>
            </a:r>
          </a:p>
          <a:p>
            <a:pPr marL="0" indent="0">
              <a:buNone/>
            </a:pPr>
            <a:r>
              <a:rPr lang="en-US" dirty="0" smtClean="0"/>
              <a:t>How can the focus be changed to declarative knowledge? </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xmlns="" val="30056824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140199"/>
          </a:xfrm>
        </p:spPr>
        <p:txBody>
          <a:bodyPr>
            <a:normAutofit/>
          </a:bodyPr>
          <a:lstStyle/>
          <a:p>
            <a:pPr marL="0" indent="0">
              <a:buNone/>
            </a:pPr>
            <a:r>
              <a:rPr lang="en-US" sz="2400" i="1" dirty="0" smtClean="0"/>
              <a:t>Concept</a:t>
            </a:r>
            <a:r>
              <a:rPr lang="en-US" sz="2400" dirty="0" smtClean="0"/>
              <a:t> or </a:t>
            </a:r>
            <a:r>
              <a:rPr lang="en-US" sz="2400" i="1" dirty="0" smtClean="0"/>
              <a:t>Rule</a:t>
            </a:r>
            <a:r>
              <a:rPr lang="en-US" sz="2400" dirty="0" smtClean="0"/>
              <a:t>?</a:t>
            </a:r>
          </a:p>
          <a:p>
            <a:pPr marL="0" indent="0">
              <a:buNone/>
            </a:pPr>
            <a:r>
              <a:rPr lang="en-US" dirty="0"/>
              <a:t>Circling words within a paragraph that are used as a noun</a:t>
            </a:r>
            <a:endParaRPr lang="en-US" dirty="0" smtClean="0"/>
          </a:p>
          <a:p>
            <a:pPr marL="0" indent="0">
              <a:buNone/>
            </a:pPr>
            <a:r>
              <a:rPr lang="en-US" dirty="0"/>
              <a:t>How can the focus be changed to </a:t>
            </a:r>
            <a:r>
              <a:rPr lang="en-US" dirty="0" smtClean="0"/>
              <a:t>declarative knowledge</a:t>
            </a:r>
            <a:r>
              <a:rPr lang="en-US" dirty="0"/>
              <a:t>?</a:t>
            </a:r>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xmlns="" val="14740961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br>
              <a:rPr lang="en-US" dirty="0" smtClean="0"/>
            </a:br>
            <a:r>
              <a:rPr lang="en-US" sz="2000" dirty="0" smtClean="0"/>
              <a:t>Examples from the reading</a:t>
            </a:r>
            <a:endParaRPr lang="en-US" dirty="0"/>
          </a:p>
        </p:txBody>
      </p:sp>
      <p:sp>
        <p:nvSpPr>
          <p:cNvPr id="3" name="Content Placeholder 2"/>
          <p:cNvSpPr>
            <a:spLocks noGrp="1"/>
          </p:cNvSpPr>
          <p:nvPr>
            <p:ph sz="half" idx="1"/>
          </p:nvPr>
        </p:nvSpPr>
        <p:spPr/>
        <p:txBody>
          <a:bodyPr>
            <a:normAutofit/>
          </a:bodyPr>
          <a:lstStyle/>
          <a:p>
            <a:r>
              <a:rPr lang="en-US" sz="2400" dirty="0" smtClean="0"/>
              <a:t>Declarative knowledge</a:t>
            </a:r>
          </a:p>
          <a:p>
            <a:r>
              <a:rPr lang="en-US" sz="2400" dirty="0" smtClean="0"/>
              <a:t>Procedural knowledge</a:t>
            </a:r>
          </a:p>
          <a:p>
            <a:r>
              <a:rPr lang="en-US" sz="2400" dirty="0" smtClean="0">
                <a:solidFill>
                  <a:schemeClr val="tx2">
                    <a:lumMod val="25000"/>
                    <a:lumOff val="75000"/>
                  </a:schemeClr>
                </a:solidFill>
              </a:rPr>
              <a:t>Problem solving</a:t>
            </a:r>
            <a:endParaRPr lang="en-US" sz="2400" dirty="0">
              <a:solidFill>
                <a:schemeClr val="tx2">
                  <a:lumMod val="25000"/>
                  <a:lumOff val="75000"/>
                </a:schemeClr>
              </a:solidFill>
            </a:endParaRPr>
          </a:p>
        </p:txBody>
      </p:sp>
      <p:sp>
        <p:nvSpPr>
          <p:cNvPr id="8" name="Content Placeholder 7"/>
          <p:cNvSpPr>
            <a:spLocks noGrp="1"/>
          </p:cNvSpPr>
          <p:nvPr>
            <p:ph sz="half" idx="2"/>
          </p:nvPr>
        </p:nvSpPr>
        <p:spPr>
          <a:xfrm>
            <a:off x="4445000" y="1985963"/>
            <a:ext cx="3612478" cy="4557561"/>
          </a:xfrm>
        </p:spPr>
        <p:txBody>
          <a:bodyPr>
            <a:normAutofit lnSpcReduction="10000"/>
          </a:bodyPr>
          <a:lstStyle/>
          <a:p>
            <a:pPr marL="0" indent="0">
              <a:buNone/>
            </a:pPr>
            <a:r>
              <a:rPr lang="en-US" sz="2200" dirty="0" smtClean="0"/>
              <a:t>Is each of these words a noun or something else?</a:t>
            </a:r>
          </a:p>
          <a:p>
            <a:pPr marL="0" indent="0">
              <a:spcBef>
                <a:spcPts val="8600"/>
              </a:spcBef>
              <a:buNone/>
            </a:pPr>
            <a:r>
              <a:rPr lang="en-US" sz="2200" dirty="0" smtClean="0"/>
              <a:t>Explain what makes a word a noun versus, for instance, a verb? Include illustrations.   </a:t>
            </a:r>
            <a:r>
              <a:rPr lang="en-US" sz="1400" dirty="0" smtClean="0">
                <a:sym typeface="Wingdings 3"/>
              </a:rPr>
              <a:t></a:t>
            </a:r>
            <a:r>
              <a:rPr lang="en-US" sz="2400" dirty="0" smtClean="0"/>
              <a:t> </a:t>
            </a:r>
            <a:endParaRPr lang="en-US" sz="2200" dirty="0" smtClean="0"/>
          </a:p>
          <a:p>
            <a:pPr marL="0" indent="0">
              <a:buNone/>
            </a:pPr>
            <a:r>
              <a:rPr lang="en-US" dirty="0" smtClean="0">
                <a:solidFill>
                  <a:schemeClr val="tx2">
                    <a:lumMod val="75000"/>
                    <a:lumOff val="25000"/>
                  </a:schemeClr>
                </a:solidFill>
              </a:rPr>
              <a:t>If students have achieved procedural knowledge in a particular content area, have they also achieved declarative knowledge in that area?</a:t>
            </a:r>
          </a:p>
        </p:txBody>
      </p:sp>
      <p:sp>
        <p:nvSpPr>
          <p:cNvPr id="4" name="Slide Number Placeholder 3"/>
          <p:cNvSpPr>
            <a:spLocks noGrp="1"/>
          </p:cNvSpPr>
          <p:nvPr>
            <p:ph type="sldNum" sz="quarter" idx="12"/>
          </p:nvPr>
        </p:nvSpPr>
        <p:spPr/>
        <p:txBody>
          <a:bodyPr/>
          <a:lstStyle/>
          <a:p>
            <a:fld id="{0CFEC368-1D7A-4F81-ABF6-AE0E36BAF64C}" type="slidenum">
              <a:rPr lang="en-US" smtClean="0"/>
              <a:pPr/>
              <a:t>29</a:t>
            </a:fld>
            <a:endParaRPr lang="en-US"/>
          </a:p>
        </p:txBody>
      </p:sp>
      <p:sp>
        <p:nvSpPr>
          <p:cNvPr id="7" name="Rectangle 6"/>
          <p:cNvSpPr/>
          <p:nvPr/>
        </p:nvSpPr>
        <p:spPr>
          <a:xfrm rot="18207878">
            <a:off x="678001" y="4211952"/>
            <a:ext cx="1523332" cy="523220"/>
          </a:xfrm>
          <a:prstGeom prst="rect">
            <a:avLst/>
          </a:prstGeom>
        </p:spPr>
        <p:txBody>
          <a:bodyPr wrap="square">
            <a:spAutoFit/>
          </a:bodyPr>
          <a:lstStyle/>
          <a:p>
            <a:pPr algn="ctr"/>
            <a:r>
              <a:rPr lang="en-US" sz="2800" dirty="0">
                <a:solidFill>
                  <a:srgbClr val="0000FF"/>
                </a:solidFill>
              </a:rPr>
              <a:t>Google</a:t>
            </a:r>
          </a:p>
        </p:txBody>
      </p:sp>
      <p:sp>
        <p:nvSpPr>
          <p:cNvPr id="9" name="Rectangle 8"/>
          <p:cNvSpPr/>
          <p:nvPr/>
        </p:nvSpPr>
        <p:spPr>
          <a:xfrm rot="1672549">
            <a:off x="2887574" y="4459364"/>
            <a:ext cx="973995" cy="523220"/>
          </a:xfrm>
          <a:prstGeom prst="rect">
            <a:avLst/>
          </a:prstGeom>
        </p:spPr>
        <p:txBody>
          <a:bodyPr wrap="none">
            <a:spAutoFit/>
          </a:bodyPr>
          <a:lstStyle/>
          <a:p>
            <a:pPr algn="ctr"/>
            <a:r>
              <a:rPr lang="en-US" sz="2800" dirty="0">
                <a:solidFill>
                  <a:srgbClr val="008000"/>
                </a:solidFill>
              </a:rPr>
              <a:t>Help</a:t>
            </a:r>
          </a:p>
        </p:txBody>
      </p:sp>
      <p:sp>
        <p:nvSpPr>
          <p:cNvPr id="10" name="Rectangle 9"/>
          <p:cNvSpPr/>
          <p:nvPr/>
        </p:nvSpPr>
        <p:spPr>
          <a:xfrm rot="21263653">
            <a:off x="1565857" y="5004191"/>
            <a:ext cx="1103036" cy="523220"/>
          </a:xfrm>
          <a:prstGeom prst="rect">
            <a:avLst/>
          </a:prstGeom>
        </p:spPr>
        <p:txBody>
          <a:bodyPr wrap="none">
            <a:spAutoFit/>
          </a:bodyPr>
          <a:lstStyle/>
          <a:p>
            <a:r>
              <a:rPr lang="en-US" sz="2800" dirty="0">
                <a:solidFill>
                  <a:srgbClr val="660066"/>
                </a:solidFill>
              </a:rPr>
              <a:t>Voice</a:t>
            </a:r>
          </a:p>
        </p:txBody>
      </p:sp>
      <p:sp>
        <p:nvSpPr>
          <p:cNvPr id="11" name="Rectangle 10"/>
          <p:cNvSpPr/>
          <p:nvPr/>
        </p:nvSpPr>
        <p:spPr>
          <a:xfrm rot="1362635">
            <a:off x="521845" y="5527411"/>
            <a:ext cx="685930" cy="523220"/>
          </a:xfrm>
          <a:prstGeom prst="rect">
            <a:avLst/>
          </a:prstGeom>
        </p:spPr>
        <p:txBody>
          <a:bodyPr wrap="none">
            <a:spAutoFit/>
          </a:bodyPr>
          <a:lstStyle/>
          <a:p>
            <a:pPr algn="ctr"/>
            <a:r>
              <a:rPr lang="en-US" sz="2800" dirty="0">
                <a:solidFill>
                  <a:srgbClr val="FF6600"/>
                </a:solidFill>
              </a:rPr>
              <a:t>Ski</a:t>
            </a:r>
          </a:p>
        </p:txBody>
      </p:sp>
      <p:sp>
        <p:nvSpPr>
          <p:cNvPr id="12" name="Rectangle 11"/>
          <p:cNvSpPr/>
          <p:nvPr/>
        </p:nvSpPr>
        <p:spPr>
          <a:xfrm rot="303772">
            <a:off x="3081653" y="5463810"/>
            <a:ext cx="682599" cy="523220"/>
          </a:xfrm>
          <a:prstGeom prst="rect">
            <a:avLst/>
          </a:prstGeom>
        </p:spPr>
        <p:txBody>
          <a:bodyPr wrap="none">
            <a:spAutoFit/>
          </a:bodyPr>
          <a:lstStyle/>
          <a:p>
            <a:pPr algn="ctr"/>
            <a:r>
              <a:rPr lang="en-US" sz="2800" dirty="0">
                <a:solidFill>
                  <a:srgbClr val="0000FF"/>
                </a:solidFill>
              </a:rPr>
              <a:t>Fly</a:t>
            </a:r>
          </a:p>
        </p:txBody>
      </p:sp>
      <p:sp>
        <p:nvSpPr>
          <p:cNvPr id="13" name="Rectangle 12"/>
          <p:cNvSpPr/>
          <p:nvPr/>
        </p:nvSpPr>
        <p:spPr>
          <a:xfrm rot="20599768">
            <a:off x="3151679" y="3693902"/>
            <a:ext cx="775698" cy="523220"/>
          </a:xfrm>
          <a:prstGeom prst="rect">
            <a:avLst/>
          </a:prstGeom>
        </p:spPr>
        <p:txBody>
          <a:bodyPr wrap="none">
            <a:spAutoFit/>
          </a:bodyPr>
          <a:lstStyle/>
          <a:p>
            <a:r>
              <a:rPr lang="en-US" sz="2800" dirty="0">
                <a:solidFill>
                  <a:srgbClr val="FF0000"/>
                </a:solidFill>
              </a:rPr>
              <a:t>Dig</a:t>
            </a:r>
          </a:p>
        </p:txBody>
      </p:sp>
      <p:sp>
        <p:nvSpPr>
          <p:cNvPr id="14" name="Rectangle 13"/>
          <p:cNvSpPr/>
          <p:nvPr/>
        </p:nvSpPr>
        <p:spPr>
          <a:xfrm rot="1390707">
            <a:off x="4147586" y="3010470"/>
            <a:ext cx="921396" cy="523220"/>
          </a:xfrm>
          <a:prstGeom prst="rect">
            <a:avLst/>
          </a:prstGeom>
        </p:spPr>
        <p:txBody>
          <a:bodyPr wrap="none">
            <a:spAutoFit/>
          </a:bodyPr>
          <a:lstStyle/>
          <a:p>
            <a:pPr algn="ctr"/>
            <a:r>
              <a:rPr lang="en-US" sz="2800" dirty="0">
                <a:solidFill>
                  <a:srgbClr val="FF6600"/>
                </a:solidFill>
              </a:rPr>
              <a:t>Visit</a:t>
            </a:r>
          </a:p>
        </p:txBody>
      </p:sp>
      <p:sp>
        <p:nvSpPr>
          <p:cNvPr id="15" name="Rectangle 14"/>
          <p:cNvSpPr/>
          <p:nvPr/>
        </p:nvSpPr>
        <p:spPr>
          <a:xfrm rot="20364228">
            <a:off x="5547833" y="2928341"/>
            <a:ext cx="902811" cy="523220"/>
          </a:xfrm>
          <a:prstGeom prst="rect">
            <a:avLst/>
          </a:prstGeom>
        </p:spPr>
        <p:txBody>
          <a:bodyPr wrap="none">
            <a:spAutoFit/>
          </a:bodyPr>
          <a:lstStyle/>
          <a:p>
            <a:pPr algn="ctr"/>
            <a:r>
              <a:rPr lang="en-US" sz="2800" dirty="0">
                <a:solidFill>
                  <a:srgbClr val="008000"/>
                </a:solidFill>
              </a:rPr>
              <a:t>Pass</a:t>
            </a:r>
          </a:p>
        </p:txBody>
      </p:sp>
    </p:spTree>
    <p:extLst>
      <p:ext uri="{BB962C8B-B14F-4D97-AF65-F5344CB8AC3E}">
        <p14:creationId xmlns:p14="http://schemas.microsoft.com/office/powerpoint/2010/main" xmlns="" val="284624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Significance</a:t>
            </a:r>
            <a:endParaRPr lang="en-US" dirty="0"/>
          </a:p>
        </p:txBody>
      </p:sp>
      <p:sp>
        <p:nvSpPr>
          <p:cNvPr id="3" name="Content Placeholder 2"/>
          <p:cNvSpPr>
            <a:spLocks noGrp="1"/>
          </p:cNvSpPr>
          <p:nvPr>
            <p:ph idx="1"/>
          </p:nvPr>
        </p:nvSpPr>
        <p:spPr/>
        <p:txBody>
          <a:bodyPr/>
          <a:lstStyle/>
          <a:p>
            <a:r>
              <a:rPr lang="en-US" dirty="0" smtClean="0"/>
              <a:t>The issue…</a:t>
            </a:r>
          </a:p>
          <a:p>
            <a:pPr lvl="1"/>
            <a:r>
              <a:rPr lang="en-US" dirty="0" smtClean="0"/>
              <a:t>High-stakes tests like the FCAT can measure only a subset of essential science competencies.</a:t>
            </a:r>
          </a:p>
          <a:p>
            <a:pPr lvl="1"/>
            <a:r>
              <a:rPr lang="en-US" dirty="0" smtClean="0"/>
              <a:t>When the FCAT and similar tests are treated as high stakes for students, teachers, and schools, you know the consequences.</a:t>
            </a:r>
          </a:p>
          <a:p>
            <a:r>
              <a:rPr lang="en-US" dirty="0" smtClean="0"/>
              <a:t>Our goal is to help improve this situation. </a:t>
            </a:r>
          </a:p>
        </p:txBody>
      </p:sp>
      <p:sp>
        <p:nvSpPr>
          <p:cNvPr id="4" name="Slide Number Placeholder 3"/>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xmlns="" val="655619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0"/>
                                        <p:tgtEl>
                                          <p:spTgt spid="3">
                                            <p:txEl>
                                              <p:pRg st="2" end="2"/>
                                            </p:txEl>
                                          </p:spTgt>
                                        </p:tgtEl>
                                      </p:cBhvr>
                                    </p:animEffect>
                                  </p:childTnLst>
                                </p:cTn>
                              </p:par>
                            </p:childTnLst>
                          </p:cTn>
                        </p:par>
                        <p:par>
                          <p:cTn id="15" fill="hold">
                            <p:stCondLst>
                              <p:cond delay="5500"/>
                            </p:stCondLst>
                            <p:childTnLst>
                              <p:par>
                                <p:cTn id="16" presetID="9"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Knowledge</a:t>
            </a:r>
            <a:endParaRPr lang="en-US" dirty="0"/>
          </a:p>
        </p:txBody>
      </p:sp>
      <p:sp>
        <p:nvSpPr>
          <p:cNvPr id="3" name="Content Placeholder 2"/>
          <p:cNvSpPr>
            <a:spLocks noGrp="1"/>
          </p:cNvSpPr>
          <p:nvPr>
            <p:ph sz="half" idx="1"/>
          </p:nvPr>
        </p:nvSpPr>
        <p:spPr/>
        <p:txBody>
          <a:bodyPr>
            <a:normAutofit/>
          </a:bodyPr>
          <a:lstStyle/>
          <a:p>
            <a:r>
              <a:rPr lang="en-US" sz="2400" dirty="0" smtClean="0">
                <a:solidFill>
                  <a:schemeClr val="tx2">
                    <a:lumMod val="25000"/>
                    <a:lumOff val="75000"/>
                  </a:schemeClr>
                </a:solidFill>
              </a:rPr>
              <a:t>Declarative knowledge</a:t>
            </a:r>
          </a:p>
          <a:p>
            <a:r>
              <a:rPr lang="en-US" sz="2400" dirty="0" smtClean="0">
                <a:solidFill>
                  <a:schemeClr val="tx2">
                    <a:lumMod val="25000"/>
                    <a:lumOff val="75000"/>
                  </a:schemeClr>
                </a:solidFill>
              </a:rPr>
              <a:t>Procedural knowledge</a:t>
            </a:r>
          </a:p>
          <a:p>
            <a:r>
              <a:rPr lang="en-US" sz="2400" dirty="0" smtClean="0">
                <a:solidFill>
                  <a:schemeClr val="tx1"/>
                </a:solidFill>
              </a:rPr>
              <a:t>Problem solving</a:t>
            </a:r>
          </a:p>
          <a:p>
            <a:pPr marL="0" indent="0">
              <a:buNone/>
            </a:pPr>
            <a:r>
              <a:rPr lang="en-US" sz="2000" dirty="0"/>
              <a:t>A problem to be solved exists when one has a goal and has not yet identified a means for reaching that </a:t>
            </a:r>
            <a:r>
              <a:rPr lang="en-US" sz="2000" dirty="0" smtClean="0"/>
              <a:t>goal.</a:t>
            </a:r>
            <a:endParaRPr lang="en-US" sz="2400" dirty="0" smtClean="0">
              <a:solidFill>
                <a:schemeClr val="tx1"/>
              </a:solidFill>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pPr/>
              <a:t>30</a:t>
            </a:fld>
            <a:endParaRPr lang="en-US"/>
          </a:p>
        </p:txBody>
      </p:sp>
      <p:pic>
        <p:nvPicPr>
          <p:cNvPr id="10" name="Content Placeholder 9"/>
          <p:cNvPicPr>
            <a:picLocks noGrp="1"/>
          </p:cNvPicPr>
          <p:nvPr>
            <p:ph sz="half" idx="2"/>
          </p:nvPr>
        </p:nvPicPr>
        <p:blipFill>
          <a:blip r:embed="rId3" cstate="print">
            <a:extLst>
              <a:ext uri="{28A0092B-C50C-407E-A947-70E740481C1C}">
                <a14:useLocalDpi xmlns:a14="http://schemas.microsoft.com/office/drawing/2010/main" xmlns="" val="0"/>
              </a:ext>
            </a:extLst>
          </a:blip>
          <a:srcRect l="1236" r="1236"/>
          <a:stretch>
            <a:fillRect/>
          </a:stretch>
        </p:blipFill>
        <p:spPr>
          <a:xfrm>
            <a:off x="4711700" y="1089025"/>
            <a:ext cx="3132138" cy="5370513"/>
          </a:xfrm>
          <a:prstGeom prst="rect">
            <a:avLst/>
          </a:prstGeom>
        </p:spPr>
      </p:pic>
    </p:spTree>
    <p:extLst>
      <p:ext uri="{BB962C8B-B14F-4D97-AF65-F5344CB8AC3E}">
        <p14:creationId xmlns:p14="http://schemas.microsoft.com/office/powerpoint/2010/main" xmlns="" val="20157010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Knowledge</a:t>
            </a:r>
            <a:br>
              <a:rPr lang="en-US" dirty="0"/>
            </a:br>
            <a:r>
              <a:rPr lang="en-US" sz="2000" dirty="0"/>
              <a:t>Examples from the reading</a:t>
            </a:r>
          </a:p>
        </p:txBody>
      </p:sp>
      <p:sp>
        <p:nvSpPr>
          <p:cNvPr id="3" name="Content Placeholder 2"/>
          <p:cNvSpPr>
            <a:spLocks noGrp="1"/>
          </p:cNvSpPr>
          <p:nvPr>
            <p:ph sz="half" idx="1"/>
          </p:nvPr>
        </p:nvSpPr>
        <p:spPr/>
        <p:txBody>
          <a:bodyPr>
            <a:normAutofit/>
          </a:bodyPr>
          <a:lstStyle/>
          <a:p>
            <a:r>
              <a:rPr lang="en-US" sz="2400" dirty="0">
                <a:solidFill>
                  <a:srgbClr val="000000"/>
                </a:solidFill>
              </a:rPr>
              <a:t>Declarative knowledge</a:t>
            </a:r>
          </a:p>
          <a:p>
            <a:r>
              <a:rPr lang="en-US" sz="2400" dirty="0" smtClean="0">
                <a:solidFill>
                  <a:srgbClr val="000000"/>
                </a:solidFill>
              </a:rPr>
              <a:t>Procedural </a:t>
            </a:r>
            <a:r>
              <a:rPr lang="en-US" sz="2400" dirty="0">
                <a:solidFill>
                  <a:srgbClr val="000000"/>
                </a:solidFill>
              </a:rPr>
              <a:t>knowledge</a:t>
            </a:r>
          </a:p>
          <a:p>
            <a:r>
              <a:rPr lang="en-US" sz="2400" dirty="0">
                <a:solidFill>
                  <a:schemeClr val="tx1"/>
                </a:solidFill>
              </a:rPr>
              <a:t>Problem </a:t>
            </a:r>
            <a:r>
              <a:rPr lang="en-US" sz="2400" dirty="0" smtClean="0">
                <a:solidFill>
                  <a:schemeClr val="tx1"/>
                </a:solidFill>
              </a:rPr>
              <a:t>solving</a:t>
            </a:r>
            <a:endParaRPr lang="en-US" sz="2400" dirty="0">
              <a:solidFill>
                <a:schemeClr val="tx1"/>
              </a:solidFill>
            </a:endParaRPr>
          </a:p>
        </p:txBody>
      </p:sp>
      <p:sp>
        <p:nvSpPr>
          <p:cNvPr id="4" name="Content Placeholder 3"/>
          <p:cNvSpPr>
            <a:spLocks noGrp="1"/>
          </p:cNvSpPr>
          <p:nvPr>
            <p:ph sz="half" idx="2"/>
          </p:nvPr>
        </p:nvSpPr>
        <p:spPr>
          <a:xfrm>
            <a:off x="4399878" y="2038683"/>
            <a:ext cx="3720476" cy="4465053"/>
          </a:xfrm>
        </p:spPr>
        <p:txBody>
          <a:bodyPr>
            <a:normAutofit/>
          </a:bodyPr>
          <a:lstStyle/>
          <a:p>
            <a:pPr marL="0" indent="0">
              <a:spcBef>
                <a:spcPts val="1400"/>
              </a:spcBef>
              <a:buNone/>
            </a:pPr>
            <a:r>
              <a:rPr lang="en-US" sz="2400" dirty="0" smtClean="0"/>
              <a:t>Which is it?</a:t>
            </a:r>
          </a:p>
          <a:p>
            <a:pPr>
              <a:spcBef>
                <a:spcPts val="1400"/>
              </a:spcBef>
            </a:pPr>
            <a:r>
              <a:rPr lang="en-US" dirty="0" smtClean="0"/>
              <a:t>Determining </a:t>
            </a:r>
            <a:r>
              <a:rPr lang="en-US" dirty="0"/>
              <a:t>which computer will best meet your </a:t>
            </a:r>
            <a:r>
              <a:rPr lang="en-US" dirty="0" smtClean="0"/>
              <a:t>needs</a:t>
            </a:r>
          </a:p>
          <a:p>
            <a:pPr>
              <a:spcBef>
                <a:spcPts val="1400"/>
              </a:spcBef>
            </a:pPr>
            <a:r>
              <a:rPr lang="en-US" dirty="0"/>
              <a:t>During an archaeological dig, using a learned technique to classify uncovered tools by historical </a:t>
            </a:r>
            <a:r>
              <a:rPr lang="en-US" dirty="0" smtClean="0"/>
              <a:t>period</a:t>
            </a:r>
          </a:p>
          <a:p>
            <a:pPr>
              <a:spcBef>
                <a:spcPts val="1400"/>
              </a:spcBef>
            </a:pPr>
            <a:r>
              <a:rPr lang="en-US" dirty="0"/>
              <a:t>Explaining to another person why global warming causes </a:t>
            </a:r>
            <a:r>
              <a:rPr lang="en-US" dirty="0" smtClean="0"/>
              <a:t>the sea </a:t>
            </a:r>
            <a:r>
              <a:rPr lang="en-US" dirty="0"/>
              <a:t>level of the oceans to </a:t>
            </a:r>
            <a:r>
              <a:rPr lang="en-US" dirty="0" smtClean="0"/>
              <a:t>rise</a:t>
            </a:r>
          </a:p>
          <a:p>
            <a:pPr>
              <a:spcBef>
                <a:spcPts val="1400"/>
              </a:spcBef>
            </a:pPr>
            <a:r>
              <a:rPr lang="en-US" dirty="0"/>
              <a:t>Determining what clothes </a:t>
            </a:r>
            <a:r>
              <a:rPr lang="en-US" dirty="0" smtClean="0"/>
              <a:t>to bring when visiting a </a:t>
            </a:r>
            <a:r>
              <a:rPr lang="en-US" dirty="0"/>
              <a:t>country with which you are </a:t>
            </a:r>
            <a:r>
              <a:rPr lang="en-US" dirty="0" smtClean="0"/>
              <a:t>unfamiliar</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xmlns="" val="18057365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chemeClr val="folHlink"/>
                                      </p:to>
                                    </p:animClr>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10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Knowledge</a:t>
            </a:r>
          </a:p>
        </p:txBody>
      </p:sp>
      <p:sp>
        <p:nvSpPr>
          <p:cNvPr id="3" name="Content Placeholder 2"/>
          <p:cNvSpPr>
            <a:spLocks noGrp="1"/>
          </p:cNvSpPr>
          <p:nvPr>
            <p:ph sz="half" idx="1"/>
          </p:nvPr>
        </p:nvSpPr>
        <p:spPr/>
        <p:txBody>
          <a:bodyPr/>
          <a:lstStyle/>
          <a:p>
            <a:pPr marL="0" indent="0">
              <a:buNone/>
            </a:pPr>
            <a:r>
              <a:rPr lang="en-US" sz="2000" dirty="0" smtClean="0"/>
              <a:t>Within groups, let’s create one illustration each of</a:t>
            </a:r>
            <a:endParaRPr lang="en-US" dirty="0" smtClean="0"/>
          </a:p>
          <a:p>
            <a:pPr>
              <a:spcBef>
                <a:spcPts val="1400"/>
              </a:spcBef>
            </a:pPr>
            <a:r>
              <a:rPr lang="en-US" dirty="0" smtClean="0"/>
              <a:t>Declarative knowledge</a:t>
            </a:r>
          </a:p>
          <a:p>
            <a:pPr>
              <a:spcBef>
                <a:spcPts val="1400"/>
              </a:spcBef>
            </a:pPr>
            <a:r>
              <a:rPr lang="en-US" dirty="0" smtClean="0"/>
              <a:t>Procedural knowledge</a:t>
            </a:r>
          </a:p>
          <a:p>
            <a:pPr>
              <a:spcBef>
                <a:spcPts val="1400"/>
              </a:spcBef>
            </a:pPr>
            <a:r>
              <a:rPr lang="en-US" dirty="0" smtClean="0"/>
              <a:t>Problem solving</a:t>
            </a:r>
          </a:p>
          <a:p>
            <a:pPr marL="0" indent="0">
              <a:buNone/>
            </a:pPr>
            <a:r>
              <a:rPr lang="en-US" dirty="0" smtClean="0"/>
              <a:t>First, what is the difference between procedural knowledge and problem solving?</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32</a:t>
            </a:fld>
            <a:endParaRPr lang="en-US"/>
          </a:p>
        </p:txBody>
      </p:sp>
      <p:pic>
        <p:nvPicPr>
          <p:cNvPr id="6" name="Content Placeholder 9"/>
          <p:cNvPicPr>
            <a:picLocks/>
          </p:cNvPicPr>
          <p:nvPr/>
        </p:nvPicPr>
        <p:blipFill>
          <a:blip r:embed="rId3" cstate="print">
            <a:extLst>
              <a:ext uri="{28A0092B-C50C-407E-A947-70E740481C1C}">
                <a14:useLocalDpi xmlns:a14="http://schemas.microsoft.com/office/drawing/2010/main" xmlns="" val="0"/>
              </a:ext>
            </a:extLst>
          </a:blip>
          <a:srcRect l="1236" r="1236"/>
          <a:stretch>
            <a:fillRect/>
          </a:stretch>
        </p:blipFill>
        <p:spPr>
          <a:xfrm>
            <a:off x="4711700" y="1089025"/>
            <a:ext cx="3132138" cy="5370513"/>
          </a:xfrm>
          <a:prstGeom prst="rect">
            <a:avLst/>
          </a:prstGeom>
        </p:spPr>
      </p:pic>
    </p:spTree>
    <p:extLst>
      <p:ext uri="{BB962C8B-B14F-4D97-AF65-F5344CB8AC3E}">
        <p14:creationId xmlns:p14="http://schemas.microsoft.com/office/powerpoint/2010/main" xmlns="" val="29462032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par>
                          <p:cTn id="8" fill="hold">
                            <p:stCondLst>
                              <p:cond delay="2000"/>
                            </p:stCondLst>
                            <p:childTnLst>
                              <p:par>
                                <p:cTn id="9" presetID="3" presetClass="emph" presetSubtype="2" fill="hold" nodeType="afterEffect">
                                  <p:stCondLst>
                                    <p:cond delay="0"/>
                                  </p:stCondLst>
                                  <p:childTnLst>
                                    <p:animClr clrSpc="rgb" dir="cw">
                                      <p:cBhvr override="childStyle">
                                        <p:cTn id="10" dur="3000" fill="hold"/>
                                        <p:tgtEl>
                                          <p:spTgt spid="3">
                                            <p:txEl>
                                              <p:pRg st="1" end="1"/>
                                            </p:txEl>
                                          </p:spTgt>
                                        </p:tgtEl>
                                        <p:attrNameLst>
                                          <p:attrName>style.color</p:attrName>
                                        </p:attrNameLst>
                                      </p:cBhvr>
                                      <p:to>
                                        <a:schemeClr val="bg2"/>
                                      </p:to>
                                    </p:animClr>
                                  </p:childTnLst>
                                </p:cTn>
                              </p:par>
                            </p:childTnLst>
                          </p:cTn>
                        </p:par>
                        <p:par>
                          <p:cTn id="11" fill="hold">
                            <p:stCondLst>
                              <p:cond delay="5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8474" y="1981199"/>
            <a:ext cx="7556313" cy="4538133"/>
          </a:xfrm>
        </p:spPr>
        <p:txBody>
          <a:bodyPr>
            <a:normAutofit/>
          </a:bodyPr>
          <a:lstStyle/>
          <a:p>
            <a:r>
              <a:rPr lang="en-US" dirty="0" smtClean="0"/>
              <a:t>Declarative knowledge</a:t>
            </a:r>
          </a:p>
          <a:p>
            <a:pPr lvl="1"/>
            <a:r>
              <a:rPr lang="en-US" dirty="0" smtClean="0"/>
              <a:t>Knowing </a:t>
            </a:r>
            <a:r>
              <a:rPr lang="en-US" dirty="0"/>
              <a:t>that something is the </a:t>
            </a:r>
            <a:r>
              <a:rPr lang="en-US" dirty="0" smtClean="0"/>
              <a:t>case</a:t>
            </a:r>
          </a:p>
          <a:p>
            <a:pPr lvl="1"/>
            <a:r>
              <a:rPr lang="en-US" dirty="0" smtClean="0"/>
              <a:t>Involves information </a:t>
            </a:r>
            <a:r>
              <a:rPr lang="en-US" dirty="0"/>
              <a:t>that can be conveyed in words, orally or in writing; that is, knowledge that can be declared</a:t>
            </a:r>
          </a:p>
          <a:p>
            <a:pPr>
              <a:spcBef>
                <a:spcPts val="1400"/>
              </a:spcBef>
            </a:pPr>
            <a:r>
              <a:rPr lang="en-US" dirty="0" smtClean="0"/>
              <a:t>Procedural knowledge</a:t>
            </a:r>
          </a:p>
          <a:p>
            <a:pPr lvl="1"/>
            <a:r>
              <a:rPr lang="en-US" dirty="0" smtClean="0"/>
              <a:t>Knowing </a:t>
            </a:r>
            <a:r>
              <a:rPr lang="en-US" dirty="0"/>
              <a:t>how to do </a:t>
            </a:r>
            <a:r>
              <a:rPr lang="en-US" dirty="0" smtClean="0"/>
              <a:t>something </a:t>
            </a:r>
          </a:p>
          <a:p>
            <a:pPr lvl="1"/>
            <a:r>
              <a:rPr lang="en-US" dirty="0" smtClean="0"/>
              <a:t>Involves utilizing concepts or applying </a:t>
            </a:r>
            <a:r>
              <a:rPr lang="en-US" dirty="0"/>
              <a:t>rules that govern relationships</a:t>
            </a:r>
          </a:p>
          <a:p>
            <a:pPr>
              <a:spcBef>
                <a:spcPts val="1400"/>
              </a:spcBef>
            </a:pPr>
            <a:r>
              <a:rPr lang="en-US" dirty="0" smtClean="0"/>
              <a:t>Problem solving</a:t>
            </a:r>
          </a:p>
          <a:p>
            <a:pPr lvl="1"/>
            <a:r>
              <a:rPr lang="en-US" dirty="0"/>
              <a:t>I</a:t>
            </a:r>
            <a:r>
              <a:rPr lang="en-US" dirty="0" smtClean="0"/>
              <a:t>nvolves </a:t>
            </a:r>
            <a:r>
              <a:rPr lang="en-US" dirty="0"/>
              <a:t>a sequence of </a:t>
            </a:r>
            <a:r>
              <a:rPr lang="en-US" dirty="0" smtClean="0"/>
              <a:t>steps </a:t>
            </a:r>
            <a:r>
              <a:rPr lang="en-US" dirty="0"/>
              <a:t>beginning with establishing a representation of the problem, then selecting a strategy that seems appropriate for resolving the problem, followed by evaluating the results of employing that strategy</a:t>
            </a:r>
          </a:p>
        </p:txBody>
      </p:sp>
      <p:sp>
        <p:nvSpPr>
          <p:cNvPr id="4" name="Slide Number Placeholder 3"/>
          <p:cNvSpPr>
            <a:spLocks noGrp="1"/>
          </p:cNvSpPr>
          <p:nvPr>
            <p:ph type="sldNum" sz="quarter" idx="12"/>
          </p:nvPr>
        </p:nvSpPr>
        <p:spPr/>
        <p:txBody>
          <a:bodyPr/>
          <a:lstStyle/>
          <a:p>
            <a:fld id="{0CFEC368-1D7A-4F81-ABF6-AE0E36BAF64C}" type="slidenum">
              <a:rPr lang="en-US" smtClean="0"/>
              <a:pPr/>
              <a:t>33</a:t>
            </a:fld>
            <a:endParaRPr lang="en-US"/>
          </a:p>
        </p:txBody>
      </p:sp>
      <p:sp>
        <p:nvSpPr>
          <p:cNvPr id="7" name="Text Placeholder 6"/>
          <p:cNvSpPr>
            <a:spLocks noGrp="1"/>
          </p:cNvSpPr>
          <p:nvPr>
            <p:ph type="body" sz="half" idx="2"/>
          </p:nvPr>
        </p:nvSpPr>
        <p:spPr>
          <a:xfrm>
            <a:off x="498518" y="707571"/>
            <a:ext cx="7558960" cy="1196682"/>
          </a:xfrm>
        </p:spPr>
        <p:txBody>
          <a:bodyPr/>
          <a:lstStyle/>
          <a:p>
            <a:r>
              <a:rPr lang="en-US" dirty="0" smtClean="0"/>
              <a:t>Using illustrations of competencies you would like your students to learn, provide one illustration of each of the following: </a:t>
            </a:r>
            <a:endParaRPr lang="en-US" dirty="0"/>
          </a:p>
        </p:txBody>
      </p:sp>
    </p:spTree>
    <p:extLst>
      <p:ext uri="{BB962C8B-B14F-4D97-AF65-F5344CB8AC3E}">
        <p14:creationId xmlns:p14="http://schemas.microsoft.com/office/powerpoint/2010/main" xmlns="" val="3656692123"/>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Types of Knowledge</a:t>
            </a:r>
            <a:br>
              <a:rPr lang="en-US" sz="2200" dirty="0" smtClean="0"/>
            </a:br>
            <a:r>
              <a:rPr lang="en-US" dirty="0" smtClean="0"/>
              <a:t>Why distinction is important</a:t>
            </a:r>
            <a:endParaRPr lang="en-US" dirty="0"/>
          </a:p>
        </p:txBody>
      </p:sp>
      <p:sp>
        <p:nvSpPr>
          <p:cNvPr id="3" name="Content Placeholder 2"/>
          <p:cNvSpPr>
            <a:spLocks noGrp="1"/>
          </p:cNvSpPr>
          <p:nvPr>
            <p:ph idx="1"/>
          </p:nvPr>
        </p:nvSpPr>
        <p:spPr>
          <a:xfrm>
            <a:off x="498474" y="1981200"/>
            <a:ext cx="7556313" cy="4284133"/>
          </a:xfrm>
        </p:spPr>
        <p:txBody>
          <a:bodyPr>
            <a:normAutofit lnSpcReduction="10000"/>
          </a:bodyPr>
          <a:lstStyle/>
          <a:p>
            <a:pPr marL="0" indent="0">
              <a:buNone/>
            </a:pPr>
            <a:r>
              <a:rPr lang="en-US" dirty="0" smtClean="0"/>
              <a:t>Within a given content area, students typically do not learn each type of knowledge.</a:t>
            </a:r>
          </a:p>
          <a:p>
            <a:pPr marL="0" indent="0">
              <a:spcBef>
                <a:spcPts val="1400"/>
              </a:spcBef>
              <a:buNone/>
            </a:pPr>
            <a:r>
              <a:rPr lang="en-US" dirty="0" smtClean="0"/>
              <a:t>Different tasks are used to assess each type of knowledge.</a:t>
            </a:r>
          </a:p>
          <a:p>
            <a:r>
              <a:rPr lang="en-US" sz="1900" dirty="0" smtClean="0"/>
              <a:t>Declarative knowledge</a:t>
            </a:r>
          </a:p>
          <a:p>
            <a:pPr lvl="1"/>
            <a:r>
              <a:rPr lang="en-US" sz="1700" dirty="0" smtClean="0"/>
              <a:t>Ask students </a:t>
            </a:r>
            <a:r>
              <a:rPr lang="en-US" sz="1700" dirty="0"/>
              <a:t>to state, explain, discuss, or declare in some other way what they </a:t>
            </a:r>
            <a:r>
              <a:rPr lang="en-US" sz="1700" dirty="0" smtClean="0"/>
              <a:t>know.</a:t>
            </a:r>
          </a:p>
          <a:p>
            <a:r>
              <a:rPr lang="en-US" sz="1900" dirty="0" smtClean="0"/>
              <a:t>Procedural knowledge</a:t>
            </a:r>
          </a:p>
          <a:p>
            <a:pPr lvl="1"/>
            <a:r>
              <a:rPr lang="en-US" sz="1700" dirty="0" smtClean="0"/>
              <a:t>Provide students a new example and ask them to apply the procedure.</a:t>
            </a:r>
          </a:p>
          <a:p>
            <a:r>
              <a:rPr lang="en-US" sz="1900" dirty="0" smtClean="0"/>
              <a:t>Problem solving</a:t>
            </a:r>
          </a:p>
          <a:p>
            <a:pPr lvl="1"/>
            <a:r>
              <a:rPr lang="en-US" sz="1700" dirty="0" smtClean="0"/>
              <a:t>Provide students a relevant problem and ask them to generate a solution to a problem.</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xmlns="" val="892623848"/>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Cognitive Complexity</a:t>
            </a:r>
            <a:endParaRPr lang="en-US" dirty="0"/>
          </a:p>
        </p:txBody>
      </p:sp>
      <p:sp>
        <p:nvSpPr>
          <p:cNvPr id="7" name="Content Placeholder 6"/>
          <p:cNvSpPr>
            <a:spLocks noGrp="1"/>
          </p:cNvSpPr>
          <p:nvPr>
            <p:ph idx="1"/>
          </p:nvPr>
        </p:nvSpPr>
        <p:spPr/>
        <p:txBody>
          <a:bodyPr>
            <a:normAutofit/>
          </a:bodyPr>
          <a:lstStyle/>
          <a:p>
            <a:pPr marL="0" indent="0">
              <a:spcAft>
                <a:spcPts val="16200"/>
              </a:spcAft>
              <a:buNone/>
            </a:pPr>
            <a:endParaRPr lang="en-US" dirty="0" smtClean="0"/>
          </a:p>
          <a:p>
            <a:r>
              <a:rPr lang="en-US" dirty="0" smtClean="0"/>
              <a:t>Characteristics of cognitively complex tasks</a:t>
            </a:r>
          </a:p>
          <a:p>
            <a:r>
              <a:rPr lang="en-US" dirty="0" smtClean="0"/>
              <a:t>Implications to the assessment of </a:t>
            </a:r>
          </a:p>
          <a:p>
            <a:pPr lvl="1"/>
            <a:r>
              <a:rPr lang="en-US" dirty="0" smtClean="0"/>
              <a:t>declarative knowledge</a:t>
            </a:r>
          </a:p>
          <a:p>
            <a:pPr lvl="1"/>
            <a:r>
              <a:rPr lang="en-US" dirty="0" smtClean="0"/>
              <a:t>procedural knowledge</a:t>
            </a:r>
          </a:p>
          <a:p>
            <a:pPr lvl="1"/>
            <a:r>
              <a:rPr lang="en-US" dirty="0" smtClean="0"/>
              <a:t>problem solving</a:t>
            </a:r>
          </a:p>
          <a:p>
            <a:pPr marL="0" indent="0">
              <a:spcBef>
                <a:spcPts val="6200"/>
              </a:spcBef>
              <a:buNone/>
            </a:pPr>
            <a:endParaRPr lang="en-US" dirty="0"/>
          </a:p>
        </p:txBody>
      </p:sp>
      <p:sp>
        <p:nvSpPr>
          <p:cNvPr id="8" name="Text Placeholder 7"/>
          <p:cNvSpPr>
            <a:spLocks noGrp="1"/>
          </p:cNvSpPr>
          <p:nvPr>
            <p:ph type="body" sz="half" idx="2"/>
          </p:nvPr>
        </p:nvSpPr>
        <p:spPr/>
        <p:txBody>
          <a:bodyPr/>
          <a:lstStyle/>
          <a:p>
            <a:r>
              <a:rPr lang="en-US" dirty="0" smtClean="0"/>
              <a:t>Complex Assessment in Science</a:t>
            </a:r>
            <a:endParaRPr lang="en-US"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xmlns="" val="26884666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2000"/>
                                        <p:tgtEl>
                                          <p:spTgt spid="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5000"/>
                                        <p:tgtEl>
                                          <p:spTgt spid="7">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Complexity</a:t>
            </a:r>
            <a:br>
              <a:rPr lang="en-US" dirty="0" smtClean="0"/>
            </a:br>
            <a:endParaRPr lang="en-US" sz="2000" dirty="0"/>
          </a:p>
        </p:txBody>
      </p:sp>
      <p:sp>
        <p:nvSpPr>
          <p:cNvPr id="6" name="Content Placeholder 5"/>
          <p:cNvSpPr>
            <a:spLocks noGrp="1"/>
          </p:cNvSpPr>
          <p:nvPr>
            <p:ph idx="1"/>
          </p:nvPr>
        </p:nvSpPr>
        <p:spPr/>
        <p:txBody>
          <a:bodyPr>
            <a:normAutofit/>
          </a:bodyPr>
          <a:lstStyle/>
          <a:p>
            <a:r>
              <a:rPr lang="en-US" dirty="0" smtClean="0"/>
              <a:t>Tasks are more complex when they</a:t>
            </a:r>
          </a:p>
          <a:p>
            <a:pPr lvl="1"/>
            <a:r>
              <a:rPr lang="en-US" dirty="0" smtClean="0"/>
              <a:t>involve abstractions</a:t>
            </a:r>
          </a:p>
          <a:p>
            <a:pPr lvl="1"/>
            <a:r>
              <a:rPr lang="en-US" dirty="0" smtClean="0"/>
              <a:t>involve multiple operations</a:t>
            </a:r>
          </a:p>
          <a:p>
            <a:pPr lvl="1"/>
            <a:r>
              <a:rPr lang="en-US" dirty="0"/>
              <a:t>r</a:t>
            </a:r>
            <a:r>
              <a:rPr lang="en-US" dirty="0" smtClean="0"/>
              <a:t>equire generalizations to new settings</a:t>
            </a:r>
          </a:p>
          <a:p>
            <a:r>
              <a:rPr lang="en-US" dirty="0" smtClean="0"/>
              <a:t>Cognitive complexity applies to each type of knowledge, but in different ways</a:t>
            </a:r>
          </a:p>
          <a:p>
            <a:r>
              <a:rPr lang="en-US" dirty="0" smtClean="0"/>
              <a:t>Complexity different from difficulty</a:t>
            </a:r>
          </a:p>
          <a:p>
            <a:pPr lvl="1"/>
            <a:r>
              <a:rPr lang="en-US" dirty="0" smtClean="0">
                <a:solidFill>
                  <a:schemeClr val="tx2">
                    <a:lumMod val="50000"/>
                    <a:lumOff val="50000"/>
                  </a:schemeClr>
                </a:solidFill>
              </a:rPr>
              <a:t>Difficult:  </a:t>
            </a:r>
            <a:r>
              <a:rPr lang="en-US" sz="1600" dirty="0" smtClean="0"/>
              <a:t>Name the river that flows through downtown Minneapolis.</a:t>
            </a:r>
            <a:endParaRPr lang="en-US" dirty="0" smtClean="0"/>
          </a:p>
          <a:p>
            <a:pPr marL="228600" lvl="1" indent="0" algn="ctr">
              <a:spcBef>
                <a:spcPts val="400"/>
              </a:spcBef>
              <a:buNone/>
            </a:pPr>
            <a:r>
              <a:rPr lang="en-US" sz="1600" dirty="0"/>
              <a:t>(</a:t>
            </a:r>
            <a:r>
              <a:rPr lang="en-US" sz="1600" dirty="0" smtClean="0"/>
              <a:t>Mississippi River) </a:t>
            </a:r>
          </a:p>
          <a:p>
            <a:pPr lvl="1">
              <a:spcBef>
                <a:spcPts val="800"/>
              </a:spcBef>
            </a:pPr>
            <a:r>
              <a:rPr lang="en-US" dirty="0" smtClean="0">
                <a:solidFill>
                  <a:srgbClr val="B465BB"/>
                </a:solidFill>
              </a:rPr>
              <a:t>Complex:  </a:t>
            </a:r>
            <a:r>
              <a:rPr lang="en-US" sz="1600" dirty="0" smtClean="0"/>
              <a:t>Order the book </a:t>
            </a:r>
            <a:r>
              <a:rPr lang="en-US" sz="1600" i="1" dirty="0" smtClean="0"/>
              <a:t>Born to Run </a:t>
            </a:r>
            <a:r>
              <a:rPr lang="en-US" sz="1600" dirty="0" smtClean="0"/>
              <a:t>from Amazon.com.</a:t>
            </a:r>
          </a:p>
        </p:txBody>
      </p:sp>
      <p:sp>
        <p:nvSpPr>
          <p:cNvPr id="7" name="Slide Number Placeholder 6"/>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xmlns="" val="3527536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chemeClr val="folHlink"/>
                                      </p:to>
                                    </p:animClr>
                                  </p:sub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chemeClr val="folHlink"/>
                                      </p:to>
                                    </p:animClr>
                                  </p:sub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chemeClr val="folHlink"/>
                                      </p:to>
                                    </p:animClr>
                                  </p:sub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10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checkerboard(across)">
                                      <p:cBhvr>
                                        <p:cTn id="34" dur="2000"/>
                                        <p:tgtEl>
                                          <p:spTgt spid="6">
                                            <p:txEl>
                                              <p:pRg st="7" end="7"/>
                                            </p:txEl>
                                          </p:spTgt>
                                        </p:tgtEl>
                                      </p:cBhvr>
                                    </p:animEffect>
                                  </p:childTnLst>
                                  <p:subTnLst>
                                    <p:animClr clrSpc="rgb" dir="cw">
                                      <p:cBhvr override="childStyle">
                                        <p:cTn dur="1" fill="hold" display="0" masterRel="nextClick" afterEffect="1"/>
                                        <p:tgtEl>
                                          <p:spTgt spid="6">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Complexity</a:t>
            </a:r>
            <a:br>
              <a:rPr lang="en-US" dirty="0" smtClean="0"/>
            </a:br>
            <a:r>
              <a:rPr lang="en-US" sz="2000" dirty="0" smtClean="0"/>
              <a:t>Examples from our reading</a:t>
            </a:r>
            <a:endParaRPr lang="en-US" sz="2000" dirty="0"/>
          </a:p>
        </p:txBody>
      </p:sp>
      <p:sp>
        <p:nvSpPr>
          <p:cNvPr id="6" name="Content Placeholder 5"/>
          <p:cNvSpPr>
            <a:spLocks noGrp="1"/>
          </p:cNvSpPr>
          <p:nvPr>
            <p:ph idx="1"/>
          </p:nvPr>
        </p:nvSpPr>
        <p:spPr/>
        <p:txBody>
          <a:bodyPr/>
          <a:lstStyle/>
          <a:p>
            <a:r>
              <a:rPr lang="en-US" dirty="0" smtClean="0"/>
              <a:t>Simple machine:  </a:t>
            </a:r>
            <a:r>
              <a:rPr lang="en-US" dirty="0" smtClean="0">
                <a:solidFill>
                  <a:schemeClr val="bg1">
                    <a:lumMod val="65000"/>
                  </a:schemeClr>
                </a:solidFill>
              </a:rPr>
              <a:t>In </a:t>
            </a:r>
            <a:r>
              <a:rPr lang="en-US" dirty="0">
                <a:solidFill>
                  <a:schemeClr val="bg1">
                    <a:lumMod val="65000"/>
                  </a:schemeClr>
                </a:solidFill>
              </a:rPr>
              <a:t>general, </a:t>
            </a:r>
            <a:r>
              <a:rPr lang="en-US" dirty="0" smtClean="0">
                <a:solidFill>
                  <a:schemeClr val="bg1">
                    <a:lumMod val="65000"/>
                  </a:schemeClr>
                </a:solidFill>
              </a:rPr>
              <a:t>the </a:t>
            </a:r>
            <a:r>
              <a:rPr lang="en-US" dirty="0">
                <a:solidFill>
                  <a:schemeClr val="bg1">
                    <a:lumMod val="65000"/>
                  </a:schemeClr>
                </a:solidFill>
              </a:rPr>
              <a:t>simplest mechanisms that use </a:t>
            </a:r>
            <a:r>
              <a:rPr lang="en-US" dirty="0" smtClean="0">
                <a:solidFill>
                  <a:schemeClr val="bg1">
                    <a:lumMod val="65000"/>
                  </a:schemeClr>
                </a:solidFill>
              </a:rPr>
              <a:t>mechanical advantage (leverage) to multiply force</a:t>
            </a:r>
          </a:p>
          <a:p>
            <a:pPr lvl="1"/>
            <a:r>
              <a:rPr lang="en-US" dirty="0" smtClean="0"/>
              <a:t>Lever</a:t>
            </a:r>
          </a:p>
          <a:p>
            <a:pPr lvl="1"/>
            <a:r>
              <a:rPr lang="en-US" dirty="0" smtClean="0"/>
              <a:t>Wheel and axle</a:t>
            </a:r>
          </a:p>
          <a:p>
            <a:pPr lvl="1"/>
            <a:r>
              <a:rPr lang="en-US" dirty="0" smtClean="0"/>
              <a:t>Pulley</a:t>
            </a:r>
          </a:p>
          <a:p>
            <a:pPr lvl="1"/>
            <a:r>
              <a:rPr lang="en-US" dirty="0" smtClean="0"/>
              <a:t>Inclined plane</a:t>
            </a:r>
          </a:p>
          <a:p>
            <a:pPr lvl="1"/>
            <a:r>
              <a:rPr lang="en-US" dirty="0" smtClean="0"/>
              <a:t>Wedge</a:t>
            </a:r>
          </a:p>
          <a:p>
            <a:pPr lvl="1"/>
            <a:r>
              <a:rPr lang="en-US" dirty="0" smtClean="0"/>
              <a:t>Screw</a:t>
            </a:r>
          </a:p>
        </p:txBody>
      </p:sp>
      <p:sp>
        <p:nvSpPr>
          <p:cNvPr id="2" name="Slide Number Placeholder 1"/>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xmlns="" val="222783676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Complexity</a:t>
            </a:r>
            <a:br>
              <a:rPr lang="en-US" dirty="0" smtClean="0"/>
            </a:br>
            <a:r>
              <a:rPr lang="en-US" sz="2000" dirty="0" smtClean="0"/>
              <a:t>Examples from our reading</a:t>
            </a:r>
            <a:endParaRPr lang="en-US" sz="2000" dirty="0"/>
          </a:p>
        </p:txBody>
      </p:sp>
      <p:sp>
        <p:nvSpPr>
          <p:cNvPr id="6" name="Content Placeholder 5"/>
          <p:cNvSpPr>
            <a:spLocks noGrp="1"/>
          </p:cNvSpPr>
          <p:nvPr>
            <p:ph idx="1"/>
          </p:nvPr>
        </p:nvSpPr>
        <p:spPr>
          <a:xfrm>
            <a:off x="498474" y="1981200"/>
            <a:ext cx="7556313" cy="4246373"/>
          </a:xfrm>
        </p:spPr>
        <p:txBody>
          <a:bodyPr/>
          <a:lstStyle/>
          <a:p>
            <a:r>
              <a:rPr lang="en-US" dirty="0" smtClean="0">
                <a:solidFill>
                  <a:srgbClr val="7F7F7F"/>
                </a:solidFill>
              </a:rPr>
              <a:t>Simple machine:  </a:t>
            </a:r>
            <a:r>
              <a:rPr lang="en-US" dirty="0" smtClean="0">
                <a:solidFill>
                  <a:schemeClr val="bg1">
                    <a:lumMod val="65000"/>
                  </a:schemeClr>
                </a:solidFill>
              </a:rPr>
              <a:t>In </a:t>
            </a:r>
            <a:r>
              <a:rPr lang="en-US" dirty="0">
                <a:solidFill>
                  <a:schemeClr val="bg1">
                    <a:lumMod val="65000"/>
                  </a:schemeClr>
                </a:solidFill>
              </a:rPr>
              <a:t>general, </a:t>
            </a:r>
            <a:r>
              <a:rPr lang="en-US" dirty="0" smtClean="0">
                <a:solidFill>
                  <a:schemeClr val="bg1">
                    <a:lumMod val="65000"/>
                  </a:schemeClr>
                </a:solidFill>
              </a:rPr>
              <a:t>the </a:t>
            </a:r>
            <a:r>
              <a:rPr lang="en-US" dirty="0">
                <a:solidFill>
                  <a:schemeClr val="bg1">
                    <a:lumMod val="65000"/>
                  </a:schemeClr>
                </a:solidFill>
              </a:rPr>
              <a:t>simplest mechanisms that </a:t>
            </a:r>
            <a:r>
              <a:rPr lang="en-US" dirty="0" smtClean="0">
                <a:solidFill>
                  <a:schemeClr val="bg1">
                    <a:lumMod val="65000"/>
                  </a:schemeClr>
                </a:solidFill>
              </a:rPr>
              <a:t>use mechanical advantage (leverage) to multiply force</a:t>
            </a:r>
          </a:p>
          <a:p>
            <a:r>
              <a:rPr lang="en-US" dirty="0" smtClean="0">
                <a:solidFill>
                  <a:schemeClr val="tx1"/>
                </a:solidFill>
              </a:rPr>
              <a:t>Less complex declarative knowledge</a:t>
            </a:r>
          </a:p>
          <a:p>
            <a:pPr lvl="1"/>
            <a:r>
              <a:rPr lang="en-US" dirty="0" smtClean="0">
                <a:solidFill>
                  <a:schemeClr val="tx1"/>
                </a:solidFill>
              </a:rPr>
              <a:t>List the names of the six simple machines.</a:t>
            </a:r>
          </a:p>
          <a:p>
            <a:pPr lvl="1"/>
            <a:r>
              <a:rPr lang="en-US" dirty="0" smtClean="0">
                <a:solidFill>
                  <a:schemeClr val="tx1"/>
                </a:solidFill>
              </a:rPr>
              <a:t>Briefly describe each of the six simple machines.</a:t>
            </a:r>
          </a:p>
          <a:p>
            <a:r>
              <a:rPr lang="en-US" dirty="0" smtClean="0">
                <a:solidFill>
                  <a:schemeClr val="tx1"/>
                </a:solidFill>
              </a:rPr>
              <a:t>More complex declarative knowledge</a:t>
            </a:r>
          </a:p>
          <a:p>
            <a:pPr lvl="1"/>
            <a:r>
              <a:rPr lang="en-US" dirty="0" smtClean="0">
                <a:solidFill>
                  <a:schemeClr val="tx1"/>
                </a:solidFill>
              </a:rPr>
              <a:t>A train that is unable to make it up a steeper grade may be able to make it up a gentler grade. Why is this?</a:t>
            </a:r>
          </a:p>
          <a:p>
            <a:pPr lvl="1"/>
            <a:r>
              <a:rPr lang="en-US" dirty="0" smtClean="0">
                <a:solidFill>
                  <a:schemeClr val="tx1"/>
                </a:solidFill>
              </a:rPr>
              <a:t>In what ways are a wedge and inclined plane similar, and in what ways are they different?</a:t>
            </a:r>
          </a:p>
        </p:txBody>
      </p:sp>
      <p:sp>
        <p:nvSpPr>
          <p:cNvPr id="2" name="Slide Number Placeholder 1"/>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xmlns="" val="14255910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30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30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10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30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3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Complexity</a:t>
            </a:r>
            <a:br>
              <a:rPr lang="en-US" dirty="0" smtClean="0"/>
            </a:br>
            <a:endParaRPr lang="en-US" sz="2000" dirty="0"/>
          </a:p>
        </p:txBody>
      </p:sp>
      <p:sp>
        <p:nvSpPr>
          <p:cNvPr id="6" name="Content Placeholder 5"/>
          <p:cNvSpPr>
            <a:spLocks noGrp="1"/>
          </p:cNvSpPr>
          <p:nvPr>
            <p:ph idx="1"/>
          </p:nvPr>
        </p:nvSpPr>
        <p:spPr/>
        <p:txBody>
          <a:bodyPr/>
          <a:lstStyle/>
          <a:p>
            <a:r>
              <a:rPr lang="en-US" dirty="0"/>
              <a:t>Tasks are more complex when </a:t>
            </a:r>
            <a:r>
              <a:rPr lang="en-US" dirty="0" smtClean="0"/>
              <a:t>they</a:t>
            </a:r>
            <a:endParaRPr lang="en-US" dirty="0"/>
          </a:p>
          <a:p>
            <a:pPr lvl="1"/>
            <a:r>
              <a:rPr lang="en-US" dirty="0" smtClean="0"/>
              <a:t>involve abstractions</a:t>
            </a:r>
            <a:endParaRPr lang="en-US" dirty="0"/>
          </a:p>
          <a:p>
            <a:pPr lvl="1"/>
            <a:r>
              <a:rPr lang="en-US" dirty="0" smtClean="0"/>
              <a:t>involve multiple </a:t>
            </a:r>
            <a:r>
              <a:rPr lang="en-US" dirty="0"/>
              <a:t>operations</a:t>
            </a:r>
          </a:p>
          <a:p>
            <a:pPr lvl="1"/>
            <a:r>
              <a:rPr lang="en-US" dirty="0" smtClean="0"/>
              <a:t>require </a:t>
            </a:r>
            <a:r>
              <a:rPr lang="en-US" dirty="0"/>
              <a:t>generalizations to new settings</a:t>
            </a:r>
            <a:endParaRPr lang="en-US" dirty="0" smtClean="0">
              <a:solidFill>
                <a:schemeClr val="tx1"/>
              </a:solidFill>
            </a:endParaRPr>
          </a:p>
          <a:p>
            <a:pPr marL="228600" lvl="1" indent="0">
              <a:spcBef>
                <a:spcPts val="6100"/>
              </a:spcBef>
              <a:buNone/>
            </a:pPr>
            <a:r>
              <a:rPr lang="en-US" sz="2000" dirty="0" smtClean="0">
                <a:solidFill>
                  <a:schemeClr val="tx1"/>
                </a:solidFill>
              </a:rPr>
              <a:t>More complex declarative knowledge</a:t>
            </a:r>
          </a:p>
          <a:p>
            <a:pPr marL="457200" lvl="2" indent="0">
              <a:buNone/>
            </a:pPr>
            <a:r>
              <a:rPr lang="en-US" dirty="0" smtClean="0">
                <a:solidFill>
                  <a:schemeClr val="tx1"/>
                </a:solidFill>
              </a:rPr>
              <a:t>A train that is unable to make it up a steeper grade may be able to make it up a gentler grade. Why is this?</a:t>
            </a:r>
          </a:p>
          <a:p>
            <a:pPr marL="457200" lvl="2" indent="0">
              <a:buNone/>
            </a:pPr>
            <a:r>
              <a:rPr lang="en-US" dirty="0" smtClean="0">
                <a:solidFill>
                  <a:schemeClr val="tx1"/>
                </a:solidFill>
              </a:rPr>
              <a:t>In what ways are a wedge and inclined plane similar, and in what ways are they different?</a:t>
            </a:r>
          </a:p>
        </p:txBody>
      </p:sp>
      <p:sp>
        <p:nvSpPr>
          <p:cNvPr id="2" name="Slide Number Placeholder 1"/>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xmlns="" val="11098257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Significance</a:t>
            </a:r>
            <a:endParaRPr lang="en-US" dirty="0"/>
          </a:p>
        </p:txBody>
      </p:sp>
      <p:sp>
        <p:nvSpPr>
          <p:cNvPr id="3" name="Content Placeholder 2"/>
          <p:cNvSpPr>
            <a:spLocks noGrp="1"/>
          </p:cNvSpPr>
          <p:nvPr>
            <p:ph idx="1"/>
          </p:nvPr>
        </p:nvSpPr>
        <p:spPr/>
        <p:txBody>
          <a:bodyPr>
            <a:normAutofit lnSpcReduction="10000"/>
          </a:bodyPr>
          <a:lstStyle/>
          <a:p>
            <a:r>
              <a:rPr lang="en-US" dirty="0" smtClean="0"/>
              <a:t>A three-part strategy…</a:t>
            </a:r>
          </a:p>
          <a:p>
            <a:pPr marL="571500" lvl="1" indent="-342900">
              <a:buFont typeface="+mj-lt"/>
              <a:buAutoNum type="arabicPeriod"/>
            </a:pPr>
            <a:r>
              <a:rPr lang="en-US" dirty="0"/>
              <a:t>Use sampling in statewide assessments so that complex assessments become </a:t>
            </a:r>
            <a:r>
              <a:rPr lang="en-US" dirty="0" smtClean="0"/>
              <a:t>affordable.</a:t>
            </a:r>
          </a:p>
          <a:p>
            <a:pPr lvl="3"/>
            <a:r>
              <a:rPr lang="en-US" dirty="0" smtClean="0"/>
              <a:t>Estimates proficiency at the group level, not for individual students</a:t>
            </a:r>
          </a:p>
          <a:p>
            <a:pPr marL="571500" lvl="1" indent="-342900">
              <a:buFont typeface="+mj-lt"/>
              <a:buAutoNum type="arabicPeriod"/>
            </a:pPr>
            <a:r>
              <a:rPr lang="en-US" dirty="0" smtClean="0"/>
              <a:t>Use teachers’ assessments to establish proficiency of individual students with complex skills.</a:t>
            </a:r>
          </a:p>
          <a:p>
            <a:pPr lvl="3"/>
            <a:r>
              <a:rPr lang="en-US" dirty="0" smtClean="0"/>
              <a:t>Statewide assessments administered to samples substantiate reasonableness of student outcomes observed through assessments by teachers, and vice versa</a:t>
            </a:r>
          </a:p>
          <a:p>
            <a:pPr marL="571500" lvl="1" indent="-342900">
              <a:buFont typeface="+mj-lt"/>
              <a:buAutoNum type="arabicPeriod"/>
            </a:pPr>
            <a:r>
              <a:rPr lang="en-US" dirty="0" smtClean="0"/>
              <a:t>Use assessments not just summatively, but also formatively.</a:t>
            </a:r>
          </a:p>
          <a:p>
            <a:pPr lvl="3"/>
            <a:r>
              <a:rPr lang="en-US" dirty="0" smtClean="0"/>
              <a:t>Results on performance-based assessments provide basis for formative feedback to students throughout the school year</a:t>
            </a:r>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xmlns="" val="15653955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Cognitive Complexity</a:t>
            </a:r>
            <a:br>
              <a:rPr lang="en-US" dirty="0" smtClean="0"/>
            </a:br>
            <a:endParaRPr lang="en-US" sz="2000" dirty="0"/>
          </a:p>
        </p:txBody>
      </p:sp>
      <p:sp>
        <p:nvSpPr>
          <p:cNvPr id="6" name="Content Placeholder 5"/>
          <p:cNvSpPr>
            <a:spLocks noGrp="1"/>
          </p:cNvSpPr>
          <p:nvPr>
            <p:ph idx="1"/>
          </p:nvPr>
        </p:nvSpPr>
        <p:spPr>
          <a:xfrm>
            <a:off x="498474" y="1981200"/>
            <a:ext cx="7556313" cy="4657454"/>
          </a:xfrm>
        </p:spPr>
        <p:txBody>
          <a:bodyPr/>
          <a:lstStyle/>
          <a:p>
            <a:r>
              <a:rPr lang="en-US" dirty="0" smtClean="0"/>
              <a:t>Cognitively complex tasks tend to be closer to real-world applications of knowledge than less complex tasks.</a:t>
            </a:r>
          </a:p>
          <a:p>
            <a:pPr>
              <a:spcBef>
                <a:spcPts val="1400"/>
              </a:spcBef>
            </a:pPr>
            <a:r>
              <a:rPr lang="en-US" dirty="0" smtClean="0"/>
              <a:t>Cognitively complex tasks tend to transfer better to new settings, such as being usable within problem solving.</a:t>
            </a:r>
            <a:endParaRPr lang="en-US" dirty="0"/>
          </a:p>
          <a:p>
            <a:pPr marL="457200" lvl="2" indent="0">
              <a:spcBef>
                <a:spcPts val="1800"/>
              </a:spcBef>
              <a:buNone/>
            </a:pPr>
            <a:r>
              <a:rPr lang="en-US" dirty="0">
                <a:solidFill>
                  <a:schemeClr val="bg1">
                    <a:lumMod val="50000"/>
                  </a:schemeClr>
                </a:solidFill>
              </a:rPr>
              <a:t>List the names of the six simple </a:t>
            </a:r>
            <a:r>
              <a:rPr lang="en-US" dirty="0" smtClean="0">
                <a:solidFill>
                  <a:schemeClr val="bg1">
                    <a:lumMod val="50000"/>
                  </a:schemeClr>
                </a:solidFill>
              </a:rPr>
              <a:t>machines.</a:t>
            </a:r>
          </a:p>
          <a:p>
            <a:pPr marL="457200" lvl="2" indent="0">
              <a:buNone/>
            </a:pPr>
            <a:r>
              <a:rPr lang="en-US" dirty="0">
                <a:solidFill>
                  <a:schemeClr val="bg1">
                    <a:lumMod val="50000"/>
                  </a:schemeClr>
                </a:solidFill>
              </a:rPr>
              <a:t>Briefly describe each of the six simple </a:t>
            </a:r>
            <a:r>
              <a:rPr lang="en-US" dirty="0" smtClean="0">
                <a:solidFill>
                  <a:schemeClr val="bg1">
                    <a:lumMod val="50000"/>
                  </a:schemeClr>
                </a:solidFill>
              </a:rPr>
              <a:t>machines.</a:t>
            </a:r>
          </a:p>
          <a:p>
            <a:pPr marL="457200" lvl="2" indent="0">
              <a:spcBef>
                <a:spcPts val="2000"/>
              </a:spcBef>
              <a:buNone/>
            </a:pPr>
            <a:r>
              <a:rPr lang="en-US" dirty="0" smtClean="0">
                <a:solidFill>
                  <a:schemeClr val="tx1"/>
                </a:solidFill>
              </a:rPr>
              <a:t>A train that is unable to make it up a steeper grade may be able to make it up a gentler grade. Why is this?</a:t>
            </a:r>
          </a:p>
          <a:p>
            <a:pPr marL="457200" lvl="2" indent="0">
              <a:buNone/>
            </a:pPr>
            <a:r>
              <a:rPr lang="en-US" dirty="0" smtClean="0">
                <a:solidFill>
                  <a:schemeClr val="tx1"/>
                </a:solidFill>
              </a:rPr>
              <a:t>In what ways are a wedge and inclined plane similar, and in what ways are they different?</a:t>
            </a:r>
          </a:p>
        </p:txBody>
      </p:sp>
      <p:sp>
        <p:nvSpPr>
          <p:cNvPr id="2" name="Slide Number Placeholder 1"/>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xmlns="" val="5706417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influencing complexity of declarative tasks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106347707"/>
              </p:ext>
            </p:extLst>
          </p:nvPr>
        </p:nvGraphicFramePr>
        <p:xfrm>
          <a:off x="498475" y="1981200"/>
          <a:ext cx="7556499" cy="3418840"/>
        </p:xfrm>
        <a:graphic>
          <a:graphicData uri="http://schemas.openxmlformats.org/drawingml/2006/table">
            <a:tbl>
              <a:tblPr firstRow="1" bandRow="1">
                <a:tableStyleId>{5C22544A-7EE6-4342-B048-85BDC9FD1C3A}</a:tableStyleId>
              </a:tblPr>
              <a:tblGrid>
                <a:gridCol w="2518833"/>
                <a:gridCol w="2518833"/>
                <a:gridCol w="2518833"/>
              </a:tblGrid>
              <a:tr h="370840">
                <a:tc>
                  <a:txBody>
                    <a:bodyPr/>
                    <a:lstStyle/>
                    <a:p>
                      <a:endParaRPr lang="en-US" dirty="0"/>
                    </a:p>
                  </a:txBody>
                  <a:tcPr/>
                </a:tc>
                <a:tc>
                  <a:txBody>
                    <a:bodyPr/>
                    <a:lstStyle/>
                    <a:p>
                      <a:r>
                        <a:rPr lang="en-US" dirty="0" smtClean="0"/>
                        <a:t>Lower Complexity</a:t>
                      </a:r>
                      <a:endParaRPr lang="en-US" dirty="0"/>
                    </a:p>
                  </a:txBody>
                  <a:tcPr/>
                </a:tc>
                <a:tc>
                  <a:txBody>
                    <a:bodyPr/>
                    <a:lstStyle/>
                    <a:p>
                      <a:r>
                        <a:rPr lang="en-US" dirty="0" smtClean="0"/>
                        <a:t>Higher Complexity</a:t>
                      </a:r>
                      <a:endParaRPr lang="en-US" dirty="0"/>
                    </a:p>
                  </a:txBody>
                  <a:tcPr/>
                </a:tc>
              </a:tr>
              <a:tr h="370840">
                <a:tc>
                  <a:txBody>
                    <a:bodyPr/>
                    <a:lstStyle/>
                    <a:p>
                      <a:r>
                        <a:rPr lang="en-US" sz="1600" dirty="0" smtClean="0"/>
                        <a:t>Type of action involved</a:t>
                      </a:r>
                      <a:endParaRPr lang="en-US" sz="1600" dirty="0"/>
                    </a:p>
                  </a:txBody>
                  <a:tcPr/>
                </a:tc>
                <a:tc>
                  <a:txBody>
                    <a:bodyPr/>
                    <a:lstStyle/>
                    <a:p>
                      <a:r>
                        <a:rPr lang="en-US" sz="1600" dirty="0" smtClean="0"/>
                        <a:t>Recalling and describing </a:t>
                      </a:r>
                      <a:endParaRPr lang="en-US" sz="1600" dirty="0"/>
                    </a:p>
                  </a:txBody>
                  <a:tcPr/>
                </a:tc>
                <a:tc>
                  <a:txBody>
                    <a:bodyPr/>
                    <a:lstStyle/>
                    <a:p>
                      <a:r>
                        <a:rPr lang="en-US" sz="1600" dirty="0" smtClean="0"/>
                        <a:t>Explaining, analyzing, differentiating, and synthesizing</a:t>
                      </a:r>
                      <a:endParaRPr lang="en-US" sz="1600" dirty="0"/>
                    </a:p>
                  </a:txBody>
                  <a:tcPr/>
                </a:tc>
              </a:tr>
              <a:tr h="370840">
                <a:tc>
                  <a:txBody>
                    <a:bodyPr/>
                    <a:lstStyle/>
                    <a:p>
                      <a:r>
                        <a:rPr lang="en-US" sz="1600" dirty="0" smtClean="0"/>
                        <a:t>Type of information conveyed</a:t>
                      </a:r>
                      <a:endParaRPr lang="en-US" sz="1600" dirty="0"/>
                    </a:p>
                  </a:txBody>
                  <a:tcPr/>
                </a:tc>
                <a:tc>
                  <a:txBody>
                    <a:bodyPr/>
                    <a:lstStyle/>
                    <a:p>
                      <a:r>
                        <a:rPr lang="en-US" sz="1600" dirty="0" smtClean="0"/>
                        <a:t>Facts, characteristics, terminology, properties, and phenomena</a:t>
                      </a:r>
                      <a:endParaRPr lang="en-US" sz="1600" dirty="0"/>
                    </a:p>
                  </a:txBody>
                  <a:tcPr/>
                </a:tc>
                <a:tc>
                  <a:txBody>
                    <a:bodyPr/>
                    <a:lstStyle/>
                    <a:p>
                      <a:r>
                        <a:rPr lang="en-US" sz="1600" dirty="0" smtClean="0"/>
                        <a:t>Properties, phenomena, concepts, principles, and techniques</a:t>
                      </a:r>
                      <a:endParaRPr lang="en-US" sz="1600" dirty="0"/>
                    </a:p>
                  </a:txBody>
                  <a:tcPr/>
                </a:tc>
              </a:tr>
              <a:tr h="370840">
                <a:tc>
                  <a:txBody>
                    <a:bodyPr/>
                    <a:lstStyle/>
                    <a:p>
                      <a:r>
                        <a:rPr lang="en-US" sz="1600" dirty="0" smtClean="0"/>
                        <a:t>Concreteness of information</a:t>
                      </a:r>
                      <a:endParaRPr lang="en-US" sz="1600" dirty="0"/>
                    </a:p>
                  </a:txBody>
                  <a:tcPr/>
                </a:tc>
                <a:tc>
                  <a:txBody>
                    <a:bodyPr/>
                    <a:lstStyle/>
                    <a:p>
                      <a:r>
                        <a:rPr lang="en-US" sz="1600" dirty="0" smtClean="0"/>
                        <a:t>Typically concrete</a:t>
                      </a:r>
                      <a:endParaRPr lang="en-US" sz="1600" dirty="0"/>
                    </a:p>
                  </a:txBody>
                  <a:tcPr/>
                </a:tc>
                <a:tc>
                  <a:txBody>
                    <a:bodyPr/>
                    <a:lstStyle/>
                    <a:p>
                      <a:r>
                        <a:rPr lang="en-US" sz="1600" dirty="0" smtClean="0"/>
                        <a:t>Abstract</a:t>
                      </a:r>
                      <a:endParaRPr lang="en-US" sz="1600" dirty="0"/>
                    </a:p>
                  </a:txBody>
                  <a:tcPr/>
                </a:tc>
              </a:tr>
              <a:tr h="370840">
                <a:tc>
                  <a:txBody>
                    <a:bodyPr/>
                    <a:lstStyle/>
                    <a:p>
                      <a:r>
                        <a:rPr lang="en-US" sz="1600" dirty="0" smtClean="0"/>
                        <a:t>Similarity to the context in which the information was learned</a:t>
                      </a:r>
                      <a:endParaRPr lang="en-US" sz="1600" dirty="0"/>
                    </a:p>
                  </a:txBody>
                  <a:tcPr/>
                </a:tc>
                <a:tc>
                  <a:txBody>
                    <a:bodyPr/>
                    <a:lstStyle/>
                    <a:p>
                      <a:r>
                        <a:rPr lang="en-US" sz="1600" dirty="0" smtClean="0"/>
                        <a:t>The context is the same or parallel to that of instruction</a:t>
                      </a:r>
                      <a:endParaRPr lang="en-US" sz="1600" dirty="0"/>
                    </a:p>
                  </a:txBody>
                  <a:tcPr/>
                </a:tc>
                <a:tc>
                  <a:txBody>
                    <a:bodyPr/>
                    <a:lstStyle/>
                    <a:p>
                      <a:r>
                        <a:rPr lang="en-US" sz="1600" kern="1200" dirty="0" smtClean="0">
                          <a:solidFill>
                            <a:schemeClr val="tx1"/>
                          </a:solidFill>
                          <a:latin typeface="+mn-lt"/>
                          <a:ea typeface="+mn-ea"/>
                          <a:cs typeface="+mn-cs"/>
                        </a:rPr>
                        <a:t>The context is different from instruction</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xmlns="" val="2417799290"/>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influencing complexity of </a:t>
            </a:r>
            <a:r>
              <a:rPr lang="en-US" dirty="0" smtClean="0"/>
              <a:t>procedural tasks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95814776"/>
              </p:ext>
            </p:extLst>
          </p:nvPr>
        </p:nvGraphicFramePr>
        <p:xfrm>
          <a:off x="498475" y="1981200"/>
          <a:ext cx="7556499" cy="4485640"/>
        </p:xfrm>
        <a:graphic>
          <a:graphicData uri="http://schemas.openxmlformats.org/drawingml/2006/table">
            <a:tbl>
              <a:tblPr firstRow="1" bandRow="1">
                <a:tableStyleId>{5C22544A-7EE6-4342-B048-85BDC9FD1C3A}</a:tableStyleId>
              </a:tblPr>
              <a:tblGrid>
                <a:gridCol w="2518833"/>
                <a:gridCol w="2518833"/>
                <a:gridCol w="2518833"/>
              </a:tblGrid>
              <a:tr h="370840">
                <a:tc>
                  <a:txBody>
                    <a:bodyPr/>
                    <a:lstStyle/>
                    <a:p>
                      <a:endParaRPr lang="en-US" dirty="0"/>
                    </a:p>
                  </a:txBody>
                  <a:tcPr/>
                </a:tc>
                <a:tc>
                  <a:txBody>
                    <a:bodyPr/>
                    <a:lstStyle/>
                    <a:p>
                      <a:r>
                        <a:rPr lang="en-US" dirty="0" smtClean="0"/>
                        <a:t>Lower Complexity</a:t>
                      </a:r>
                      <a:endParaRPr lang="en-US" dirty="0"/>
                    </a:p>
                  </a:txBody>
                  <a:tcPr/>
                </a:tc>
                <a:tc>
                  <a:txBody>
                    <a:bodyPr/>
                    <a:lstStyle/>
                    <a:p>
                      <a:r>
                        <a:rPr lang="en-US" dirty="0" smtClean="0"/>
                        <a:t>Higher Complexity</a:t>
                      </a:r>
                      <a:endParaRPr lang="en-US" dirty="0"/>
                    </a:p>
                  </a:txBody>
                  <a:tcPr/>
                </a:tc>
              </a:tr>
              <a:tr h="370840">
                <a:tc>
                  <a:txBody>
                    <a:bodyPr/>
                    <a:lstStyle/>
                    <a:p>
                      <a:r>
                        <a:rPr lang="en-US" sz="1600" kern="1200" dirty="0" smtClean="0">
                          <a:solidFill>
                            <a:schemeClr val="dk1"/>
                          </a:solidFill>
                          <a:latin typeface="+mn-lt"/>
                          <a:ea typeface="+mn-ea"/>
                          <a:cs typeface="+mn-cs"/>
                        </a:rPr>
                        <a:t>Number of steps involved in the procedure</a:t>
                      </a:r>
                      <a:endParaRPr lang="en-US" sz="1600" dirty="0"/>
                    </a:p>
                  </a:txBody>
                  <a:tcPr/>
                </a:tc>
                <a:tc>
                  <a:txBody>
                    <a:bodyPr/>
                    <a:lstStyle/>
                    <a:p>
                      <a:r>
                        <a:rPr lang="en-US" sz="1600" kern="1200" dirty="0" smtClean="0">
                          <a:solidFill>
                            <a:schemeClr val="dk1"/>
                          </a:solidFill>
                          <a:latin typeface="+mn-lt"/>
                          <a:ea typeface="+mn-ea"/>
                          <a:cs typeface="+mn-cs"/>
                        </a:rPr>
                        <a:t>A single or limited number of steps</a:t>
                      </a:r>
                      <a:endParaRPr lang="en-US" sz="1600" dirty="0"/>
                    </a:p>
                  </a:txBody>
                  <a:tcPr/>
                </a:tc>
                <a:tc>
                  <a:txBody>
                    <a:bodyPr/>
                    <a:lstStyle/>
                    <a:p>
                      <a:r>
                        <a:rPr lang="en-US" sz="1600" kern="1200" dirty="0" smtClean="0">
                          <a:solidFill>
                            <a:schemeClr val="dk1"/>
                          </a:solidFill>
                          <a:latin typeface="+mn-lt"/>
                          <a:ea typeface="+mn-ea"/>
                          <a:cs typeface="+mn-cs"/>
                        </a:rPr>
                        <a:t>Multiple sequential steps or simultaneous operations</a:t>
                      </a:r>
                      <a:endParaRPr lang="en-US" sz="1600" dirty="0"/>
                    </a:p>
                  </a:txBody>
                  <a:tcPr/>
                </a:tc>
              </a:tr>
              <a:tr h="370840">
                <a:tc>
                  <a:txBody>
                    <a:bodyPr/>
                    <a:lstStyle/>
                    <a:p>
                      <a:r>
                        <a:rPr lang="en-US" sz="1600" kern="1200" dirty="0" smtClean="0">
                          <a:solidFill>
                            <a:schemeClr val="dk1"/>
                          </a:solidFill>
                          <a:latin typeface="+mn-lt"/>
                          <a:ea typeface="+mn-ea"/>
                          <a:cs typeface="+mn-cs"/>
                        </a:rPr>
                        <a:t>Directness of instruction</a:t>
                      </a:r>
                      <a:endParaRPr lang="en-US" sz="1600" dirty="0"/>
                    </a:p>
                  </a:txBody>
                  <a:tcPr/>
                </a:tc>
                <a:tc>
                  <a:txBody>
                    <a:bodyPr/>
                    <a:lstStyle/>
                    <a:p>
                      <a:r>
                        <a:rPr lang="en-US" sz="1600" kern="1200" dirty="0" smtClean="0">
                          <a:solidFill>
                            <a:schemeClr val="dk1"/>
                          </a:solidFill>
                          <a:latin typeface="+mn-lt"/>
                          <a:ea typeface="+mn-ea"/>
                          <a:cs typeface="+mn-cs"/>
                        </a:rPr>
                        <a:t>Students told specifically the task to perform</a:t>
                      </a:r>
                      <a:endParaRPr lang="en-US" sz="1600" dirty="0"/>
                    </a:p>
                  </a:txBody>
                  <a:tcPr/>
                </a:tc>
                <a:tc>
                  <a:txBody>
                    <a:bodyPr/>
                    <a:lstStyle/>
                    <a:p>
                      <a:r>
                        <a:rPr lang="en-US" sz="1600" kern="1200" dirty="0" smtClean="0">
                          <a:solidFill>
                            <a:schemeClr val="dk1"/>
                          </a:solidFill>
                          <a:latin typeface="+mn-lt"/>
                          <a:ea typeface="+mn-ea"/>
                          <a:cs typeface="+mn-cs"/>
                        </a:rPr>
                        <a:t>Students must infer specific task from directions</a:t>
                      </a:r>
                      <a:endParaRPr lang="en-US" sz="1600" dirty="0"/>
                    </a:p>
                  </a:txBody>
                  <a:tcPr/>
                </a:tc>
              </a:tr>
              <a:tr h="370840">
                <a:tc>
                  <a:txBody>
                    <a:bodyPr/>
                    <a:lstStyle/>
                    <a:p>
                      <a:r>
                        <a:rPr lang="en-US" sz="1600" kern="1200" dirty="0" smtClean="0">
                          <a:solidFill>
                            <a:schemeClr val="dk1"/>
                          </a:solidFill>
                          <a:latin typeface="+mn-lt"/>
                          <a:ea typeface="+mn-ea"/>
                          <a:cs typeface="+mn-cs"/>
                        </a:rPr>
                        <a:t>Abstractness of illustrations or variables</a:t>
                      </a:r>
                      <a:endParaRPr lang="en-US" sz="1600" dirty="0"/>
                    </a:p>
                  </a:txBody>
                  <a:tcPr/>
                </a:tc>
                <a:tc>
                  <a:txBody>
                    <a:bodyPr/>
                    <a:lstStyle/>
                    <a:p>
                      <a:r>
                        <a:rPr lang="en-US" sz="1600" kern="1200" dirty="0" smtClean="0">
                          <a:solidFill>
                            <a:schemeClr val="dk1"/>
                          </a:solidFill>
                          <a:latin typeface="+mn-lt"/>
                          <a:ea typeface="+mn-ea"/>
                          <a:cs typeface="+mn-cs"/>
                        </a:rPr>
                        <a:t>Tangible</a:t>
                      </a:r>
                      <a:endParaRPr lang="en-US" sz="1600" dirty="0"/>
                    </a:p>
                  </a:txBody>
                  <a:tcPr/>
                </a:tc>
                <a:tc>
                  <a:txBody>
                    <a:bodyPr/>
                    <a:lstStyle/>
                    <a:p>
                      <a:r>
                        <a:rPr lang="en-US" sz="1600" kern="1200" dirty="0" smtClean="0">
                          <a:solidFill>
                            <a:schemeClr val="dk1"/>
                          </a:solidFill>
                          <a:latin typeface="+mn-lt"/>
                          <a:ea typeface="+mn-ea"/>
                          <a:cs typeface="+mn-cs"/>
                        </a:rPr>
                        <a:t>Abstract</a:t>
                      </a:r>
                      <a:endParaRPr lang="en-US" sz="1600" dirty="0"/>
                    </a:p>
                  </a:txBody>
                  <a:tcPr/>
                </a:tc>
              </a:tr>
              <a:tr h="370840">
                <a:tc>
                  <a:txBody>
                    <a:bodyPr/>
                    <a:lstStyle/>
                    <a:p>
                      <a:r>
                        <a:rPr lang="en-US" sz="1600" kern="1200" dirty="0" smtClean="0">
                          <a:solidFill>
                            <a:schemeClr val="dk1"/>
                          </a:solidFill>
                          <a:latin typeface="+mn-lt"/>
                          <a:ea typeface="+mn-ea"/>
                          <a:cs typeface="+mn-cs"/>
                        </a:rPr>
                        <a:t>How narrowly the procedure guides actions taken with the variables</a:t>
                      </a:r>
                      <a:endParaRPr lang="en-US" sz="1600" dirty="0"/>
                    </a:p>
                  </a:txBody>
                  <a:tcPr/>
                </a:tc>
                <a:tc>
                  <a:txBody>
                    <a:bodyPr/>
                    <a:lstStyle/>
                    <a:p>
                      <a:r>
                        <a:rPr lang="en-US" sz="1600" kern="1200" dirty="0" smtClean="0">
                          <a:solidFill>
                            <a:schemeClr val="dk1"/>
                          </a:solidFill>
                          <a:latin typeface="+mn-lt"/>
                          <a:ea typeface="+mn-ea"/>
                          <a:cs typeface="+mn-cs"/>
                        </a:rPr>
                        <a:t>One way to implement the procedure</a:t>
                      </a:r>
                      <a:endParaRPr lang="en-US" sz="1600" dirty="0"/>
                    </a:p>
                  </a:txBody>
                  <a:tcPr/>
                </a:tc>
                <a:tc>
                  <a:txBody>
                    <a:bodyPr/>
                    <a:lstStyle/>
                    <a:p>
                      <a:r>
                        <a:rPr lang="en-US" sz="1600" kern="1200" dirty="0" smtClean="0">
                          <a:solidFill>
                            <a:schemeClr val="dk1"/>
                          </a:solidFill>
                          <a:latin typeface="+mn-lt"/>
                          <a:ea typeface="+mn-ea"/>
                          <a:cs typeface="+mn-cs"/>
                        </a:rPr>
                        <a:t>Significant variation in ways to implement the procedure</a:t>
                      </a:r>
                      <a:endParaRPr lang="en-US" sz="1600" dirty="0"/>
                    </a:p>
                  </a:txBody>
                  <a:tcPr/>
                </a:tc>
              </a:tr>
              <a:tr h="370840">
                <a:tc>
                  <a:txBody>
                    <a:bodyPr/>
                    <a:lstStyle/>
                    <a:p>
                      <a:r>
                        <a:rPr lang="en-US" sz="1600" kern="1200" dirty="0" smtClean="0">
                          <a:solidFill>
                            <a:schemeClr val="dk1"/>
                          </a:solidFill>
                          <a:latin typeface="+mn-lt"/>
                          <a:ea typeface="+mn-ea"/>
                          <a:cs typeface="+mn-cs"/>
                        </a:rPr>
                        <a:t>Similarity to the context in which the procedure was learned</a:t>
                      </a:r>
                      <a:endParaRPr lang="en-US" sz="1600" dirty="0"/>
                    </a:p>
                  </a:txBody>
                  <a:tcPr/>
                </a:tc>
                <a:tc>
                  <a:txBody>
                    <a:bodyPr/>
                    <a:lstStyle/>
                    <a:p>
                      <a:r>
                        <a:rPr lang="en-US" sz="1600" kern="1200" dirty="0" smtClean="0">
                          <a:solidFill>
                            <a:schemeClr val="dk1"/>
                          </a:solidFill>
                          <a:latin typeface="+mn-lt"/>
                          <a:ea typeface="+mn-ea"/>
                          <a:cs typeface="+mn-cs"/>
                        </a:rPr>
                        <a:t>The context is the same or parallel to that of instruction</a:t>
                      </a:r>
                      <a:endParaRPr lang="en-US" sz="1600" dirty="0"/>
                    </a:p>
                  </a:txBody>
                  <a:tcPr/>
                </a:tc>
                <a:tc>
                  <a:txBody>
                    <a:bodyPr/>
                    <a:lstStyle/>
                    <a:p>
                      <a:r>
                        <a:rPr lang="en-US" sz="1600" kern="1200" dirty="0" smtClean="0">
                          <a:solidFill>
                            <a:schemeClr val="dk1"/>
                          </a:solidFill>
                          <a:latin typeface="+mn-lt"/>
                          <a:ea typeface="+mn-ea"/>
                          <a:cs typeface="+mn-cs"/>
                        </a:rPr>
                        <a:t>The context is different from instruction</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xmlns="" val="3928063678"/>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influencing complexity of </a:t>
            </a:r>
            <a:r>
              <a:rPr lang="en-US" dirty="0" smtClean="0"/>
              <a:t>problem-solving </a:t>
            </a:r>
            <a:r>
              <a:rPr lang="en-US" dirty="0"/>
              <a:t>tasks</a:t>
            </a:r>
          </a:p>
        </p:txBody>
      </p:sp>
      <p:sp>
        <p:nvSpPr>
          <p:cNvPr id="5" name="Content Placeholder 4"/>
          <p:cNvSpPr>
            <a:spLocks noGrp="1"/>
          </p:cNvSpPr>
          <p:nvPr>
            <p:ph sz="half" idx="1"/>
          </p:nvPr>
        </p:nvSpPr>
        <p:spPr/>
        <p:txBody>
          <a:bodyPr>
            <a:normAutofit/>
          </a:bodyPr>
          <a:lstStyle/>
          <a:p>
            <a:r>
              <a:rPr lang="en-US" sz="2000" dirty="0" smtClean="0"/>
              <a:t>Recall the nature of problem solving.</a:t>
            </a:r>
            <a:endParaRPr lang="en-US" sz="20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43</a:t>
            </a:fld>
            <a:endParaRPr lang="en-US"/>
          </a:p>
        </p:txBody>
      </p:sp>
      <p:pic>
        <p:nvPicPr>
          <p:cNvPr id="7" name="Content Placeholder 9"/>
          <p:cNvPicPr>
            <a:picLocks noGrp="1"/>
          </p:cNvPicPr>
          <p:nvPr>
            <p:ph sz="half" idx="2"/>
          </p:nvPr>
        </p:nvPicPr>
        <p:blipFill>
          <a:blip r:embed="rId3" cstate="print">
            <a:extLst>
              <a:ext uri="{28A0092B-C50C-407E-A947-70E740481C1C}">
                <a14:useLocalDpi xmlns:a14="http://schemas.microsoft.com/office/drawing/2010/main" xmlns="" val="0"/>
              </a:ext>
            </a:extLst>
          </a:blip>
          <a:srcRect l="1236" r="1236"/>
          <a:stretch>
            <a:fillRect/>
          </a:stretch>
        </p:blipFill>
        <p:spPr>
          <a:xfrm>
            <a:off x="5000325" y="1859069"/>
            <a:ext cx="2497096" cy="4600469"/>
          </a:xfrm>
          <a:prstGeom prst="rect">
            <a:avLst/>
          </a:prstGeom>
        </p:spPr>
      </p:pic>
    </p:spTree>
    <p:extLst>
      <p:ext uri="{BB962C8B-B14F-4D97-AF65-F5344CB8AC3E}">
        <p14:creationId xmlns:p14="http://schemas.microsoft.com/office/powerpoint/2010/main" xmlns="" val="13198651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influencing complexity of </a:t>
            </a:r>
            <a:r>
              <a:rPr lang="en-US" dirty="0" smtClean="0"/>
              <a:t>problem-solving tasks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264243524"/>
              </p:ext>
            </p:extLst>
          </p:nvPr>
        </p:nvGraphicFramePr>
        <p:xfrm>
          <a:off x="498475" y="1981200"/>
          <a:ext cx="7556499" cy="4851400"/>
        </p:xfrm>
        <a:graphic>
          <a:graphicData uri="http://schemas.openxmlformats.org/drawingml/2006/table">
            <a:tbl>
              <a:tblPr firstRow="1" bandRow="1">
                <a:tableStyleId>{5C22544A-7EE6-4342-B048-85BDC9FD1C3A}</a:tableStyleId>
              </a:tblPr>
              <a:tblGrid>
                <a:gridCol w="2518833"/>
                <a:gridCol w="2518833"/>
                <a:gridCol w="2518833"/>
              </a:tblGrid>
              <a:tr h="370840">
                <a:tc>
                  <a:txBody>
                    <a:bodyPr/>
                    <a:lstStyle/>
                    <a:p>
                      <a:endParaRPr lang="en-US" dirty="0"/>
                    </a:p>
                  </a:txBody>
                  <a:tcPr/>
                </a:tc>
                <a:tc>
                  <a:txBody>
                    <a:bodyPr/>
                    <a:lstStyle/>
                    <a:p>
                      <a:r>
                        <a:rPr lang="en-US" dirty="0" smtClean="0"/>
                        <a:t>Lower Complexity</a:t>
                      </a:r>
                      <a:endParaRPr lang="en-US" dirty="0"/>
                    </a:p>
                  </a:txBody>
                  <a:tcPr/>
                </a:tc>
                <a:tc>
                  <a:txBody>
                    <a:bodyPr/>
                    <a:lstStyle/>
                    <a:p>
                      <a:r>
                        <a:rPr lang="en-US" dirty="0" smtClean="0"/>
                        <a:t>Higher Complexity</a:t>
                      </a:r>
                      <a:endParaRPr lang="en-US" dirty="0"/>
                    </a:p>
                  </a:txBody>
                  <a:tcPr/>
                </a:tc>
              </a:tr>
              <a:tr h="370840">
                <a:tc>
                  <a:txBody>
                    <a:bodyPr/>
                    <a:lstStyle/>
                    <a:p>
                      <a:r>
                        <a:rPr lang="en-US" sz="1500" kern="1200" dirty="0" smtClean="0">
                          <a:solidFill>
                            <a:schemeClr val="dk1"/>
                          </a:solidFill>
                          <a:latin typeface="+mn-lt"/>
                          <a:ea typeface="+mn-ea"/>
                          <a:cs typeface="+mn-cs"/>
                        </a:rPr>
                        <a:t>Conciseness with which goal to be achieved is stated</a:t>
                      </a:r>
                      <a:endParaRPr lang="en-US" sz="1500" dirty="0"/>
                    </a:p>
                  </a:txBody>
                  <a:tcPr/>
                </a:tc>
                <a:tc>
                  <a:txBody>
                    <a:bodyPr/>
                    <a:lstStyle/>
                    <a:p>
                      <a:r>
                        <a:rPr lang="en-US" sz="1500" kern="1200" dirty="0" smtClean="0">
                          <a:solidFill>
                            <a:schemeClr val="dk1"/>
                          </a:solidFill>
                          <a:latin typeface="+mn-lt"/>
                          <a:ea typeface="+mn-ea"/>
                          <a:cs typeface="+mn-cs"/>
                        </a:rPr>
                        <a:t>Specific details of the goal to be achieved are stated</a:t>
                      </a:r>
                      <a:endParaRPr lang="en-US" sz="1500" dirty="0"/>
                    </a:p>
                  </a:txBody>
                  <a:tcPr/>
                </a:tc>
                <a:tc>
                  <a:txBody>
                    <a:bodyPr/>
                    <a:lstStyle/>
                    <a:p>
                      <a:r>
                        <a:rPr lang="en-US" sz="1500" kern="1200" dirty="0" smtClean="0">
                          <a:solidFill>
                            <a:schemeClr val="dk1"/>
                          </a:solidFill>
                          <a:latin typeface="+mn-lt"/>
                          <a:ea typeface="+mn-ea"/>
                          <a:cs typeface="+mn-cs"/>
                        </a:rPr>
                        <a:t>The goal to be achieved is stated broadly; inference is required to establish the problem to be solved</a:t>
                      </a:r>
                      <a:endParaRPr lang="en-US" sz="1500" dirty="0"/>
                    </a:p>
                  </a:txBody>
                  <a:tcPr/>
                </a:tc>
              </a:tr>
              <a:tr h="370840">
                <a:tc>
                  <a:txBody>
                    <a:bodyPr/>
                    <a:lstStyle/>
                    <a:p>
                      <a:r>
                        <a:rPr lang="en-US" sz="1500" kern="1200" dirty="0" smtClean="0">
                          <a:solidFill>
                            <a:schemeClr val="dk1"/>
                          </a:solidFill>
                          <a:latin typeface="+mn-lt"/>
                          <a:ea typeface="+mn-ea"/>
                          <a:cs typeface="+mn-cs"/>
                        </a:rPr>
                        <a:t>Diversity of strategies that will be used to solve the problem</a:t>
                      </a:r>
                      <a:endParaRPr lang="en-US" sz="1500" dirty="0"/>
                    </a:p>
                  </a:txBody>
                  <a:tcPr/>
                </a:tc>
                <a:tc>
                  <a:txBody>
                    <a:bodyPr/>
                    <a:lstStyle/>
                    <a:p>
                      <a:r>
                        <a:rPr lang="en-US" sz="1500" kern="1200" dirty="0" smtClean="0">
                          <a:solidFill>
                            <a:schemeClr val="dk1"/>
                          </a:solidFill>
                          <a:latin typeface="+mn-lt"/>
                          <a:ea typeface="+mn-ea"/>
                          <a:cs typeface="+mn-cs"/>
                        </a:rPr>
                        <a:t>Most people will use the same strategy</a:t>
                      </a:r>
                      <a:endParaRPr lang="en-US" sz="1500" dirty="0"/>
                    </a:p>
                  </a:txBody>
                  <a:tcPr/>
                </a:tc>
                <a:tc>
                  <a:txBody>
                    <a:bodyPr/>
                    <a:lstStyle/>
                    <a:p>
                      <a:r>
                        <a:rPr lang="en-US" sz="1500" kern="1200" dirty="0" smtClean="0">
                          <a:solidFill>
                            <a:schemeClr val="dk1"/>
                          </a:solidFill>
                          <a:latin typeface="+mn-lt"/>
                          <a:ea typeface="+mn-ea"/>
                          <a:cs typeface="+mn-cs"/>
                        </a:rPr>
                        <a:t>Different people will use numerous and various combinations of strategies to solve the problem</a:t>
                      </a:r>
                      <a:endParaRPr lang="en-US" sz="1500" dirty="0"/>
                    </a:p>
                  </a:txBody>
                  <a:tcPr/>
                </a:tc>
              </a:tr>
              <a:tr h="370840">
                <a:tc>
                  <a:txBody>
                    <a:bodyPr/>
                    <a:lstStyle/>
                    <a:p>
                      <a:r>
                        <a:rPr lang="en-US" sz="1500" kern="1200" dirty="0" smtClean="0">
                          <a:solidFill>
                            <a:schemeClr val="dk1"/>
                          </a:solidFill>
                          <a:latin typeface="+mn-lt"/>
                          <a:ea typeface="+mn-ea"/>
                          <a:cs typeface="+mn-cs"/>
                        </a:rPr>
                        <a:t>Number of steps or operations that reasonable strategies will involve</a:t>
                      </a:r>
                      <a:endParaRPr lang="en-US" sz="1500" dirty="0"/>
                    </a:p>
                  </a:txBody>
                  <a:tcPr/>
                </a:tc>
                <a:tc>
                  <a:txBody>
                    <a:bodyPr/>
                    <a:lstStyle/>
                    <a:p>
                      <a:r>
                        <a:rPr lang="en-US" sz="1500" kern="1200" dirty="0" smtClean="0">
                          <a:solidFill>
                            <a:schemeClr val="dk1"/>
                          </a:solidFill>
                          <a:latin typeface="+mn-lt"/>
                          <a:ea typeface="+mn-ea"/>
                          <a:cs typeface="+mn-cs"/>
                        </a:rPr>
                        <a:t>The dominant strategy involves a single step or operation</a:t>
                      </a:r>
                      <a:endParaRPr lang="en-US" sz="1500" dirty="0"/>
                    </a:p>
                  </a:txBody>
                  <a:tcPr/>
                </a:tc>
                <a:tc>
                  <a:txBody>
                    <a:bodyPr/>
                    <a:lstStyle/>
                    <a:p>
                      <a:r>
                        <a:rPr lang="en-US" sz="1500" kern="1200" dirty="0" smtClean="0">
                          <a:solidFill>
                            <a:schemeClr val="dk1"/>
                          </a:solidFill>
                          <a:latin typeface="+mn-lt"/>
                          <a:ea typeface="+mn-ea"/>
                          <a:cs typeface="+mn-cs"/>
                        </a:rPr>
                        <a:t>Strategies involve multiple sequential and/or simultaneous steps or operations</a:t>
                      </a:r>
                      <a:endParaRPr lang="en-US" sz="1500" dirty="0"/>
                    </a:p>
                  </a:txBody>
                  <a:tcPr/>
                </a:tc>
              </a:tr>
              <a:tr h="370840">
                <a:tc>
                  <a:txBody>
                    <a:bodyPr/>
                    <a:lstStyle/>
                    <a:p>
                      <a:r>
                        <a:rPr lang="en-US" sz="1500" kern="1200" dirty="0" smtClean="0">
                          <a:solidFill>
                            <a:schemeClr val="dk1"/>
                          </a:solidFill>
                          <a:latin typeface="+mn-lt"/>
                          <a:ea typeface="+mn-ea"/>
                          <a:cs typeface="+mn-cs"/>
                        </a:rPr>
                        <a:t>Originality required to solve the problem</a:t>
                      </a:r>
                      <a:endParaRPr lang="en-US" sz="1500" dirty="0"/>
                    </a:p>
                  </a:txBody>
                  <a:tcPr/>
                </a:tc>
                <a:tc>
                  <a:txBody>
                    <a:bodyPr/>
                    <a:lstStyle/>
                    <a:p>
                      <a:r>
                        <a:rPr lang="en-US" sz="1500" kern="1200" dirty="0" smtClean="0">
                          <a:solidFill>
                            <a:schemeClr val="dk1"/>
                          </a:solidFill>
                          <a:latin typeface="+mn-lt"/>
                          <a:ea typeface="+mn-ea"/>
                          <a:cs typeface="+mn-cs"/>
                        </a:rPr>
                        <a:t>Problem-solving strategy will be employed in a context similar to that in which the strategy was used previously</a:t>
                      </a:r>
                      <a:endParaRPr lang="en-US" sz="1500" dirty="0"/>
                    </a:p>
                  </a:txBody>
                  <a:tcPr/>
                </a:tc>
                <a:tc>
                  <a:txBody>
                    <a:bodyPr/>
                    <a:lstStyle/>
                    <a:p>
                      <a:r>
                        <a:rPr lang="en-US" sz="1500" kern="1200" dirty="0" smtClean="0">
                          <a:solidFill>
                            <a:schemeClr val="dk1"/>
                          </a:solidFill>
                          <a:latin typeface="+mn-lt"/>
                          <a:ea typeface="+mn-ea"/>
                          <a:cs typeface="+mn-cs"/>
                        </a:rPr>
                        <a:t>Problem-solving strategies will be employed in a context significantly different from that in which they were used previously</a:t>
                      </a:r>
                      <a:endParaRPr lang="en-US" sz="15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xmlns="" val="3628120669"/>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Declarative or procedural knowledge?</a:t>
            </a:r>
            <a:br>
              <a:rPr lang="en-US" sz="3200" dirty="0" smtClean="0"/>
            </a:br>
            <a:r>
              <a:rPr lang="en-US" sz="2400" dirty="0" smtClean="0"/>
              <a:t>At higher complexity levels, easy to confuse</a:t>
            </a:r>
            <a:endParaRPr lang="en-US" sz="3200" dirty="0"/>
          </a:p>
        </p:txBody>
      </p:sp>
      <p:sp>
        <p:nvSpPr>
          <p:cNvPr id="9" name="Content Placeholder 8"/>
          <p:cNvSpPr>
            <a:spLocks noGrp="1"/>
          </p:cNvSpPr>
          <p:nvPr>
            <p:ph sz="half" idx="1"/>
          </p:nvPr>
        </p:nvSpPr>
        <p:spPr>
          <a:xfrm>
            <a:off x="498518" y="1985963"/>
            <a:ext cx="3657600" cy="4437948"/>
          </a:xfrm>
        </p:spPr>
        <p:txBody>
          <a:bodyPr>
            <a:normAutofit/>
          </a:bodyPr>
          <a:lstStyle/>
          <a:p>
            <a:pPr marL="228600" lvl="1" indent="0">
              <a:buNone/>
            </a:pPr>
            <a:r>
              <a:rPr lang="en-US" sz="1600" dirty="0" smtClean="0"/>
              <a:t>You learned that increased carbon dioxide in the atmosphere appears to be responsible for global warming, resulting in a significant decrease in the polar ice caps. If the carbon dioxide level immediately stopped increasing, why would the polar ice caps continue to melt? </a:t>
            </a:r>
            <a:br>
              <a:rPr lang="en-US" sz="1600" dirty="0" smtClean="0"/>
            </a:br>
            <a:r>
              <a:rPr lang="en-US" sz="1600" dirty="0" smtClean="0">
                <a:sym typeface="Wingdings 3"/>
              </a:rPr>
              <a:t></a:t>
            </a:r>
            <a:endParaRPr lang="en-US" sz="1600" dirty="0" smtClean="0"/>
          </a:p>
          <a:p>
            <a:pPr>
              <a:spcBef>
                <a:spcPts val="2600"/>
              </a:spcBef>
            </a:pPr>
            <a:r>
              <a:rPr lang="en-US" sz="1600" dirty="0" smtClean="0"/>
              <a:t>Definitely involves both declarative and procedural aspects.</a:t>
            </a:r>
          </a:p>
          <a:p>
            <a:pPr>
              <a:spcBef>
                <a:spcPts val="800"/>
              </a:spcBef>
            </a:pPr>
            <a:r>
              <a:rPr lang="en-US" sz="1600" dirty="0" smtClean="0"/>
              <a:t>If focus is on declarative knowledge, what types of things should one score?</a:t>
            </a:r>
            <a:endParaRPr lang="en-US" sz="1600"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xmlns="" val="3167619245"/>
              </p:ext>
            </p:extLst>
          </p:nvPr>
        </p:nvGraphicFramePr>
        <p:xfrm>
          <a:off x="4400550" y="1985963"/>
          <a:ext cx="3657600" cy="4373880"/>
        </p:xfrm>
        <a:graphic>
          <a:graphicData uri="http://schemas.openxmlformats.org/drawingml/2006/table">
            <a:tbl>
              <a:tblPr firstRow="1" bandRow="1">
                <a:tableStyleId>{5C22544A-7EE6-4342-B048-85BDC9FD1C3A}</a:tableStyleId>
              </a:tblPr>
              <a:tblGrid>
                <a:gridCol w="1828800"/>
                <a:gridCol w="1828800"/>
              </a:tblGrid>
              <a:tr h="370840">
                <a:tc>
                  <a:txBody>
                    <a:bodyPr/>
                    <a:lstStyle/>
                    <a:p>
                      <a:endParaRPr lang="en-US" sz="1600" dirty="0"/>
                    </a:p>
                  </a:txBody>
                  <a:tcPr/>
                </a:tc>
                <a:tc>
                  <a:txBody>
                    <a:bodyPr/>
                    <a:lstStyle/>
                    <a:p>
                      <a:r>
                        <a:rPr lang="en-US" sz="1600" dirty="0" smtClean="0"/>
                        <a:t>Higher Complexity</a:t>
                      </a:r>
                      <a:endParaRPr lang="en-US" sz="1600" dirty="0"/>
                    </a:p>
                  </a:txBody>
                  <a:tcPr/>
                </a:tc>
              </a:tr>
              <a:tr h="370840">
                <a:tc>
                  <a:txBody>
                    <a:bodyPr/>
                    <a:lstStyle/>
                    <a:p>
                      <a:r>
                        <a:rPr lang="en-US" sz="1500" kern="1200" dirty="0" smtClean="0">
                          <a:solidFill>
                            <a:schemeClr val="dk1"/>
                          </a:solidFill>
                          <a:latin typeface="+mn-lt"/>
                          <a:ea typeface="+mn-ea"/>
                          <a:cs typeface="+mn-cs"/>
                        </a:rPr>
                        <a:t>Type of action involved</a:t>
                      </a:r>
                      <a:endParaRPr lang="en-US" sz="1500" dirty="0"/>
                    </a:p>
                  </a:txBody>
                  <a:tcPr/>
                </a:tc>
                <a:tc>
                  <a:txBody>
                    <a:bodyPr/>
                    <a:lstStyle/>
                    <a:p>
                      <a:r>
                        <a:rPr lang="en-US" sz="1500" kern="1200" dirty="0" smtClean="0">
                          <a:solidFill>
                            <a:schemeClr val="dk1"/>
                          </a:solidFill>
                          <a:latin typeface="+mn-lt"/>
                          <a:ea typeface="+mn-ea"/>
                          <a:cs typeface="+mn-cs"/>
                        </a:rPr>
                        <a:t>Explaining, analyzing, differentiating, and synthesizing</a:t>
                      </a:r>
                      <a:endParaRPr lang="en-US" sz="1500" dirty="0"/>
                    </a:p>
                  </a:txBody>
                  <a:tcPr/>
                </a:tc>
              </a:tr>
              <a:tr h="370840">
                <a:tc>
                  <a:txBody>
                    <a:bodyPr/>
                    <a:lstStyle/>
                    <a:p>
                      <a:r>
                        <a:rPr lang="en-US" sz="1500" kern="1200" dirty="0" smtClean="0">
                          <a:solidFill>
                            <a:schemeClr val="dk1"/>
                          </a:solidFill>
                          <a:latin typeface="+mn-lt"/>
                          <a:ea typeface="+mn-ea"/>
                          <a:cs typeface="+mn-cs"/>
                        </a:rPr>
                        <a:t>Type of information to be conveyed</a:t>
                      </a:r>
                      <a:endParaRPr lang="en-US" sz="1500" dirty="0"/>
                    </a:p>
                  </a:txBody>
                  <a:tcPr/>
                </a:tc>
                <a:tc>
                  <a:txBody>
                    <a:bodyPr/>
                    <a:lstStyle/>
                    <a:p>
                      <a:r>
                        <a:rPr lang="en-US" sz="1500" kern="1200" dirty="0" smtClean="0">
                          <a:solidFill>
                            <a:schemeClr val="dk1"/>
                          </a:solidFill>
                          <a:latin typeface="+mn-lt"/>
                          <a:ea typeface="+mn-ea"/>
                          <a:cs typeface="+mn-cs"/>
                        </a:rPr>
                        <a:t>Properties, phenomena, concepts, principles, and techniques</a:t>
                      </a:r>
                      <a:endParaRPr lang="en-US" sz="1500" dirty="0"/>
                    </a:p>
                  </a:txBody>
                  <a:tcPr/>
                </a:tc>
              </a:tr>
              <a:tr h="370840">
                <a:tc>
                  <a:txBody>
                    <a:bodyPr/>
                    <a:lstStyle/>
                    <a:p>
                      <a:r>
                        <a:rPr lang="en-US" sz="1500" kern="1200" dirty="0" smtClean="0">
                          <a:solidFill>
                            <a:schemeClr val="dk1"/>
                          </a:solidFill>
                          <a:latin typeface="+mn-lt"/>
                          <a:ea typeface="+mn-ea"/>
                          <a:cs typeface="+mn-cs"/>
                        </a:rPr>
                        <a:t>Concreteness of information</a:t>
                      </a:r>
                      <a:endParaRPr lang="en-US" sz="1500" dirty="0"/>
                    </a:p>
                  </a:txBody>
                  <a:tcPr/>
                </a:tc>
                <a:tc>
                  <a:txBody>
                    <a:bodyPr/>
                    <a:lstStyle/>
                    <a:p>
                      <a:r>
                        <a:rPr lang="en-US" sz="1500" kern="1200" dirty="0" smtClean="0">
                          <a:solidFill>
                            <a:schemeClr val="dk1"/>
                          </a:solidFill>
                          <a:latin typeface="+mn-lt"/>
                          <a:ea typeface="+mn-ea"/>
                          <a:cs typeface="+mn-cs"/>
                        </a:rPr>
                        <a:t>Abstract</a:t>
                      </a:r>
                      <a:endParaRPr lang="en-US" sz="1500" dirty="0"/>
                    </a:p>
                  </a:txBody>
                  <a:tcPr/>
                </a:tc>
              </a:tr>
              <a:tr h="370840">
                <a:tc>
                  <a:txBody>
                    <a:bodyPr/>
                    <a:lstStyle/>
                    <a:p>
                      <a:r>
                        <a:rPr lang="en-US" sz="1500" kern="1200" dirty="0" smtClean="0">
                          <a:solidFill>
                            <a:schemeClr val="dk1"/>
                          </a:solidFill>
                          <a:latin typeface="+mn-lt"/>
                          <a:ea typeface="+mn-ea"/>
                          <a:cs typeface="+mn-cs"/>
                        </a:rPr>
                        <a:t>Similarity to the context in which the information was learned</a:t>
                      </a:r>
                      <a:endParaRPr lang="en-US" sz="1500" dirty="0"/>
                    </a:p>
                  </a:txBody>
                  <a:tcPr/>
                </a:tc>
                <a:tc>
                  <a:txBody>
                    <a:bodyPr/>
                    <a:lstStyle/>
                    <a:p>
                      <a:r>
                        <a:rPr lang="en-US" sz="1500" kern="1200" dirty="0" smtClean="0">
                          <a:solidFill>
                            <a:schemeClr val="dk1"/>
                          </a:solidFill>
                          <a:latin typeface="+mn-lt"/>
                          <a:ea typeface="+mn-ea"/>
                          <a:cs typeface="+mn-cs"/>
                        </a:rPr>
                        <a:t>The context is different from instruction</a:t>
                      </a:r>
                      <a:endParaRPr lang="en-US" sz="15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xmlns="" val="8741135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Procedural knowledge or </a:t>
            </a:r>
            <a:br>
              <a:rPr lang="en-US" sz="3200" dirty="0" smtClean="0"/>
            </a:br>
            <a:r>
              <a:rPr lang="en-US" sz="3200" dirty="0" smtClean="0"/>
              <a:t>problem solving?</a:t>
            </a:r>
            <a:r>
              <a:rPr lang="en-US" sz="3200" dirty="0"/>
              <a:t/>
            </a:r>
            <a:br>
              <a:rPr lang="en-US" sz="3200" dirty="0"/>
            </a:br>
            <a:endParaRPr lang="en-US" sz="2400" dirty="0"/>
          </a:p>
        </p:txBody>
      </p:sp>
      <p:sp>
        <p:nvSpPr>
          <p:cNvPr id="3" name="Content Placeholder 2"/>
          <p:cNvSpPr>
            <a:spLocks noGrp="1"/>
          </p:cNvSpPr>
          <p:nvPr>
            <p:ph sz="half" idx="1"/>
          </p:nvPr>
        </p:nvSpPr>
        <p:spPr/>
        <p:txBody>
          <a:bodyPr/>
          <a:lstStyle/>
          <a:p>
            <a:pPr marL="342900" indent="-342900">
              <a:buFont typeface="+mj-lt"/>
              <a:buAutoNum type="arabicPeriod"/>
            </a:pPr>
            <a:r>
              <a:rPr lang="en-US" dirty="0"/>
              <a:t>Purchase the items on your completed shopping list from a familiar grocery store</a:t>
            </a:r>
            <a:r>
              <a:rPr lang="en-US" dirty="0" smtClean="0"/>
              <a:t>.</a:t>
            </a:r>
          </a:p>
          <a:p>
            <a:pPr marL="342900" indent="-342900">
              <a:buFont typeface="+mj-lt"/>
              <a:buAutoNum type="arabicPeriod"/>
            </a:pPr>
            <a:r>
              <a:rPr lang="en-US" dirty="0"/>
              <a:t>Your only car has stopped working, and you discover it is beyond repair. What should you do</a:t>
            </a:r>
            <a:r>
              <a:rPr lang="en-US" dirty="0" smtClean="0"/>
              <a:t>?</a:t>
            </a:r>
          </a:p>
          <a:p>
            <a:pPr marL="0" indent="0">
              <a:buNone/>
            </a:pPr>
            <a:r>
              <a:rPr lang="en-US" sz="2000" dirty="0" smtClean="0"/>
              <a:t>How should one score performance on each task?</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46</a:t>
            </a:fld>
            <a:endParaRPr lang="en-US"/>
          </a:p>
        </p:txBody>
      </p:sp>
      <p:pic>
        <p:nvPicPr>
          <p:cNvPr id="6" name="Content Placeholder 9"/>
          <p:cNvPicPr>
            <a:picLocks/>
          </p:cNvPicPr>
          <p:nvPr/>
        </p:nvPicPr>
        <p:blipFill>
          <a:blip r:embed="rId3" cstate="print">
            <a:extLst>
              <a:ext uri="{28A0092B-C50C-407E-A947-70E740481C1C}">
                <a14:useLocalDpi xmlns:a14="http://schemas.microsoft.com/office/drawing/2010/main" xmlns="" val="0"/>
              </a:ext>
            </a:extLst>
          </a:blip>
          <a:srcRect l="1236" r="1236"/>
          <a:stretch>
            <a:fillRect/>
          </a:stretch>
        </p:blipFill>
        <p:spPr>
          <a:xfrm>
            <a:off x="4711700" y="1089025"/>
            <a:ext cx="3132138" cy="5370513"/>
          </a:xfrm>
          <a:prstGeom prst="rect">
            <a:avLst/>
          </a:prstGeom>
        </p:spPr>
      </p:pic>
    </p:spTree>
    <p:extLst>
      <p:ext uri="{BB962C8B-B14F-4D97-AF65-F5344CB8AC3E}">
        <p14:creationId xmlns:p14="http://schemas.microsoft.com/office/powerpoint/2010/main" xmlns="" val="18988065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Competencies</a:t>
            </a:r>
            <a:endParaRPr lang="en-US" dirty="0"/>
          </a:p>
        </p:txBody>
      </p:sp>
      <p:sp>
        <p:nvSpPr>
          <p:cNvPr id="8" name="Text Placeholder 7"/>
          <p:cNvSpPr>
            <a:spLocks noGrp="1"/>
          </p:cNvSpPr>
          <p:nvPr>
            <p:ph type="body" sz="half" idx="2"/>
          </p:nvPr>
        </p:nvSpPr>
        <p:spPr>
          <a:xfrm>
            <a:off x="381093" y="3877661"/>
            <a:ext cx="3255264" cy="2248502"/>
          </a:xfrm>
        </p:spPr>
        <p:txBody>
          <a:bodyPr/>
          <a:lstStyle/>
          <a:p>
            <a:r>
              <a:rPr lang="en-US" dirty="0" smtClean="0"/>
              <a:t>Science competencies that go unassessed on the FCAT</a:t>
            </a:r>
          </a:p>
          <a:p>
            <a:r>
              <a:rPr lang="en-US" sz="1200" dirty="0">
                <a:hlinkClick r:id="rId3"/>
              </a:rPr>
              <a:t>http://</a:t>
            </a:r>
            <a:r>
              <a:rPr lang="en-US" sz="1200" dirty="0" err="1">
                <a:hlinkClick r:id="rId3"/>
              </a:rPr>
              <a:t>www.cala.fsu.edu</a:t>
            </a:r>
            <a:r>
              <a:rPr lang="en-US" sz="1200" dirty="0">
                <a:hlinkClick r:id="rId3"/>
              </a:rPr>
              <a:t>/</a:t>
            </a:r>
            <a:r>
              <a:rPr lang="en-US" sz="1200" dirty="0" err="1">
                <a:hlinkClick r:id="rId3"/>
              </a:rPr>
              <a:t>ies</a:t>
            </a:r>
            <a:r>
              <a:rPr lang="en-US" sz="1200" dirty="0">
                <a:hlinkClick r:id="rId3"/>
              </a:rPr>
              <a:t>/publications</a:t>
            </a:r>
            <a:endParaRPr lang="en-US" dirty="0"/>
          </a:p>
          <a:p>
            <a:endParaRPr lang="en-US"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47</a:t>
            </a:fld>
            <a:endParaRPr lang="en-US"/>
          </a:p>
        </p:txBody>
      </p:sp>
      <p:pic>
        <p:nvPicPr>
          <p:cNvPr id="9" name="Content Placeholder 5" descr="Competencies Cover Page.tiff"/>
          <p:cNvPicPr>
            <a:picLocks noGrp="1" noChangeAspect="1"/>
          </p:cNvPicPr>
          <p:nvPr>
            <p:ph idx="1"/>
          </p:nvPr>
        </p:nvPicPr>
        <p:blipFill>
          <a:blip r:embed="rId4" cstate="print">
            <a:extLst>
              <a:ext uri="{28A0092B-C50C-407E-A947-70E740481C1C}">
                <a14:useLocalDpi xmlns:a14="http://schemas.microsoft.com/office/drawing/2010/main" xmlns="" val="0"/>
              </a:ext>
            </a:extLst>
          </a:blip>
          <a:srcRect l="-101" r="-101"/>
          <a:stretch>
            <a:fillRect/>
          </a:stretch>
        </p:blipFill>
        <p:spPr>
          <a:xfrm>
            <a:off x="3985105" y="273050"/>
            <a:ext cx="4781070" cy="6289360"/>
          </a:xfrm>
        </p:spPr>
      </p:pic>
    </p:spTree>
    <p:extLst>
      <p:ext uri="{BB962C8B-B14F-4D97-AF65-F5344CB8AC3E}">
        <p14:creationId xmlns:p14="http://schemas.microsoft.com/office/powerpoint/2010/main" xmlns="" val="4157061980"/>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Competencies</a:t>
            </a:r>
            <a:endParaRPr lang="en-US" dirty="0"/>
          </a:p>
        </p:txBody>
      </p:sp>
      <p:sp>
        <p:nvSpPr>
          <p:cNvPr id="3" name="Content Placeholder 2"/>
          <p:cNvSpPr>
            <a:spLocks noGrp="1"/>
          </p:cNvSpPr>
          <p:nvPr>
            <p:ph sz="half" idx="1"/>
          </p:nvPr>
        </p:nvSpPr>
        <p:spPr/>
        <p:txBody>
          <a:bodyPr/>
          <a:lstStyle/>
          <a:p>
            <a:r>
              <a:rPr lang="en-US" dirty="0" smtClean="0"/>
              <a:t>Presently, using a survey in the packet, evaluate the listed competencies. </a:t>
            </a:r>
          </a:p>
          <a:p>
            <a:r>
              <a:rPr lang="en-US" dirty="0" smtClean="0"/>
              <a:t>Two questions about each competency…</a:t>
            </a:r>
          </a:p>
          <a:p>
            <a:pPr marL="571500" lvl="1" indent="-342900">
              <a:buFont typeface="+mj-lt"/>
              <a:buAutoNum type="arabicPeriod"/>
            </a:pPr>
            <a:r>
              <a:rPr lang="en-US" dirty="0"/>
              <a:t>How important is it for </a:t>
            </a:r>
            <a:r>
              <a:rPr lang="en-US" dirty="0" smtClean="0"/>
              <a:t>middle-school </a:t>
            </a:r>
            <a:r>
              <a:rPr lang="en-US" dirty="0"/>
              <a:t>students to achieve this competency?</a:t>
            </a:r>
          </a:p>
          <a:p>
            <a:pPr marL="571500" lvl="1" indent="-342900">
              <a:buFont typeface="+mj-lt"/>
              <a:buAutoNum type="arabicPeriod"/>
            </a:pPr>
            <a:r>
              <a:rPr lang="en-US" dirty="0"/>
              <a:t>How much do you agree or disagree that tests like the FCAT are able to assess a student’s proficiency with this competency? </a:t>
            </a:r>
            <a:r>
              <a:rPr lang="en-US" dirty="0" smtClean="0"/>
              <a:t>  </a:t>
            </a:r>
            <a:r>
              <a:rPr lang="en-US" sz="1200" dirty="0" smtClean="0">
                <a:sym typeface="Wingdings 3"/>
              </a:rPr>
              <a:t></a:t>
            </a:r>
            <a:r>
              <a:rPr lang="en-US" dirty="0" smtClean="0"/>
              <a:t> </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48</a:t>
            </a:fld>
            <a:endParaRPr lang="en-US"/>
          </a:p>
        </p:txBody>
      </p:sp>
      <p:pic>
        <p:nvPicPr>
          <p:cNvPr id="6" name="Content Placeholder 5" descr="Survey Cover.tiff"/>
          <p:cNvPicPr>
            <a:picLocks noGrp="1" noChangeAspect="1"/>
          </p:cNvPicPr>
          <p:nvPr>
            <p:ph sz="half" idx="2"/>
          </p:nvPr>
        </p:nvPicPr>
        <p:blipFill>
          <a:blip r:embed="rId3" cstate="print">
            <a:extLst>
              <a:ext uri="{28A0092B-C50C-407E-A947-70E740481C1C}">
                <a14:useLocalDpi xmlns:a14="http://schemas.microsoft.com/office/drawing/2010/main" xmlns="" val="0"/>
              </a:ext>
            </a:extLst>
          </a:blip>
          <a:srcRect t="-19302" b="-19302"/>
          <a:stretch>
            <a:fillRect/>
          </a:stretch>
        </p:blipFill>
        <p:spPr>
          <a:xfrm rot="5400000">
            <a:off x="3663770" y="1627120"/>
            <a:ext cx="5129815" cy="4140200"/>
          </a:xfrm>
        </p:spPr>
      </p:pic>
    </p:spTree>
    <p:extLst>
      <p:ext uri="{BB962C8B-B14F-4D97-AF65-F5344CB8AC3E}">
        <p14:creationId xmlns:p14="http://schemas.microsoft.com/office/powerpoint/2010/main" xmlns="" val="1519796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0"/>
                                        <p:tgtEl>
                                          <p:spTgt spid="3">
                                            <p:txEl>
                                              <p:pRg st="1" end="1"/>
                                            </p:txEl>
                                          </p:spTgt>
                                        </p:tgtEl>
                                      </p:cBhvr>
                                    </p:animEffect>
                                  </p:childTnLst>
                                </p:cTn>
                              </p:par>
                            </p:childTnLst>
                          </p:cTn>
                        </p:par>
                        <p:par>
                          <p:cTn id="12" fill="hold">
                            <p:stCondLst>
                              <p:cond delay="7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Competencies</a:t>
            </a:r>
          </a:p>
        </p:txBody>
      </p:sp>
      <p:sp>
        <p:nvSpPr>
          <p:cNvPr id="7" name="Content Placeholder 6"/>
          <p:cNvSpPr>
            <a:spLocks noGrp="1"/>
          </p:cNvSpPr>
          <p:nvPr>
            <p:ph idx="1"/>
          </p:nvPr>
        </p:nvSpPr>
        <p:spPr/>
        <p:txBody>
          <a:bodyPr>
            <a:normAutofit fontScale="92500" lnSpcReduction="10000"/>
          </a:bodyPr>
          <a:lstStyle/>
          <a:p>
            <a:pPr marL="0" indent="0">
              <a:buNone/>
            </a:pPr>
            <a:r>
              <a:rPr lang="en-US" sz="1900" u="sng" dirty="0"/>
              <a:t>Be careful to evaluate each competency as worded</a:t>
            </a:r>
            <a:r>
              <a:rPr lang="en-US" sz="1900" dirty="0"/>
              <a:t>. Avoid thinking in terms of an approximation to the stated competency. For instance, this is how the first competency you will evaluate is worded:</a:t>
            </a:r>
          </a:p>
          <a:p>
            <a:pPr>
              <a:spcBef>
                <a:spcPts val="1400"/>
              </a:spcBef>
            </a:pPr>
            <a:r>
              <a:rPr lang="en-US" sz="1900" i="1" dirty="0"/>
              <a:t>Student can formulate a scientifically testable question(s) that relates to the context or data </a:t>
            </a:r>
            <a:r>
              <a:rPr lang="en-US" sz="1900" i="1" dirty="0" smtClean="0"/>
              <a:t>provided.</a:t>
            </a:r>
            <a:endParaRPr lang="en-US" sz="1900" dirty="0"/>
          </a:p>
          <a:p>
            <a:pPr marL="0" indent="0">
              <a:spcBef>
                <a:spcPts val="1400"/>
              </a:spcBef>
              <a:buNone/>
            </a:pPr>
            <a:r>
              <a:rPr lang="en-US" sz="1900" dirty="0"/>
              <a:t>How important is it for </a:t>
            </a:r>
            <a:r>
              <a:rPr lang="en-US" sz="1900" dirty="0" smtClean="0"/>
              <a:t>middle-school </a:t>
            </a:r>
            <a:r>
              <a:rPr lang="en-US" sz="1900" dirty="0"/>
              <a:t>students to be able to formulate a scientifically testable question, given a context? How much do you agree or disagree that a test similar to the FCAT can assess students’ ability to formulate a scientifically testable question?</a:t>
            </a:r>
          </a:p>
          <a:p>
            <a:pPr marL="0" indent="0">
              <a:spcBef>
                <a:spcPts val="4400"/>
              </a:spcBef>
              <a:buNone/>
            </a:pPr>
            <a:r>
              <a:rPr lang="en-US" dirty="0"/>
              <a:t>Carefully read the rating scales provided at the top of each page. Be sure to use these rating scales when evaluating each competency. </a:t>
            </a:r>
            <a:r>
              <a:rPr lang="en-US" dirty="0" smtClean="0"/>
              <a:t>  </a:t>
            </a:r>
            <a:r>
              <a:rPr lang="en-US" sz="1500" dirty="0" smtClean="0">
                <a:sym typeface="Wingdings 3"/>
              </a:rPr>
              <a:t></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xmlns="" val="22199216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10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Significance</a:t>
            </a:r>
            <a:endParaRPr lang="en-US" dirty="0"/>
          </a:p>
        </p:txBody>
      </p:sp>
      <p:sp>
        <p:nvSpPr>
          <p:cNvPr id="3" name="Content Placeholder 2"/>
          <p:cNvSpPr>
            <a:spLocks noGrp="1"/>
          </p:cNvSpPr>
          <p:nvPr>
            <p:ph idx="1"/>
          </p:nvPr>
        </p:nvSpPr>
        <p:spPr>
          <a:xfrm>
            <a:off x="498474" y="2015067"/>
            <a:ext cx="7556313" cy="4144963"/>
          </a:xfrm>
        </p:spPr>
        <p:txBody>
          <a:bodyPr>
            <a:normAutofit/>
          </a:bodyPr>
          <a:lstStyle/>
          <a:p>
            <a:r>
              <a:rPr lang="en-US" dirty="0" smtClean="0"/>
              <a:t>Some benefits…</a:t>
            </a:r>
          </a:p>
          <a:p>
            <a:pPr lvl="1">
              <a:lnSpc>
                <a:spcPct val="120000"/>
              </a:lnSpc>
            </a:pPr>
            <a:r>
              <a:rPr lang="en-US" dirty="0" smtClean="0"/>
              <a:t>Include important complex competencies that go unassessed</a:t>
            </a:r>
          </a:p>
          <a:p>
            <a:pPr lvl="2"/>
            <a:r>
              <a:rPr lang="en-US" dirty="0" smtClean="0"/>
              <a:t>Knowing the nature of science</a:t>
            </a:r>
          </a:p>
          <a:p>
            <a:pPr lvl="3"/>
            <a:r>
              <a:rPr lang="en-US" sz="1400" dirty="0" smtClean="0"/>
              <a:t>Formulating scientifically testable questions</a:t>
            </a:r>
          </a:p>
          <a:p>
            <a:pPr lvl="3"/>
            <a:r>
              <a:rPr lang="en-US" sz="1400" dirty="0" smtClean="0"/>
              <a:t>Creating a plan for carrying out a scientific investigation</a:t>
            </a:r>
          </a:p>
          <a:p>
            <a:pPr lvl="2"/>
            <a:r>
              <a:rPr lang="en-US" dirty="0" smtClean="0"/>
              <a:t>Being able to apply scientific knowledge</a:t>
            </a:r>
          </a:p>
          <a:p>
            <a:pPr lvl="3"/>
            <a:r>
              <a:rPr lang="en-US" sz="1400" dirty="0" smtClean="0"/>
              <a:t>Observing and describing a local ecosystem</a:t>
            </a:r>
          </a:p>
          <a:p>
            <a:pPr lvl="3"/>
            <a:r>
              <a:rPr lang="en-US" sz="1400" dirty="0" smtClean="0"/>
              <a:t>Determining potential limiting factors for particular species within a local ecosystem</a:t>
            </a:r>
          </a:p>
          <a:p>
            <a:pPr lvl="1">
              <a:lnSpc>
                <a:spcPct val="120000"/>
              </a:lnSpc>
            </a:pPr>
            <a:r>
              <a:rPr lang="en-US" dirty="0" smtClean="0"/>
              <a:t>Formatively integrate complex assessments into learning</a:t>
            </a:r>
          </a:p>
          <a:p>
            <a:pPr lvl="1">
              <a:lnSpc>
                <a:spcPct val="120000"/>
              </a:lnSpc>
            </a:pPr>
            <a:r>
              <a:rPr lang="en-US" dirty="0" smtClean="0"/>
              <a:t>Utilize the professionalism of teaching</a:t>
            </a:r>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xmlns="" val="27869085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3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3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Competencies</a:t>
            </a:r>
            <a:br>
              <a:rPr lang="en-US" dirty="0" smtClean="0"/>
            </a:br>
            <a:r>
              <a:rPr lang="en-US" sz="2000" dirty="0" smtClean="0"/>
              <a:t>Top of next page</a:t>
            </a:r>
            <a:endParaRPr lang="en-US" sz="3200"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sz="2100" dirty="0"/>
              <a:t>How important is it for </a:t>
            </a:r>
            <a:r>
              <a:rPr lang="en-US" sz="2100" dirty="0" smtClean="0"/>
              <a:t>middle-school </a:t>
            </a:r>
            <a:r>
              <a:rPr lang="en-US" sz="2100" dirty="0"/>
              <a:t>students to achieve this competency? </a:t>
            </a:r>
            <a:endParaRPr lang="en-US" sz="2100" dirty="0" smtClean="0"/>
          </a:p>
          <a:p>
            <a:pPr marL="687388" indent="-687388">
              <a:lnSpc>
                <a:spcPct val="110000"/>
              </a:lnSpc>
              <a:spcBef>
                <a:spcPts val="800"/>
              </a:spcBef>
              <a:buNone/>
              <a:tabLst>
                <a:tab pos="687388" algn="l"/>
              </a:tabLst>
            </a:pPr>
            <a:r>
              <a:rPr lang="en-US" b="1" dirty="0" smtClean="0"/>
              <a:t>Very</a:t>
            </a:r>
            <a:r>
              <a:rPr lang="en-US" dirty="0"/>
              <a:t>	</a:t>
            </a:r>
            <a:r>
              <a:rPr lang="en-US" dirty="0" smtClean="0"/>
              <a:t>Very </a:t>
            </a:r>
            <a:r>
              <a:rPr lang="en-US" dirty="0"/>
              <a:t>important. This </a:t>
            </a:r>
            <a:r>
              <a:rPr lang="en-US" dirty="0" smtClean="0"/>
              <a:t>competency is </a:t>
            </a:r>
            <a:r>
              <a:rPr lang="en-US" dirty="0"/>
              <a:t>one of the most essential to understanding science. </a:t>
            </a:r>
          </a:p>
          <a:p>
            <a:pPr marL="687388" indent="-687388">
              <a:lnSpc>
                <a:spcPct val="110000"/>
              </a:lnSpc>
              <a:spcBef>
                <a:spcPts val="800"/>
              </a:spcBef>
              <a:buNone/>
              <a:tabLst>
                <a:tab pos="687388" algn="l"/>
              </a:tabLst>
            </a:pPr>
            <a:r>
              <a:rPr lang="en-US" b="1" dirty="0"/>
              <a:t>Quite</a:t>
            </a:r>
            <a:r>
              <a:rPr lang="en-US" dirty="0"/>
              <a:t>	Quite important. Although important, some other competencies are more essential to understanding science.</a:t>
            </a:r>
          </a:p>
          <a:p>
            <a:pPr marL="687388" indent="-687388">
              <a:lnSpc>
                <a:spcPct val="110000"/>
              </a:lnSpc>
              <a:spcBef>
                <a:spcPts val="800"/>
              </a:spcBef>
              <a:buNone/>
              <a:tabLst>
                <a:tab pos="687388" algn="l"/>
              </a:tabLst>
            </a:pPr>
            <a:r>
              <a:rPr lang="en-US" b="1" dirty="0"/>
              <a:t>Some</a:t>
            </a:r>
            <a:r>
              <a:rPr lang="en-US" dirty="0"/>
              <a:t>	Somewhat important. Although of some importance, most other competencies are more essential to understanding science.</a:t>
            </a:r>
          </a:p>
          <a:p>
            <a:pPr marL="687388" indent="-687388">
              <a:lnSpc>
                <a:spcPct val="110000"/>
              </a:lnSpc>
              <a:spcBef>
                <a:spcPts val="800"/>
              </a:spcBef>
              <a:buNone/>
              <a:tabLst>
                <a:tab pos="687388" algn="l"/>
              </a:tabLst>
            </a:pPr>
            <a:r>
              <a:rPr lang="en-US" b="1" dirty="0"/>
              <a:t>Not</a:t>
            </a:r>
            <a:r>
              <a:rPr lang="en-US" dirty="0"/>
              <a:t>	Not important. This competency is unimportant to understanding science.</a:t>
            </a:r>
          </a:p>
          <a:p>
            <a:pPr marL="687388" indent="-687388">
              <a:lnSpc>
                <a:spcPct val="110000"/>
              </a:lnSpc>
              <a:spcBef>
                <a:spcPts val="800"/>
              </a:spcBef>
              <a:buNone/>
              <a:tabLst>
                <a:tab pos="687388" algn="l"/>
              </a:tabLst>
            </a:pPr>
            <a:r>
              <a:rPr lang="en-US" b="1" dirty="0"/>
              <a:t>?	</a:t>
            </a:r>
            <a:r>
              <a:rPr lang="en-US" dirty="0"/>
              <a:t>No basis for knowing the importance of this competency. </a:t>
            </a:r>
          </a:p>
        </p:txBody>
      </p:sp>
      <p:sp>
        <p:nvSpPr>
          <p:cNvPr id="4" name="Content Placeholder 3"/>
          <p:cNvSpPr>
            <a:spLocks noGrp="1"/>
          </p:cNvSpPr>
          <p:nvPr>
            <p:ph sz="half" idx="2"/>
          </p:nvPr>
        </p:nvSpPr>
        <p:spPr>
          <a:xfrm>
            <a:off x="4399878" y="1939320"/>
            <a:ext cx="3657600" cy="4186843"/>
          </a:xfrm>
        </p:spPr>
        <p:txBody>
          <a:bodyPr>
            <a:normAutofit/>
          </a:bodyPr>
          <a:lstStyle/>
          <a:p>
            <a:pPr marL="0" indent="0">
              <a:buNone/>
            </a:pPr>
            <a:r>
              <a:rPr lang="en-US" sz="1600" dirty="0"/>
              <a:t>How much do you agree or disagree that tests like the FCAT are able to assess a student’s proficiency with this competency? </a:t>
            </a:r>
            <a:endParaRPr lang="en-US" sz="1600" dirty="0" smtClean="0"/>
          </a:p>
          <a:p>
            <a:pPr marL="457200" indent="-457200">
              <a:spcBef>
                <a:spcPts val="800"/>
              </a:spcBef>
              <a:buNone/>
              <a:tabLst>
                <a:tab pos="457200" algn="l"/>
              </a:tabLst>
            </a:pPr>
            <a:r>
              <a:rPr lang="en-US" sz="1400" b="1" dirty="0"/>
              <a:t>SA</a:t>
            </a:r>
            <a:r>
              <a:rPr lang="en-US" sz="1400" dirty="0"/>
              <a:t>	I strongly </a:t>
            </a:r>
            <a:r>
              <a:rPr lang="en-US" sz="1400" dirty="0" smtClean="0"/>
              <a:t>agree.</a:t>
            </a:r>
            <a:endParaRPr lang="en-US" sz="1400" dirty="0"/>
          </a:p>
          <a:p>
            <a:pPr marL="457200" indent="-457200">
              <a:spcBef>
                <a:spcPts val="800"/>
              </a:spcBef>
              <a:buNone/>
              <a:tabLst>
                <a:tab pos="457200" algn="l"/>
              </a:tabLst>
            </a:pPr>
            <a:r>
              <a:rPr lang="en-US" sz="1400" b="1" dirty="0"/>
              <a:t>A</a:t>
            </a:r>
            <a:r>
              <a:rPr lang="en-US" sz="1400" dirty="0"/>
              <a:t>	I agree for the most </a:t>
            </a:r>
            <a:r>
              <a:rPr lang="en-US" sz="1400" dirty="0" smtClean="0"/>
              <a:t>part.</a:t>
            </a:r>
            <a:endParaRPr lang="en-US" sz="1400" dirty="0"/>
          </a:p>
          <a:p>
            <a:pPr marL="457200" indent="-457200">
              <a:spcBef>
                <a:spcPts val="800"/>
              </a:spcBef>
              <a:buNone/>
              <a:tabLst>
                <a:tab pos="457200" algn="l"/>
              </a:tabLst>
            </a:pPr>
            <a:r>
              <a:rPr lang="en-US" sz="1400" b="1" dirty="0"/>
              <a:t>D</a:t>
            </a:r>
            <a:r>
              <a:rPr lang="en-US" sz="1400" dirty="0"/>
              <a:t>	I disagree for the most </a:t>
            </a:r>
            <a:r>
              <a:rPr lang="en-US" sz="1400" dirty="0" smtClean="0"/>
              <a:t>part.</a:t>
            </a:r>
            <a:endParaRPr lang="en-US" sz="1400" dirty="0"/>
          </a:p>
          <a:p>
            <a:pPr marL="457200" indent="-457200">
              <a:spcBef>
                <a:spcPts val="800"/>
              </a:spcBef>
              <a:buNone/>
              <a:tabLst>
                <a:tab pos="457200" algn="l"/>
              </a:tabLst>
            </a:pPr>
            <a:r>
              <a:rPr lang="en-US" sz="1400" b="1" dirty="0"/>
              <a:t>SD</a:t>
            </a:r>
            <a:r>
              <a:rPr lang="en-US" sz="1400" dirty="0"/>
              <a:t>	I strongly </a:t>
            </a:r>
            <a:r>
              <a:rPr lang="en-US" sz="1400" dirty="0" smtClean="0"/>
              <a:t>disagree.</a:t>
            </a:r>
            <a:endParaRPr lang="en-US" sz="1400" dirty="0"/>
          </a:p>
          <a:p>
            <a:pPr marL="457200" indent="-457200">
              <a:spcBef>
                <a:spcPts val="800"/>
              </a:spcBef>
              <a:buNone/>
              <a:tabLst>
                <a:tab pos="457200" algn="l"/>
              </a:tabLst>
            </a:pPr>
            <a:r>
              <a:rPr lang="en-US" sz="1400" b="1" dirty="0"/>
              <a:t>?	</a:t>
            </a:r>
            <a:r>
              <a:rPr lang="en-US" sz="1400" dirty="0"/>
              <a:t>No basis for knowing whether tests like the FCAT can assess a student’s proficiency with this competency. </a:t>
            </a:r>
          </a:p>
        </p:txBody>
      </p:sp>
      <p:sp>
        <p:nvSpPr>
          <p:cNvPr id="5" name="Slide Number Placeholder 4"/>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xmlns="" val="22554115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fmla="#ppt_w*sin(2.5*pi*$)">
                                          <p:val>
                                            <p:fltVal val="0"/>
                                          </p:val>
                                        </p:tav>
                                        <p:tav tm="100000">
                                          <p:val>
                                            <p:fltVal val="1"/>
                                          </p:val>
                                        </p:tav>
                                      </p:tavLst>
                                    </p:anim>
                                    <p:anim calcmode="lin" valueType="num">
                                      <p:cBhvr>
                                        <p:cTn id="8" dur="3000" fill="hold"/>
                                        <p:tgtEl>
                                          <p:spTgt spid="2"/>
                                        </p:tgtEl>
                                        <p:attrNameLst>
                                          <p:attrName>ppt_h</p:attrName>
                                        </p:attrNameLst>
                                      </p:cBhvr>
                                      <p:tavLst>
                                        <p:tav tm="0">
                                          <p:val>
                                            <p:strVal val="#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2000"/>
                                        <p:tgtEl>
                                          <p:spTgt spid="4">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2000"/>
                                        <p:tgtEl>
                                          <p:spTgt spid="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2000"/>
                                        <p:tgtEl>
                                          <p:spTgt spid="4">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2000"/>
                                        <p:tgtEl>
                                          <p:spTgt spid="4">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2000"/>
                                        <p:tgtEl>
                                          <p:spTgt spid="4">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Competencies</a:t>
            </a:r>
          </a:p>
        </p:txBody>
      </p:sp>
      <p:sp>
        <p:nvSpPr>
          <p:cNvPr id="6" name="Content Placeholder 5"/>
          <p:cNvSpPr>
            <a:spLocks noGrp="1"/>
          </p:cNvSpPr>
          <p:nvPr>
            <p:ph sz="half" idx="1"/>
          </p:nvPr>
        </p:nvSpPr>
        <p:spPr>
          <a:xfrm>
            <a:off x="498518" y="2239603"/>
            <a:ext cx="2723348" cy="3886560"/>
          </a:xfrm>
        </p:spPr>
        <p:txBody>
          <a:bodyPr/>
          <a:lstStyle/>
          <a:p>
            <a:r>
              <a:rPr lang="en-US" dirty="0" smtClean="0"/>
              <a:t>Do not add your name. This survey is anonymous.</a:t>
            </a:r>
          </a:p>
          <a:p>
            <a:pPr>
              <a:spcBef>
                <a:spcPts val="1400"/>
              </a:spcBef>
            </a:pPr>
            <a:r>
              <a:rPr lang="en-US" dirty="0" smtClean="0"/>
              <a:t>Turn in survey when completed.</a:t>
            </a:r>
          </a:p>
          <a:p>
            <a:pPr lvl="1"/>
            <a:r>
              <a:rPr lang="en-US" dirty="0" smtClean="0"/>
              <a:t>Tabulate results</a:t>
            </a:r>
          </a:p>
          <a:p>
            <a:pPr lvl="1"/>
            <a:r>
              <a:rPr lang="en-US" dirty="0" smtClean="0"/>
              <a:t>Summary only</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51</a:t>
            </a:fld>
            <a:endParaRPr lang="en-US"/>
          </a:p>
        </p:txBody>
      </p:sp>
      <p:pic>
        <p:nvPicPr>
          <p:cNvPr id="4" name="Content Placeholder 3" descr="Survey page.tiff"/>
          <p:cNvPicPr>
            <a:picLocks noGrp="1" noChangeAspect="1"/>
          </p:cNvPicPr>
          <p:nvPr>
            <p:ph sz="half" idx="2"/>
          </p:nvPr>
        </p:nvPicPr>
        <p:blipFill>
          <a:blip r:embed="rId3" cstate="print">
            <a:extLst>
              <a:ext uri="{28A0092B-C50C-407E-A947-70E740481C1C}">
                <a14:useLocalDpi xmlns:a14="http://schemas.microsoft.com/office/drawing/2010/main" xmlns="" val="0"/>
              </a:ext>
            </a:extLst>
          </a:blip>
          <a:srcRect t="-5165" b="-5165"/>
          <a:stretch>
            <a:fillRect/>
          </a:stretch>
        </p:blipFill>
        <p:spPr>
          <a:xfrm>
            <a:off x="3221866" y="1985963"/>
            <a:ext cx="5637972" cy="4140200"/>
          </a:xfrm>
        </p:spPr>
      </p:pic>
    </p:spTree>
    <p:extLst>
      <p:ext uri="{BB962C8B-B14F-4D97-AF65-F5344CB8AC3E}">
        <p14:creationId xmlns:p14="http://schemas.microsoft.com/office/powerpoint/2010/main" xmlns="" val="840095879"/>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Validation</a:t>
            </a:r>
            <a:endParaRPr lang="en-US" dirty="0"/>
          </a:p>
        </p:txBody>
      </p:sp>
      <p:sp>
        <p:nvSpPr>
          <p:cNvPr id="7" name="Content Placeholder 6"/>
          <p:cNvSpPr>
            <a:spLocks noGrp="1"/>
          </p:cNvSpPr>
          <p:nvPr>
            <p:ph idx="1"/>
          </p:nvPr>
        </p:nvSpPr>
        <p:spPr>
          <a:xfrm>
            <a:off x="4168775" y="3284333"/>
            <a:ext cx="4597399" cy="2841830"/>
          </a:xfrm>
        </p:spPr>
        <p:txBody>
          <a:bodyPr/>
          <a:lstStyle/>
          <a:p>
            <a:pPr marL="0" indent="0">
              <a:buNone/>
            </a:pPr>
            <a:r>
              <a:rPr lang="en-US" dirty="0" smtClean="0"/>
              <a:t>“Most </a:t>
            </a:r>
            <a:r>
              <a:rPr lang="en-US" dirty="0"/>
              <a:t>of a person’s knowledge and mental actions are invisible to others. Because we cannot see a person’s thoughts, we depend on indicators that suggest the nature of her or his </a:t>
            </a:r>
            <a:r>
              <a:rPr lang="en-US" dirty="0" smtClean="0"/>
              <a:t>knowledge.”</a:t>
            </a:r>
            <a:endParaRPr lang="en-US"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xmlns="" val="33878359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3475125243"/>
              </p:ext>
            </p:extLst>
          </p:nvPr>
        </p:nvGraphicFramePr>
        <p:xfrm>
          <a:off x="498517" y="1600200"/>
          <a:ext cx="7569157" cy="1965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3421962"/>
            <a:ext cx="7569157" cy="2708963"/>
          </a:xfrm>
        </p:spPr>
        <p:txBody>
          <a:bodyPr/>
          <a:lstStyle/>
          <a:p>
            <a:r>
              <a:rPr lang="en-US" dirty="0" smtClean="0"/>
              <a:t>Begin by establishing the </a:t>
            </a:r>
            <a:r>
              <a:rPr lang="en-US" i="1" dirty="0" smtClean="0"/>
              <a:t>competency</a:t>
            </a:r>
            <a:r>
              <a:rPr lang="en-US" dirty="0" smtClean="0"/>
              <a:t> to be assessed.</a:t>
            </a:r>
          </a:p>
          <a:p>
            <a:pPr lvl="1"/>
            <a:r>
              <a:rPr lang="en-US" dirty="0" smtClean="0"/>
              <a:t>“A </a:t>
            </a:r>
            <a:r>
              <a:rPr lang="en-US" dirty="0"/>
              <a:t>description of a particular mental skill that an assessment is designed to measure. A competency cannot be directly observed because one cannot see another person’s thought processes</a:t>
            </a:r>
            <a:r>
              <a:rPr lang="en-US" dirty="0" smtClean="0"/>
              <a:t>.” </a:t>
            </a:r>
          </a:p>
          <a:p>
            <a:pPr lvl="2"/>
            <a:r>
              <a:rPr lang="en-US" dirty="0" smtClean="0"/>
              <a:t>Example:  </a:t>
            </a:r>
            <a:r>
              <a:rPr lang="en-US" dirty="0"/>
              <a:t>Student can formulate a </a:t>
            </a:r>
            <a:r>
              <a:rPr lang="en-US" dirty="0" smtClean="0"/>
              <a:t>scientifically </a:t>
            </a:r>
            <a:r>
              <a:rPr lang="en-US" dirty="0"/>
              <a:t>testable </a:t>
            </a:r>
            <a:r>
              <a:rPr lang="en-US" dirty="0" smtClean="0"/>
              <a:t>question(s) that </a:t>
            </a:r>
            <a:r>
              <a:rPr lang="en-US" dirty="0"/>
              <a:t>relates to the context or data provided</a:t>
            </a:r>
            <a:r>
              <a:rPr lang="en-US" dirty="0" smtClean="0"/>
              <a:t>.</a:t>
            </a:r>
          </a:p>
          <a:p>
            <a:pPr lvl="1"/>
            <a:r>
              <a:rPr lang="en-US" dirty="0" smtClean="0"/>
              <a:t>What </a:t>
            </a:r>
            <a:r>
              <a:rPr lang="en-US" i="1" dirty="0" smtClean="0"/>
              <a:t>evidence</a:t>
            </a:r>
            <a:r>
              <a:rPr lang="en-US" dirty="0" smtClean="0"/>
              <a:t> would you find to be a useful indication of this competency?</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53</a:t>
            </a:fld>
            <a:endParaRPr lang="en-US" dirty="0"/>
          </a:p>
        </p:txBody>
      </p:sp>
    </p:spTree>
    <p:extLst>
      <p:ext uri="{BB962C8B-B14F-4D97-AF65-F5344CB8AC3E}">
        <p14:creationId xmlns:p14="http://schemas.microsoft.com/office/powerpoint/2010/main" xmlns="" val="4044662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chemeClr val="folHlink"/>
                                      </p:to>
                                    </p:animClr>
                                  </p:sub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221034677"/>
              </p:ext>
            </p:extLst>
          </p:nvPr>
        </p:nvGraphicFramePr>
        <p:xfrm>
          <a:off x="4149626" y="551320"/>
          <a:ext cx="3723678" cy="9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1714110"/>
            <a:ext cx="7569157" cy="4416816"/>
          </a:xfrm>
        </p:spPr>
        <p:txBody>
          <a:bodyPr>
            <a:normAutofit fontScale="85000" lnSpcReduction="10000"/>
          </a:bodyPr>
          <a:lstStyle/>
          <a:p>
            <a:pPr marL="0" indent="0">
              <a:buNone/>
            </a:pPr>
            <a:r>
              <a:rPr lang="en-US" sz="2500" dirty="0" smtClean="0"/>
              <a:t>Example of evidence</a:t>
            </a:r>
          </a:p>
          <a:p>
            <a:pPr marL="228600" lvl="1" indent="0">
              <a:spcBef>
                <a:spcPts val="800"/>
              </a:spcBef>
              <a:buNone/>
            </a:pPr>
            <a:r>
              <a:rPr lang="en-US" dirty="0" smtClean="0"/>
              <a:t>Students </a:t>
            </a:r>
            <a:r>
              <a:rPr lang="en-US" dirty="0"/>
              <a:t>will develop a scientifically testable question related to variables that are provided to them. The variables should be related to a particular scientific topic or concept familiar to students, but students should not have had previous experience with generating scientifically testable questions using those variables.</a:t>
            </a:r>
          </a:p>
          <a:p>
            <a:pPr marL="228600" lvl="1" indent="0">
              <a:spcBef>
                <a:spcPts val="800"/>
              </a:spcBef>
              <a:buNone/>
            </a:pPr>
            <a:r>
              <a:rPr lang="en-US" dirty="0"/>
              <a:t>The list of variables provided to students should be short (i.e., 6–8) and should all pertain to a particular scientific context. These variables should </a:t>
            </a:r>
            <a:r>
              <a:rPr lang="en-US" i="1" dirty="0"/>
              <a:t>not</a:t>
            </a:r>
            <a:r>
              <a:rPr lang="en-US" dirty="0"/>
              <a:t> be operationally defined. In other words, variables should be expressed in a generic form without regard to how they might be observed, measured, or quantified.</a:t>
            </a:r>
          </a:p>
          <a:p>
            <a:pPr marL="228600" lvl="1" indent="0">
              <a:spcBef>
                <a:spcPts val="800"/>
              </a:spcBef>
              <a:buNone/>
            </a:pPr>
            <a:r>
              <a:rPr lang="en-US" dirty="0"/>
              <a:t>The variables should be related to the natural world and may include objects, organisms, events, natural forces, and the like. These variables should be measurable and a competent seventh-grade student should be able to imagine how these variables could be observed or measured without much difficulty.</a:t>
            </a:r>
          </a:p>
          <a:p>
            <a:pPr marL="228600" lvl="1" indent="0">
              <a:spcBef>
                <a:spcPts val="800"/>
              </a:spcBef>
              <a:buNone/>
            </a:pPr>
            <a:r>
              <a:rPr lang="en-US" dirty="0"/>
              <a:t>Students will select two variables from the list and write down a scientifically testable question that in some way relates the two variables. </a:t>
            </a:r>
          </a:p>
          <a:p>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54</a:t>
            </a:fld>
            <a:endParaRPr lang="en-US" dirty="0"/>
          </a:p>
        </p:txBody>
      </p:sp>
    </p:spTree>
    <p:extLst>
      <p:ext uri="{BB962C8B-B14F-4D97-AF65-F5344CB8AC3E}">
        <p14:creationId xmlns:p14="http://schemas.microsoft.com/office/powerpoint/2010/main" xmlns="" val="3470027299"/>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779738572"/>
              </p:ext>
            </p:extLst>
          </p:nvPr>
        </p:nvGraphicFramePr>
        <p:xfrm>
          <a:off x="4149626" y="551320"/>
          <a:ext cx="3723678" cy="9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1714110"/>
            <a:ext cx="7569157" cy="4416816"/>
          </a:xfrm>
        </p:spPr>
        <p:txBody>
          <a:bodyPr>
            <a:normAutofit/>
          </a:bodyPr>
          <a:lstStyle/>
          <a:p>
            <a:r>
              <a:rPr lang="en-US" sz="2000" dirty="0"/>
              <a:t>Begin by establishing the </a:t>
            </a:r>
            <a:r>
              <a:rPr lang="en-US" sz="2000" i="1" dirty="0"/>
              <a:t>competency</a:t>
            </a:r>
            <a:r>
              <a:rPr lang="en-US" sz="2000" dirty="0"/>
              <a:t> to be </a:t>
            </a:r>
            <a:r>
              <a:rPr lang="en-US" sz="2000" dirty="0" smtClean="0"/>
              <a:t>assessed.</a:t>
            </a:r>
            <a:endParaRPr lang="en-US" sz="2000" dirty="0"/>
          </a:p>
          <a:p>
            <a:r>
              <a:rPr lang="en-US" sz="2000" dirty="0"/>
              <a:t>Next, determine </a:t>
            </a:r>
            <a:r>
              <a:rPr lang="en-US" sz="2000" i="1" dirty="0"/>
              <a:t>evidence</a:t>
            </a:r>
            <a:r>
              <a:rPr lang="en-US" sz="2000" dirty="0"/>
              <a:t> that would provide an indication of a student’s proficiency with the </a:t>
            </a:r>
            <a:r>
              <a:rPr lang="en-US" sz="2000" dirty="0" smtClean="0"/>
              <a:t>competency.</a:t>
            </a:r>
            <a:endParaRPr lang="en-US" sz="2000" dirty="0"/>
          </a:p>
          <a:p>
            <a:r>
              <a:rPr lang="en-US" sz="2000" dirty="0"/>
              <a:t>Finally, create a </a:t>
            </a:r>
            <a:r>
              <a:rPr lang="en-US" sz="2000" i="1" dirty="0"/>
              <a:t>task</a:t>
            </a:r>
            <a:r>
              <a:rPr lang="en-US" sz="2000" dirty="0"/>
              <a:t> for students to perform that is consistent with the evidence being </a:t>
            </a:r>
            <a:r>
              <a:rPr lang="en-US" sz="2000" dirty="0" smtClean="0"/>
              <a:t>sought.</a:t>
            </a:r>
          </a:p>
        </p:txBody>
      </p:sp>
      <p:sp>
        <p:nvSpPr>
          <p:cNvPr id="3" name="Slide Number Placeholder 2"/>
          <p:cNvSpPr>
            <a:spLocks noGrp="1"/>
          </p:cNvSpPr>
          <p:nvPr>
            <p:ph type="sldNum" sz="quarter" idx="12"/>
          </p:nvPr>
        </p:nvSpPr>
        <p:spPr/>
        <p:txBody>
          <a:bodyPr/>
          <a:lstStyle/>
          <a:p>
            <a:fld id="{0CFEC368-1D7A-4F81-ABF6-AE0E36BAF64C}" type="slidenum">
              <a:rPr lang="en-US" smtClean="0"/>
              <a:pPr/>
              <a:t>55</a:t>
            </a:fld>
            <a:endParaRPr lang="en-US" dirty="0"/>
          </a:p>
        </p:txBody>
      </p:sp>
    </p:spTree>
    <p:extLst>
      <p:ext uri="{BB962C8B-B14F-4D97-AF65-F5344CB8AC3E}">
        <p14:creationId xmlns:p14="http://schemas.microsoft.com/office/powerpoint/2010/main" xmlns="" val="18682108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1853555165"/>
              </p:ext>
            </p:extLst>
          </p:nvPr>
        </p:nvGraphicFramePr>
        <p:xfrm>
          <a:off x="4149626" y="551320"/>
          <a:ext cx="3723678" cy="9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1732877"/>
            <a:ext cx="7569157" cy="4992185"/>
          </a:xfrm>
        </p:spPr>
        <p:txBody>
          <a:bodyPr>
            <a:normAutofit lnSpcReduction="10000"/>
          </a:bodyPr>
          <a:lstStyle/>
          <a:p>
            <a:pPr marL="0" indent="0">
              <a:buNone/>
            </a:pPr>
            <a:r>
              <a:rPr lang="en-US" sz="2100" dirty="0" smtClean="0"/>
              <a:t>Example of a task</a:t>
            </a:r>
          </a:p>
          <a:p>
            <a:pPr marL="228600" lvl="1" indent="0">
              <a:spcBef>
                <a:spcPts val="800"/>
              </a:spcBef>
              <a:buNone/>
            </a:pPr>
            <a:r>
              <a:rPr lang="en-US" sz="1500" dirty="0"/>
              <a:t>In this performance assessment, students will develop a scientifically testable question related to characteristics of flowers. </a:t>
            </a:r>
            <a:endParaRPr lang="en-US" sz="1500" dirty="0" smtClean="0"/>
          </a:p>
          <a:p>
            <a:pPr marL="228600" lvl="1" indent="0">
              <a:spcBef>
                <a:spcPts val="800"/>
              </a:spcBef>
              <a:buNone/>
            </a:pPr>
            <a:r>
              <a:rPr lang="en-US" sz="1500" dirty="0" smtClean="0"/>
              <a:t>Measurable variables presented to students are</a:t>
            </a:r>
          </a:p>
          <a:p>
            <a:pPr lvl="2">
              <a:spcBef>
                <a:spcPts val="200"/>
              </a:spcBef>
            </a:pPr>
            <a:r>
              <a:rPr lang="en-US" sz="1500" dirty="0" smtClean="0"/>
              <a:t>color of flowers</a:t>
            </a:r>
          </a:p>
          <a:p>
            <a:pPr lvl="2">
              <a:spcBef>
                <a:spcPts val="200"/>
              </a:spcBef>
            </a:pPr>
            <a:r>
              <a:rPr lang="en-US" sz="1500" dirty="0" smtClean="0"/>
              <a:t>number of insects (pollinators) that visit flowers</a:t>
            </a:r>
          </a:p>
          <a:p>
            <a:pPr lvl="2">
              <a:spcBef>
                <a:spcPts val="200"/>
              </a:spcBef>
            </a:pPr>
            <a:r>
              <a:rPr lang="en-US" sz="1500" dirty="0" smtClean="0"/>
              <a:t>number of flowers there are in a certain area</a:t>
            </a:r>
          </a:p>
          <a:p>
            <a:pPr lvl="2">
              <a:spcBef>
                <a:spcPts val="200"/>
              </a:spcBef>
            </a:pPr>
            <a:r>
              <a:rPr lang="en-US" sz="1500" dirty="0" smtClean="0"/>
              <a:t>amount of nectar flowers produce</a:t>
            </a:r>
          </a:p>
          <a:p>
            <a:pPr lvl="2">
              <a:spcBef>
                <a:spcPts val="200"/>
              </a:spcBef>
            </a:pPr>
            <a:r>
              <a:rPr lang="en-US" sz="1500" dirty="0" smtClean="0"/>
              <a:t>symmetry of flowers</a:t>
            </a:r>
          </a:p>
          <a:p>
            <a:pPr lvl="2">
              <a:spcBef>
                <a:spcPts val="200"/>
              </a:spcBef>
            </a:pPr>
            <a:r>
              <a:rPr lang="en-US" sz="1500" dirty="0" smtClean="0"/>
              <a:t>length of time that insects spend visiting flowers</a:t>
            </a:r>
          </a:p>
          <a:p>
            <a:pPr marL="228600" lvl="1" indent="0">
              <a:spcBef>
                <a:spcPts val="800"/>
              </a:spcBef>
              <a:buNone/>
            </a:pPr>
            <a:r>
              <a:rPr lang="en-US" sz="1500" dirty="0"/>
              <a:t>(It is assumed that students with whom this assessment is used will not have previously used these particular variables for purposes of generating scientifically testable questions.</a:t>
            </a:r>
            <a:r>
              <a:rPr lang="en-US" sz="1500" dirty="0" smtClean="0"/>
              <a:t>)</a:t>
            </a:r>
          </a:p>
          <a:p>
            <a:pPr marL="228600" lvl="1" indent="0">
              <a:spcBef>
                <a:spcPts val="800"/>
              </a:spcBef>
              <a:buNone/>
            </a:pPr>
            <a:r>
              <a:rPr lang="en-US" sz="1600" dirty="0"/>
              <a:t>First, students will select two variables from the list and write down a scientifically testable question that in some way relates the two variables. </a:t>
            </a:r>
            <a:endParaRPr lang="en-US" sz="1600" dirty="0" smtClean="0"/>
          </a:p>
          <a:p>
            <a:pPr marL="228600" lvl="1" indent="0">
              <a:spcBef>
                <a:spcPts val="800"/>
              </a:spcBef>
              <a:buNone/>
            </a:pPr>
            <a:r>
              <a:rPr lang="en-US" sz="1600" dirty="0"/>
              <a:t>Then, the students will describe an observation or experiment that might be used to investigate their question. The focus is not on the quality of the proposed investigation, but whether or not the student understands what makes a question testable. </a:t>
            </a:r>
            <a:r>
              <a:rPr lang="en-US" sz="1500" dirty="0" smtClean="0"/>
              <a:t> </a:t>
            </a:r>
            <a:endParaRPr lang="en-US" sz="1500"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56</a:t>
            </a:fld>
            <a:endParaRPr lang="en-US" dirty="0"/>
          </a:p>
        </p:txBody>
      </p:sp>
    </p:spTree>
    <p:extLst>
      <p:ext uri="{BB962C8B-B14F-4D97-AF65-F5344CB8AC3E}">
        <p14:creationId xmlns:p14="http://schemas.microsoft.com/office/powerpoint/2010/main" xmlns="" val="480045744"/>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3518432006"/>
              </p:ext>
            </p:extLst>
          </p:nvPr>
        </p:nvGraphicFramePr>
        <p:xfrm>
          <a:off x="4149626" y="551320"/>
          <a:ext cx="3723678" cy="9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1732877"/>
            <a:ext cx="7569157" cy="4992185"/>
          </a:xfrm>
        </p:spPr>
        <p:txBody>
          <a:bodyPr>
            <a:normAutofit/>
          </a:bodyPr>
          <a:lstStyle/>
          <a:p>
            <a:pPr marL="0" indent="0">
              <a:buNone/>
            </a:pPr>
            <a:r>
              <a:rPr lang="en-US" sz="2100" dirty="0" smtClean="0"/>
              <a:t>Task as presented to students</a:t>
            </a:r>
          </a:p>
          <a:p>
            <a:pPr marL="0" indent="0">
              <a:buNone/>
            </a:pPr>
            <a:r>
              <a:rPr lang="en-US" sz="1600" dirty="0"/>
              <a:t>Today you will create a </a:t>
            </a:r>
            <a:r>
              <a:rPr lang="en-US" sz="1600" i="1" u="sng" dirty="0"/>
              <a:t>scientifically testable question</a:t>
            </a:r>
            <a:r>
              <a:rPr lang="en-US" sz="1600" dirty="0"/>
              <a:t> related to flowers. Choose two items from the list below to relate in your question. Be careful about which two items you choose. Only pick two factors you (or another scientist) could actually observe or measure.</a:t>
            </a:r>
          </a:p>
          <a:p>
            <a:pPr lvl="1"/>
            <a:r>
              <a:rPr lang="en-US" sz="1600" dirty="0"/>
              <a:t>How pretty a flower looks</a:t>
            </a:r>
          </a:p>
          <a:p>
            <a:pPr lvl="1">
              <a:spcBef>
                <a:spcPts val="200"/>
              </a:spcBef>
            </a:pPr>
            <a:r>
              <a:rPr lang="en-US" sz="1600" dirty="0"/>
              <a:t>The color of a flower</a:t>
            </a:r>
          </a:p>
          <a:p>
            <a:pPr lvl="1">
              <a:spcBef>
                <a:spcPts val="200"/>
              </a:spcBef>
            </a:pPr>
            <a:r>
              <a:rPr lang="en-US" sz="1600" dirty="0"/>
              <a:t>The number of insects (pollinators) that visit a flower in one day</a:t>
            </a:r>
          </a:p>
          <a:p>
            <a:pPr lvl="1">
              <a:spcBef>
                <a:spcPts val="200"/>
              </a:spcBef>
            </a:pPr>
            <a:r>
              <a:rPr lang="en-US" sz="1600" dirty="0"/>
              <a:t>How familiar a flower looks to people</a:t>
            </a:r>
          </a:p>
          <a:p>
            <a:pPr lvl="1">
              <a:spcBef>
                <a:spcPts val="200"/>
              </a:spcBef>
            </a:pPr>
            <a:r>
              <a:rPr lang="en-US" sz="1600" dirty="0"/>
              <a:t>How many flowers there are in a certain area</a:t>
            </a:r>
          </a:p>
          <a:p>
            <a:pPr lvl="1">
              <a:spcBef>
                <a:spcPts val="200"/>
              </a:spcBef>
            </a:pPr>
            <a:r>
              <a:rPr lang="en-US" sz="1600" dirty="0"/>
              <a:t>How pleasant a flower smells to people</a:t>
            </a:r>
          </a:p>
          <a:p>
            <a:pPr lvl="1">
              <a:spcBef>
                <a:spcPts val="200"/>
              </a:spcBef>
            </a:pPr>
            <a:r>
              <a:rPr lang="en-US" sz="1600" dirty="0"/>
              <a:t>The amount of nectar a flower produces</a:t>
            </a:r>
          </a:p>
          <a:p>
            <a:pPr marL="0" indent="0">
              <a:spcBef>
                <a:spcPts val="1400"/>
              </a:spcBef>
              <a:buNone/>
            </a:pPr>
            <a:r>
              <a:rPr lang="en-US" sz="1600" dirty="0"/>
              <a:t>Write your </a:t>
            </a:r>
            <a:r>
              <a:rPr lang="en-US" sz="1600" i="1" u="sng" dirty="0"/>
              <a:t>scientifically testable question</a:t>
            </a:r>
            <a:r>
              <a:rPr lang="en-US" sz="1600" dirty="0"/>
              <a:t> in the space below.</a:t>
            </a:r>
          </a:p>
          <a:p>
            <a:pPr marL="0" indent="0">
              <a:spcBef>
                <a:spcPts val="800"/>
              </a:spcBef>
              <a:buNone/>
            </a:pPr>
            <a:r>
              <a:rPr lang="en-US" sz="1500" dirty="0" smtClean="0"/>
              <a:t> </a:t>
            </a:r>
            <a:endParaRPr lang="en-US" sz="1500"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57</a:t>
            </a:fld>
            <a:endParaRPr lang="en-US" dirty="0"/>
          </a:p>
        </p:txBody>
      </p:sp>
    </p:spTree>
    <p:extLst>
      <p:ext uri="{BB962C8B-B14F-4D97-AF65-F5344CB8AC3E}">
        <p14:creationId xmlns:p14="http://schemas.microsoft.com/office/powerpoint/2010/main" xmlns="" val="643778305"/>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4273765831"/>
              </p:ext>
            </p:extLst>
          </p:nvPr>
        </p:nvGraphicFramePr>
        <p:xfrm>
          <a:off x="498517" y="1600200"/>
          <a:ext cx="7569157" cy="1965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3421962"/>
            <a:ext cx="7569157" cy="2708963"/>
          </a:xfrm>
        </p:spPr>
        <p:txBody>
          <a:bodyPr/>
          <a:lstStyle/>
          <a:p>
            <a:r>
              <a:rPr lang="en-US" dirty="0" smtClean="0"/>
              <a:t>Begin by establishing the </a:t>
            </a:r>
            <a:r>
              <a:rPr lang="en-US" i="1" dirty="0" smtClean="0"/>
              <a:t>competency</a:t>
            </a:r>
            <a:r>
              <a:rPr lang="en-US" dirty="0" smtClean="0"/>
              <a:t> to be assessed.</a:t>
            </a:r>
          </a:p>
          <a:p>
            <a:r>
              <a:rPr lang="en-US" dirty="0" smtClean="0"/>
              <a:t>Next, determine </a:t>
            </a:r>
            <a:r>
              <a:rPr lang="en-US" i="1" dirty="0" smtClean="0"/>
              <a:t>evidence</a:t>
            </a:r>
            <a:r>
              <a:rPr lang="en-US" dirty="0" smtClean="0"/>
              <a:t> that would provide an indication of a student’s proficiency with the competency.</a:t>
            </a:r>
          </a:p>
          <a:p>
            <a:r>
              <a:rPr lang="en-US" dirty="0" smtClean="0"/>
              <a:t>Finally, create a </a:t>
            </a:r>
            <a:r>
              <a:rPr lang="en-US" i="1" dirty="0" smtClean="0"/>
              <a:t>task</a:t>
            </a:r>
            <a:r>
              <a:rPr lang="en-US" dirty="0" smtClean="0"/>
              <a:t> for students to perform that is consistent with the evidence being sought.</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58</a:t>
            </a:fld>
            <a:endParaRPr lang="en-US" dirty="0"/>
          </a:p>
        </p:txBody>
      </p:sp>
    </p:spTree>
    <p:extLst>
      <p:ext uri="{BB962C8B-B14F-4D97-AF65-F5344CB8AC3E}">
        <p14:creationId xmlns:p14="http://schemas.microsoft.com/office/powerpoint/2010/main" xmlns="" val="39092356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br>
              <a:rPr lang="en-US" dirty="0" smtClean="0"/>
            </a:br>
            <a:r>
              <a:rPr lang="en-US" sz="2000" dirty="0" smtClean="0"/>
              <a:t>Evidence-Centered Design</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xmlns="" val="1837518994"/>
              </p:ext>
            </p:extLst>
          </p:nvPr>
        </p:nvGraphicFramePr>
        <p:xfrm>
          <a:off x="498517" y="1600200"/>
          <a:ext cx="7569157" cy="1965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14"/>
          </p:nvPr>
        </p:nvSpPr>
        <p:spPr>
          <a:xfrm>
            <a:off x="498517" y="3421962"/>
            <a:ext cx="7569157" cy="2708963"/>
          </a:xfrm>
        </p:spPr>
        <p:txBody>
          <a:bodyPr/>
          <a:lstStyle/>
          <a:p>
            <a:pPr marL="0" indent="0">
              <a:buNone/>
            </a:pPr>
            <a:r>
              <a:rPr lang="en-US" dirty="0" smtClean="0"/>
              <a:t>The reverse is used to interpret a student’s performance on a task.</a:t>
            </a:r>
          </a:p>
          <a:p>
            <a:r>
              <a:rPr lang="en-US" dirty="0" smtClean="0"/>
              <a:t>What evidence does a student’s performance on the task establish toward the student’s proficiency with the competency? </a:t>
            </a:r>
          </a:p>
          <a:p>
            <a:r>
              <a:rPr lang="en-US" dirty="0" smtClean="0"/>
              <a:t>A </a:t>
            </a:r>
            <a:r>
              <a:rPr lang="en-US" i="1" dirty="0" smtClean="0"/>
              <a:t>scoring plan</a:t>
            </a:r>
            <a:r>
              <a:rPr lang="en-US" dirty="0" smtClean="0"/>
              <a:t>, when carefully developed and utilized, provides a good vehicle for establishing this evidence.</a:t>
            </a:r>
          </a:p>
        </p:txBody>
      </p:sp>
      <p:sp>
        <p:nvSpPr>
          <p:cNvPr id="3" name="Slide Number Placeholder 2"/>
          <p:cNvSpPr>
            <a:spLocks noGrp="1"/>
          </p:cNvSpPr>
          <p:nvPr>
            <p:ph type="sldNum" sz="quarter" idx="12"/>
          </p:nvPr>
        </p:nvSpPr>
        <p:spPr/>
        <p:txBody>
          <a:bodyPr/>
          <a:lstStyle/>
          <a:p>
            <a:fld id="{0CFEC368-1D7A-4F81-ABF6-AE0E36BAF64C}" type="slidenum">
              <a:rPr lang="en-US" smtClean="0"/>
              <a:pPr/>
              <a:t>59</a:t>
            </a:fld>
            <a:endParaRPr lang="en-US" dirty="0"/>
          </a:p>
        </p:txBody>
      </p:sp>
    </p:spTree>
    <p:extLst>
      <p:ext uri="{BB962C8B-B14F-4D97-AF65-F5344CB8AC3E}">
        <p14:creationId xmlns:p14="http://schemas.microsoft.com/office/powerpoint/2010/main" xmlns="" val="15543440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Significance</a:t>
            </a:r>
            <a:endParaRPr lang="en-US" dirty="0"/>
          </a:p>
        </p:txBody>
      </p:sp>
      <p:sp>
        <p:nvSpPr>
          <p:cNvPr id="3" name="Content Placeholder 2"/>
          <p:cNvSpPr>
            <a:spLocks noGrp="1"/>
          </p:cNvSpPr>
          <p:nvPr>
            <p:ph idx="1"/>
          </p:nvPr>
        </p:nvSpPr>
        <p:spPr/>
        <p:txBody>
          <a:bodyPr>
            <a:normAutofit/>
          </a:bodyPr>
          <a:lstStyle/>
          <a:p>
            <a:r>
              <a:rPr lang="en-US" dirty="0" smtClean="0"/>
              <a:t>Some issues to be addressed…</a:t>
            </a:r>
          </a:p>
          <a:p>
            <a:pPr lvl="1">
              <a:lnSpc>
                <a:spcPct val="140000"/>
              </a:lnSpc>
            </a:pPr>
            <a:r>
              <a:rPr lang="en-US" dirty="0" smtClean="0"/>
              <a:t>Creating and scoring assessments that measure complex competencies can be time consuming</a:t>
            </a:r>
          </a:p>
          <a:p>
            <a:pPr lvl="1">
              <a:lnSpc>
                <a:spcPct val="110000"/>
              </a:lnSpc>
            </a:pPr>
            <a:r>
              <a:rPr lang="en-US" dirty="0" smtClean="0"/>
              <a:t>Complicated scoring can result in inconsistent scoring</a:t>
            </a:r>
          </a:p>
          <a:p>
            <a:pPr lvl="1">
              <a:lnSpc>
                <a:spcPct val="110000"/>
              </a:lnSpc>
            </a:pPr>
            <a:r>
              <a:rPr lang="en-US" dirty="0" smtClean="0"/>
              <a:t>Complex assessments can be difficult to validate</a:t>
            </a:r>
          </a:p>
          <a:p>
            <a:pPr lvl="1">
              <a:lnSpc>
                <a:spcPct val="110000"/>
              </a:lnSpc>
            </a:pPr>
            <a:r>
              <a:rPr lang="en-US" dirty="0" smtClean="0"/>
              <a:t>Potentially comparing “apples and oranges” if different performance tasks are used by teachers and external assessments</a:t>
            </a:r>
          </a:p>
          <a:p>
            <a:pPr lvl="1">
              <a:lnSpc>
                <a:spcPct val="110000"/>
              </a:lnSpc>
            </a:pPr>
            <a:r>
              <a:rPr lang="en-US" dirty="0" smtClean="0"/>
              <a:t>… and more major issues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xmlns="" val="16194530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br>
              <a:rPr lang="en-US" dirty="0"/>
            </a:br>
            <a:r>
              <a:rPr lang="en-US" sz="2000" dirty="0"/>
              <a:t>Evidence-Centered Design</a:t>
            </a:r>
          </a:p>
        </p:txBody>
      </p:sp>
      <p:sp>
        <p:nvSpPr>
          <p:cNvPr id="5" name="Slide Number Placeholder 4"/>
          <p:cNvSpPr>
            <a:spLocks noGrp="1"/>
          </p:cNvSpPr>
          <p:nvPr>
            <p:ph type="sldNum" sz="quarter" idx="12"/>
          </p:nvPr>
        </p:nvSpPr>
        <p:spPr/>
        <p:txBody>
          <a:bodyPr/>
          <a:lstStyle/>
          <a:p>
            <a:fld id="{0CFEC368-1D7A-4F81-ABF6-AE0E36BAF64C}" type="slidenum">
              <a:rPr lang="en-US" smtClean="0"/>
              <a:pPr/>
              <a:t>60</a:t>
            </a:fld>
            <a:endParaRPr lang="en-US" dirty="0"/>
          </a:p>
        </p:txBody>
      </p:sp>
      <p:graphicFrame>
        <p:nvGraphicFramePr>
          <p:cNvPr id="6" name="Content Placeholder 7"/>
          <p:cNvGraphicFramePr>
            <a:graphicFrameLocks/>
          </p:cNvGraphicFramePr>
          <p:nvPr>
            <p:extLst>
              <p:ext uri="{D42A27DB-BD31-4B8C-83A1-F6EECF244321}">
                <p14:modId xmlns:p14="http://schemas.microsoft.com/office/powerpoint/2010/main" xmlns="" val="2941041135"/>
              </p:ext>
            </p:extLst>
          </p:nvPr>
        </p:nvGraphicFramePr>
        <p:xfrm>
          <a:off x="4149626" y="551320"/>
          <a:ext cx="3723678" cy="9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3" descr="Scoring plan.tiff"/>
          <p:cNvPicPr>
            <a:picLocks noGrp="1" noChangeAspect="1"/>
          </p:cNvPicPr>
          <p:nvPr>
            <p:ph sz="half" idx="14"/>
          </p:nvPr>
        </p:nvPicPr>
        <p:blipFill>
          <a:blip r:embed="rId8" cstate="print">
            <a:extLst>
              <a:ext uri="{28A0092B-C50C-407E-A947-70E740481C1C}">
                <a14:useLocalDpi xmlns:a14="http://schemas.microsoft.com/office/drawing/2010/main" xmlns="" val="0"/>
              </a:ext>
            </a:extLst>
          </a:blip>
          <a:srcRect t="-38537" b="-38537"/>
          <a:stretch>
            <a:fillRect/>
          </a:stretch>
        </p:blipFill>
        <p:spPr>
          <a:xfrm>
            <a:off x="498475" y="3133725"/>
            <a:ext cx="8361363" cy="2997200"/>
          </a:xfrm>
        </p:spPr>
      </p:pic>
    </p:spTree>
    <p:extLst>
      <p:ext uri="{BB962C8B-B14F-4D97-AF65-F5344CB8AC3E}">
        <p14:creationId xmlns:p14="http://schemas.microsoft.com/office/powerpoint/2010/main" xmlns="" val="953476175"/>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Specification</a:t>
            </a:r>
            <a:endParaRPr lang="en-US" dirty="0"/>
          </a:p>
        </p:txBody>
      </p:sp>
      <p:pic>
        <p:nvPicPr>
          <p:cNvPr id="12" name="Content Placeholder 11" descr="Specification p 1.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2637" r="2637"/>
          <a:stretch>
            <a:fillRect/>
          </a:stretch>
        </p:blipFill>
        <p:spPr/>
      </p:pic>
      <p:sp>
        <p:nvSpPr>
          <p:cNvPr id="11" name="Text Placeholder 10"/>
          <p:cNvSpPr>
            <a:spLocks noGrp="1"/>
          </p:cNvSpPr>
          <p:nvPr>
            <p:ph type="body" sz="half" idx="2"/>
          </p:nvPr>
        </p:nvSpPr>
        <p:spPr/>
        <p:txBody>
          <a:bodyPr/>
          <a:lstStyle/>
          <a:p>
            <a:r>
              <a:rPr lang="en-US" dirty="0" smtClean="0"/>
              <a:t>Brief overview</a:t>
            </a:r>
            <a:endParaRPr lang="en-US"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61</a:t>
            </a:fld>
            <a:endParaRPr lang="en-US" dirty="0"/>
          </a:p>
        </p:txBody>
      </p:sp>
    </p:spTree>
    <p:extLst>
      <p:ext uri="{BB962C8B-B14F-4D97-AF65-F5344CB8AC3E}">
        <p14:creationId xmlns:p14="http://schemas.microsoft.com/office/powerpoint/2010/main" xmlns="" val="3753553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Written Instructions for Students</a:t>
            </a:r>
            <a:endParaRPr lang="en-US" dirty="0"/>
          </a:p>
        </p:txBody>
      </p:sp>
      <p:pic>
        <p:nvPicPr>
          <p:cNvPr id="5" name="Content Placeholder 4" descr="Written instructions for students.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55040" b="-55040"/>
          <a:stretch>
            <a:fillRect/>
          </a:stretch>
        </p:blipFill>
        <p:spPr>
          <a:xfrm>
            <a:off x="4168775" y="679682"/>
            <a:ext cx="4597399" cy="5853113"/>
          </a:xfrm>
        </p:spPr>
      </p:pic>
      <p:sp>
        <p:nvSpPr>
          <p:cNvPr id="4" name="Text Placeholder 3"/>
          <p:cNvSpPr>
            <a:spLocks noGrp="1"/>
          </p:cNvSpPr>
          <p:nvPr>
            <p:ph type="body" sz="half" idx="2"/>
          </p:nvPr>
        </p:nvSpPr>
        <p:spPr/>
        <p:txBody>
          <a:bodyPr/>
          <a:lstStyle/>
          <a:p>
            <a:r>
              <a:rPr lang="en-US" dirty="0" smtClean="0"/>
              <a:t>Create an example </a:t>
            </a:r>
            <a:endParaRPr lang="en-US" dirty="0"/>
          </a:p>
        </p:txBody>
      </p:sp>
    </p:spTree>
    <p:extLst>
      <p:ext uri="{BB962C8B-B14F-4D97-AF65-F5344CB8AC3E}">
        <p14:creationId xmlns:p14="http://schemas.microsoft.com/office/powerpoint/2010/main" xmlns="" val="10852707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Generalizability</a:t>
            </a:r>
            <a:endParaRPr lang="en-US" dirty="0"/>
          </a:p>
        </p:txBody>
      </p:sp>
      <p:sp>
        <p:nvSpPr>
          <p:cNvPr id="7" name="Content Placeholder 6"/>
          <p:cNvSpPr>
            <a:spLocks noGrp="1"/>
          </p:cNvSpPr>
          <p:nvPr>
            <p:ph idx="1"/>
          </p:nvPr>
        </p:nvSpPr>
        <p:spPr>
          <a:xfrm>
            <a:off x="3985846" y="242888"/>
            <a:ext cx="4890969" cy="5883275"/>
          </a:xfrm>
        </p:spPr>
        <p:txBody>
          <a:bodyPr>
            <a:normAutofit/>
          </a:bodyPr>
          <a:lstStyle/>
          <a:p>
            <a:pPr marL="0" indent="0">
              <a:buNone/>
            </a:pPr>
            <a:r>
              <a:rPr lang="en-US" sz="2000" b="1" dirty="0">
                <a:solidFill>
                  <a:schemeClr val="tx2">
                    <a:lumMod val="75000"/>
                    <a:lumOff val="25000"/>
                  </a:schemeClr>
                </a:solidFill>
              </a:rPr>
              <a:t>Some lessons learned from an early science performance </a:t>
            </a:r>
            <a:r>
              <a:rPr lang="en-US" sz="2000" b="1" dirty="0" smtClean="0">
                <a:solidFill>
                  <a:schemeClr val="tx2">
                    <a:lumMod val="75000"/>
                    <a:lumOff val="25000"/>
                  </a:schemeClr>
                </a:solidFill>
              </a:rPr>
              <a:t>assessment</a:t>
            </a:r>
          </a:p>
          <a:p>
            <a:pPr marL="0" indent="0">
              <a:spcAft>
                <a:spcPts val="600"/>
              </a:spcAft>
              <a:buNone/>
            </a:pPr>
            <a:r>
              <a:rPr lang="en-US" sz="1600" dirty="0"/>
              <a:t>On the Development and Scoring of Classification and Observation Science Performance </a:t>
            </a:r>
            <a:r>
              <a:rPr lang="en-US" sz="1600" dirty="0" smtClean="0"/>
              <a:t>Assessments</a:t>
            </a:r>
          </a:p>
          <a:p>
            <a:pPr marL="228600" lvl="1" indent="0">
              <a:spcBef>
                <a:spcPts val="200"/>
              </a:spcBef>
              <a:buNone/>
            </a:pPr>
            <a:r>
              <a:rPr lang="en-US" sz="1600" dirty="0"/>
              <a:t>Guillermo Solano-Flores</a:t>
            </a:r>
          </a:p>
          <a:p>
            <a:pPr marL="228600" lvl="1" indent="0">
              <a:spcBef>
                <a:spcPts val="200"/>
              </a:spcBef>
              <a:buNone/>
            </a:pPr>
            <a:r>
              <a:rPr lang="en-US" sz="1600" dirty="0"/>
              <a:t>Richard J. Shavelson</a:t>
            </a:r>
          </a:p>
          <a:p>
            <a:pPr marL="228600" lvl="1" indent="0">
              <a:spcBef>
                <a:spcPts val="200"/>
              </a:spcBef>
              <a:buNone/>
            </a:pPr>
            <a:r>
              <a:rPr lang="en-US" sz="1600" dirty="0"/>
              <a:t>Maria </a:t>
            </a:r>
            <a:r>
              <a:rPr lang="en-US" sz="1600" dirty="0" err="1"/>
              <a:t>Araceli</a:t>
            </a:r>
            <a:r>
              <a:rPr lang="en-US" sz="1600" dirty="0"/>
              <a:t> Ruiz-Primo</a:t>
            </a:r>
          </a:p>
          <a:p>
            <a:pPr marL="228600" lvl="1" indent="0">
              <a:spcBef>
                <a:spcPts val="200"/>
              </a:spcBef>
              <a:buNone/>
            </a:pPr>
            <a:r>
              <a:rPr lang="en-US" sz="1600" dirty="0"/>
              <a:t>Susan Elise Schultz</a:t>
            </a:r>
          </a:p>
          <a:p>
            <a:pPr marL="228600" lvl="1" indent="0">
              <a:spcBef>
                <a:spcPts val="200"/>
              </a:spcBef>
              <a:buNone/>
            </a:pPr>
            <a:r>
              <a:rPr lang="en-US" sz="1600" dirty="0"/>
              <a:t>Edward W. Wiley</a:t>
            </a:r>
          </a:p>
          <a:p>
            <a:pPr marL="0" indent="0">
              <a:buNone/>
            </a:pPr>
            <a:r>
              <a:rPr lang="en-US" sz="1600" dirty="0"/>
              <a:t>National Center for Research on Evaluation, Standards, and Student Testing (CRESST), Center for the Study of Evaluation (CSE): Technical Report 458</a:t>
            </a:r>
          </a:p>
          <a:p>
            <a:pPr marL="0" indent="0">
              <a:buNone/>
            </a:pPr>
            <a:r>
              <a:rPr lang="en-US" sz="1400" dirty="0">
                <a:hlinkClick r:id="rId3"/>
              </a:rPr>
              <a:t>http</a:t>
            </a:r>
            <a:r>
              <a:rPr lang="en-US" sz="1400" dirty="0" smtClean="0">
                <a:hlinkClick r:id="rId3"/>
              </a:rPr>
              <a:t>://www.cse.ucla.edu/products/Reports/TECH458.pdf</a:t>
            </a:r>
            <a:endParaRPr lang="en-US" sz="1400" dirty="0"/>
          </a:p>
          <a:p>
            <a:pPr marL="0" indent="0">
              <a:buNone/>
            </a:pPr>
            <a:endParaRPr lang="en-US" sz="1600" dirty="0"/>
          </a:p>
        </p:txBody>
      </p:sp>
      <p:sp>
        <p:nvSpPr>
          <p:cNvPr id="5" name="Slide Number Placeholder 4"/>
          <p:cNvSpPr>
            <a:spLocks noGrp="1"/>
          </p:cNvSpPr>
          <p:nvPr>
            <p:ph type="sldNum" sz="quarter" idx="4294967295"/>
          </p:nvPr>
        </p:nvSpPr>
        <p:spPr>
          <a:xfrm>
            <a:off x="8589963" y="242888"/>
            <a:ext cx="554037" cy="365125"/>
          </a:xfrm>
        </p:spPr>
        <p:txBody>
          <a:bodyPr/>
          <a:lstStyle/>
          <a:p>
            <a:fld id="{0CFEC368-1D7A-4F81-ABF6-AE0E36BAF64C}" type="slidenum">
              <a:rPr lang="en-US" smtClean="0"/>
              <a:pPr/>
              <a:t>63</a:t>
            </a:fld>
            <a:endParaRPr lang="en-US"/>
          </a:p>
        </p:txBody>
      </p:sp>
    </p:spTree>
    <p:extLst>
      <p:ext uri="{BB962C8B-B14F-4D97-AF65-F5344CB8AC3E}">
        <p14:creationId xmlns:p14="http://schemas.microsoft.com/office/powerpoint/2010/main" xmlns="" val="2313566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1000"/>
                                        <p:tgtEl>
                                          <p:spTgt spid="7">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1000"/>
                                        <p:tgtEl>
                                          <p:spTgt spid="7">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1000"/>
                                        <p:tgtEl>
                                          <p:spTgt spid="7">
                                            <p:txEl>
                                              <p:pRg st="6" end="6"/>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10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1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abstract</a:t>
            </a:r>
            <a:endParaRPr lang="en-US" dirty="0"/>
          </a:p>
        </p:txBody>
      </p:sp>
      <p:sp>
        <p:nvSpPr>
          <p:cNvPr id="3" name="Content Placeholder 2"/>
          <p:cNvSpPr>
            <a:spLocks noGrp="1"/>
          </p:cNvSpPr>
          <p:nvPr>
            <p:ph idx="1"/>
          </p:nvPr>
        </p:nvSpPr>
        <p:spPr/>
        <p:txBody>
          <a:bodyPr/>
          <a:lstStyle/>
          <a:p>
            <a:pPr marL="0" indent="0">
              <a:buNone/>
            </a:pPr>
            <a:r>
              <a:rPr lang="en-US" dirty="0" smtClean="0"/>
              <a:t>We have developed a framework for conceptualizing science performance assessments. According to this framework, assessment can be classified as to the scientific defensibility of the approach used by students.  …</a:t>
            </a:r>
            <a:endParaRPr lang="en-US" dirty="0"/>
          </a:p>
        </p:txBody>
      </p:sp>
      <p:sp>
        <p:nvSpPr>
          <p:cNvPr id="4" name="Slide Number Placeholder 3"/>
          <p:cNvSpPr>
            <a:spLocks noGrp="1"/>
          </p:cNvSpPr>
          <p:nvPr>
            <p:ph type="sldNum" sz="quarter" idx="12"/>
          </p:nvPr>
        </p:nvSpPr>
        <p:spPr/>
        <p:txBody>
          <a:bodyPr/>
          <a:lstStyle/>
          <a:p>
            <a:fld id="{7025D6C7-C266-6B42-8DF5-A770FFAA3B55}" type="slidenum">
              <a:rPr lang="en-US" smtClean="0"/>
              <a:pPr/>
              <a:t>64</a:t>
            </a:fld>
            <a:endParaRPr lang="en-US"/>
          </a:p>
        </p:txBody>
      </p:sp>
    </p:spTree>
    <p:extLst>
      <p:ext uri="{BB962C8B-B14F-4D97-AF65-F5344CB8AC3E}">
        <p14:creationId xmlns:p14="http://schemas.microsoft.com/office/powerpoint/2010/main" xmlns="" val="2660974462"/>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abstract</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2">
                    <a:lumMod val="75000"/>
                  </a:schemeClr>
                </a:solidFill>
              </a:rPr>
              <a:t>We have developed a framework for conceptualizing science performance assessments. According to this framework, assessment can be classified as to the scientific defensibility of the approach used by students. </a:t>
            </a:r>
            <a:r>
              <a:rPr lang="en-US" dirty="0" smtClean="0"/>
              <a:t>In this study, we constructed two assessments to explore the nature and the psychometric characteristics of the </a:t>
            </a:r>
            <a:r>
              <a:rPr lang="en-US" i="1" dirty="0" smtClean="0"/>
              <a:t>classification</a:t>
            </a:r>
            <a:r>
              <a:rPr lang="en-US" dirty="0" smtClean="0"/>
              <a:t> and </a:t>
            </a:r>
            <a:r>
              <a:rPr lang="en-US" i="1" dirty="0" smtClean="0"/>
              <a:t>observation</a:t>
            </a:r>
            <a:r>
              <a:rPr lang="en-US" dirty="0" smtClean="0"/>
              <a:t> task-based performance assessments.</a:t>
            </a:r>
          </a:p>
          <a:p>
            <a:pPr marL="0" indent="0">
              <a:buNone/>
            </a:pPr>
            <a:r>
              <a:rPr lang="en-US" dirty="0" smtClean="0"/>
              <a:t>… </a:t>
            </a:r>
            <a:r>
              <a:rPr lang="en-US" i="1" dirty="0" smtClean="0"/>
              <a:t>Daytime Astronomy</a:t>
            </a:r>
            <a:r>
              <a:rPr lang="en-US" dirty="0" smtClean="0"/>
              <a:t>, an observation investigation assessment, consisted of six problems.</a:t>
            </a:r>
            <a:endParaRPr lang="en-US" dirty="0"/>
          </a:p>
        </p:txBody>
      </p:sp>
      <p:sp>
        <p:nvSpPr>
          <p:cNvPr id="4" name="Slide Number Placeholder 3"/>
          <p:cNvSpPr>
            <a:spLocks noGrp="1"/>
          </p:cNvSpPr>
          <p:nvPr>
            <p:ph type="sldNum" sz="quarter" idx="12"/>
          </p:nvPr>
        </p:nvSpPr>
        <p:spPr/>
        <p:txBody>
          <a:bodyPr/>
          <a:lstStyle/>
          <a:p>
            <a:fld id="{7025D6C7-C266-6B42-8DF5-A770FFAA3B55}" type="slidenum">
              <a:rPr lang="en-US" smtClean="0"/>
              <a:pPr/>
              <a:t>65</a:t>
            </a:fld>
            <a:endParaRPr lang="en-US"/>
          </a:p>
        </p:txBody>
      </p:sp>
    </p:spTree>
    <p:extLst>
      <p:ext uri="{BB962C8B-B14F-4D97-AF65-F5344CB8AC3E}">
        <p14:creationId xmlns:p14="http://schemas.microsoft.com/office/powerpoint/2010/main" xmlns="" val="2030561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Daytime Astronomy </a:t>
            </a:r>
            <a:endParaRPr lang="en-US" i="1" dirty="0"/>
          </a:p>
        </p:txBody>
      </p:sp>
      <p:sp>
        <p:nvSpPr>
          <p:cNvPr id="3" name="Content Placeholder 2"/>
          <p:cNvSpPr>
            <a:spLocks noGrp="1"/>
          </p:cNvSpPr>
          <p:nvPr>
            <p:ph idx="1"/>
          </p:nvPr>
        </p:nvSpPr>
        <p:spPr/>
        <p:txBody>
          <a:bodyPr/>
          <a:lstStyle/>
          <a:p>
            <a:pPr marL="0" indent="0">
              <a:buNone/>
            </a:pPr>
            <a:r>
              <a:rPr lang="en-US" dirty="0" smtClean="0"/>
              <a:t>Task</a:t>
            </a:r>
          </a:p>
          <a:p>
            <a:r>
              <a:rPr lang="en-US" dirty="0" smtClean="0"/>
              <a:t>Fifth-grade students are given </a:t>
            </a:r>
          </a:p>
          <a:p>
            <a:pPr lvl="1"/>
            <a:r>
              <a:rPr lang="en-US" dirty="0" smtClean="0"/>
              <a:t>an earth globe inside a carton box</a:t>
            </a:r>
          </a:p>
          <a:p>
            <a:pPr lvl="1"/>
            <a:r>
              <a:rPr lang="en-US" dirty="0" smtClean="0"/>
              <a:t>a flashlight</a:t>
            </a:r>
          </a:p>
          <a:p>
            <a:pPr lvl="1"/>
            <a:r>
              <a:rPr lang="en-US" dirty="0" smtClean="0"/>
              <a:t>a set of “sticky towers”</a:t>
            </a:r>
          </a:p>
          <a:p>
            <a:endParaRPr lang="en-US" dirty="0"/>
          </a:p>
        </p:txBody>
      </p:sp>
      <p:sp>
        <p:nvSpPr>
          <p:cNvPr id="4" name="Slide Number Placeholder 3"/>
          <p:cNvSpPr>
            <a:spLocks noGrp="1"/>
          </p:cNvSpPr>
          <p:nvPr>
            <p:ph type="sldNum" sz="quarter" idx="12"/>
          </p:nvPr>
        </p:nvSpPr>
        <p:spPr/>
        <p:txBody>
          <a:bodyPr/>
          <a:lstStyle/>
          <a:p>
            <a:fld id="{7025D6C7-C266-6B42-8DF5-A770FFAA3B55}" type="slidenum">
              <a:rPr lang="en-US" smtClean="0"/>
              <a:pPr/>
              <a:t>66</a:t>
            </a:fld>
            <a:endParaRPr lang="en-US"/>
          </a:p>
        </p:txBody>
      </p:sp>
    </p:spTree>
    <p:extLst>
      <p:ext uri="{BB962C8B-B14F-4D97-AF65-F5344CB8AC3E}">
        <p14:creationId xmlns:p14="http://schemas.microsoft.com/office/powerpoint/2010/main" xmlns="" val="902327531"/>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Daytime Astronomy </a:t>
            </a:r>
            <a:endParaRPr lang="en-US" dirty="0"/>
          </a:p>
        </p:txBody>
      </p:sp>
      <p:pic>
        <p:nvPicPr>
          <p:cNvPr id="6" name="Content Placeholder 5" descr="Daytime Astronomy.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5905" r="-5905"/>
          <a:stretch>
            <a:fillRect/>
          </a:stretch>
        </p:blipFill>
        <p:spPr>
          <a:xfrm>
            <a:off x="498474" y="1321160"/>
            <a:ext cx="7556313" cy="4805003"/>
          </a:xfrm>
        </p:spPr>
      </p:pic>
      <p:sp>
        <p:nvSpPr>
          <p:cNvPr id="3" name="Slide Number Placeholder 2"/>
          <p:cNvSpPr>
            <a:spLocks noGrp="1"/>
          </p:cNvSpPr>
          <p:nvPr>
            <p:ph type="sldNum" sz="quarter" idx="12"/>
          </p:nvPr>
        </p:nvSpPr>
        <p:spPr/>
        <p:txBody>
          <a:bodyPr/>
          <a:lstStyle/>
          <a:p>
            <a:fld id="{7025D6C7-C266-6B42-8DF5-A770FFAA3B55}" type="slidenum">
              <a:rPr lang="en-US" smtClean="0"/>
              <a:pPr/>
              <a:t>67</a:t>
            </a:fld>
            <a:endParaRPr lang="en-US"/>
          </a:p>
        </p:txBody>
      </p:sp>
    </p:spTree>
    <p:extLst>
      <p:ext uri="{BB962C8B-B14F-4D97-AF65-F5344CB8AC3E}">
        <p14:creationId xmlns:p14="http://schemas.microsoft.com/office/powerpoint/2010/main" xmlns="" val="3641293299"/>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Daytime Astronomy </a:t>
            </a:r>
            <a:endParaRPr lang="en-US" dirty="0"/>
          </a:p>
        </p:txBody>
      </p:sp>
      <p:pic>
        <p:nvPicPr>
          <p:cNvPr id="4" name="Content Placeholder 3" descr="Daytime Astronomy Response Format.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7559" r="-7559"/>
          <a:stretch>
            <a:fillRect/>
          </a:stretch>
        </p:blipFill>
        <p:spPr>
          <a:xfrm>
            <a:off x="498475" y="1362074"/>
            <a:ext cx="7367588" cy="5049137"/>
          </a:xfrm>
        </p:spPr>
      </p:pic>
      <p:sp>
        <p:nvSpPr>
          <p:cNvPr id="3" name="Slide Number Placeholder 2"/>
          <p:cNvSpPr>
            <a:spLocks noGrp="1"/>
          </p:cNvSpPr>
          <p:nvPr>
            <p:ph type="sldNum" sz="quarter" idx="12"/>
          </p:nvPr>
        </p:nvSpPr>
        <p:spPr/>
        <p:txBody>
          <a:bodyPr/>
          <a:lstStyle/>
          <a:p>
            <a:fld id="{7025D6C7-C266-6B42-8DF5-A770FFAA3B55}" type="slidenum">
              <a:rPr lang="en-US" smtClean="0"/>
              <a:pPr/>
              <a:t>68</a:t>
            </a:fld>
            <a:endParaRPr lang="en-US"/>
          </a:p>
        </p:txBody>
      </p:sp>
    </p:spTree>
    <p:extLst>
      <p:ext uri="{BB962C8B-B14F-4D97-AF65-F5344CB8AC3E}">
        <p14:creationId xmlns:p14="http://schemas.microsoft.com/office/powerpoint/2010/main" xmlns="" val="1092629167"/>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Portion of scoring system for</a:t>
            </a:r>
            <a:br>
              <a:rPr lang="en-US" dirty="0" smtClean="0"/>
            </a:br>
            <a:r>
              <a:rPr lang="en-US" i="1" dirty="0" smtClean="0"/>
              <a:t>Daytime Astronomy </a:t>
            </a:r>
            <a:endParaRPr lang="en-US" i="1" dirty="0"/>
          </a:p>
        </p:txBody>
      </p:sp>
      <p:pic>
        <p:nvPicPr>
          <p:cNvPr id="4" name="Content Placeholder 3" descr="Daytime Astronomy scoring system part A.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8971" b="-8971"/>
          <a:stretch>
            <a:fillRect/>
          </a:stretch>
        </p:blipFill>
        <p:spPr>
          <a:xfrm>
            <a:off x="498474" y="1981200"/>
            <a:ext cx="8340811" cy="4144963"/>
          </a:xfrm>
        </p:spPr>
      </p:pic>
      <p:sp>
        <p:nvSpPr>
          <p:cNvPr id="3" name="Slide Number Placeholder 2"/>
          <p:cNvSpPr>
            <a:spLocks noGrp="1"/>
          </p:cNvSpPr>
          <p:nvPr>
            <p:ph type="sldNum" sz="quarter" idx="12"/>
          </p:nvPr>
        </p:nvSpPr>
        <p:spPr/>
        <p:txBody>
          <a:bodyPr/>
          <a:lstStyle/>
          <a:p>
            <a:fld id="{7025D6C7-C266-6B42-8DF5-A770FFAA3B55}" type="slidenum">
              <a:rPr lang="en-US" smtClean="0"/>
              <a:pPr/>
              <a:t>69</a:t>
            </a:fld>
            <a:endParaRPr lang="en-US"/>
          </a:p>
        </p:txBody>
      </p:sp>
    </p:spTree>
    <p:extLst>
      <p:ext uri="{BB962C8B-B14F-4D97-AF65-F5344CB8AC3E}">
        <p14:creationId xmlns:p14="http://schemas.microsoft.com/office/powerpoint/2010/main" xmlns="" val="424342731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br>
              <a:rPr lang="en-US" dirty="0" smtClean="0"/>
            </a:br>
            <a:r>
              <a:rPr lang="en-US" sz="2000" dirty="0" smtClean="0"/>
              <a:t>July 28–29</a:t>
            </a:r>
            <a:r>
              <a:rPr lang="en-US" sz="2000" dirty="0" smtClean="0">
                <a:solidFill>
                  <a:srgbClr val="A6A6A6"/>
                </a:solidFill>
              </a:rPr>
              <a:t>, August 2</a:t>
            </a:r>
            <a:r>
              <a:rPr lang="en-US" sz="2000" dirty="0" smtClean="0">
                <a:solidFill>
                  <a:schemeClr val="bg1">
                    <a:lumMod val="65000"/>
                  </a:schemeClr>
                </a:solidFill>
              </a:rPr>
              <a:t>–</a:t>
            </a:r>
            <a:r>
              <a:rPr lang="en-US" sz="2000" dirty="0" smtClean="0">
                <a:solidFill>
                  <a:srgbClr val="A6A6A6"/>
                </a:solidFill>
              </a:rPr>
              <a:t>3</a:t>
            </a:r>
            <a:endParaRPr lang="en-US" sz="2000" dirty="0">
              <a:solidFill>
                <a:srgbClr val="A6A6A6"/>
              </a:solidFill>
            </a:endParaRPr>
          </a:p>
        </p:txBody>
      </p:sp>
      <p:sp>
        <p:nvSpPr>
          <p:cNvPr id="3" name="Content Placeholder 2"/>
          <p:cNvSpPr>
            <a:spLocks noGrp="1"/>
          </p:cNvSpPr>
          <p:nvPr>
            <p:ph idx="1"/>
          </p:nvPr>
        </p:nvSpPr>
        <p:spPr/>
        <p:txBody>
          <a:bodyPr/>
          <a:lstStyle/>
          <a:p>
            <a:r>
              <a:rPr lang="en-US" dirty="0" smtClean="0"/>
              <a:t>Provide context</a:t>
            </a:r>
          </a:p>
          <a:p>
            <a:pPr lvl="1"/>
            <a:r>
              <a:rPr lang="en-US" dirty="0" smtClean="0"/>
              <a:t>Types of knowledge </a:t>
            </a:r>
            <a:r>
              <a:rPr lang="en-US" dirty="0" smtClean="0">
                <a:solidFill>
                  <a:schemeClr val="bg1">
                    <a:lumMod val="65000"/>
                  </a:schemeClr>
                </a:solidFill>
              </a:rPr>
              <a:t>(declarative, procedural, problem solving)</a:t>
            </a:r>
          </a:p>
          <a:p>
            <a:pPr lvl="1"/>
            <a:r>
              <a:rPr lang="en-US" dirty="0" smtClean="0"/>
              <a:t>Cognitive complexity</a:t>
            </a:r>
          </a:p>
          <a:p>
            <a:pPr lvl="1"/>
            <a:r>
              <a:rPr lang="en-US" dirty="0" smtClean="0"/>
              <a:t>Formative feedback</a:t>
            </a:r>
          </a:p>
          <a:p>
            <a:pPr lvl="1"/>
            <a:r>
              <a:rPr lang="en-US" dirty="0" smtClean="0"/>
              <a:t>Validity and reliability (</a:t>
            </a:r>
            <a:r>
              <a:rPr lang="en-US" dirty="0" err="1" smtClean="0"/>
              <a:t>generalizability</a:t>
            </a:r>
            <a:r>
              <a:rPr lang="en-US" dirty="0" smtClean="0"/>
              <a: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xmlns="" val="3712599914"/>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Portion of scoring system for</a:t>
            </a:r>
            <a:br>
              <a:rPr lang="en-US" dirty="0" smtClean="0"/>
            </a:br>
            <a:r>
              <a:rPr lang="en-US" i="1" dirty="0" smtClean="0"/>
              <a:t>Daytime Astronomy </a:t>
            </a:r>
            <a:endParaRPr lang="en-US" i="1" dirty="0"/>
          </a:p>
        </p:txBody>
      </p:sp>
      <p:pic>
        <p:nvPicPr>
          <p:cNvPr id="5" name="Content Placeholder 4" descr="Daytime Astronomy scoring system part B.tiff"/>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5391" r="-5391"/>
          <a:stretch>
            <a:fillRect/>
          </a:stretch>
        </p:blipFill>
        <p:spPr>
          <a:xfrm>
            <a:off x="498474" y="1981200"/>
            <a:ext cx="8371539" cy="4573394"/>
          </a:xfrm>
        </p:spPr>
      </p:pic>
      <p:sp>
        <p:nvSpPr>
          <p:cNvPr id="3" name="Slide Number Placeholder 2"/>
          <p:cNvSpPr>
            <a:spLocks noGrp="1"/>
          </p:cNvSpPr>
          <p:nvPr>
            <p:ph type="sldNum" sz="quarter" idx="12"/>
          </p:nvPr>
        </p:nvSpPr>
        <p:spPr/>
        <p:txBody>
          <a:bodyPr/>
          <a:lstStyle/>
          <a:p>
            <a:fld id="{7025D6C7-C266-6B42-8DF5-A770FFAA3B55}" type="slidenum">
              <a:rPr lang="en-US" smtClean="0"/>
              <a:pPr/>
              <a:t>70</a:t>
            </a:fld>
            <a:endParaRPr lang="en-US"/>
          </a:p>
        </p:txBody>
      </p:sp>
    </p:spTree>
    <p:extLst>
      <p:ext uri="{BB962C8B-B14F-4D97-AF65-F5344CB8AC3E}">
        <p14:creationId xmlns:p14="http://schemas.microsoft.com/office/powerpoint/2010/main" xmlns="" val="1569888649"/>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Generalizability</a:t>
            </a:r>
            <a:endParaRPr lang="en-US" dirty="0"/>
          </a:p>
        </p:txBody>
      </p:sp>
      <p:sp>
        <p:nvSpPr>
          <p:cNvPr id="3" name="Content Placeholder 2"/>
          <p:cNvSpPr>
            <a:spLocks noGrp="1"/>
          </p:cNvSpPr>
          <p:nvPr>
            <p:ph idx="1"/>
          </p:nvPr>
        </p:nvSpPr>
        <p:spPr>
          <a:xfrm>
            <a:off x="498474" y="1981200"/>
            <a:ext cx="7556313" cy="4481220"/>
          </a:xfrm>
        </p:spPr>
        <p:txBody>
          <a:bodyPr/>
          <a:lstStyle/>
          <a:p>
            <a:r>
              <a:rPr lang="en-US" dirty="0" smtClean="0"/>
              <a:t>Generalizability theory (like reliability theory) is an approach to addressing inconsistencies</a:t>
            </a:r>
          </a:p>
          <a:p>
            <a:r>
              <a:rPr lang="en-US" dirty="0" smtClean="0"/>
              <a:t>Advantage of generalizability approach</a:t>
            </a:r>
          </a:p>
          <a:p>
            <a:pPr lvl="1"/>
            <a:r>
              <a:rPr lang="en-US" dirty="0" smtClean="0"/>
              <a:t>Allows selection and/or separate analyses of different “facets” such as tasks and raters</a:t>
            </a:r>
          </a:p>
          <a:p>
            <a:pPr lvl="1"/>
            <a:r>
              <a:rPr lang="en-US" dirty="0" smtClean="0"/>
              <a:t>Ability to look at different facets particularly relevant to complex performance assessments</a:t>
            </a:r>
          </a:p>
          <a:p>
            <a:r>
              <a:rPr lang="en-US" dirty="0" smtClean="0"/>
              <a:t>Findings</a:t>
            </a:r>
          </a:p>
          <a:p>
            <a:pPr lvl="1"/>
            <a:r>
              <a:rPr lang="en-US" dirty="0" smtClean="0"/>
              <a:t>Expected scoring to be a problem—</a:t>
            </a:r>
            <a:r>
              <a:rPr lang="en-US" dirty="0" err="1" smtClean="0"/>
              <a:t>generalizability</a:t>
            </a:r>
            <a:r>
              <a:rPr lang="en-US" dirty="0" smtClean="0"/>
              <a:t> was adequate</a:t>
            </a:r>
          </a:p>
          <a:p>
            <a:pPr lvl="1"/>
            <a:r>
              <a:rPr lang="en-US" dirty="0" smtClean="0"/>
              <a:t>Expected tasks to be OK because of authenticity—</a:t>
            </a:r>
            <a:r>
              <a:rPr lang="en-US" dirty="0" err="1" smtClean="0"/>
              <a:t>generalizability</a:t>
            </a:r>
            <a:r>
              <a:rPr lang="en-US" dirty="0" smtClean="0"/>
              <a:t> was too low, even given homogeneity of tasks</a:t>
            </a:r>
            <a:endParaRPr lang="en-US" dirty="0"/>
          </a:p>
        </p:txBody>
      </p:sp>
      <p:sp>
        <p:nvSpPr>
          <p:cNvPr id="4" name="Slide Number Placeholder 3"/>
          <p:cNvSpPr>
            <a:spLocks noGrp="1"/>
          </p:cNvSpPr>
          <p:nvPr>
            <p:ph type="sldNum" sz="quarter" idx="12"/>
          </p:nvPr>
        </p:nvSpPr>
        <p:spPr/>
        <p:txBody>
          <a:bodyPr/>
          <a:lstStyle/>
          <a:p>
            <a:fld id="{7025D6C7-C266-6B42-8DF5-A770FFAA3B55}" type="slidenum">
              <a:rPr lang="en-US" smtClean="0"/>
              <a:pPr/>
              <a:t>71</a:t>
            </a:fld>
            <a:endParaRPr lang="en-US"/>
          </a:p>
        </p:txBody>
      </p:sp>
    </p:spTree>
    <p:extLst>
      <p:ext uri="{BB962C8B-B14F-4D97-AF65-F5344CB8AC3E}">
        <p14:creationId xmlns:p14="http://schemas.microsoft.com/office/powerpoint/2010/main" xmlns="" val="5060108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Generalizability</a:t>
            </a:r>
            <a:endParaRPr lang="en-US" dirty="0"/>
          </a:p>
        </p:txBody>
      </p:sp>
      <p:sp>
        <p:nvSpPr>
          <p:cNvPr id="3" name="Content Placeholder 2"/>
          <p:cNvSpPr>
            <a:spLocks noGrp="1"/>
          </p:cNvSpPr>
          <p:nvPr>
            <p:ph idx="1"/>
          </p:nvPr>
        </p:nvSpPr>
        <p:spPr>
          <a:xfrm>
            <a:off x="498474" y="1981200"/>
            <a:ext cx="7556313" cy="4481220"/>
          </a:xfrm>
        </p:spPr>
        <p:txBody>
          <a:bodyPr>
            <a:normAutofit/>
          </a:bodyPr>
          <a:lstStyle/>
          <a:p>
            <a:r>
              <a:rPr lang="en-US" dirty="0" smtClean="0"/>
              <a:t>Subsequent research to a large part substantiates these findings (e.g., FCAT Writing)</a:t>
            </a:r>
          </a:p>
          <a:p>
            <a:r>
              <a:rPr lang="en-US" dirty="0" smtClean="0"/>
              <a:t>Group assessments provide more favorable generalizability</a:t>
            </a:r>
          </a:p>
          <a:p>
            <a:r>
              <a:rPr lang="en-US" dirty="0" smtClean="0"/>
              <a:t>Relevance to our study</a:t>
            </a:r>
          </a:p>
          <a:p>
            <a:pPr lvl="1"/>
            <a:r>
              <a:rPr lang="en-US" dirty="0" smtClean="0"/>
              <a:t>Generalizability must be examined</a:t>
            </a:r>
          </a:p>
          <a:p>
            <a:pPr lvl="1"/>
            <a:r>
              <a:rPr lang="en-US" dirty="0" smtClean="0"/>
              <a:t>Part of rationale for aiming for 10 specifications and using aggregate of assessments</a:t>
            </a:r>
          </a:p>
          <a:p>
            <a:r>
              <a:rPr lang="en-US" dirty="0" smtClean="0"/>
              <a:t>Relevance to feedback</a:t>
            </a:r>
          </a:p>
          <a:p>
            <a:pPr lvl="1"/>
            <a:r>
              <a:rPr lang="en-US" dirty="0" smtClean="0"/>
              <a:t>Feedback provided to students may assume assessment generalizes</a:t>
            </a:r>
          </a:p>
          <a:p>
            <a:pPr lvl="1"/>
            <a:r>
              <a:rPr lang="en-US" dirty="0" smtClean="0"/>
              <a:t>Needs to be tentative</a:t>
            </a:r>
            <a:endParaRPr lang="en-US" dirty="0"/>
          </a:p>
        </p:txBody>
      </p:sp>
      <p:sp>
        <p:nvSpPr>
          <p:cNvPr id="4" name="Slide Number Placeholder 3"/>
          <p:cNvSpPr>
            <a:spLocks noGrp="1"/>
          </p:cNvSpPr>
          <p:nvPr>
            <p:ph type="sldNum" sz="quarter" idx="12"/>
          </p:nvPr>
        </p:nvSpPr>
        <p:spPr/>
        <p:txBody>
          <a:bodyPr/>
          <a:lstStyle/>
          <a:p>
            <a:fld id="{7025D6C7-C266-6B42-8DF5-A770FFAA3B55}" type="slidenum">
              <a:rPr lang="en-US" smtClean="0"/>
              <a:pPr/>
              <a:t>72</a:t>
            </a:fld>
            <a:endParaRPr lang="en-US"/>
          </a:p>
        </p:txBody>
      </p:sp>
    </p:spTree>
    <p:extLst>
      <p:ext uri="{BB962C8B-B14F-4D97-AF65-F5344CB8AC3E}">
        <p14:creationId xmlns:p14="http://schemas.microsoft.com/office/powerpoint/2010/main" xmlns="" val="28172352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1200" dirty="0"/>
              <a:t>Center for Advancement of Learning and Assessment</a:t>
            </a:r>
          </a:p>
          <a:p>
            <a:r>
              <a:rPr lang="en-US" sz="1200" dirty="0"/>
              <a:t>Florida State University</a:t>
            </a:r>
          </a:p>
          <a:p>
            <a:endParaRPr lang="en-US" sz="1200" dirty="0"/>
          </a:p>
        </p:txBody>
      </p:sp>
    </p:spTree>
    <p:extLst>
      <p:ext uri="{BB962C8B-B14F-4D97-AF65-F5344CB8AC3E}">
        <p14:creationId xmlns:p14="http://schemas.microsoft.com/office/powerpoint/2010/main" xmlns="" val="392356062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br>
              <a:rPr lang="en-US" dirty="0" smtClean="0"/>
            </a:br>
            <a:r>
              <a:rPr lang="en-US" sz="2000" dirty="0" smtClean="0">
                <a:solidFill>
                  <a:srgbClr val="A6A6A6"/>
                </a:solidFill>
              </a:rPr>
              <a:t>July </a:t>
            </a:r>
            <a:r>
              <a:rPr lang="en-US" sz="2000" dirty="0" smtClean="0">
                <a:solidFill>
                  <a:schemeClr val="bg1">
                    <a:lumMod val="65000"/>
                  </a:schemeClr>
                </a:solidFill>
              </a:rPr>
              <a:t>28–29</a:t>
            </a:r>
            <a:r>
              <a:rPr lang="en-US" sz="2000" dirty="0" smtClean="0">
                <a:solidFill>
                  <a:srgbClr val="A6A6A6"/>
                </a:solidFill>
              </a:rPr>
              <a:t>, </a:t>
            </a:r>
            <a:r>
              <a:rPr lang="en-US" sz="2000" dirty="0" smtClean="0"/>
              <a:t>August 2–3</a:t>
            </a:r>
            <a:endParaRPr lang="en-US" sz="2000" dirty="0"/>
          </a:p>
        </p:txBody>
      </p:sp>
      <p:sp>
        <p:nvSpPr>
          <p:cNvPr id="3" name="Content Placeholder 2"/>
          <p:cNvSpPr>
            <a:spLocks noGrp="1"/>
          </p:cNvSpPr>
          <p:nvPr>
            <p:ph idx="1"/>
          </p:nvPr>
        </p:nvSpPr>
        <p:spPr/>
        <p:txBody>
          <a:bodyPr/>
          <a:lstStyle/>
          <a:p>
            <a:r>
              <a:rPr lang="en-US" dirty="0" smtClean="0"/>
              <a:t>Provide context</a:t>
            </a:r>
          </a:p>
          <a:p>
            <a:pPr lvl="1"/>
            <a:r>
              <a:rPr lang="en-US" dirty="0" smtClean="0">
                <a:solidFill>
                  <a:srgbClr val="A6A6A6"/>
                </a:solidFill>
              </a:rPr>
              <a:t>Types of knowledge (declarative, procedural, problem solving)</a:t>
            </a:r>
          </a:p>
          <a:p>
            <a:pPr lvl="1"/>
            <a:r>
              <a:rPr lang="en-US" dirty="0" smtClean="0">
                <a:solidFill>
                  <a:srgbClr val="A6A6A6"/>
                </a:solidFill>
              </a:rPr>
              <a:t>Cognitive complexity</a:t>
            </a:r>
          </a:p>
          <a:p>
            <a:pPr lvl="1"/>
            <a:r>
              <a:rPr lang="en-US" dirty="0" smtClean="0">
                <a:solidFill>
                  <a:srgbClr val="A6A6A6"/>
                </a:solidFill>
              </a:rPr>
              <a:t>Formative feedback</a:t>
            </a:r>
          </a:p>
          <a:p>
            <a:pPr lvl="1"/>
            <a:r>
              <a:rPr lang="en-US" dirty="0" smtClean="0">
                <a:solidFill>
                  <a:srgbClr val="A6A6A6"/>
                </a:solidFill>
              </a:rPr>
              <a:t>Validity and reliability (</a:t>
            </a:r>
            <a:r>
              <a:rPr lang="en-US" dirty="0" err="1" smtClean="0">
                <a:solidFill>
                  <a:srgbClr val="A6A6A6"/>
                </a:solidFill>
              </a:rPr>
              <a:t>generalizability</a:t>
            </a:r>
            <a:r>
              <a:rPr lang="en-US" dirty="0" smtClean="0">
                <a:solidFill>
                  <a:srgbClr val="A6A6A6"/>
                </a:solidFill>
              </a:rPr>
              <a:t>)</a:t>
            </a:r>
          </a:p>
          <a:p>
            <a:r>
              <a:rPr lang="en-US" dirty="0" smtClean="0"/>
              <a:t>Apply this context to </a:t>
            </a:r>
            <a:r>
              <a:rPr lang="en-US" i="1" u="sng" dirty="0" smtClean="0"/>
              <a:t>our</a:t>
            </a:r>
            <a:r>
              <a:rPr lang="en-US" dirty="0" smtClean="0"/>
              <a:t> project</a:t>
            </a:r>
          </a:p>
          <a:p>
            <a:pPr lvl="1"/>
            <a:r>
              <a:rPr lang="en-US" dirty="0" smtClean="0"/>
              <a:t>Develop performance assessments from specifications.</a:t>
            </a:r>
          </a:p>
          <a:p>
            <a:pPr lvl="1"/>
            <a:r>
              <a:rPr lang="en-US" dirty="0" smtClean="0"/>
              <a:t>Later, develop similar assessments to be used formatively </a:t>
            </a:r>
            <a:br>
              <a:rPr lang="en-US" dirty="0" smtClean="0"/>
            </a:br>
            <a:r>
              <a:rPr lang="en-US" dirty="0" smtClean="0"/>
              <a:t>and </a:t>
            </a:r>
            <a:r>
              <a:rPr lang="en-US" dirty="0" err="1" smtClean="0"/>
              <a:t>summatively</a:t>
            </a:r>
            <a:r>
              <a:rPr lang="en-US" dirty="0" smtClean="0"/>
              <a:t>.</a:t>
            </a:r>
          </a:p>
          <a:p>
            <a:pPr lvl="1"/>
            <a:r>
              <a:rPr lang="en-US" dirty="0" smtClean="0"/>
              <a:t>Even later, bring in six additional teachers from </a:t>
            </a:r>
            <a:br>
              <a:rPr lang="en-US" dirty="0" smtClean="0"/>
            </a:br>
            <a:r>
              <a:rPr lang="en-US" dirty="0" smtClean="0"/>
              <a:t>three middle schools.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xmlns="" val="326933585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5"/>
          </p:nvPr>
        </p:nvSpPr>
        <p:spPr>
          <a:xfrm>
            <a:off x="498518" y="1985962"/>
            <a:ext cx="3657600" cy="4590676"/>
          </a:xfrm>
        </p:spPr>
        <p:txBody>
          <a:bodyPr>
            <a:normAutofit fontScale="92500" lnSpcReduction="20000"/>
          </a:bodyPr>
          <a:lstStyle/>
          <a:p>
            <a:pPr>
              <a:lnSpc>
                <a:spcPct val="110000"/>
              </a:lnSpc>
            </a:pPr>
            <a:r>
              <a:rPr lang="en-US" sz="2000" dirty="0" smtClean="0"/>
              <a:t>Formative and summative roles</a:t>
            </a:r>
          </a:p>
          <a:p>
            <a:pPr>
              <a:lnSpc>
                <a:spcPct val="110000"/>
              </a:lnSpc>
            </a:pPr>
            <a:r>
              <a:rPr lang="en-US" sz="2000" dirty="0" smtClean="0"/>
              <a:t>Assessing types of knowledge</a:t>
            </a:r>
          </a:p>
          <a:p>
            <a:pPr lvl="1"/>
            <a:r>
              <a:rPr lang="en-US" sz="1600" dirty="0" smtClean="0"/>
              <a:t>Declarative knowledge</a:t>
            </a:r>
          </a:p>
          <a:p>
            <a:pPr lvl="1"/>
            <a:r>
              <a:rPr lang="en-US" sz="1600" dirty="0" smtClean="0"/>
              <a:t>Procedural knowledge</a:t>
            </a:r>
          </a:p>
          <a:p>
            <a:pPr lvl="1"/>
            <a:r>
              <a:rPr lang="en-US" sz="1600" dirty="0" smtClean="0"/>
              <a:t>Problem solving</a:t>
            </a:r>
          </a:p>
          <a:p>
            <a:r>
              <a:rPr lang="en-US" dirty="0" smtClean="0"/>
              <a:t>Cognitively complex tasks</a:t>
            </a:r>
          </a:p>
          <a:p>
            <a:pPr lvl="1"/>
            <a:r>
              <a:rPr lang="en-US" sz="1600" dirty="0" smtClean="0"/>
              <a:t>Declarative vs. procedural</a:t>
            </a:r>
          </a:p>
          <a:p>
            <a:pPr lvl="1"/>
            <a:r>
              <a:rPr lang="en-US" sz="1600" dirty="0" smtClean="0"/>
              <a:t>Procedural vs. problem solving</a:t>
            </a:r>
          </a:p>
          <a:p>
            <a:pPr>
              <a:lnSpc>
                <a:spcPct val="110000"/>
              </a:lnSpc>
            </a:pPr>
            <a:r>
              <a:rPr lang="en-US" dirty="0" smtClean="0"/>
              <a:t>Create assessment tasks relevant to your classroom</a:t>
            </a:r>
          </a:p>
          <a:p>
            <a:pPr>
              <a:lnSpc>
                <a:spcPct val="110000"/>
              </a:lnSpc>
            </a:pPr>
            <a:r>
              <a:rPr lang="en-US" dirty="0"/>
              <a:t>Introduce the assessment specifications</a:t>
            </a:r>
          </a:p>
        </p:txBody>
      </p:sp>
      <p:sp>
        <p:nvSpPr>
          <p:cNvPr id="3" name="Slide Number Placeholder 2"/>
          <p:cNvSpPr>
            <a:spLocks noGrp="1"/>
          </p:cNvSpPr>
          <p:nvPr>
            <p:ph type="sldNum" sz="quarter" idx="12"/>
          </p:nvPr>
        </p:nvSpPr>
        <p:spPr/>
        <p:txBody>
          <a:bodyPr/>
          <a:lstStyle/>
          <a:p>
            <a:fld id="{0CFEC368-1D7A-4F81-ABF6-AE0E36BAF64C}" type="slidenum">
              <a:rPr lang="en-US" smtClean="0"/>
              <a:pPr/>
              <a:t>9</a:t>
            </a:fld>
            <a:endParaRPr lang="en-US" dirty="0"/>
          </a:p>
        </p:txBody>
      </p:sp>
    </p:spTree>
    <p:extLst>
      <p:ext uri="{BB962C8B-B14F-4D97-AF65-F5344CB8AC3E}">
        <p14:creationId xmlns:p14="http://schemas.microsoft.com/office/powerpoint/2010/main" xmlns="" val="2882495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3449</TotalTime>
  <Words>4118</Words>
  <Application>Microsoft Office PowerPoint</Application>
  <PresentationFormat>On-screen Show (4:3)</PresentationFormat>
  <Paragraphs>756</Paragraphs>
  <Slides>73</Slides>
  <Notes>73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Advantage</vt:lpstr>
      <vt:lpstr>Complex Assessment  in Science Education</vt:lpstr>
      <vt:lpstr>Acknowledgments</vt:lpstr>
      <vt:lpstr>Purpose and Significance</vt:lpstr>
      <vt:lpstr>Purpose and Significance</vt:lpstr>
      <vt:lpstr>Purpose and Significance</vt:lpstr>
      <vt:lpstr>Purpose and Significance</vt:lpstr>
      <vt:lpstr>Approach July 28–29, August 2–3</vt:lpstr>
      <vt:lpstr>Approach July 28–29, August 2–3</vt:lpstr>
      <vt:lpstr>Topics</vt:lpstr>
      <vt:lpstr>Topics</vt:lpstr>
      <vt:lpstr>Topics</vt:lpstr>
      <vt:lpstr>Project Timeline</vt:lpstr>
      <vt:lpstr>Project Timeline</vt:lpstr>
      <vt:lpstr>Project Timeline</vt:lpstr>
      <vt:lpstr>Project Timeline</vt:lpstr>
      <vt:lpstr>Formative and Summative Distinction</vt:lpstr>
      <vt:lpstr>Formative and Summative Implications?</vt:lpstr>
      <vt:lpstr>Formative and Summative Implications…</vt:lpstr>
      <vt:lpstr>Formative and Summative?</vt:lpstr>
      <vt:lpstr>Types of Knowledge</vt:lpstr>
      <vt:lpstr>Types of Knowledge Examples from the reading</vt:lpstr>
      <vt:lpstr>Types of Knowledge Examples from the reading</vt:lpstr>
      <vt:lpstr>Types of Knowledge Examples from the reading</vt:lpstr>
      <vt:lpstr>Types of Knowledge Examples from the reading</vt:lpstr>
      <vt:lpstr>Types of Knowledge Examples from the reading</vt:lpstr>
      <vt:lpstr>Types of Knowledge Examples from the reading</vt:lpstr>
      <vt:lpstr>Types of Knowledge Examples from the reading</vt:lpstr>
      <vt:lpstr>Types of Knowledge Examples from the reading</vt:lpstr>
      <vt:lpstr>Types of Knowledge Examples from the reading</vt:lpstr>
      <vt:lpstr>Types of Knowledge</vt:lpstr>
      <vt:lpstr>Types of Knowledge Examples from the reading</vt:lpstr>
      <vt:lpstr>Types of Knowledge</vt:lpstr>
      <vt:lpstr>Slide 33</vt:lpstr>
      <vt:lpstr>Types of Knowledge Why distinction is important</vt:lpstr>
      <vt:lpstr>Cognitive Complexity</vt:lpstr>
      <vt:lpstr>Cognitive Complexity </vt:lpstr>
      <vt:lpstr>Cognitive Complexity Examples from our reading</vt:lpstr>
      <vt:lpstr>Cognitive Complexity Examples from our reading</vt:lpstr>
      <vt:lpstr>Cognitive Complexity </vt:lpstr>
      <vt:lpstr>Cognitive Complexity </vt:lpstr>
      <vt:lpstr>Attributes influencing complexity of declarative tasks</vt:lpstr>
      <vt:lpstr>Attributes influencing complexity of procedural tasks</vt:lpstr>
      <vt:lpstr>Attributes influencing complexity of problem-solving tasks</vt:lpstr>
      <vt:lpstr>Attributes influencing complexity of problem-solving tasks</vt:lpstr>
      <vt:lpstr>Declarative or procedural knowledge? At higher complexity levels, easy to confuse</vt:lpstr>
      <vt:lpstr>Procedural knowledge or  problem solving? </vt:lpstr>
      <vt:lpstr>Competencies</vt:lpstr>
      <vt:lpstr>Competencies</vt:lpstr>
      <vt:lpstr>Competencies</vt:lpstr>
      <vt:lpstr>Competencies Top of next page</vt:lpstr>
      <vt:lpstr>Competencies</vt:lpstr>
      <vt:lpstr>Validation</vt:lpstr>
      <vt:lpstr>Validation Evidence-Centered Design</vt:lpstr>
      <vt:lpstr>Validation Evidence-Centered Design</vt:lpstr>
      <vt:lpstr>Validation Evidence-Centered Design</vt:lpstr>
      <vt:lpstr>Validation Evidence-Centered Design</vt:lpstr>
      <vt:lpstr>Validation Evidence-Centered Design</vt:lpstr>
      <vt:lpstr>Validation Evidence-Centered Design</vt:lpstr>
      <vt:lpstr>Validation Evidence-Centered Design</vt:lpstr>
      <vt:lpstr>Validation Evidence-Centered Design</vt:lpstr>
      <vt:lpstr>Specification</vt:lpstr>
      <vt:lpstr>Written Instructions for Students</vt:lpstr>
      <vt:lpstr>Generalizability</vt:lpstr>
      <vt:lpstr>From abstract</vt:lpstr>
      <vt:lpstr>From abstract</vt:lpstr>
      <vt:lpstr>Daytime Astronomy </vt:lpstr>
      <vt:lpstr>Daytime Astronomy </vt:lpstr>
      <vt:lpstr>Daytime Astronomy </vt:lpstr>
      <vt:lpstr>Portion of scoring system for Daytime Astronomy </vt:lpstr>
      <vt:lpstr>Portion of scoring system for Daytime Astronomy </vt:lpstr>
      <vt:lpstr>Generalizability</vt:lpstr>
      <vt:lpstr>Generalizability</vt:lpstr>
      <vt:lpstr>Slide 73</vt:lpstr>
    </vt:vector>
  </TitlesOfParts>
  <Company>Florida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Workshop</dc:title>
  <dc:creator>Albert Oosterhof</dc:creator>
  <cp:lastModifiedBy>Karen Hawkins</cp:lastModifiedBy>
  <cp:revision>260</cp:revision>
  <dcterms:created xsi:type="dcterms:W3CDTF">2011-07-19T22:26:56Z</dcterms:created>
  <dcterms:modified xsi:type="dcterms:W3CDTF">2011-10-11T14:49:03Z</dcterms:modified>
</cp:coreProperties>
</file>