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2"/>
  </p:notesMasterIdLst>
  <p:handoutMasterIdLst>
    <p:handoutMasterId r:id="rId63"/>
  </p:handoutMasterIdLst>
  <p:sldIdLst>
    <p:sldId id="257" r:id="rId3"/>
    <p:sldId id="353" r:id="rId4"/>
    <p:sldId id="309" r:id="rId5"/>
    <p:sldId id="344" r:id="rId6"/>
    <p:sldId id="258" r:id="rId7"/>
    <p:sldId id="286" r:id="rId8"/>
    <p:sldId id="283" r:id="rId9"/>
    <p:sldId id="314" r:id="rId10"/>
    <p:sldId id="322" r:id="rId11"/>
    <p:sldId id="289" r:id="rId12"/>
    <p:sldId id="315" r:id="rId13"/>
    <p:sldId id="284" r:id="rId14"/>
    <p:sldId id="288" r:id="rId15"/>
    <p:sldId id="342" r:id="rId16"/>
    <p:sldId id="259" r:id="rId17"/>
    <p:sldId id="317" r:id="rId18"/>
    <p:sldId id="260" r:id="rId19"/>
    <p:sldId id="277" r:id="rId20"/>
    <p:sldId id="261" r:id="rId21"/>
    <p:sldId id="262" r:id="rId22"/>
    <p:sldId id="263" r:id="rId23"/>
    <p:sldId id="345" r:id="rId24"/>
    <p:sldId id="336" r:id="rId25"/>
    <p:sldId id="337" r:id="rId26"/>
    <p:sldId id="307" r:id="rId27"/>
    <p:sldId id="326" r:id="rId28"/>
    <p:sldId id="340" r:id="rId29"/>
    <p:sldId id="346" r:id="rId30"/>
    <p:sldId id="311" r:id="rId31"/>
    <p:sldId id="327" r:id="rId32"/>
    <p:sldId id="325" r:id="rId33"/>
    <p:sldId id="265" r:id="rId34"/>
    <p:sldId id="266" r:id="rId35"/>
    <p:sldId id="294" r:id="rId36"/>
    <p:sldId id="291" r:id="rId37"/>
    <p:sldId id="351" r:id="rId38"/>
    <p:sldId id="267" r:id="rId39"/>
    <p:sldId id="268" r:id="rId40"/>
    <p:sldId id="352" r:id="rId41"/>
    <p:sldId id="270" r:id="rId42"/>
    <p:sldId id="271" r:id="rId43"/>
    <p:sldId id="272" r:id="rId44"/>
    <p:sldId id="273" r:id="rId45"/>
    <p:sldId id="274" r:id="rId46"/>
    <p:sldId id="279" r:id="rId47"/>
    <p:sldId id="278" r:id="rId48"/>
    <p:sldId id="348" r:id="rId49"/>
    <p:sldId id="295" r:id="rId50"/>
    <p:sldId id="318" r:id="rId51"/>
    <p:sldId id="296" r:id="rId52"/>
    <p:sldId id="332" r:id="rId53"/>
    <p:sldId id="297" r:id="rId54"/>
    <p:sldId id="333" r:id="rId55"/>
    <p:sldId id="349" r:id="rId56"/>
    <p:sldId id="334" r:id="rId57"/>
    <p:sldId id="320" r:id="rId58"/>
    <p:sldId id="339" r:id="rId59"/>
    <p:sldId id="350" r:id="rId60"/>
    <p:sldId id="276" r:id="rId61"/>
  </p:sldIdLst>
  <p:sldSz cx="9144000" cy="6858000" type="screen4x3"/>
  <p:notesSz cx="7010400" cy="92964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tuhan" initials="b"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58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63" autoAdjust="0"/>
    <p:restoredTop sz="98034" autoAdjust="0"/>
  </p:normalViewPr>
  <p:slideViewPr>
    <p:cSldViewPr>
      <p:cViewPr>
        <p:scale>
          <a:sx n="90" d="100"/>
          <a:sy n="90" d="100"/>
        </p:scale>
        <p:origin x="-798" y="-3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4" d="100"/>
          <a:sy n="84" d="100"/>
        </p:scale>
        <p:origin x="-3798" y="-84"/>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513D-4FAA-4A67-ABEC-51D7672AA1E7}" type="doc">
      <dgm:prSet loTypeId="urn:microsoft.com/office/officeart/2005/8/layout/gear1" loCatId="relationship" qsTypeId="urn:microsoft.com/office/officeart/2005/8/quickstyle/simple5" qsCatId="simple" csTypeId="urn:microsoft.com/office/officeart/2005/8/colors/accent1_2" csCatId="accent1" phldr="1"/>
      <dgm:spPr/>
    </dgm:pt>
    <dgm:pt modelId="{A3B3A4EE-39DC-4D76-A745-BE80F988E3BD}">
      <dgm:prSet phldrT="[Text]" custT="1"/>
      <dgm:spPr>
        <a:solidFill>
          <a:schemeClr val="accent4">
            <a:lumMod val="20000"/>
            <a:lumOff val="80000"/>
          </a:schemeClr>
        </a:solidFill>
        <a:effectLst>
          <a:outerShdw blurRad="76200" dir="13500000" sy="23000" kx="1200000" algn="br" rotWithShape="0">
            <a:prstClr val="black">
              <a:alpha val="20000"/>
            </a:prstClr>
          </a:outerShdw>
        </a:effectLst>
      </dgm:spPr>
      <dgm:t>
        <a:bodyPr/>
        <a:lstStyle/>
        <a:p>
          <a:pPr algn="ctr"/>
          <a:r>
            <a:rPr lang="en-US" sz="2300" b="1" baseline="0" dirty="0" smtClean="0">
              <a:solidFill>
                <a:schemeClr val="tx1"/>
              </a:solidFill>
              <a:effectLst>
                <a:outerShdw blurRad="38100" dist="38100" dir="2700000" algn="tl">
                  <a:srgbClr val="000000">
                    <a:alpha val="43137"/>
                  </a:srgbClr>
                </a:outerShdw>
              </a:effectLst>
            </a:rPr>
            <a:t>Feedback</a:t>
          </a:r>
        </a:p>
      </dgm:t>
    </dgm:pt>
    <dgm:pt modelId="{D0DC3601-D325-41BB-A810-532C5CC2504E}" type="parTrans" cxnId="{BA44C3CF-F7AE-4E87-B2B0-BB8127D2818F}">
      <dgm:prSet/>
      <dgm:spPr/>
      <dgm:t>
        <a:bodyPr/>
        <a:lstStyle/>
        <a:p>
          <a:endParaRPr lang="en-US"/>
        </a:p>
      </dgm:t>
    </dgm:pt>
    <dgm:pt modelId="{302DF2DF-A419-4B88-A399-4F34BB070B0A}" type="sibTrans" cxnId="{BA44C3CF-F7AE-4E87-B2B0-BB8127D2818F}">
      <dgm:prSet/>
      <dgm:spPr/>
      <dgm:t>
        <a:bodyPr/>
        <a:lstStyle/>
        <a:p>
          <a:endParaRPr lang="en-US"/>
        </a:p>
      </dgm:t>
    </dgm:pt>
    <dgm:pt modelId="{253C2CD5-B19B-4E17-80D1-01A5E0D674E8}">
      <dgm:prSet phldrT="[Text]" custT="1"/>
      <dgm:spPr>
        <a:solidFill>
          <a:schemeClr val="accent4">
            <a:lumMod val="20000"/>
            <a:lumOff val="80000"/>
          </a:schemeClr>
        </a:solidFill>
        <a:effectLst>
          <a:outerShdw blurRad="76200" dir="13500000" sy="23000" kx="1200000" algn="br" rotWithShape="0">
            <a:prstClr val="black">
              <a:alpha val="20000"/>
            </a:prstClr>
          </a:outerShdw>
        </a:effectLst>
      </dgm:spPr>
      <dgm:t>
        <a:bodyPr/>
        <a:lstStyle/>
        <a:p>
          <a:pPr algn="ctr"/>
          <a:r>
            <a:rPr lang="en-US" sz="1300" b="1" baseline="0" dirty="0" smtClean="0">
              <a:solidFill>
                <a:schemeClr val="tx1"/>
              </a:solidFill>
              <a:effectLst>
                <a:outerShdw blurRad="38100" dist="38100" dir="2700000" algn="tl">
                  <a:srgbClr val="000000">
                    <a:alpha val="43137"/>
                  </a:srgbClr>
                </a:outerShdw>
              </a:effectLst>
            </a:rPr>
            <a:t>Instruction</a:t>
          </a:r>
        </a:p>
      </dgm:t>
    </dgm:pt>
    <dgm:pt modelId="{352D47F7-E699-4344-B0B7-002F714E604B}" type="parTrans" cxnId="{243B4C68-83C6-4D5C-9CC5-A99AB038550D}">
      <dgm:prSet/>
      <dgm:spPr/>
      <dgm:t>
        <a:bodyPr/>
        <a:lstStyle/>
        <a:p>
          <a:endParaRPr lang="en-US"/>
        </a:p>
      </dgm:t>
    </dgm:pt>
    <dgm:pt modelId="{DA64F7EB-156A-4E3A-8C76-15AC7427DBCB}" type="sibTrans" cxnId="{243B4C68-83C6-4D5C-9CC5-A99AB038550D}">
      <dgm:prSet/>
      <dgm:spPr/>
      <dgm:t>
        <a:bodyPr/>
        <a:lstStyle/>
        <a:p>
          <a:endParaRPr lang="en-US"/>
        </a:p>
      </dgm:t>
    </dgm:pt>
    <dgm:pt modelId="{F2CC65CF-5314-4DE7-8901-B672EF2E45D2}">
      <dgm:prSet phldrT="[Text]" custT="1"/>
      <dgm:spPr>
        <a:solidFill>
          <a:schemeClr val="accent4">
            <a:lumMod val="20000"/>
            <a:lumOff val="80000"/>
          </a:schemeClr>
        </a:solidFill>
        <a:effectLst>
          <a:outerShdw blurRad="76200" dir="13500000" sy="23000" kx="1200000" algn="br" rotWithShape="0">
            <a:prstClr val="black">
              <a:alpha val="20000"/>
            </a:prstClr>
          </a:outerShdw>
        </a:effectLst>
      </dgm:spPr>
      <dgm:t>
        <a:bodyPr/>
        <a:lstStyle/>
        <a:p>
          <a:pPr algn="ctr"/>
          <a:r>
            <a:rPr lang="en-US" sz="1300" b="1" baseline="0" dirty="0" smtClean="0">
              <a:solidFill>
                <a:schemeClr val="tx1"/>
              </a:solidFill>
              <a:effectLst>
                <a:outerShdw blurRad="38100" dist="38100" dir="2700000" algn="tl">
                  <a:srgbClr val="000000">
                    <a:alpha val="43137"/>
                  </a:srgbClr>
                </a:outerShdw>
              </a:effectLst>
            </a:rPr>
            <a:t>Student</a:t>
          </a:r>
        </a:p>
      </dgm:t>
    </dgm:pt>
    <dgm:pt modelId="{C03D78B4-76F8-41EC-95A7-0BD5EF1782C6}" type="parTrans" cxnId="{A007EE26-A121-4DF5-910B-FE2795230CC8}">
      <dgm:prSet/>
      <dgm:spPr/>
      <dgm:t>
        <a:bodyPr/>
        <a:lstStyle/>
        <a:p>
          <a:endParaRPr lang="en-US"/>
        </a:p>
      </dgm:t>
    </dgm:pt>
    <dgm:pt modelId="{DC8842BE-26EA-472D-BE8A-05051474CB3A}" type="sibTrans" cxnId="{A007EE26-A121-4DF5-910B-FE2795230CC8}">
      <dgm:prSet/>
      <dgm:spPr/>
      <dgm:t>
        <a:bodyPr/>
        <a:lstStyle/>
        <a:p>
          <a:endParaRPr lang="en-US"/>
        </a:p>
      </dgm:t>
    </dgm:pt>
    <dgm:pt modelId="{F02E3A99-72E6-42F3-822D-6B96395BA60C}" type="pres">
      <dgm:prSet presAssocID="{4A2C513D-4FAA-4A67-ABEC-51D7672AA1E7}" presName="composite" presStyleCnt="0">
        <dgm:presLayoutVars>
          <dgm:chMax val="3"/>
          <dgm:animLvl val="lvl"/>
          <dgm:resizeHandles val="exact"/>
        </dgm:presLayoutVars>
      </dgm:prSet>
      <dgm:spPr/>
    </dgm:pt>
    <dgm:pt modelId="{8A5CA755-B2B7-4C70-8E2E-D0F99B441EBE}" type="pres">
      <dgm:prSet presAssocID="{A3B3A4EE-39DC-4D76-A745-BE80F988E3BD}" presName="gear1" presStyleLbl="node1" presStyleIdx="0" presStyleCnt="3" custScaleX="98302" custLinFactNeighborX="8249" custLinFactNeighborY="14271">
        <dgm:presLayoutVars>
          <dgm:chMax val="1"/>
          <dgm:bulletEnabled val="1"/>
        </dgm:presLayoutVars>
      </dgm:prSet>
      <dgm:spPr/>
      <dgm:t>
        <a:bodyPr/>
        <a:lstStyle/>
        <a:p>
          <a:endParaRPr lang="en-US"/>
        </a:p>
      </dgm:t>
    </dgm:pt>
    <dgm:pt modelId="{D30C5C99-E175-4C7D-92AC-43681AB9A39C}" type="pres">
      <dgm:prSet presAssocID="{A3B3A4EE-39DC-4D76-A745-BE80F988E3BD}" presName="gear1srcNode" presStyleLbl="node1" presStyleIdx="0" presStyleCnt="3"/>
      <dgm:spPr/>
      <dgm:t>
        <a:bodyPr/>
        <a:lstStyle/>
        <a:p>
          <a:endParaRPr lang="en-US"/>
        </a:p>
      </dgm:t>
    </dgm:pt>
    <dgm:pt modelId="{CA07CB4F-3E8F-4435-8BAF-40E7DEC2527E}" type="pres">
      <dgm:prSet presAssocID="{A3B3A4EE-39DC-4D76-A745-BE80F988E3BD}" presName="gear1dstNode" presStyleLbl="node1" presStyleIdx="0" presStyleCnt="3"/>
      <dgm:spPr/>
      <dgm:t>
        <a:bodyPr/>
        <a:lstStyle/>
        <a:p>
          <a:endParaRPr lang="en-US"/>
        </a:p>
      </dgm:t>
    </dgm:pt>
    <dgm:pt modelId="{25A268F4-109B-43F3-90E2-9CA5EEF7DE4A}" type="pres">
      <dgm:prSet presAssocID="{253C2CD5-B19B-4E17-80D1-01A5E0D674E8}" presName="gear2" presStyleLbl="node1" presStyleIdx="1" presStyleCnt="3" custScaleX="103163" custScaleY="90864" custLinFactNeighborX="7337" custLinFactNeighborY="-2688">
        <dgm:presLayoutVars>
          <dgm:chMax val="1"/>
          <dgm:bulletEnabled val="1"/>
        </dgm:presLayoutVars>
      </dgm:prSet>
      <dgm:spPr/>
      <dgm:t>
        <a:bodyPr/>
        <a:lstStyle/>
        <a:p>
          <a:endParaRPr lang="en-US"/>
        </a:p>
      </dgm:t>
    </dgm:pt>
    <dgm:pt modelId="{7B50DA13-70DB-4591-BE1A-C42D3415A24F}" type="pres">
      <dgm:prSet presAssocID="{253C2CD5-B19B-4E17-80D1-01A5E0D674E8}" presName="gear2srcNode" presStyleLbl="node1" presStyleIdx="1" presStyleCnt="3"/>
      <dgm:spPr/>
      <dgm:t>
        <a:bodyPr/>
        <a:lstStyle/>
        <a:p>
          <a:endParaRPr lang="en-US"/>
        </a:p>
      </dgm:t>
    </dgm:pt>
    <dgm:pt modelId="{B293020B-3FCE-4169-8C13-582D29174598}" type="pres">
      <dgm:prSet presAssocID="{253C2CD5-B19B-4E17-80D1-01A5E0D674E8}" presName="gear2dstNode" presStyleLbl="node1" presStyleIdx="1" presStyleCnt="3"/>
      <dgm:spPr/>
      <dgm:t>
        <a:bodyPr/>
        <a:lstStyle/>
        <a:p>
          <a:endParaRPr lang="en-US"/>
        </a:p>
      </dgm:t>
    </dgm:pt>
    <dgm:pt modelId="{759EBD59-8B8C-47ED-B5D9-6EB9E527227E}" type="pres">
      <dgm:prSet presAssocID="{F2CC65CF-5314-4DE7-8901-B672EF2E45D2}" presName="gear3" presStyleLbl="node1" presStyleIdx="2" presStyleCnt="3" custScaleX="93773" custScaleY="93773"/>
      <dgm:spPr/>
      <dgm:t>
        <a:bodyPr/>
        <a:lstStyle/>
        <a:p>
          <a:endParaRPr lang="en-US"/>
        </a:p>
      </dgm:t>
    </dgm:pt>
    <dgm:pt modelId="{FF1CC1B9-436C-4149-906B-068AE71F4C94}" type="pres">
      <dgm:prSet presAssocID="{F2CC65CF-5314-4DE7-8901-B672EF2E45D2}" presName="gear3tx" presStyleLbl="node1" presStyleIdx="2" presStyleCnt="3">
        <dgm:presLayoutVars>
          <dgm:chMax val="1"/>
          <dgm:bulletEnabled val="1"/>
        </dgm:presLayoutVars>
      </dgm:prSet>
      <dgm:spPr/>
      <dgm:t>
        <a:bodyPr/>
        <a:lstStyle/>
        <a:p>
          <a:endParaRPr lang="en-US"/>
        </a:p>
      </dgm:t>
    </dgm:pt>
    <dgm:pt modelId="{1638EAE1-B1B4-4DD8-B59D-8D221C4C834B}" type="pres">
      <dgm:prSet presAssocID="{F2CC65CF-5314-4DE7-8901-B672EF2E45D2}" presName="gear3srcNode" presStyleLbl="node1" presStyleIdx="2" presStyleCnt="3"/>
      <dgm:spPr/>
      <dgm:t>
        <a:bodyPr/>
        <a:lstStyle/>
        <a:p>
          <a:endParaRPr lang="en-US"/>
        </a:p>
      </dgm:t>
    </dgm:pt>
    <dgm:pt modelId="{3AA575A7-6763-465E-9A70-EDBF0C47E10F}" type="pres">
      <dgm:prSet presAssocID="{F2CC65CF-5314-4DE7-8901-B672EF2E45D2}" presName="gear3dstNode" presStyleLbl="node1" presStyleIdx="2" presStyleCnt="3"/>
      <dgm:spPr/>
      <dgm:t>
        <a:bodyPr/>
        <a:lstStyle/>
        <a:p>
          <a:endParaRPr lang="en-US"/>
        </a:p>
      </dgm:t>
    </dgm:pt>
    <dgm:pt modelId="{E161BB51-6FC4-4E1A-B11B-9CEE7C5DA157}" type="pres">
      <dgm:prSet presAssocID="{302DF2DF-A419-4B88-A399-4F34BB070B0A}" presName="connector1" presStyleLbl="sibTrans2D1" presStyleIdx="0" presStyleCnt="3"/>
      <dgm:spPr/>
      <dgm:t>
        <a:bodyPr/>
        <a:lstStyle/>
        <a:p>
          <a:endParaRPr lang="en-US"/>
        </a:p>
      </dgm:t>
    </dgm:pt>
    <dgm:pt modelId="{EB97F9F5-F625-425A-9A88-31673BEFDD01}" type="pres">
      <dgm:prSet presAssocID="{DA64F7EB-156A-4E3A-8C76-15AC7427DBCB}" presName="connector2" presStyleLbl="sibTrans2D1" presStyleIdx="1" presStyleCnt="3"/>
      <dgm:spPr/>
      <dgm:t>
        <a:bodyPr/>
        <a:lstStyle/>
        <a:p>
          <a:endParaRPr lang="en-US"/>
        </a:p>
      </dgm:t>
    </dgm:pt>
    <dgm:pt modelId="{CBEFB54E-49F6-44AD-9451-3B69464CAF90}" type="pres">
      <dgm:prSet presAssocID="{DC8842BE-26EA-472D-BE8A-05051474CB3A}" presName="connector3" presStyleLbl="sibTrans2D1" presStyleIdx="2" presStyleCnt="3"/>
      <dgm:spPr/>
      <dgm:t>
        <a:bodyPr/>
        <a:lstStyle/>
        <a:p>
          <a:endParaRPr lang="en-US"/>
        </a:p>
      </dgm:t>
    </dgm:pt>
  </dgm:ptLst>
  <dgm:cxnLst>
    <dgm:cxn modelId="{ED64FAE8-2AC1-4CE1-BBA1-F727F8B5A87C}" type="presOf" srcId="{F2CC65CF-5314-4DE7-8901-B672EF2E45D2}" destId="{1638EAE1-B1B4-4DD8-B59D-8D221C4C834B}" srcOrd="2" destOrd="0" presId="urn:microsoft.com/office/officeart/2005/8/layout/gear1"/>
    <dgm:cxn modelId="{243B4C68-83C6-4D5C-9CC5-A99AB038550D}" srcId="{4A2C513D-4FAA-4A67-ABEC-51D7672AA1E7}" destId="{253C2CD5-B19B-4E17-80D1-01A5E0D674E8}" srcOrd="1" destOrd="0" parTransId="{352D47F7-E699-4344-B0B7-002F714E604B}" sibTransId="{DA64F7EB-156A-4E3A-8C76-15AC7427DBCB}"/>
    <dgm:cxn modelId="{BA44C3CF-F7AE-4E87-B2B0-BB8127D2818F}" srcId="{4A2C513D-4FAA-4A67-ABEC-51D7672AA1E7}" destId="{A3B3A4EE-39DC-4D76-A745-BE80F988E3BD}" srcOrd="0" destOrd="0" parTransId="{D0DC3601-D325-41BB-A810-532C5CC2504E}" sibTransId="{302DF2DF-A419-4B88-A399-4F34BB070B0A}"/>
    <dgm:cxn modelId="{BC5F21CA-A68F-4B88-A0AB-AB430A178F09}" type="presOf" srcId="{F2CC65CF-5314-4DE7-8901-B672EF2E45D2}" destId="{759EBD59-8B8C-47ED-B5D9-6EB9E527227E}" srcOrd="0" destOrd="0" presId="urn:microsoft.com/office/officeart/2005/8/layout/gear1"/>
    <dgm:cxn modelId="{3CA8937C-DA44-4B18-8FD5-D84CD1B69BB6}" type="presOf" srcId="{4A2C513D-4FAA-4A67-ABEC-51D7672AA1E7}" destId="{F02E3A99-72E6-42F3-822D-6B96395BA60C}" srcOrd="0" destOrd="0" presId="urn:microsoft.com/office/officeart/2005/8/layout/gear1"/>
    <dgm:cxn modelId="{AF9DD367-6275-4229-9B13-3D0B982BE461}" type="presOf" srcId="{F2CC65CF-5314-4DE7-8901-B672EF2E45D2}" destId="{FF1CC1B9-436C-4149-906B-068AE71F4C94}" srcOrd="1" destOrd="0" presId="urn:microsoft.com/office/officeart/2005/8/layout/gear1"/>
    <dgm:cxn modelId="{F927CC5F-151F-4A64-BEF4-29D2F9CA1A01}" type="presOf" srcId="{253C2CD5-B19B-4E17-80D1-01A5E0D674E8}" destId="{25A268F4-109B-43F3-90E2-9CA5EEF7DE4A}" srcOrd="0" destOrd="0" presId="urn:microsoft.com/office/officeart/2005/8/layout/gear1"/>
    <dgm:cxn modelId="{7E398B38-4920-4AF5-959D-06D4B406622B}" type="presOf" srcId="{A3B3A4EE-39DC-4D76-A745-BE80F988E3BD}" destId="{CA07CB4F-3E8F-4435-8BAF-40E7DEC2527E}" srcOrd="2" destOrd="0" presId="urn:microsoft.com/office/officeart/2005/8/layout/gear1"/>
    <dgm:cxn modelId="{A007EE26-A121-4DF5-910B-FE2795230CC8}" srcId="{4A2C513D-4FAA-4A67-ABEC-51D7672AA1E7}" destId="{F2CC65CF-5314-4DE7-8901-B672EF2E45D2}" srcOrd="2" destOrd="0" parTransId="{C03D78B4-76F8-41EC-95A7-0BD5EF1782C6}" sibTransId="{DC8842BE-26EA-472D-BE8A-05051474CB3A}"/>
    <dgm:cxn modelId="{970794DF-92A4-4FE4-AD58-8C69E75F1859}" type="presOf" srcId="{F2CC65CF-5314-4DE7-8901-B672EF2E45D2}" destId="{3AA575A7-6763-465E-9A70-EDBF0C47E10F}" srcOrd="3" destOrd="0" presId="urn:microsoft.com/office/officeart/2005/8/layout/gear1"/>
    <dgm:cxn modelId="{1E14FF75-E290-4382-B124-9AE21C953CFE}" type="presOf" srcId="{253C2CD5-B19B-4E17-80D1-01A5E0D674E8}" destId="{B293020B-3FCE-4169-8C13-582D29174598}" srcOrd="2" destOrd="0" presId="urn:microsoft.com/office/officeart/2005/8/layout/gear1"/>
    <dgm:cxn modelId="{A4A8BC54-BF76-4757-9DA1-A8C43AF903E2}" type="presOf" srcId="{DC8842BE-26EA-472D-BE8A-05051474CB3A}" destId="{CBEFB54E-49F6-44AD-9451-3B69464CAF90}" srcOrd="0" destOrd="0" presId="urn:microsoft.com/office/officeart/2005/8/layout/gear1"/>
    <dgm:cxn modelId="{D1739EAB-8605-496C-B5BE-474A09ACF670}" type="presOf" srcId="{DA64F7EB-156A-4E3A-8C76-15AC7427DBCB}" destId="{EB97F9F5-F625-425A-9A88-31673BEFDD01}" srcOrd="0" destOrd="0" presId="urn:microsoft.com/office/officeart/2005/8/layout/gear1"/>
    <dgm:cxn modelId="{4604E4D4-A844-49E0-99A4-87032EFF1BA9}" type="presOf" srcId="{A3B3A4EE-39DC-4D76-A745-BE80F988E3BD}" destId="{8A5CA755-B2B7-4C70-8E2E-D0F99B441EBE}" srcOrd="0" destOrd="0" presId="urn:microsoft.com/office/officeart/2005/8/layout/gear1"/>
    <dgm:cxn modelId="{83E582E2-1F77-4CD5-A0EC-9C4E587F2B96}" type="presOf" srcId="{A3B3A4EE-39DC-4D76-A745-BE80F988E3BD}" destId="{D30C5C99-E175-4C7D-92AC-43681AB9A39C}" srcOrd="1" destOrd="0" presId="urn:microsoft.com/office/officeart/2005/8/layout/gear1"/>
    <dgm:cxn modelId="{C827A0EC-1D58-4933-A9D2-B840B3A2EEAC}" type="presOf" srcId="{302DF2DF-A419-4B88-A399-4F34BB070B0A}" destId="{E161BB51-6FC4-4E1A-B11B-9CEE7C5DA157}" srcOrd="0" destOrd="0" presId="urn:microsoft.com/office/officeart/2005/8/layout/gear1"/>
    <dgm:cxn modelId="{CAA26B4F-5442-4124-9C08-DFD66CA14AD3}" type="presOf" srcId="{253C2CD5-B19B-4E17-80D1-01A5E0D674E8}" destId="{7B50DA13-70DB-4591-BE1A-C42D3415A24F}" srcOrd="1" destOrd="0" presId="urn:microsoft.com/office/officeart/2005/8/layout/gear1"/>
    <dgm:cxn modelId="{7D59BC4C-05B3-49B0-8D52-E521668B2A46}" type="presParOf" srcId="{F02E3A99-72E6-42F3-822D-6B96395BA60C}" destId="{8A5CA755-B2B7-4C70-8E2E-D0F99B441EBE}" srcOrd="0" destOrd="0" presId="urn:microsoft.com/office/officeart/2005/8/layout/gear1"/>
    <dgm:cxn modelId="{4D2EC8F5-09B1-43B5-830F-A224AE92CDE4}" type="presParOf" srcId="{F02E3A99-72E6-42F3-822D-6B96395BA60C}" destId="{D30C5C99-E175-4C7D-92AC-43681AB9A39C}" srcOrd="1" destOrd="0" presId="urn:microsoft.com/office/officeart/2005/8/layout/gear1"/>
    <dgm:cxn modelId="{9937B015-3179-4DAC-B772-062023DBD581}" type="presParOf" srcId="{F02E3A99-72E6-42F3-822D-6B96395BA60C}" destId="{CA07CB4F-3E8F-4435-8BAF-40E7DEC2527E}" srcOrd="2" destOrd="0" presId="urn:microsoft.com/office/officeart/2005/8/layout/gear1"/>
    <dgm:cxn modelId="{B47C0B7D-F76C-4DE7-8967-2550E86B5B71}" type="presParOf" srcId="{F02E3A99-72E6-42F3-822D-6B96395BA60C}" destId="{25A268F4-109B-43F3-90E2-9CA5EEF7DE4A}" srcOrd="3" destOrd="0" presId="urn:microsoft.com/office/officeart/2005/8/layout/gear1"/>
    <dgm:cxn modelId="{044D90A1-9A8B-4942-AC85-C0F8794E8370}" type="presParOf" srcId="{F02E3A99-72E6-42F3-822D-6B96395BA60C}" destId="{7B50DA13-70DB-4591-BE1A-C42D3415A24F}" srcOrd="4" destOrd="0" presId="urn:microsoft.com/office/officeart/2005/8/layout/gear1"/>
    <dgm:cxn modelId="{E0F1F201-31E7-4DD7-AB14-E94B57EC77B5}" type="presParOf" srcId="{F02E3A99-72E6-42F3-822D-6B96395BA60C}" destId="{B293020B-3FCE-4169-8C13-582D29174598}" srcOrd="5" destOrd="0" presId="urn:microsoft.com/office/officeart/2005/8/layout/gear1"/>
    <dgm:cxn modelId="{99E79784-D9C9-4FAD-AFBA-2DCEF6FED7E0}" type="presParOf" srcId="{F02E3A99-72E6-42F3-822D-6B96395BA60C}" destId="{759EBD59-8B8C-47ED-B5D9-6EB9E527227E}" srcOrd="6" destOrd="0" presId="urn:microsoft.com/office/officeart/2005/8/layout/gear1"/>
    <dgm:cxn modelId="{0CEE9824-02CA-4FAB-AB22-106894E567DB}" type="presParOf" srcId="{F02E3A99-72E6-42F3-822D-6B96395BA60C}" destId="{FF1CC1B9-436C-4149-906B-068AE71F4C94}" srcOrd="7" destOrd="0" presId="urn:microsoft.com/office/officeart/2005/8/layout/gear1"/>
    <dgm:cxn modelId="{8C05EE4C-3FF3-4A9B-885C-57C442906D95}" type="presParOf" srcId="{F02E3A99-72E6-42F3-822D-6B96395BA60C}" destId="{1638EAE1-B1B4-4DD8-B59D-8D221C4C834B}" srcOrd="8" destOrd="0" presId="urn:microsoft.com/office/officeart/2005/8/layout/gear1"/>
    <dgm:cxn modelId="{F8BA2B24-B44B-4BF5-B802-6498D91FC2CF}" type="presParOf" srcId="{F02E3A99-72E6-42F3-822D-6B96395BA60C}" destId="{3AA575A7-6763-465E-9A70-EDBF0C47E10F}" srcOrd="9" destOrd="0" presId="urn:microsoft.com/office/officeart/2005/8/layout/gear1"/>
    <dgm:cxn modelId="{3DD06E14-D8E3-47A6-A921-F1AD6BF7F386}" type="presParOf" srcId="{F02E3A99-72E6-42F3-822D-6B96395BA60C}" destId="{E161BB51-6FC4-4E1A-B11B-9CEE7C5DA157}" srcOrd="10" destOrd="0" presId="urn:microsoft.com/office/officeart/2005/8/layout/gear1"/>
    <dgm:cxn modelId="{6C178014-3932-4EB7-B191-1852D8829C4F}" type="presParOf" srcId="{F02E3A99-72E6-42F3-822D-6B96395BA60C}" destId="{EB97F9F5-F625-425A-9A88-31673BEFDD01}" srcOrd="11" destOrd="0" presId="urn:microsoft.com/office/officeart/2005/8/layout/gear1"/>
    <dgm:cxn modelId="{C7BB719B-4B12-4648-82A6-02648494B3FA}" type="presParOf" srcId="{F02E3A99-72E6-42F3-822D-6B96395BA60C}" destId="{CBEFB54E-49F6-44AD-9451-3B69464CAF90}" srcOrd="12" destOrd="0" presId="urn:microsoft.com/office/officeart/2005/8/layout/gear1"/>
  </dgm:cxnLst>
  <dgm:bg>
    <a:effectLst>
      <a:outerShdw blurRad="76200" dir="13500000" sy="23000" kx="1200000" algn="br" rotWithShape="0">
        <a:prstClr val="black">
          <a:alpha val="20000"/>
        </a:prstClr>
      </a:outerShd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5CA755-B2B7-4C70-8E2E-D0F99B441EBE}">
      <dsp:nvSpPr>
        <dsp:cNvPr id="0" name=""/>
        <dsp:cNvSpPr/>
      </dsp:nvSpPr>
      <dsp:spPr>
        <a:xfrm>
          <a:off x="3707287" y="2160517"/>
          <a:ext cx="2595795" cy="2640633"/>
        </a:xfrm>
        <a:prstGeom prst="gear9">
          <a:avLst/>
        </a:prstGeom>
        <a:solidFill>
          <a:schemeClr val="accent4">
            <a:lumMod val="20000"/>
            <a:lumOff val="80000"/>
          </a:schemeClr>
        </a:solidFill>
        <a:ln>
          <a:noFill/>
        </a:ln>
        <a:effectLst>
          <a:outerShdw blurRad="76200" dir="13500000" sy="23000" kx="1200000" algn="br" rotWithShape="0">
            <a:prstClr val="black">
              <a:alpha val="20000"/>
            </a:prstClr>
          </a:outerShdw>
        </a:effectLst>
        <a:scene3d>
          <a:camera prst="orthographicFront">
            <a:rot lat="0" lon="0" rev="0"/>
          </a:camera>
          <a:lightRig rig="threePt" dir="t">
            <a:rot lat="0" lon="0" rev="2700000"/>
          </a:lightRig>
        </a:scene3d>
        <a:sp3d contourW="19050">
          <a:bevelT w="31750" h="38100"/>
          <a:contourClr>
            <a:scrgbClr r="0" g="0" b="0">
              <a:shade val="15000"/>
              <a:satMod val="110000"/>
            </a:scrgb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b="1" kern="1200" baseline="0" dirty="0" smtClean="0">
              <a:solidFill>
                <a:schemeClr val="tx1"/>
              </a:solidFill>
              <a:effectLst>
                <a:outerShdw blurRad="38100" dist="38100" dir="2700000" algn="tl">
                  <a:srgbClr val="000000">
                    <a:alpha val="43137"/>
                  </a:srgbClr>
                </a:outerShdw>
              </a:effectLst>
            </a:rPr>
            <a:t>Feedback</a:t>
          </a:r>
        </a:p>
      </dsp:txBody>
      <dsp:txXfrm>
        <a:off x="3707287" y="2160517"/>
        <a:ext cx="2595795" cy="2640633"/>
      </dsp:txXfrm>
    </dsp:sp>
    <dsp:sp modelId="{25A268F4-109B-43F3-90E2-9CA5EEF7DE4A}">
      <dsp:nvSpPr>
        <dsp:cNvPr id="0" name=""/>
        <dsp:cNvSpPr/>
      </dsp:nvSpPr>
      <dsp:spPr>
        <a:xfrm>
          <a:off x="2041206" y="1572472"/>
          <a:ext cx="1981204" cy="1745007"/>
        </a:xfrm>
        <a:prstGeom prst="gear6">
          <a:avLst/>
        </a:prstGeom>
        <a:solidFill>
          <a:schemeClr val="accent4">
            <a:lumMod val="20000"/>
            <a:lumOff val="80000"/>
          </a:schemeClr>
        </a:solidFill>
        <a:ln>
          <a:noFill/>
        </a:ln>
        <a:effectLst>
          <a:outerShdw blurRad="76200" dir="13500000" sy="23000" kx="1200000" algn="br" rotWithShape="0">
            <a:prstClr val="black">
              <a:alpha val="20000"/>
            </a:prstClr>
          </a:outerShdw>
        </a:effectLst>
        <a:scene3d>
          <a:camera prst="orthographicFront">
            <a:rot lat="0" lon="0" rev="0"/>
          </a:camera>
          <a:lightRig rig="threePt" dir="t">
            <a:rot lat="0" lon="0" rev="2700000"/>
          </a:lightRig>
        </a:scene3d>
        <a:sp3d contourW="19050">
          <a:bevelT w="31750" h="38100"/>
          <a:contourClr>
            <a:scrgbClr r="0" g="0" b="0">
              <a:shade val="15000"/>
              <a:satMod val="110000"/>
            </a:scrgb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baseline="0" dirty="0" smtClean="0">
              <a:solidFill>
                <a:schemeClr val="tx1"/>
              </a:solidFill>
              <a:effectLst>
                <a:outerShdw blurRad="38100" dist="38100" dir="2700000" algn="tl">
                  <a:srgbClr val="000000">
                    <a:alpha val="43137"/>
                  </a:srgbClr>
                </a:outerShdw>
              </a:effectLst>
            </a:rPr>
            <a:t>Instruction</a:t>
          </a:r>
        </a:p>
      </dsp:txBody>
      <dsp:txXfrm>
        <a:off x="2041206" y="1572472"/>
        <a:ext cx="1981204" cy="1745007"/>
      </dsp:txXfrm>
    </dsp:sp>
    <dsp:sp modelId="{759EBD59-8B8C-47ED-B5D9-6EB9E527227E}">
      <dsp:nvSpPr>
        <dsp:cNvPr id="0" name=""/>
        <dsp:cNvSpPr/>
      </dsp:nvSpPr>
      <dsp:spPr>
        <a:xfrm rot="20700000">
          <a:off x="3064913" y="270032"/>
          <a:ext cx="1764488" cy="1764488"/>
        </a:xfrm>
        <a:prstGeom prst="gear6">
          <a:avLst/>
        </a:prstGeom>
        <a:solidFill>
          <a:schemeClr val="accent4">
            <a:lumMod val="20000"/>
            <a:lumOff val="80000"/>
          </a:schemeClr>
        </a:solidFill>
        <a:ln>
          <a:noFill/>
        </a:ln>
        <a:effectLst>
          <a:outerShdw blurRad="76200" dir="13500000" sy="23000" kx="1200000" algn="br" rotWithShape="0">
            <a:prstClr val="black">
              <a:alpha val="20000"/>
            </a:prstClr>
          </a:outerShdw>
        </a:effectLst>
        <a:scene3d>
          <a:camera prst="orthographicFront">
            <a:rot lat="0" lon="0" rev="0"/>
          </a:camera>
          <a:lightRig rig="threePt" dir="t">
            <a:rot lat="0" lon="0" rev="2700000"/>
          </a:lightRig>
        </a:scene3d>
        <a:sp3d contourW="19050">
          <a:bevelT w="31750" h="38100"/>
          <a:contourClr>
            <a:scrgbClr r="0" g="0" b="0">
              <a:shade val="15000"/>
              <a:satMod val="110000"/>
            </a:scrgb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baseline="0" dirty="0" smtClean="0">
              <a:solidFill>
                <a:schemeClr val="tx1"/>
              </a:solidFill>
              <a:effectLst>
                <a:outerShdw blurRad="38100" dist="38100" dir="2700000" algn="tl">
                  <a:srgbClr val="000000">
                    <a:alpha val="43137"/>
                  </a:srgbClr>
                </a:outerShdw>
              </a:effectLst>
            </a:rPr>
            <a:t>Student</a:t>
          </a:r>
        </a:p>
      </dsp:txBody>
      <dsp:txXfrm>
        <a:off x="3451917" y="657036"/>
        <a:ext cx="990480" cy="990480"/>
      </dsp:txXfrm>
    </dsp:sp>
    <dsp:sp modelId="{E161BB51-6FC4-4E1A-B11B-9CEE7C5DA157}">
      <dsp:nvSpPr>
        <dsp:cNvPr id="0" name=""/>
        <dsp:cNvSpPr/>
      </dsp:nvSpPr>
      <dsp:spPr>
        <a:xfrm>
          <a:off x="3270712" y="1758220"/>
          <a:ext cx="3380010" cy="3380010"/>
        </a:xfrm>
        <a:prstGeom prst="circularArrow">
          <a:avLst>
            <a:gd name="adj1" fmla="val 4688"/>
            <a:gd name="adj2" fmla="val 299029"/>
            <a:gd name="adj3" fmla="val 2528971"/>
            <a:gd name="adj4" fmla="val 15833961"/>
            <a:gd name="adj5" fmla="val 5469"/>
          </a:avLst>
        </a:prstGeom>
        <a:gradFill rotWithShape="0">
          <a:gsLst>
            <a:gs pos="0">
              <a:schemeClr val="accent1">
                <a:tint val="60000"/>
                <a:hueOff val="0"/>
                <a:satOff val="0"/>
                <a:lumOff val="0"/>
                <a:alphaOff val="0"/>
                <a:shade val="67000"/>
                <a:satMod val="150000"/>
              </a:schemeClr>
            </a:gs>
            <a:gs pos="30000">
              <a:schemeClr val="accent1">
                <a:tint val="60000"/>
                <a:hueOff val="0"/>
                <a:satOff val="0"/>
                <a:lumOff val="0"/>
                <a:alphaOff val="0"/>
                <a:shade val="94000"/>
                <a:satMod val="130000"/>
              </a:schemeClr>
            </a:gs>
            <a:gs pos="45000">
              <a:schemeClr val="accent1">
                <a:tint val="60000"/>
                <a:hueOff val="0"/>
                <a:satOff val="0"/>
                <a:lumOff val="0"/>
                <a:alphaOff val="0"/>
                <a:shade val="100000"/>
                <a:satMod val="120000"/>
              </a:schemeClr>
            </a:gs>
            <a:gs pos="55000">
              <a:schemeClr val="accent1">
                <a:tint val="60000"/>
                <a:hueOff val="0"/>
                <a:satOff val="0"/>
                <a:lumOff val="0"/>
                <a:alphaOff val="0"/>
                <a:shade val="100000"/>
                <a:satMod val="118000"/>
              </a:schemeClr>
            </a:gs>
            <a:gs pos="73000">
              <a:schemeClr val="accent1">
                <a:tint val="60000"/>
                <a:hueOff val="0"/>
                <a:satOff val="0"/>
                <a:lumOff val="0"/>
                <a:alphaOff val="0"/>
                <a:shade val="94000"/>
                <a:satMod val="130000"/>
              </a:schemeClr>
            </a:gs>
            <a:gs pos="100000">
              <a:schemeClr val="accent1">
                <a:tint val="6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1">
              <a:tint val="6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sp>
    <dsp:sp modelId="{EB97F9F5-F625-425A-9A88-31673BEFDD01}">
      <dsp:nvSpPr>
        <dsp:cNvPr id="0" name=""/>
        <dsp:cNvSpPr/>
      </dsp:nvSpPr>
      <dsp:spPr>
        <a:xfrm>
          <a:off x="1590564" y="1108838"/>
          <a:ext cx="2455788" cy="2455788"/>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67000"/>
                <a:satMod val="150000"/>
              </a:schemeClr>
            </a:gs>
            <a:gs pos="30000">
              <a:schemeClr val="accent1">
                <a:tint val="60000"/>
                <a:hueOff val="0"/>
                <a:satOff val="0"/>
                <a:lumOff val="0"/>
                <a:alphaOff val="0"/>
                <a:shade val="94000"/>
                <a:satMod val="130000"/>
              </a:schemeClr>
            </a:gs>
            <a:gs pos="45000">
              <a:schemeClr val="accent1">
                <a:tint val="60000"/>
                <a:hueOff val="0"/>
                <a:satOff val="0"/>
                <a:lumOff val="0"/>
                <a:alphaOff val="0"/>
                <a:shade val="100000"/>
                <a:satMod val="120000"/>
              </a:schemeClr>
            </a:gs>
            <a:gs pos="55000">
              <a:schemeClr val="accent1">
                <a:tint val="60000"/>
                <a:hueOff val="0"/>
                <a:satOff val="0"/>
                <a:lumOff val="0"/>
                <a:alphaOff val="0"/>
                <a:shade val="100000"/>
                <a:satMod val="118000"/>
              </a:schemeClr>
            </a:gs>
            <a:gs pos="73000">
              <a:schemeClr val="accent1">
                <a:tint val="60000"/>
                <a:hueOff val="0"/>
                <a:satOff val="0"/>
                <a:lumOff val="0"/>
                <a:alphaOff val="0"/>
                <a:shade val="94000"/>
                <a:satMod val="130000"/>
              </a:schemeClr>
            </a:gs>
            <a:gs pos="100000">
              <a:schemeClr val="accent1">
                <a:tint val="6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1">
              <a:tint val="6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sp>
    <dsp:sp modelId="{CBEFB54E-49F6-44AD-9451-3B69464CAF90}">
      <dsp:nvSpPr>
        <dsp:cNvPr id="0" name=""/>
        <dsp:cNvSpPr/>
      </dsp:nvSpPr>
      <dsp:spPr>
        <a:xfrm>
          <a:off x="2571080" y="-203311"/>
          <a:ext cx="2647834" cy="2647834"/>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hade val="67000"/>
                <a:satMod val="150000"/>
              </a:schemeClr>
            </a:gs>
            <a:gs pos="30000">
              <a:schemeClr val="accent1">
                <a:tint val="60000"/>
                <a:hueOff val="0"/>
                <a:satOff val="0"/>
                <a:lumOff val="0"/>
                <a:alphaOff val="0"/>
                <a:shade val="94000"/>
                <a:satMod val="130000"/>
              </a:schemeClr>
            </a:gs>
            <a:gs pos="45000">
              <a:schemeClr val="accent1">
                <a:tint val="60000"/>
                <a:hueOff val="0"/>
                <a:satOff val="0"/>
                <a:lumOff val="0"/>
                <a:alphaOff val="0"/>
                <a:shade val="100000"/>
                <a:satMod val="120000"/>
              </a:schemeClr>
            </a:gs>
            <a:gs pos="55000">
              <a:schemeClr val="accent1">
                <a:tint val="60000"/>
                <a:hueOff val="0"/>
                <a:satOff val="0"/>
                <a:lumOff val="0"/>
                <a:alphaOff val="0"/>
                <a:shade val="100000"/>
                <a:satMod val="118000"/>
              </a:schemeClr>
            </a:gs>
            <a:gs pos="73000">
              <a:schemeClr val="accent1">
                <a:tint val="60000"/>
                <a:hueOff val="0"/>
                <a:satOff val="0"/>
                <a:lumOff val="0"/>
                <a:alphaOff val="0"/>
                <a:shade val="94000"/>
                <a:satMod val="130000"/>
              </a:schemeClr>
            </a:gs>
            <a:gs pos="100000">
              <a:schemeClr val="accent1">
                <a:tint val="60000"/>
                <a:hueOff val="0"/>
                <a:satOff val="0"/>
                <a:lumOff val="0"/>
                <a:alphaOff val="0"/>
                <a:shade val="67000"/>
                <a:satMod val="150000"/>
              </a:schemeClr>
            </a:gs>
          </a:gsLst>
          <a:lin ang="950000" scaled="1"/>
        </a:gradFill>
        <a:ln>
          <a:noFill/>
        </a:ln>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accent1">
              <a:tint val="60000"/>
              <a:hueOff val="0"/>
              <a:satOff val="0"/>
              <a:lumOff val="0"/>
              <a:alphaOff val="0"/>
              <a:shade val="15000"/>
              <a:satMod val="110000"/>
            </a:schemeClr>
          </a:contourClr>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4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34" y="0"/>
            <a:ext cx="3038648" cy="465138"/>
          </a:xfrm>
          <a:prstGeom prst="rect">
            <a:avLst/>
          </a:prstGeom>
        </p:spPr>
        <p:txBody>
          <a:bodyPr vert="horz" lIns="91440" tIns="45720" rIns="91440" bIns="45720" rtlCol="0"/>
          <a:lstStyle>
            <a:lvl1pPr algn="r">
              <a:defRPr sz="1200"/>
            </a:lvl1pPr>
          </a:lstStyle>
          <a:p>
            <a:fld id="{59EF285D-375B-4648-B5E1-D41DF7D1B8C0}" type="datetimeFigureOut">
              <a:rPr lang="en-US" smtClean="0"/>
              <a:pPr/>
              <a:t>8/18/2011</a:t>
            </a:fld>
            <a:endParaRPr lang="en-US"/>
          </a:p>
        </p:txBody>
      </p:sp>
      <p:sp>
        <p:nvSpPr>
          <p:cNvPr id="4" name="Footer Placeholder 3"/>
          <p:cNvSpPr>
            <a:spLocks noGrp="1"/>
          </p:cNvSpPr>
          <p:nvPr>
            <p:ph type="ftr" sz="quarter" idx="2"/>
          </p:nvPr>
        </p:nvSpPr>
        <p:spPr>
          <a:xfrm>
            <a:off x="0" y="8829675"/>
            <a:ext cx="303864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34" y="8829675"/>
            <a:ext cx="3038648" cy="465138"/>
          </a:xfrm>
          <a:prstGeom prst="rect">
            <a:avLst/>
          </a:prstGeom>
        </p:spPr>
        <p:txBody>
          <a:bodyPr vert="horz" lIns="91440" tIns="45720" rIns="91440" bIns="45720" rtlCol="0" anchor="b"/>
          <a:lstStyle>
            <a:lvl1pPr algn="r">
              <a:defRPr sz="1200"/>
            </a:lvl1pPr>
          </a:lstStyle>
          <a:p>
            <a:fld id="{39859AA7-9C49-4A69-A791-DFFB1399192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5B32DDFF-BCD2-4930-83CC-7FEEA24194D0}" type="datetimeFigureOut">
              <a:rPr lang="en-US" smtClean="0"/>
              <a:pPr/>
              <a:t>8/18/2011</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0DCBFE6C-6682-4324-A313-5E1FE795734C}" type="slidenum">
              <a:rPr lang="en-US" smtClean="0"/>
              <a:pPr/>
              <a:t>‹#›</a:t>
            </a:fld>
            <a:endParaRPr lang="en-US"/>
          </a:p>
        </p:txBody>
      </p:sp>
    </p:spTree>
    <p:extLst>
      <p:ext uri="{BB962C8B-B14F-4D97-AF65-F5344CB8AC3E}">
        <p14:creationId xmlns:p14="http://schemas.microsoft.com/office/powerpoint/2010/main" xmlns="" val="155578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A999FE52-4675-48F0-A8EE-80176A9F7E0D}" type="slidenum">
              <a:rPr lang="en-US" sz="1200" b="0"/>
              <a:pPr/>
              <a:t>1</a:t>
            </a:fld>
            <a:endParaRPr lang="en-US" sz="1200" b="0" dirty="0"/>
          </a:p>
        </p:txBody>
      </p:sp>
      <p:sp>
        <p:nvSpPr>
          <p:cNvPr id="348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10</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11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118344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12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5467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13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291648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14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65493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46A16C07-03A8-4BA0-BA2D-6BD26D04BE40}" type="slidenum">
              <a:rPr lang="en-US" sz="1200" b="0"/>
              <a:pPr/>
              <a:t>15</a:t>
            </a:fld>
            <a:endParaRPr lang="en-US" sz="1200" b="0" dirty="0"/>
          </a:p>
        </p:txBody>
      </p:sp>
      <p:sp>
        <p:nvSpPr>
          <p:cNvPr id="3686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B61E9F9C-3648-4FB2-B139-BFE6880329B2}" type="slidenum">
              <a:rPr lang="en-US" sz="1200" b="0">
                <a:latin typeface="Calibri" pitchFamily="34" charset="0"/>
                <a:cs typeface="Arial" charset="0"/>
              </a:rPr>
              <a:pPr algn="r" eaLnBrk="1" hangingPunct="1"/>
              <a:t>15</a:t>
            </a:fld>
            <a:endParaRPr lang="en-US" sz="1200" b="0" dirty="0">
              <a:latin typeface="Calibri" pitchFamily="34" charset="0"/>
              <a:cs typeface="Arial" charset="0"/>
            </a:endParaRPr>
          </a:p>
        </p:txBody>
      </p:sp>
      <p:sp>
        <p:nvSpPr>
          <p:cNvPr id="3686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46A16C07-03A8-4BA0-BA2D-6BD26D04BE40}" type="slidenum">
              <a:rPr lang="en-US" sz="1200" b="0"/>
              <a:pPr/>
              <a:t>16</a:t>
            </a:fld>
            <a:endParaRPr lang="en-US" sz="1200" b="0" dirty="0"/>
          </a:p>
        </p:txBody>
      </p:sp>
      <p:sp>
        <p:nvSpPr>
          <p:cNvPr id="3686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B61E9F9C-3648-4FB2-B139-BFE6880329B2}" type="slidenum">
              <a:rPr lang="en-US" sz="1200" b="0">
                <a:latin typeface="Calibri" pitchFamily="34" charset="0"/>
                <a:cs typeface="Arial" charset="0"/>
              </a:rPr>
              <a:pPr algn="r" eaLnBrk="1" hangingPunct="1"/>
              <a:t>16</a:t>
            </a:fld>
            <a:endParaRPr lang="en-US" sz="1200" b="0" dirty="0">
              <a:latin typeface="Calibri" pitchFamily="34" charset="0"/>
              <a:cs typeface="Arial" charset="0"/>
            </a:endParaRPr>
          </a:p>
        </p:txBody>
      </p:sp>
      <p:sp>
        <p:nvSpPr>
          <p:cNvPr id="3686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ChangeArrowheads="1"/>
          </p:cNvSpPr>
          <p:nvPr/>
        </p:nvSpPr>
        <p:spPr bwMode="auto">
          <a:xfrm>
            <a:off x="1524001" y="1143000"/>
            <a:ext cx="1752600" cy="457200"/>
          </a:xfrm>
          <a:prstGeom prst="rect">
            <a:avLst/>
          </a:prstGeom>
          <a:solidFill>
            <a:schemeClr val="accent1"/>
          </a:solidFill>
          <a:ln w="9525">
            <a:solidFill>
              <a:schemeClr val="tx1"/>
            </a:solidFill>
            <a:miter lim="800000"/>
            <a:headEnd/>
            <a:tailEnd/>
          </a:ln>
        </p:spPr>
        <p:txBody>
          <a:bodyPr wrap="none" lIns="90717" tIns="45359" rIns="90717" bIns="45359" anchor="ctr"/>
          <a:lstStyle/>
          <a:p>
            <a:endParaRPr lang="en-US"/>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84793CF3-76F3-4806-9148-3AF296C0BE54}" type="slidenum">
              <a:rPr lang="en-US" sz="1200" b="0"/>
              <a:pPr/>
              <a:t>17</a:t>
            </a:fld>
            <a:endParaRPr lang="en-US" sz="1200" b="0" dirty="0"/>
          </a:p>
        </p:txBody>
      </p:sp>
      <p:sp>
        <p:nvSpPr>
          <p:cNvPr id="37892"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FCCAC309-7AD7-4F6E-973C-0CABF16A9D8F}" type="slidenum">
              <a:rPr lang="en-US" sz="1200" b="0">
                <a:latin typeface="Calibri" pitchFamily="34" charset="0"/>
                <a:cs typeface="Arial" charset="0"/>
              </a:rPr>
              <a:pPr algn="r" eaLnBrk="1" hangingPunct="1"/>
              <a:t>17</a:t>
            </a:fld>
            <a:endParaRPr lang="en-US" sz="1200" b="0" dirty="0">
              <a:latin typeface="Calibri" pitchFamily="34" charset="0"/>
              <a:cs typeface="Arial" charset="0"/>
            </a:endParaRPr>
          </a:p>
        </p:txBody>
      </p:sp>
      <p:sp>
        <p:nvSpPr>
          <p:cNvPr id="3789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ChangeArrowheads="1"/>
          </p:cNvSpPr>
          <p:nvPr/>
        </p:nvSpPr>
        <p:spPr bwMode="auto">
          <a:xfrm>
            <a:off x="1524001" y="1143000"/>
            <a:ext cx="1752600" cy="457200"/>
          </a:xfrm>
          <a:prstGeom prst="rect">
            <a:avLst/>
          </a:prstGeom>
          <a:solidFill>
            <a:schemeClr val="accent1"/>
          </a:solidFill>
          <a:ln w="9525">
            <a:solidFill>
              <a:schemeClr val="tx1"/>
            </a:solidFill>
            <a:miter lim="800000"/>
            <a:headEnd/>
            <a:tailEnd/>
          </a:ln>
        </p:spPr>
        <p:txBody>
          <a:bodyPr wrap="none" lIns="90717" tIns="45359" rIns="90717" bIns="45359" anchor="ctr"/>
          <a:lstStyle/>
          <a:p>
            <a:endParaRPr lang="en-US"/>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84793CF3-76F3-4806-9148-3AF296C0BE54}" type="slidenum">
              <a:rPr lang="en-US" sz="1200" b="0"/>
              <a:pPr/>
              <a:t>18</a:t>
            </a:fld>
            <a:endParaRPr lang="en-US" sz="1200" b="0" dirty="0"/>
          </a:p>
        </p:txBody>
      </p:sp>
      <p:sp>
        <p:nvSpPr>
          <p:cNvPr id="37892"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FCCAC309-7AD7-4F6E-973C-0CABF16A9D8F}" type="slidenum">
              <a:rPr lang="en-US" sz="1200" b="0">
                <a:latin typeface="Calibri" pitchFamily="34" charset="0"/>
                <a:cs typeface="Arial" charset="0"/>
              </a:rPr>
              <a:pPr algn="r" eaLnBrk="1" hangingPunct="1"/>
              <a:t>18</a:t>
            </a:fld>
            <a:endParaRPr lang="en-US" sz="1200" b="0" dirty="0">
              <a:latin typeface="Calibri" pitchFamily="34" charset="0"/>
              <a:cs typeface="Arial" charset="0"/>
            </a:endParaRPr>
          </a:p>
        </p:txBody>
      </p:sp>
      <p:sp>
        <p:nvSpPr>
          <p:cNvPr id="3789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6D87083A-277A-4EA4-ACA3-52F6B3B3051A}" type="slidenum">
              <a:rPr lang="en-US" sz="1200" b="0"/>
              <a:pPr/>
              <a:t>19</a:t>
            </a:fld>
            <a:endParaRPr lang="en-US" sz="1200" b="0" dirty="0"/>
          </a:p>
        </p:txBody>
      </p:sp>
      <p:sp>
        <p:nvSpPr>
          <p:cNvPr id="38915"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0C67DAAA-1A7A-426A-961A-CAF62D9FD093}" type="slidenum">
              <a:rPr lang="en-US" sz="1200" b="0">
                <a:latin typeface="Calibri" pitchFamily="34" charset="0"/>
                <a:cs typeface="Arial" charset="0"/>
              </a:rPr>
              <a:pPr algn="r" eaLnBrk="1" hangingPunct="1"/>
              <a:t>19</a:t>
            </a:fld>
            <a:endParaRPr lang="en-US" sz="1200" b="0" dirty="0">
              <a:latin typeface="Calibri" pitchFamily="34" charset="0"/>
              <a:cs typeface="Arial" charset="0"/>
            </a:endParaRPr>
          </a:p>
        </p:txBody>
      </p:sp>
      <p:sp>
        <p:nvSpPr>
          <p:cNvPr id="3891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46A16C07-03A8-4BA0-BA2D-6BD26D04BE40}" type="slidenum">
              <a:rPr lang="en-US" sz="1200" b="0"/>
              <a:pPr/>
              <a:t>2</a:t>
            </a:fld>
            <a:endParaRPr lang="en-US" sz="1200" b="0" dirty="0"/>
          </a:p>
        </p:txBody>
      </p:sp>
      <p:sp>
        <p:nvSpPr>
          <p:cNvPr id="3686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B61E9F9C-3648-4FB2-B139-BFE6880329B2}" type="slidenum">
              <a:rPr lang="en-US" sz="1200" b="0">
                <a:latin typeface="Calibri" pitchFamily="34" charset="0"/>
                <a:cs typeface="Arial" charset="0"/>
              </a:rPr>
              <a:pPr algn="r" eaLnBrk="1" hangingPunct="1"/>
              <a:t>2</a:t>
            </a:fld>
            <a:endParaRPr lang="en-US" sz="1200" b="0" dirty="0">
              <a:latin typeface="Calibri" pitchFamily="34" charset="0"/>
              <a:cs typeface="Arial" charset="0"/>
            </a:endParaRPr>
          </a:p>
        </p:txBody>
      </p:sp>
      <p:sp>
        <p:nvSpPr>
          <p:cNvPr id="3686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971925" y="8831265"/>
            <a:ext cx="3038475"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41" tIns="46221" rIns="92441" bIns="46221" anchor="b"/>
          <a:lstStyle>
            <a:lvl1pPr defTabSz="931863">
              <a:defRPr sz="1100" b="1">
                <a:solidFill>
                  <a:schemeClr val="tx1"/>
                </a:solidFill>
                <a:latin typeface="Arial" charset="0"/>
                <a:ea typeface="ヒラギノ角ゴ Pro W3" pitchFamily="1" charset="-128"/>
              </a:defRPr>
            </a:lvl1pPr>
            <a:lvl2pPr marL="742950" indent="-285750" defTabSz="931863">
              <a:defRPr sz="1100" b="1">
                <a:solidFill>
                  <a:schemeClr val="tx1"/>
                </a:solidFill>
                <a:latin typeface="Arial" charset="0"/>
                <a:ea typeface="ヒラギノ角ゴ Pro W3" pitchFamily="1" charset="-128"/>
              </a:defRPr>
            </a:lvl2pPr>
            <a:lvl3pPr marL="1143000" indent="-228600" defTabSz="931863">
              <a:defRPr sz="1100" b="1">
                <a:solidFill>
                  <a:schemeClr val="tx1"/>
                </a:solidFill>
                <a:latin typeface="Arial" charset="0"/>
                <a:ea typeface="ヒラギノ角ゴ Pro W3" pitchFamily="1" charset="-128"/>
              </a:defRPr>
            </a:lvl3pPr>
            <a:lvl4pPr marL="1600200" indent="-228600" defTabSz="931863">
              <a:defRPr sz="1100" b="1">
                <a:solidFill>
                  <a:schemeClr val="tx1"/>
                </a:solidFill>
                <a:latin typeface="Arial" charset="0"/>
                <a:ea typeface="ヒラギノ角ゴ Pro W3" pitchFamily="1" charset="-128"/>
              </a:defRPr>
            </a:lvl4pPr>
            <a:lvl5pPr marL="2057400" indent="-228600" defTabSz="931863">
              <a:defRPr sz="1100" b="1">
                <a:solidFill>
                  <a:schemeClr val="tx1"/>
                </a:solidFill>
                <a:latin typeface="Arial" charset="0"/>
                <a:ea typeface="ヒラギノ角ゴ Pro W3" pitchFamily="1" charset="-128"/>
              </a:defRPr>
            </a:lvl5pPr>
            <a:lvl6pPr marL="25146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a:fld id="{76C88B36-0127-40A6-AEEE-73124E3E7019}" type="slidenum">
              <a:rPr lang="en-US" sz="1200" b="0"/>
              <a:pPr algn="r"/>
              <a:t>20</a:t>
            </a:fld>
            <a:endParaRPr lang="en-US" sz="1200" b="0" dirty="0"/>
          </a:p>
        </p:txBody>
      </p:sp>
      <p:sp>
        <p:nvSpPr>
          <p:cNvPr id="39939"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1DA753AE-ED67-480F-B897-1FFAD5B987A0}" type="slidenum">
              <a:rPr lang="en-US" sz="1200" b="0">
                <a:latin typeface="Calibri" pitchFamily="34" charset="0"/>
                <a:cs typeface="Arial" charset="0"/>
              </a:rPr>
              <a:pPr algn="r" eaLnBrk="1" hangingPunct="1"/>
              <a:t>20</a:t>
            </a:fld>
            <a:endParaRPr lang="en-US" sz="1200" b="0" dirty="0">
              <a:latin typeface="Calibri" pitchFamily="34" charset="0"/>
              <a:cs typeface="Arial" charset="0"/>
            </a:endParaRPr>
          </a:p>
        </p:txBody>
      </p:sp>
      <p:sp>
        <p:nvSpPr>
          <p:cNvPr id="39940" name="Rectangle 2"/>
          <p:cNvSpPr>
            <a:spLocks noGrp="1" noRot="1" noChangeAspect="1" noChangeArrowheads="1" noTextEdit="1"/>
          </p:cNvSpPr>
          <p:nvPr>
            <p:ph type="sldImg"/>
          </p:nvPr>
        </p:nvSpPr>
        <p:spPr>
          <a:xfrm>
            <a:off x="1219200" y="685800"/>
            <a:ext cx="4649788" cy="3486150"/>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E3DCF8C5-9103-4575-AA7A-3DEDD374869A}" type="slidenum">
              <a:rPr lang="en-US" sz="1200" b="0"/>
              <a:pPr/>
              <a:t>21</a:t>
            </a:fld>
            <a:endParaRPr lang="en-US" sz="1200" b="0" dirty="0"/>
          </a:p>
        </p:txBody>
      </p:sp>
      <p:sp>
        <p:nvSpPr>
          <p:cNvPr id="40963"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A98C6D2C-82A7-43A1-836C-D95C4CC8C537}" type="slidenum">
              <a:rPr lang="en-US" sz="1200" b="0">
                <a:latin typeface="Calibri" pitchFamily="34" charset="0"/>
                <a:cs typeface="Arial" charset="0"/>
              </a:rPr>
              <a:pPr algn="r" eaLnBrk="1" hangingPunct="1"/>
              <a:t>21</a:t>
            </a:fld>
            <a:endParaRPr lang="en-US" sz="1200" b="0" dirty="0">
              <a:latin typeface="Calibri" pitchFamily="34" charset="0"/>
              <a:cs typeface="Arial" charset="0"/>
            </a:endParaRPr>
          </a:p>
        </p:txBody>
      </p:sp>
      <p:sp>
        <p:nvSpPr>
          <p:cNvPr id="40964" name="Rectangle 2"/>
          <p:cNvSpPr>
            <a:spLocks noGrp="1" noRot="1" noChangeAspect="1" noChangeArrowheads="1" noTextEdit="1"/>
          </p:cNvSpPr>
          <p:nvPr>
            <p:ph type="sldImg"/>
          </p:nvPr>
        </p:nvSpPr>
        <p:spPr>
          <a:xfrm>
            <a:off x="1219200" y="685800"/>
            <a:ext cx="4649788" cy="3486150"/>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46A16C07-03A8-4BA0-BA2D-6BD26D04BE40}" type="slidenum">
              <a:rPr lang="en-US" sz="1200" b="0"/>
              <a:pPr/>
              <a:t>22</a:t>
            </a:fld>
            <a:endParaRPr lang="en-US" sz="1200" b="0" dirty="0"/>
          </a:p>
        </p:txBody>
      </p:sp>
      <p:sp>
        <p:nvSpPr>
          <p:cNvPr id="3686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B61E9F9C-3648-4FB2-B139-BFE6880329B2}" type="slidenum">
              <a:rPr lang="en-US" sz="1200" b="0">
                <a:latin typeface="Calibri" pitchFamily="34" charset="0"/>
                <a:cs typeface="Arial" charset="0"/>
              </a:rPr>
              <a:pPr algn="r" eaLnBrk="1" hangingPunct="1"/>
              <a:t>22</a:t>
            </a:fld>
            <a:endParaRPr lang="en-US" sz="1200" b="0" dirty="0">
              <a:latin typeface="Calibri" pitchFamily="34" charset="0"/>
              <a:cs typeface="Arial" charset="0"/>
            </a:endParaRPr>
          </a:p>
        </p:txBody>
      </p:sp>
      <p:sp>
        <p:nvSpPr>
          <p:cNvPr id="3686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6D87083A-277A-4EA4-ACA3-52F6B3B3051A}" type="slidenum">
              <a:rPr lang="en-US" sz="1200" b="0"/>
              <a:pPr/>
              <a:t>24</a:t>
            </a:fld>
            <a:endParaRPr lang="en-US" sz="1200" b="0" dirty="0"/>
          </a:p>
        </p:txBody>
      </p:sp>
      <p:sp>
        <p:nvSpPr>
          <p:cNvPr id="38915"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0C67DAAA-1A7A-426A-961A-CAF62D9FD093}" type="slidenum">
              <a:rPr lang="en-US" sz="1200" b="0">
                <a:latin typeface="Calibri" pitchFamily="34" charset="0"/>
                <a:cs typeface="Arial" charset="0"/>
              </a:rPr>
              <a:pPr algn="r" eaLnBrk="1" hangingPunct="1"/>
              <a:t>24</a:t>
            </a:fld>
            <a:endParaRPr lang="en-US" sz="1200" b="0" dirty="0">
              <a:latin typeface="Calibri" pitchFamily="34" charset="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1066801" y="4419601"/>
            <a:ext cx="5241925" cy="41798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lstStyle/>
          <a:p>
            <a:pPr marL="229943" indent="-229943"/>
            <a:endParaRPr lang="en-US" sz="1100" dirty="0">
              <a:cs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25</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26</a:t>
            </a:fld>
            <a:endParaRPr lang="en-US"/>
          </a:p>
        </p:txBody>
      </p:sp>
      <p:sp>
        <p:nvSpPr>
          <p:cNvPr id="5" name="Notes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xmlns="" val="267856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27</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28</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29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146651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CBFE6C-6682-4324-A313-5E1FE795734C}" type="slidenum">
              <a:rPr lang="en-US" smtClean="0"/>
              <a:pPr/>
              <a:t>3</a:t>
            </a:fld>
            <a:endParaRPr lang="en-US"/>
          </a:p>
        </p:txBody>
      </p:sp>
    </p:spTree>
    <p:extLst>
      <p:ext uri="{BB962C8B-B14F-4D97-AF65-F5344CB8AC3E}">
        <p14:creationId xmlns:p14="http://schemas.microsoft.com/office/powerpoint/2010/main" xmlns="" val="3719293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30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2741278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31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795427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6BA502F7-8545-453C-8AED-58D2C7861BD6}" type="slidenum">
              <a:rPr lang="en-US" sz="1200" b="0"/>
              <a:pPr/>
              <a:t>32</a:t>
            </a:fld>
            <a:endParaRPr lang="en-US" sz="1200" b="0" dirty="0"/>
          </a:p>
        </p:txBody>
      </p:sp>
      <p:sp>
        <p:nvSpPr>
          <p:cNvPr id="43011"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E7F5AC99-8AD2-4E46-9EB7-E181756A71E4}" type="slidenum">
              <a:rPr lang="en-US" sz="1200" b="0">
                <a:latin typeface="Calibri" pitchFamily="34" charset="0"/>
                <a:cs typeface="Arial" charset="0"/>
              </a:rPr>
              <a:pPr algn="r" eaLnBrk="1" hangingPunct="1"/>
              <a:t>32</a:t>
            </a:fld>
            <a:endParaRPr lang="en-US" sz="1200" b="0" dirty="0">
              <a:latin typeface="Calibri" pitchFamily="34" charset="0"/>
              <a:cs typeface="Arial" charset="0"/>
            </a:endParaRPr>
          </a:p>
        </p:txBody>
      </p:sp>
      <p:sp>
        <p:nvSpPr>
          <p:cNvPr id="4301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AE42C1AE-FA24-4683-B59B-4D8D9E7E72C9}" type="slidenum">
              <a:rPr lang="en-US" sz="1200" b="0"/>
              <a:pPr/>
              <a:t>33</a:t>
            </a:fld>
            <a:endParaRPr lang="en-US" sz="1200" b="0" dirty="0"/>
          </a:p>
        </p:txBody>
      </p:sp>
      <p:sp>
        <p:nvSpPr>
          <p:cNvPr id="44035"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E8EACD69-C2EB-4F9B-9142-51F98C877DFE}" type="slidenum">
              <a:rPr lang="en-US" sz="1200" b="0">
                <a:latin typeface="Calibri" pitchFamily="34" charset="0"/>
                <a:cs typeface="Arial" charset="0"/>
              </a:rPr>
              <a:pPr algn="r" eaLnBrk="1" hangingPunct="1"/>
              <a:t>33</a:t>
            </a:fld>
            <a:endParaRPr lang="en-US" sz="1200" b="0" dirty="0">
              <a:latin typeface="Calibri" pitchFamily="34" charset="0"/>
              <a:cs typeface="Arial" charset="0"/>
            </a:endParaRPr>
          </a:p>
        </p:txBody>
      </p:sp>
      <p:sp>
        <p:nvSpPr>
          <p:cNvPr id="44036"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34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1703757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35</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36</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EB49724B-DCB2-4C3D-8CE5-B926C164D8BC}" type="slidenum">
              <a:rPr lang="en-US" sz="1200" b="0"/>
              <a:pPr/>
              <a:t>37</a:t>
            </a:fld>
            <a:endParaRPr lang="en-US" sz="1200" b="0" dirty="0"/>
          </a:p>
        </p:txBody>
      </p:sp>
      <p:sp>
        <p:nvSpPr>
          <p:cNvPr id="45059"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D565D9F5-922A-468A-A171-1145167F6A82}" type="slidenum">
              <a:rPr lang="en-US" sz="1200" b="0">
                <a:latin typeface="Calibri" pitchFamily="34" charset="0"/>
                <a:cs typeface="Arial" charset="0"/>
              </a:rPr>
              <a:pPr algn="r" eaLnBrk="1" hangingPunct="1"/>
              <a:t>37</a:t>
            </a:fld>
            <a:endParaRPr lang="en-US" sz="1200" b="0" dirty="0">
              <a:latin typeface="Calibri" pitchFamily="34" charset="0"/>
              <a:cs typeface="Arial" charset="0"/>
            </a:endParaRPr>
          </a:p>
        </p:txBody>
      </p:sp>
      <p:sp>
        <p:nvSpPr>
          <p:cNvPr id="4506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971925" y="8831265"/>
            <a:ext cx="3038475"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41" tIns="46221" rIns="92441" bIns="46221" anchor="b"/>
          <a:lstStyle>
            <a:lvl1pPr defTabSz="931863">
              <a:defRPr sz="1100" b="1">
                <a:solidFill>
                  <a:schemeClr val="tx1"/>
                </a:solidFill>
                <a:latin typeface="Arial" charset="0"/>
                <a:ea typeface="ヒラギノ角ゴ Pro W3" pitchFamily="1" charset="-128"/>
              </a:defRPr>
            </a:lvl1pPr>
            <a:lvl2pPr marL="742950" indent="-285750" defTabSz="931863">
              <a:defRPr sz="1100" b="1">
                <a:solidFill>
                  <a:schemeClr val="tx1"/>
                </a:solidFill>
                <a:latin typeface="Arial" charset="0"/>
                <a:ea typeface="ヒラギノ角ゴ Pro W3" pitchFamily="1" charset="-128"/>
              </a:defRPr>
            </a:lvl2pPr>
            <a:lvl3pPr marL="1143000" indent="-228600" defTabSz="931863">
              <a:defRPr sz="1100" b="1">
                <a:solidFill>
                  <a:schemeClr val="tx1"/>
                </a:solidFill>
                <a:latin typeface="Arial" charset="0"/>
                <a:ea typeface="ヒラギノ角ゴ Pro W3" pitchFamily="1" charset="-128"/>
              </a:defRPr>
            </a:lvl3pPr>
            <a:lvl4pPr marL="1600200" indent="-228600" defTabSz="931863">
              <a:defRPr sz="1100" b="1">
                <a:solidFill>
                  <a:schemeClr val="tx1"/>
                </a:solidFill>
                <a:latin typeface="Arial" charset="0"/>
                <a:ea typeface="ヒラギノ角ゴ Pro W3" pitchFamily="1" charset="-128"/>
              </a:defRPr>
            </a:lvl4pPr>
            <a:lvl5pPr marL="2057400" indent="-228600" defTabSz="931863">
              <a:defRPr sz="1100" b="1">
                <a:solidFill>
                  <a:schemeClr val="tx1"/>
                </a:solidFill>
                <a:latin typeface="Arial" charset="0"/>
                <a:ea typeface="ヒラギノ角ゴ Pro W3" pitchFamily="1" charset="-128"/>
              </a:defRPr>
            </a:lvl5pPr>
            <a:lvl6pPr marL="25146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a:fld id="{A394AA55-AF09-4A98-9D9C-E9DF30F03882}" type="slidenum">
              <a:rPr lang="en-US" sz="1200" b="0"/>
              <a:pPr algn="r"/>
              <a:t>38</a:t>
            </a:fld>
            <a:endParaRPr lang="en-US" sz="1200" b="0" dirty="0"/>
          </a:p>
        </p:txBody>
      </p:sp>
      <p:sp>
        <p:nvSpPr>
          <p:cNvPr id="46083"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269C8894-AC1E-45EC-B418-B0A66DDFC9D4}" type="slidenum">
              <a:rPr lang="en-US" sz="1200" b="0">
                <a:latin typeface="Calibri" pitchFamily="34" charset="0"/>
                <a:cs typeface="Arial" charset="0"/>
              </a:rPr>
              <a:pPr algn="r" eaLnBrk="1" hangingPunct="1"/>
              <a:t>38</a:t>
            </a:fld>
            <a:endParaRPr lang="en-US" sz="1200" b="0" dirty="0">
              <a:latin typeface="Calibri" pitchFamily="34" charset="0"/>
              <a:cs typeface="Arial" charset="0"/>
            </a:endParaRPr>
          </a:p>
        </p:txBody>
      </p:sp>
      <p:sp>
        <p:nvSpPr>
          <p:cNvPr id="46084"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8AB06DD8-9497-4F90-B3AD-28106870043B}" type="slidenum">
              <a:rPr lang="en-US" sz="1200" b="0"/>
              <a:pPr/>
              <a:t>39</a:t>
            </a:fld>
            <a:endParaRPr lang="en-US" sz="1200" b="0" dirty="0"/>
          </a:p>
        </p:txBody>
      </p:sp>
      <p:sp>
        <p:nvSpPr>
          <p:cNvPr id="4710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11CACD53-6587-452B-B1BC-3AA3EB8F0AF5}" type="slidenum">
              <a:rPr lang="en-US" sz="1200" b="0">
                <a:latin typeface="Calibri" pitchFamily="34" charset="0"/>
                <a:cs typeface="Arial" charset="0"/>
              </a:rPr>
              <a:pPr algn="r" eaLnBrk="1" hangingPunct="1"/>
              <a:t>39</a:t>
            </a:fld>
            <a:endParaRPr lang="en-US" sz="1200" b="0" dirty="0">
              <a:latin typeface="Calibri" pitchFamily="34" charset="0"/>
              <a:cs typeface="Arial" charset="0"/>
            </a:endParaRPr>
          </a:p>
        </p:txBody>
      </p:sp>
      <p:sp>
        <p:nvSpPr>
          <p:cNvPr id="4710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3571348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71925" y="8831265"/>
            <a:ext cx="3038475"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41" tIns="46221" rIns="92441" bIns="46221" anchor="b"/>
          <a:lstStyle>
            <a:lvl1pPr defTabSz="931863">
              <a:defRPr sz="1100" b="1">
                <a:solidFill>
                  <a:schemeClr val="tx1"/>
                </a:solidFill>
                <a:latin typeface="Arial" charset="0"/>
                <a:ea typeface="ヒラギノ角ゴ Pro W3" pitchFamily="1" charset="-128"/>
              </a:defRPr>
            </a:lvl1pPr>
            <a:lvl2pPr marL="742950" indent="-285750" defTabSz="931863">
              <a:defRPr sz="1100" b="1">
                <a:solidFill>
                  <a:schemeClr val="tx1"/>
                </a:solidFill>
                <a:latin typeface="Arial" charset="0"/>
                <a:ea typeface="ヒラギノ角ゴ Pro W3" pitchFamily="1" charset="-128"/>
              </a:defRPr>
            </a:lvl2pPr>
            <a:lvl3pPr marL="1143000" indent="-228600" defTabSz="931863">
              <a:defRPr sz="1100" b="1">
                <a:solidFill>
                  <a:schemeClr val="tx1"/>
                </a:solidFill>
                <a:latin typeface="Arial" charset="0"/>
                <a:ea typeface="ヒラギノ角ゴ Pro W3" pitchFamily="1" charset="-128"/>
              </a:defRPr>
            </a:lvl3pPr>
            <a:lvl4pPr marL="1600200" indent="-228600" defTabSz="931863">
              <a:defRPr sz="1100" b="1">
                <a:solidFill>
                  <a:schemeClr val="tx1"/>
                </a:solidFill>
                <a:latin typeface="Arial" charset="0"/>
                <a:ea typeface="ヒラギノ角ゴ Pro W3" pitchFamily="1" charset="-128"/>
              </a:defRPr>
            </a:lvl4pPr>
            <a:lvl5pPr marL="2057400" indent="-228600" defTabSz="931863">
              <a:defRPr sz="1100" b="1">
                <a:solidFill>
                  <a:schemeClr val="tx1"/>
                </a:solidFill>
                <a:latin typeface="Arial" charset="0"/>
                <a:ea typeface="ヒラギノ角ゴ Pro W3" pitchFamily="1" charset="-128"/>
              </a:defRPr>
            </a:lvl5pPr>
            <a:lvl6pPr marL="25146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a:fld id="{B0CF2932-000C-42B3-8E85-DA9003FBA1DB}" type="slidenum">
              <a:rPr lang="en-US" sz="1200" b="0"/>
              <a:pPr algn="r"/>
              <a:t>41</a:t>
            </a:fld>
            <a:endParaRPr lang="en-US" sz="1200" b="0" dirty="0"/>
          </a:p>
        </p:txBody>
      </p:sp>
      <p:sp>
        <p:nvSpPr>
          <p:cNvPr id="49155"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2AC1F8CB-EA29-4A66-B3BC-A16D6CAFE140}" type="slidenum">
              <a:rPr lang="en-US" sz="1200" b="0">
                <a:latin typeface="Calibri" pitchFamily="34" charset="0"/>
                <a:cs typeface="Arial" charset="0"/>
              </a:rPr>
              <a:pPr algn="r" eaLnBrk="1" hangingPunct="1"/>
              <a:t>41</a:t>
            </a:fld>
            <a:endParaRPr lang="en-US" sz="1200" b="0" dirty="0">
              <a:latin typeface="Calibri" pitchFamily="34" charset="0"/>
              <a:cs typeface="Arial" charset="0"/>
            </a:endParaRPr>
          </a:p>
        </p:txBody>
      </p:sp>
      <p:sp>
        <p:nvSpPr>
          <p:cNvPr id="49156"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2292F943-F82B-4F3F-9F5D-9B4D90D34576}" type="slidenum">
              <a:rPr lang="en-US" sz="1200" b="0"/>
              <a:pPr/>
              <a:t>42</a:t>
            </a:fld>
            <a:endParaRPr lang="en-US" sz="1200" b="0" dirty="0"/>
          </a:p>
        </p:txBody>
      </p:sp>
      <p:sp>
        <p:nvSpPr>
          <p:cNvPr id="50179"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18F2842C-099A-4C40-9E85-AD79171852DF}" type="slidenum">
              <a:rPr lang="en-US" sz="1200" b="0">
                <a:latin typeface="Calibri" pitchFamily="34" charset="0"/>
                <a:cs typeface="Arial" charset="0"/>
              </a:rPr>
              <a:pPr algn="r" eaLnBrk="1" hangingPunct="1"/>
              <a:t>42</a:t>
            </a:fld>
            <a:endParaRPr lang="en-US" sz="1200" b="0" dirty="0">
              <a:latin typeface="Calibri" pitchFamily="34" charset="0"/>
              <a:cs typeface="Arial" charset="0"/>
            </a:endParaRPr>
          </a:p>
        </p:txBody>
      </p:sp>
      <p:sp>
        <p:nvSpPr>
          <p:cNvPr id="50180"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3365A3F0-B316-4E40-994A-3BE26215ED90}" type="slidenum">
              <a:rPr lang="en-US" sz="1200" b="0"/>
              <a:pPr/>
              <a:t>43</a:t>
            </a:fld>
            <a:endParaRPr lang="en-US" sz="1200" b="0" dirty="0"/>
          </a:p>
        </p:txBody>
      </p:sp>
      <p:sp>
        <p:nvSpPr>
          <p:cNvPr id="51203"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61C2FA0B-15D4-4C9A-BCB4-BD1CD0721316}" type="slidenum">
              <a:rPr lang="en-US" sz="1200" b="0">
                <a:latin typeface="Calibri" pitchFamily="34" charset="0"/>
                <a:cs typeface="Arial" charset="0"/>
              </a:rPr>
              <a:pPr algn="r" eaLnBrk="1" hangingPunct="1"/>
              <a:t>43</a:t>
            </a:fld>
            <a:endParaRPr lang="en-US" sz="1200" b="0" dirty="0">
              <a:latin typeface="Calibri" pitchFamily="34" charset="0"/>
              <a:cs typeface="Arial" charset="0"/>
            </a:endParaRPr>
          </a:p>
        </p:txBody>
      </p:sp>
      <p:sp>
        <p:nvSpPr>
          <p:cNvPr id="51204"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971925" y="8831265"/>
            <a:ext cx="3038475"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41" tIns="46221" rIns="92441" bIns="46221" anchor="b"/>
          <a:lstStyle>
            <a:lvl1pPr defTabSz="931863">
              <a:defRPr sz="1100" b="1">
                <a:solidFill>
                  <a:schemeClr val="tx1"/>
                </a:solidFill>
                <a:latin typeface="Arial" charset="0"/>
                <a:ea typeface="ヒラギノ角ゴ Pro W3" pitchFamily="1" charset="-128"/>
              </a:defRPr>
            </a:lvl1pPr>
            <a:lvl2pPr marL="742950" indent="-285750" defTabSz="931863">
              <a:defRPr sz="1100" b="1">
                <a:solidFill>
                  <a:schemeClr val="tx1"/>
                </a:solidFill>
                <a:latin typeface="Arial" charset="0"/>
                <a:ea typeface="ヒラギノ角ゴ Pro W3" pitchFamily="1" charset="-128"/>
              </a:defRPr>
            </a:lvl2pPr>
            <a:lvl3pPr marL="1143000" indent="-228600" defTabSz="931863">
              <a:defRPr sz="1100" b="1">
                <a:solidFill>
                  <a:schemeClr val="tx1"/>
                </a:solidFill>
                <a:latin typeface="Arial" charset="0"/>
                <a:ea typeface="ヒラギノ角ゴ Pro W3" pitchFamily="1" charset="-128"/>
              </a:defRPr>
            </a:lvl3pPr>
            <a:lvl4pPr marL="1600200" indent="-228600" defTabSz="931863">
              <a:defRPr sz="1100" b="1">
                <a:solidFill>
                  <a:schemeClr val="tx1"/>
                </a:solidFill>
                <a:latin typeface="Arial" charset="0"/>
                <a:ea typeface="ヒラギノ角ゴ Pro W3" pitchFamily="1" charset="-128"/>
              </a:defRPr>
            </a:lvl4pPr>
            <a:lvl5pPr marL="2057400" indent="-228600" defTabSz="931863">
              <a:defRPr sz="1100" b="1">
                <a:solidFill>
                  <a:schemeClr val="tx1"/>
                </a:solidFill>
                <a:latin typeface="Arial" charset="0"/>
                <a:ea typeface="ヒラギノ角ゴ Pro W3" pitchFamily="1" charset="-128"/>
              </a:defRPr>
            </a:lvl5pPr>
            <a:lvl6pPr marL="25146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31863"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a:fld id="{DD3A26C2-1879-42B7-A442-5FD682B0AB82}" type="slidenum">
              <a:rPr lang="en-US" sz="1200" b="0"/>
              <a:pPr algn="r"/>
              <a:t>44</a:t>
            </a:fld>
            <a:endParaRPr lang="en-US" sz="1200" b="0" dirty="0"/>
          </a:p>
        </p:txBody>
      </p:sp>
      <p:sp>
        <p:nvSpPr>
          <p:cNvPr id="52227"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B43D0000-FF58-49AC-AFBB-80E022562B84}" type="slidenum">
              <a:rPr lang="en-US" sz="1200" b="0">
                <a:latin typeface="Calibri" pitchFamily="34" charset="0"/>
                <a:cs typeface="Arial" charset="0"/>
              </a:rPr>
              <a:pPr algn="r" eaLnBrk="1" hangingPunct="1"/>
              <a:t>44</a:t>
            </a:fld>
            <a:endParaRPr lang="en-US" sz="1200" b="0" dirty="0">
              <a:latin typeface="Calibri" pitchFamily="34" charset="0"/>
              <a:cs typeface="Arial" charset="0"/>
            </a:endParaRPr>
          </a:p>
        </p:txBody>
      </p:sp>
      <p:sp>
        <p:nvSpPr>
          <p:cNvPr id="52228" name="Rectangle 2"/>
          <p:cNvSpPr>
            <a:spLocks noGrp="1" noRot="1" noChangeAspect="1" noChangeArrowheads="1" noTextEdit="1"/>
          </p:cNvSpPr>
          <p:nvPr>
            <p:ph type="sldImg"/>
          </p:nvPr>
        </p:nvSpPr>
        <p:spPr>
          <a:xfrm>
            <a:off x="1182688" y="698500"/>
            <a:ext cx="4646612" cy="3484563"/>
          </a:xfrm>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27530180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2604158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3034294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2660453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49</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496">
              <a:defRPr sz="1100" b="1">
                <a:solidFill>
                  <a:schemeClr val="tx1"/>
                </a:solidFill>
                <a:latin typeface="Arial" charset="0"/>
                <a:ea typeface="ヒラギノ角ゴ Pro W3" pitchFamily="1" charset="-128"/>
              </a:defRPr>
            </a:lvl1pPr>
            <a:lvl2pPr marL="737077" indent="-283490" defTabSz="924496">
              <a:defRPr sz="1100" b="1">
                <a:solidFill>
                  <a:schemeClr val="tx1"/>
                </a:solidFill>
                <a:latin typeface="Arial" charset="0"/>
                <a:ea typeface="ヒラギノ角ゴ Pro W3" pitchFamily="1" charset="-128"/>
              </a:defRPr>
            </a:lvl2pPr>
            <a:lvl3pPr marL="1133964" indent="-226793" defTabSz="924496">
              <a:defRPr sz="1100" b="1">
                <a:solidFill>
                  <a:schemeClr val="tx1"/>
                </a:solidFill>
                <a:latin typeface="Arial" charset="0"/>
                <a:ea typeface="ヒラギノ角ゴ Pro W3" pitchFamily="1" charset="-128"/>
              </a:defRPr>
            </a:lvl3pPr>
            <a:lvl4pPr marL="1587549" indent="-226793" defTabSz="924496">
              <a:defRPr sz="1100" b="1">
                <a:solidFill>
                  <a:schemeClr val="tx1"/>
                </a:solidFill>
                <a:latin typeface="Arial" charset="0"/>
                <a:ea typeface="ヒラギノ角ゴ Pro W3" pitchFamily="1" charset="-128"/>
              </a:defRPr>
            </a:lvl4pPr>
            <a:lvl5pPr marL="2041135" indent="-226793" defTabSz="924496">
              <a:defRPr sz="1100" b="1">
                <a:solidFill>
                  <a:schemeClr val="tx1"/>
                </a:solidFill>
                <a:latin typeface="Arial" charset="0"/>
                <a:ea typeface="ヒラギノ角ゴ Pro W3" pitchFamily="1" charset="-128"/>
              </a:defRPr>
            </a:lvl5pPr>
            <a:lvl6pPr marL="2494720"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6pPr>
            <a:lvl7pPr marL="2948305"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7pPr>
            <a:lvl8pPr marL="3401892"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8pPr>
            <a:lvl9pPr marL="3855477" indent="-226793" defTabSz="924496" eaLnBrk="0" fontAlgn="base" hangingPunct="0">
              <a:spcBef>
                <a:spcPct val="0"/>
              </a:spcBef>
              <a:spcAft>
                <a:spcPct val="0"/>
              </a:spcAft>
              <a:defRPr sz="1100" b="1">
                <a:solidFill>
                  <a:schemeClr val="tx1"/>
                </a:solidFill>
                <a:latin typeface="Arial" charset="0"/>
                <a:ea typeface="ヒラギノ角ゴ Pro W3" pitchFamily="1" charset="-128"/>
              </a:defRPr>
            </a:lvl9pPr>
          </a:lstStyle>
          <a:p>
            <a:fld id="{81B9CDB0-F3D9-4066-A624-9B69670BC980}" type="slidenum">
              <a:rPr lang="en-US" sz="1200" b="0"/>
              <a:pPr/>
              <a:t>5</a:t>
            </a:fld>
            <a:endParaRPr lang="en-US" sz="1200" b="0" dirty="0"/>
          </a:p>
        </p:txBody>
      </p:sp>
      <p:sp>
        <p:nvSpPr>
          <p:cNvPr id="35843" name="Rectangle 7"/>
          <p:cNvSpPr txBox="1">
            <a:spLocks noGrp="1" noChangeArrowheads="1"/>
          </p:cNvSpPr>
          <p:nvPr/>
        </p:nvSpPr>
        <p:spPr bwMode="auto">
          <a:xfrm>
            <a:off x="3970339" y="8829675"/>
            <a:ext cx="303847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18" tIns="46209" rIns="92418" bIns="46209" anchor="b"/>
          <a:lstStyle>
            <a:lvl1pPr defTabSz="928688">
              <a:defRPr sz="1100" b="1">
                <a:solidFill>
                  <a:schemeClr val="tx1"/>
                </a:solidFill>
                <a:latin typeface="Arial" charset="0"/>
                <a:ea typeface="ヒラギノ角ゴ Pro W3" pitchFamily="1" charset="-128"/>
              </a:defRPr>
            </a:lvl1pPr>
            <a:lvl2pPr marL="742950" indent="-285750" defTabSz="928688">
              <a:defRPr sz="1100" b="1">
                <a:solidFill>
                  <a:schemeClr val="tx1"/>
                </a:solidFill>
                <a:latin typeface="Arial" charset="0"/>
                <a:ea typeface="ヒラギノ角ゴ Pro W3" pitchFamily="1" charset="-128"/>
              </a:defRPr>
            </a:lvl2pPr>
            <a:lvl3pPr marL="1143000" indent="-228600" defTabSz="928688">
              <a:defRPr sz="1100" b="1">
                <a:solidFill>
                  <a:schemeClr val="tx1"/>
                </a:solidFill>
                <a:latin typeface="Arial" charset="0"/>
                <a:ea typeface="ヒラギノ角ゴ Pro W3" pitchFamily="1" charset="-128"/>
              </a:defRPr>
            </a:lvl3pPr>
            <a:lvl4pPr marL="1600200" indent="-228600" defTabSz="928688">
              <a:defRPr sz="1100" b="1">
                <a:solidFill>
                  <a:schemeClr val="tx1"/>
                </a:solidFill>
                <a:latin typeface="Arial" charset="0"/>
                <a:ea typeface="ヒラギノ角ゴ Pro W3" pitchFamily="1" charset="-128"/>
              </a:defRPr>
            </a:lvl4pPr>
            <a:lvl5pPr marL="2057400" indent="-228600" defTabSz="928688">
              <a:defRPr sz="1100" b="1">
                <a:solidFill>
                  <a:schemeClr val="tx1"/>
                </a:solidFill>
                <a:latin typeface="Arial" charset="0"/>
                <a:ea typeface="ヒラギノ角ゴ Pro W3" pitchFamily="1" charset="-128"/>
              </a:defRPr>
            </a:lvl5pPr>
            <a:lvl6pPr marL="25146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defTabSz="928688"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r" eaLnBrk="1" hangingPunct="1"/>
            <a:fld id="{1699BA65-7A95-4A0F-8194-AE43AF9CA155}" type="slidenum">
              <a:rPr lang="en-US" sz="1200" b="0">
                <a:latin typeface="Calibri" pitchFamily="34" charset="0"/>
                <a:cs typeface="Arial" charset="0"/>
              </a:rPr>
              <a:pPr algn="r" eaLnBrk="1" hangingPunct="1"/>
              <a:t>5</a:t>
            </a:fld>
            <a:endParaRPr lang="en-US" sz="1200" b="0" dirty="0">
              <a:latin typeface="Calibri" pitchFamily="34" charset="0"/>
              <a:cs typeface="Arial" charset="0"/>
            </a:endParaRPr>
          </a:p>
        </p:txBody>
      </p:sp>
      <p:sp>
        <p:nvSpPr>
          <p:cNvPr id="3584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3593267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51</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1860161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53</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54</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55</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56</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CBFE6C-6682-4324-A313-5E1FE795734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BFE6C-6682-4324-A313-5E1FE795734C}"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xmlns="" val="30262643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a:ln/>
        </p:spPr>
      </p:sp>
      <p:sp>
        <p:nvSpPr>
          <p:cNvPr id="54275" name="Rectangle 3"/>
          <p:cNvSpPr>
            <a:spLocks noGrp="1"/>
          </p:cNvSpPr>
          <p:nvPr>
            <p:ph type="body" idx="1"/>
          </p:nvPr>
        </p:nvSpPr>
        <p:spPr>
          <a:xfrm>
            <a:off x="701676" y="4416426"/>
            <a:ext cx="5607050" cy="418306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436" tIns="46219" rIns="92436" bIns="46219"/>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6</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7</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xmlns="" val="423535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DCBFE6C-6682-4324-A313-5E1FE795734C}" type="slidenum">
              <a:rPr lang="en-US" smtClean="0"/>
              <a:pPr/>
              <a:t>9</a:t>
            </a:fld>
            <a:endParaRPr lang="en-US"/>
          </a:p>
        </p:txBody>
      </p:sp>
      <p:sp>
        <p:nvSpPr>
          <p:cNvPr id="5" name="Notes Placeholder 4"/>
          <p:cNvSpPr>
            <a:spLocks noGrp="1"/>
          </p:cNvSpPr>
          <p:nvPr>
            <p:ph type="body"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91475" y="6429375"/>
            <a:ext cx="876300" cy="292100"/>
          </a:xfrm>
        </p:spPr>
        <p:txBody>
          <a:bodyPr/>
          <a:lstStyle/>
          <a:p>
            <a:fld id="{6FECDDC6-802A-469E-8808-5B783735D9EE}" type="slidenum">
              <a:rPr lang="en-US" smtClean="0"/>
              <a:pPr/>
              <a:t>‹#›</a:t>
            </a:fld>
            <a:endParaRPr lang="en-US"/>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A29FE0-C396-44F1-A295-A0CE8B4E7332}"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DDC6-802A-469E-8808-5B783735D9EE}"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A29FE0-C396-44F1-A295-A0CE8B4E7332}"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DDC6-802A-469E-8808-5B783735D9EE}"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2E2224"/>
              </a:solidFill>
            </a:endParaRPr>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solidFill>
                  <a:srgbClr val="CBD8DD"/>
                </a:solidFill>
              </a:rPr>
              <a:pPr/>
              <a:t>8/18/2011</a:t>
            </a:fld>
            <a:endParaRPr lang="en-US">
              <a:solidFill>
                <a:srgbClr val="CBD8DD"/>
              </a:solidFill>
            </a:endParaRPr>
          </a:p>
        </p:txBody>
      </p:sp>
      <p:sp>
        <p:nvSpPr>
          <p:cNvPr id="5" name="Footer Placeholder 4"/>
          <p:cNvSpPr>
            <a:spLocks noGrp="1"/>
          </p:cNvSpPr>
          <p:nvPr>
            <p:ph type="ftr" sz="quarter" idx="11"/>
          </p:nvPr>
        </p:nvSpPr>
        <p:spPr/>
        <p:txBody>
          <a:bodyPr/>
          <a:lstStyle/>
          <a:p>
            <a:endParaRPr lang="en-US">
              <a:solidFill>
                <a:srgbClr val="48231E"/>
              </a:solidFill>
            </a:endParaRPr>
          </a:p>
        </p:txBody>
      </p:sp>
      <p:sp>
        <p:nvSpPr>
          <p:cNvPr id="6" name="Slide Number Placeholder 5"/>
          <p:cNvSpPr>
            <a:spLocks noGrp="1"/>
          </p:cNvSpPr>
          <p:nvPr>
            <p:ph type="sldNum" sz="quarter" idx="12"/>
          </p:nvPr>
        </p:nvSpPr>
        <p:spPr>
          <a:xfrm>
            <a:off x="7991475" y="6429375"/>
            <a:ext cx="876300" cy="292100"/>
          </a:xfrm>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2E2224"/>
              </a:solidFill>
            </a:endParaRPr>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2E2224"/>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2E2224"/>
              </a:solidFill>
            </a:endParaRPr>
          </a:p>
        </p:txBody>
      </p:sp>
      <p:sp>
        <p:nvSpPr>
          <p:cNvPr id="4" name="Date Placeholder 3"/>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5" name="Footer Placeholder 4"/>
          <p:cNvSpPr>
            <a:spLocks noGrp="1"/>
          </p:cNvSpPr>
          <p:nvPr>
            <p:ph type="ftr" sz="quarter" idx="11"/>
          </p:nvPr>
        </p:nvSpPr>
        <p:spPr/>
        <p:txBody>
          <a:bodyPr/>
          <a:lstStyle/>
          <a:p>
            <a:endParaRPr lang="en-US">
              <a:solidFill>
                <a:srgbClr val="48231E"/>
              </a:solidFill>
            </a:endParaRPr>
          </a:p>
        </p:txBody>
      </p:sp>
      <p:sp>
        <p:nvSpPr>
          <p:cNvPr id="6" name="Slide Number Placeholder 5"/>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solidFill>
                  <a:srgbClr val="CBD8DD"/>
                </a:solidFill>
              </a:rPr>
              <a:pPr/>
              <a:t>8/18/2011</a:t>
            </a:fld>
            <a:endParaRPr lang="en-US">
              <a:solidFill>
                <a:srgbClr val="CBD8DD"/>
              </a:solidFill>
            </a:endParaRPr>
          </a:p>
        </p:txBody>
      </p:sp>
      <p:sp>
        <p:nvSpPr>
          <p:cNvPr id="5" name="Footer Placeholder 4"/>
          <p:cNvSpPr>
            <a:spLocks noGrp="1"/>
          </p:cNvSpPr>
          <p:nvPr>
            <p:ph type="ftr" sz="quarter" idx="11"/>
          </p:nvPr>
        </p:nvSpPr>
        <p:spPr/>
        <p:txBody>
          <a:bodyPr/>
          <a:lstStyle/>
          <a:p>
            <a:endParaRPr lang="en-US">
              <a:solidFill>
                <a:srgbClr val="48231E"/>
              </a:solidFill>
            </a:endParaRPr>
          </a:p>
        </p:txBody>
      </p:sp>
      <p:sp>
        <p:nvSpPr>
          <p:cNvPr id="6" name="Slide Number Placeholder 5"/>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2E2224"/>
              </a:solidFill>
            </a:endParaRPr>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6" name="Footer Placeholder 5"/>
          <p:cNvSpPr>
            <a:spLocks noGrp="1"/>
          </p:cNvSpPr>
          <p:nvPr>
            <p:ph type="ftr" sz="quarter" idx="11"/>
          </p:nvPr>
        </p:nvSpPr>
        <p:spPr/>
        <p:txBody>
          <a:bodyPr/>
          <a:lstStyle/>
          <a:p>
            <a:endParaRPr lang="en-US">
              <a:solidFill>
                <a:srgbClr val="48231E"/>
              </a:solidFill>
            </a:endParaRPr>
          </a:p>
        </p:txBody>
      </p:sp>
      <p:sp>
        <p:nvSpPr>
          <p:cNvPr id="7" name="Slide Number Placeholder 6"/>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8" name="Footer Placeholder 7"/>
          <p:cNvSpPr>
            <a:spLocks noGrp="1"/>
          </p:cNvSpPr>
          <p:nvPr>
            <p:ph type="ftr" sz="quarter" idx="11"/>
          </p:nvPr>
        </p:nvSpPr>
        <p:spPr/>
        <p:txBody>
          <a:bodyPr/>
          <a:lstStyle/>
          <a:p>
            <a:endParaRPr lang="en-US">
              <a:solidFill>
                <a:srgbClr val="48231E"/>
              </a:solidFill>
            </a:endParaRPr>
          </a:p>
        </p:txBody>
      </p:sp>
      <p:sp>
        <p:nvSpPr>
          <p:cNvPr id="9" name="Slide Number Placeholder 8"/>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4" name="Footer Placeholder 3"/>
          <p:cNvSpPr>
            <a:spLocks noGrp="1"/>
          </p:cNvSpPr>
          <p:nvPr>
            <p:ph type="ftr" sz="quarter" idx="11"/>
          </p:nvPr>
        </p:nvSpPr>
        <p:spPr/>
        <p:txBody>
          <a:bodyPr/>
          <a:lstStyle/>
          <a:p>
            <a:endParaRPr lang="en-US">
              <a:solidFill>
                <a:srgbClr val="48231E"/>
              </a:solidFill>
            </a:endParaRPr>
          </a:p>
        </p:txBody>
      </p:sp>
      <p:sp>
        <p:nvSpPr>
          <p:cNvPr id="5" name="Slide Number Placeholder 4"/>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3" name="Footer Placeholder 2"/>
          <p:cNvSpPr>
            <a:spLocks noGrp="1"/>
          </p:cNvSpPr>
          <p:nvPr>
            <p:ph type="ftr" sz="quarter" idx="11"/>
          </p:nvPr>
        </p:nvSpPr>
        <p:spPr/>
        <p:txBody>
          <a:bodyPr/>
          <a:lstStyle/>
          <a:p>
            <a:endParaRPr lang="en-US">
              <a:solidFill>
                <a:srgbClr val="48231E"/>
              </a:solidFill>
            </a:endParaRPr>
          </a:p>
        </p:txBody>
      </p:sp>
      <p:sp>
        <p:nvSpPr>
          <p:cNvPr id="4" name="Slide Number Placeholder 3"/>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solidFill>
                  <a:srgbClr val="CBD8DD"/>
                </a:solidFill>
              </a:rPr>
              <a:pPr/>
              <a:t>8/18/2011</a:t>
            </a:fld>
            <a:endParaRPr lang="en-US">
              <a:solidFill>
                <a:srgbClr val="CBD8DD"/>
              </a:solidFill>
            </a:endParaRPr>
          </a:p>
        </p:txBody>
      </p:sp>
      <p:sp>
        <p:nvSpPr>
          <p:cNvPr id="6" name="Footer Placeholder 5"/>
          <p:cNvSpPr>
            <a:spLocks noGrp="1"/>
          </p:cNvSpPr>
          <p:nvPr>
            <p:ph type="ftr" sz="quarter" idx="11"/>
          </p:nvPr>
        </p:nvSpPr>
        <p:spPr/>
        <p:txBody>
          <a:bodyPr/>
          <a:lstStyle/>
          <a:p>
            <a:endParaRPr lang="en-US">
              <a:solidFill>
                <a:srgbClr val="48231E"/>
              </a:solidFill>
            </a:endParaRPr>
          </a:p>
        </p:txBody>
      </p:sp>
      <p:sp>
        <p:nvSpPr>
          <p:cNvPr id="7" name="Slide Number Placeholder 6"/>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86A29FE0-C396-44F1-A295-A0CE8B4E7332}"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DDC6-802A-469E-8808-5B783735D9EE}"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solidFill>
                  <a:srgbClr val="CBD8DD"/>
                </a:solidFill>
              </a:rPr>
              <a:pPr/>
              <a:t>8/18/2011</a:t>
            </a:fld>
            <a:endParaRPr lang="en-US">
              <a:solidFill>
                <a:srgbClr val="CBD8DD"/>
              </a:solidFill>
            </a:endParaRPr>
          </a:p>
        </p:txBody>
      </p:sp>
      <p:sp>
        <p:nvSpPr>
          <p:cNvPr id="6" name="Footer Placeholder 5"/>
          <p:cNvSpPr>
            <a:spLocks noGrp="1"/>
          </p:cNvSpPr>
          <p:nvPr>
            <p:ph type="ftr" sz="quarter" idx="11"/>
          </p:nvPr>
        </p:nvSpPr>
        <p:spPr/>
        <p:txBody>
          <a:bodyPr/>
          <a:lstStyle/>
          <a:p>
            <a:endParaRPr lang="en-US">
              <a:solidFill>
                <a:srgbClr val="48231E"/>
              </a:solidFill>
            </a:endParaRPr>
          </a:p>
        </p:txBody>
      </p:sp>
      <p:sp>
        <p:nvSpPr>
          <p:cNvPr id="7" name="Slide Number Placeholder 6"/>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5" name="Footer Placeholder 4"/>
          <p:cNvSpPr>
            <a:spLocks noGrp="1"/>
          </p:cNvSpPr>
          <p:nvPr>
            <p:ph type="ftr" sz="quarter" idx="11"/>
          </p:nvPr>
        </p:nvSpPr>
        <p:spPr/>
        <p:txBody>
          <a:bodyPr/>
          <a:lstStyle/>
          <a:p>
            <a:endParaRPr lang="en-US">
              <a:solidFill>
                <a:srgbClr val="48231E"/>
              </a:solidFill>
            </a:endParaRPr>
          </a:p>
        </p:txBody>
      </p:sp>
      <p:sp>
        <p:nvSpPr>
          <p:cNvPr id="6" name="Slide Number Placeholder 5"/>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5" name="Footer Placeholder 4"/>
          <p:cNvSpPr>
            <a:spLocks noGrp="1"/>
          </p:cNvSpPr>
          <p:nvPr>
            <p:ph type="ftr" sz="quarter" idx="11"/>
          </p:nvPr>
        </p:nvSpPr>
        <p:spPr/>
        <p:txBody>
          <a:bodyPr/>
          <a:lstStyle/>
          <a:p>
            <a:endParaRPr lang="en-US">
              <a:solidFill>
                <a:srgbClr val="48231E"/>
              </a:solidFill>
            </a:endParaRPr>
          </a:p>
        </p:txBody>
      </p:sp>
      <p:sp>
        <p:nvSpPr>
          <p:cNvPr id="6" name="Slide Number Placeholder 5"/>
          <p:cNvSpPr>
            <a:spLocks noGrp="1"/>
          </p:cNvSpPr>
          <p:nvPr>
            <p:ph type="sldNum" sz="quarter" idx="12"/>
          </p:nvPr>
        </p:nvSpPr>
        <p:spPr/>
        <p:txBody>
          <a:bodyPr/>
          <a:lstStyle/>
          <a:p>
            <a:fld id="{6FECDDC6-802A-469E-8808-5B783735D9EE}" type="slidenum">
              <a:rPr lang="en-US" smtClean="0">
                <a:solidFill>
                  <a:srgbClr val="48231E"/>
                </a:solidFill>
              </a:rPr>
              <a:pPr/>
              <a:t>‹#›</a:t>
            </a:fld>
            <a:endParaRPr lang="en-US">
              <a:solidFill>
                <a:srgbClr val="48231E"/>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DDC6-802A-469E-8808-5B783735D9E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A29FE0-C396-44F1-A295-A0CE8B4E7332}"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DDC6-802A-469E-8808-5B783735D9EE}"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6A29FE0-C396-44F1-A295-A0CE8B4E7332}" type="datetimeFigureOut">
              <a:rPr lang="en-US" smtClean="0"/>
              <a:pPr/>
              <a:t>8/18/2011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CDDC6-802A-469E-8808-5B783735D9EE}"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86A29FE0-C396-44F1-A295-A0CE8B4E7332}" type="datetimeFigureOut">
              <a:rPr lang="en-US" smtClean="0"/>
              <a:pPr/>
              <a:t>8/18/2011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CDDC6-802A-469E-8808-5B783735D9EE}"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29FE0-C396-44F1-A295-A0CE8B4E7332}" type="datetimeFigureOut">
              <a:rPr lang="en-US" smtClean="0"/>
              <a:pPr/>
              <a:t>8/18/2011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CDDC6-802A-469E-8808-5B783735D9EE}"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DDC6-802A-469E-8808-5B783735D9EE}"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86A29FE0-C396-44F1-A295-A0CE8B4E7332}"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DDC6-802A-469E-8808-5B783735D9EE}"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86A29FE0-C396-44F1-A295-A0CE8B4E7332}" type="datetimeFigureOut">
              <a:rPr lang="en-US" smtClean="0"/>
              <a:pPr/>
              <a:t>8/18/2011</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6FECDDC6-802A-469E-8808-5B783735D9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86A29FE0-C396-44F1-A295-A0CE8B4E7332}" type="datetimeFigureOut">
              <a:rPr lang="en-US" smtClean="0">
                <a:solidFill>
                  <a:srgbClr val="48231E"/>
                </a:solidFill>
              </a:rPr>
              <a:pPr/>
              <a:t>8/18/2011</a:t>
            </a:fld>
            <a:endParaRPr lang="en-US">
              <a:solidFill>
                <a:srgbClr val="48231E"/>
              </a:solidFill>
            </a:endParaRPr>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solidFill>
                <a:srgbClr val="48231E"/>
              </a:solidFill>
            </a:endParaRPr>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6FECDDC6-802A-469E-8808-5B783735D9EE}" type="slidenum">
              <a:rPr lang="en-US" smtClean="0">
                <a:solidFill>
                  <a:srgbClr val="48231E"/>
                </a:solidFill>
              </a:rPr>
              <a:pPr/>
              <a:t>‹#›</a:t>
            </a:fld>
            <a:endParaRPr lang="en-US">
              <a:solidFill>
                <a:srgbClr val="48231E"/>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8.png"/><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dwb.unl.edu/Edit/MB/MasonBruning.html" TargetMode="External"/><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8" Type="http://schemas.openxmlformats.org/officeDocument/2006/relationships/image" Target="../media/image34.gif"/><Relationship Id="rId13" Type="http://schemas.openxmlformats.org/officeDocument/2006/relationships/image" Target="../media/image39.wmf"/><Relationship Id="rId3" Type="http://schemas.openxmlformats.org/officeDocument/2006/relationships/image" Target="../media/image29.png"/><Relationship Id="rId7" Type="http://schemas.openxmlformats.org/officeDocument/2006/relationships/image" Target="../media/image33.wmf"/><Relationship Id="rId12" Type="http://schemas.openxmlformats.org/officeDocument/2006/relationships/image" Target="../media/image38.wm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gif"/><Relationship Id="rId4" Type="http://schemas.openxmlformats.org/officeDocument/2006/relationships/image" Target="../media/image30.png"/><Relationship Id="rId9" Type="http://schemas.openxmlformats.org/officeDocument/2006/relationships/image" Target="../media/image3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3657600" y="341055"/>
            <a:ext cx="5193552" cy="255454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sz="8000" dirty="0">
                <a:solidFill>
                  <a:schemeClr val="accent2">
                    <a:lumMod val="75000"/>
                  </a:schemeClr>
                </a:solidFill>
                <a:ea typeface="Tahoma" pitchFamily="34" charset="0"/>
                <a:cs typeface="Times New Roman" pitchFamily="18" charset="0"/>
              </a:rPr>
              <a:t>Formative Feedback</a:t>
            </a:r>
          </a:p>
        </p:txBody>
      </p:sp>
      <p:sp>
        <p:nvSpPr>
          <p:cNvPr id="13317" name="TextBox 2"/>
          <p:cNvSpPr txBox="1">
            <a:spLocks noChangeArrowheads="1"/>
          </p:cNvSpPr>
          <p:nvPr/>
        </p:nvSpPr>
        <p:spPr bwMode="auto">
          <a:xfrm>
            <a:off x="3810000" y="5565338"/>
            <a:ext cx="4781176"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algn="ctr"/>
            <a:r>
              <a:rPr lang="en-US" sz="2400" i="1" dirty="0" smtClean="0">
                <a:solidFill>
                  <a:schemeClr val="accent6">
                    <a:lumMod val="75000"/>
                  </a:schemeClr>
                </a:solidFill>
                <a:latin typeface="+mn-lt"/>
              </a:rPr>
              <a:t>Valerie Shute and Umit Tokac  </a:t>
            </a:r>
            <a:endParaRPr lang="en-US" sz="2400" i="1" dirty="0">
              <a:solidFill>
                <a:schemeClr val="accent6">
                  <a:lumMod val="75000"/>
                </a:schemeClr>
              </a:solidFill>
              <a:latin typeface="+mn-lt"/>
            </a:endParaRPr>
          </a:p>
          <a:p>
            <a:pPr algn="ctr"/>
            <a:r>
              <a:rPr lang="en-US" sz="2000" b="0" i="1" dirty="0" smtClean="0">
                <a:solidFill>
                  <a:schemeClr val="accent6">
                    <a:lumMod val="75000"/>
                  </a:schemeClr>
                </a:solidFill>
                <a:latin typeface="+mn-lt"/>
              </a:rPr>
              <a:t>Florida State University</a:t>
            </a:r>
          </a:p>
          <a:p>
            <a:pPr algn="ctr"/>
            <a:r>
              <a:rPr lang="en-US" sz="1800" b="0" i="1" dirty="0" smtClean="0">
                <a:solidFill>
                  <a:schemeClr val="accent6">
                    <a:lumMod val="75000"/>
                  </a:schemeClr>
                </a:solidFill>
                <a:latin typeface="+mn-lt"/>
              </a:rPr>
              <a:t>Teacher Training Workshop, July 29, 2011</a:t>
            </a:r>
          </a:p>
          <a:p>
            <a:pPr algn="ctr"/>
            <a:r>
              <a:rPr lang="en-US" sz="1600" b="0" dirty="0" smtClean="0">
                <a:solidFill>
                  <a:schemeClr val="accent6">
                    <a:lumMod val="75000"/>
                  </a:schemeClr>
                </a:solidFill>
                <a:latin typeface="+mn-lt"/>
              </a:rPr>
              <a:t>Project funded by Institute of Education Sciences</a:t>
            </a:r>
            <a:endParaRPr lang="en-US" sz="1600" b="0" dirty="0">
              <a:solidFill>
                <a:schemeClr val="accent6">
                  <a:lumMod val="75000"/>
                </a:schemeClr>
              </a:solidFill>
              <a:latin typeface="+mn-lt"/>
            </a:endParaRPr>
          </a:p>
        </p:txBody>
      </p:sp>
      <p:grpSp>
        <p:nvGrpSpPr>
          <p:cNvPr id="4" name="Group 3"/>
          <p:cNvGrpSpPr/>
          <p:nvPr/>
        </p:nvGrpSpPr>
        <p:grpSpPr>
          <a:xfrm>
            <a:off x="4876800" y="2895600"/>
            <a:ext cx="2708088" cy="2609850"/>
            <a:chOff x="5334000" y="3219450"/>
            <a:chExt cx="2708088" cy="2609850"/>
          </a:xfrm>
        </p:grpSpPr>
        <p:pic>
          <p:nvPicPr>
            <p:cNvPr id="1028" name="Picture 4"/>
            <p:cNvPicPr>
              <a:picLocks noChangeAspect="1" noChangeArrowheads="1"/>
            </p:cNvPicPr>
            <p:nvPr/>
          </p:nvPicPr>
          <p:blipFill rotWithShape="1">
            <a:blip r:embed="rId3" cstate="print">
              <a:duotone>
                <a:schemeClr val="accent3">
                  <a:shade val="45000"/>
                  <a:satMod val="135000"/>
                </a:schemeClr>
                <a:prstClr val="white"/>
              </a:duotone>
              <a:extLst>
                <a:ext uri="{BEBA8EAE-BF5A-486C-A8C5-ECC9F3942E4B}">
                  <a14:imgProps xmlns:a14="http://schemas.microsoft.com/office/drawing/2010/main" xmlns="">
                    <a14:imgLayer r:embed="rId4">
                      <a14:imgEffect>
                        <a14:backgroundRemoval t="1000" b="100000" l="3250" r="94750"/>
                      </a14:imgEffect>
                    </a14:imgLayer>
                  </a14:imgProps>
                </a:ext>
                <a:ext uri="{28A0092B-C50C-407E-A947-70E740481C1C}">
                  <a14:useLocalDpi xmlns:a14="http://schemas.microsoft.com/office/drawing/2010/main" xmlns="" val="0"/>
                </a:ext>
              </a:extLst>
            </a:blip>
            <a:srcRect l="38798" b="9923"/>
            <a:stretch/>
          </p:blipFill>
          <p:spPr bwMode="auto">
            <a:xfrm>
              <a:off x="6254376" y="3219450"/>
              <a:ext cx="1787712"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cstate="print">
              <a:duotone>
                <a:schemeClr val="accent3">
                  <a:shade val="45000"/>
                  <a:satMod val="135000"/>
                </a:schemeClr>
                <a:prstClr val="white"/>
              </a:duotone>
              <a:extLst>
                <a:ext uri="{BEBA8EAE-BF5A-486C-A8C5-ECC9F3942E4B}">
                  <a14:imgProps xmlns:a14="http://schemas.microsoft.com/office/drawing/2010/main" xmlns="">
                    <a14:imgLayer r:embed="rId4">
                      <a14:imgEffect>
                        <a14:backgroundRemoval t="8000" b="99667" l="2750" r="63000"/>
                      </a14:imgEffect>
                    </a14:imgLayer>
                  </a14:imgProps>
                </a:ext>
                <a:ext uri="{28A0092B-C50C-407E-A947-70E740481C1C}">
                  <a14:useLocalDpi xmlns:a14="http://schemas.microsoft.com/office/drawing/2010/main" xmlns="" val="0"/>
                </a:ext>
              </a:extLst>
            </a:blip>
            <a:srcRect t="18888" r="37142" b="-3333"/>
            <a:stretch/>
          </p:blipFill>
          <p:spPr bwMode="auto">
            <a:xfrm>
              <a:off x="5334000" y="3657600"/>
              <a:ext cx="1708337"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2209028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5257800" y="1905000"/>
            <a:ext cx="1283208" cy="533400"/>
          </a:xfrm>
          <a:prstGeom prst="rightArrow">
            <a:avLst/>
          </a:prstGeom>
          <a:solidFill>
            <a:schemeClr val="tx1">
              <a:lumMod val="75000"/>
              <a:lumOff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2209800" y="1905000"/>
            <a:ext cx="1339751" cy="484632"/>
          </a:xfrm>
          <a:prstGeom prst="rightArrow">
            <a:avLst>
              <a:gd name="adj1" fmla="val 50000"/>
              <a:gd name="adj2" fmla="val 94411"/>
            </a:avLst>
          </a:prstGeom>
          <a:solidFill>
            <a:schemeClr val="tx1">
              <a:lumMod val="75000"/>
              <a:lumOff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p:cNvSpPr txBox="1">
            <a:spLocks/>
          </p:cNvSpPr>
          <p:nvPr/>
        </p:nvSpPr>
        <p:spPr>
          <a:xfrm>
            <a:off x="380999" y="3886200"/>
            <a:ext cx="8486775" cy="2209800"/>
          </a:xfrm>
          <a:prstGeom prst="roundRect">
            <a:avLst/>
          </a:prstGeom>
          <a:solidFill>
            <a:schemeClr val="bg1">
              <a:lumMod val="95000"/>
            </a:schemeClr>
          </a:solidFill>
          <a:ln w="1905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buClr>
                <a:srgbClr val="C00000"/>
              </a:buClr>
            </a:pPr>
            <a:r>
              <a:rPr lang="en-US" sz="2800" dirty="0" smtClean="0">
                <a:solidFill>
                  <a:schemeClr val="accent6">
                    <a:lumMod val="50000"/>
                  </a:schemeClr>
                </a:solidFill>
              </a:rPr>
              <a:t>Feedback = Dialogue. Feedback should not only communicate information to the student(s), but also  provide opportunities to engage the teacher (or peers) in discussion about the feedback.</a:t>
            </a:r>
          </a:p>
        </p:txBody>
      </p:sp>
      <p:sp>
        <p:nvSpPr>
          <p:cNvPr id="13" name="Oval 12"/>
          <p:cNvSpPr/>
          <p:nvPr/>
        </p:nvSpPr>
        <p:spPr>
          <a:xfrm>
            <a:off x="304800" y="1371600"/>
            <a:ext cx="1828800" cy="1524000"/>
          </a:xfrm>
          <a:prstGeom prst="ellipse">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5">
                    <a:lumMod val="20000"/>
                    <a:lumOff val="80000"/>
                  </a:schemeClr>
                </a:solidFill>
              </a:rPr>
              <a:t>Teacher or Student </a:t>
            </a:r>
            <a:endParaRPr lang="en-US" sz="2400" b="1" dirty="0">
              <a:solidFill>
                <a:schemeClr val="accent5">
                  <a:lumMod val="20000"/>
                  <a:lumOff val="80000"/>
                </a:schemeClr>
              </a:solidFill>
            </a:endParaRPr>
          </a:p>
        </p:txBody>
      </p:sp>
      <p:sp>
        <p:nvSpPr>
          <p:cNvPr id="14" name="Oval 13"/>
          <p:cNvSpPr/>
          <p:nvPr/>
        </p:nvSpPr>
        <p:spPr>
          <a:xfrm>
            <a:off x="6629400" y="1447800"/>
            <a:ext cx="1828800" cy="1524000"/>
          </a:xfrm>
          <a:prstGeom prst="ellipse">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5">
                    <a:lumMod val="20000"/>
                    <a:lumOff val="80000"/>
                  </a:schemeClr>
                </a:solidFill>
              </a:rPr>
              <a:t> Student </a:t>
            </a:r>
            <a:endParaRPr lang="en-US" sz="2400" b="1" dirty="0">
              <a:solidFill>
                <a:schemeClr val="accent5">
                  <a:lumMod val="20000"/>
                  <a:lumOff val="80000"/>
                </a:schemeClr>
              </a:solidFill>
            </a:endParaRPr>
          </a:p>
        </p:txBody>
      </p:sp>
      <p:sp>
        <p:nvSpPr>
          <p:cNvPr id="15" name="Rectangle 14"/>
          <p:cNvSpPr/>
          <p:nvPr/>
        </p:nvSpPr>
        <p:spPr>
          <a:xfrm>
            <a:off x="3657600" y="1676400"/>
            <a:ext cx="1524000" cy="1009650"/>
          </a:xfrm>
          <a:prstGeom prst="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5">
                    <a:lumMod val="20000"/>
                    <a:lumOff val="80000"/>
                  </a:schemeClr>
                </a:solidFill>
              </a:rPr>
              <a:t>Dialogue</a:t>
            </a:r>
            <a:endParaRPr lang="en-US" sz="2400" b="1" dirty="0">
              <a:solidFill>
                <a:schemeClr val="accent5">
                  <a:lumMod val="20000"/>
                  <a:lumOff val="80000"/>
                </a:schemeClr>
              </a:solidFill>
            </a:endParaRPr>
          </a:p>
        </p:txBody>
      </p:sp>
      <p:sp>
        <p:nvSpPr>
          <p:cNvPr id="9" name="Title 1"/>
          <p:cNvSpPr txBox="1">
            <a:spLocks/>
          </p:cNvSpPr>
          <p:nvPr/>
        </p:nvSpPr>
        <p:spPr>
          <a:xfrm>
            <a:off x="228600" y="1524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2</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2133600"/>
            <a:ext cx="7810982" cy="4114800"/>
          </a:xfrm>
          <a:prstGeom prst="round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6">
                    <a:lumMod val="50000"/>
                  </a:schemeClr>
                </a:solidFill>
              </a:rPr>
              <a:t>If students </a:t>
            </a:r>
            <a:r>
              <a:rPr lang="en-US" sz="3200" dirty="0" smtClean="0">
                <a:solidFill>
                  <a:schemeClr val="accent6">
                    <a:lumMod val="50000"/>
                  </a:schemeClr>
                </a:solidFill>
              </a:rPr>
              <a:t>don’t </a:t>
            </a:r>
            <a:r>
              <a:rPr lang="en-US" sz="3200" dirty="0">
                <a:solidFill>
                  <a:schemeClr val="accent6">
                    <a:lumMod val="50000"/>
                  </a:schemeClr>
                </a:solidFill>
              </a:rPr>
              <a:t>share their </a:t>
            </a:r>
            <a:r>
              <a:rPr lang="en-US" sz="3200" dirty="0" smtClean="0">
                <a:solidFill>
                  <a:schemeClr val="accent6">
                    <a:lumMod val="50000"/>
                  </a:schemeClr>
                </a:solidFill>
              </a:rPr>
              <a:t>teachers’ conceptions </a:t>
            </a:r>
            <a:r>
              <a:rPr lang="en-US" sz="3200" dirty="0">
                <a:solidFill>
                  <a:schemeClr val="accent6">
                    <a:lumMod val="50000"/>
                  </a:schemeClr>
                </a:solidFill>
              </a:rPr>
              <a:t>of </a:t>
            </a:r>
            <a:r>
              <a:rPr lang="en-US" sz="3200" i="1" dirty="0">
                <a:solidFill>
                  <a:schemeClr val="accent6">
                    <a:lumMod val="50000"/>
                  </a:schemeClr>
                </a:solidFill>
              </a:rPr>
              <a:t>assessment </a:t>
            </a:r>
            <a:r>
              <a:rPr lang="en-US" sz="3200" i="1" dirty="0" smtClean="0">
                <a:solidFill>
                  <a:schemeClr val="accent6">
                    <a:lumMod val="50000"/>
                  </a:schemeClr>
                </a:solidFill>
              </a:rPr>
              <a:t>goals</a:t>
            </a:r>
            <a:r>
              <a:rPr lang="en-US" sz="3200" dirty="0" smtClean="0">
                <a:solidFill>
                  <a:schemeClr val="accent6">
                    <a:lumMod val="50000"/>
                  </a:schemeClr>
                </a:solidFill>
              </a:rPr>
              <a:t>, </a:t>
            </a:r>
            <a:r>
              <a:rPr lang="en-US" sz="3200" dirty="0">
                <a:solidFill>
                  <a:schemeClr val="accent6">
                    <a:lumMod val="50000"/>
                  </a:schemeClr>
                </a:solidFill>
              </a:rPr>
              <a:t>then the feedback </a:t>
            </a:r>
            <a:r>
              <a:rPr lang="en-US" sz="3200" dirty="0" smtClean="0">
                <a:solidFill>
                  <a:schemeClr val="accent6">
                    <a:lumMod val="50000"/>
                  </a:schemeClr>
                </a:solidFill>
              </a:rPr>
              <a:t>information </a:t>
            </a:r>
            <a:r>
              <a:rPr lang="en-US" sz="3200" dirty="0">
                <a:solidFill>
                  <a:schemeClr val="accent6">
                    <a:lumMod val="50000"/>
                  </a:schemeClr>
                </a:solidFill>
              </a:rPr>
              <a:t>they receive is unlikely to connect (</a:t>
            </a:r>
            <a:r>
              <a:rPr lang="en-US" sz="3200" dirty="0" err="1">
                <a:solidFill>
                  <a:schemeClr val="accent6">
                    <a:lumMod val="50000"/>
                  </a:schemeClr>
                </a:solidFill>
              </a:rPr>
              <a:t>Hounsell</a:t>
            </a:r>
            <a:r>
              <a:rPr lang="en-US" sz="3200" dirty="0">
                <a:solidFill>
                  <a:schemeClr val="accent6">
                    <a:lumMod val="50000"/>
                  </a:schemeClr>
                </a:solidFill>
              </a:rPr>
              <a:t>, 1997). In this case, it </a:t>
            </a:r>
            <a:r>
              <a:rPr lang="en-US" sz="3200" dirty="0" smtClean="0">
                <a:solidFill>
                  <a:schemeClr val="accent6">
                    <a:lumMod val="50000"/>
                  </a:schemeClr>
                </a:solidFill>
              </a:rPr>
              <a:t>would be </a:t>
            </a:r>
            <a:r>
              <a:rPr lang="en-US" sz="3200" dirty="0">
                <a:solidFill>
                  <a:schemeClr val="accent6">
                    <a:lumMod val="50000"/>
                  </a:schemeClr>
                </a:solidFill>
              </a:rPr>
              <a:t>difficult for students to evaluate gaps between </a:t>
            </a:r>
            <a:r>
              <a:rPr lang="en-US" sz="3200" dirty="0" smtClean="0">
                <a:solidFill>
                  <a:schemeClr val="accent6">
                    <a:lumMod val="50000"/>
                  </a:schemeClr>
                </a:solidFill>
              </a:rPr>
              <a:t>desired and </a:t>
            </a:r>
            <a:r>
              <a:rPr lang="en-US" sz="3200" dirty="0">
                <a:solidFill>
                  <a:schemeClr val="accent6">
                    <a:lumMod val="50000"/>
                  </a:schemeClr>
                </a:solidFill>
              </a:rPr>
              <a:t>actual performance. </a:t>
            </a:r>
          </a:p>
        </p:txBody>
      </p:sp>
      <p:sp>
        <p:nvSpPr>
          <p:cNvPr id="4" name="Title 1"/>
          <p:cNvSpPr txBox="1">
            <a:spLocks/>
          </p:cNvSpPr>
          <p:nvPr/>
        </p:nvSpPr>
        <p:spPr>
          <a:xfrm>
            <a:off x="304800" y="2286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3</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6" name="Rectangle 5"/>
          <p:cNvSpPr/>
          <p:nvPr/>
        </p:nvSpPr>
        <p:spPr>
          <a:xfrm rot="20104065">
            <a:off x="6232342" y="1472117"/>
            <a:ext cx="1708047" cy="66294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Clarify</a:t>
            </a:r>
          </a:p>
          <a:p>
            <a:pPr algn="ctr"/>
            <a:r>
              <a:rPr lang="en-US" b="1" dirty="0" smtClean="0"/>
              <a:t>standards</a:t>
            </a:r>
            <a:endParaRPr lang="en-US"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2133600"/>
            <a:ext cx="7810982" cy="3657600"/>
          </a:xfrm>
          <a:prstGeom prst="round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pPr>
            <a:r>
              <a:rPr lang="en-US" sz="3200" dirty="0">
                <a:solidFill>
                  <a:schemeClr val="accent6">
                    <a:lumMod val="50000"/>
                  </a:schemeClr>
                </a:solidFill>
                <a:ea typeface="Calibri"/>
                <a:cs typeface="Arial" pitchFamily="34" charset="0"/>
              </a:rPr>
              <a:t>Feedback leads to changes in student </a:t>
            </a:r>
            <a:r>
              <a:rPr lang="en-US" sz="3200" dirty="0" smtClean="0">
                <a:solidFill>
                  <a:schemeClr val="accent6">
                    <a:lumMod val="50000"/>
                  </a:schemeClr>
                </a:solidFill>
                <a:ea typeface="Calibri"/>
                <a:cs typeface="Arial" pitchFamily="34" charset="0"/>
              </a:rPr>
              <a:t>behavior as it provides </a:t>
            </a:r>
            <a:r>
              <a:rPr lang="en-US" sz="3200" dirty="0" smtClean="0">
                <a:solidFill>
                  <a:schemeClr val="accent6">
                    <a:lumMod val="50000"/>
                  </a:schemeClr>
                </a:solidFill>
                <a:cs typeface="Arial" pitchFamily="34" charset="0"/>
              </a:rPr>
              <a:t>an </a:t>
            </a:r>
            <a:r>
              <a:rPr lang="en-US" sz="3200" dirty="0">
                <a:solidFill>
                  <a:schemeClr val="accent6">
                    <a:lumMod val="50000"/>
                  </a:schemeClr>
                </a:solidFill>
                <a:cs typeface="Arial" pitchFamily="34" charset="0"/>
              </a:rPr>
              <a:t>opportunity to close the gap in the learning process</a:t>
            </a:r>
            <a:r>
              <a:rPr lang="en-US" sz="3200" dirty="0" smtClean="0">
                <a:solidFill>
                  <a:schemeClr val="accent6">
                    <a:lumMod val="50000"/>
                  </a:schemeClr>
                </a:solidFill>
                <a:cs typeface="Arial" pitchFamily="34" charset="0"/>
              </a:rPr>
              <a:t>. If the feedback provided is not quickly turned into an action by the student, then the opportunity to close the gap has been missed.</a:t>
            </a:r>
            <a:endParaRPr lang="en-US" sz="3200" dirty="0">
              <a:solidFill>
                <a:schemeClr val="accent6">
                  <a:lumMod val="50000"/>
                </a:schemeClr>
              </a:solidFill>
              <a:cs typeface="Arial" pitchFamily="34" charset="0"/>
            </a:endParaRPr>
          </a:p>
        </p:txBody>
      </p:sp>
      <p:sp>
        <p:nvSpPr>
          <p:cNvPr id="4" name="Title 1"/>
          <p:cNvSpPr txBox="1">
            <a:spLocks/>
          </p:cNvSpPr>
          <p:nvPr/>
        </p:nvSpPr>
        <p:spPr>
          <a:xfrm>
            <a:off x="228600" y="2286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4</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6" name="Rectangle 5"/>
          <p:cNvSpPr/>
          <p:nvPr/>
        </p:nvSpPr>
        <p:spPr>
          <a:xfrm rot="20104065">
            <a:off x="5944909" y="1300235"/>
            <a:ext cx="2011709" cy="655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Close gap</a:t>
            </a:r>
            <a:endParaRPr lang="en-US" b="1"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286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Strategies for Principle 4</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7" name="Rectangle 6"/>
          <p:cNvSpPr/>
          <p:nvPr/>
        </p:nvSpPr>
        <p:spPr>
          <a:xfrm>
            <a:off x="685800" y="1447800"/>
            <a:ext cx="7810982" cy="449580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1200"/>
              </a:spcBef>
              <a:buClr>
                <a:srgbClr val="CC0066"/>
              </a:buClr>
              <a:buFont typeface="Arial" pitchFamily="34" charset="0"/>
              <a:buChar char="•"/>
            </a:pPr>
            <a:r>
              <a:rPr lang="en-US" sz="2400" dirty="0">
                <a:solidFill>
                  <a:schemeClr val="tx1"/>
                </a:solidFill>
              </a:rPr>
              <a:t>Increase </a:t>
            </a:r>
            <a:r>
              <a:rPr lang="en-US" sz="2400" dirty="0" smtClean="0">
                <a:solidFill>
                  <a:schemeClr val="tx1"/>
                </a:solidFill>
              </a:rPr>
              <a:t>number </a:t>
            </a:r>
            <a:r>
              <a:rPr lang="en-US" sz="2400" dirty="0">
                <a:solidFill>
                  <a:schemeClr val="tx1"/>
                </a:solidFill>
              </a:rPr>
              <a:t>of opportunities </a:t>
            </a:r>
            <a:r>
              <a:rPr lang="en-US" sz="2400" dirty="0" smtClean="0">
                <a:solidFill>
                  <a:schemeClr val="tx1"/>
                </a:solidFill>
              </a:rPr>
              <a:t>(to close the gap) for resubmission.</a:t>
            </a:r>
            <a:endParaRPr lang="en-US" sz="2400" dirty="0">
              <a:solidFill>
                <a:schemeClr val="tx1"/>
              </a:solidFill>
            </a:endParaRPr>
          </a:p>
          <a:p>
            <a:pPr marL="342900" indent="-342900">
              <a:spcBef>
                <a:spcPts val="1200"/>
              </a:spcBef>
              <a:buClr>
                <a:srgbClr val="CC0066"/>
              </a:buClr>
              <a:buFont typeface="Arial" pitchFamily="34" charset="0"/>
              <a:buChar char="•"/>
            </a:pPr>
            <a:r>
              <a:rPr lang="en-US" sz="2400" dirty="0" smtClean="0">
                <a:solidFill>
                  <a:schemeClr val="tx1"/>
                </a:solidFill>
              </a:rPr>
              <a:t>For teachers, model the strategies </a:t>
            </a:r>
            <a:r>
              <a:rPr lang="en-US" sz="2400" dirty="0">
                <a:solidFill>
                  <a:schemeClr val="tx1"/>
                </a:solidFill>
              </a:rPr>
              <a:t>that might be applied to close a performance gap in class.</a:t>
            </a:r>
          </a:p>
          <a:p>
            <a:pPr marL="342900" indent="-342900">
              <a:spcBef>
                <a:spcPts val="1200"/>
              </a:spcBef>
              <a:buClr>
                <a:srgbClr val="CC0066"/>
              </a:buClr>
              <a:buFont typeface="Arial" pitchFamily="34" charset="0"/>
              <a:buChar char="•"/>
            </a:pPr>
            <a:r>
              <a:rPr lang="en-US" sz="2400" dirty="0">
                <a:solidFill>
                  <a:schemeClr val="tx1"/>
                </a:solidFill>
              </a:rPr>
              <a:t>Write down some </a:t>
            </a:r>
            <a:r>
              <a:rPr lang="en-US" sz="2400" dirty="0" smtClean="0">
                <a:solidFill>
                  <a:schemeClr val="tx1"/>
                </a:solidFill>
              </a:rPr>
              <a:t>“action points” </a:t>
            </a:r>
            <a:r>
              <a:rPr lang="en-US" sz="2400" dirty="0">
                <a:solidFill>
                  <a:schemeClr val="tx1"/>
                </a:solidFill>
              </a:rPr>
              <a:t>alongside the normal feedback to identify what students should </a:t>
            </a:r>
            <a:r>
              <a:rPr lang="en-US" sz="2400" u="sng" dirty="0">
                <a:solidFill>
                  <a:schemeClr val="tx1"/>
                </a:solidFill>
              </a:rPr>
              <a:t>do</a:t>
            </a:r>
            <a:r>
              <a:rPr lang="en-US" sz="2400" dirty="0">
                <a:solidFill>
                  <a:schemeClr val="tx1"/>
                </a:solidFill>
              </a:rPr>
              <a:t> next time to improve their performance.</a:t>
            </a:r>
          </a:p>
          <a:p>
            <a:pPr marL="342900" indent="-342900">
              <a:spcBef>
                <a:spcPts val="1200"/>
              </a:spcBef>
              <a:buClr>
                <a:srgbClr val="CC0066"/>
              </a:buClr>
              <a:buFont typeface="Arial" pitchFamily="34" charset="0"/>
              <a:buChar char="•"/>
            </a:pPr>
            <a:r>
              <a:rPr lang="en-US" sz="2400" dirty="0" smtClean="0">
                <a:solidFill>
                  <a:schemeClr val="tx1"/>
                </a:solidFill>
              </a:rPr>
              <a:t>Involve students actively in the use of feedback to </a:t>
            </a:r>
            <a:r>
              <a:rPr lang="en-US" sz="2400" dirty="0">
                <a:solidFill>
                  <a:schemeClr val="tx1"/>
                </a:solidFill>
              </a:rPr>
              <a:t>identify </a:t>
            </a:r>
            <a:r>
              <a:rPr lang="en-US" sz="2400" dirty="0" smtClean="0">
                <a:solidFill>
                  <a:schemeClr val="tx1"/>
                </a:solidFill>
              </a:rPr>
              <a:t>their </a:t>
            </a:r>
            <a:r>
              <a:rPr lang="en-US" sz="2400" dirty="0">
                <a:solidFill>
                  <a:schemeClr val="tx1"/>
                </a:solidFill>
              </a:rPr>
              <a:t>own action points in </a:t>
            </a:r>
            <a:r>
              <a:rPr lang="en-US" sz="2400" dirty="0" smtClean="0">
                <a:solidFill>
                  <a:schemeClr val="tx1"/>
                </a:solidFill>
              </a:rPr>
              <a:t>class. </a:t>
            </a:r>
            <a:endParaRPr lang="en-US" sz="2400"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2057400"/>
            <a:ext cx="7810982" cy="4343400"/>
          </a:xfrm>
          <a:prstGeom prst="round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spcBef>
                <a:spcPts val="1200"/>
              </a:spcBef>
              <a:buClr>
                <a:srgbClr val="CC0066"/>
              </a:buClr>
              <a:buFont typeface="Wingdings" pitchFamily="2" charset="2"/>
              <a:buChar char="Ø"/>
            </a:pPr>
            <a:r>
              <a:rPr lang="en-US" sz="2700" dirty="0" smtClean="0">
                <a:solidFill>
                  <a:schemeClr val="accent6">
                    <a:lumMod val="50000"/>
                  </a:schemeClr>
                </a:solidFill>
              </a:rPr>
              <a:t>High-stakes </a:t>
            </a:r>
            <a:r>
              <a:rPr lang="en-US" sz="2700" dirty="0">
                <a:solidFill>
                  <a:schemeClr val="accent6">
                    <a:lumMod val="50000"/>
                  </a:schemeClr>
                </a:solidFill>
              </a:rPr>
              <a:t>assessment </a:t>
            </a:r>
            <a:r>
              <a:rPr lang="en-US" sz="2700" dirty="0" smtClean="0">
                <a:solidFill>
                  <a:schemeClr val="accent6">
                    <a:lumMod val="50000"/>
                  </a:schemeClr>
                </a:solidFill>
              </a:rPr>
              <a:t>can </a:t>
            </a:r>
            <a:r>
              <a:rPr lang="en-US" sz="2700" dirty="0">
                <a:solidFill>
                  <a:schemeClr val="accent6">
                    <a:lumMod val="50000"/>
                  </a:schemeClr>
                </a:solidFill>
              </a:rPr>
              <a:t>lower </a:t>
            </a:r>
            <a:r>
              <a:rPr lang="en-US" sz="2700" dirty="0" smtClean="0">
                <a:solidFill>
                  <a:schemeClr val="accent6">
                    <a:lumMod val="50000"/>
                  </a:schemeClr>
                </a:solidFill>
              </a:rPr>
              <a:t>students’ </a:t>
            </a:r>
            <a:r>
              <a:rPr lang="en-US" sz="2700" dirty="0">
                <a:solidFill>
                  <a:schemeClr val="accent6">
                    <a:lumMod val="50000"/>
                  </a:schemeClr>
                </a:solidFill>
              </a:rPr>
              <a:t>motivation to learn (</a:t>
            </a:r>
            <a:r>
              <a:rPr lang="en-US" sz="2700" dirty="0" err="1">
                <a:solidFill>
                  <a:schemeClr val="accent6">
                    <a:lumMod val="50000"/>
                  </a:schemeClr>
                </a:solidFill>
              </a:rPr>
              <a:t>Harlen</a:t>
            </a:r>
            <a:r>
              <a:rPr lang="en-US" sz="2700" dirty="0">
                <a:solidFill>
                  <a:schemeClr val="accent6">
                    <a:lumMod val="50000"/>
                  </a:schemeClr>
                </a:solidFill>
              </a:rPr>
              <a:t> </a:t>
            </a:r>
            <a:r>
              <a:rPr lang="en-US" sz="2700" dirty="0" smtClean="0">
                <a:solidFill>
                  <a:schemeClr val="accent6">
                    <a:lumMod val="50000"/>
                  </a:schemeClr>
                </a:solidFill>
              </a:rPr>
              <a:t>&amp; Crick</a:t>
            </a:r>
            <a:r>
              <a:rPr lang="en-US" sz="2700" dirty="0">
                <a:solidFill>
                  <a:schemeClr val="accent6">
                    <a:lumMod val="50000"/>
                  </a:schemeClr>
                </a:solidFill>
              </a:rPr>
              <a:t>, 2003</a:t>
            </a:r>
            <a:r>
              <a:rPr lang="en-US" sz="2700" dirty="0" smtClean="0">
                <a:solidFill>
                  <a:schemeClr val="accent6">
                    <a:lumMod val="50000"/>
                  </a:schemeClr>
                </a:solidFill>
              </a:rPr>
              <a:t>), thus encouraging them to </a:t>
            </a:r>
            <a:r>
              <a:rPr lang="en-US" sz="2700" dirty="0">
                <a:solidFill>
                  <a:schemeClr val="accent6">
                    <a:lumMod val="50000"/>
                  </a:schemeClr>
                </a:solidFill>
              </a:rPr>
              <a:t>focus on performance goals (passing the test) rather than learning goals (Elliott </a:t>
            </a:r>
            <a:r>
              <a:rPr lang="en-US" sz="2700" dirty="0" smtClean="0">
                <a:solidFill>
                  <a:schemeClr val="accent6">
                    <a:lumMod val="50000"/>
                  </a:schemeClr>
                </a:solidFill>
              </a:rPr>
              <a:t>&amp; </a:t>
            </a:r>
            <a:r>
              <a:rPr lang="en-US" sz="2700" dirty="0" err="1" smtClean="0">
                <a:solidFill>
                  <a:schemeClr val="accent6">
                    <a:lumMod val="50000"/>
                  </a:schemeClr>
                </a:solidFill>
              </a:rPr>
              <a:t>Dweck</a:t>
            </a:r>
            <a:r>
              <a:rPr lang="en-US" sz="2700" dirty="0">
                <a:solidFill>
                  <a:schemeClr val="accent6">
                    <a:lumMod val="50000"/>
                  </a:schemeClr>
                </a:solidFill>
              </a:rPr>
              <a:t>, 1988</a:t>
            </a:r>
            <a:r>
              <a:rPr lang="en-US" sz="2700" dirty="0" smtClean="0">
                <a:solidFill>
                  <a:schemeClr val="accent6">
                    <a:lumMod val="50000"/>
                  </a:schemeClr>
                </a:solidFill>
              </a:rPr>
              <a:t>). </a:t>
            </a:r>
          </a:p>
          <a:p>
            <a:pPr marL="514350" indent="-514350">
              <a:spcBef>
                <a:spcPts val="1200"/>
              </a:spcBef>
              <a:buClr>
                <a:srgbClr val="CC0066"/>
              </a:buClr>
              <a:buFont typeface="Wingdings" pitchFamily="2" charset="2"/>
              <a:buChar char="Ø"/>
            </a:pPr>
            <a:r>
              <a:rPr lang="en-US" sz="2700" dirty="0" smtClean="0">
                <a:solidFill>
                  <a:schemeClr val="accent6">
                    <a:lumMod val="50000"/>
                  </a:schemeClr>
                </a:solidFill>
              </a:rPr>
              <a:t>Feedback </a:t>
            </a:r>
            <a:r>
              <a:rPr lang="en-US" sz="2700" dirty="0">
                <a:solidFill>
                  <a:schemeClr val="accent6">
                    <a:lumMod val="50000"/>
                  </a:schemeClr>
                </a:solidFill>
              </a:rPr>
              <a:t>comments without </a:t>
            </a:r>
            <a:r>
              <a:rPr lang="en-US" sz="2700" dirty="0" smtClean="0">
                <a:solidFill>
                  <a:schemeClr val="accent6">
                    <a:lumMod val="50000"/>
                  </a:schemeClr>
                </a:solidFill>
              </a:rPr>
              <a:t>scores improve </a:t>
            </a:r>
            <a:r>
              <a:rPr lang="en-US" sz="2700" dirty="0">
                <a:solidFill>
                  <a:schemeClr val="accent6">
                    <a:lumMod val="50000"/>
                  </a:schemeClr>
                </a:solidFill>
              </a:rPr>
              <a:t>students’ subsequent interest in learning and performance. </a:t>
            </a:r>
            <a:r>
              <a:rPr lang="en-US" sz="2700" dirty="0" smtClean="0">
                <a:solidFill>
                  <a:schemeClr val="accent6">
                    <a:lumMod val="50000"/>
                  </a:schemeClr>
                </a:solidFill>
              </a:rPr>
              <a:t>Again, students tend to ignore comments when </a:t>
            </a:r>
            <a:r>
              <a:rPr lang="en-US" sz="2700" dirty="0">
                <a:solidFill>
                  <a:schemeClr val="accent6">
                    <a:lumMod val="50000"/>
                  </a:schemeClr>
                </a:solidFill>
              </a:rPr>
              <a:t>given </a:t>
            </a:r>
            <a:r>
              <a:rPr lang="en-US" sz="2700" dirty="0" smtClean="0">
                <a:solidFill>
                  <a:schemeClr val="accent6">
                    <a:lumMod val="50000"/>
                  </a:schemeClr>
                </a:solidFill>
              </a:rPr>
              <a:t>scores. </a:t>
            </a:r>
            <a:endParaRPr lang="en-US" sz="2700" dirty="0">
              <a:solidFill>
                <a:schemeClr val="accent6">
                  <a:lumMod val="50000"/>
                </a:schemeClr>
              </a:solidFill>
            </a:endParaRPr>
          </a:p>
        </p:txBody>
      </p:sp>
      <p:sp>
        <p:nvSpPr>
          <p:cNvPr id="4" name="Title 1"/>
          <p:cNvSpPr txBox="1">
            <a:spLocks/>
          </p:cNvSpPr>
          <p:nvPr/>
        </p:nvSpPr>
        <p:spPr>
          <a:xfrm>
            <a:off x="304800" y="2286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5</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6" name="Rectangle 5"/>
          <p:cNvSpPr/>
          <p:nvPr/>
        </p:nvSpPr>
        <p:spPr>
          <a:xfrm rot="20104065">
            <a:off x="5920845" y="1191381"/>
            <a:ext cx="2011709" cy="7694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Improve motivation</a:t>
            </a:r>
            <a:endParaRPr lang="en-US" b="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1371600" y="152400"/>
            <a:ext cx="6477000" cy="10668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ea typeface="ヒラギノ角ゴ Pro W3" charset="-128"/>
                <a:cs typeface="Arial" pitchFamily="34" charset="0"/>
              </a:rPr>
              <a:t>Feedback</a:t>
            </a:r>
            <a:r>
              <a:rPr lang="en-US" sz="5400" b="0" dirty="0">
                <a:solidFill>
                  <a:schemeClr val="accent2">
                    <a:lumMod val="75000"/>
                  </a:schemeClr>
                </a:solidFill>
                <a:effectLst>
                  <a:outerShdw blurRad="38100" dist="38100" dir="2700000" algn="tl">
                    <a:srgbClr val="C0C0C0"/>
                  </a:outerShdw>
                </a:effectLst>
                <a:latin typeface="Arial" pitchFamily="34" charset="0"/>
                <a:ea typeface="ヒラギノ角ゴ Pro W3" charset="-128"/>
                <a:cs typeface="Arial" pitchFamily="34" charset="0"/>
              </a:rPr>
              <a:t> </a:t>
            </a:r>
            <a:r>
              <a:rPr lang="en-US" sz="5400" b="0" dirty="0">
                <a:solidFill>
                  <a:schemeClr val="accent2">
                    <a:lumMod val="75000"/>
                  </a:schemeClr>
                </a:solidFill>
                <a:effectLst>
                  <a:outerShdw blurRad="38100" dist="38100" dir="2700000" algn="tl">
                    <a:srgbClr val="C0C0C0"/>
                  </a:outerShdw>
                </a:effectLst>
                <a:ea typeface="ヒラギノ角ゴ Pro W3" charset="-128"/>
                <a:cs typeface="Arial" pitchFamily="34" charset="0"/>
              </a:rPr>
              <a:t>Focus</a:t>
            </a:r>
          </a:p>
        </p:txBody>
      </p:sp>
      <p:sp>
        <p:nvSpPr>
          <p:cNvPr id="5124" name="Rectangle 3"/>
          <p:cNvSpPr>
            <a:spLocks noChangeArrowheads="1"/>
          </p:cNvSpPr>
          <p:nvPr/>
        </p:nvSpPr>
        <p:spPr bwMode="auto">
          <a:xfrm>
            <a:off x="990600" y="1852416"/>
            <a:ext cx="7696200" cy="4093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marL="342900" indent="-342900">
              <a:buClr>
                <a:srgbClr val="CC0066"/>
              </a:buClr>
              <a:buFont typeface="Wingdings" pitchFamily="2" charset="2"/>
              <a:buChar char="Ø"/>
            </a:pPr>
            <a:r>
              <a:rPr lang="en-US" sz="3600" i="1" dirty="0" smtClean="0">
                <a:solidFill>
                  <a:srgbClr val="4F8D9B"/>
                </a:solidFill>
              </a:rPr>
              <a:t>Task-level </a:t>
            </a:r>
            <a:r>
              <a:rPr lang="en-US" sz="3600" i="1" dirty="0">
                <a:solidFill>
                  <a:srgbClr val="4F8D9B"/>
                </a:solidFill>
              </a:rPr>
              <a:t>formative feedback</a:t>
            </a:r>
            <a:endParaRPr lang="en-US" sz="3600" dirty="0">
              <a:solidFill>
                <a:srgbClr val="4F8D9B"/>
              </a:solidFill>
            </a:endParaRPr>
          </a:p>
          <a:p>
            <a:pPr marL="1089025" lvl="2" indent="-349250">
              <a:buClr>
                <a:srgbClr val="CC0066"/>
              </a:buClr>
              <a:buFont typeface="Arial" charset="0"/>
              <a:buChar char="•"/>
            </a:pPr>
            <a:r>
              <a:rPr lang="en-US" sz="3200" dirty="0" smtClean="0"/>
              <a:t>P</a:t>
            </a:r>
            <a:r>
              <a:rPr lang="en-US" sz="3200" b="0" dirty="0" smtClean="0"/>
              <a:t>rovides </a:t>
            </a:r>
            <a:r>
              <a:rPr lang="en-US" sz="3200" b="0" dirty="0"/>
              <a:t>specific and timely </a:t>
            </a:r>
            <a:r>
              <a:rPr lang="en-US" sz="3200" b="0" dirty="0" smtClean="0"/>
              <a:t>information </a:t>
            </a:r>
            <a:r>
              <a:rPr lang="en-US" sz="3200" b="0" dirty="0"/>
              <a:t>to the student about a particular response to a </a:t>
            </a:r>
            <a:r>
              <a:rPr lang="en-US" sz="3200" b="0" dirty="0" smtClean="0"/>
              <a:t>task/problem.</a:t>
            </a:r>
            <a:endParaRPr lang="en-US" sz="3200" b="0" dirty="0"/>
          </a:p>
          <a:p>
            <a:pPr marL="1089025" lvl="2" indent="-349250">
              <a:buClr>
                <a:srgbClr val="CC0066"/>
              </a:buClr>
              <a:buFont typeface="Arial" charset="0"/>
              <a:buChar char="•"/>
            </a:pPr>
            <a:r>
              <a:rPr lang="en-US" sz="3200" dirty="0" smtClean="0"/>
              <a:t>T</a:t>
            </a:r>
            <a:r>
              <a:rPr lang="en-US" sz="3200" b="0" dirty="0" smtClean="0"/>
              <a:t>akes </a:t>
            </a:r>
            <a:r>
              <a:rPr lang="en-US" sz="3200" b="0" dirty="0"/>
              <a:t>into account </a:t>
            </a:r>
            <a:r>
              <a:rPr lang="en-US" sz="3200" b="0" dirty="0" smtClean="0"/>
              <a:t>the student’s </a:t>
            </a:r>
            <a:r>
              <a:rPr lang="en-US" sz="3200" b="0" dirty="0"/>
              <a:t>current understanding and ability </a:t>
            </a:r>
            <a:r>
              <a:rPr lang="en-US" sz="3200" b="0" dirty="0" smtClean="0"/>
              <a:t>level.</a:t>
            </a:r>
            <a:endParaRPr lang="en-US" sz="3200" b="0" dirty="0"/>
          </a:p>
        </p:txBody>
      </p:sp>
      <p:grpSp>
        <p:nvGrpSpPr>
          <p:cNvPr id="15365" name="Group 7"/>
          <p:cNvGrpSpPr>
            <a:grpSpLocks/>
          </p:cNvGrpSpPr>
          <p:nvPr/>
        </p:nvGrpSpPr>
        <p:grpSpPr bwMode="auto">
          <a:xfrm>
            <a:off x="7156400" y="1278305"/>
            <a:ext cx="1042988" cy="793750"/>
            <a:chOff x="5643563" y="635000"/>
            <a:chExt cx="1042987" cy="793750"/>
          </a:xfrm>
        </p:grpSpPr>
        <p:pic>
          <p:nvPicPr>
            <p:cNvPr id="15366" name="Picture 4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214633">
              <a:off x="5848350" y="635000"/>
              <a:ext cx="838200"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7" name="Freeform 50"/>
            <p:cNvSpPr>
              <a:spLocks noChangeArrowheads="1"/>
            </p:cNvSpPr>
            <p:nvPr/>
          </p:nvSpPr>
          <p:spPr bwMode="auto">
            <a:xfrm rot="-4020306">
              <a:off x="5689600" y="1227138"/>
              <a:ext cx="76200" cy="76200"/>
            </a:xfrm>
            <a:custGeom>
              <a:avLst/>
              <a:gdLst>
                <a:gd name="T0" fmla="*/ 3 w 161962"/>
                <a:gd name="T1" fmla="*/ 4 h 158111"/>
                <a:gd name="T2" fmla="*/ 20 w 161962"/>
                <a:gd name="T3" fmla="*/ 7 h 158111"/>
                <a:gd name="T4" fmla="*/ 35 w 161962"/>
                <a:gd name="T5" fmla="*/ 13 h 158111"/>
                <a:gd name="T6" fmla="*/ 62 w 161962"/>
                <a:gd name="T7" fmla="*/ 29 h 158111"/>
                <a:gd name="T8" fmla="*/ 81 w 161962"/>
                <a:gd name="T9" fmla="*/ 57 h 158111"/>
                <a:gd name="T10" fmla="*/ 86 w 161962"/>
                <a:gd name="T11" fmla="*/ 75 h 158111"/>
                <a:gd name="T12" fmla="*/ 83 w 161962"/>
                <a:gd name="T13" fmla="*/ 100 h 158111"/>
                <a:gd name="T14" fmla="*/ 64 w 161962"/>
                <a:gd name="T15" fmla="*/ 100 h 158111"/>
                <a:gd name="T16" fmla="*/ 49 w 161962"/>
                <a:gd name="T17" fmla="*/ 88 h 158111"/>
                <a:gd name="T18" fmla="*/ 35 w 161962"/>
                <a:gd name="T19" fmla="*/ 72 h 158111"/>
                <a:gd name="T20" fmla="*/ 30 w 161962"/>
                <a:gd name="T21" fmla="*/ 63 h 158111"/>
                <a:gd name="T22" fmla="*/ 27 w 161962"/>
                <a:gd name="T23" fmla="*/ 53 h 158111"/>
                <a:gd name="T24" fmla="*/ 20 w 161962"/>
                <a:gd name="T25" fmla="*/ 47 h 158111"/>
                <a:gd name="T26" fmla="*/ 8 w 161962"/>
                <a:gd name="T27" fmla="*/ 32 h 158111"/>
                <a:gd name="T28" fmla="*/ 1 w 161962"/>
                <a:gd name="T29" fmla="*/ 13 h 158111"/>
                <a:gd name="T30" fmla="*/ 3 w 161962"/>
                <a:gd name="T31" fmla="*/ 4 h 158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962"/>
                <a:gd name="T49" fmla="*/ 0 h 158111"/>
                <a:gd name="T50" fmla="*/ 161962 w 161962"/>
                <a:gd name="T51" fmla="*/ 158111 h 158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962" h="158111">
                  <a:moveTo>
                    <a:pt x="6096" y="6050"/>
                  </a:moveTo>
                  <a:cubicBezTo>
                    <a:pt x="12192" y="4526"/>
                    <a:pt x="27600" y="8199"/>
                    <a:pt x="38100" y="10622"/>
                  </a:cubicBezTo>
                  <a:cubicBezTo>
                    <a:pt x="47492" y="12789"/>
                    <a:pt x="56388" y="16718"/>
                    <a:pt x="65532" y="19766"/>
                  </a:cubicBezTo>
                  <a:cubicBezTo>
                    <a:pt x="81338" y="25035"/>
                    <a:pt x="105602" y="32404"/>
                    <a:pt x="115824" y="42626"/>
                  </a:cubicBezTo>
                  <a:cubicBezTo>
                    <a:pt x="124101" y="50903"/>
                    <a:pt x="145873" y="69089"/>
                    <a:pt x="152400" y="83774"/>
                  </a:cubicBezTo>
                  <a:cubicBezTo>
                    <a:pt x="156315" y="92582"/>
                    <a:pt x="161544" y="111206"/>
                    <a:pt x="161544" y="111206"/>
                  </a:cubicBezTo>
                  <a:cubicBezTo>
                    <a:pt x="160020" y="123398"/>
                    <a:pt x="161962" y="136554"/>
                    <a:pt x="156972" y="147782"/>
                  </a:cubicBezTo>
                  <a:cubicBezTo>
                    <a:pt x="152381" y="158111"/>
                    <a:pt x="121380" y="147979"/>
                    <a:pt x="120396" y="147782"/>
                  </a:cubicBezTo>
                  <a:cubicBezTo>
                    <a:pt x="111252" y="141686"/>
                    <a:pt x="100735" y="137265"/>
                    <a:pt x="92964" y="129494"/>
                  </a:cubicBezTo>
                  <a:cubicBezTo>
                    <a:pt x="75363" y="111893"/>
                    <a:pt x="84628" y="119365"/>
                    <a:pt x="65532" y="106634"/>
                  </a:cubicBezTo>
                  <a:cubicBezTo>
                    <a:pt x="62484" y="102062"/>
                    <a:pt x="58845" y="97833"/>
                    <a:pt x="56388" y="92918"/>
                  </a:cubicBezTo>
                  <a:cubicBezTo>
                    <a:pt x="54233" y="88607"/>
                    <a:pt x="54827" y="82965"/>
                    <a:pt x="51816" y="79202"/>
                  </a:cubicBezTo>
                  <a:cubicBezTo>
                    <a:pt x="48383" y="74911"/>
                    <a:pt x="42672" y="73106"/>
                    <a:pt x="38100" y="70058"/>
                  </a:cubicBezTo>
                  <a:cubicBezTo>
                    <a:pt x="13716" y="33482"/>
                    <a:pt x="45720" y="77678"/>
                    <a:pt x="15240" y="47198"/>
                  </a:cubicBezTo>
                  <a:cubicBezTo>
                    <a:pt x="6377" y="38335"/>
                    <a:pt x="5243" y="30922"/>
                    <a:pt x="1524" y="19766"/>
                  </a:cubicBezTo>
                  <a:cubicBezTo>
                    <a:pt x="6466" y="0"/>
                    <a:pt x="0" y="7574"/>
                    <a:pt x="6096" y="6050"/>
                  </a:cubicBezTo>
                  <a:close/>
                </a:path>
              </a:pathLst>
            </a:custGeom>
            <a:solidFill>
              <a:srgbClr val="80B2BE"/>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lstStyle/>
            <a:p>
              <a:endParaRPr lang="en-US" sz="1700"/>
            </a:p>
          </p:txBody>
        </p:sp>
        <p:sp>
          <p:nvSpPr>
            <p:cNvPr id="15368" name="Freeform 50"/>
            <p:cNvSpPr>
              <a:spLocks noChangeArrowheads="1"/>
            </p:cNvSpPr>
            <p:nvPr/>
          </p:nvSpPr>
          <p:spPr bwMode="auto">
            <a:xfrm rot="-4020306">
              <a:off x="5643563" y="1317625"/>
              <a:ext cx="76200" cy="76200"/>
            </a:xfrm>
            <a:custGeom>
              <a:avLst/>
              <a:gdLst>
                <a:gd name="T0" fmla="*/ 3 w 161962"/>
                <a:gd name="T1" fmla="*/ 4 h 158111"/>
                <a:gd name="T2" fmla="*/ 20 w 161962"/>
                <a:gd name="T3" fmla="*/ 7 h 158111"/>
                <a:gd name="T4" fmla="*/ 35 w 161962"/>
                <a:gd name="T5" fmla="*/ 13 h 158111"/>
                <a:gd name="T6" fmla="*/ 62 w 161962"/>
                <a:gd name="T7" fmla="*/ 29 h 158111"/>
                <a:gd name="T8" fmla="*/ 81 w 161962"/>
                <a:gd name="T9" fmla="*/ 57 h 158111"/>
                <a:gd name="T10" fmla="*/ 86 w 161962"/>
                <a:gd name="T11" fmla="*/ 75 h 158111"/>
                <a:gd name="T12" fmla="*/ 83 w 161962"/>
                <a:gd name="T13" fmla="*/ 100 h 158111"/>
                <a:gd name="T14" fmla="*/ 64 w 161962"/>
                <a:gd name="T15" fmla="*/ 100 h 158111"/>
                <a:gd name="T16" fmla="*/ 49 w 161962"/>
                <a:gd name="T17" fmla="*/ 88 h 158111"/>
                <a:gd name="T18" fmla="*/ 35 w 161962"/>
                <a:gd name="T19" fmla="*/ 72 h 158111"/>
                <a:gd name="T20" fmla="*/ 30 w 161962"/>
                <a:gd name="T21" fmla="*/ 63 h 158111"/>
                <a:gd name="T22" fmla="*/ 27 w 161962"/>
                <a:gd name="T23" fmla="*/ 53 h 158111"/>
                <a:gd name="T24" fmla="*/ 20 w 161962"/>
                <a:gd name="T25" fmla="*/ 47 h 158111"/>
                <a:gd name="T26" fmla="*/ 8 w 161962"/>
                <a:gd name="T27" fmla="*/ 32 h 158111"/>
                <a:gd name="T28" fmla="*/ 1 w 161962"/>
                <a:gd name="T29" fmla="*/ 13 h 158111"/>
                <a:gd name="T30" fmla="*/ 3 w 161962"/>
                <a:gd name="T31" fmla="*/ 4 h 158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962"/>
                <a:gd name="T49" fmla="*/ 0 h 158111"/>
                <a:gd name="T50" fmla="*/ 161962 w 161962"/>
                <a:gd name="T51" fmla="*/ 158111 h 158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962" h="158111">
                  <a:moveTo>
                    <a:pt x="6096" y="6050"/>
                  </a:moveTo>
                  <a:cubicBezTo>
                    <a:pt x="12192" y="4526"/>
                    <a:pt x="27600" y="8199"/>
                    <a:pt x="38100" y="10622"/>
                  </a:cubicBezTo>
                  <a:cubicBezTo>
                    <a:pt x="47492" y="12789"/>
                    <a:pt x="56388" y="16718"/>
                    <a:pt x="65532" y="19766"/>
                  </a:cubicBezTo>
                  <a:cubicBezTo>
                    <a:pt x="81338" y="25035"/>
                    <a:pt x="105602" y="32404"/>
                    <a:pt x="115824" y="42626"/>
                  </a:cubicBezTo>
                  <a:cubicBezTo>
                    <a:pt x="124101" y="50903"/>
                    <a:pt x="145873" y="69089"/>
                    <a:pt x="152400" y="83774"/>
                  </a:cubicBezTo>
                  <a:cubicBezTo>
                    <a:pt x="156315" y="92582"/>
                    <a:pt x="161544" y="111206"/>
                    <a:pt x="161544" y="111206"/>
                  </a:cubicBezTo>
                  <a:cubicBezTo>
                    <a:pt x="160020" y="123398"/>
                    <a:pt x="161962" y="136554"/>
                    <a:pt x="156972" y="147782"/>
                  </a:cubicBezTo>
                  <a:cubicBezTo>
                    <a:pt x="152381" y="158111"/>
                    <a:pt x="121380" y="147979"/>
                    <a:pt x="120396" y="147782"/>
                  </a:cubicBezTo>
                  <a:cubicBezTo>
                    <a:pt x="111252" y="141686"/>
                    <a:pt x="100735" y="137265"/>
                    <a:pt x="92964" y="129494"/>
                  </a:cubicBezTo>
                  <a:cubicBezTo>
                    <a:pt x="75363" y="111893"/>
                    <a:pt x="84628" y="119365"/>
                    <a:pt x="65532" y="106634"/>
                  </a:cubicBezTo>
                  <a:cubicBezTo>
                    <a:pt x="62484" y="102062"/>
                    <a:pt x="58845" y="97833"/>
                    <a:pt x="56388" y="92918"/>
                  </a:cubicBezTo>
                  <a:cubicBezTo>
                    <a:pt x="54233" y="88607"/>
                    <a:pt x="54827" y="82965"/>
                    <a:pt x="51816" y="79202"/>
                  </a:cubicBezTo>
                  <a:cubicBezTo>
                    <a:pt x="48383" y="74911"/>
                    <a:pt x="42672" y="73106"/>
                    <a:pt x="38100" y="70058"/>
                  </a:cubicBezTo>
                  <a:cubicBezTo>
                    <a:pt x="13716" y="33482"/>
                    <a:pt x="45720" y="77678"/>
                    <a:pt x="15240" y="47198"/>
                  </a:cubicBezTo>
                  <a:cubicBezTo>
                    <a:pt x="6377" y="38335"/>
                    <a:pt x="5243" y="30922"/>
                    <a:pt x="1524" y="19766"/>
                  </a:cubicBezTo>
                  <a:cubicBezTo>
                    <a:pt x="6466" y="0"/>
                    <a:pt x="0" y="7574"/>
                    <a:pt x="6096" y="6050"/>
                  </a:cubicBezTo>
                  <a:close/>
                </a:path>
              </a:pathLst>
            </a:custGeom>
            <a:solidFill>
              <a:srgbClr val="80B2BE"/>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lstStyle/>
            <a:p>
              <a:endParaRPr lang="en-US" sz="1700"/>
            </a:p>
          </p:txBody>
        </p:sp>
      </p:grpSp>
    </p:spTree>
    <p:extLst>
      <p:ext uri="{BB962C8B-B14F-4D97-AF65-F5344CB8AC3E}">
        <p14:creationId xmlns:p14="http://schemas.microsoft.com/office/powerpoint/2010/main" xmlns="" val="2006317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anim calcmode="lin" valueType="num">
                                      <p:cBhvr additive="base">
                                        <p:cTn id="15" dur="500" fill="hold"/>
                                        <p:tgtEl>
                                          <p:spTgt spid="512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1447800" y="152400"/>
            <a:ext cx="6477000" cy="10668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ea typeface="ヒラギノ角ゴ Pro W3" charset="-128"/>
                <a:cs typeface="Arial" pitchFamily="34" charset="0"/>
              </a:rPr>
              <a:t>Feedback Focus</a:t>
            </a:r>
          </a:p>
        </p:txBody>
      </p:sp>
      <p:sp>
        <p:nvSpPr>
          <p:cNvPr id="5124" name="Rectangle 3"/>
          <p:cNvSpPr>
            <a:spLocks noChangeArrowheads="1"/>
          </p:cNvSpPr>
          <p:nvPr/>
        </p:nvSpPr>
        <p:spPr bwMode="auto">
          <a:xfrm>
            <a:off x="990600" y="1852415"/>
            <a:ext cx="7696200" cy="4093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marL="342900" indent="-342900">
              <a:buClr>
                <a:srgbClr val="CC0066"/>
              </a:buClr>
              <a:buFont typeface="Wingdings" pitchFamily="2" charset="2"/>
              <a:buChar char="Ø"/>
            </a:pPr>
            <a:r>
              <a:rPr lang="en-US" sz="3600" b="0" dirty="0" smtClean="0"/>
              <a:t>Features </a:t>
            </a:r>
            <a:r>
              <a:rPr lang="en-US" sz="3600" b="0" dirty="0"/>
              <a:t>of formative </a:t>
            </a:r>
            <a:r>
              <a:rPr lang="en-US" sz="3600" b="0" dirty="0" smtClean="0"/>
              <a:t>feedback</a:t>
            </a:r>
            <a:endParaRPr lang="en-US" sz="3600" b="0" dirty="0"/>
          </a:p>
          <a:p>
            <a:pPr marL="1089025" lvl="2" indent="-349250">
              <a:buClr>
                <a:srgbClr val="CC0066"/>
              </a:buClr>
              <a:buFontTx/>
              <a:buChar char="•"/>
            </a:pPr>
            <a:r>
              <a:rPr lang="en-US" sz="3200" b="0" i="1" dirty="0">
                <a:solidFill>
                  <a:schemeClr val="bg2">
                    <a:lumMod val="50000"/>
                  </a:schemeClr>
                </a:solidFill>
              </a:rPr>
              <a:t>Signals a gap </a:t>
            </a:r>
            <a:r>
              <a:rPr lang="en-US" sz="3200" b="0" dirty="0"/>
              <a:t>between current and desired level of performance or goal</a:t>
            </a:r>
          </a:p>
          <a:p>
            <a:pPr marL="1089025" lvl="2" indent="-349250">
              <a:buClr>
                <a:srgbClr val="CC0066"/>
              </a:buClr>
              <a:buFontTx/>
              <a:buChar char="•"/>
            </a:pPr>
            <a:r>
              <a:rPr lang="en-US" sz="3200" b="0" i="1" dirty="0">
                <a:solidFill>
                  <a:schemeClr val="bg2">
                    <a:lumMod val="50000"/>
                  </a:schemeClr>
                </a:solidFill>
              </a:rPr>
              <a:t>Reduces cognitive load </a:t>
            </a:r>
            <a:r>
              <a:rPr lang="en-US" sz="3200" b="0" dirty="0"/>
              <a:t>of a learner, especially </a:t>
            </a:r>
            <a:r>
              <a:rPr lang="en-US" sz="3200" b="0" dirty="0" smtClean="0"/>
              <a:t>a novice </a:t>
            </a:r>
            <a:r>
              <a:rPr lang="en-US" sz="3200" b="0" dirty="0"/>
              <a:t>or struggling </a:t>
            </a:r>
            <a:r>
              <a:rPr lang="en-US" sz="3200" b="0" dirty="0" smtClean="0"/>
              <a:t>student </a:t>
            </a:r>
            <a:endParaRPr lang="en-US" sz="3200" b="0" dirty="0"/>
          </a:p>
          <a:p>
            <a:pPr marL="1089025" lvl="2" indent="-349250">
              <a:buClr>
                <a:srgbClr val="CC0066"/>
              </a:buClr>
              <a:buFontTx/>
              <a:buChar char="•"/>
            </a:pPr>
            <a:r>
              <a:rPr lang="en-US" sz="3200" b="0" i="1" dirty="0">
                <a:solidFill>
                  <a:schemeClr val="bg2">
                    <a:lumMod val="50000"/>
                  </a:schemeClr>
                </a:solidFill>
              </a:rPr>
              <a:t>Provides useful </a:t>
            </a:r>
            <a:r>
              <a:rPr lang="en-US" sz="3200" b="0" i="1" dirty="0" smtClean="0">
                <a:solidFill>
                  <a:schemeClr val="bg2">
                    <a:lumMod val="50000"/>
                  </a:schemeClr>
                </a:solidFill>
              </a:rPr>
              <a:t>information </a:t>
            </a:r>
            <a:r>
              <a:rPr lang="en-US" sz="3200" b="0" dirty="0"/>
              <a:t>that can help correct errors</a:t>
            </a:r>
          </a:p>
        </p:txBody>
      </p:sp>
    </p:spTree>
    <p:extLst>
      <p:ext uri="{BB962C8B-B14F-4D97-AF65-F5344CB8AC3E}">
        <p14:creationId xmlns:p14="http://schemas.microsoft.com/office/powerpoint/2010/main" xmlns="" val="3501656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anim calcmode="lin" valueType="num">
                                      <p:cBhvr additive="base">
                                        <p:cTn id="15" dur="500" fill="hold"/>
                                        <p:tgtEl>
                                          <p:spTgt spid="512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p:cNvSpPr>
          <p:nvPr/>
        </p:nvSpPr>
        <p:spPr bwMode="auto">
          <a:xfrm>
            <a:off x="381000" y="76200"/>
            <a:ext cx="8382000" cy="762000"/>
          </a:xfrm>
          <a:prstGeom prst="rect">
            <a:avLst/>
          </a:prstGeom>
          <a:noFill/>
          <a:ln w="9525">
            <a:noFill/>
            <a:miter lim="800000"/>
            <a:headEnd/>
            <a:tailEnd/>
          </a:ln>
        </p:spPr>
        <p:txBody>
          <a:bodyPr anchor="ctr"/>
          <a:lstStyle/>
          <a:p>
            <a:pPr algn="ctr" eaLnBrk="1" hangingPunct="1">
              <a:defRPr/>
            </a:pPr>
            <a:r>
              <a:rPr lang="en-US" sz="5400" b="0" dirty="0" smtClean="0">
                <a:solidFill>
                  <a:schemeClr val="accent2">
                    <a:lumMod val="75000"/>
                  </a:schemeClr>
                </a:solidFill>
                <a:effectLst>
                  <a:outerShdw blurRad="38100" dist="38100" dir="2700000" algn="tl">
                    <a:srgbClr val="C0C0C0"/>
                  </a:outerShdw>
                </a:effectLst>
                <a:ea typeface="ヒラギノ角ゴ Pro W3" charset="-128"/>
                <a:cs typeface="Arial" pitchFamily="34" charset="0"/>
              </a:rPr>
              <a:t>Formative Feedback</a:t>
            </a:r>
            <a:endParaRPr lang="en-US" sz="5400" b="0" dirty="0">
              <a:solidFill>
                <a:schemeClr val="accent2">
                  <a:lumMod val="75000"/>
                </a:schemeClr>
              </a:solidFill>
              <a:effectLst>
                <a:outerShdw blurRad="38100" dist="38100" dir="2700000" algn="tl">
                  <a:srgbClr val="C0C0C0"/>
                </a:outerShdw>
              </a:effectLst>
              <a:ea typeface="ヒラギノ角ゴ Pro W3" charset="-128"/>
              <a:cs typeface="Arial" pitchFamily="34" charset="0"/>
            </a:endParaRPr>
          </a:p>
        </p:txBody>
      </p:sp>
      <p:sp>
        <p:nvSpPr>
          <p:cNvPr id="7175" name="Rectangle 7"/>
          <p:cNvSpPr>
            <a:spLocks noChangeArrowheads="1"/>
          </p:cNvSpPr>
          <p:nvPr/>
        </p:nvSpPr>
        <p:spPr bwMode="auto">
          <a:xfrm>
            <a:off x="914400" y="4800600"/>
            <a:ext cx="7848600" cy="1384995"/>
          </a:xfrm>
          <a:prstGeom prst="rect">
            <a:avLst/>
          </a:prstGeom>
          <a:noFill/>
          <a:ln w="9525">
            <a:noFill/>
            <a:miter lim="800000"/>
            <a:headEnd/>
            <a:tailEnd/>
          </a:ln>
        </p:spPr>
        <p:txBody>
          <a:bodyPr wrap="square">
            <a:spAutoFit/>
          </a:bodyPr>
          <a:lstStyle/>
          <a:p>
            <a:pPr>
              <a:buClr>
                <a:srgbClr val="CC0066"/>
              </a:buClr>
              <a:defRPr/>
            </a:pPr>
            <a:r>
              <a:rPr lang="en-US" sz="2800" dirty="0" smtClean="0"/>
              <a:t>“…</a:t>
            </a:r>
            <a:r>
              <a:rPr lang="en-US" sz="2800" dirty="0" smtClean="0">
                <a:solidFill>
                  <a:srgbClr val="CC0066"/>
                </a:solidFill>
              </a:rPr>
              <a:t>Information </a:t>
            </a:r>
            <a:r>
              <a:rPr lang="en-US" sz="2800" dirty="0">
                <a:solidFill>
                  <a:srgbClr val="CC0066"/>
                </a:solidFill>
              </a:rPr>
              <a:t>communicated to the learner intended to modify the learner’s thinking or behavior for the purpose of improving learning</a:t>
            </a:r>
            <a:r>
              <a:rPr lang="en-US" sz="2800" dirty="0" smtClean="0"/>
              <a:t>.”</a:t>
            </a:r>
            <a:endParaRPr lang="en-US" sz="2800" dirty="0"/>
          </a:p>
        </p:txBody>
      </p:sp>
      <p:sp>
        <p:nvSpPr>
          <p:cNvPr id="16389" name="Rectangle 43"/>
          <p:cNvSpPr>
            <a:spLocks noChangeArrowheads="1"/>
          </p:cNvSpPr>
          <p:nvPr/>
        </p:nvSpPr>
        <p:spPr bwMode="auto">
          <a:xfrm>
            <a:off x="1066800" y="1386055"/>
            <a:ext cx="3352800" cy="2895600"/>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p>
        </p:txBody>
      </p:sp>
      <p:grpSp>
        <p:nvGrpSpPr>
          <p:cNvPr id="16390" name="Group 48"/>
          <p:cNvGrpSpPr>
            <a:grpSpLocks/>
          </p:cNvGrpSpPr>
          <p:nvPr/>
        </p:nvGrpSpPr>
        <p:grpSpPr bwMode="auto">
          <a:xfrm>
            <a:off x="1613140" y="2594366"/>
            <a:ext cx="2301081" cy="1074449"/>
            <a:chOff x="1534" y="628"/>
            <a:chExt cx="878" cy="431"/>
          </a:xfrm>
        </p:grpSpPr>
        <p:sp>
          <p:nvSpPr>
            <p:cNvPr id="16395" name="AutoShape 9"/>
            <p:cNvSpPr>
              <a:spLocks noChangeAspect="1" noChangeArrowheads="1" noTextEdit="1"/>
            </p:cNvSpPr>
            <p:nvPr/>
          </p:nvSpPr>
          <p:spPr bwMode="auto">
            <a:xfrm rot="1075675" flipH="1">
              <a:off x="1534" y="628"/>
              <a:ext cx="864" cy="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6396" name="Freeform 11"/>
            <p:cNvSpPr>
              <a:spLocks/>
            </p:cNvSpPr>
            <p:nvPr/>
          </p:nvSpPr>
          <p:spPr bwMode="auto">
            <a:xfrm rot="1075675" flipH="1">
              <a:off x="1675" y="731"/>
              <a:ext cx="704" cy="328"/>
            </a:xfrm>
            <a:custGeom>
              <a:avLst/>
              <a:gdLst>
                <a:gd name="T0" fmla="*/ 0 w 3319"/>
                <a:gd name="T1" fmla="*/ 107 h 2646"/>
                <a:gd name="T2" fmla="*/ 14 w 3319"/>
                <a:gd name="T3" fmla="*/ 84 h 2646"/>
                <a:gd name="T4" fmla="*/ 20 w 3319"/>
                <a:gd name="T5" fmla="*/ 60 h 2646"/>
                <a:gd name="T6" fmla="*/ 65 w 3319"/>
                <a:gd name="T7" fmla="*/ 44 h 2646"/>
                <a:gd name="T8" fmla="*/ 108 w 3319"/>
                <a:gd name="T9" fmla="*/ 36 h 2646"/>
                <a:gd name="T10" fmla="*/ 137 w 3319"/>
                <a:gd name="T11" fmla="*/ 31 h 2646"/>
                <a:gd name="T12" fmla="*/ 179 w 3319"/>
                <a:gd name="T13" fmla="*/ 12 h 2646"/>
                <a:gd name="T14" fmla="*/ 255 w 3319"/>
                <a:gd name="T15" fmla="*/ 5 h 2646"/>
                <a:gd name="T16" fmla="*/ 326 w 3319"/>
                <a:gd name="T17" fmla="*/ 11 h 2646"/>
                <a:gd name="T18" fmla="*/ 380 w 3319"/>
                <a:gd name="T19" fmla="*/ 0 h 2646"/>
                <a:gd name="T20" fmla="*/ 432 w 3319"/>
                <a:gd name="T21" fmla="*/ 7 h 2646"/>
                <a:gd name="T22" fmla="*/ 476 w 3319"/>
                <a:gd name="T23" fmla="*/ 15 h 2646"/>
                <a:gd name="T24" fmla="*/ 549 w 3319"/>
                <a:gd name="T25" fmla="*/ 24 h 2646"/>
                <a:gd name="T26" fmla="*/ 568 w 3319"/>
                <a:gd name="T27" fmla="*/ 33 h 2646"/>
                <a:gd name="T28" fmla="*/ 591 w 3319"/>
                <a:gd name="T29" fmla="*/ 62 h 2646"/>
                <a:gd name="T30" fmla="*/ 664 w 3319"/>
                <a:gd name="T31" fmla="*/ 79 h 2646"/>
                <a:gd name="T32" fmla="*/ 684 w 3319"/>
                <a:gd name="T33" fmla="*/ 98 h 2646"/>
                <a:gd name="T34" fmla="*/ 679 w 3319"/>
                <a:gd name="T35" fmla="*/ 117 h 2646"/>
                <a:gd name="T36" fmla="*/ 704 w 3319"/>
                <a:gd name="T37" fmla="*/ 143 h 2646"/>
                <a:gd name="T38" fmla="*/ 694 w 3319"/>
                <a:gd name="T39" fmla="*/ 158 h 2646"/>
                <a:gd name="T40" fmla="*/ 677 w 3319"/>
                <a:gd name="T41" fmla="*/ 165 h 2646"/>
                <a:gd name="T42" fmla="*/ 696 w 3319"/>
                <a:gd name="T43" fmla="*/ 182 h 2646"/>
                <a:gd name="T44" fmla="*/ 691 w 3319"/>
                <a:gd name="T45" fmla="*/ 203 h 2646"/>
                <a:gd name="T46" fmla="*/ 680 w 3319"/>
                <a:gd name="T47" fmla="*/ 228 h 2646"/>
                <a:gd name="T48" fmla="*/ 646 w 3319"/>
                <a:gd name="T49" fmla="*/ 244 h 2646"/>
                <a:gd name="T50" fmla="*/ 679 w 3319"/>
                <a:gd name="T51" fmla="*/ 250 h 2646"/>
                <a:gd name="T52" fmla="*/ 683 w 3319"/>
                <a:gd name="T53" fmla="*/ 262 h 2646"/>
                <a:gd name="T54" fmla="*/ 669 w 3319"/>
                <a:gd name="T55" fmla="*/ 276 h 2646"/>
                <a:gd name="T56" fmla="*/ 645 w 3319"/>
                <a:gd name="T57" fmla="*/ 289 h 2646"/>
                <a:gd name="T58" fmla="*/ 612 w 3319"/>
                <a:gd name="T59" fmla="*/ 312 h 2646"/>
                <a:gd name="T60" fmla="*/ 573 w 3319"/>
                <a:gd name="T61" fmla="*/ 328 h 2646"/>
                <a:gd name="T62" fmla="*/ 551 w 3319"/>
                <a:gd name="T63" fmla="*/ 297 h 2646"/>
                <a:gd name="T64" fmla="*/ 516 w 3319"/>
                <a:gd name="T65" fmla="*/ 299 h 2646"/>
                <a:gd name="T66" fmla="*/ 501 w 3319"/>
                <a:gd name="T67" fmla="*/ 273 h 2646"/>
                <a:gd name="T68" fmla="*/ 434 w 3319"/>
                <a:gd name="T69" fmla="*/ 266 h 2646"/>
                <a:gd name="T70" fmla="*/ 407 w 3319"/>
                <a:gd name="T71" fmla="*/ 250 h 2646"/>
                <a:gd name="T72" fmla="*/ 385 w 3319"/>
                <a:gd name="T73" fmla="*/ 217 h 2646"/>
                <a:gd name="T74" fmla="*/ 346 w 3319"/>
                <a:gd name="T75" fmla="*/ 221 h 2646"/>
                <a:gd name="T76" fmla="*/ 318 w 3319"/>
                <a:gd name="T77" fmla="*/ 211 h 2646"/>
                <a:gd name="T78" fmla="*/ 302 w 3319"/>
                <a:gd name="T79" fmla="*/ 203 h 2646"/>
                <a:gd name="T80" fmla="*/ 276 w 3319"/>
                <a:gd name="T81" fmla="*/ 208 h 2646"/>
                <a:gd name="T82" fmla="*/ 232 w 3319"/>
                <a:gd name="T83" fmla="*/ 194 h 2646"/>
                <a:gd name="T84" fmla="*/ 192 w 3319"/>
                <a:gd name="T85" fmla="*/ 200 h 2646"/>
                <a:gd name="T86" fmla="*/ 138 w 3319"/>
                <a:gd name="T87" fmla="*/ 191 h 2646"/>
                <a:gd name="T88" fmla="*/ 89 w 3319"/>
                <a:gd name="T89" fmla="*/ 173 h 2646"/>
                <a:gd name="T90" fmla="*/ 45 w 3319"/>
                <a:gd name="T91" fmla="*/ 170 h 2646"/>
                <a:gd name="T92" fmla="*/ 20 w 3319"/>
                <a:gd name="T93" fmla="*/ 146 h 2646"/>
                <a:gd name="T94" fmla="*/ 13 w 3319"/>
                <a:gd name="T95" fmla="*/ 118 h 2646"/>
                <a:gd name="T96" fmla="*/ 0 w 3319"/>
                <a:gd name="T97" fmla="*/ 107 h 2646"/>
                <a:gd name="T98" fmla="*/ 0 w 3319"/>
                <a:gd name="T99" fmla="*/ 107 h 26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19"/>
                <a:gd name="T151" fmla="*/ 0 h 2646"/>
                <a:gd name="T152" fmla="*/ 3319 w 3319"/>
                <a:gd name="T153" fmla="*/ 2646 h 26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19" h="2646">
                  <a:moveTo>
                    <a:pt x="0" y="861"/>
                  </a:moveTo>
                  <a:lnTo>
                    <a:pt x="67" y="680"/>
                  </a:lnTo>
                  <a:lnTo>
                    <a:pt x="94" y="486"/>
                  </a:lnTo>
                  <a:lnTo>
                    <a:pt x="307" y="354"/>
                  </a:lnTo>
                  <a:lnTo>
                    <a:pt x="507" y="290"/>
                  </a:lnTo>
                  <a:lnTo>
                    <a:pt x="647" y="253"/>
                  </a:lnTo>
                  <a:lnTo>
                    <a:pt x="845" y="96"/>
                  </a:lnTo>
                  <a:lnTo>
                    <a:pt x="1200" y="41"/>
                  </a:lnTo>
                  <a:lnTo>
                    <a:pt x="1539" y="87"/>
                  </a:lnTo>
                  <a:lnTo>
                    <a:pt x="1792" y="0"/>
                  </a:lnTo>
                  <a:lnTo>
                    <a:pt x="2039" y="60"/>
                  </a:lnTo>
                  <a:lnTo>
                    <a:pt x="2245" y="121"/>
                  </a:lnTo>
                  <a:lnTo>
                    <a:pt x="2586" y="194"/>
                  </a:lnTo>
                  <a:lnTo>
                    <a:pt x="2677" y="268"/>
                  </a:lnTo>
                  <a:lnTo>
                    <a:pt x="2785" y="500"/>
                  </a:lnTo>
                  <a:lnTo>
                    <a:pt x="3132" y="634"/>
                  </a:lnTo>
                  <a:lnTo>
                    <a:pt x="3225" y="794"/>
                  </a:lnTo>
                  <a:lnTo>
                    <a:pt x="3199" y="947"/>
                  </a:lnTo>
                  <a:lnTo>
                    <a:pt x="3319" y="1154"/>
                  </a:lnTo>
                  <a:lnTo>
                    <a:pt x="3271" y="1274"/>
                  </a:lnTo>
                  <a:lnTo>
                    <a:pt x="3193" y="1328"/>
                  </a:lnTo>
                  <a:lnTo>
                    <a:pt x="3279" y="1467"/>
                  </a:lnTo>
                  <a:lnTo>
                    <a:pt x="3258" y="1634"/>
                  </a:lnTo>
                  <a:lnTo>
                    <a:pt x="3206" y="1840"/>
                  </a:lnTo>
                  <a:lnTo>
                    <a:pt x="3044" y="1968"/>
                  </a:lnTo>
                  <a:lnTo>
                    <a:pt x="3199" y="2020"/>
                  </a:lnTo>
                  <a:lnTo>
                    <a:pt x="3219" y="2114"/>
                  </a:lnTo>
                  <a:lnTo>
                    <a:pt x="3152" y="2228"/>
                  </a:lnTo>
                  <a:lnTo>
                    <a:pt x="3039" y="2328"/>
                  </a:lnTo>
                  <a:lnTo>
                    <a:pt x="2886" y="2520"/>
                  </a:lnTo>
                  <a:lnTo>
                    <a:pt x="2703" y="2646"/>
                  </a:lnTo>
                  <a:lnTo>
                    <a:pt x="2599" y="2396"/>
                  </a:lnTo>
                  <a:lnTo>
                    <a:pt x="2431" y="2413"/>
                  </a:lnTo>
                  <a:lnTo>
                    <a:pt x="2360" y="2206"/>
                  </a:lnTo>
                  <a:lnTo>
                    <a:pt x="2046" y="2148"/>
                  </a:lnTo>
                  <a:lnTo>
                    <a:pt x="1920" y="2020"/>
                  </a:lnTo>
                  <a:lnTo>
                    <a:pt x="1813" y="1747"/>
                  </a:lnTo>
                  <a:lnTo>
                    <a:pt x="1630" y="1780"/>
                  </a:lnTo>
                  <a:lnTo>
                    <a:pt x="1499" y="1701"/>
                  </a:lnTo>
                  <a:lnTo>
                    <a:pt x="1423" y="1638"/>
                  </a:lnTo>
                  <a:lnTo>
                    <a:pt x="1300" y="1681"/>
                  </a:lnTo>
                  <a:lnTo>
                    <a:pt x="1093" y="1567"/>
                  </a:lnTo>
                  <a:lnTo>
                    <a:pt x="906" y="1615"/>
                  </a:lnTo>
                  <a:lnTo>
                    <a:pt x="652" y="1543"/>
                  </a:lnTo>
                  <a:lnTo>
                    <a:pt x="418" y="1392"/>
                  </a:lnTo>
                  <a:lnTo>
                    <a:pt x="213" y="1368"/>
                  </a:lnTo>
                  <a:lnTo>
                    <a:pt x="94" y="1181"/>
                  </a:lnTo>
                  <a:lnTo>
                    <a:pt x="60" y="952"/>
                  </a:lnTo>
                  <a:lnTo>
                    <a:pt x="0" y="8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397" name="Freeform 13"/>
            <p:cNvSpPr>
              <a:spLocks/>
            </p:cNvSpPr>
            <p:nvPr/>
          </p:nvSpPr>
          <p:spPr bwMode="auto">
            <a:xfrm rot="1075675" flipH="1">
              <a:off x="1701" y="744"/>
              <a:ext cx="682" cy="197"/>
            </a:xfrm>
            <a:custGeom>
              <a:avLst/>
              <a:gdLst>
                <a:gd name="T0" fmla="*/ 7 w 3217"/>
                <a:gd name="T1" fmla="*/ 130 h 1587"/>
                <a:gd name="T2" fmla="*/ 1 w 3217"/>
                <a:gd name="T3" fmla="*/ 102 h 1587"/>
                <a:gd name="T4" fmla="*/ 14 w 3217"/>
                <a:gd name="T5" fmla="*/ 89 h 1587"/>
                <a:gd name="T6" fmla="*/ 30 w 3217"/>
                <a:gd name="T7" fmla="*/ 55 h 1587"/>
                <a:gd name="T8" fmla="*/ 56 w 3217"/>
                <a:gd name="T9" fmla="*/ 48 h 1587"/>
                <a:gd name="T10" fmla="*/ 89 w 3217"/>
                <a:gd name="T11" fmla="*/ 39 h 1587"/>
                <a:gd name="T12" fmla="*/ 109 w 3217"/>
                <a:gd name="T13" fmla="*/ 32 h 1587"/>
                <a:gd name="T14" fmla="*/ 132 w 3217"/>
                <a:gd name="T15" fmla="*/ 23 h 1587"/>
                <a:gd name="T16" fmla="*/ 156 w 3217"/>
                <a:gd name="T17" fmla="*/ 15 h 1587"/>
                <a:gd name="T18" fmla="*/ 179 w 3217"/>
                <a:gd name="T19" fmla="*/ 9 h 1587"/>
                <a:gd name="T20" fmla="*/ 252 w 3217"/>
                <a:gd name="T21" fmla="*/ 3 h 1587"/>
                <a:gd name="T22" fmla="*/ 302 w 3217"/>
                <a:gd name="T23" fmla="*/ 9 h 1587"/>
                <a:gd name="T24" fmla="*/ 360 w 3217"/>
                <a:gd name="T25" fmla="*/ 6 h 1587"/>
                <a:gd name="T26" fmla="*/ 411 w 3217"/>
                <a:gd name="T27" fmla="*/ 1 h 1587"/>
                <a:gd name="T28" fmla="*/ 436 w 3217"/>
                <a:gd name="T29" fmla="*/ 9 h 1587"/>
                <a:gd name="T30" fmla="*/ 534 w 3217"/>
                <a:gd name="T31" fmla="*/ 18 h 1587"/>
                <a:gd name="T32" fmla="*/ 566 w 3217"/>
                <a:gd name="T33" fmla="*/ 35 h 1587"/>
                <a:gd name="T34" fmla="*/ 581 w 3217"/>
                <a:gd name="T35" fmla="*/ 55 h 1587"/>
                <a:gd name="T36" fmla="*/ 609 w 3217"/>
                <a:gd name="T37" fmla="*/ 66 h 1587"/>
                <a:gd name="T38" fmla="*/ 637 w 3217"/>
                <a:gd name="T39" fmla="*/ 85 h 1587"/>
                <a:gd name="T40" fmla="*/ 638 w 3217"/>
                <a:gd name="T41" fmla="*/ 114 h 1587"/>
                <a:gd name="T42" fmla="*/ 654 w 3217"/>
                <a:gd name="T43" fmla="*/ 126 h 1587"/>
                <a:gd name="T44" fmla="*/ 681 w 3217"/>
                <a:gd name="T45" fmla="*/ 135 h 1587"/>
                <a:gd name="T46" fmla="*/ 677 w 3217"/>
                <a:gd name="T47" fmla="*/ 148 h 1587"/>
                <a:gd name="T48" fmla="*/ 664 w 3217"/>
                <a:gd name="T49" fmla="*/ 153 h 1587"/>
                <a:gd name="T50" fmla="*/ 632 w 3217"/>
                <a:gd name="T51" fmla="*/ 149 h 1587"/>
                <a:gd name="T52" fmla="*/ 559 w 3217"/>
                <a:gd name="T53" fmla="*/ 93 h 1587"/>
                <a:gd name="T54" fmla="*/ 479 w 3217"/>
                <a:gd name="T55" fmla="*/ 69 h 1587"/>
                <a:gd name="T56" fmla="*/ 489 w 3217"/>
                <a:gd name="T57" fmla="*/ 59 h 1587"/>
                <a:gd name="T58" fmla="*/ 524 w 3217"/>
                <a:gd name="T59" fmla="*/ 53 h 1587"/>
                <a:gd name="T60" fmla="*/ 527 w 3217"/>
                <a:gd name="T61" fmla="*/ 44 h 1587"/>
                <a:gd name="T62" fmla="*/ 487 w 3217"/>
                <a:gd name="T63" fmla="*/ 43 h 1587"/>
                <a:gd name="T64" fmla="*/ 442 w 3217"/>
                <a:gd name="T65" fmla="*/ 41 h 1587"/>
                <a:gd name="T66" fmla="*/ 322 w 3217"/>
                <a:gd name="T67" fmla="*/ 65 h 1587"/>
                <a:gd name="T68" fmla="*/ 308 w 3217"/>
                <a:gd name="T69" fmla="*/ 113 h 1587"/>
                <a:gd name="T70" fmla="*/ 263 w 3217"/>
                <a:gd name="T71" fmla="*/ 197 h 1587"/>
                <a:gd name="T72" fmla="*/ 212 w 3217"/>
                <a:gd name="T73" fmla="*/ 116 h 1587"/>
                <a:gd name="T74" fmla="*/ 234 w 3217"/>
                <a:gd name="T75" fmla="*/ 79 h 1587"/>
                <a:gd name="T76" fmla="*/ 261 w 3217"/>
                <a:gd name="T77" fmla="*/ 66 h 1587"/>
                <a:gd name="T78" fmla="*/ 286 w 3217"/>
                <a:gd name="T79" fmla="*/ 61 h 1587"/>
                <a:gd name="T80" fmla="*/ 311 w 3217"/>
                <a:gd name="T81" fmla="*/ 53 h 1587"/>
                <a:gd name="T82" fmla="*/ 339 w 3217"/>
                <a:gd name="T83" fmla="*/ 36 h 1587"/>
                <a:gd name="T84" fmla="*/ 194 w 3217"/>
                <a:gd name="T85" fmla="*/ 26 h 1587"/>
                <a:gd name="T86" fmla="*/ 58 w 3217"/>
                <a:gd name="T87" fmla="*/ 65 h 1587"/>
                <a:gd name="T88" fmla="*/ 35 w 3217"/>
                <a:gd name="T89" fmla="*/ 110 h 1587"/>
                <a:gd name="T90" fmla="*/ 64 w 3217"/>
                <a:gd name="T91" fmla="*/ 163 h 15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17"/>
                <a:gd name="T139" fmla="*/ 0 h 1587"/>
                <a:gd name="T140" fmla="*/ 3217 w 3217"/>
                <a:gd name="T141" fmla="*/ 1587 h 15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17" h="1587">
                  <a:moveTo>
                    <a:pt x="300" y="1311"/>
                  </a:moveTo>
                  <a:lnTo>
                    <a:pt x="80" y="1266"/>
                  </a:lnTo>
                  <a:lnTo>
                    <a:pt x="34" y="1046"/>
                  </a:lnTo>
                  <a:lnTo>
                    <a:pt x="16" y="972"/>
                  </a:lnTo>
                  <a:lnTo>
                    <a:pt x="0" y="858"/>
                  </a:lnTo>
                  <a:lnTo>
                    <a:pt x="7" y="819"/>
                  </a:lnTo>
                  <a:lnTo>
                    <a:pt x="22" y="783"/>
                  </a:lnTo>
                  <a:lnTo>
                    <a:pt x="43" y="748"/>
                  </a:lnTo>
                  <a:lnTo>
                    <a:pt x="67" y="713"/>
                  </a:lnTo>
                  <a:lnTo>
                    <a:pt x="110" y="639"/>
                  </a:lnTo>
                  <a:lnTo>
                    <a:pt x="134" y="566"/>
                  </a:lnTo>
                  <a:lnTo>
                    <a:pt x="140" y="446"/>
                  </a:lnTo>
                  <a:lnTo>
                    <a:pt x="159" y="428"/>
                  </a:lnTo>
                  <a:lnTo>
                    <a:pt x="187" y="413"/>
                  </a:lnTo>
                  <a:lnTo>
                    <a:pt x="266" y="387"/>
                  </a:lnTo>
                  <a:lnTo>
                    <a:pt x="312" y="369"/>
                  </a:lnTo>
                  <a:lnTo>
                    <a:pt x="363" y="346"/>
                  </a:lnTo>
                  <a:lnTo>
                    <a:pt x="418" y="317"/>
                  </a:lnTo>
                  <a:lnTo>
                    <a:pt x="449" y="299"/>
                  </a:lnTo>
                  <a:lnTo>
                    <a:pt x="480" y="279"/>
                  </a:lnTo>
                  <a:lnTo>
                    <a:pt x="513" y="259"/>
                  </a:lnTo>
                  <a:lnTo>
                    <a:pt x="548" y="235"/>
                  </a:lnTo>
                  <a:lnTo>
                    <a:pt x="584" y="211"/>
                  </a:lnTo>
                  <a:lnTo>
                    <a:pt x="623" y="186"/>
                  </a:lnTo>
                  <a:lnTo>
                    <a:pt x="660" y="162"/>
                  </a:lnTo>
                  <a:lnTo>
                    <a:pt x="699" y="140"/>
                  </a:lnTo>
                  <a:lnTo>
                    <a:pt x="736" y="119"/>
                  </a:lnTo>
                  <a:lnTo>
                    <a:pt x="773" y="100"/>
                  </a:lnTo>
                  <a:lnTo>
                    <a:pt x="810" y="85"/>
                  </a:lnTo>
                  <a:lnTo>
                    <a:pt x="846" y="71"/>
                  </a:lnTo>
                  <a:lnTo>
                    <a:pt x="916" y="54"/>
                  </a:lnTo>
                  <a:lnTo>
                    <a:pt x="1052" y="33"/>
                  </a:lnTo>
                  <a:lnTo>
                    <a:pt x="1188" y="22"/>
                  </a:lnTo>
                  <a:lnTo>
                    <a:pt x="1313" y="33"/>
                  </a:lnTo>
                  <a:lnTo>
                    <a:pt x="1369" y="51"/>
                  </a:lnTo>
                  <a:lnTo>
                    <a:pt x="1424" y="70"/>
                  </a:lnTo>
                  <a:lnTo>
                    <a:pt x="1481" y="83"/>
                  </a:lnTo>
                  <a:lnTo>
                    <a:pt x="1545" y="86"/>
                  </a:lnTo>
                  <a:lnTo>
                    <a:pt x="1696" y="45"/>
                  </a:lnTo>
                  <a:lnTo>
                    <a:pt x="1772" y="19"/>
                  </a:lnTo>
                  <a:lnTo>
                    <a:pt x="1839" y="0"/>
                  </a:lnTo>
                  <a:lnTo>
                    <a:pt x="1937" y="5"/>
                  </a:lnTo>
                  <a:lnTo>
                    <a:pt x="2000" y="40"/>
                  </a:lnTo>
                  <a:lnTo>
                    <a:pt x="2025" y="58"/>
                  </a:lnTo>
                  <a:lnTo>
                    <a:pt x="2056" y="74"/>
                  </a:lnTo>
                  <a:lnTo>
                    <a:pt x="2099" y="88"/>
                  </a:lnTo>
                  <a:lnTo>
                    <a:pt x="2159" y="100"/>
                  </a:lnTo>
                  <a:lnTo>
                    <a:pt x="2519" y="146"/>
                  </a:lnTo>
                  <a:lnTo>
                    <a:pt x="2581" y="171"/>
                  </a:lnTo>
                  <a:lnTo>
                    <a:pt x="2624" y="202"/>
                  </a:lnTo>
                  <a:lnTo>
                    <a:pt x="2669" y="281"/>
                  </a:lnTo>
                  <a:lnTo>
                    <a:pt x="2695" y="369"/>
                  </a:lnTo>
                  <a:lnTo>
                    <a:pt x="2712" y="409"/>
                  </a:lnTo>
                  <a:lnTo>
                    <a:pt x="2739" y="446"/>
                  </a:lnTo>
                  <a:lnTo>
                    <a:pt x="2777" y="477"/>
                  </a:lnTo>
                  <a:lnTo>
                    <a:pt x="2823" y="504"/>
                  </a:lnTo>
                  <a:lnTo>
                    <a:pt x="2872" y="531"/>
                  </a:lnTo>
                  <a:lnTo>
                    <a:pt x="2917" y="557"/>
                  </a:lnTo>
                  <a:lnTo>
                    <a:pt x="2979" y="620"/>
                  </a:lnTo>
                  <a:lnTo>
                    <a:pt x="3006" y="687"/>
                  </a:lnTo>
                  <a:lnTo>
                    <a:pt x="3000" y="748"/>
                  </a:lnTo>
                  <a:lnTo>
                    <a:pt x="2993" y="821"/>
                  </a:lnTo>
                  <a:lnTo>
                    <a:pt x="3011" y="916"/>
                  </a:lnTo>
                  <a:lnTo>
                    <a:pt x="3033" y="962"/>
                  </a:lnTo>
                  <a:lnTo>
                    <a:pt x="3066" y="1000"/>
                  </a:lnTo>
                  <a:lnTo>
                    <a:pt x="3085" y="1014"/>
                  </a:lnTo>
                  <a:lnTo>
                    <a:pt x="3106" y="1026"/>
                  </a:lnTo>
                  <a:lnTo>
                    <a:pt x="3149" y="1045"/>
                  </a:lnTo>
                  <a:lnTo>
                    <a:pt x="3211" y="1091"/>
                  </a:lnTo>
                  <a:lnTo>
                    <a:pt x="3217" y="1130"/>
                  </a:lnTo>
                  <a:lnTo>
                    <a:pt x="3205" y="1174"/>
                  </a:lnTo>
                  <a:lnTo>
                    <a:pt x="3192" y="1194"/>
                  </a:lnTo>
                  <a:lnTo>
                    <a:pt x="3176" y="1211"/>
                  </a:lnTo>
                  <a:lnTo>
                    <a:pt x="3155" y="1225"/>
                  </a:lnTo>
                  <a:lnTo>
                    <a:pt x="3133" y="1234"/>
                  </a:lnTo>
                  <a:lnTo>
                    <a:pt x="3078" y="1232"/>
                  </a:lnTo>
                  <a:lnTo>
                    <a:pt x="3024" y="1217"/>
                  </a:lnTo>
                  <a:lnTo>
                    <a:pt x="2982" y="1198"/>
                  </a:lnTo>
                  <a:lnTo>
                    <a:pt x="2966" y="1191"/>
                  </a:lnTo>
                  <a:lnTo>
                    <a:pt x="2718" y="1075"/>
                  </a:lnTo>
                  <a:lnTo>
                    <a:pt x="2639" y="746"/>
                  </a:lnTo>
                  <a:lnTo>
                    <a:pt x="2532" y="700"/>
                  </a:lnTo>
                  <a:lnTo>
                    <a:pt x="2258" y="620"/>
                  </a:lnTo>
                  <a:lnTo>
                    <a:pt x="2261" y="559"/>
                  </a:lnTo>
                  <a:lnTo>
                    <a:pt x="2275" y="510"/>
                  </a:lnTo>
                  <a:lnTo>
                    <a:pt x="2288" y="489"/>
                  </a:lnTo>
                  <a:lnTo>
                    <a:pt x="2306" y="473"/>
                  </a:lnTo>
                  <a:lnTo>
                    <a:pt x="2349" y="455"/>
                  </a:lnTo>
                  <a:lnTo>
                    <a:pt x="2395" y="444"/>
                  </a:lnTo>
                  <a:lnTo>
                    <a:pt x="2472" y="427"/>
                  </a:lnTo>
                  <a:lnTo>
                    <a:pt x="2508" y="392"/>
                  </a:lnTo>
                  <a:lnTo>
                    <a:pt x="2505" y="373"/>
                  </a:lnTo>
                  <a:lnTo>
                    <a:pt x="2484" y="355"/>
                  </a:lnTo>
                  <a:lnTo>
                    <a:pt x="2447" y="343"/>
                  </a:lnTo>
                  <a:lnTo>
                    <a:pt x="2400" y="336"/>
                  </a:lnTo>
                  <a:lnTo>
                    <a:pt x="2298" y="346"/>
                  </a:lnTo>
                  <a:lnTo>
                    <a:pt x="2235" y="384"/>
                  </a:lnTo>
                  <a:lnTo>
                    <a:pt x="2212" y="406"/>
                  </a:lnTo>
                  <a:lnTo>
                    <a:pt x="2086" y="327"/>
                  </a:lnTo>
                  <a:lnTo>
                    <a:pt x="1915" y="290"/>
                  </a:lnTo>
                  <a:lnTo>
                    <a:pt x="1753" y="419"/>
                  </a:lnTo>
                  <a:lnTo>
                    <a:pt x="1519" y="526"/>
                  </a:lnTo>
                  <a:lnTo>
                    <a:pt x="1433" y="633"/>
                  </a:lnTo>
                  <a:lnTo>
                    <a:pt x="1412" y="773"/>
                  </a:lnTo>
                  <a:lnTo>
                    <a:pt x="1452" y="907"/>
                  </a:lnTo>
                  <a:lnTo>
                    <a:pt x="1560" y="1207"/>
                  </a:lnTo>
                  <a:lnTo>
                    <a:pt x="1473" y="1387"/>
                  </a:lnTo>
                  <a:lnTo>
                    <a:pt x="1240" y="1587"/>
                  </a:lnTo>
                  <a:lnTo>
                    <a:pt x="1033" y="1473"/>
                  </a:lnTo>
                  <a:lnTo>
                    <a:pt x="1106" y="1121"/>
                  </a:lnTo>
                  <a:lnTo>
                    <a:pt x="1000" y="935"/>
                  </a:lnTo>
                  <a:lnTo>
                    <a:pt x="1060" y="693"/>
                  </a:lnTo>
                  <a:lnTo>
                    <a:pt x="1073" y="678"/>
                  </a:lnTo>
                  <a:lnTo>
                    <a:pt x="1106" y="639"/>
                  </a:lnTo>
                  <a:lnTo>
                    <a:pt x="1149" y="593"/>
                  </a:lnTo>
                  <a:lnTo>
                    <a:pt x="1192" y="553"/>
                  </a:lnTo>
                  <a:lnTo>
                    <a:pt x="1229" y="531"/>
                  </a:lnTo>
                  <a:lnTo>
                    <a:pt x="1259" y="523"/>
                  </a:lnTo>
                  <a:lnTo>
                    <a:pt x="1307" y="520"/>
                  </a:lnTo>
                  <a:lnTo>
                    <a:pt x="1351" y="495"/>
                  </a:lnTo>
                  <a:lnTo>
                    <a:pt x="1381" y="476"/>
                  </a:lnTo>
                  <a:lnTo>
                    <a:pt x="1420" y="453"/>
                  </a:lnTo>
                  <a:lnTo>
                    <a:pt x="1467" y="430"/>
                  </a:lnTo>
                  <a:lnTo>
                    <a:pt x="1515" y="407"/>
                  </a:lnTo>
                  <a:lnTo>
                    <a:pt x="1565" y="387"/>
                  </a:lnTo>
                  <a:lnTo>
                    <a:pt x="1600" y="287"/>
                  </a:lnTo>
                  <a:lnTo>
                    <a:pt x="1222" y="418"/>
                  </a:lnTo>
                  <a:lnTo>
                    <a:pt x="1119" y="373"/>
                  </a:lnTo>
                  <a:lnTo>
                    <a:pt x="914" y="210"/>
                  </a:lnTo>
                  <a:lnTo>
                    <a:pt x="760" y="226"/>
                  </a:lnTo>
                  <a:lnTo>
                    <a:pt x="394" y="400"/>
                  </a:lnTo>
                  <a:lnTo>
                    <a:pt x="272" y="525"/>
                  </a:lnTo>
                  <a:lnTo>
                    <a:pt x="299" y="746"/>
                  </a:lnTo>
                  <a:lnTo>
                    <a:pt x="214" y="800"/>
                  </a:lnTo>
                  <a:lnTo>
                    <a:pt x="166" y="886"/>
                  </a:lnTo>
                  <a:lnTo>
                    <a:pt x="293" y="1121"/>
                  </a:lnTo>
                  <a:lnTo>
                    <a:pt x="300" y="1311"/>
                  </a:lnTo>
                  <a:close/>
                </a:path>
              </a:pathLst>
            </a:custGeom>
            <a:solidFill>
              <a:srgbClr val="D1BABA"/>
            </a:solidFill>
            <a:ln>
              <a:noFill/>
            </a:ln>
            <a:effectLst>
              <a:outerShdw blurRad="50800" dist="38100" dir="13500000" algn="br"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398" name="Freeform 14"/>
            <p:cNvSpPr>
              <a:spLocks/>
            </p:cNvSpPr>
            <p:nvPr/>
          </p:nvSpPr>
          <p:spPr bwMode="auto">
            <a:xfrm rot="1075675" flipH="1">
              <a:off x="2101" y="836"/>
              <a:ext cx="221" cy="154"/>
            </a:xfrm>
            <a:custGeom>
              <a:avLst/>
              <a:gdLst>
                <a:gd name="T0" fmla="*/ 20 w 1040"/>
                <a:gd name="T1" fmla="*/ 47 h 1247"/>
                <a:gd name="T2" fmla="*/ 30 w 1040"/>
                <a:gd name="T3" fmla="*/ 30 h 1247"/>
                <a:gd name="T4" fmla="*/ 40 w 1040"/>
                <a:gd name="T5" fmla="*/ 21 h 1247"/>
                <a:gd name="T6" fmla="*/ 55 w 1040"/>
                <a:gd name="T7" fmla="*/ 18 h 1247"/>
                <a:gd name="T8" fmla="*/ 118 w 1040"/>
                <a:gd name="T9" fmla="*/ 6 h 1247"/>
                <a:gd name="T10" fmla="*/ 129 w 1040"/>
                <a:gd name="T11" fmla="*/ 2 h 1247"/>
                <a:gd name="T12" fmla="*/ 154 w 1040"/>
                <a:gd name="T13" fmla="*/ 3 h 1247"/>
                <a:gd name="T14" fmla="*/ 167 w 1040"/>
                <a:gd name="T15" fmla="*/ 13 h 1247"/>
                <a:gd name="T16" fmla="*/ 201 w 1040"/>
                <a:gd name="T17" fmla="*/ 15 h 1247"/>
                <a:gd name="T18" fmla="*/ 221 w 1040"/>
                <a:gd name="T19" fmla="*/ 17 h 1247"/>
                <a:gd name="T20" fmla="*/ 211 w 1040"/>
                <a:gd name="T21" fmla="*/ 21 h 1247"/>
                <a:gd name="T22" fmla="*/ 195 w 1040"/>
                <a:gd name="T23" fmla="*/ 28 h 1247"/>
                <a:gd name="T24" fmla="*/ 175 w 1040"/>
                <a:gd name="T25" fmla="*/ 40 h 1247"/>
                <a:gd name="T26" fmla="*/ 159 w 1040"/>
                <a:gd name="T27" fmla="*/ 53 h 1247"/>
                <a:gd name="T28" fmla="*/ 149 w 1040"/>
                <a:gd name="T29" fmla="*/ 70 h 1247"/>
                <a:gd name="T30" fmla="*/ 161 w 1040"/>
                <a:gd name="T31" fmla="*/ 80 h 1247"/>
                <a:gd name="T32" fmla="*/ 187 w 1040"/>
                <a:gd name="T33" fmla="*/ 103 h 1247"/>
                <a:gd name="T34" fmla="*/ 186 w 1040"/>
                <a:gd name="T35" fmla="*/ 126 h 1247"/>
                <a:gd name="T36" fmla="*/ 180 w 1040"/>
                <a:gd name="T37" fmla="*/ 138 h 1247"/>
                <a:gd name="T38" fmla="*/ 171 w 1040"/>
                <a:gd name="T39" fmla="*/ 147 h 1247"/>
                <a:gd name="T40" fmla="*/ 161 w 1040"/>
                <a:gd name="T41" fmla="*/ 152 h 1247"/>
                <a:gd name="T42" fmla="*/ 123 w 1040"/>
                <a:gd name="T43" fmla="*/ 152 h 1247"/>
                <a:gd name="T44" fmla="*/ 91 w 1040"/>
                <a:gd name="T45" fmla="*/ 146 h 1247"/>
                <a:gd name="T46" fmla="*/ 59 w 1040"/>
                <a:gd name="T47" fmla="*/ 141 h 1247"/>
                <a:gd name="T48" fmla="*/ 21 w 1040"/>
                <a:gd name="T49" fmla="*/ 128 h 1247"/>
                <a:gd name="T50" fmla="*/ 7 w 1040"/>
                <a:gd name="T51" fmla="*/ 108 h 1247"/>
                <a:gd name="T52" fmla="*/ 0 w 1040"/>
                <a:gd name="T53" fmla="*/ 82 h 1247"/>
                <a:gd name="T54" fmla="*/ 11 w 1040"/>
                <a:gd name="T55" fmla="*/ 73 h 1247"/>
                <a:gd name="T56" fmla="*/ 24 w 1040"/>
                <a:gd name="T57" fmla="*/ 64 h 1247"/>
                <a:gd name="T58" fmla="*/ 58 w 1040"/>
                <a:gd name="T59" fmla="*/ 92 h 1247"/>
                <a:gd name="T60" fmla="*/ 65 w 1040"/>
                <a:gd name="T61" fmla="*/ 99 h 1247"/>
                <a:gd name="T62" fmla="*/ 76 w 1040"/>
                <a:gd name="T63" fmla="*/ 112 h 1247"/>
                <a:gd name="T64" fmla="*/ 89 w 1040"/>
                <a:gd name="T65" fmla="*/ 122 h 1247"/>
                <a:gd name="T66" fmla="*/ 105 w 1040"/>
                <a:gd name="T67" fmla="*/ 127 h 1247"/>
                <a:gd name="T68" fmla="*/ 132 w 1040"/>
                <a:gd name="T69" fmla="*/ 120 h 1247"/>
                <a:gd name="T70" fmla="*/ 127 w 1040"/>
                <a:gd name="T71" fmla="*/ 110 h 1247"/>
                <a:gd name="T72" fmla="*/ 110 w 1040"/>
                <a:gd name="T73" fmla="*/ 102 h 1247"/>
                <a:gd name="T74" fmla="*/ 94 w 1040"/>
                <a:gd name="T75" fmla="*/ 95 h 1247"/>
                <a:gd name="T76" fmla="*/ 83 w 1040"/>
                <a:gd name="T77" fmla="*/ 90 h 1247"/>
                <a:gd name="T78" fmla="*/ 68 w 1040"/>
                <a:gd name="T79" fmla="*/ 83 h 1247"/>
                <a:gd name="T80" fmla="*/ 51 w 1040"/>
                <a:gd name="T81" fmla="*/ 69 h 1247"/>
                <a:gd name="T82" fmla="*/ 54 w 1040"/>
                <a:gd name="T83" fmla="*/ 53 h 1247"/>
                <a:gd name="T84" fmla="*/ 63 w 1040"/>
                <a:gd name="T85" fmla="*/ 38 h 1247"/>
                <a:gd name="T86" fmla="*/ 75 w 1040"/>
                <a:gd name="T87" fmla="*/ 33 h 1247"/>
                <a:gd name="T88" fmla="*/ 118 w 1040"/>
                <a:gd name="T89" fmla="*/ 35 h 1247"/>
                <a:gd name="T90" fmla="*/ 143 w 1040"/>
                <a:gd name="T91" fmla="*/ 35 h 1247"/>
                <a:gd name="T92" fmla="*/ 156 w 1040"/>
                <a:gd name="T93" fmla="*/ 22 h 1247"/>
                <a:gd name="T94" fmla="*/ 74 w 1040"/>
                <a:gd name="T95" fmla="*/ 25 h 1247"/>
                <a:gd name="T96" fmla="*/ 26 w 1040"/>
                <a:gd name="T97" fmla="*/ 52 h 1247"/>
                <a:gd name="T98" fmla="*/ 15 w 1040"/>
                <a:gd name="T99" fmla="*/ 57 h 12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40"/>
                <a:gd name="T151" fmla="*/ 0 h 1247"/>
                <a:gd name="T152" fmla="*/ 1040 w 1040"/>
                <a:gd name="T153" fmla="*/ 1247 h 124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40" h="1247">
                  <a:moveTo>
                    <a:pt x="72" y="461"/>
                  </a:moveTo>
                  <a:lnTo>
                    <a:pt x="94" y="381"/>
                  </a:lnTo>
                  <a:lnTo>
                    <a:pt x="116" y="308"/>
                  </a:lnTo>
                  <a:lnTo>
                    <a:pt x="140" y="241"/>
                  </a:lnTo>
                  <a:lnTo>
                    <a:pt x="162" y="195"/>
                  </a:lnTo>
                  <a:lnTo>
                    <a:pt x="188" y="167"/>
                  </a:lnTo>
                  <a:lnTo>
                    <a:pt x="219" y="151"/>
                  </a:lnTo>
                  <a:lnTo>
                    <a:pt x="259" y="142"/>
                  </a:lnTo>
                  <a:lnTo>
                    <a:pt x="486" y="94"/>
                  </a:lnTo>
                  <a:lnTo>
                    <a:pt x="555" y="52"/>
                  </a:lnTo>
                  <a:lnTo>
                    <a:pt x="580" y="32"/>
                  </a:lnTo>
                  <a:lnTo>
                    <a:pt x="605" y="15"/>
                  </a:lnTo>
                  <a:lnTo>
                    <a:pt x="669" y="0"/>
                  </a:lnTo>
                  <a:lnTo>
                    <a:pt x="726" y="21"/>
                  </a:lnTo>
                  <a:lnTo>
                    <a:pt x="763" y="75"/>
                  </a:lnTo>
                  <a:lnTo>
                    <a:pt x="787" y="103"/>
                  </a:lnTo>
                  <a:lnTo>
                    <a:pt x="825" y="121"/>
                  </a:lnTo>
                  <a:lnTo>
                    <a:pt x="947" y="125"/>
                  </a:lnTo>
                  <a:lnTo>
                    <a:pt x="1038" y="124"/>
                  </a:lnTo>
                  <a:lnTo>
                    <a:pt x="1040" y="136"/>
                  </a:lnTo>
                  <a:lnTo>
                    <a:pt x="1013" y="158"/>
                  </a:lnTo>
                  <a:lnTo>
                    <a:pt x="992" y="173"/>
                  </a:lnTo>
                  <a:lnTo>
                    <a:pt x="968" y="191"/>
                  </a:lnTo>
                  <a:lnTo>
                    <a:pt x="918" y="229"/>
                  </a:lnTo>
                  <a:lnTo>
                    <a:pt x="869" y="275"/>
                  </a:lnTo>
                  <a:lnTo>
                    <a:pt x="823" y="326"/>
                  </a:lnTo>
                  <a:lnTo>
                    <a:pt x="781" y="378"/>
                  </a:lnTo>
                  <a:lnTo>
                    <a:pt x="747" y="428"/>
                  </a:lnTo>
                  <a:lnTo>
                    <a:pt x="704" y="521"/>
                  </a:lnTo>
                  <a:lnTo>
                    <a:pt x="702" y="565"/>
                  </a:lnTo>
                  <a:lnTo>
                    <a:pt x="720" y="608"/>
                  </a:lnTo>
                  <a:lnTo>
                    <a:pt x="756" y="651"/>
                  </a:lnTo>
                  <a:lnTo>
                    <a:pt x="803" y="702"/>
                  </a:lnTo>
                  <a:lnTo>
                    <a:pt x="879" y="836"/>
                  </a:lnTo>
                  <a:lnTo>
                    <a:pt x="888" y="926"/>
                  </a:lnTo>
                  <a:lnTo>
                    <a:pt x="875" y="1024"/>
                  </a:lnTo>
                  <a:lnTo>
                    <a:pt x="861" y="1072"/>
                  </a:lnTo>
                  <a:lnTo>
                    <a:pt x="845" y="1117"/>
                  </a:lnTo>
                  <a:lnTo>
                    <a:pt x="827" y="1155"/>
                  </a:lnTo>
                  <a:lnTo>
                    <a:pt x="806" y="1188"/>
                  </a:lnTo>
                  <a:lnTo>
                    <a:pt x="784" y="1213"/>
                  </a:lnTo>
                  <a:lnTo>
                    <a:pt x="760" y="1231"/>
                  </a:lnTo>
                  <a:lnTo>
                    <a:pt x="708" y="1247"/>
                  </a:lnTo>
                  <a:lnTo>
                    <a:pt x="579" y="1228"/>
                  </a:lnTo>
                  <a:lnTo>
                    <a:pt x="504" y="1207"/>
                  </a:lnTo>
                  <a:lnTo>
                    <a:pt x="426" y="1184"/>
                  </a:lnTo>
                  <a:lnTo>
                    <a:pt x="348" y="1161"/>
                  </a:lnTo>
                  <a:lnTo>
                    <a:pt x="280" y="1142"/>
                  </a:lnTo>
                  <a:lnTo>
                    <a:pt x="174" y="1109"/>
                  </a:lnTo>
                  <a:lnTo>
                    <a:pt x="97" y="1033"/>
                  </a:lnTo>
                  <a:lnTo>
                    <a:pt x="63" y="962"/>
                  </a:lnTo>
                  <a:lnTo>
                    <a:pt x="33" y="876"/>
                  </a:lnTo>
                  <a:lnTo>
                    <a:pt x="0" y="715"/>
                  </a:lnTo>
                  <a:lnTo>
                    <a:pt x="2" y="663"/>
                  </a:lnTo>
                  <a:lnTo>
                    <a:pt x="12" y="631"/>
                  </a:lnTo>
                  <a:lnTo>
                    <a:pt x="52" y="588"/>
                  </a:lnTo>
                  <a:lnTo>
                    <a:pt x="94" y="543"/>
                  </a:lnTo>
                  <a:lnTo>
                    <a:pt x="112" y="518"/>
                  </a:lnTo>
                  <a:lnTo>
                    <a:pt x="146" y="641"/>
                  </a:lnTo>
                  <a:lnTo>
                    <a:pt x="272" y="742"/>
                  </a:lnTo>
                  <a:lnTo>
                    <a:pt x="281" y="760"/>
                  </a:lnTo>
                  <a:lnTo>
                    <a:pt x="304" y="803"/>
                  </a:lnTo>
                  <a:lnTo>
                    <a:pt x="332" y="857"/>
                  </a:lnTo>
                  <a:lnTo>
                    <a:pt x="360" y="909"/>
                  </a:lnTo>
                  <a:lnTo>
                    <a:pt x="387" y="952"/>
                  </a:lnTo>
                  <a:lnTo>
                    <a:pt x="418" y="987"/>
                  </a:lnTo>
                  <a:lnTo>
                    <a:pt x="454" y="1014"/>
                  </a:lnTo>
                  <a:lnTo>
                    <a:pt x="492" y="1029"/>
                  </a:lnTo>
                  <a:lnTo>
                    <a:pt x="570" y="1014"/>
                  </a:lnTo>
                  <a:lnTo>
                    <a:pt x="619" y="968"/>
                  </a:lnTo>
                  <a:lnTo>
                    <a:pt x="617" y="917"/>
                  </a:lnTo>
                  <a:lnTo>
                    <a:pt x="597" y="889"/>
                  </a:lnTo>
                  <a:lnTo>
                    <a:pt x="564" y="858"/>
                  </a:lnTo>
                  <a:lnTo>
                    <a:pt x="519" y="822"/>
                  </a:lnTo>
                  <a:lnTo>
                    <a:pt x="470" y="785"/>
                  </a:lnTo>
                  <a:lnTo>
                    <a:pt x="443" y="766"/>
                  </a:lnTo>
                  <a:lnTo>
                    <a:pt x="417" y="747"/>
                  </a:lnTo>
                  <a:lnTo>
                    <a:pt x="391" y="727"/>
                  </a:lnTo>
                  <a:lnTo>
                    <a:pt x="366" y="708"/>
                  </a:lnTo>
                  <a:lnTo>
                    <a:pt x="321" y="672"/>
                  </a:lnTo>
                  <a:lnTo>
                    <a:pt x="284" y="637"/>
                  </a:lnTo>
                  <a:lnTo>
                    <a:pt x="240" y="562"/>
                  </a:lnTo>
                  <a:lnTo>
                    <a:pt x="241" y="472"/>
                  </a:lnTo>
                  <a:lnTo>
                    <a:pt x="252" y="426"/>
                  </a:lnTo>
                  <a:lnTo>
                    <a:pt x="266" y="381"/>
                  </a:lnTo>
                  <a:lnTo>
                    <a:pt x="298" y="310"/>
                  </a:lnTo>
                  <a:lnTo>
                    <a:pt x="320" y="284"/>
                  </a:lnTo>
                  <a:lnTo>
                    <a:pt x="353" y="268"/>
                  </a:lnTo>
                  <a:lnTo>
                    <a:pt x="451" y="264"/>
                  </a:lnTo>
                  <a:lnTo>
                    <a:pt x="553" y="281"/>
                  </a:lnTo>
                  <a:lnTo>
                    <a:pt x="623" y="298"/>
                  </a:lnTo>
                  <a:lnTo>
                    <a:pt x="672" y="281"/>
                  </a:lnTo>
                  <a:lnTo>
                    <a:pt x="714" y="220"/>
                  </a:lnTo>
                  <a:lnTo>
                    <a:pt x="733" y="182"/>
                  </a:lnTo>
                  <a:lnTo>
                    <a:pt x="568" y="165"/>
                  </a:lnTo>
                  <a:lnTo>
                    <a:pt x="347" y="201"/>
                  </a:lnTo>
                  <a:lnTo>
                    <a:pt x="223" y="252"/>
                  </a:lnTo>
                  <a:lnTo>
                    <a:pt x="124" y="424"/>
                  </a:lnTo>
                  <a:lnTo>
                    <a:pt x="72" y="461"/>
                  </a:lnTo>
                  <a:close/>
                </a:path>
              </a:pathLst>
            </a:custGeom>
            <a:solidFill>
              <a:srgbClr val="D1BA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399" name="Freeform 15"/>
            <p:cNvSpPr>
              <a:spLocks/>
            </p:cNvSpPr>
            <p:nvPr/>
          </p:nvSpPr>
          <p:spPr bwMode="auto">
            <a:xfrm rot="1075675" flipH="1">
              <a:off x="1825" y="771"/>
              <a:ext cx="267" cy="184"/>
            </a:xfrm>
            <a:custGeom>
              <a:avLst/>
              <a:gdLst>
                <a:gd name="T0" fmla="*/ 21 w 1259"/>
                <a:gd name="T1" fmla="*/ 74 h 1488"/>
                <a:gd name="T2" fmla="*/ 25 w 1259"/>
                <a:gd name="T3" fmla="*/ 60 h 1488"/>
                <a:gd name="T4" fmla="*/ 29 w 1259"/>
                <a:gd name="T5" fmla="*/ 48 h 1488"/>
                <a:gd name="T6" fmla="*/ 32 w 1259"/>
                <a:gd name="T7" fmla="*/ 37 h 1488"/>
                <a:gd name="T8" fmla="*/ 36 w 1259"/>
                <a:gd name="T9" fmla="*/ 31 h 1488"/>
                <a:gd name="T10" fmla="*/ 40 w 1259"/>
                <a:gd name="T11" fmla="*/ 27 h 1488"/>
                <a:gd name="T12" fmla="*/ 45 w 1259"/>
                <a:gd name="T13" fmla="*/ 26 h 1488"/>
                <a:gd name="T14" fmla="*/ 62 w 1259"/>
                <a:gd name="T15" fmla="*/ 23 h 1488"/>
                <a:gd name="T16" fmla="*/ 73 w 1259"/>
                <a:gd name="T17" fmla="*/ 21 h 1488"/>
                <a:gd name="T18" fmla="*/ 85 w 1259"/>
                <a:gd name="T19" fmla="*/ 18 h 1488"/>
                <a:gd name="T20" fmla="*/ 98 w 1259"/>
                <a:gd name="T21" fmla="*/ 15 h 1488"/>
                <a:gd name="T22" fmla="*/ 109 w 1259"/>
                <a:gd name="T23" fmla="*/ 11 h 1488"/>
                <a:gd name="T24" fmla="*/ 122 w 1259"/>
                <a:gd name="T25" fmla="*/ 5 h 1488"/>
                <a:gd name="T26" fmla="*/ 130 w 1259"/>
                <a:gd name="T27" fmla="*/ 1 h 1488"/>
                <a:gd name="T28" fmla="*/ 141 w 1259"/>
                <a:gd name="T29" fmla="*/ 0 h 1488"/>
                <a:gd name="T30" fmla="*/ 151 w 1259"/>
                <a:gd name="T31" fmla="*/ 2 h 1488"/>
                <a:gd name="T32" fmla="*/ 158 w 1259"/>
                <a:gd name="T33" fmla="*/ 5 h 1488"/>
                <a:gd name="T34" fmla="*/ 161 w 1259"/>
                <a:gd name="T35" fmla="*/ 10 h 1488"/>
                <a:gd name="T36" fmla="*/ 163 w 1259"/>
                <a:gd name="T37" fmla="*/ 15 h 1488"/>
                <a:gd name="T38" fmla="*/ 165 w 1259"/>
                <a:gd name="T39" fmla="*/ 18 h 1488"/>
                <a:gd name="T40" fmla="*/ 168 w 1259"/>
                <a:gd name="T41" fmla="*/ 20 h 1488"/>
                <a:gd name="T42" fmla="*/ 184 w 1259"/>
                <a:gd name="T43" fmla="*/ 28 h 1488"/>
                <a:gd name="T44" fmla="*/ 177 w 1259"/>
                <a:gd name="T45" fmla="*/ 31 h 1488"/>
                <a:gd name="T46" fmla="*/ 168 w 1259"/>
                <a:gd name="T47" fmla="*/ 34 h 1488"/>
                <a:gd name="T48" fmla="*/ 159 w 1259"/>
                <a:gd name="T49" fmla="*/ 36 h 1488"/>
                <a:gd name="T50" fmla="*/ 155 w 1259"/>
                <a:gd name="T51" fmla="*/ 37 h 1488"/>
                <a:gd name="T52" fmla="*/ 140 w 1259"/>
                <a:gd name="T53" fmla="*/ 54 h 1488"/>
                <a:gd name="T54" fmla="*/ 140 w 1259"/>
                <a:gd name="T55" fmla="*/ 73 h 1488"/>
                <a:gd name="T56" fmla="*/ 146 w 1259"/>
                <a:gd name="T57" fmla="*/ 96 h 1488"/>
                <a:gd name="T58" fmla="*/ 188 w 1259"/>
                <a:gd name="T59" fmla="*/ 112 h 1488"/>
                <a:gd name="T60" fmla="*/ 203 w 1259"/>
                <a:gd name="T61" fmla="*/ 114 h 1488"/>
                <a:gd name="T62" fmla="*/ 226 w 1259"/>
                <a:gd name="T63" fmla="*/ 117 h 1488"/>
                <a:gd name="T64" fmla="*/ 242 w 1259"/>
                <a:gd name="T65" fmla="*/ 121 h 1488"/>
                <a:gd name="T66" fmla="*/ 253 w 1259"/>
                <a:gd name="T67" fmla="*/ 126 h 1488"/>
                <a:gd name="T68" fmla="*/ 259 w 1259"/>
                <a:gd name="T69" fmla="*/ 131 h 1488"/>
                <a:gd name="T70" fmla="*/ 261 w 1259"/>
                <a:gd name="T71" fmla="*/ 137 h 1488"/>
                <a:gd name="T72" fmla="*/ 267 w 1259"/>
                <a:gd name="T73" fmla="*/ 154 h 1488"/>
                <a:gd name="T74" fmla="*/ 266 w 1259"/>
                <a:gd name="T75" fmla="*/ 160 h 1488"/>
                <a:gd name="T76" fmla="*/ 263 w 1259"/>
                <a:gd name="T77" fmla="*/ 165 h 1488"/>
                <a:gd name="T78" fmla="*/ 260 w 1259"/>
                <a:gd name="T79" fmla="*/ 168 h 1488"/>
                <a:gd name="T80" fmla="*/ 257 w 1259"/>
                <a:gd name="T81" fmla="*/ 170 h 1488"/>
                <a:gd name="T82" fmla="*/ 247 w 1259"/>
                <a:gd name="T83" fmla="*/ 175 h 1488"/>
                <a:gd name="T84" fmla="*/ 241 w 1259"/>
                <a:gd name="T85" fmla="*/ 177 h 1488"/>
                <a:gd name="T86" fmla="*/ 234 w 1259"/>
                <a:gd name="T87" fmla="*/ 179 h 1488"/>
                <a:gd name="T88" fmla="*/ 219 w 1259"/>
                <a:gd name="T89" fmla="*/ 182 h 1488"/>
                <a:gd name="T90" fmla="*/ 203 w 1259"/>
                <a:gd name="T91" fmla="*/ 184 h 1488"/>
                <a:gd name="T92" fmla="*/ 150 w 1259"/>
                <a:gd name="T93" fmla="*/ 162 h 1488"/>
                <a:gd name="T94" fmla="*/ 99 w 1259"/>
                <a:gd name="T95" fmla="*/ 151 h 1488"/>
                <a:gd name="T96" fmla="*/ 71 w 1259"/>
                <a:gd name="T97" fmla="*/ 157 h 1488"/>
                <a:gd name="T98" fmla="*/ 37 w 1259"/>
                <a:gd name="T99" fmla="*/ 153 h 1488"/>
                <a:gd name="T100" fmla="*/ 0 w 1259"/>
                <a:gd name="T101" fmla="*/ 140 h 1488"/>
                <a:gd name="T102" fmla="*/ 26 w 1259"/>
                <a:gd name="T103" fmla="*/ 101 h 1488"/>
                <a:gd name="T104" fmla="*/ 21 w 1259"/>
                <a:gd name="T105" fmla="*/ 74 h 1488"/>
                <a:gd name="T106" fmla="*/ 21 w 1259"/>
                <a:gd name="T107" fmla="*/ 74 h 14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59"/>
                <a:gd name="T163" fmla="*/ 0 h 1488"/>
                <a:gd name="T164" fmla="*/ 1259 w 1259"/>
                <a:gd name="T165" fmla="*/ 1488 h 14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59" h="1488">
                  <a:moveTo>
                    <a:pt x="100" y="600"/>
                  </a:moveTo>
                  <a:lnTo>
                    <a:pt x="118" y="487"/>
                  </a:lnTo>
                  <a:lnTo>
                    <a:pt x="135" y="388"/>
                  </a:lnTo>
                  <a:lnTo>
                    <a:pt x="153" y="300"/>
                  </a:lnTo>
                  <a:lnTo>
                    <a:pt x="171" y="247"/>
                  </a:lnTo>
                  <a:lnTo>
                    <a:pt x="187" y="220"/>
                  </a:lnTo>
                  <a:lnTo>
                    <a:pt x="214" y="214"/>
                  </a:lnTo>
                  <a:lnTo>
                    <a:pt x="293" y="187"/>
                  </a:lnTo>
                  <a:lnTo>
                    <a:pt x="344" y="168"/>
                  </a:lnTo>
                  <a:lnTo>
                    <a:pt x="402" y="144"/>
                  </a:lnTo>
                  <a:lnTo>
                    <a:pt x="460" y="119"/>
                  </a:lnTo>
                  <a:lnTo>
                    <a:pt x="512" y="92"/>
                  </a:lnTo>
                  <a:lnTo>
                    <a:pt x="574" y="41"/>
                  </a:lnTo>
                  <a:lnTo>
                    <a:pt x="613" y="7"/>
                  </a:lnTo>
                  <a:lnTo>
                    <a:pt x="663" y="0"/>
                  </a:lnTo>
                  <a:lnTo>
                    <a:pt x="714" y="13"/>
                  </a:lnTo>
                  <a:lnTo>
                    <a:pt x="745" y="43"/>
                  </a:lnTo>
                  <a:lnTo>
                    <a:pt x="760" y="80"/>
                  </a:lnTo>
                  <a:lnTo>
                    <a:pt x="767" y="122"/>
                  </a:lnTo>
                  <a:lnTo>
                    <a:pt x="776" y="143"/>
                  </a:lnTo>
                  <a:lnTo>
                    <a:pt x="794" y="160"/>
                  </a:lnTo>
                  <a:lnTo>
                    <a:pt x="867" y="227"/>
                  </a:lnTo>
                  <a:lnTo>
                    <a:pt x="836" y="251"/>
                  </a:lnTo>
                  <a:lnTo>
                    <a:pt x="791" y="275"/>
                  </a:lnTo>
                  <a:lnTo>
                    <a:pt x="751" y="293"/>
                  </a:lnTo>
                  <a:lnTo>
                    <a:pt x="733" y="300"/>
                  </a:lnTo>
                  <a:lnTo>
                    <a:pt x="659" y="440"/>
                  </a:lnTo>
                  <a:lnTo>
                    <a:pt x="659" y="588"/>
                  </a:lnTo>
                  <a:lnTo>
                    <a:pt x="687" y="780"/>
                  </a:lnTo>
                  <a:lnTo>
                    <a:pt x="886" y="908"/>
                  </a:lnTo>
                  <a:lnTo>
                    <a:pt x="956" y="921"/>
                  </a:lnTo>
                  <a:lnTo>
                    <a:pt x="1066" y="948"/>
                  </a:lnTo>
                  <a:lnTo>
                    <a:pt x="1139" y="979"/>
                  </a:lnTo>
                  <a:lnTo>
                    <a:pt x="1193" y="1021"/>
                  </a:lnTo>
                  <a:lnTo>
                    <a:pt x="1219" y="1061"/>
                  </a:lnTo>
                  <a:lnTo>
                    <a:pt x="1233" y="1107"/>
                  </a:lnTo>
                  <a:lnTo>
                    <a:pt x="1259" y="1247"/>
                  </a:lnTo>
                  <a:lnTo>
                    <a:pt x="1255" y="1291"/>
                  </a:lnTo>
                  <a:lnTo>
                    <a:pt x="1242" y="1335"/>
                  </a:lnTo>
                  <a:lnTo>
                    <a:pt x="1228" y="1357"/>
                  </a:lnTo>
                  <a:lnTo>
                    <a:pt x="1212" y="1376"/>
                  </a:lnTo>
                  <a:lnTo>
                    <a:pt x="1166" y="1415"/>
                  </a:lnTo>
                  <a:lnTo>
                    <a:pt x="1136" y="1431"/>
                  </a:lnTo>
                  <a:lnTo>
                    <a:pt x="1102" y="1445"/>
                  </a:lnTo>
                  <a:lnTo>
                    <a:pt x="1035" y="1468"/>
                  </a:lnTo>
                  <a:lnTo>
                    <a:pt x="959" y="1488"/>
                  </a:lnTo>
                  <a:lnTo>
                    <a:pt x="706" y="1308"/>
                  </a:lnTo>
                  <a:lnTo>
                    <a:pt x="467" y="1222"/>
                  </a:lnTo>
                  <a:lnTo>
                    <a:pt x="333" y="1268"/>
                  </a:lnTo>
                  <a:lnTo>
                    <a:pt x="176" y="1235"/>
                  </a:lnTo>
                  <a:lnTo>
                    <a:pt x="0" y="1134"/>
                  </a:lnTo>
                  <a:lnTo>
                    <a:pt x="121" y="820"/>
                  </a:lnTo>
                  <a:lnTo>
                    <a:pt x="100" y="600"/>
                  </a:lnTo>
                  <a:close/>
                </a:path>
              </a:pathLst>
            </a:custGeom>
            <a:solidFill>
              <a:srgbClr val="D1BA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0" name="Freeform 16"/>
            <p:cNvSpPr>
              <a:spLocks/>
            </p:cNvSpPr>
            <p:nvPr/>
          </p:nvSpPr>
          <p:spPr bwMode="auto">
            <a:xfrm rot="1075675" flipH="1">
              <a:off x="1693" y="781"/>
              <a:ext cx="330" cy="170"/>
            </a:xfrm>
            <a:custGeom>
              <a:avLst/>
              <a:gdLst>
                <a:gd name="T0" fmla="*/ 65 w 1553"/>
                <a:gd name="T1" fmla="*/ 37 h 1368"/>
                <a:gd name="T2" fmla="*/ 98 w 1553"/>
                <a:gd name="T3" fmla="*/ 8 h 1368"/>
                <a:gd name="T4" fmla="*/ 107 w 1553"/>
                <a:gd name="T5" fmla="*/ 4 h 1368"/>
                <a:gd name="T6" fmla="*/ 115 w 1553"/>
                <a:gd name="T7" fmla="*/ 1 h 1368"/>
                <a:gd name="T8" fmla="*/ 125 w 1553"/>
                <a:gd name="T9" fmla="*/ 0 h 1368"/>
                <a:gd name="T10" fmla="*/ 171 w 1553"/>
                <a:gd name="T11" fmla="*/ 1 h 1368"/>
                <a:gd name="T12" fmla="*/ 189 w 1553"/>
                <a:gd name="T13" fmla="*/ 4 h 1368"/>
                <a:gd name="T14" fmla="*/ 200 w 1553"/>
                <a:gd name="T15" fmla="*/ 10 h 1368"/>
                <a:gd name="T16" fmla="*/ 204 w 1553"/>
                <a:gd name="T17" fmla="*/ 18 h 1368"/>
                <a:gd name="T18" fmla="*/ 207 w 1553"/>
                <a:gd name="T19" fmla="*/ 27 h 1368"/>
                <a:gd name="T20" fmla="*/ 210 w 1553"/>
                <a:gd name="T21" fmla="*/ 37 h 1368"/>
                <a:gd name="T22" fmla="*/ 213 w 1553"/>
                <a:gd name="T23" fmla="*/ 42 h 1368"/>
                <a:gd name="T24" fmla="*/ 218 w 1553"/>
                <a:gd name="T25" fmla="*/ 46 h 1368"/>
                <a:gd name="T26" fmla="*/ 226 w 1553"/>
                <a:gd name="T27" fmla="*/ 50 h 1368"/>
                <a:gd name="T28" fmla="*/ 230 w 1553"/>
                <a:gd name="T29" fmla="*/ 52 h 1368"/>
                <a:gd name="T30" fmla="*/ 235 w 1553"/>
                <a:gd name="T31" fmla="*/ 54 h 1368"/>
                <a:gd name="T32" fmla="*/ 245 w 1553"/>
                <a:gd name="T33" fmla="*/ 57 h 1368"/>
                <a:gd name="T34" fmla="*/ 256 w 1553"/>
                <a:gd name="T35" fmla="*/ 60 h 1368"/>
                <a:gd name="T36" fmla="*/ 265 w 1553"/>
                <a:gd name="T37" fmla="*/ 63 h 1368"/>
                <a:gd name="T38" fmla="*/ 274 w 1553"/>
                <a:gd name="T39" fmla="*/ 66 h 1368"/>
                <a:gd name="T40" fmla="*/ 283 w 1553"/>
                <a:gd name="T41" fmla="*/ 69 h 1368"/>
                <a:gd name="T42" fmla="*/ 292 w 1553"/>
                <a:gd name="T43" fmla="*/ 71 h 1368"/>
                <a:gd name="T44" fmla="*/ 316 w 1553"/>
                <a:gd name="T45" fmla="*/ 82 h 1368"/>
                <a:gd name="T46" fmla="*/ 313 w 1553"/>
                <a:gd name="T47" fmla="*/ 86 h 1368"/>
                <a:gd name="T48" fmla="*/ 309 w 1553"/>
                <a:gd name="T49" fmla="*/ 90 h 1368"/>
                <a:gd name="T50" fmla="*/ 305 w 1553"/>
                <a:gd name="T51" fmla="*/ 98 h 1368"/>
                <a:gd name="T52" fmla="*/ 310 w 1553"/>
                <a:gd name="T53" fmla="*/ 102 h 1368"/>
                <a:gd name="T54" fmla="*/ 318 w 1553"/>
                <a:gd name="T55" fmla="*/ 106 h 1368"/>
                <a:gd name="T56" fmla="*/ 330 w 1553"/>
                <a:gd name="T57" fmla="*/ 113 h 1368"/>
                <a:gd name="T58" fmla="*/ 329 w 1553"/>
                <a:gd name="T59" fmla="*/ 119 h 1368"/>
                <a:gd name="T60" fmla="*/ 324 w 1553"/>
                <a:gd name="T61" fmla="*/ 124 h 1368"/>
                <a:gd name="T62" fmla="*/ 320 w 1553"/>
                <a:gd name="T63" fmla="*/ 127 h 1368"/>
                <a:gd name="T64" fmla="*/ 315 w 1553"/>
                <a:gd name="T65" fmla="*/ 130 h 1368"/>
                <a:gd name="T66" fmla="*/ 304 w 1553"/>
                <a:gd name="T67" fmla="*/ 135 h 1368"/>
                <a:gd name="T68" fmla="*/ 298 w 1553"/>
                <a:gd name="T69" fmla="*/ 137 h 1368"/>
                <a:gd name="T70" fmla="*/ 292 w 1553"/>
                <a:gd name="T71" fmla="*/ 139 h 1368"/>
                <a:gd name="T72" fmla="*/ 281 w 1553"/>
                <a:gd name="T73" fmla="*/ 142 h 1368"/>
                <a:gd name="T74" fmla="*/ 271 w 1553"/>
                <a:gd name="T75" fmla="*/ 144 h 1368"/>
                <a:gd name="T76" fmla="*/ 244 w 1553"/>
                <a:gd name="T77" fmla="*/ 167 h 1368"/>
                <a:gd name="T78" fmla="*/ 193 w 1553"/>
                <a:gd name="T79" fmla="*/ 170 h 1368"/>
                <a:gd name="T80" fmla="*/ 98 w 1553"/>
                <a:gd name="T81" fmla="*/ 167 h 1368"/>
                <a:gd name="T82" fmla="*/ 52 w 1553"/>
                <a:gd name="T83" fmla="*/ 153 h 1368"/>
                <a:gd name="T84" fmla="*/ 41 w 1553"/>
                <a:gd name="T85" fmla="*/ 131 h 1368"/>
                <a:gd name="T86" fmla="*/ 0 w 1553"/>
                <a:gd name="T87" fmla="*/ 103 h 1368"/>
                <a:gd name="T88" fmla="*/ 45 w 1553"/>
                <a:gd name="T89" fmla="*/ 91 h 1368"/>
                <a:gd name="T90" fmla="*/ 136 w 1553"/>
                <a:gd name="T91" fmla="*/ 111 h 1368"/>
                <a:gd name="T92" fmla="*/ 193 w 1553"/>
                <a:gd name="T93" fmla="*/ 128 h 1368"/>
                <a:gd name="T94" fmla="*/ 219 w 1553"/>
                <a:gd name="T95" fmla="*/ 107 h 1368"/>
                <a:gd name="T96" fmla="*/ 227 w 1553"/>
                <a:gd name="T97" fmla="*/ 89 h 1368"/>
                <a:gd name="T98" fmla="*/ 201 w 1553"/>
                <a:gd name="T99" fmla="*/ 70 h 1368"/>
                <a:gd name="T100" fmla="*/ 143 w 1553"/>
                <a:gd name="T101" fmla="*/ 61 h 1368"/>
                <a:gd name="T102" fmla="*/ 92 w 1553"/>
                <a:gd name="T103" fmla="*/ 58 h 1368"/>
                <a:gd name="T104" fmla="*/ 65 w 1553"/>
                <a:gd name="T105" fmla="*/ 37 h 1368"/>
                <a:gd name="T106" fmla="*/ 65 w 1553"/>
                <a:gd name="T107" fmla="*/ 37 h 13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53"/>
                <a:gd name="T163" fmla="*/ 0 h 1368"/>
                <a:gd name="T164" fmla="*/ 1553 w 1553"/>
                <a:gd name="T165" fmla="*/ 1368 h 136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53" h="1368">
                  <a:moveTo>
                    <a:pt x="307" y="300"/>
                  </a:moveTo>
                  <a:lnTo>
                    <a:pt x="460" y="67"/>
                  </a:lnTo>
                  <a:lnTo>
                    <a:pt x="503" y="33"/>
                  </a:lnTo>
                  <a:lnTo>
                    <a:pt x="543" y="11"/>
                  </a:lnTo>
                  <a:lnTo>
                    <a:pt x="586" y="0"/>
                  </a:lnTo>
                  <a:lnTo>
                    <a:pt x="806" y="6"/>
                  </a:lnTo>
                  <a:lnTo>
                    <a:pt x="890" y="33"/>
                  </a:lnTo>
                  <a:lnTo>
                    <a:pt x="940" y="81"/>
                  </a:lnTo>
                  <a:lnTo>
                    <a:pt x="962" y="144"/>
                  </a:lnTo>
                  <a:lnTo>
                    <a:pt x="973" y="220"/>
                  </a:lnTo>
                  <a:lnTo>
                    <a:pt x="986" y="299"/>
                  </a:lnTo>
                  <a:lnTo>
                    <a:pt x="1003" y="338"/>
                  </a:lnTo>
                  <a:lnTo>
                    <a:pt x="1026" y="373"/>
                  </a:lnTo>
                  <a:lnTo>
                    <a:pt x="1062" y="405"/>
                  </a:lnTo>
                  <a:lnTo>
                    <a:pt x="1083" y="419"/>
                  </a:lnTo>
                  <a:lnTo>
                    <a:pt x="1107" y="434"/>
                  </a:lnTo>
                  <a:lnTo>
                    <a:pt x="1154" y="461"/>
                  </a:lnTo>
                  <a:lnTo>
                    <a:pt x="1203" y="486"/>
                  </a:lnTo>
                  <a:lnTo>
                    <a:pt x="1248" y="509"/>
                  </a:lnTo>
                  <a:lnTo>
                    <a:pt x="1291" y="532"/>
                  </a:lnTo>
                  <a:lnTo>
                    <a:pt x="1331" y="553"/>
                  </a:lnTo>
                  <a:lnTo>
                    <a:pt x="1373" y="574"/>
                  </a:lnTo>
                  <a:lnTo>
                    <a:pt x="1486" y="660"/>
                  </a:lnTo>
                  <a:lnTo>
                    <a:pt x="1475" y="691"/>
                  </a:lnTo>
                  <a:lnTo>
                    <a:pt x="1456" y="726"/>
                  </a:lnTo>
                  <a:lnTo>
                    <a:pt x="1437" y="792"/>
                  </a:lnTo>
                  <a:lnTo>
                    <a:pt x="1459" y="822"/>
                  </a:lnTo>
                  <a:lnTo>
                    <a:pt x="1495" y="850"/>
                  </a:lnTo>
                  <a:lnTo>
                    <a:pt x="1553" y="913"/>
                  </a:lnTo>
                  <a:lnTo>
                    <a:pt x="1550" y="954"/>
                  </a:lnTo>
                  <a:lnTo>
                    <a:pt x="1524" y="999"/>
                  </a:lnTo>
                  <a:lnTo>
                    <a:pt x="1505" y="1021"/>
                  </a:lnTo>
                  <a:lnTo>
                    <a:pt x="1483" y="1044"/>
                  </a:lnTo>
                  <a:lnTo>
                    <a:pt x="1431" y="1084"/>
                  </a:lnTo>
                  <a:lnTo>
                    <a:pt x="1403" y="1102"/>
                  </a:lnTo>
                  <a:lnTo>
                    <a:pt x="1376" y="1116"/>
                  </a:lnTo>
                  <a:lnTo>
                    <a:pt x="1324" y="1140"/>
                  </a:lnTo>
                  <a:lnTo>
                    <a:pt x="1273" y="1161"/>
                  </a:lnTo>
                  <a:lnTo>
                    <a:pt x="1147" y="1341"/>
                  </a:lnTo>
                  <a:lnTo>
                    <a:pt x="906" y="1368"/>
                  </a:lnTo>
                  <a:lnTo>
                    <a:pt x="460" y="1347"/>
                  </a:lnTo>
                  <a:lnTo>
                    <a:pt x="247" y="1234"/>
                  </a:lnTo>
                  <a:lnTo>
                    <a:pt x="194" y="1054"/>
                  </a:lnTo>
                  <a:lnTo>
                    <a:pt x="0" y="827"/>
                  </a:lnTo>
                  <a:lnTo>
                    <a:pt x="213" y="733"/>
                  </a:lnTo>
                  <a:lnTo>
                    <a:pt x="638" y="896"/>
                  </a:lnTo>
                  <a:lnTo>
                    <a:pt x="906" y="1027"/>
                  </a:lnTo>
                  <a:lnTo>
                    <a:pt x="1032" y="861"/>
                  </a:lnTo>
                  <a:lnTo>
                    <a:pt x="1067" y="714"/>
                  </a:lnTo>
                  <a:lnTo>
                    <a:pt x="946" y="567"/>
                  </a:lnTo>
                  <a:lnTo>
                    <a:pt x="672" y="494"/>
                  </a:lnTo>
                  <a:lnTo>
                    <a:pt x="433" y="467"/>
                  </a:lnTo>
                  <a:lnTo>
                    <a:pt x="307" y="300"/>
                  </a:lnTo>
                  <a:close/>
                </a:path>
              </a:pathLst>
            </a:custGeom>
            <a:solidFill>
              <a:srgbClr val="D1BAB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1" name="Freeform 17"/>
            <p:cNvSpPr>
              <a:spLocks/>
            </p:cNvSpPr>
            <p:nvPr/>
          </p:nvSpPr>
          <p:spPr bwMode="auto">
            <a:xfrm rot="1075675" flipH="1">
              <a:off x="1822" y="750"/>
              <a:ext cx="590" cy="134"/>
            </a:xfrm>
            <a:custGeom>
              <a:avLst/>
              <a:gdLst>
                <a:gd name="T0" fmla="*/ 42 w 2786"/>
                <a:gd name="T1" fmla="*/ 131 h 1077"/>
                <a:gd name="T2" fmla="*/ 18 w 2786"/>
                <a:gd name="T3" fmla="*/ 125 h 1077"/>
                <a:gd name="T4" fmla="*/ 0 w 2786"/>
                <a:gd name="T5" fmla="*/ 117 h 1077"/>
                <a:gd name="T6" fmla="*/ 4 w 2786"/>
                <a:gd name="T7" fmla="*/ 100 h 1077"/>
                <a:gd name="T8" fmla="*/ 12 w 2786"/>
                <a:gd name="T9" fmla="*/ 67 h 1077"/>
                <a:gd name="T10" fmla="*/ 19 w 2786"/>
                <a:gd name="T11" fmla="*/ 61 h 1077"/>
                <a:gd name="T12" fmla="*/ 32 w 2786"/>
                <a:gd name="T13" fmla="*/ 54 h 1077"/>
                <a:gd name="T14" fmla="*/ 50 w 2786"/>
                <a:gd name="T15" fmla="*/ 47 h 1077"/>
                <a:gd name="T16" fmla="*/ 72 w 2786"/>
                <a:gd name="T17" fmla="*/ 40 h 1077"/>
                <a:gd name="T18" fmla="*/ 124 w 2786"/>
                <a:gd name="T19" fmla="*/ 37 h 1077"/>
                <a:gd name="T20" fmla="*/ 154 w 2786"/>
                <a:gd name="T21" fmla="*/ 26 h 1077"/>
                <a:gd name="T22" fmla="*/ 167 w 2786"/>
                <a:gd name="T23" fmla="*/ 21 h 1077"/>
                <a:gd name="T24" fmla="*/ 184 w 2786"/>
                <a:gd name="T25" fmla="*/ 16 h 1077"/>
                <a:gd name="T26" fmla="*/ 214 w 2786"/>
                <a:gd name="T27" fmla="*/ 11 h 1077"/>
                <a:gd name="T28" fmla="*/ 262 w 2786"/>
                <a:gd name="T29" fmla="*/ 7 h 1077"/>
                <a:gd name="T30" fmla="*/ 294 w 2786"/>
                <a:gd name="T31" fmla="*/ 10 h 1077"/>
                <a:gd name="T32" fmla="*/ 336 w 2786"/>
                <a:gd name="T33" fmla="*/ 6 h 1077"/>
                <a:gd name="T34" fmla="*/ 363 w 2786"/>
                <a:gd name="T35" fmla="*/ 1 h 1077"/>
                <a:gd name="T36" fmla="*/ 395 w 2786"/>
                <a:gd name="T37" fmla="*/ 0 h 1077"/>
                <a:gd name="T38" fmla="*/ 424 w 2786"/>
                <a:gd name="T39" fmla="*/ 6 h 1077"/>
                <a:gd name="T40" fmla="*/ 443 w 2786"/>
                <a:gd name="T41" fmla="*/ 12 h 1077"/>
                <a:gd name="T42" fmla="*/ 463 w 2786"/>
                <a:gd name="T43" fmla="*/ 16 h 1077"/>
                <a:gd name="T44" fmla="*/ 529 w 2786"/>
                <a:gd name="T45" fmla="*/ 17 h 1077"/>
                <a:gd name="T46" fmla="*/ 578 w 2786"/>
                <a:gd name="T47" fmla="*/ 32 h 1077"/>
                <a:gd name="T48" fmla="*/ 585 w 2786"/>
                <a:gd name="T49" fmla="*/ 46 h 1077"/>
                <a:gd name="T50" fmla="*/ 590 w 2786"/>
                <a:gd name="T51" fmla="*/ 60 h 1077"/>
                <a:gd name="T52" fmla="*/ 575 w 2786"/>
                <a:gd name="T53" fmla="*/ 49 h 1077"/>
                <a:gd name="T54" fmla="*/ 565 w 2786"/>
                <a:gd name="T55" fmla="*/ 37 h 1077"/>
                <a:gd name="T56" fmla="*/ 554 w 2786"/>
                <a:gd name="T57" fmla="*/ 34 h 1077"/>
                <a:gd name="T58" fmla="*/ 530 w 2786"/>
                <a:gd name="T59" fmla="*/ 29 h 1077"/>
                <a:gd name="T60" fmla="*/ 496 w 2786"/>
                <a:gd name="T61" fmla="*/ 25 h 1077"/>
                <a:gd name="T62" fmla="*/ 438 w 2786"/>
                <a:gd name="T63" fmla="*/ 19 h 1077"/>
                <a:gd name="T64" fmla="*/ 417 w 2786"/>
                <a:gd name="T65" fmla="*/ 13 h 1077"/>
                <a:gd name="T66" fmla="*/ 378 w 2786"/>
                <a:gd name="T67" fmla="*/ 12 h 1077"/>
                <a:gd name="T68" fmla="*/ 338 w 2786"/>
                <a:gd name="T69" fmla="*/ 18 h 1077"/>
                <a:gd name="T70" fmla="*/ 287 w 2786"/>
                <a:gd name="T71" fmla="*/ 16 h 1077"/>
                <a:gd name="T72" fmla="*/ 238 w 2786"/>
                <a:gd name="T73" fmla="*/ 14 h 1077"/>
                <a:gd name="T74" fmla="*/ 204 w 2786"/>
                <a:gd name="T75" fmla="*/ 20 h 1077"/>
                <a:gd name="T76" fmla="*/ 170 w 2786"/>
                <a:gd name="T77" fmla="*/ 29 h 1077"/>
                <a:gd name="T78" fmla="*/ 155 w 2786"/>
                <a:gd name="T79" fmla="*/ 35 h 1077"/>
                <a:gd name="T80" fmla="*/ 139 w 2786"/>
                <a:gd name="T81" fmla="*/ 41 h 1077"/>
                <a:gd name="T82" fmla="*/ 122 w 2786"/>
                <a:gd name="T83" fmla="*/ 46 h 1077"/>
                <a:gd name="T84" fmla="*/ 92 w 2786"/>
                <a:gd name="T85" fmla="*/ 52 h 1077"/>
                <a:gd name="T86" fmla="*/ 63 w 2786"/>
                <a:gd name="T87" fmla="*/ 59 h 1077"/>
                <a:gd name="T88" fmla="*/ 40 w 2786"/>
                <a:gd name="T89" fmla="*/ 65 h 1077"/>
                <a:gd name="T90" fmla="*/ 29 w 2786"/>
                <a:gd name="T91" fmla="*/ 79 h 1077"/>
                <a:gd name="T92" fmla="*/ 25 w 2786"/>
                <a:gd name="T93" fmla="*/ 97 h 1077"/>
                <a:gd name="T94" fmla="*/ 20 w 2786"/>
                <a:gd name="T95" fmla="*/ 113 h 1077"/>
                <a:gd name="T96" fmla="*/ 29 w 2786"/>
                <a:gd name="T97" fmla="*/ 120 h 1077"/>
                <a:gd name="T98" fmla="*/ 40 w 2786"/>
                <a:gd name="T99" fmla="*/ 124 h 1077"/>
                <a:gd name="T100" fmla="*/ 56 w 2786"/>
                <a:gd name="T101" fmla="*/ 130 h 1077"/>
                <a:gd name="T102" fmla="*/ 52 w 2786"/>
                <a:gd name="T103" fmla="*/ 134 h 10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86"/>
                <a:gd name="T157" fmla="*/ 0 h 1077"/>
                <a:gd name="T158" fmla="*/ 2786 w 2786"/>
                <a:gd name="T159" fmla="*/ 1077 h 10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86" h="1077">
                  <a:moveTo>
                    <a:pt x="245" y="1077"/>
                  </a:moveTo>
                  <a:lnTo>
                    <a:pt x="196" y="1049"/>
                  </a:lnTo>
                  <a:lnTo>
                    <a:pt x="153" y="1028"/>
                  </a:lnTo>
                  <a:lnTo>
                    <a:pt x="86" y="1002"/>
                  </a:lnTo>
                  <a:lnTo>
                    <a:pt x="10" y="970"/>
                  </a:lnTo>
                  <a:lnTo>
                    <a:pt x="0" y="944"/>
                  </a:lnTo>
                  <a:lnTo>
                    <a:pt x="3" y="892"/>
                  </a:lnTo>
                  <a:lnTo>
                    <a:pt x="19" y="805"/>
                  </a:lnTo>
                  <a:lnTo>
                    <a:pt x="46" y="670"/>
                  </a:lnTo>
                  <a:lnTo>
                    <a:pt x="58" y="538"/>
                  </a:lnTo>
                  <a:lnTo>
                    <a:pt x="70" y="514"/>
                  </a:lnTo>
                  <a:lnTo>
                    <a:pt x="91" y="489"/>
                  </a:lnTo>
                  <a:lnTo>
                    <a:pt x="117" y="463"/>
                  </a:lnTo>
                  <a:lnTo>
                    <a:pt x="152" y="435"/>
                  </a:lnTo>
                  <a:lnTo>
                    <a:pt x="192" y="408"/>
                  </a:lnTo>
                  <a:lnTo>
                    <a:pt x="236" y="380"/>
                  </a:lnTo>
                  <a:lnTo>
                    <a:pt x="285" y="353"/>
                  </a:lnTo>
                  <a:lnTo>
                    <a:pt x="339" y="325"/>
                  </a:lnTo>
                  <a:lnTo>
                    <a:pt x="461" y="312"/>
                  </a:lnTo>
                  <a:lnTo>
                    <a:pt x="587" y="301"/>
                  </a:lnTo>
                  <a:lnTo>
                    <a:pt x="663" y="258"/>
                  </a:lnTo>
                  <a:lnTo>
                    <a:pt x="727" y="211"/>
                  </a:lnTo>
                  <a:lnTo>
                    <a:pt x="757" y="187"/>
                  </a:lnTo>
                  <a:lnTo>
                    <a:pt x="790" y="165"/>
                  </a:lnTo>
                  <a:lnTo>
                    <a:pt x="825" y="145"/>
                  </a:lnTo>
                  <a:lnTo>
                    <a:pt x="867" y="131"/>
                  </a:lnTo>
                  <a:lnTo>
                    <a:pt x="940" y="110"/>
                  </a:lnTo>
                  <a:lnTo>
                    <a:pt x="1010" y="92"/>
                  </a:lnTo>
                  <a:lnTo>
                    <a:pt x="1136" y="65"/>
                  </a:lnTo>
                  <a:lnTo>
                    <a:pt x="1237" y="55"/>
                  </a:lnTo>
                  <a:lnTo>
                    <a:pt x="1310" y="62"/>
                  </a:lnTo>
                  <a:lnTo>
                    <a:pt x="1387" y="79"/>
                  </a:lnTo>
                  <a:lnTo>
                    <a:pt x="1457" y="77"/>
                  </a:lnTo>
                  <a:lnTo>
                    <a:pt x="1587" y="47"/>
                  </a:lnTo>
                  <a:lnTo>
                    <a:pt x="1649" y="27"/>
                  </a:lnTo>
                  <a:lnTo>
                    <a:pt x="1714" y="10"/>
                  </a:lnTo>
                  <a:lnTo>
                    <a:pt x="1786" y="0"/>
                  </a:lnTo>
                  <a:lnTo>
                    <a:pt x="1863" y="3"/>
                  </a:lnTo>
                  <a:lnTo>
                    <a:pt x="1960" y="31"/>
                  </a:lnTo>
                  <a:lnTo>
                    <a:pt x="2004" y="50"/>
                  </a:lnTo>
                  <a:lnTo>
                    <a:pt x="2049" y="73"/>
                  </a:lnTo>
                  <a:lnTo>
                    <a:pt x="2094" y="93"/>
                  </a:lnTo>
                  <a:lnTo>
                    <a:pt x="2138" y="111"/>
                  </a:lnTo>
                  <a:lnTo>
                    <a:pt x="2184" y="125"/>
                  </a:lnTo>
                  <a:lnTo>
                    <a:pt x="2233" y="129"/>
                  </a:lnTo>
                  <a:lnTo>
                    <a:pt x="2499" y="139"/>
                  </a:lnTo>
                  <a:lnTo>
                    <a:pt x="2629" y="175"/>
                  </a:lnTo>
                  <a:lnTo>
                    <a:pt x="2730" y="254"/>
                  </a:lnTo>
                  <a:lnTo>
                    <a:pt x="2755" y="307"/>
                  </a:lnTo>
                  <a:lnTo>
                    <a:pt x="2764" y="367"/>
                  </a:lnTo>
                  <a:lnTo>
                    <a:pt x="2770" y="426"/>
                  </a:lnTo>
                  <a:lnTo>
                    <a:pt x="2786" y="483"/>
                  </a:lnTo>
                  <a:lnTo>
                    <a:pt x="2754" y="499"/>
                  </a:lnTo>
                  <a:lnTo>
                    <a:pt x="2717" y="397"/>
                  </a:lnTo>
                  <a:lnTo>
                    <a:pt x="2697" y="348"/>
                  </a:lnTo>
                  <a:lnTo>
                    <a:pt x="2669" y="301"/>
                  </a:lnTo>
                  <a:lnTo>
                    <a:pt x="2651" y="288"/>
                  </a:lnTo>
                  <a:lnTo>
                    <a:pt x="2615" y="272"/>
                  </a:lnTo>
                  <a:lnTo>
                    <a:pt x="2565" y="254"/>
                  </a:lnTo>
                  <a:lnTo>
                    <a:pt x="2501" y="236"/>
                  </a:lnTo>
                  <a:lnTo>
                    <a:pt x="2427" y="218"/>
                  </a:lnTo>
                  <a:lnTo>
                    <a:pt x="2343" y="202"/>
                  </a:lnTo>
                  <a:lnTo>
                    <a:pt x="2159" y="186"/>
                  </a:lnTo>
                  <a:lnTo>
                    <a:pt x="2068" y="156"/>
                  </a:lnTo>
                  <a:lnTo>
                    <a:pt x="2009" y="126"/>
                  </a:lnTo>
                  <a:lnTo>
                    <a:pt x="1967" y="102"/>
                  </a:lnTo>
                  <a:lnTo>
                    <a:pt x="1936" y="90"/>
                  </a:lnTo>
                  <a:lnTo>
                    <a:pt x="1783" y="95"/>
                  </a:lnTo>
                  <a:lnTo>
                    <a:pt x="1658" y="129"/>
                  </a:lnTo>
                  <a:lnTo>
                    <a:pt x="1594" y="145"/>
                  </a:lnTo>
                  <a:lnTo>
                    <a:pt x="1526" y="154"/>
                  </a:lnTo>
                  <a:lnTo>
                    <a:pt x="1353" y="128"/>
                  </a:lnTo>
                  <a:lnTo>
                    <a:pt x="1240" y="114"/>
                  </a:lnTo>
                  <a:lnTo>
                    <a:pt x="1126" y="116"/>
                  </a:lnTo>
                  <a:lnTo>
                    <a:pt x="1030" y="139"/>
                  </a:lnTo>
                  <a:lnTo>
                    <a:pt x="961" y="163"/>
                  </a:lnTo>
                  <a:lnTo>
                    <a:pt x="877" y="194"/>
                  </a:lnTo>
                  <a:lnTo>
                    <a:pt x="804" y="230"/>
                  </a:lnTo>
                  <a:lnTo>
                    <a:pt x="767" y="254"/>
                  </a:lnTo>
                  <a:lnTo>
                    <a:pt x="730" y="278"/>
                  </a:lnTo>
                  <a:lnTo>
                    <a:pt x="693" y="303"/>
                  </a:lnTo>
                  <a:lnTo>
                    <a:pt x="656" y="328"/>
                  </a:lnTo>
                  <a:lnTo>
                    <a:pt x="616" y="351"/>
                  </a:lnTo>
                  <a:lnTo>
                    <a:pt x="575" y="371"/>
                  </a:lnTo>
                  <a:lnTo>
                    <a:pt x="504" y="392"/>
                  </a:lnTo>
                  <a:lnTo>
                    <a:pt x="433" y="416"/>
                  </a:lnTo>
                  <a:lnTo>
                    <a:pt x="363" y="443"/>
                  </a:lnTo>
                  <a:lnTo>
                    <a:pt x="296" y="471"/>
                  </a:lnTo>
                  <a:lnTo>
                    <a:pt x="238" y="499"/>
                  </a:lnTo>
                  <a:lnTo>
                    <a:pt x="190" y="526"/>
                  </a:lnTo>
                  <a:lnTo>
                    <a:pt x="141" y="570"/>
                  </a:lnTo>
                  <a:lnTo>
                    <a:pt x="138" y="631"/>
                  </a:lnTo>
                  <a:lnTo>
                    <a:pt x="138" y="692"/>
                  </a:lnTo>
                  <a:lnTo>
                    <a:pt x="120" y="777"/>
                  </a:lnTo>
                  <a:lnTo>
                    <a:pt x="104" y="837"/>
                  </a:lnTo>
                  <a:lnTo>
                    <a:pt x="94" y="912"/>
                  </a:lnTo>
                  <a:lnTo>
                    <a:pt x="106" y="938"/>
                  </a:lnTo>
                  <a:lnTo>
                    <a:pt x="135" y="966"/>
                  </a:lnTo>
                  <a:lnTo>
                    <a:pt x="159" y="982"/>
                  </a:lnTo>
                  <a:lnTo>
                    <a:pt x="187" y="1000"/>
                  </a:lnTo>
                  <a:lnTo>
                    <a:pt x="222" y="1022"/>
                  </a:lnTo>
                  <a:lnTo>
                    <a:pt x="263" y="1048"/>
                  </a:lnTo>
                  <a:lnTo>
                    <a:pt x="245" y="107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2" name="Freeform 18"/>
            <p:cNvSpPr>
              <a:spLocks/>
            </p:cNvSpPr>
            <p:nvPr/>
          </p:nvSpPr>
          <p:spPr bwMode="auto">
            <a:xfrm rot="1075675" flipH="1">
              <a:off x="1978" y="762"/>
              <a:ext cx="235" cy="24"/>
            </a:xfrm>
            <a:custGeom>
              <a:avLst/>
              <a:gdLst>
                <a:gd name="T0" fmla="*/ 0 w 1111"/>
                <a:gd name="T1" fmla="*/ 21 h 200"/>
                <a:gd name="T2" fmla="*/ 5 w 1111"/>
                <a:gd name="T3" fmla="*/ 17 h 200"/>
                <a:gd name="T4" fmla="*/ 11 w 1111"/>
                <a:gd name="T5" fmla="*/ 14 h 200"/>
                <a:gd name="T6" fmla="*/ 19 w 1111"/>
                <a:gd name="T7" fmla="*/ 11 h 200"/>
                <a:gd name="T8" fmla="*/ 28 w 1111"/>
                <a:gd name="T9" fmla="*/ 9 h 200"/>
                <a:gd name="T10" fmla="*/ 47 w 1111"/>
                <a:gd name="T11" fmla="*/ 6 h 200"/>
                <a:gd name="T12" fmla="*/ 64 w 1111"/>
                <a:gd name="T13" fmla="*/ 5 h 200"/>
                <a:gd name="T14" fmla="*/ 82 w 1111"/>
                <a:gd name="T15" fmla="*/ 4 h 200"/>
                <a:gd name="T16" fmla="*/ 95 w 1111"/>
                <a:gd name="T17" fmla="*/ 5 h 200"/>
                <a:gd name="T18" fmla="*/ 109 w 1111"/>
                <a:gd name="T19" fmla="*/ 7 h 200"/>
                <a:gd name="T20" fmla="*/ 125 w 1111"/>
                <a:gd name="T21" fmla="*/ 8 h 200"/>
                <a:gd name="T22" fmla="*/ 139 w 1111"/>
                <a:gd name="T23" fmla="*/ 7 h 200"/>
                <a:gd name="T24" fmla="*/ 152 w 1111"/>
                <a:gd name="T25" fmla="*/ 4 h 200"/>
                <a:gd name="T26" fmla="*/ 165 w 1111"/>
                <a:gd name="T27" fmla="*/ 1 h 200"/>
                <a:gd name="T28" fmla="*/ 178 w 1111"/>
                <a:gd name="T29" fmla="*/ 0 h 200"/>
                <a:gd name="T30" fmla="*/ 207 w 1111"/>
                <a:gd name="T31" fmla="*/ 5 h 200"/>
                <a:gd name="T32" fmla="*/ 216 w 1111"/>
                <a:gd name="T33" fmla="*/ 8 h 200"/>
                <a:gd name="T34" fmla="*/ 223 w 1111"/>
                <a:gd name="T35" fmla="*/ 10 h 200"/>
                <a:gd name="T36" fmla="*/ 233 w 1111"/>
                <a:gd name="T37" fmla="*/ 15 h 200"/>
                <a:gd name="T38" fmla="*/ 235 w 1111"/>
                <a:gd name="T39" fmla="*/ 18 h 200"/>
                <a:gd name="T40" fmla="*/ 230 w 1111"/>
                <a:gd name="T41" fmla="*/ 18 h 200"/>
                <a:gd name="T42" fmla="*/ 216 w 1111"/>
                <a:gd name="T43" fmla="*/ 16 h 200"/>
                <a:gd name="T44" fmla="*/ 205 w 1111"/>
                <a:gd name="T45" fmla="*/ 14 h 200"/>
                <a:gd name="T46" fmla="*/ 178 w 1111"/>
                <a:gd name="T47" fmla="*/ 13 h 200"/>
                <a:gd name="T48" fmla="*/ 151 w 1111"/>
                <a:gd name="T49" fmla="*/ 15 h 200"/>
                <a:gd name="T50" fmla="*/ 137 w 1111"/>
                <a:gd name="T51" fmla="*/ 16 h 200"/>
                <a:gd name="T52" fmla="*/ 124 w 1111"/>
                <a:gd name="T53" fmla="*/ 16 h 200"/>
                <a:gd name="T54" fmla="*/ 96 w 1111"/>
                <a:gd name="T55" fmla="*/ 13 h 200"/>
                <a:gd name="T56" fmla="*/ 83 w 1111"/>
                <a:gd name="T57" fmla="*/ 12 h 200"/>
                <a:gd name="T58" fmla="*/ 67 w 1111"/>
                <a:gd name="T59" fmla="*/ 13 h 200"/>
                <a:gd name="T60" fmla="*/ 35 w 1111"/>
                <a:gd name="T61" fmla="*/ 15 h 200"/>
                <a:gd name="T62" fmla="*/ 24 w 1111"/>
                <a:gd name="T63" fmla="*/ 17 h 200"/>
                <a:gd name="T64" fmla="*/ 16 w 1111"/>
                <a:gd name="T65" fmla="*/ 20 h 200"/>
                <a:gd name="T66" fmla="*/ 6 w 1111"/>
                <a:gd name="T67" fmla="*/ 24 h 200"/>
                <a:gd name="T68" fmla="*/ 1 w 1111"/>
                <a:gd name="T69" fmla="*/ 24 h 200"/>
                <a:gd name="T70" fmla="*/ 0 w 1111"/>
                <a:gd name="T71" fmla="*/ 21 h 200"/>
                <a:gd name="T72" fmla="*/ 0 w 1111"/>
                <a:gd name="T73" fmla="*/ 21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1"/>
                <a:gd name="T112" fmla="*/ 0 h 200"/>
                <a:gd name="T113" fmla="*/ 1111 w 1111"/>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1" h="200">
                  <a:moveTo>
                    <a:pt x="0" y="177"/>
                  </a:moveTo>
                  <a:lnTo>
                    <a:pt x="23" y="141"/>
                  </a:lnTo>
                  <a:lnTo>
                    <a:pt x="54" y="113"/>
                  </a:lnTo>
                  <a:lnTo>
                    <a:pt x="92" y="92"/>
                  </a:lnTo>
                  <a:lnTo>
                    <a:pt x="134" y="76"/>
                  </a:lnTo>
                  <a:lnTo>
                    <a:pt x="223" y="53"/>
                  </a:lnTo>
                  <a:lnTo>
                    <a:pt x="304" y="40"/>
                  </a:lnTo>
                  <a:lnTo>
                    <a:pt x="388" y="32"/>
                  </a:lnTo>
                  <a:lnTo>
                    <a:pt x="451" y="41"/>
                  </a:lnTo>
                  <a:lnTo>
                    <a:pt x="513" y="58"/>
                  </a:lnTo>
                  <a:lnTo>
                    <a:pt x="589" y="70"/>
                  </a:lnTo>
                  <a:lnTo>
                    <a:pt x="657" y="61"/>
                  </a:lnTo>
                  <a:lnTo>
                    <a:pt x="720" y="37"/>
                  </a:lnTo>
                  <a:lnTo>
                    <a:pt x="779" y="12"/>
                  </a:lnTo>
                  <a:lnTo>
                    <a:pt x="842" y="0"/>
                  </a:lnTo>
                  <a:lnTo>
                    <a:pt x="980" y="44"/>
                  </a:lnTo>
                  <a:lnTo>
                    <a:pt x="1019" y="65"/>
                  </a:lnTo>
                  <a:lnTo>
                    <a:pt x="1054" y="86"/>
                  </a:lnTo>
                  <a:lnTo>
                    <a:pt x="1103" y="122"/>
                  </a:lnTo>
                  <a:lnTo>
                    <a:pt x="1111" y="147"/>
                  </a:lnTo>
                  <a:lnTo>
                    <a:pt x="1086" y="153"/>
                  </a:lnTo>
                  <a:lnTo>
                    <a:pt x="1023" y="135"/>
                  </a:lnTo>
                  <a:lnTo>
                    <a:pt x="967" y="120"/>
                  </a:lnTo>
                  <a:lnTo>
                    <a:pt x="840" y="107"/>
                  </a:lnTo>
                  <a:lnTo>
                    <a:pt x="714" y="123"/>
                  </a:lnTo>
                  <a:lnTo>
                    <a:pt x="650" y="134"/>
                  </a:lnTo>
                  <a:lnTo>
                    <a:pt x="585" y="135"/>
                  </a:lnTo>
                  <a:lnTo>
                    <a:pt x="454" y="110"/>
                  </a:lnTo>
                  <a:lnTo>
                    <a:pt x="394" y="102"/>
                  </a:lnTo>
                  <a:lnTo>
                    <a:pt x="317" y="108"/>
                  </a:lnTo>
                  <a:lnTo>
                    <a:pt x="167" y="126"/>
                  </a:lnTo>
                  <a:lnTo>
                    <a:pt x="112" y="144"/>
                  </a:lnTo>
                  <a:lnTo>
                    <a:pt x="76" y="165"/>
                  </a:lnTo>
                  <a:lnTo>
                    <a:pt x="28" y="197"/>
                  </a:lnTo>
                  <a:lnTo>
                    <a:pt x="3" y="200"/>
                  </a:lnTo>
                  <a:lnTo>
                    <a:pt x="0" y="17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3" name="Freeform 19"/>
            <p:cNvSpPr>
              <a:spLocks/>
            </p:cNvSpPr>
            <p:nvPr/>
          </p:nvSpPr>
          <p:spPr bwMode="auto">
            <a:xfrm rot="1075675" flipH="1">
              <a:off x="2121" y="824"/>
              <a:ext cx="209" cy="72"/>
            </a:xfrm>
            <a:custGeom>
              <a:avLst/>
              <a:gdLst>
                <a:gd name="T0" fmla="*/ 202 w 987"/>
                <a:gd name="T1" fmla="*/ 31 h 580"/>
                <a:gd name="T2" fmla="*/ 182 w 987"/>
                <a:gd name="T3" fmla="*/ 31 h 580"/>
                <a:gd name="T4" fmla="*/ 169 w 987"/>
                <a:gd name="T5" fmla="*/ 25 h 580"/>
                <a:gd name="T6" fmla="*/ 165 w 987"/>
                <a:gd name="T7" fmla="*/ 22 h 580"/>
                <a:gd name="T8" fmla="*/ 160 w 987"/>
                <a:gd name="T9" fmla="*/ 18 h 580"/>
                <a:gd name="T10" fmla="*/ 154 w 987"/>
                <a:gd name="T11" fmla="*/ 14 h 580"/>
                <a:gd name="T12" fmla="*/ 146 w 987"/>
                <a:gd name="T13" fmla="*/ 11 h 580"/>
                <a:gd name="T14" fmla="*/ 133 w 987"/>
                <a:gd name="T15" fmla="*/ 9 h 580"/>
                <a:gd name="T16" fmla="*/ 118 w 987"/>
                <a:gd name="T17" fmla="*/ 10 h 580"/>
                <a:gd name="T18" fmla="*/ 100 w 987"/>
                <a:gd name="T19" fmla="*/ 12 h 580"/>
                <a:gd name="T20" fmla="*/ 83 w 987"/>
                <a:gd name="T21" fmla="*/ 16 h 580"/>
                <a:gd name="T22" fmla="*/ 74 w 987"/>
                <a:gd name="T23" fmla="*/ 18 h 580"/>
                <a:gd name="T24" fmla="*/ 65 w 987"/>
                <a:gd name="T25" fmla="*/ 21 h 580"/>
                <a:gd name="T26" fmla="*/ 57 w 987"/>
                <a:gd name="T27" fmla="*/ 23 h 580"/>
                <a:gd name="T28" fmla="*/ 49 w 987"/>
                <a:gd name="T29" fmla="*/ 26 h 580"/>
                <a:gd name="T30" fmla="*/ 41 w 987"/>
                <a:gd name="T31" fmla="*/ 28 h 580"/>
                <a:gd name="T32" fmla="*/ 35 w 987"/>
                <a:gd name="T33" fmla="*/ 31 h 580"/>
                <a:gd name="T34" fmla="*/ 29 w 987"/>
                <a:gd name="T35" fmla="*/ 33 h 580"/>
                <a:gd name="T36" fmla="*/ 24 w 987"/>
                <a:gd name="T37" fmla="*/ 35 h 580"/>
                <a:gd name="T38" fmla="*/ 12 w 987"/>
                <a:gd name="T39" fmla="*/ 42 h 580"/>
                <a:gd name="T40" fmla="*/ 7 w 987"/>
                <a:gd name="T41" fmla="*/ 50 h 580"/>
                <a:gd name="T42" fmla="*/ 6 w 987"/>
                <a:gd name="T43" fmla="*/ 58 h 580"/>
                <a:gd name="T44" fmla="*/ 7 w 987"/>
                <a:gd name="T45" fmla="*/ 69 h 580"/>
                <a:gd name="T46" fmla="*/ 4 w 987"/>
                <a:gd name="T47" fmla="*/ 72 h 580"/>
                <a:gd name="T48" fmla="*/ 1 w 987"/>
                <a:gd name="T49" fmla="*/ 71 h 580"/>
                <a:gd name="T50" fmla="*/ 0 w 987"/>
                <a:gd name="T51" fmla="*/ 36 h 580"/>
                <a:gd name="T52" fmla="*/ 5 w 987"/>
                <a:gd name="T53" fmla="*/ 33 h 580"/>
                <a:gd name="T54" fmla="*/ 12 w 987"/>
                <a:gd name="T55" fmla="*/ 30 h 580"/>
                <a:gd name="T56" fmla="*/ 21 w 987"/>
                <a:gd name="T57" fmla="*/ 27 h 580"/>
                <a:gd name="T58" fmla="*/ 30 w 987"/>
                <a:gd name="T59" fmla="*/ 23 h 580"/>
                <a:gd name="T60" fmla="*/ 40 w 987"/>
                <a:gd name="T61" fmla="*/ 20 h 580"/>
                <a:gd name="T62" fmla="*/ 50 w 987"/>
                <a:gd name="T63" fmla="*/ 16 h 580"/>
                <a:gd name="T64" fmla="*/ 62 w 987"/>
                <a:gd name="T65" fmla="*/ 13 h 580"/>
                <a:gd name="T66" fmla="*/ 73 w 987"/>
                <a:gd name="T67" fmla="*/ 10 h 580"/>
                <a:gd name="T68" fmla="*/ 85 w 987"/>
                <a:gd name="T69" fmla="*/ 7 h 580"/>
                <a:gd name="T70" fmla="*/ 97 w 987"/>
                <a:gd name="T71" fmla="*/ 5 h 580"/>
                <a:gd name="T72" fmla="*/ 108 w 987"/>
                <a:gd name="T73" fmla="*/ 3 h 580"/>
                <a:gd name="T74" fmla="*/ 119 w 987"/>
                <a:gd name="T75" fmla="*/ 1 h 580"/>
                <a:gd name="T76" fmla="*/ 138 w 987"/>
                <a:gd name="T77" fmla="*/ 0 h 580"/>
                <a:gd name="T78" fmla="*/ 154 w 987"/>
                <a:gd name="T79" fmla="*/ 2 h 580"/>
                <a:gd name="T80" fmla="*/ 166 w 987"/>
                <a:gd name="T81" fmla="*/ 8 h 580"/>
                <a:gd name="T82" fmla="*/ 173 w 987"/>
                <a:gd name="T83" fmla="*/ 14 h 580"/>
                <a:gd name="T84" fmla="*/ 177 w 987"/>
                <a:gd name="T85" fmla="*/ 17 h 580"/>
                <a:gd name="T86" fmla="*/ 183 w 987"/>
                <a:gd name="T87" fmla="*/ 20 h 580"/>
                <a:gd name="T88" fmla="*/ 190 w 987"/>
                <a:gd name="T89" fmla="*/ 22 h 580"/>
                <a:gd name="T90" fmla="*/ 202 w 987"/>
                <a:gd name="T91" fmla="*/ 23 h 580"/>
                <a:gd name="T92" fmla="*/ 209 w 987"/>
                <a:gd name="T93" fmla="*/ 26 h 580"/>
                <a:gd name="T94" fmla="*/ 208 w 987"/>
                <a:gd name="T95" fmla="*/ 29 h 580"/>
                <a:gd name="T96" fmla="*/ 202 w 987"/>
                <a:gd name="T97" fmla="*/ 31 h 580"/>
                <a:gd name="T98" fmla="*/ 202 w 987"/>
                <a:gd name="T99" fmla="*/ 31 h 5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87"/>
                <a:gd name="T151" fmla="*/ 0 h 580"/>
                <a:gd name="T152" fmla="*/ 987 w 987"/>
                <a:gd name="T153" fmla="*/ 580 h 58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87" h="580">
                  <a:moveTo>
                    <a:pt x="956" y="247"/>
                  </a:moveTo>
                  <a:lnTo>
                    <a:pt x="858" y="247"/>
                  </a:lnTo>
                  <a:lnTo>
                    <a:pt x="800" y="204"/>
                  </a:lnTo>
                  <a:lnTo>
                    <a:pt x="778" y="174"/>
                  </a:lnTo>
                  <a:lnTo>
                    <a:pt x="754" y="144"/>
                  </a:lnTo>
                  <a:lnTo>
                    <a:pt x="726" y="114"/>
                  </a:lnTo>
                  <a:lnTo>
                    <a:pt x="688" y="89"/>
                  </a:lnTo>
                  <a:lnTo>
                    <a:pt x="629" y="73"/>
                  </a:lnTo>
                  <a:lnTo>
                    <a:pt x="556" y="77"/>
                  </a:lnTo>
                  <a:lnTo>
                    <a:pt x="474" y="98"/>
                  </a:lnTo>
                  <a:lnTo>
                    <a:pt x="391" y="129"/>
                  </a:lnTo>
                  <a:lnTo>
                    <a:pt x="349" y="147"/>
                  </a:lnTo>
                  <a:lnTo>
                    <a:pt x="308" y="168"/>
                  </a:lnTo>
                  <a:lnTo>
                    <a:pt x="268" y="189"/>
                  </a:lnTo>
                  <a:lnTo>
                    <a:pt x="230" y="208"/>
                  </a:lnTo>
                  <a:lnTo>
                    <a:pt x="195" y="229"/>
                  </a:lnTo>
                  <a:lnTo>
                    <a:pt x="163" y="248"/>
                  </a:lnTo>
                  <a:lnTo>
                    <a:pt x="135" y="266"/>
                  </a:lnTo>
                  <a:lnTo>
                    <a:pt x="111" y="282"/>
                  </a:lnTo>
                  <a:lnTo>
                    <a:pt x="55" y="339"/>
                  </a:lnTo>
                  <a:lnTo>
                    <a:pt x="33" y="401"/>
                  </a:lnTo>
                  <a:lnTo>
                    <a:pt x="30" y="471"/>
                  </a:lnTo>
                  <a:lnTo>
                    <a:pt x="33" y="553"/>
                  </a:lnTo>
                  <a:lnTo>
                    <a:pt x="18" y="580"/>
                  </a:lnTo>
                  <a:lnTo>
                    <a:pt x="3" y="572"/>
                  </a:lnTo>
                  <a:lnTo>
                    <a:pt x="0" y="287"/>
                  </a:lnTo>
                  <a:lnTo>
                    <a:pt x="25" y="265"/>
                  </a:lnTo>
                  <a:lnTo>
                    <a:pt x="58" y="239"/>
                  </a:lnTo>
                  <a:lnTo>
                    <a:pt x="97" y="214"/>
                  </a:lnTo>
                  <a:lnTo>
                    <a:pt x="140" y="186"/>
                  </a:lnTo>
                  <a:lnTo>
                    <a:pt x="187" y="159"/>
                  </a:lnTo>
                  <a:lnTo>
                    <a:pt x="238" y="131"/>
                  </a:lnTo>
                  <a:lnTo>
                    <a:pt x="291" y="104"/>
                  </a:lnTo>
                  <a:lnTo>
                    <a:pt x="346" y="79"/>
                  </a:lnTo>
                  <a:lnTo>
                    <a:pt x="401" y="56"/>
                  </a:lnTo>
                  <a:lnTo>
                    <a:pt x="456" y="37"/>
                  </a:lnTo>
                  <a:lnTo>
                    <a:pt x="510" y="21"/>
                  </a:lnTo>
                  <a:lnTo>
                    <a:pt x="562" y="9"/>
                  </a:lnTo>
                  <a:lnTo>
                    <a:pt x="654" y="0"/>
                  </a:lnTo>
                  <a:lnTo>
                    <a:pt x="727" y="16"/>
                  </a:lnTo>
                  <a:lnTo>
                    <a:pt x="784" y="62"/>
                  </a:lnTo>
                  <a:lnTo>
                    <a:pt x="818" y="114"/>
                  </a:lnTo>
                  <a:lnTo>
                    <a:pt x="837" y="138"/>
                  </a:lnTo>
                  <a:lnTo>
                    <a:pt x="862" y="159"/>
                  </a:lnTo>
                  <a:lnTo>
                    <a:pt x="899" y="174"/>
                  </a:lnTo>
                  <a:lnTo>
                    <a:pt x="952" y="183"/>
                  </a:lnTo>
                  <a:lnTo>
                    <a:pt x="987" y="213"/>
                  </a:lnTo>
                  <a:lnTo>
                    <a:pt x="980" y="233"/>
                  </a:lnTo>
                  <a:lnTo>
                    <a:pt x="956" y="2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4" name="Freeform 20"/>
            <p:cNvSpPr>
              <a:spLocks/>
            </p:cNvSpPr>
            <p:nvPr/>
          </p:nvSpPr>
          <p:spPr bwMode="auto">
            <a:xfrm rot="1075675" flipH="1">
              <a:off x="1776" y="768"/>
              <a:ext cx="570" cy="177"/>
            </a:xfrm>
            <a:custGeom>
              <a:avLst/>
              <a:gdLst>
                <a:gd name="T0" fmla="*/ 30 w 2693"/>
                <a:gd name="T1" fmla="*/ 80 h 1421"/>
                <a:gd name="T2" fmla="*/ 12 w 2693"/>
                <a:gd name="T3" fmla="*/ 93 h 1421"/>
                <a:gd name="T4" fmla="*/ 25 w 2693"/>
                <a:gd name="T5" fmla="*/ 109 h 1421"/>
                <a:gd name="T6" fmla="*/ 37 w 2693"/>
                <a:gd name="T7" fmla="*/ 122 h 1421"/>
                <a:gd name="T8" fmla="*/ 42 w 2693"/>
                <a:gd name="T9" fmla="*/ 145 h 1421"/>
                <a:gd name="T10" fmla="*/ 66 w 2693"/>
                <a:gd name="T11" fmla="*/ 152 h 1421"/>
                <a:gd name="T12" fmla="*/ 96 w 2693"/>
                <a:gd name="T13" fmla="*/ 161 h 1421"/>
                <a:gd name="T14" fmla="*/ 139 w 2693"/>
                <a:gd name="T15" fmla="*/ 168 h 1421"/>
                <a:gd name="T16" fmla="*/ 184 w 2693"/>
                <a:gd name="T17" fmla="*/ 151 h 1421"/>
                <a:gd name="T18" fmla="*/ 193 w 2693"/>
                <a:gd name="T19" fmla="*/ 121 h 1421"/>
                <a:gd name="T20" fmla="*/ 165 w 2693"/>
                <a:gd name="T21" fmla="*/ 104 h 1421"/>
                <a:gd name="T22" fmla="*/ 163 w 2693"/>
                <a:gd name="T23" fmla="*/ 75 h 1421"/>
                <a:gd name="T24" fmla="*/ 178 w 2693"/>
                <a:gd name="T25" fmla="*/ 59 h 1421"/>
                <a:gd name="T26" fmla="*/ 199 w 2693"/>
                <a:gd name="T27" fmla="*/ 44 h 1421"/>
                <a:gd name="T28" fmla="*/ 226 w 2693"/>
                <a:gd name="T29" fmla="*/ 30 h 1421"/>
                <a:gd name="T30" fmla="*/ 251 w 2693"/>
                <a:gd name="T31" fmla="*/ 23 h 1421"/>
                <a:gd name="T32" fmla="*/ 309 w 2693"/>
                <a:gd name="T33" fmla="*/ 12 h 1421"/>
                <a:gd name="T34" fmla="*/ 335 w 2693"/>
                <a:gd name="T35" fmla="*/ 5 h 1421"/>
                <a:gd name="T36" fmla="*/ 392 w 2693"/>
                <a:gd name="T37" fmla="*/ 3 h 1421"/>
                <a:gd name="T38" fmla="*/ 474 w 2693"/>
                <a:gd name="T39" fmla="*/ 0 h 1421"/>
                <a:gd name="T40" fmla="*/ 515 w 2693"/>
                <a:gd name="T41" fmla="*/ 13 h 1421"/>
                <a:gd name="T42" fmla="*/ 521 w 2693"/>
                <a:gd name="T43" fmla="*/ 41 h 1421"/>
                <a:gd name="T44" fmla="*/ 538 w 2693"/>
                <a:gd name="T45" fmla="*/ 49 h 1421"/>
                <a:gd name="T46" fmla="*/ 565 w 2693"/>
                <a:gd name="T47" fmla="*/ 64 h 1421"/>
                <a:gd name="T48" fmla="*/ 564 w 2693"/>
                <a:gd name="T49" fmla="*/ 86 h 1421"/>
                <a:gd name="T50" fmla="*/ 548 w 2693"/>
                <a:gd name="T51" fmla="*/ 74 h 1421"/>
                <a:gd name="T52" fmla="*/ 535 w 2693"/>
                <a:gd name="T53" fmla="*/ 61 h 1421"/>
                <a:gd name="T54" fmla="*/ 508 w 2693"/>
                <a:gd name="T55" fmla="*/ 48 h 1421"/>
                <a:gd name="T56" fmla="*/ 512 w 2693"/>
                <a:gd name="T57" fmla="*/ 27 h 1421"/>
                <a:gd name="T58" fmla="*/ 492 w 2693"/>
                <a:gd name="T59" fmla="*/ 13 h 1421"/>
                <a:gd name="T60" fmla="*/ 434 w 2693"/>
                <a:gd name="T61" fmla="*/ 10 h 1421"/>
                <a:gd name="T62" fmla="*/ 331 w 2693"/>
                <a:gd name="T63" fmla="*/ 11 h 1421"/>
                <a:gd name="T64" fmla="*/ 303 w 2693"/>
                <a:gd name="T65" fmla="*/ 22 h 1421"/>
                <a:gd name="T66" fmla="*/ 286 w 2693"/>
                <a:gd name="T67" fmla="*/ 27 h 1421"/>
                <a:gd name="T68" fmla="*/ 237 w 2693"/>
                <a:gd name="T69" fmla="*/ 39 h 1421"/>
                <a:gd name="T70" fmla="*/ 217 w 2693"/>
                <a:gd name="T71" fmla="*/ 46 h 1421"/>
                <a:gd name="T72" fmla="*/ 183 w 2693"/>
                <a:gd name="T73" fmla="*/ 65 h 1421"/>
                <a:gd name="T74" fmla="*/ 175 w 2693"/>
                <a:gd name="T75" fmla="*/ 91 h 1421"/>
                <a:gd name="T76" fmla="*/ 194 w 2693"/>
                <a:gd name="T77" fmla="*/ 110 h 1421"/>
                <a:gd name="T78" fmla="*/ 200 w 2693"/>
                <a:gd name="T79" fmla="*/ 144 h 1421"/>
                <a:gd name="T80" fmla="*/ 187 w 2693"/>
                <a:gd name="T81" fmla="*/ 164 h 1421"/>
                <a:gd name="T82" fmla="*/ 166 w 2693"/>
                <a:gd name="T83" fmla="*/ 175 h 1421"/>
                <a:gd name="T84" fmla="*/ 121 w 2693"/>
                <a:gd name="T85" fmla="*/ 175 h 1421"/>
                <a:gd name="T86" fmla="*/ 72 w 2693"/>
                <a:gd name="T87" fmla="*/ 164 h 1421"/>
                <a:gd name="T88" fmla="*/ 39 w 2693"/>
                <a:gd name="T89" fmla="*/ 154 h 1421"/>
                <a:gd name="T90" fmla="*/ 23 w 2693"/>
                <a:gd name="T91" fmla="*/ 128 h 1421"/>
                <a:gd name="T92" fmla="*/ 3 w 2693"/>
                <a:gd name="T93" fmla="*/ 102 h 1421"/>
                <a:gd name="T94" fmla="*/ 6 w 2693"/>
                <a:gd name="T95" fmla="*/ 81 h 1421"/>
                <a:gd name="T96" fmla="*/ 29 w 2693"/>
                <a:gd name="T97" fmla="*/ 72 h 1421"/>
                <a:gd name="T98" fmla="*/ 47 w 2693"/>
                <a:gd name="T99" fmla="*/ 74 h 14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3"/>
                <a:gd name="T151" fmla="*/ 0 h 1421"/>
                <a:gd name="T152" fmla="*/ 2693 w 2693"/>
                <a:gd name="T153" fmla="*/ 1421 h 14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3" h="1421">
                  <a:moveTo>
                    <a:pt x="220" y="594"/>
                  </a:moveTo>
                  <a:lnTo>
                    <a:pt x="179" y="618"/>
                  </a:lnTo>
                  <a:lnTo>
                    <a:pt x="143" y="640"/>
                  </a:lnTo>
                  <a:lnTo>
                    <a:pt x="94" y="679"/>
                  </a:lnTo>
                  <a:lnTo>
                    <a:pt x="66" y="716"/>
                  </a:lnTo>
                  <a:lnTo>
                    <a:pt x="58" y="750"/>
                  </a:lnTo>
                  <a:lnTo>
                    <a:pt x="67" y="788"/>
                  </a:lnTo>
                  <a:lnTo>
                    <a:pt x="88" y="828"/>
                  </a:lnTo>
                  <a:lnTo>
                    <a:pt x="119" y="875"/>
                  </a:lnTo>
                  <a:lnTo>
                    <a:pt x="136" y="902"/>
                  </a:lnTo>
                  <a:lnTo>
                    <a:pt x="155" y="932"/>
                  </a:lnTo>
                  <a:lnTo>
                    <a:pt x="173" y="982"/>
                  </a:lnTo>
                  <a:lnTo>
                    <a:pt x="179" y="1042"/>
                  </a:lnTo>
                  <a:lnTo>
                    <a:pt x="183" y="1104"/>
                  </a:lnTo>
                  <a:lnTo>
                    <a:pt x="198" y="1161"/>
                  </a:lnTo>
                  <a:lnTo>
                    <a:pt x="231" y="1178"/>
                  </a:lnTo>
                  <a:lnTo>
                    <a:pt x="268" y="1199"/>
                  </a:lnTo>
                  <a:lnTo>
                    <a:pt x="310" y="1222"/>
                  </a:lnTo>
                  <a:lnTo>
                    <a:pt x="356" y="1245"/>
                  </a:lnTo>
                  <a:lnTo>
                    <a:pt x="403" y="1269"/>
                  </a:lnTo>
                  <a:lnTo>
                    <a:pt x="454" y="1291"/>
                  </a:lnTo>
                  <a:lnTo>
                    <a:pt x="504" y="1312"/>
                  </a:lnTo>
                  <a:lnTo>
                    <a:pt x="556" y="1329"/>
                  </a:lnTo>
                  <a:lnTo>
                    <a:pt x="656" y="1349"/>
                  </a:lnTo>
                  <a:lnTo>
                    <a:pt x="745" y="1342"/>
                  </a:lnTo>
                  <a:lnTo>
                    <a:pt x="818" y="1299"/>
                  </a:lnTo>
                  <a:lnTo>
                    <a:pt x="867" y="1210"/>
                  </a:lnTo>
                  <a:lnTo>
                    <a:pt x="884" y="1155"/>
                  </a:lnTo>
                  <a:lnTo>
                    <a:pt x="901" y="1091"/>
                  </a:lnTo>
                  <a:lnTo>
                    <a:pt x="912" y="969"/>
                  </a:lnTo>
                  <a:lnTo>
                    <a:pt x="891" y="927"/>
                  </a:lnTo>
                  <a:lnTo>
                    <a:pt x="854" y="896"/>
                  </a:lnTo>
                  <a:lnTo>
                    <a:pt x="778" y="837"/>
                  </a:lnTo>
                  <a:lnTo>
                    <a:pt x="745" y="752"/>
                  </a:lnTo>
                  <a:lnTo>
                    <a:pt x="753" y="654"/>
                  </a:lnTo>
                  <a:lnTo>
                    <a:pt x="769" y="603"/>
                  </a:lnTo>
                  <a:lnTo>
                    <a:pt x="794" y="551"/>
                  </a:lnTo>
                  <a:lnTo>
                    <a:pt x="824" y="499"/>
                  </a:lnTo>
                  <a:lnTo>
                    <a:pt x="840" y="474"/>
                  </a:lnTo>
                  <a:lnTo>
                    <a:pt x="860" y="449"/>
                  </a:lnTo>
                  <a:lnTo>
                    <a:pt x="898" y="400"/>
                  </a:lnTo>
                  <a:lnTo>
                    <a:pt x="940" y="354"/>
                  </a:lnTo>
                  <a:lnTo>
                    <a:pt x="983" y="312"/>
                  </a:lnTo>
                  <a:lnTo>
                    <a:pt x="1026" y="273"/>
                  </a:lnTo>
                  <a:lnTo>
                    <a:pt x="1069" y="241"/>
                  </a:lnTo>
                  <a:lnTo>
                    <a:pt x="1111" y="214"/>
                  </a:lnTo>
                  <a:lnTo>
                    <a:pt x="1150" y="193"/>
                  </a:lnTo>
                  <a:lnTo>
                    <a:pt x="1184" y="181"/>
                  </a:lnTo>
                  <a:lnTo>
                    <a:pt x="1279" y="156"/>
                  </a:lnTo>
                  <a:lnTo>
                    <a:pt x="1370" y="128"/>
                  </a:lnTo>
                  <a:lnTo>
                    <a:pt x="1459" y="95"/>
                  </a:lnTo>
                  <a:lnTo>
                    <a:pt x="1504" y="76"/>
                  </a:lnTo>
                  <a:lnTo>
                    <a:pt x="1548" y="55"/>
                  </a:lnTo>
                  <a:lnTo>
                    <a:pt x="1585" y="38"/>
                  </a:lnTo>
                  <a:lnTo>
                    <a:pt x="1623" y="27"/>
                  </a:lnTo>
                  <a:lnTo>
                    <a:pt x="1695" y="15"/>
                  </a:lnTo>
                  <a:lnTo>
                    <a:pt x="1850" y="25"/>
                  </a:lnTo>
                  <a:lnTo>
                    <a:pt x="1923" y="28"/>
                  </a:lnTo>
                  <a:lnTo>
                    <a:pt x="2082" y="10"/>
                  </a:lnTo>
                  <a:lnTo>
                    <a:pt x="2238" y="0"/>
                  </a:lnTo>
                  <a:lnTo>
                    <a:pt x="2311" y="13"/>
                  </a:lnTo>
                  <a:lnTo>
                    <a:pt x="2376" y="44"/>
                  </a:lnTo>
                  <a:lnTo>
                    <a:pt x="2434" y="101"/>
                  </a:lnTo>
                  <a:lnTo>
                    <a:pt x="2480" y="190"/>
                  </a:lnTo>
                  <a:lnTo>
                    <a:pt x="2478" y="258"/>
                  </a:lnTo>
                  <a:lnTo>
                    <a:pt x="2463" y="327"/>
                  </a:lnTo>
                  <a:lnTo>
                    <a:pt x="2478" y="346"/>
                  </a:lnTo>
                  <a:lnTo>
                    <a:pt x="2518" y="376"/>
                  </a:lnTo>
                  <a:lnTo>
                    <a:pt x="2543" y="394"/>
                  </a:lnTo>
                  <a:lnTo>
                    <a:pt x="2570" y="413"/>
                  </a:lnTo>
                  <a:lnTo>
                    <a:pt x="2625" y="458"/>
                  </a:lnTo>
                  <a:lnTo>
                    <a:pt x="2669" y="513"/>
                  </a:lnTo>
                  <a:lnTo>
                    <a:pt x="2693" y="576"/>
                  </a:lnTo>
                  <a:lnTo>
                    <a:pt x="2684" y="649"/>
                  </a:lnTo>
                  <a:lnTo>
                    <a:pt x="2665" y="689"/>
                  </a:lnTo>
                  <a:lnTo>
                    <a:pt x="2634" y="733"/>
                  </a:lnTo>
                  <a:lnTo>
                    <a:pt x="2601" y="721"/>
                  </a:lnTo>
                  <a:lnTo>
                    <a:pt x="2591" y="593"/>
                  </a:lnTo>
                  <a:lnTo>
                    <a:pt x="2574" y="535"/>
                  </a:lnTo>
                  <a:lnTo>
                    <a:pt x="2556" y="508"/>
                  </a:lnTo>
                  <a:lnTo>
                    <a:pt x="2528" y="486"/>
                  </a:lnTo>
                  <a:lnTo>
                    <a:pt x="2479" y="456"/>
                  </a:lnTo>
                  <a:lnTo>
                    <a:pt x="2434" y="425"/>
                  </a:lnTo>
                  <a:lnTo>
                    <a:pt x="2402" y="383"/>
                  </a:lnTo>
                  <a:lnTo>
                    <a:pt x="2391" y="324"/>
                  </a:lnTo>
                  <a:lnTo>
                    <a:pt x="2409" y="272"/>
                  </a:lnTo>
                  <a:lnTo>
                    <a:pt x="2417" y="218"/>
                  </a:lnTo>
                  <a:lnTo>
                    <a:pt x="2396" y="174"/>
                  </a:lnTo>
                  <a:lnTo>
                    <a:pt x="2366" y="134"/>
                  </a:lnTo>
                  <a:lnTo>
                    <a:pt x="2324" y="102"/>
                  </a:lnTo>
                  <a:lnTo>
                    <a:pt x="2265" y="80"/>
                  </a:lnTo>
                  <a:lnTo>
                    <a:pt x="2161" y="79"/>
                  </a:lnTo>
                  <a:lnTo>
                    <a:pt x="2049" y="80"/>
                  </a:lnTo>
                  <a:lnTo>
                    <a:pt x="1892" y="68"/>
                  </a:lnTo>
                  <a:lnTo>
                    <a:pt x="1706" y="67"/>
                  </a:lnTo>
                  <a:lnTo>
                    <a:pt x="1565" y="86"/>
                  </a:lnTo>
                  <a:lnTo>
                    <a:pt x="1511" y="119"/>
                  </a:lnTo>
                  <a:lnTo>
                    <a:pt x="1459" y="160"/>
                  </a:lnTo>
                  <a:lnTo>
                    <a:pt x="1432" y="180"/>
                  </a:lnTo>
                  <a:lnTo>
                    <a:pt x="1405" y="196"/>
                  </a:lnTo>
                  <a:lnTo>
                    <a:pt x="1379" y="211"/>
                  </a:lnTo>
                  <a:lnTo>
                    <a:pt x="1350" y="220"/>
                  </a:lnTo>
                  <a:lnTo>
                    <a:pt x="1218" y="263"/>
                  </a:lnTo>
                  <a:lnTo>
                    <a:pt x="1151" y="294"/>
                  </a:lnTo>
                  <a:lnTo>
                    <a:pt x="1118" y="312"/>
                  </a:lnTo>
                  <a:lnTo>
                    <a:pt x="1087" y="331"/>
                  </a:lnTo>
                  <a:lnTo>
                    <a:pt x="1055" y="351"/>
                  </a:lnTo>
                  <a:lnTo>
                    <a:pt x="1025" y="373"/>
                  </a:lnTo>
                  <a:lnTo>
                    <a:pt x="965" y="419"/>
                  </a:lnTo>
                  <a:lnTo>
                    <a:pt x="912" y="468"/>
                  </a:lnTo>
                  <a:lnTo>
                    <a:pt x="863" y="520"/>
                  </a:lnTo>
                  <a:lnTo>
                    <a:pt x="835" y="575"/>
                  </a:lnTo>
                  <a:lnTo>
                    <a:pt x="823" y="648"/>
                  </a:lnTo>
                  <a:lnTo>
                    <a:pt x="826" y="727"/>
                  </a:lnTo>
                  <a:lnTo>
                    <a:pt x="840" y="798"/>
                  </a:lnTo>
                  <a:lnTo>
                    <a:pt x="882" y="843"/>
                  </a:lnTo>
                  <a:lnTo>
                    <a:pt x="915" y="887"/>
                  </a:lnTo>
                  <a:lnTo>
                    <a:pt x="952" y="979"/>
                  </a:lnTo>
                  <a:lnTo>
                    <a:pt x="953" y="1088"/>
                  </a:lnTo>
                  <a:lnTo>
                    <a:pt x="943" y="1153"/>
                  </a:lnTo>
                  <a:lnTo>
                    <a:pt x="922" y="1227"/>
                  </a:lnTo>
                  <a:lnTo>
                    <a:pt x="898" y="1293"/>
                  </a:lnTo>
                  <a:lnTo>
                    <a:pt x="882" y="1320"/>
                  </a:lnTo>
                  <a:lnTo>
                    <a:pt x="866" y="1342"/>
                  </a:lnTo>
                  <a:lnTo>
                    <a:pt x="827" y="1379"/>
                  </a:lnTo>
                  <a:lnTo>
                    <a:pt x="782" y="1404"/>
                  </a:lnTo>
                  <a:lnTo>
                    <a:pt x="733" y="1418"/>
                  </a:lnTo>
                  <a:lnTo>
                    <a:pt x="681" y="1421"/>
                  </a:lnTo>
                  <a:lnTo>
                    <a:pt x="570" y="1406"/>
                  </a:lnTo>
                  <a:lnTo>
                    <a:pt x="452" y="1366"/>
                  </a:lnTo>
                  <a:lnTo>
                    <a:pt x="394" y="1340"/>
                  </a:lnTo>
                  <a:lnTo>
                    <a:pt x="338" y="1314"/>
                  </a:lnTo>
                  <a:lnTo>
                    <a:pt x="284" y="1285"/>
                  </a:lnTo>
                  <a:lnTo>
                    <a:pt x="234" y="1259"/>
                  </a:lnTo>
                  <a:lnTo>
                    <a:pt x="186" y="1233"/>
                  </a:lnTo>
                  <a:lnTo>
                    <a:pt x="145" y="1211"/>
                  </a:lnTo>
                  <a:lnTo>
                    <a:pt x="119" y="1086"/>
                  </a:lnTo>
                  <a:lnTo>
                    <a:pt x="109" y="1024"/>
                  </a:lnTo>
                  <a:lnTo>
                    <a:pt x="91" y="973"/>
                  </a:lnTo>
                  <a:lnTo>
                    <a:pt x="43" y="890"/>
                  </a:lnTo>
                  <a:lnTo>
                    <a:pt x="12" y="817"/>
                  </a:lnTo>
                  <a:lnTo>
                    <a:pt x="0" y="753"/>
                  </a:lnTo>
                  <a:lnTo>
                    <a:pt x="6" y="698"/>
                  </a:lnTo>
                  <a:lnTo>
                    <a:pt x="30" y="651"/>
                  </a:lnTo>
                  <a:lnTo>
                    <a:pt x="75" y="611"/>
                  </a:lnTo>
                  <a:lnTo>
                    <a:pt x="104" y="594"/>
                  </a:lnTo>
                  <a:lnTo>
                    <a:pt x="139" y="578"/>
                  </a:lnTo>
                  <a:lnTo>
                    <a:pt x="179" y="563"/>
                  </a:lnTo>
                  <a:lnTo>
                    <a:pt x="223" y="550"/>
                  </a:lnTo>
                  <a:lnTo>
                    <a:pt x="220" y="59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5" name="Freeform 21"/>
            <p:cNvSpPr>
              <a:spLocks/>
            </p:cNvSpPr>
            <p:nvPr/>
          </p:nvSpPr>
          <p:spPr bwMode="auto">
            <a:xfrm rot="1075675" flipH="1">
              <a:off x="1878" y="738"/>
              <a:ext cx="65" cy="18"/>
            </a:xfrm>
            <a:custGeom>
              <a:avLst/>
              <a:gdLst>
                <a:gd name="T0" fmla="*/ 63 w 309"/>
                <a:gd name="T1" fmla="*/ 6 h 149"/>
                <a:gd name="T2" fmla="*/ 57 w 309"/>
                <a:gd name="T3" fmla="*/ 7 h 149"/>
                <a:gd name="T4" fmla="*/ 50 w 309"/>
                <a:gd name="T5" fmla="*/ 8 h 149"/>
                <a:gd name="T6" fmla="*/ 34 w 309"/>
                <a:gd name="T7" fmla="*/ 10 h 149"/>
                <a:gd name="T8" fmla="*/ 20 w 309"/>
                <a:gd name="T9" fmla="*/ 12 h 149"/>
                <a:gd name="T10" fmla="*/ 11 w 309"/>
                <a:gd name="T11" fmla="*/ 16 h 149"/>
                <a:gd name="T12" fmla="*/ 7 w 309"/>
                <a:gd name="T13" fmla="*/ 18 h 149"/>
                <a:gd name="T14" fmla="*/ 3 w 309"/>
                <a:gd name="T15" fmla="*/ 18 h 149"/>
                <a:gd name="T16" fmla="*/ 0 w 309"/>
                <a:gd name="T17" fmla="*/ 13 h 149"/>
                <a:gd name="T18" fmla="*/ 3 w 309"/>
                <a:gd name="T19" fmla="*/ 9 h 149"/>
                <a:gd name="T20" fmla="*/ 7 w 309"/>
                <a:gd name="T21" fmla="*/ 6 h 149"/>
                <a:gd name="T22" fmla="*/ 14 w 309"/>
                <a:gd name="T23" fmla="*/ 2 h 149"/>
                <a:gd name="T24" fmla="*/ 21 w 309"/>
                <a:gd name="T25" fmla="*/ 0 h 149"/>
                <a:gd name="T26" fmla="*/ 28 w 309"/>
                <a:gd name="T27" fmla="*/ 0 h 149"/>
                <a:gd name="T28" fmla="*/ 43 w 309"/>
                <a:gd name="T29" fmla="*/ 2 h 149"/>
                <a:gd name="T30" fmla="*/ 60 w 309"/>
                <a:gd name="T31" fmla="*/ 2 h 149"/>
                <a:gd name="T32" fmla="*/ 65 w 309"/>
                <a:gd name="T33" fmla="*/ 3 h 149"/>
                <a:gd name="T34" fmla="*/ 63 w 309"/>
                <a:gd name="T35" fmla="*/ 6 h 149"/>
                <a:gd name="T36" fmla="*/ 63 w 309"/>
                <a:gd name="T37" fmla="*/ 6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9"/>
                <a:gd name="T58" fmla="*/ 0 h 149"/>
                <a:gd name="T59" fmla="*/ 309 w 309"/>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9" h="149">
                  <a:moveTo>
                    <a:pt x="300" y="46"/>
                  </a:moveTo>
                  <a:lnTo>
                    <a:pt x="271" y="61"/>
                  </a:lnTo>
                  <a:lnTo>
                    <a:pt x="236" y="70"/>
                  </a:lnTo>
                  <a:lnTo>
                    <a:pt x="164" y="83"/>
                  </a:lnTo>
                  <a:lnTo>
                    <a:pt x="97" y="100"/>
                  </a:lnTo>
                  <a:lnTo>
                    <a:pt x="52" y="134"/>
                  </a:lnTo>
                  <a:lnTo>
                    <a:pt x="33" y="149"/>
                  </a:lnTo>
                  <a:lnTo>
                    <a:pt x="12" y="147"/>
                  </a:lnTo>
                  <a:lnTo>
                    <a:pt x="0" y="107"/>
                  </a:lnTo>
                  <a:lnTo>
                    <a:pt x="16" y="75"/>
                  </a:lnTo>
                  <a:lnTo>
                    <a:pt x="33" y="48"/>
                  </a:lnTo>
                  <a:lnTo>
                    <a:pt x="65" y="14"/>
                  </a:lnTo>
                  <a:lnTo>
                    <a:pt x="98" y="0"/>
                  </a:lnTo>
                  <a:lnTo>
                    <a:pt x="132" y="0"/>
                  </a:lnTo>
                  <a:lnTo>
                    <a:pt x="205" y="17"/>
                  </a:lnTo>
                  <a:lnTo>
                    <a:pt x="285" y="15"/>
                  </a:lnTo>
                  <a:lnTo>
                    <a:pt x="309" y="24"/>
                  </a:lnTo>
                  <a:lnTo>
                    <a:pt x="300" y="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6" name="Freeform 22"/>
            <p:cNvSpPr>
              <a:spLocks/>
            </p:cNvSpPr>
            <p:nvPr/>
          </p:nvSpPr>
          <p:spPr bwMode="auto">
            <a:xfrm rot="1075675" flipH="1">
              <a:off x="1883" y="777"/>
              <a:ext cx="291" cy="167"/>
            </a:xfrm>
            <a:custGeom>
              <a:avLst/>
              <a:gdLst>
                <a:gd name="T0" fmla="*/ 103 w 1374"/>
                <a:gd name="T1" fmla="*/ 80 h 1341"/>
                <a:gd name="T2" fmla="*/ 89 w 1374"/>
                <a:gd name="T3" fmla="*/ 61 h 1341"/>
                <a:gd name="T4" fmla="*/ 91 w 1374"/>
                <a:gd name="T5" fmla="*/ 41 h 1341"/>
                <a:gd name="T6" fmla="*/ 98 w 1374"/>
                <a:gd name="T7" fmla="*/ 34 h 1341"/>
                <a:gd name="T8" fmla="*/ 113 w 1374"/>
                <a:gd name="T9" fmla="*/ 28 h 1341"/>
                <a:gd name="T10" fmla="*/ 134 w 1374"/>
                <a:gd name="T11" fmla="*/ 23 h 1341"/>
                <a:gd name="T12" fmla="*/ 167 w 1374"/>
                <a:gd name="T13" fmla="*/ 11 h 1341"/>
                <a:gd name="T14" fmla="*/ 183 w 1374"/>
                <a:gd name="T15" fmla="*/ 4 h 1341"/>
                <a:gd name="T16" fmla="*/ 202 w 1374"/>
                <a:gd name="T17" fmla="*/ 0 h 1341"/>
                <a:gd name="T18" fmla="*/ 249 w 1374"/>
                <a:gd name="T19" fmla="*/ 3 h 1341"/>
                <a:gd name="T20" fmla="*/ 271 w 1374"/>
                <a:gd name="T21" fmla="*/ 17 h 1341"/>
                <a:gd name="T22" fmla="*/ 284 w 1374"/>
                <a:gd name="T23" fmla="*/ 39 h 1341"/>
                <a:gd name="T24" fmla="*/ 291 w 1374"/>
                <a:gd name="T25" fmla="*/ 46 h 1341"/>
                <a:gd name="T26" fmla="*/ 267 w 1374"/>
                <a:gd name="T27" fmla="*/ 43 h 1341"/>
                <a:gd name="T28" fmla="*/ 251 w 1374"/>
                <a:gd name="T29" fmla="*/ 17 h 1341"/>
                <a:gd name="T30" fmla="*/ 241 w 1374"/>
                <a:gd name="T31" fmla="*/ 11 h 1341"/>
                <a:gd name="T32" fmla="*/ 223 w 1374"/>
                <a:gd name="T33" fmla="*/ 7 h 1341"/>
                <a:gd name="T34" fmla="*/ 195 w 1374"/>
                <a:gd name="T35" fmla="*/ 10 h 1341"/>
                <a:gd name="T36" fmla="*/ 182 w 1374"/>
                <a:gd name="T37" fmla="*/ 15 h 1341"/>
                <a:gd name="T38" fmla="*/ 165 w 1374"/>
                <a:gd name="T39" fmla="*/ 22 h 1341"/>
                <a:gd name="T40" fmla="*/ 148 w 1374"/>
                <a:gd name="T41" fmla="*/ 28 h 1341"/>
                <a:gd name="T42" fmla="*/ 134 w 1374"/>
                <a:gd name="T43" fmla="*/ 32 h 1341"/>
                <a:gd name="T44" fmla="*/ 112 w 1374"/>
                <a:gd name="T45" fmla="*/ 36 h 1341"/>
                <a:gd name="T46" fmla="*/ 101 w 1374"/>
                <a:gd name="T47" fmla="*/ 54 h 1341"/>
                <a:gd name="T48" fmla="*/ 108 w 1374"/>
                <a:gd name="T49" fmla="*/ 76 h 1341"/>
                <a:gd name="T50" fmla="*/ 116 w 1374"/>
                <a:gd name="T51" fmla="*/ 87 h 1341"/>
                <a:gd name="T52" fmla="*/ 132 w 1374"/>
                <a:gd name="T53" fmla="*/ 120 h 1341"/>
                <a:gd name="T54" fmla="*/ 124 w 1374"/>
                <a:gd name="T55" fmla="*/ 136 h 1341"/>
                <a:gd name="T56" fmla="*/ 111 w 1374"/>
                <a:gd name="T57" fmla="*/ 144 h 1341"/>
                <a:gd name="T58" fmla="*/ 94 w 1374"/>
                <a:gd name="T59" fmla="*/ 154 h 1341"/>
                <a:gd name="T60" fmla="*/ 82 w 1374"/>
                <a:gd name="T61" fmla="*/ 163 h 1341"/>
                <a:gd name="T62" fmla="*/ 63 w 1374"/>
                <a:gd name="T63" fmla="*/ 167 h 1341"/>
                <a:gd name="T64" fmla="*/ 35 w 1374"/>
                <a:gd name="T65" fmla="*/ 161 h 1341"/>
                <a:gd name="T66" fmla="*/ 21 w 1374"/>
                <a:gd name="T67" fmla="*/ 157 h 1341"/>
                <a:gd name="T68" fmla="*/ 7 w 1374"/>
                <a:gd name="T69" fmla="*/ 154 h 1341"/>
                <a:gd name="T70" fmla="*/ 0 w 1374"/>
                <a:gd name="T71" fmla="*/ 149 h 1341"/>
                <a:gd name="T72" fmla="*/ 8 w 1374"/>
                <a:gd name="T73" fmla="*/ 146 h 1341"/>
                <a:gd name="T74" fmla="*/ 36 w 1374"/>
                <a:gd name="T75" fmla="*/ 151 h 1341"/>
                <a:gd name="T76" fmla="*/ 56 w 1374"/>
                <a:gd name="T77" fmla="*/ 156 h 1341"/>
                <a:gd name="T78" fmla="*/ 74 w 1374"/>
                <a:gd name="T79" fmla="*/ 154 h 1341"/>
                <a:gd name="T80" fmla="*/ 87 w 1374"/>
                <a:gd name="T81" fmla="*/ 144 h 1341"/>
                <a:gd name="T82" fmla="*/ 98 w 1374"/>
                <a:gd name="T83" fmla="*/ 136 h 1341"/>
                <a:gd name="T84" fmla="*/ 111 w 1374"/>
                <a:gd name="T85" fmla="*/ 126 h 1341"/>
                <a:gd name="T86" fmla="*/ 119 w 1374"/>
                <a:gd name="T87" fmla="*/ 106 h 1341"/>
                <a:gd name="T88" fmla="*/ 111 w 1374"/>
                <a:gd name="T89" fmla="*/ 90 h 1341"/>
                <a:gd name="T90" fmla="*/ 106 w 1374"/>
                <a:gd name="T91" fmla="*/ 83 h 1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74"/>
                <a:gd name="T139" fmla="*/ 0 h 1341"/>
                <a:gd name="T140" fmla="*/ 1374 w 1374"/>
                <a:gd name="T141" fmla="*/ 1341 h 1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74" h="1341">
                  <a:moveTo>
                    <a:pt x="502" y="669"/>
                  </a:moveTo>
                  <a:lnTo>
                    <a:pt x="486" y="644"/>
                  </a:lnTo>
                  <a:lnTo>
                    <a:pt x="452" y="579"/>
                  </a:lnTo>
                  <a:lnTo>
                    <a:pt x="422" y="486"/>
                  </a:lnTo>
                  <a:lnTo>
                    <a:pt x="416" y="384"/>
                  </a:lnTo>
                  <a:lnTo>
                    <a:pt x="431" y="329"/>
                  </a:lnTo>
                  <a:lnTo>
                    <a:pt x="446" y="302"/>
                  </a:lnTo>
                  <a:lnTo>
                    <a:pt x="465" y="277"/>
                  </a:lnTo>
                  <a:lnTo>
                    <a:pt x="493" y="250"/>
                  </a:lnTo>
                  <a:lnTo>
                    <a:pt x="532" y="225"/>
                  </a:lnTo>
                  <a:lnTo>
                    <a:pt x="578" y="204"/>
                  </a:lnTo>
                  <a:lnTo>
                    <a:pt x="633" y="186"/>
                  </a:lnTo>
                  <a:lnTo>
                    <a:pt x="718" y="146"/>
                  </a:lnTo>
                  <a:lnTo>
                    <a:pt x="789" y="88"/>
                  </a:lnTo>
                  <a:lnTo>
                    <a:pt x="825" y="58"/>
                  </a:lnTo>
                  <a:lnTo>
                    <a:pt x="864" y="33"/>
                  </a:lnTo>
                  <a:lnTo>
                    <a:pt x="907" y="12"/>
                  </a:lnTo>
                  <a:lnTo>
                    <a:pt x="956" y="2"/>
                  </a:lnTo>
                  <a:lnTo>
                    <a:pt x="1082" y="0"/>
                  </a:lnTo>
                  <a:lnTo>
                    <a:pt x="1174" y="27"/>
                  </a:lnTo>
                  <a:lnTo>
                    <a:pt x="1238" y="73"/>
                  </a:lnTo>
                  <a:lnTo>
                    <a:pt x="1280" y="133"/>
                  </a:lnTo>
                  <a:lnTo>
                    <a:pt x="1325" y="259"/>
                  </a:lnTo>
                  <a:lnTo>
                    <a:pt x="1341" y="313"/>
                  </a:lnTo>
                  <a:lnTo>
                    <a:pt x="1362" y="347"/>
                  </a:lnTo>
                  <a:lnTo>
                    <a:pt x="1374" y="372"/>
                  </a:lnTo>
                  <a:lnTo>
                    <a:pt x="1341" y="376"/>
                  </a:lnTo>
                  <a:lnTo>
                    <a:pt x="1261" y="344"/>
                  </a:lnTo>
                  <a:lnTo>
                    <a:pt x="1216" y="240"/>
                  </a:lnTo>
                  <a:lnTo>
                    <a:pt x="1183" y="140"/>
                  </a:lnTo>
                  <a:lnTo>
                    <a:pt x="1157" y="100"/>
                  </a:lnTo>
                  <a:lnTo>
                    <a:pt x="1137" y="85"/>
                  </a:lnTo>
                  <a:lnTo>
                    <a:pt x="1115" y="72"/>
                  </a:lnTo>
                  <a:lnTo>
                    <a:pt x="1053" y="57"/>
                  </a:lnTo>
                  <a:lnTo>
                    <a:pt x="963" y="60"/>
                  </a:lnTo>
                  <a:lnTo>
                    <a:pt x="922" y="78"/>
                  </a:lnTo>
                  <a:lnTo>
                    <a:pt x="892" y="97"/>
                  </a:lnTo>
                  <a:lnTo>
                    <a:pt x="858" y="121"/>
                  </a:lnTo>
                  <a:lnTo>
                    <a:pt x="819" y="146"/>
                  </a:lnTo>
                  <a:lnTo>
                    <a:pt x="779" y="174"/>
                  </a:lnTo>
                  <a:lnTo>
                    <a:pt x="739" y="200"/>
                  </a:lnTo>
                  <a:lnTo>
                    <a:pt x="697" y="225"/>
                  </a:lnTo>
                  <a:lnTo>
                    <a:pt x="664" y="241"/>
                  </a:lnTo>
                  <a:lnTo>
                    <a:pt x="635" y="253"/>
                  </a:lnTo>
                  <a:lnTo>
                    <a:pt x="584" y="268"/>
                  </a:lnTo>
                  <a:lnTo>
                    <a:pt x="529" y="287"/>
                  </a:lnTo>
                  <a:lnTo>
                    <a:pt x="496" y="360"/>
                  </a:lnTo>
                  <a:lnTo>
                    <a:pt x="477" y="436"/>
                  </a:lnTo>
                  <a:lnTo>
                    <a:pt x="483" y="522"/>
                  </a:lnTo>
                  <a:lnTo>
                    <a:pt x="510" y="611"/>
                  </a:lnTo>
                  <a:lnTo>
                    <a:pt x="528" y="656"/>
                  </a:lnTo>
                  <a:lnTo>
                    <a:pt x="547" y="699"/>
                  </a:lnTo>
                  <a:lnTo>
                    <a:pt x="584" y="788"/>
                  </a:lnTo>
                  <a:lnTo>
                    <a:pt x="624" y="964"/>
                  </a:lnTo>
                  <a:lnTo>
                    <a:pt x="606" y="1048"/>
                  </a:lnTo>
                  <a:lnTo>
                    <a:pt x="584" y="1091"/>
                  </a:lnTo>
                  <a:lnTo>
                    <a:pt x="551" y="1133"/>
                  </a:lnTo>
                  <a:lnTo>
                    <a:pt x="525" y="1158"/>
                  </a:lnTo>
                  <a:lnTo>
                    <a:pt x="496" y="1182"/>
                  </a:lnTo>
                  <a:lnTo>
                    <a:pt x="446" y="1236"/>
                  </a:lnTo>
                  <a:lnTo>
                    <a:pt x="418" y="1277"/>
                  </a:lnTo>
                  <a:lnTo>
                    <a:pt x="388" y="1311"/>
                  </a:lnTo>
                  <a:lnTo>
                    <a:pt x="349" y="1334"/>
                  </a:lnTo>
                  <a:lnTo>
                    <a:pt x="297" y="1341"/>
                  </a:lnTo>
                  <a:lnTo>
                    <a:pt x="229" y="1328"/>
                  </a:lnTo>
                  <a:lnTo>
                    <a:pt x="163" y="1296"/>
                  </a:lnTo>
                  <a:lnTo>
                    <a:pt x="132" y="1280"/>
                  </a:lnTo>
                  <a:lnTo>
                    <a:pt x="99" y="1262"/>
                  </a:lnTo>
                  <a:lnTo>
                    <a:pt x="65" y="1249"/>
                  </a:lnTo>
                  <a:lnTo>
                    <a:pt x="31" y="1238"/>
                  </a:lnTo>
                  <a:lnTo>
                    <a:pt x="6" y="1222"/>
                  </a:lnTo>
                  <a:lnTo>
                    <a:pt x="0" y="1198"/>
                  </a:lnTo>
                  <a:lnTo>
                    <a:pt x="10" y="1178"/>
                  </a:lnTo>
                  <a:lnTo>
                    <a:pt x="37" y="1169"/>
                  </a:lnTo>
                  <a:lnTo>
                    <a:pt x="126" y="1192"/>
                  </a:lnTo>
                  <a:lnTo>
                    <a:pt x="172" y="1215"/>
                  </a:lnTo>
                  <a:lnTo>
                    <a:pt x="220" y="1236"/>
                  </a:lnTo>
                  <a:lnTo>
                    <a:pt x="264" y="1250"/>
                  </a:lnTo>
                  <a:lnTo>
                    <a:pt x="309" y="1253"/>
                  </a:lnTo>
                  <a:lnTo>
                    <a:pt x="349" y="1237"/>
                  </a:lnTo>
                  <a:lnTo>
                    <a:pt x="386" y="1198"/>
                  </a:lnTo>
                  <a:lnTo>
                    <a:pt x="413" y="1158"/>
                  </a:lnTo>
                  <a:lnTo>
                    <a:pt x="440" y="1123"/>
                  </a:lnTo>
                  <a:lnTo>
                    <a:pt x="465" y="1090"/>
                  </a:lnTo>
                  <a:lnTo>
                    <a:pt x="488" y="1062"/>
                  </a:lnTo>
                  <a:lnTo>
                    <a:pt x="526" y="1010"/>
                  </a:lnTo>
                  <a:lnTo>
                    <a:pt x="553" y="962"/>
                  </a:lnTo>
                  <a:lnTo>
                    <a:pt x="563" y="849"/>
                  </a:lnTo>
                  <a:lnTo>
                    <a:pt x="543" y="772"/>
                  </a:lnTo>
                  <a:lnTo>
                    <a:pt x="525" y="724"/>
                  </a:lnTo>
                  <a:lnTo>
                    <a:pt x="502" y="66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7" name="Freeform 23"/>
            <p:cNvSpPr>
              <a:spLocks/>
            </p:cNvSpPr>
            <p:nvPr/>
          </p:nvSpPr>
          <p:spPr bwMode="auto">
            <a:xfrm rot="1075675" flipH="1">
              <a:off x="2083" y="845"/>
              <a:ext cx="30" cy="83"/>
            </a:xfrm>
            <a:custGeom>
              <a:avLst/>
              <a:gdLst>
                <a:gd name="T0" fmla="*/ 11 w 141"/>
                <a:gd name="T1" fmla="*/ 3 h 670"/>
                <a:gd name="T2" fmla="*/ 10 w 141"/>
                <a:gd name="T3" fmla="*/ 23 h 670"/>
                <a:gd name="T4" fmla="*/ 13 w 141"/>
                <a:gd name="T5" fmla="*/ 30 h 670"/>
                <a:gd name="T6" fmla="*/ 17 w 141"/>
                <a:gd name="T7" fmla="*/ 37 h 670"/>
                <a:gd name="T8" fmla="*/ 22 w 141"/>
                <a:gd name="T9" fmla="*/ 44 h 670"/>
                <a:gd name="T10" fmla="*/ 26 w 141"/>
                <a:gd name="T11" fmla="*/ 52 h 670"/>
                <a:gd name="T12" fmla="*/ 30 w 141"/>
                <a:gd name="T13" fmla="*/ 66 h 670"/>
                <a:gd name="T14" fmla="*/ 28 w 141"/>
                <a:gd name="T15" fmla="*/ 73 h 670"/>
                <a:gd name="T16" fmla="*/ 23 w 141"/>
                <a:gd name="T17" fmla="*/ 80 h 670"/>
                <a:gd name="T18" fmla="*/ 15 w 141"/>
                <a:gd name="T19" fmla="*/ 83 h 670"/>
                <a:gd name="T20" fmla="*/ 7 w 141"/>
                <a:gd name="T21" fmla="*/ 83 h 670"/>
                <a:gd name="T22" fmla="*/ 2 w 141"/>
                <a:gd name="T23" fmla="*/ 79 h 670"/>
                <a:gd name="T24" fmla="*/ 3 w 141"/>
                <a:gd name="T25" fmla="*/ 73 h 670"/>
                <a:gd name="T26" fmla="*/ 9 w 141"/>
                <a:gd name="T27" fmla="*/ 62 h 670"/>
                <a:gd name="T28" fmla="*/ 10 w 141"/>
                <a:gd name="T29" fmla="*/ 52 h 670"/>
                <a:gd name="T30" fmla="*/ 8 w 141"/>
                <a:gd name="T31" fmla="*/ 42 h 670"/>
                <a:gd name="T32" fmla="*/ 5 w 141"/>
                <a:gd name="T33" fmla="*/ 32 h 670"/>
                <a:gd name="T34" fmla="*/ 0 w 141"/>
                <a:gd name="T35" fmla="*/ 16 h 670"/>
                <a:gd name="T36" fmla="*/ 0 w 141"/>
                <a:gd name="T37" fmla="*/ 8 h 670"/>
                <a:gd name="T38" fmla="*/ 3 w 141"/>
                <a:gd name="T39" fmla="*/ 1 h 670"/>
                <a:gd name="T40" fmla="*/ 6 w 141"/>
                <a:gd name="T41" fmla="*/ 0 h 670"/>
                <a:gd name="T42" fmla="*/ 8 w 141"/>
                <a:gd name="T43" fmla="*/ 0 h 670"/>
                <a:gd name="T44" fmla="*/ 11 w 141"/>
                <a:gd name="T45" fmla="*/ 3 h 670"/>
                <a:gd name="T46" fmla="*/ 11 w 141"/>
                <a:gd name="T47" fmla="*/ 3 h 6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1"/>
                <a:gd name="T73" fmla="*/ 0 h 670"/>
                <a:gd name="T74" fmla="*/ 141 w 141"/>
                <a:gd name="T75" fmla="*/ 670 h 6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1" h="670">
                  <a:moveTo>
                    <a:pt x="50" y="22"/>
                  </a:moveTo>
                  <a:lnTo>
                    <a:pt x="47" y="189"/>
                  </a:lnTo>
                  <a:lnTo>
                    <a:pt x="62" y="242"/>
                  </a:lnTo>
                  <a:lnTo>
                    <a:pt x="81" y="299"/>
                  </a:lnTo>
                  <a:lnTo>
                    <a:pt x="104" y="357"/>
                  </a:lnTo>
                  <a:lnTo>
                    <a:pt x="123" y="416"/>
                  </a:lnTo>
                  <a:lnTo>
                    <a:pt x="141" y="535"/>
                  </a:lnTo>
                  <a:lnTo>
                    <a:pt x="133" y="592"/>
                  </a:lnTo>
                  <a:lnTo>
                    <a:pt x="108" y="644"/>
                  </a:lnTo>
                  <a:lnTo>
                    <a:pt x="72" y="670"/>
                  </a:lnTo>
                  <a:lnTo>
                    <a:pt x="35" y="666"/>
                  </a:lnTo>
                  <a:lnTo>
                    <a:pt x="11" y="638"/>
                  </a:lnTo>
                  <a:lnTo>
                    <a:pt x="14" y="592"/>
                  </a:lnTo>
                  <a:lnTo>
                    <a:pt x="40" y="501"/>
                  </a:lnTo>
                  <a:lnTo>
                    <a:pt x="46" y="416"/>
                  </a:lnTo>
                  <a:lnTo>
                    <a:pt x="38" y="336"/>
                  </a:lnTo>
                  <a:lnTo>
                    <a:pt x="25" y="262"/>
                  </a:lnTo>
                  <a:lnTo>
                    <a:pt x="0" y="128"/>
                  </a:lnTo>
                  <a:lnTo>
                    <a:pt x="0" y="68"/>
                  </a:lnTo>
                  <a:lnTo>
                    <a:pt x="16" y="12"/>
                  </a:lnTo>
                  <a:lnTo>
                    <a:pt x="26" y="2"/>
                  </a:lnTo>
                  <a:lnTo>
                    <a:pt x="38" y="0"/>
                  </a:lnTo>
                  <a:lnTo>
                    <a:pt x="50"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8" name="Freeform 24"/>
            <p:cNvSpPr>
              <a:spLocks/>
            </p:cNvSpPr>
            <p:nvPr/>
          </p:nvSpPr>
          <p:spPr bwMode="auto">
            <a:xfrm rot="1075675" flipH="1">
              <a:off x="2174" y="881"/>
              <a:ext cx="85" cy="15"/>
            </a:xfrm>
            <a:custGeom>
              <a:avLst/>
              <a:gdLst>
                <a:gd name="T0" fmla="*/ 84 w 402"/>
                <a:gd name="T1" fmla="*/ 12 h 117"/>
                <a:gd name="T2" fmla="*/ 79 w 402"/>
                <a:gd name="T3" fmla="*/ 14 h 117"/>
                <a:gd name="T4" fmla="*/ 73 w 402"/>
                <a:gd name="T5" fmla="*/ 15 h 117"/>
                <a:gd name="T6" fmla="*/ 60 w 402"/>
                <a:gd name="T7" fmla="*/ 14 h 117"/>
                <a:gd name="T8" fmla="*/ 48 w 402"/>
                <a:gd name="T9" fmla="*/ 12 h 117"/>
                <a:gd name="T10" fmla="*/ 37 w 402"/>
                <a:gd name="T11" fmla="*/ 10 h 117"/>
                <a:gd name="T12" fmla="*/ 21 w 402"/>
                <a:gd name="T13" fmla="*/ 11 h 117"/>
                <a:gd name="T14" fmla="*/ 7 w 402"/>
                <a:gd name="T15" fmla="*/ 14 h 117"/>
                <a:gd name="T16" fmla="*/ 0 w 402"/>
                <a:gd name="T17" fmla="*/ 11 h 117"/>
                <a:gd name="T18" fmla="*/ 0 w 402"/>
                <a:gd name="T19" fmla="*/ 5 h 117"/>
                <a:gd name="T20" fmla="*/ 8 w 402"/>
                <a:gd name="T21" fmla="*/ 3 h 117"/>
                <a:gd name="T22" fmla="*/ 14 w 402"/>
                <a:gd name="T23" fmla="*/ 1 h 117"/>
                <a:gd name="T24" fmla="*/ 26 w 402"/>
                <a:gd name="T25" fmla="*/ 0 h 117"/>
                <a:gd name="T26" fmla="*/ 45 w 402"/>
                <a:gd name="T27" fmla="*/ 4 h 117"/>
                <a:gd name="T28" fmla="*/ 53 w 402"/>
                <a:gd name="T29" fmla="*/ 7 h 117"/>
                <a:gd name="T30" fmla="*/ 62 w 402"/>
                <a:gd name="T31" fmla="*/ 9 h 117"/>
                <a:gd name="T32" fmla="*/ 70 w 402"/>
                <a:gd name="T33" fmla="*/ 10 h 117"/>
                <a:gd name="T34" fmla="*/ 80 w 402"/>
                <a:gd name="T35" fmla="*/ 8 h 117"/>
                <a:gd name="T36" fmla="*/ 85 w 402"/>
                <a:gd name="T37" fmla="*/ 9 h 117"/>
                <a:gd name="T38" fmla="*/ 84 w 402"/>
                <a:gd name="T39" fmla="*/ 12 h 117"/>
                <a:gd name="T40" fmla="*/ 84 w 402"/>
                <a:gd name="T41" fmla="*/ 12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
                <a:gd name="T64" fmla="*/ 0 h 117"/>
                <a:gd name="T65" fmla="*/ 402 w 402"/>
                <a:gd name="T66" fmla="*/ 117 h 1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 h="117">
                  <a:moveTo>
                    <a:pt x="397" y="92"/>
                  </a:moveTo>
                  <a:lnTo>
                    <a:pt x="372" y="110"/>
                  </a:lnTo>
                  <a:lnTo>
                    <a:pt x="344" y="117"/>
                  </a:lnTo>
                  <a:lnTo>
                    <a:pt x="286" y="110"/>
                  </a:lnTo>
                  <a:lnTo>
                    <a:pt x="228" y="91"/>
                  </a:lnTo>
                  <a:lnTo>
                    <a:pt x="173" y="76"/>
                  </a:lnTo>
                  <a:lnTo>
                    <a:pt x="101" y="86"/>
                  </a:lnTo>
                  <a:lnTo>
                    <a:pt x="35" y="109"/>
                  </a:lnTo>
                  <a:lnTo>
                    <a:pt x="2" y="83"/>
                  </a:lnTo>
                  <a:lnTo>
                    <a:pt x="0" y="42"/>
                  </a:lnTo>
                  <a:lnTo>
                    <a:pt x="36" y="22"/>
                  </a:lnTo>
                  <a:lnTo>
                    <a:pt x="67" y="9"/>
                  </a:lnTo>
                  <a:lnTo>
                    <a:pt x="124" y="0"/>
                  </a:lnTo>
                  <a:lnTo>
                    <a:pt x="214" y="28"/>
                  </a:lnTo>
                  <a:lnTo>
                    <a:pt x="253" y="51"/>
                  </a:lnTo>
                  <a:lnTo>
                    <a:pt x="292" y="68"/>
                  </a:lnTo>
                  <a:lnTo>
                    <a:pt x="332" y="76"/>
                  </a:lnTo>
                  <a:lnTo>
                    <a:pt x="377" y="64"/>
                  </a:lnTo>
                  <a:lnTo>
                    <a:pt x="402" y="68"/>
                  </a:lnTo>
                  <a:lnTo>
                    <a:pt x="397"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09" name="Freeform 25"/>
            <p:cNvSpPr>
              <a:spLocks/>
            </p:cNvSpPr>
            <p:nvPr/>
          </p:nvSpPr>
          <p:spPr bwMode="auto">
            <a:xfrm rot="1075675" flipH="1">
              <a:off x="2161" y="854"/>
              <a:ext cx="140" cy="104"/>
            </a:xfrm>
            <a:custGeom>
              <a:avLst/>
              <a:gdLst>
                <a:gd name="T0" fmla="*/ 129 w 662"/>
                <a:gd name="T1" fmla="*/ 15 h 841"/>
                <a:gd name="T2" fmla="*/ 117 w 662"/>
                <a:gd name="T3" fmla="*/ 16 h 841"/>
                <a:gd name="T4" fmla="*/ 105 w 662"/>
                <a:gd name="T5" fmla="*/ 14 h 841"/>
                <a:gd name="T6" fmla="*/ 93 w 662"/>
                <a:gd name="T7" fmla="*/ 13 h 841"/>
                <a:gd name="T8" fmla="*/ 81 w 662"/>
                <a:gd name="T9" fmla="*/ 12 h 841"/>
                <a:gd name="T10" fmla="*/ 50 w 662"/>
                <a:gd name="T11" fmla="*/ 15 h 841"/>
                <a:gd name="T12" fmla="*/ 28 w 662"/>
                <a:gd name="T13" fmla="*/ 22 h 841"/>
                <a:gd name="T14" fmla="*/ 15 w 662"/>
                <a:gd name="T15" fmla="*/ 34 h 841"/>
                <a:gd name="T16" fmla="*/ 8 w 662"/>
                <a:gd name="T17" fmla="*/ 51 h 841"/>
                <a:gd name="T18" fmla="*/ 9 w 662"/>
                <a:gd name="T19" fmla="*/ 62 h 841"/>
                <a:gd name="T20" fmla="*/ 12 w 662"/>
                <a:gd name="T21" fmla="*/ 65 h 841"/>
                <a:gd name="T22" fmla="*/ 16 w 662"/>
                <a:gd name="T23" fmla="*/ 68 h 841"/>
                <a:gd name="T24" fmla="*/ 22 w 662"/>
                <a:gd name="T25" fmla="*/ 71 h 841"/>
                <a:gd name="T26" fmla="*/ 28 w 662"/>
                <a:gd name="T27" fmla="*/ 73 h 841"/>
                <a:gd name="T28" fmla="*/ 43 w 662"/>
                <a:gd name="T29" fmla="*/ 76 h 841"/>
                <a:gd name="T30" fmla="*/ 58 w 662"/>
                <a:gd name="T31" fmla="*/ 79 h 841"/>
                <a:gd name="T32" fmla="*/ 73 w 662"/>
                <a:gd name="T33" fmla="*/ 82 h 841"/>
                <a:gd name="T34" fmla="*/ 86 w 662"/>
                <a:gd name="T35" fmla="*/ 86 h 841"/>
                <a:gd name="T36" fmla="*/ 96 w 662"/>
                <a:gd name="T37" fmla="*/ 93 h 841"/>
                <a:gd name="T38" fmla="*/ 97 w 662"/>
                <a:gd name="T39" fmla="*/ 99 h 841"/>
                <a:gd name="T40" fmla="*/ 95 w 662"/>
                <a:gd name="T41" fmla="*/ 101 h 841"/>
                <a:gd name="T42" fmla="*/ 92 w 662"/>
                <a:gd name="T43" fmla="*/ 103 h 841"/>
                <a:gd name="T44" fmla="*/ 83 w 662"/>
                <a:gd name="T45" fmla="*/ 104 h 841"/>
                <a:gd name="T46" fmla="*/ 74 w 662"/>
                <a:gd name="T47" fmla="*/ 101 h 841"/>
                <a:gd name="T48" fmla="*/ 69 w 662"/>
                <a:gd name="T49" fmla="*/ 96 h 841"/>
                <a:gd name="T50" fmla="*/ 62 w 662"/>
                <a:gd name="T51" fmla="*/ 93 h 841"/>
                <a:gd name="T52" fmla="*/ 56 w 662"/>
                <a:gd name="T53" fmla="*/ 90 h 841"/>
                <a:gd name="T54" fmla="*/ 50 w 662"/>
                <a:gd name="T55" fmla="*/ 88 h 841"/>
                <a:gd name="T56" fmla="*/ 43 w 662"/>
                <a:gd name="T57" fmla="*/ 86 h 841"/>
                <a:gd name="T58" fmla="*/ 37 w 662"/>
                <a:gd name="T59" fmla="*/ 84 h 841"/>
                <a:gd name="T60" fmla="*/ 24 w 662"/>
                <a:gd name="T61" fmla="*/ 80 h 841"/>
                <a:gd name="T62" fmla="*/ 5 w 662"/>
                <a:gd name="T63" fmla="*/ 70 h 841"/>
                <a:gd name="T64" fmla="*/ 0 w 662"/>
                <a:gd name="T65" fmla="*/ 62 h 841"/>
                <a:gd name="T66" fmla="*/ 0 w 662"/>
                <a:gd name="T67" fmla="*/ 57 h 841"/>
                <a:gd name="T68" fmla="*/ 0 w 662"/>
                <a:gd name="T69" fmla="*/ 51 h 841"/>
                <a:gd name="T70" fmla="*/ 3 w 662"/>
                <a:gd name="T71" fmla="*/ 42 h 841"/>
                <a:gd name="T72" fmla="*/ 8 w 662"/>
                <a:gd name="T73" fmla="*/ 33 h 841"/>
                <a:gd name="T74" fmla="*/ 11 w 662"/>
                <a:gd name="T75" fmla="*/ 29 h 841"/>
                <a:gd name="T76" fmla="*/ 14 w 662"/>
                <a:gd name="T77" fmla="*/ 25 h 841"/>
                <a:gd name="T78" fmla="*/ 19 w 662"/>
                <a:gd name="T79" fmla="*/ 21 h 841"/>
                <a:gd name="T80" fmla="*/ 24 w 662"/>
                <a:gd name="T81" fmla="*/ 18 h 841"/>
                <a:gd name="T82" fmla="*/ 30 w 662"/>
                <a:gd name="T83" fmla="*/ 15 h 841"/>
                <a:gd name="T84" fmla="*/ 37 w 662"/>
                <a:gd name="T85" fmla="*/ 13 h 841"/>
                <a:gd name="T86" fmla="*/ 50 w 662"/>
                <a:gd name="T87" fmla="*/ 10 h 841"/>
                <a:gd name="T88" fmla="*/ 80 w 662"/>
                <a:gd name="T89" fmla="*/ 8 h 841"/>
                <a:gd name="T90" fmla="*/ 103 w 662"/>
                <a:gd name="T91" fmla="*/ 4 h 841"/>
                <a:gd name="T92" fmla="*/ 113 w 662"/>
                <a:gd name="T93" fmla="*/ 2 h 841"/>
                <a:gd name="T94" fmla="*/ 124 w 662"/>
                <a:gd name="T95" fmla="*/ 0 h 841"/>
                <a:gd name="T96" fmla="*/ 135 w 662"/>
                <a:gd name="T97" fmla="*/ 1 h 841"/>
                <a:gd name="T98" fmla="*/ 140 w 662"/>
                <a:gd name="T99" fmla="*/ 6 h 841"/>
                <a:gd name="T100" fmla="*/ 138 w 662"/>
                <a:gd name="T101" fmla="*/ 12 h 841"/>
                <a:gd name="T102" fmla="*/ 135 w 662"/>
                <a:gd name="T103" fmla="*/ 14 h 841"/>
                <a:gd name="T104" fmla="*/ 129 w 662"/>
                <a:gd name="T105" fmla="*/ 15 h 841"/>
                <a:gd name="T106" fmla="*/ 129 w 662"/>
                <a:gd name="T107" fmla="*/ 15 h 8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2"/>
                <a:gd name="T163" fmla="*/ 0 h 841"/>
                <a:gd name="T164" fmla="*/ 662 w 662"/>
                <a:gd name="T165" fmla="*/ 841 h 8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2" h="841">
                  <a:moveTo>
                    <a:pt x="610" y="125"/>
                  </a:moveTo>
                  <a:lnTo>
                    <a:pt x="553" y="128"/>
                  </a:lnTo>
                  <a:lnTo>
                    <a:pt x="495" y="117"/>
                  </a:lnTo>
                  <a:lnTo>
                    <a:pt x="439" y="104"/>
                  </a:lnTo>
                  <a:lnTo>
                    <a:pt x="381" y="100"/>
                  </a:lnTo>
                  <a:lnTo>
                    <a:pt x="237" y="119"/>
                  </a:lnTo>
                  <a:lnTo>
                    <a:pt x="134" y="175"/>
                  </a:lnTo>
                  <a:lnTo>
                    <a:pt x="70" y="272"/>
                  </a:lnTo>
                  <a:lnTo>
                    <a:pt x="37" y="416"/>
                  </a:lnTo>
                  <a:lnTo>
                    <a:pt x="43" y="498"/>
                  </a:lnTo>
                  <a:lnTo>
                    <a:pt x="58" y="528"/>
                  </a:lnTo>
                  <a:lnTo>
                    <a:pt x="78" y="553"/>
                  </a:lnTo>
                  <a:lnTo>
                    <a:pt x="103" y="574"/>
                  </a:lnTo>
                  <a:lnTo>
                    <a:pt x="133" y="590"/>
                  </a:lnTo>
                  <a:lnTo>
                    <a:pt x="201" y="615"/>
                  </a:lnTo>
                  <a:lnTo>
                    <a:pt x="274" y="636"/>
                  </a:lnTo>
                  <a:lnTo>
                    <a:pt x="345" y="661"/>
                  </a:lnTo>
                  <a:lnTo>
                    <a:pt x="408" y="697"/>
                  </a:lnTo>
                  <a:lnTo>
                    <a:pt x="454" y="752"/>
                  </a:lnTo>
                  <a:lnTo>
                    <a:pt x="460" y="800"/>
                  </a:lnTo>
                  <a:lnTo>
                    <a:pt x="449" y="819"/>
                  </a:lnTo>
                  <a:lnTo>
                    <a:pt x="433" y="834"/>
                  </a:lnTo>
                  <a:lnTo>
                    <a:pt x="391" y="841"/>
                  </a:lnTo>
                  <a:lnTo>
                    <a:pt x="350" y="813"/>
                  </a:lnTo>
                  <a:lnTo>
                    <a:pt x="324" y="780"/>
                  </a:lnTo>
                  <a:lnTo>
                    <a:pt x="295" y="752"/>
                  </a:lnTo>
                  <a:lnTo>
                    <a:pt x="265" y="730"/>
                  </a:lnTo>
                  <a:lnTo>
                    <a:pt x="235" y="710"/>
                  </a:lnTo>
                  <a:lnTo>
                    <a:pt x="204" y="693"/>
                  </a:lnTo>
                  <a:lnTo>
                    <a:pt x="173" y="678"/>
                  </a:lnTo>
                  <a:lnTo>
                    <a:pt x="113" y="648"/>
                  </a:lnTo>
                  <a:lnTo>
                    <a:pt x="24" y="569"/>
                  </a:lnTo>
                  <a:lnTo>
                    <a:pt x="2" y="504"/>
                  </a:lnTo>
                  <a:lnTo>
                    <a:pt x="0" y="462"/>
                  </a:lnTo>
                  <a:lnTo>
                    <a:pt x="2" y="412"/>
                  </a:lnTo>
                  <a:lnTo>
                    <a:pt x="15" y="340"/>
                  </a:lnTo>
                  <a:lnTo>
                    <a:pt x="36" y="269"/>
                  </a:lnTo>
                  <a:lnTo>
                    <a:pt x="51" y="235"/>
                  </a:lnTo>
                  <a:lnTo>
                    <a:pt x="67" y="202"/>
                  </a:lnTo>
                  <a:lnTo>
                    <a:pt x="90" y="172"/>
                  </a:lnTo>
                  <a:lnTo>
                    <a:pt x="113" y="146"/>
                  </a:lnTo>
                  <a:lnTo>
                    <a:pt x="143" y="122"/>
                  </a:lnTo>
                  <a:lnTo>
                    <a:pt x="173" y="104"/>
                  </a:lnTo>
                  <a:lnTo>
                    <a:pt x="238" y="80"/>
                  </a:lnTo>
                  <a:lnTo>
                    <a:pt x="379" y="64"/>
                  </a:lnTo>
                  <a:lnTo>
                    <a:pt x="485" y="34"/>
                  </a:lnTo>
                  <a:lnTo>
                    <a:pt x="534" y="13"/>
                  </a:lnTo>
                  <a:lnTo>
                    <a:pt x="588" y="0"/>
                  </a:lnTo>
                  <a:lnTo>
                    <a:pt x="638" y="12"/>
                  </a:lnTo>
                  <a:lnTo>
                    <a:pt x="662" y="50"/>
                  </a:lnTo>
                  <a:lnTo>
                    <a:pt x="653" y="95"/>
                  </a:lnTo>
                  <a:lnTo>
                    <a:pt x="637" y="113"/>
                  </a:lnTo>
                  <a:lnTo>
                    <a:pt x="610" y="1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0" name="Freeform 26"/>
            <p:cNvSpPr>
              <a:spLocks/>
            </p:cNvSpPr>
            <p:nvPr/>
          </p:nvSpPr>
          <p:spPr bwMode="auto">
            <a:xfrm rot="1075675" flipH="1">
              <a:off x="2289" y="945"/>
              <a:ext cx="73" cy="60"/>
            </a:xfrm>
            <a:custGeom>
              <a:avLst/>
              <a:gdLst>
                <a:gd name="T0" fmla="*/ 7 w 347"/>
                <a:gd name="T1" fmla="*/ 0 h 487"/>
                <a:gd name="T2" fmla="*/ 14 w 347"/>
                <a:gd name="T3" fmla="*/ 4 h 487"/>
                <a:gd name="T4" fmla="*/ 17 w 347"/>
                <a:gd name="T5" fmla="*/ 10 h 487"/>
                <a:gd name="T6" fmla="*/ 21 w 347"/>
                <a:gd name="T7" fmla="*/ 22 h 487"/>
                <a:gd name="T8" fmla="*/ 23 w 347"/>
                <a:gd name="T9" fmla="*/ 29 h 487"/>
                <a:gd name="T10" fmla="*/ 27 w 347"/>
                <a:gd name="T11" fmla="*/ 36 h 487"/>
                <a:gd name="T12" fmla="*/ 31 w 347"/>
                <a:gd name="T13" fmla="*/ 39 h 487"/>
                <a:gd name="T14" fmla="*/ 35 w 347"/>
                <a:gd name="T15" fmla="*/ 42 h 487"/>
                <a:gd name="T16" fmla="*/ 41 w 347"/>
                <a:gd name="T17" fmla="*/ 45 h 487"/>
                <a:gd name="T18" fmla="*/ 48 w 347"/>
                <a:gd name="T19" fmla="*/ 47 h 487"/>
                <a:gd name="T20" fmla="*/ 59 w 347"/>
                <a:gd name="T21" fmla="*/ 52 h 487"/>
                <a:gd name="T22" fmla="*/ 64 w 347"/>
                <a:gd name="T23" fmla="*/ 54 h 487"/>
                <a:gd name="T24" fmla="*/ 70 w 347"/>
                <a:gd name="T25" fmla="*/ 56 h 487"/>
                <a:gd name="T26" fmla="*/ 73 w 347"/>
                <a:gd name="T27" fmla="*/ 58 h 487"/>
                <a:gd name="T28" fmla="*/ 72 w 347"/>
                <a:gd name="T29" fmla="*/ 60 h 487"/>
                <a:gd name="T30" fmla="*/ 69 w 347"/>
                <a:gd name="T31" fmla="*/ 60 h 487"/>
                <a:gd name="T32" fmla="*/ 40 w 347"/>
                <a:gd name="T33" fmla="*/ 58 h 487"/>
                <a:gd name="T34" fmla="*/ 32 w 347"/>
                <a:gd name="T35" fmla="*/ 55 h 487"/>
                <a:gd name="T36" fmla="*/ 24 w 347"/>
                <a:gd name="T37" fmla="*/ 52 h 487"/>
                <a:gd name="T38" fmla="*/ 17 w 347"/>
                <a:gd name="T39" fmla="*/ 47 h 487"/>
                <a:gd name="T40" fmla="*/ 11 w 347"/>
                <a:gd name="T41" fmla="*/ 43 h 487"/>
                <a:gd name="T42" fmla="*/ 3 w 347"/>
                <a:gd name="T43" fmla="*/ 32 h 487"/>
                <a:gd name="T44" fmla="*/ 0 w 347"/>
                <a:gd name="T45" fmla="*/ 21 h 487"/>
                <a:gd name="T46" fmla="*/ 1 w 347"/>
                <a:gd name="T47" fmla="*/ 3 h 487"/>
                <a:gd name="T48" fmla="*/ 1 w 347"/>
                <a:gd name="T49" fmla="*/ 0 h 487"/>
                <a:gd name="T50" fmla="*/ 7 w 347"/>
                <a:gd name="T51" fmla="*/ 0 h 487"/>
                <a:gd name="T52" fmla="*/ 7 w 347"/>
                <a:gd name="T53" fmla="*/ 0 h 4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7"/>
                <a:gd name="T82" fmla="*/ 0 h 487"/>
                <a:gd name="T83" fmla="*/ 347 w 347"/>
                <a:gd name="T84" fmla="*/ 487 h 48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7" h="487">
                  <a:moveTo>
                    <a:pt x="31" y="0"/>
                  </a:moveTo>
                  <a:lnTo>
                    <a:pt x="65" y="35"/>
                  </a:lnTo>
                  <a:lnTo>
                    <a:pt x="83" y="78"/>
                  </a:lnTo>
                  <a:lnTo>
                    <a:pt x="98" y="182"/>
                  </a:lnTo>
                  <a:lnTo>
                    <a:pt x="108" y="237"/>
                  </a:lnTo>
                  <a:lnTo>
                    <a:pt x="129" y="291"/>
                  </a:lnTo>
                  <a:lnTo>
                    <a:pt x="145" y="318"/>
                  </a:lnTo>
                  <a:lnTo>
                    <a:pt x="168" y="342"/>
                  </a:lnTo>
                  <a:lnTo>
                    <a:pt x="194" y="364"/>
                  </a:lnTo>
                  <a:lnTo>
                    <a:pt x="230" y="385"/>
                  </a:lnTo>
                  <a:lnTo>
                    <a:pt x="279" y="422"/>
                  </a:lnTo>
                  <a:lnTo>
                    <a:pt x="303" y="438"/>
                  </a:lnTo>
                  <a:lnTo>
                    <a:pt x="331" y="453"/>
                  </a:lnTo>
                  <a:lnTo>
                    <a:pt x="347" y="474"/>
                  </a:lnTo>
                  <a:lnTo>
                    <a:pt x="342" y="483"/>
                  </a:lnTo>
                  <a:lnTo>
                    <a:pt x="327" y="487"/>
                  </a:lnTo>
                  <a:lnTo>
                    <a:pt x="190" y="471"/>
                  </a:lnTo>
                  <a:lnTo>
                    <a:pt x="150" y="449"/>
                  </a:lnTo>
                  <a:lnTo>
                    <a:pt x="113" y="419"/>
                  </a:lnTo>
                  <a:lnTo>
                    <a:pt x="81" y="385"/>
                  </a:lnTo>
                  <a:lnTo>
                    <a:pt x="53" y="346"/>
                  </a:lnTo>
                  <a:lnTo>
                    <a:pt x="14" y="260"/>
                  </a:lnTo>
                  <a:lnTo>
                    <a:pt x="0" y="169"/>
                  </a:lnTo>
                  <a:lnTo>
                    <a:pt x="7" y="25"/>
                  </a:lnTo>
                  <a:lnTo>
                    <a:pt x="7" y="0"/>
                  </a:lnTo>
                  <a:lnTo>
                    <a:pt x="3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1" name="Freeform 27"/>
            <p:cNvSpPr>
              <a:spLocks/>
            </p:cNvSpPr>
            <p:nvPr/>
          </p:nvSpPr>
          <p:spPr bwMode="auto">
            <a:xfrm rot="1075675" flipH="1">
              <a:off x="1960" y="799"/>
              <a:ext cx="121" cy="152"/>
            </a:xfrm>
            <a:custGeom>
              <a:avLst/>
              <a:gdLst>
                <a:gd name="T0" fmla="*/ 71 w 571"/>
                <a:gd name="T1" fmla="*/ 142 h 1222"/>
                <a:gd name="T2" fmla="*/ 84 w 571"/>
                <a:gd name="T3" fmla="*/ 125 h 1222"/>
                <a:gd name="T4" fmla="*/ 85 w 571"/>
                <a:gd name="T5" fmla="*/ 106 h 1222"/>
                <a:gd name="T6" fmla="*/ 82 w 571"/>
                <a:gd name="T7" fmla="*/ 97 h 1222"/>
                <a:gd name="T8" fmla="*/ 77 w 571"/>
                <a:gd name="T9" fmla="*/ 88 h 1222"/>
                <a:gd name="T10" fmla="*/ 72 w 571"/>
                <a:gd name="T11" fmla="*/ 79 h 1222"/>
                <a:gd name="T12" fmla="*/ 67 w 571"/>
                <a:gd name="T13" fmla="*/ 71 h 1222"/>
                <a:gd name="T14" fmla="*/ 53 w 571"/>
                <a:gd name="T15" fmla="*/ 37 h 1222"/>
                <a:gd name="T16" fmla="*/ 54 w 571"/>
                <a:gd name="T17" fmla="*/ 29 h 1222"/>
                <a:gd name="T18" fmla="*/ 58 w 571"/>
                <a:gd name="T19" fmla="*/ 22 h 1222"/>
                <a:gd name="T20" fmla="*/ 62 w 571"/>
                <a:gd name="T21" fmla="*/ 19 h 1222"/>
                <a:gd name="T22" fmla="*/ 66 w 571"/>
                <a:gd name="T23" fmla="*/ 16 h 1222"/>
                <a:gd name="T24" fmla="*/ 72 w 571"/>
                <a:gd name="T25" fmla="*/ 12 h 1222"/>
                <a:gd name="T26" fmla="*/ 78 w 571"/>
                <a:gd name="T27" fmla="*/ 9 h 1222"/>
                <a:gd name="T28" fmla="*/ 84 w 571"/>
                <a:gd name="T29" fmla="*/ 7 h 1222"/>
                <a:gd name="T30" fmla="*/ 92 w 571"/>
                <a:gd name="T31" fmla="*/ 4 h 1222"/>
                <a:gd name="T32" fmla="*/ 100 w 571"/>
                <a:gd name="T33" fmla="*/ 2 h 1222"/>
                <a:gd name="T34" fmla="*/ 106 w 571"/>
                <a:gd name="T35" fmla="*/ 0 h 1222"/>
                <a:gd name="T36" fmla="*/ 115 w 571"/>
                <a:gd name="T37" fmla="*/ 0 h 1222"/>
                <a:gd name="T38" fmla="*/ 121 w 571"/>
                <a:gd name="T39" fmla="*/ 3 h 1222"/>
                <a:gd name="T40" fmla="*/ 121 w 571"/>
                <a:gd name="T41" fmla="*/ 8 h 1222"/>
                <a:gd name="T42" fmla="*/ 119 w 571"/>
                <a:gd name="T43" fmla="*/ 10 h 1222"/>
                <a:gd name="T44" fmla="*/ 115 w 571"/>
                <a:gd name="T45" fmla="*/ 12 h 1222"/>
                <a:gd name="T46" fmla="*/ 106 w 571"/>
                <a:gd name="T47" fmla="*/ 14 h 1222"/>
                <a:gd name="T48" fmla="*/ 99 w 571"/>
                <a:gd name="T49" fmla="*/ 16 h 1222"/>
                <a:gd name="T50" fmla="*/ 86 w 571"/>
                <a:gd name="T51" fmla="*/ 21 h 1222"/>
                <a:gd name="T52" fmla="*/ 78 w 571"/>
                <a:gd name="T53" fmla="*/ 27 h 1222"/>
                <a:gd name="T54" fmla="*/ 73 w 571"/>
                <a:gd name="T55" fmla="*/ 38 h 1222"/>
                <a:gd name="T56" fmla="*/ 74 w 571"/>
                <a:gd name="T57" fmla="*/ 53 h 1222"/>
                <a:gd name="T58" fmla="*/ 79 w 571"/>
                <a:gd name="T59" fmla="*/ 67 h 1222"/>
                <a:gd name="T60" fmla="*/ 83 w 571"/>
                <a:gd name="T61" fmla="*/ 73 h 1222"/>
                <a:gd name="T62" fmla="*/ 87 w 571"/>
                <a:gd name="T63" fmla="*/ 79 h 1222"/>
                <a:gd name="T64" fmla="*/ 91 w 571"/>
                <a:gd name="T65" fmla="*/ 86 h 1222"/>
                <a:gd name="T66" fmla="*/ 95 w 571"/>
                <a:gd name="T67" fmla="*/ 92 h 1222"/>
                <a:gd name="T68" fmla="*/ 101 w 571"/>
                <a:gd name="T69" fmla="*/ 105 h 1222"/>
                <a:gd name="T70" fmla="*/ 102 w 571"/>
                <a:gd name="T71" fmla="*/ 118 h 1222"/>
                <a:gd name="T72" fmla="*/ 100 w 571"/>
                <a:gd name="T73" fmla="*/ 125 h 1222"/>
                <a:gd name="T74" fmla="*/ 96 w 571"/>
                <a:gd name="T75" fmla="*/ 133 h 1222"/>
                <a:gd name="T76" fmla="*/ 90 w 571"/>
                <a:gd name="T77" fmla="*/ 141 h 1222"/>
                <a:gd name="T78" fmla="*/ 86 w 571"/>
                <a:gd name="T79" fmla="*/ 145 h 1222"/>
                <a:gd name="T80" fmla="*/ 81 w 571"/>
                <a:gd name="T81" fmla="*/ 149 h 1222"/>
                <a:gd name="T82" fmla="*/ 71 w 571"/>
                <a:gd name="T83" fmla="*/ 151 h 1222"/>
                <a:gd name="T84" fmla="*/ 60 w 571"/>
                <a:gd name="T85" fmla="*/ 152 h 1222"/>
                <a:gd name="T86" fmla="*/ 36 w 571"/>
                <a:gd name="T87" fmla="*/ 151 h 1222"/>
                <a:gd name="T88" fmla="*/ 14 w 571"/>
                <a:gd name="T89" fmla="*/ 145 h 1222"/>
                <a:gd name="T90" fmla="*/ 0 w 571"/>
                <a:gd name="T91" fmla="*/ 135 h 1222"/>
                <a:gd name="T92" fmla="*/ 1 w 571"/>
                <a:gd name="T93" fmla="*/ 132 h 1222"/>
                <a:gd name="T94" fmla="*/ 6 w 571"/>
                <a:gd name="T95" fmla="*/ 132 h 1222"/>
                <a:gd name="T96" fmla="*/ 14 w 571"/>
                <a:gd name="T97" fmla="*/ 136 h 1222"/>
                <a:gd name="T98" fmla="*/ 21 w 571"/>
                <a:gd name="T99" fmla="*/ 140 h 1222"/>
                <a:gd name="T100" fmla="*/ 28 w 571"/>
                <a:gd name="T101" fmla="*/ 143 h 1222"/>
                <a:gd name="T102" fmla="*/ 35 w 571"/>
                <a:gd name="T103" fmla="*/ 144 h 1222"/>
                <a:gd name="T104" fmla="*/ 51 w 571"/>
                <a:gd name="T105" fmla="*/ 145 h 1222"/>
                <a:gd name="T106" fmla="*/ 71 w 571"/>
                <a:gd name="T107" fmla="*/ 142 h 1222"/>
                <a:gd name="T108" fmla="*/ 71 w 571"/>
                <a:gd name="T109" fmla="*/ 142 h 1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1"/>
                <a:gd name="T166" fmla="*/ 0 h 1222"/>
                <a:gd name="T167" fmla="*/ 571 w 571"/>
                <a:gd name="T168" fmla="*/ 1222 h 122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1" h="1222">
                  <a:moveTo>
                    <a:pt x="336" y="1142"/>
                  </a:moveTo>
                  <a:lnTo>
                    <a:pt x="397" y="1002"/>
                  </a:lnTo>
                  <a:lnTo>
                    <a:pt x="400" y="856"/>
                  </a:lnTo>
                  <a:lnTo>
                    <a:pt x="386" y="783"/>
                  </a:lnTo>
                  <a:lnTo>
                    <a:pt x="365" y="711"/>
                  </a:lnTo>
                  <a:lnTo>
                    <a:pt x="342" y="639"/>
                  </a:lnTo>
                  <a:lnTo>
                    <a:pt x="316" y="568"/>
                  </a:lnTo>
                  <a:lnTo>
                    <a:pt x="251" y="299"/>
                  </a:lnTo>
                  <a:lnTo>
                    <a:pt x="257" y="236"/>
                  </a:lnTo>
                  <a:lnTo>
                    <a:pt x="276" y="178"/>
                  </a:lnTo>
                  <a:lnTo>
                    <a:pt x="293" y="152"/>
                  </a:lnTo>
                  <a:lnTo>
                    <a:pt x="313" y="125"/>
                  </a:lnTo>
                  <a:lnTo>
                    <a:pt x="339" y="98"/>
                  </a:lnTo>
                  <a:lnTo>
                    <a:pt x="368" y="74"/>
                  </a:lnTo>
                  <a:lnTo>
                    <a:pt x="398" y="54"/>
                  </a:lnTo>
                  <a:lnTo>
                    <a:pt x="434" y="33"/>
                  </a:lnTo>
                  <a:lnTo>
                    <a:pt x="470" y="15"/>
                  </a:lnTo>
                  <a:lnTo>
                    <a:pt x="502" y="0"/>
                  </a:lnTo>
                  <a:lnTo>
                    <a:pt x="544" y="2"/>
                  </a:lnTo>
                  <a:lnTo>
                    <a:pt x="569" y="27"/>
                  </a:lnTo>
                  <a:lnTo>
                    <a:pt x="571" y="64"/>
                  </a:lnTo>
                  <a:lnTo>
                    <a:pt x="562" y="80"/>
                  </a:lnTo>
                  <a:lnTo>
                    <a:pt x="542" y="94"/>
                  </a:lnTo>
                  <a:lnTo>
                    <a:pt x="502" y="115"/>
                  </a:lnTo>
                  <a:lnTo>
                    <a:pt x="465" y="131"/>
                  </a:lnTo>
                  <a:lnTo>
                    <a:pt x="407" y="167"/>
                  </a:lnTo>
                  <a:lnTo>
                    <a:pt x="368" y="219"/>
                  </a:lnTo>
                  <a:lnTo>
                    <a:pt x="346" y="308"/>
                  </a:lnTo>
                  <a:lnTo>
                    <a:pt x="348" y="427"/>
                  </a:lnTo>
                  <a:lnTo>
                    <a:pt x="373" y="535"/>
                  </a:lnTo>
                  <a:lnTo>
                    <a:pt x="391" y="587"/>
                  </a:lnTo>
                  <a:lnTo>
                    <a:pt x="410" y="638"/>
                  </a:lnTo>
                  <a:lnTo>
                    <a:pt x="429" y="688"/>
                  </a:lnTo>
                  <a:lnTo>
                    <a:pt x="449" y="739"/>
                  </a:lnTo>
                  <a:lnTo>
                    <a:pt x="475" y="841"/>
                  </a:lnTo>
                  <a:lnTo>
                    <a:pt x="481" y="950"/>
                  </a:lnTo>
                  <a:lnTo>
                    <a:pt x="472" y="1008"/>
                  </a:lnTo>
                  <a:lnTo>
                    <a:pt x="455" y="1069"/>
                  </a:lnTo>
                  <a:lnTo>
                    <a:pt x="425" y="1133"/>
                  </a:lnTo>
                  <a:lnTo>
                    <a:pt x="406" y="1165"/>
                  </a:lnTo>
                  <a:lnTo>
                    <a:pt x="382" y="1200"/>
                  </a:lnTo>
                  <a:lnTo>
                    <a:pt x="334" y="1214"/>
                  </a:lnTo>
                  <a:lnTo>
                    <a:pt x="281" y="1222"/>
                  </a:lnTo>
                  <a:lnTo>
                    <a:pt x="169" y="1210"/>
                  </a:lnTo>
                  <a:lnTo>
                    <a:pt x="68" y="1164"/>
                  </a:lnTo>
                  <a:lnTo>
                    <a:pt x="0" y="1084"/>
                  </a:lnTo>
                  <a:lnTo>
                    <a:pt x="4" y="1060"/>
                  </a:lnTo>
                  <a:lnTo>
                    <a:pt x="29" y="1064"/>
                  </a:lnTo>
                  <a:lnTo>
                    <a:pt x="65" y="1097"/>
                  </a:lnTo>
                  <a:lnTo>
                    <a:pt x="98" y="1124"/>
                  </a:lnTo>
                  <a:lnTo>
                    <a:pt x="132" y="1146"/>
                  </a:lnTo>
                  <a:lnTo>
                    <a:pt x="166" y="1161"/>
                  </a:lnTo>
                  <a:lnTo>
                    <a:pt x="242" y="1168"/>
                  </a:lnTo>
                  <a:lnTo>
                    <a:pt x="336" y="114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2" name="Freeform 28"/>
            <p:cNvSpPr>
              <a:spLocks/>
            </p:cNvSpPr>
            <p:nvPr/>
          </p:nvSpPr>
          <p:spPr bwMode="auto">
            <a:xfrm rot="1075675" flipH="1">
              <a:off x="1729" y="778"/>
              <a:ext cx="181" cy="95"/>
            </a:xfrm>
            <a:custGeom>
              <a:avLst/>
              <a:gdLst>
                <a:gd name="T0" fmla="*/ 12 w 855"/>
                <a:gd name="T1" fmla="*/ 0 h 768"/>
                <a:gd name="T2" fmla="*/ 43 w 855"/>
                <a:gd name="T3" fmla="*/ 3 h 768"/>
                <a:gd name="T4" fmla="*/ 60 w 855"/>
                <a:gd name="T5" fmla="*/ 13 h 768"/>
                <a:gd name="T6" fmla="*/ 68 w 855"/>
                <a:gd name="T7" fmla="*/ 19 h 768"/>
                <a:gd name="T8" fmla="*/ 75 w 855"/>
                <a:gd name="T9" fmla="*/ 25 h 768"/>
                <a:gd name="T10" fmla="*/ 82 w 855"/>
                <a:gd name="T11" fmla="*/ 31 h 768"/>
                <a:gd name="T12" fmla="*/ 86 w 855"/>
                <a:gd name="T13" fmla="*/ 35 h 768"/>
                <a:gd name="T14" fmla="*/ 89 w 855"/>
                <a:gd name="T15" fmla="*/ 38 h 768"/>
                <a:gd name="T16" fmla="*/ 98 w 855"/>
                <a:gd name="T17" fmla="*/ 43 h 768"/>
                <a:gd name="T18" fmla="*/ 107 w 855"/>
                <a:gd name="T19" fmla="*/ 48 h 768"/>
                <a:gd name="T20" fmla="*/ 112 w 855"/>
                <a:gd name="T21" fmla="*/ 50 h 768"/>
                <a:gd name="T22" fmla="*/ 117 w 855"/>
                <a:gd name="T23" fmla="*/ 52 h 768"/>
                <a:gd name="T24" fmla="*/ 122 w 855"/>
                <a:gd name="T25" fmla="*/ 54 h 768"/>
                <a:gd name="T26" fmla="*/ 128 w 855"/>
                <a:gd name="T27" fmla="*/ 56 h 768"/>
                <a:gd name="T28" fmla="*/ 133 w 855"/>
                <a:gd name="T29" fmla="*/ 58 h 768"/>
                <a:gd name="T30" fmla="*/ 139 w 855"/>
                <a:gd name="T31" fmla="*/ 60 h 768"/>
                <a:gd name="T32" fmla="*/ 144 w 855"/>
                <a:gd name="T33" fmla="*/ 62 h 768"/>
                <a:gd name="T34" fmla="*/ 150 w 855"/>
                <a:gd name="T35" fmla="*/ 64 h 768"/>
                <a:gd name="T36" fmla="*/ 160 w 855"/>
                <a:gd name="T37" fmla="*/ 69 h 768"/>
                <a:gd name="T38" fmla="*/ 169 w 855"/>
                <a:gd name="T39" fmla="*/ 75 h 768"/>
                <a:gd name="T40" fmla="*/ 181 w 855"/>
                <a:gd name="T41" fmla="*/ 87 h 768"/>
                <a:gd name="T42" fmla="*/ 180 w 855"/>
                <a:gd name="T43" fmla="*/ 92 h 768"/>
                <a:gd name="T44" fmla="*/ 174 w 855"/>
                <a:gd name="T45" fmla="*/ 95 h 768"/>
                <a:gd name="T46" fmla="*/ 166 w 855"/>
                <a:gd name="T47" fmla="*/ 95 h 768"/>
                <a:gd name="T48" fmla="*/ 160 w 855"/>
                <a:gd name="T49" fmla="*/ 91 h 768"/>
                <a:gd name="T50" fmla="*/ 153 w 855"/>
                <a:gd name="T51" fmla="*/ 77 h 768"/>
                <a:gd name="T52" fmla="*/ 148 w 855"/>
                <a:gd name="T53" fmla="*/ 71 h 768"/>
                <a:gd name="T54" fmla="*/ 145 w 855"/>
                <a:gd name="T55" fmla="*/ 68 h 768"/>
                <a:gd name="T56" fmla="*/ 140 w 855"/>
                <a:gd name="T57" fmla="*/ 65 h 768"/>
                <a:gd name="T58" fmla="*/ 135 w 855"/>
                <a:gd name="T59" fmla="*/ 63 h 768"/>
                <a:gd name="T60" fmla="*/ 131 w 855"/>
                <a:gd name="T61" fmla="*/ 61 h 768"/>
                <a:gd name="T62" fmla="*/ 122 w 855"/>
                <a:gd name="T63" fmla="*/ 58 h 768"/>
                <a:gd name="T64" fmla="*/ 112 w 855"/>
                <a:gd name="T65" fmla="*/ 55 h 768"/>
                <a:gd name="T66" fmla="*/ 103 w 855"/>
                <a:gd name="T67" fmla="*/ 51 h 768"/>
                <a:gd name="T68" fmla="*/ 93 w 855"/>
                <a:gd name="T69" fmla="*/ 47 h 768"/>
                <a:gd name="T70" fmla="*/ 84 w 855"/>
                <a:gd name="T71" fmla="*/ 43 h 768"/>
                <a:gd name="T72" fmla="*/ 75 w 855"/>
                <a:gd name="T73" fmla="*/ 38 h 768"/>
                <a:gd name="T74" fmla="*/ 66 w 855"/>
                <a:gd name="T75" fmla="*/ 34 h 768"/>
                <a:gd name="T76" fmla="*/ 57 w 855"/>
                <a:gd name="T77" fmla="*/ 29 h 768"/>
                <a:gd name="T78" fmla="*/ 48 w 855"/>
                <a:gd name="T79" fmla="*/ 25 h 768"/>
                <a:gd name="T80" fmla="*/ 39 w 855"/>
                <a:gd name="T81" fmla="*/ 21 h 768"/>
                <a:gd name="T82" fmla="*/ 34 w 855"/>
                <a:gd name="T83" fmla="*/ 19 h 768"/>
                <a:gd name="T84" fmla="*/ 29 w 855"/>
                <a:gd name="T85" fmla="*/ 17 h 768"/>
                <a:gd name="T86" fmla="*/ 21 w 855"/>
                <a:gd name="T87" fmla="*/ 15 h 768"/>
                <a:gd name="T88" fmla="*/ 12 w 855"/>
                <a:gd name="T89" fmla="*/ 14 h 768"/>
                <a:gd name="T90" fmla="*/ 3 w 855"/>
                <a:gd name="T91" fmla="*/ 12 h 768"/>
                <a:gd name="T92" fmla="*/ 0 w 855"/>
                <a:gd name="T93" fmla="*/ 7 h 768"/>
                <a:gd name="T94" fmla="*/ 3 w 855"/>
                <a:gd name="T95" fmla="*/ 2 h 768"/>
                <a:gd name="T96" fmla="*/ 7 w 855"/>
                <a:gd name="T97" fmla="*/ 0 h 768"/>
                <a:gd name="T98" fmla="*/ 12 w 855"/>
                <a:gd name="T99" fmla="*/ 0 h 768"/>
                <a:gd name="T100" fmla="*/ 12 w 855"/>
                <a:gd name="T101" fmla="*/ 0 h 7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55"/>
                <a:gd name="T154" fmla="*/ 0 h 768"/>
                <a:gd name="T155" fmla="*/ 855 w 855"/>
                <a:gd name="T156" fmla="*/ 768 h 7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55" h="768">
                  <a:moveTo>
                    <a:pt x="56" y="0"/>
                  </a:moveTo>
                  <a:lnTo>
                    <a:pt x="202" y="28"/>
                  </a:lnTo>
                  <a:lnTo>
                    <a:pt x="285" y="104"/>
                  </a:lnTo>
                  <a:lnTo>
                    <a:pt x="319" y="152"/>
                  </a:lnTo>
                  <a:lnTo>
                    <a:pt x="354" y="202"/>
                  </a:lnTo>
                  <a:lnTo>
                    <a:pt x="388" y="254"/>
                  </a:lnTo>
                  <a:lnTo>
                    <a:pt x="404" y="279"/>
                  </a:lnTo>
                  <a:lnTo>
                    <a:pt x="422" y="305"/>
                  </a:lnTo>
                  <a:lnTo>
                    <a:pt x="461" y="349"/>
                  </a:lnTo>
                  <a:lnTo>
                    <a:pt x="505" y="388"/>
                  </a:lnTo>
                  <a:lnTo>
                    <a:pt x="528" y="403"/>
                  </a:lnTo>
                  <a:lnTo>
                    <a:pt x="551" y="418"/>
                  </a:lnTo>
                  <a:lnTo>
                    <a:pt x="577" y="434"/>
                  </a:lnTo>
                  <a:lnTo>
                    <a:pt x="603" y="450"/>
                  </a:lnTo>
                  <a:lnTo>
                    <a:pt x="629" y="467"/>
                  </a:lnTo>
                  <a:lnTo>
                    <a:pt x="656" y="484"/>
                  </a:lnTo>
                  <a:lnTo>
                    <a:pt x="682" y="502"/>
                  </a:lnTo>
                  <a:lnTo>
                    <a:pt x="709" y="520"/>
                  </a:lnTo>
                  <a:lnTo>
                    <a:pt x="757" y="560"/>
                  </a:lnTo>
                  <a:lnTo>
                    <a:pt x="800" y="603"/>
                  </a:lnTo>
                  <a:lnTo>
                    <a:pt x="855" y="704"/>
                  </a:lnTo>
                  <a:lnTo>
                    <a:pt x="850" y="746"/>
                  </a:lnTo>
                  <a:lnTo>
                    <a:pt x="822" y="768"/>
                  </a:lnTo>
                  <a:lnTo>
                    <a:pt x="786" y="767"/>
                  </a:lnTo>
                  <a:lnTo>
                    <a:pt x="758" y="736"/>
                  </a:lnTo>
                  <a:lnTo>
                    <a:pt x="724" y="626"/>
                  </a:lnTo>
                  <a:lnTo>
                    <a:pt x="700" y="575"/>
                  </a:lnTo>
                  <a:lnTo>
                    <a:pt x="684" y="551"/>
                  </a:lnTo>
                  <a:lnTo>
                    <a:pt x="660" y="528"/>
                  </a:lnTo>
                  <a:lnTo>
                    <a:pt x="639" y="511"/>
                  </a:lnTo>
                  <a:lnTo>
                    <a:pt x="618" y="496"/>
                  </a:lnTo>
                  <a:lnTo>
                    <a:pt x="574" y="470"/>
                  </a:lnTo>
                  <a:lnTo>
                    <a:pt x="529" y="444"/>
                  </a:lnTo>
                  <a:lnTo>
                    <a:pt x="485" y="416"/>
                  </a:lnTo>
                  <a:lnTo>
                    <a:pt x="441" y="383"/>
                  </a:lnTo>
                  <a:lnTo>
                    <a:pt x="398" y="348"/>
                  </a:lnTo>
                  <a:lnTo>
                    <a:pt x="355" y="311"/>
                  </a:lnTo>
                  <a:lnTo>
                    <a:pt x="314" y="273"/>
                  </a:lnTo>
                  <a:lnTo>
                    <a:pt x="270" y="236"/>
                  </a:lnTo>
                  <a:lnTo>
                    <a:pt x="227" y="201"/>
                  </a:lnTo>
                  <a:lnTo>
                    <a:pt x="183" y="168"/>
                  </a:lnTo>
                  <a:lnTo>
                    <a:pt x="160" y="152"/>
                  </a:lnTo>
                  <a:lnTo>
                    <a:pt x="138" y="137"/>
                  </a:lnTo>
                  <a:lnTo>
                    <a:pt x="99" y="120"/>
                  </a:lnTo>
                  <a:lnTo>
                    <a:pt x="56" y="114"/>
                  </a:lnTo>
                  <a:lnTo>
                    <a:pt x="15" y="97"/>
                  </a:lnTo>
                  <a:lnTo>
                    <a:pt x="0" y="56"/>
                  </a:lnTo>
                  <a:lnTo>
                    <a:pt x="15" y="18"/>
                  </a:lnTo>
                  <a:lnTo>
                    <a:pt x="33" y="4"/>
                  </a:lnTo>
                  <a:lnTo>
                    <a:pt x="5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3" name="Freeform 29"/>
            <p:cNvSpPr>
              <a:spLocks/>
            </p:cNvSpPr>
            <p:nvPr/>
          </p:nvSpPr>
          <p:spPr bwMode="auto">
            <a:xfrm rot="1075675" flipH="1">
              <a:off x="1711" y="700"/>
              <a:ext cx="119" cy="116"/>
            </a:xfrm>
            <a:custGeom>
              <a:avLst/>
              <a:gdLst>
                <a:gd name="T0" fmla="*/ 77 w 560"/>
                <a:gd name="T1" fmla="*/ 32 h 942"/>
                <a:gd name="T2" fmla="*/ 67 w 560"/>
                <a:gd name="T3" fmla="*/ 30 h 942"/>
                <a:gd name="T4" fmla="*/ 55 w 560"/>
                <a:gd name="T5" fmla="*/ 28 h 942"/>
                <a:gd name="T6" fmla="*/ 44 w 560"/>
                <a:gd name="T7" fmla="*/ 25 h 942"/>
                <a:gd name="T8" fmla="*/ 32 w 560"/>
                <a:gd name="T9" fmla="*/ 22 h 942"/>
                <a:gd name="T10" fmla="*/ 21 w 560"/>
                <a:gd name="T11" fmla="*/ 18 h 942"/>
                <a:gd name="T12" fmla="*/ 12 w 560"/>
                <a:gd name="T13" fmla="*/ 14 h 942"/>
                <a:gd name="T14" fmla="*/ 0 w 560"/>
                <a:gd name="T15" fmla="*/ 3 h 942"/>
                <a:gd name="T16" fmla="*/ 1 w 560"/>
                <a:gd name="T17" fmla="*/ 0 h 942"/>
                <a:gd name="T18" fmla="*/ 7 w 560"/>
                <a:gd name="T19" fmla="*/ 1 h 942"/>
                <a:gd name="T20" fmla="*/ 14 w 560"/>
                <a:gd name="T21" fmla="*/ 5 h 942"/>
                <a:gd name="T22" fmla="*/ 25 w 560"/>
                <a:gd name="T23" fmla="*/ 8 h 942"/>
                <a:gd name="T24" fmla="*/ 36 w 560"/>
                <a:gd name="T25" fmla="*/ 10 h 942"/>
                <a:gd name="T26" fmla="*/ 48 w 560"/>
                <a:gd name="T27" fmla="*/ 12 h 942"/>
                <a:gd name="T28" fmla="*/ 73 w 560"/>
                <a:gd name="T29" fmla="*/ 15 h 942"/>
                <a:gd name="T30" fmla="*/ 93 w 560"/>
                <a:gd name="T31" fmla="*/ 22 h 942"/>
                <a:gd name="T32" fmla="*/ 105 w 560"/>
                <a:gd name="T33" fmla="*/ 31 h 942"/>
                <a:gd name="T34" fmla="*/ 108 w 560"/>
                <a:gd name="T35" fmla="*/ 41 h 942"/>
                <a:gd name="T36" fmla="*/ 108 w 560"/>
                <a:gd name="T37" fmla="*/ 63 h 942"/>
                <a:gd name="T38" fmla="*/ 119 w 560"/>
                <a:gd name="T39" fmla="*/ 113 h 942"/>
                <a:gd name="T40" fmla="*/ 115 w 560"/>
                <a:gd name="T41" fmla="*/ 115 h 942"/>
                <a:gd name="T42" fmla="*/ 110 w 560"/>
                <a:gd name="T43" fmla="*/ 116 h 942"/>
                <a:gd name="T44" fmla="*/ 102 w 560"/>
                <a:gd name="T45" fmla="*/ 114 h 942"/>
                <a:gd name="T46" fmla="*/ 98 w 560"/>
                <a:gd name="T47" fmla="*/ 110 h 942"/>
                <a:gd name="T48" fmla="*/ 101 w 560"/>
                <a:gd name="T49" fmla="*/ 104 h 942"/>
                <a:gd name="T50" fmla="*/ 110 w 560"/>
                <a:gd name="T51" fmla="*/ 95 h 942"/>
                <a:gd name="T52" fmla="*/ 111 w 560"/>
                <a:gd name="T53" fmla="*/ 91 h 942"/>
                <a:gd name="T54" fmla="*/ 108 w 560"/>
                <a:gd name="T55" fmla="*/ 85 h 942"/>
                <a:gd name="T56" fmla="*/ 103 w 560"/>
                <a:gd name="T57" fmla="*/ 81 h 942"/>
                <a:gd name="T58" fmla="*/ 96 w 560"/>
                <a:gd name="T59" fmla="*/ 75 h 942"/>
                <a:gd name="T60" fmla="*/ 88 w 560"/>
                <a:gd name="T61" fmla="*/ 65 h 942"/>
                <a:gd name="T62" fmla="*/ 86 w 560"/>
                <a:gd name="T63" fmla="*/ 48 h 942"/>
                <a:gd name="T64" fmla="*/ 85 w 560"/>
                <a:gd name="T65" fmla="*/ 40 h 942"/>
                <a:gd name="T66" fmla="*/ 82 w 560"/>
                <a:gd name="T67" fmla="*/ 36 h 942"/>
                <a:gd name="T68" fmla="*/ 77 w 560"/>
                <a:gd name="T69" fmla="*/ 32 h 942"/>
                <a:gd name="T70" fmla="*/ 77 w 560"/>
                <a:gd name="T71" fmla="*/ 32 h 94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0"/>
                <a:gd name="T109" fmla="*/ 0 h 942"/>
                <a:gd name="T110" fmla="*/ 560 w 560"/>
                <a:gd name="T111" fmla="*/ 942 h 94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0" h="942">
                  <a:moveTo>
                    <a:pt x="364" y="262"/>
                  </a:moveTo>
                  <a:lnTo>
                    <a:pt x="315" y="245"/>
                  </a:lnTo>
                  <a:lnTo>
                    <a:pt x="261" y="226"/>
                  </a:lnTo>
                  <a:lnTo>
                    <a:pt x="206" y="205"/>
                  </a:lnTo>
                  <a:lnTo>
                    <a:pt x="151" y="180"/>
                  </a:lnTo>
                  <a:lnTo>
                    <a:pt x="101" y="149"/>
                  </a:lnTo>
                  <a:lnTo>
                    <a:pt x="56" y="114"/>
                  </a:lnTo>
                  <a:lnTo>
                    <a:pt x="0" y="24"/>
                  </a:lnTo>
                  <a:lnTo>
                    <a:pt x="7" y="0"/>
                  </a:lnTo>
                  <a:lnTo>
                    <a:pt x="31" y="9"/>
                  </a:lnTo>
                  <a:lnTo>
                    <a:pt x="68" y="43"/>
                  </a:lnTo>
                  <a:lnTo>
                    <a:pt x="116" y="67"/>
                  </a:lnTo>
                  <a:lnTo>
                    <a:pt x="168" y="85"/>
                  </a:lnTo>
                  <a:lnTo>
                    <a:pt x="226" y="98"/>
                  </a:lnTo>
                  <a:lnTo>
                    <a:pt x="342" y="125"/>
                  </a:lnTo>
                  <a:lnTo>
                    <a:pt x="440" y="175"/>
                  </a:lnTo>
                  <a:lnTo>
                    <a:pt x="492" y="250"/>
                  </a:lnTo>
                  <a:lnTo>
                    <a:pt x="507" y="334"/>
                  </a:lnTo>
                  <a:lnTo>
                    <a:pt x="510" y="508"/>
                  </a:lnTo>
                  <a:lnTo>
                    <a:pt x="560" y="921"/>
                  </a:lnTo>
                  <a:lnTo>
                    <a:pt x="539" y="936"/>
                  </a:lnTo>
                  <a:lnTo>
                    <a:pt x="517" y="942"/>
                  </a:lnTo>
                  <a:lnTo>
                    <a:pt x="478" y="927"/>
                  </a:lnTo>
                  <a:lnTo>
                    <a:pt x="461" y="892"/>
                  </a:lnTo>
                  <a:lnTo>
                    <a:pt x="474" y="846"/>
                  </a:lnTo>
                  <a:lnTo>
                    <a:pt x="516" y="774"/>
                  </a:lnTo>
                  <a:lnTo>
                    <a:pt x="520" y="736"/>
                  </a:lnTo>
                  <a:lnTo>
                    <a:pt x="507" y="694"/>
                  </a:lnTo>
                  <a:lnTo>
                    <a:pt x="483" y="657"/>
                  </a:lnTo>
                  <a:lnTo>
                    <a:pt x="453" y="611"/>
                  </a:lnTo>
                  <a:lnTo>
                    <a:pt x="412" y="528"/>
                  </a:lnTo>
                  <a:lnTo>
                    <a:pt x="407" y="392"/>
                  </a:lnTo>
                  <a:lnTo>
                    <a:pt x="398" y="327"/>
                  </a:lnTo>
                  <a:lnTo>
                    <a:pt x="385" y="296"/>
                  </a:lnTo>
                  <a:lnTo>
                    <a:pt x="364" y="26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4" name="Freeform 30"/>
            <p:cNvSpPr>
              <a:spLocks/>
            </p:cNvSpPr>
            <p:nvPr/>
          </p:nvSpPr>
          <p:spPr bwMode="auto">
            <a:xfrm rot="1075675" flipH="1">
              <a:off x="1859" y="862"/>
              <a:ext cx="123" cy="54"/>
            </a:xfrm>
            <a:custGeom>
              <a:avLst/>
              <a:gdLst>
                <a:gd name="T0" fmla="*/ 15 w 578"/>
                <a:gd name="T1" fmla="*/ 2 h 430"/>
                <a:gd name="T2" fmla="*/ 28 w 578"/>
                <a:gd name="T3" fmla="*/ 8 h 430"/>
                <a:gd name="T4" fmla="*/ 41 w 578"/>
                <a:gd name="T5" fmla="*/ 14 h 430"/>
                <a:gd name="T6" fmla="*/ 47 w 578"/>
                <a:gd name="T7" fmla="*/ 17 h 430"/>
                <a:gd name="T8" fmla="*/ 54 w 578"/>
                <a:gd name="T9" fmla="*/ 20 h 430"/>
                <a:gd name="T10" fmla="*/ 61 w 578"/>
                <a:gd name="T11" fmla="*/ 23 h 430"/>
                <a:gd name="T12" fmla="*/ 69 w 578"/>
                <a:gd name="T13" fmla="*/ 25 h 430"/>
                <a:gd name="T14" fmla="*/ 120 w 578"/>
                <a:gd name="T15" fmla="*/ 41 h 430"/>
                <a:gd name="T16" fmla="*/ 123 w 578"/>
                <a:gd name="T17" fmla="*/ 47 h 430"/>
                <a:gd name="T18" fmla="*/ 122 w 578"/>
                <a:gd name="T19" fmla="*/ 50 h 430"/>
                <a:gd name="T20" fmla="*/ 118 w 578"/>
                <a:gd name="T21" fmla="*/ 52 h 430"/>
                <a:gd name="T22" fmla="*/ 114 w 578"/>
                <a:gd name="T23" fmla="*/ 54 h 430"/>
                <a:gd name="T24" fmla="*/ 109 w 578"/>
                <a:gd name="T25" fmla="*/ 54 h 430"/>
                <a:gd name="T26" fmla="*/ 99 w 578"/>
                <a:gd name="T27" fmla="*/ 51 h 430"/>
                <a:gd name="T28" fmla="*/ 90 w 578"/>
                <a:gd name="T29" fmla="*/ 46 h 430"/>
                <a:gd name="T30" fmla="*/ 80 w 578"/>
                <a:gd name="T31" fmla="*/ 42 h 430"/>
                <a:gd name="T32" fmla="*/ 71 w 578"/>
                <a:gd name="T33" fmla="*/ 40 h 430"/>
                <a:gd name="T34" fmla="*/ 59 w 578"/>
                <a:gd name="T35" fmla="*/ 37 h 430"/>
                <a:gd name="T36" fmla="*/ 51 w 578"/>
                <a:gd name="T37" fmla="*/ 34 h 430"/>
                <a:gd name="T38" fmla="*/ 44 w 578"/>
                <a:gd name="T39" fmla="*/ 31 h 430"/>
                <a:gd name="T40" fmla="*/ 29 w 578"/>
                <a:gd name="T41" fmla="*/ 24 h 430"/>
                <a:gd name="T42" fmla="*/ 22 w 578"/>
                <a:gd name="T43" fmla="*/ 21 h 430"/>
                <a:gd name="T44" fmla="*/ 15 w 578"/>
                <a:gd name="T45" fmla="*/ 17 h 430"/>
                <a:gd name="T46" fmla="*/ 9 w 578"/>
                <a:gd name="T47" fmla="*/ 13 h 430"/>
                <a:gd name="T48" fmla="*/ 3 w 578"/>
                <a:gd name="T49" fmla="*/ 9 h 430"/>
                <a:gd name="T50" fmla="*/ 0 w 578"/>
                <a:gd name="T51" fmla="*/ 5 h 430"/>
                <a:gd name="T52" fmla="*/ 3 w 578"/>
                <a:gd name="T53" fmla="*/ 2 h 430"/>
                <a:gd name="T54" fmla="*/ 8 w 578"/>
                <a:gd name="T55" fmla="*/ 0 h 430"/>
                <a:gd name="T56" fmla="*/ 15 w 578"/>
                <a:gd name="T57" fmla="*/ 2 h 430"/>
                <a:gd name="T58" fmla="*/ 15 w 578"/>
                <a:gd name="T59" fmla="*/ 2 h 4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78"/>
                <a:gd name="T91" fmla="*/ 0 h 430"/>
                <a:gd name="T92" fmla="*/ 578 w 578"/>
                <a:gd name="T93" fmla="*/ 430 h 4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78" h="430">
                  <a:moveTo>
                    <a:pt x="70" y="12"/>
                  </a:moveTo>
                  <a:lnTo>
                    <a:pt x="132" y="63"/>
                  </a:lnTo>
                  <a:lnTo>
                    <a:pt x="192" y="113"/>
                  </a:lnTo>
                  <a:lnTo>
                    <a:pt x="223" y="137"/>
                  </a:lnTo>
                  <a:lnTo>
                    <a:pt x="254" y="159"/>
                  </a:lnTo>
                  <a:lnTo>
                    <a:pt x="288" y="180"/>
                  </a:lnTo>
                  <a:lnTo>
                    <a:pt x="326" y="201"/>
                  </a:lnTo>
                  <a:lnTo>
                    <a:pt x="565" y="327"/>
                  </a:lnTo>
                  <a:lnTo>
                    <a:pt x="578" y="376"/>
                  </a:lnTo>
                  <a:lnTo>
                    <a:pt x="571" y="399"/>
                  </a:lnTo>
                  <a:lnTo>
                    <a:pt x="556" y="415"/>
                  </a:lnTo>
                  <a:lnTo>
                    <a:pt x="535" y="427"/>
                  </a:lnTo>
                  <a:lnTo>
                    <a:pt x="513" y="430"/>
                  </a:lnTo>
                  <a:lnTo>
                    <a:pt x="465" y="404"/>
                  </a:lnTo>
                  <a:lnTo>
                    <a:pt x="421" y="363"/>
                  </a:lnTo>
                  <a:lnTo>
                    <a:pt x="378" y="338"/>
                  </a:lnTo>
                  <a:lnTo>
                    <a:pt x="333" y="317"/>
                  </a:lnTo>
                  <a:lnTo>
                    <a:pt x="279" y="292"/>
                  </a:lnTo>
                  <a:lnTo>
                    <a:pt x="242" y="272"/>
                  </a:lnTo>
                  <a:lnTo>
                    <a:pt x="207" y="248"/>
                  </a:lnTo>
                  <a:lnTo>
                    <a:pt x="137" y="195"/>
                  </a:lnTo>
                  <a:lnTo>
                    <a:pt x="104" y="165"/>
                  </a:lnTo>
                  <a:lnTo>
                    <a:pt x="71" y="134"/>
                  </a:lnTo>
                  <a:lnTo>
                    <a:pt x="42" y="103"/>
                  </a:lnTo>
                  <a:lnTo>
                    <a:pt x="13" y="72"/>
                  </a:lnTo>
                  <a:lnTo>
                    <a:pt x="0" y="40"/>
                  </a:lnTo>
                  <a:lnTo>
                    <a:pt x="12" y="14"/>
                  </a:lnTo>
                  <a:lnTo>
                    <a:pt x="37" y="0"/>
                  </a:lnTo>
                  <a:lnTo>
                    <a:pt x="7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415" name="Freeform 31"/>
            <p:cNvSpPr>
              <a:spLocks/>
            </p:cNvSpPr>
            <p:nvPr/>
          </p:nvSpPr>
          <p:spPr bwMode="auto">
            <a:xfrm rot="1075675" flipH="1">
              <a:off x="1678" y="760"/>
              <a:ext cx="333" cy="194"/>
            </a:xfrm>
            <a:custGeom>
              <a:avLst/>
              <a:gdLst>
                <a:gd name="T0" fmla="*/ 85 w 1575"/>
                <a:gd name="T1" fmla="*/ 134 h 1561"/>
                <a:gd name="T2" fmla="*/ 102 w 1575"/>
                <a:gd name="T3" fmla="*/ 147 h 1561"/>
                <a:gd name="T4" fmla="*/ 119 w 1575"/>
                <a:gd name="T5" fmla="*/ 154 h 1561"/>
                <a:gd name="T6" fmla="*/ 164 w 1575"/>
                <a:gd name="T7" fmla="*/ 150 h 1561"/>
                <a:gd name="T8" fmla="*/ 196 w 1575"/>
                <a:gd name="T9" fmla="*/ 126 h 1561"/>
                <a:gd name="T10" fmla="*/ 197 w 1575"/>
                <a:gd name="T11" fmla="*/ 100 h 1561"/>
                <a:gd name="T12" fmla="*/ 186 w 1575"/>
                <a:gd name="T13" fmla="*/ 93 h 1561"/>
                <a:gd name="T14" fmla="*/ 156 w 1575"/>
                <a:gd name="T15" fmla="*/ 86 h 1561"/>
                <a:gd name="T16" fmla="*/ 72 w 1575"/>
                <a:gd name="T17" fmla="*/ 78 h 1561"/>
                <a:gd name="T18" fmla="*/ 47 w 1575"/>
                <a:gd name="T19" fmla="*/ 39 h 1561"/>
                <a:gd name="T20" fmla="*/ 60 w 1575"/>
                <a:gd name="T21" fmla="*/ 16 h 1561"/>
                <a:gd name="T22" fmla="*/ 77 w 1575"/>
                <a:gd name="T23" fmla="*/ 8 h 1561"/>
                <a:gd name="T24" fmla="*/ 121 w 1575"/>
                <a:gd name="T25" fmla="*/ 0 h 1561"/>
                <a:gd name="T26" fmla="*/ 187 w 1575"/>
                <a:gd name="T27" fmla="*/ 6 h 1561"/>
                <a:gd name="T28" fmla="*/ 211 w 1575"/>
                <a:gd name="T29" fmla="*/ 22 h 1561"/>
                <a:gd name="T30" fmla="*/ 225 w 1575"/>
                <a:gd name="T31" fmla="*/ 48 h 1561"/>
                <a:gd name="T32" fmla="*/ 239 w 1575"/>
                <a:gd name="T33" fmla="*/ 58 h 1561"/>
                <a:gd name="T34" fmla="*/ 258 w 1575"/>
                <a:gd name="T35" fmla="*/ 64 h 1561"/>
                <a:gd name="T36" fmla="*/ 296 w 1575"/>
                <a:gd name="T37" fmla="*/ 73 h 1561"/>
                <a:gd name="T38" fmla="*/ 332 w 1575"/>
                <a:gd name="T39" fmla="*/ 95 h 1561"/>
                <a:gd name="T40" fmla="*/ 327 w 1575"/>
                <a:gd name="T41" fmla="*/ 120 h 1561"/>
                <a:gd name="T42" fmla="*/ 318 w 1575"/>
                <a:gd name="T43" fmla="*/ 145 h 1561"/>
                <a:gd name="T44" fmla="*/ 297 w 1575"/>
                <a:gd name="T45" fmla="*/ 157 h 1561"/>
                <a:gd name="T46" fmla="*/ 281 w 1575"/>
                <a:gd name="T47" fmla="*/ 163 h 1561"/>
                <a:gd name="T48" fmla="*/ 256 w 1575"/>
                <a:gd name="T49" fmla="*/ 176 h 1561"/>
                <a:gd name="T50" fmla="*/ 236 w 1575"/>
                <a:gd name="T51" fmla="*/ 189 h 1561"/>
                <a:gd name="T52" fmla="*/ 192 w 1575"/>
                <a:gd name="T53" fmla="*/ 194 h 1561"/>
                <a:gd name="T54" fmla="*/ 72 w 1575"/>
                <a:gd name="T55" fmla="*/ 187 h 1561"/>
                <a:gd name="T56" fmla="*/ 33 w 1575"/>
                <a:gd name="T57" fmla="*/ 173 h 1561"/>
                <a:gd name="T58" fmla="*/ 17 w 1575"/>
                <a:gd name="T59" fmla="*/ 144 h 1561"/>
                <a:gd name="T60" fmla="*/ 0 w 1575"/>
                <a:gd name="T61" fmla="*/ 135 h 1561"/>
                <a:gd name="T62" fmla="*/ 30 w 1575"/>
                <a:gd name="T63" fmla="*/ 147 h 1561"/>
                <a:gd name="T64" fmla="*/ 44 w 1575"/>
                <a:gd name="T65" fmla="*/ 162 h 1561"/>
                <a:gd name="T66" fmla="*/ 63 w 1575"/>
                <a:gd name="T67" fmla="*/ 172 h 1561"/>
                <a:gd name="T68" fmla="*/ 96 w 1575"/>
                <a:gd name="T69" fmla="*/ 179 h 1561"/>
                <a:gd name="T70" fmla="*/ 168 w 1575"/>
                <a:gd name="T71" fmla="*/ 185 h 1561"/>
                <a:gd name="T72" fmla="*/ 227 w 1575"/>
                <a:gd name="T73" fmla="*/ 176 h 1561"/>
                <a:gd name="T74" fmla="*/ 244 w 1575"/>
                <a:gd name="T75" fmla="*/ 164 h 1561"/>
                <a:gd name="T76" fmla="*/ 266 w 1575"/>
                <a:gd name="T77" fmla="*/ 154 h 1561"/>
                <a:gd name="T78" fmla="*/ 306 w 1575"/>
                <a:gd name="T79" fmla="*/ 126 h 1561"/>
                <a:gd name="T80" fmla="*/ 315 w 1575"/>
                <a:gd name="T81" fmla="*/ 97 h 1561"/>
                <a:gd name="T82" fmla="*/ 301 w 1575"/>
                <a:gd name="T83" fmla="*/ 85 h 1561"/>
                <a:gd name="T84" fmla="*/ 269 w 1575"/>
                <a:gd name="T85" fmla="*/ 76 h 1561"/>
                <a:gd name="T86" fmla="*/ 218 w 1575"/>
                <a:gd name="T87" fmla="*/ 58 h 1561"/>
                <a:gd name="T88" fmla="*/ 200 w 1575"/>
                <a:gd name="T89" fmla="*/ 25 h 1561"/>
                <a:gd name="T90" fmla="*/ 186 w 1575"/>
                <a:gd name="T91" fmla="*/ 16 h 1561"/>
                <a:gd name="T92" fmla="*/ 154 w 1575"/>
                <a:gd name="T93" fmla="*/ 11 h 1561"/>
                <a:gd name="T94" fmla="*/ 95 w 1575"/>
                <a:gd name="T95" fmla="*/ 11 h 1561"/>
                <a:gd name="T96" fmla="*/ 63 w 1575"/>
                <a:gd name="T97" fmla="*/ 39 h 1561"/>
                <a:gd name="T98" fmla="*/ 72 w 1575"/>
                <a:gd name="T99" fmla="*/ 66 h 1561"/>
                <a:gd name="T100" fmla="*/ 113 w 1575"/>
                <a:gd name="T101" fmla="*/ 74 h 1561"/>
                <a:gd name="T102" fmla="*/ 185 w 1575"/>
                <a:gd name="T103" fmla="*/ 84 h 1561"/>
                <a:gd name="T104" fmla="*/ 217 w 1575"/>
                <a:gd name="T105" fmla="*/ 106 h 1561"/>
                <a:gd name="T106" fmla="*/ 207 w 1575"/>
                <a:gd name="T107" fmla="*/ 129 h 1561"/>
                <a:gd name="T108" fmla="*/ 190 w 1575"/>
                <a:gd name="T109" fmla="*/ 143 h 1561"/>
                <a:gd name="T110" fmla="*/ 170 w 1575"/>
                <a:gd name="T111" fmla="*/ 155 h 1561"/>
                <a:gd name="T112" fmla="*/ 144 w 1575"/>
                <a:gd name="T113" fmla="*/ 165 h 1561"/>
                <a:gd name="T114" fmla="*/ 109 w 1575"/>
                <a:gd name="T115" fmla="*/ 167 h 1561"/>
                <a:gd name="T116" fmla="*/ 72 w 1575"/>
                <a:gd name="T117" fmla="*/ 151 h 1561"/>
                <a:gd name="T118" fmla="*/ 51 w 1575"/>
                <a:gd name="T119" fmla="*/ 140 h 1561"/>
                <a:gd name="T120" fmla="*/ 54 w 1575"/>
                <a:gd name="T121" fmla="*/ 129 h 156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75"/>
                <a:gd name="T184" fmla="*/ 0 h 1561"/>
                <a:gd name="T185" fmla="*/ 1575 w 1575"/>
                <a:gd name="T186" fmla="*/ 1561 h 156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75" h="1561">
                  <a:moveTo>
                    <a:pt x="328" y="1032"/>
                  </a:moveTo>
                  <a:lnTo>
                    <a:pt x="366" y="1051"/>
                  </a:lnTo>
                  <a:lnTo>
                    <a:pt x="400" y="1082"/>
                  </a:lnTo>
                  <a:lnTo>
                    <a:pt x="429" y="1118"/>
                  </a:lnTo>
                  <a:lnTo>
                    <a:pt x="457" y="1154"/>
                  </a:lnTo>
                  <a:lnTo>
                    <a:pt x="482" y="1182"/>
                  </a:lnTo>
                  <a:lnTo>
                    <a:pt x="510" y="1204"/>
                  </a:lnTo>
                  <a:lnTo>
                    <a:pt x="537" y="1222"/>
                  </a:lnTo>
                  <a:lnTo>
                    <a:pt x="565" y="1236"/>
                  </a:lnTo>
                  <a:lnTo>
                    <a:pt x="620" y="1249"/>
                  </a:lnTo>
                  <a:lnTo>
                    <a:pt x="675" y="1247"/>
                  </a:lnTo>
                  <a:lnTo>
                    <a:pt x="778" y="1203"/>
                  </a:lnTo>
                  <a:lnTo>
                    <a:pt x="824" y="1166"/>
                  </a:lnTo>
                  <a:lnTo>
                    <a:pt x="864" y="1121"/>
                  </a:lnTo>
                  <a:lnTo>
                    <a:pt x="925" y="1017"/>
                  </a:lnTo>
                  <a:lnTo>
                    <a:pt x="951" y="907"/>
                  </a:lnTo>
                  <a:lnTo>
                    <a:pt x="946" y="854"/>
                  </a:lnTo>
                  <a:lnTo>
                    <a:pt x="930" y="808"/>
                  </a:lnTo>
                  <a:lnTo>
                    <a:pt x="918" y="787"/>
                  </a:lnTo>
                  <a:lnTo>
                    <a:pt x="901" y="766"/>
                  </a:lnTo>
                  <a:lnTo>
                    <a:pt x="881" y="750"/>
                  </a:lnTo>
                  <a:lnTo>
                    <a:pt x="857" y="735"/>
                  </a:lnTo>
                  <a:lnTo>
                    <a:pt x="797" y="709"/>
                  </a:lnTo>
                  <a:lnTo>
                    <a:pt x="739" y="692"/>
                  </a:lnTo>
                  <a:lnTo>
                    <a:pt x="625" y="672"/>
                  </a:lnTo>
                  <a:lnTo>
                    <a:pt x="421" y="651"/>
                  </a:lnTo>
                  <a:lnTo>
                    <a:pt x="339" y="625"/>
                  </a:lnTo>
                  <a:lnTo>
                    <a:pt x="277" y="568"/>
                  </a:lnTo>
                  <a:lnTo>
                    <a:pt x="235" y="469"/>
                  </a:lnTo>
                  <a:lnTo>
                    <a:pt x="220" y="314"/>
                  </a:lnTo>
                  <a:lnTo>
                    <a:pt x="237" y="207"/>
                  </a:lnTo>
                  <a:lnTo>
                    <a:pt x="258" y="164"/>
                  </a:lnTo>
                  <a:lnTo>
                    <a:pt x="286" y="125"/>
                  </a:lnTo>
                  <a:lnTo>
                    <a:pt x="323" y="93"/>
                  </a:lnTo>
                  <a:lnTo>
                    <a:pt x="342" y="79"/>
                  </a:lnTo>
                  <a:lnTo>
                    <a:pt x="365" y="66"/>
                  </a:lnTo>
                  <a:lnTo>
                    <a:pt x="412" y="42"/>
                  </a:lnTo>
                  <a:lnTo>
                    <a:pt x="463" y="24"/>
                  </a:lnTo>
                  <a:lnTo>
                    <a:pt x="573" y="3"/>
                  </a:lnTo>
                  <a:lnTo>
                    <a:pt x="686" y="0"/>
                  </a:lnTo>
                  <a:lnTo>
                    <a:pt x="793" y="15"/>
                  </a:lnTo>
                  <a:lnTo>
                    <a:pt x="885" y="49"/>
                  </a:lnTo>
                  <a:lnTo>
                    <a:pt x="924" y="72"/>
                  </a:lnTo>
                  <a:lnTo>
                    <a:pt x="953" y="99"/>
                  </a:lnTo>
                  <a:lnTo>
                    <a:pt x="1000" y="174"/>
                  </a:lnTo>
                  <a:lnTo>
                    <a:pt x="1025" y="259"/>
                  </a:lnTo>
                  <a:lnTo>
                    <a:pt x="1047" y="345"/>
                  </a:lnTo>
                  <a:lnTo>
                    <a:pt x="1064" y="385"/>
                  </a:lnTo>
                  <a:lnTo>
                    <a:pt x="1086" y="424"/>
                  </a:lnTo>
                  <a:lnTo>
                    <a:pt x="1105" y="445"/>
                  </a:lnTo>
                  <a:lnTo>
                    <a:pt x="1130" y="466"/>
                  </a:lnTo>
                  <a:lnTo>
                    <a:pt x="1157" y="483"/>
                  </a:lnTo>
                  <a:lnTo>
                    <a:pt x="1188" y="500"/>
                  </a:lnTo>
                  <a:lnTo>
                    <a:pt x="1221" y="515"/>
                  </a:lnTo>
                  <a:lnTo>
                    <a:pt x="1255" y="530"/>
                  </a:lnTo>
                  <a:lnTo>
                    <a:pt x="1327" y="558"/>
                  </a:lnTo>
                  <a:lnTo>
                    <a:pt x="1398" y="586"/>
                  </a:lnTo>
                  <a:lnTo>
                    <a:pt x="1461" y="617"/>
                  </a:lnTo>
                  <a:lnTo>
                    <a:pt x="1547" y="696"/>
                  </a:lnTo>
                  <a:lnTo>
                    <a:pt x="1569" y="761"/>
                  </a:lnTo>
                  <a:lnTo>
                    <a:pt x="1575" y="831"/>
                  </a:lnTo>
                  <a:lnTo>
                    <a:pt x="1566" y="903"/>
                  </a:lnTo>
                  <a:lnTo>
                    <a:pt x="1547" y="968"/>
                  </a:lnTo>
                  <a:lnTo>
                    <a:pt x="1533" y="1054"/>
                  </a:lnTo>
                  <a:lnTo>
                    <a:pt x="1517" y="1139"/>
                  </a:lnTo>
                  <a:lnTo>
                    <a:pt x="1502" y="1163"/>
                  </a:lnTo>
                  <a:lnTo>
                    <a:pt x="1486" y="1187"/>
                  </a:lnTo>
                  <a:lnTo>
                    <a:pt x="1447" y="1227"/>
                  </a:lnTo>
                  <a:lnTo>
                    <a:pt x="1403" y="1261"/>
                  </a:lnTo>
                  <a:lnTo>
                    <a:pt x="1380" y="1279"/>
                  </a:lnTo>
                  <a:lnTo>
                    <a:pt x="1356" y="1295"/>
                  </a:lnTo>
                  <a:lnTo>
                    <a:pt x="1331" y="1313"/>
                  </a:lnTo>
                  <a:lnTo>
                    <a:pt x="1306" y="1331"/>
                  </a:lnTo>
                  <a:lnTo>
                    <a:pt x="1258" y="1371"/>
                  </a:lnTo>
                  <a:lnTo>
                    <a:pt x="1211" y="1418"/>
                  </a:lnTo>
                  <a:lnTo>
                    <a:pt x="1168" y="1476"/>
                  </a:lnTo>
                  <a:lnTo>
                    <a:pt x="1145" y="1499"/>
                  </a:lnTo>
                  <a:lnTo>
                    <a:pt x="1114" y="1518"/>
                  </a:lnTo>
                  <a:lnTo>
                    <a:pt x="1072" y="1533"/>
                  </a:lnTo>
                  <a:lnTo>
                    <a:pt x="1023" y="1545"/>
                  </a:lnTo>
                  <a:lnTo>
                    <a:pt x="907" y="1558"/>
                  </a:lnTo>
                  <a:lnTo>
                    <a:pt x="777" y="1561"/>
                  </a:lnTo>
                  <a:lnTo>
                    <a:pt x="518" y="1542"/>
                  </a:lnTo>
                  <a:lnTo>
                    <a:pt x="339" y="1506"/>
                  </a:lnTo>
                  <a:lnTo>
                    <a:pt x="275" y="1479"/>
                  </a:lnTo>
                  <a:lnTo>
                    <a:pt x="225" y="1451"/>
                  </a:lnTo>
                  <a:lnTo>
                    <a:pt x="154" y="1390"/>
                  </a:lnTo>
                  <a:lnTo>
                    <a:pt x="116" y="1328"/>
                  </a:lnTo>
                  <a:lnTo>
                    <a:pt x="99" y="1267"/>
                  </a:lnTo>
                  <a:lnTo>
                    <a:pt x="79" y="1157"/>
                  </a:lnTo>
                  <a:lnTo>
                    <a:pt x="54" y="1115"/>
                  </a:lnTo>
                  <a:lnTo>
                    <a:pt x="32" y="1099"/>
                  </a:lnTo>
                  <a:lnTo>
                    <a:pt x="0" y="1085"/>
                  </a:lnTo>
                  <a:lnTo>
                    <a:pt x="12" y="1051"/>
                  </a:lnTo>
                  <a:lnTo>
                    <a:pt x="91" y="1102"/>
                  </a:lnTo>
                  <a:lnTo>
                    <a:pt x="142" y="1179"/>
                  </a:lnTo>
                  <a:lnTo>
                    <a:pt x="162" y="1222"/>
                  </a:lnTo>
                  <a:lnTo>
                    <a:pt x="183" y="1265"/>
                  </a:lnTo>
                  <a:lnTo>
                    <a:pt x="207" y="1307"/>
                  </a:lnTo>
                  <a:lnTo>
                    <a:pt x="235" y="1344"/>
                  </a:lnTo>
                  <a:lnTo>
                    <a:pt x="259" y="1365"/>
                  </a:lnTo>
                  <a:lnTo>
                    <a:pt x="296" y="1386"/>
                  </a:lnTo>
                  <a:lnTo>
                    <a:pt x="341" y="1405"/>
                  </a:lnTo>
                  <a:lnTo>
                    <a:pt x="394" y="1423"/>
                  </a:lnTo>
                  <a:lnTo>
                    <a:pt x="455" y="1439"/>
                  </a:lnTo>
                  <a:lnTo>
                    <a:pt x="521" y="1454"/>
                  </a:lnTo>
                  <a:lnTo>
                    <a:pt x="658" y="1478"/>
                  </a:lnTo>
                  <a:lnTo>
                    <a:pt x="796" y="1488"/>
                  </a:lnTo>
                  <a:lnTo>
                    <a:pt x="919" y="1485"/>
                  </a:lnTo>
                  <a:lnTo>
                    <a:pt x="1017" y="1463"/>
                  </a:lnTo>
                  <a:lnTo>
                    <a:pt x="1075" y="1420"/>
                  </a:lnTo>
                  <a:lnTo>
                    <a:pt x="1102" y="1383"/>
                  </a:lnTo>
                  <a:lnTo>
                    <a:pt x="1127" y="1351"/>
                  </a:lnTo>
                  <a:lnTo>
                    <a:pt x="1153" y="1322"/>
                  </a:lnTo>
                  <a:lnTo>
                    <a:pt x="1179" y="1298"/>
                  </a:lnTo>
                  <a:lnTo>
                    <a:pt x="1232" y="1256"/>
                  </a:lnTo>
                  <a:lnTo>
                    <a:pt x="1257" y="1240"/>
                  </a:lnTo>
                  <a:lnTo>
                    <a:pt x="1281" y="1224"/>
                  </a:lnTo>
                  <a:lnTo>
                    <a:pt x="1434" y="1093"/>
                  </a:lnTo>
                  <a:lnTo>
                    <a:pt x="1449" y="1011"/>
                  </a:lnTo>
                  <a:lnTo>
                    <a:pt x="1461" y="929"/>
                  </a:lnTo>
                  <a:lnTo>
                    <a:pt x="1487" y="831"/>
                  </a:lnTo>
                  <a:lnTo>
                    <a:pt x="1489" y="781"/>
                  </a:lnTo>
                  <a:lnTo>
                    <a:pt x="1474" y="733"/>
                  </a:lnTo>
                  <a:lnTo>
                    <a:pt x="1444" y="695"/>
                  </a:lnTo>
                  <a:lnTo>
                    <a:pt x="1422" y="680"/>
                  </a:lnTo>
                  <a:lnTo>
                    <a:pt x="1397" y="665"/>
                  </a:lnTo>
                  <a:lnTo>
                    <a:pt x="1339" y="638"/>
                  </a:lnTo>
                  <a:lnTo>
                    <a:pt x="1273" y="614"/>
                  </a:lnTo>
                  <a:lnTo>
                    <a:pt x="1205" y="588"/>
                  </a:lnTo>
                  <a:lnTo>
                    <a:pt x="1139" y="555"/>
                  </a:lnTo>
                  <a:lnTo>
                    <a:pt x="1031" y="466"/>
                  </a:lnTo>
                  <a:lnTo>
                    <a:pt x="982" y="382"/>
                  </a:lnTo>
                  <a:lnTo>
                    <a:pt x="961" y="311"/>
                  </a:lnTo>
                  <a:lnTo>
                    <a:pt x="948" y="204"/>
                  </a:lnTo>
                  <a:lnTo>
                    <a:pt x="928" y="164"/>
                  </a:lnTo>
                  <a:lnTo>
                    <a:pt x="909" y="146"/>
                  </a:lnTo>
                  <a:lnTo>
                    <a:pt x="882" y="130"/>
                  </a:lnTo>
                  <a:lnTo>
                    <a:pt x="843" y="115"/>
                  </a:lnTo>
                  <a:lnTo>
                    <a:pt x="794" y="100"/>
                  </a:lnTo>
                  <a:lnTo>
                    <a:pt x="730" y="87"/>
                  </a:lnTo>
                  <a:lnTo>
                    <a:pt x="650" y="73"/>
                  </a:lnTo>
                  <a:lnTo>
                    <a:pt x="513" y="73"/>
                  </a:lnTo>
                  <a:lnTo>
                    <a:pt x="449" y="91"/>
                  </a:lnTo>
                  <a:lnTo>
                    <a:pt x="390" y="128"/>
                  </a:lnTo>
                  <a:lnTo>
                    <a:pt x="322" y="210"/>
                  </a:lnTo>
                  <a:lnTo>
                    <a:pt x="298" y="314"/>
                  </a:lnTo>
                  <a:lnTo>
                    <a:pt x="305" y="443"/>
                  </a:lnTo>
                  <a:lnTo>
                    <a:pt x="325" y="507"/>
                  </a:lnTo>
                  <a:lnTo>
                    <a:pt x="339" y="534"/>
                  </a:lnTo>
                  <a:lnTo>
                    <a:pt x="362" y="555"/>
                  </a:lnTo>
                  <a:lnTo>
                    <a:pt x="423" y="574"/>
                  </a:lnTo>
                  <a:lnTo>
                    <a:pt x="533" y="592"/>
                  </a:lnTo>
                  <a:lnTo>
                    <a:pt x="668" y="616"/>
                  </a:lnTo>
                  <a:lnTo>
                    <a:pt x="809" y="653"/>
                  </a:lnTo>
                  <a:lnTo>
                    <a:pt x="873" y="678"/>
                  </a:lnTo>
                  <a:lnTo>
                    <a:pt x="930" y="711"/>
                  </a:lnTo>
                  <a:lnTo>
                    <a:pt x="1008" y="796"/>
                  </a:lnTo>
                  <a:lnTo>
                    <a:pt x="1026" y="852"/>
                  </a:lnTo>
                  <a:lnTo>
                    <a:pt x="1023" y="917"/>
                  </a:lnTo>
                  <a:lnTo>
                    <a:pt x="1001" y="993"/>
                  </a:lnTo>
                  <a:lnTo>
                    <a:pt x="979" y="1036"/>
                  </a:lnTo>
                  <a:lnTo>
                    <a:pt x="952" y="1082"/>
                  </a:lnTo>
                  <a:lnTo>
                    <a:pt x="928" y="1115"/>
                  </a:lnTo>
                  <a:lnTo>
                    <a:pt x="901" y="1151"/>
                  </a:lnTo>
                  <a:lnTo>
                    <a:pt x="870" y="1185"/>
                  </a:lnTo>
                  <a:lnTo>
                    <a:pt x="838" y="1218"/>
                  </a:lnTo>
                  <a:lnTo>
                    <a:pt x="802" y="1249"/>
                  </a:lnTo>
                  <a:lnTo>
                    <a:pt x="763" y="1279"/>
                  </a:lnTo>
                  <a:lnTo>
                    <a:pt x="724" y="1304"/>
                  </a:lnTo>
                  <a:lnTo>
                    <a:pt x="683" y="1325"/>
                  </a:lnTo>
                  <a:lnTo>
                    <a:pt x="641" y="1340"/>
                  </a:lnTo>
                  <a:lnTo>
                    <a:pt x="600" y="1350"/>
                  </a:lnTo>
                  <a:lnTo>
                    <a:pt x="515" y="1347"/>
                  </a:lnTo>
                  <a:lnTo>
                    <a:pt x="433" y="1311"/>
                  </a:lnTo>
                  <a:lnTo>
                    <a:pt x="359" y="1233"/>
                  </a:lnTo>
                  <a:lnTo>
                    <a:pt x="339" y="1212"/>
                  </a:lnTo>
                  <a:lnTo>
                    <a:pt x="308" y="1187"/>
                  </a:lnTo>
                  <a:lnTo>
                    <a:pt x="274" y="1157"/>
                  </a:lnTo>
                  <a:lnTo>
                    <a:pt x="241" y="1127"/>
                  </a:lnTo>
                  <a:lnTo>
                    <a:pt x="206" y="1074"/>
                  </a:lnTo>
                  <a:lnTo>
                    <a:pt x="217" y="1054"/>
                  </a:lnTo>
                  <a:lnTo>
                    <a:pt x="256" y="1042"/>
                  </a:lnTo>
                  <a:lnTo>
                    <a:pt x="328" y="10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6391" name="Text Box 46"/>
          <p:cNvSpPr txBox="1">
            <a:spLocks noChangeArrowheads="1"/>
          </p:cNvSpPr>
          <p:nvPr/>
        </p:nvSpPr>
        <p:spPr bwMode="auto">
          <a:xfrm>
            <a:off x="2209800" y="1676400"/>
            <a:ext cx="109164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r>
              <a:rPr lang="en-US" sz="1600" i="1" dirty="0" smtClean="0">
                <a:latin typeface="Times New Roman" pitchFamily="18" charset="0"/>
              </a:rPr>
              <a:t>Your brain</a:t>
            </a:r>
            <a:endParaRPr lang="en-US" sz="1600" i="1" dirty="0">
              <a:latin typeface="Times New Roman" pitchFamily="18" charset="0"/>
            </a:endParaRPr>
          </a:p>
        </p:txBody>
      </p:sp>
      <p:sp>
        <p:nvSpPr>
          <p:cNvPr id="16392" name="Rectangle 44"/>
          <p:cNvSpPr>
            <a:spLocks noChangeArrowheads="1"/>
          </p:cNvSpPr>
          <p:nvPr/>
        </p:nvSpPr>
        <p:spPr bwMode="auto">
          <a:xfrm>
            <a:off x="4419600" y="1389063"/>
            <a:ext cx="3657600" cy="2895600"/>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endParaRPr lang="en-US"/>
          </a:p>
        </p:txBody>
      </p:sp>
      <p:pic>
        <p:nvPicPr>
          <p:cNvPr id="16393" name="Picture 7" descr="hm00302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98701">
            <a:off x="4642313" y="2243239"/>
            <a:ext cx="2691326" cy="173747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4" name="Text Box 47"/>
          <p:cNvSpPr txBox="1">
            <a:spLocks noChangeArrowheads="1"/>
          </p:cNvSpPr>
          <p:nvPr/>
        </p:nvSpPr>
        <p:spPr bwMode="auto">
          <a:xfrm>
            <a:off x="4724400" y="1676400"/>
            <a:ext cx="3048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r>
              <a:rPr lang="en-US" sz="1600" i="1" dirty="0" smtClean="0">
                <a:latin typeface="Times New Roman" pitchFamily="18" charset="0"/>
              </a:rPr>
              <a:t>Your </a:t>
            </a:r>
            <a:r>
              <a:rPr lang="en-US" sz="1600" i="1" dirty="0">
                <a:latin typeface="Times New Roman" pitchFamily="18" charset="0"/>
              </a:rPr>
              <a:t>brain on formative </a:t>
            </a:r>
            <a:r>
              <a:rPr lang="en-US" sz="1600" i="1" dirty="0" smtClean="0">
                <a:latin typeface="Times New Roman" pitchFamily="18" charset="0"/>
              </a:rPr>
              <a:t>feedback</a:t>
            </a:r>
            <a:endParaRPr lang="en-US" sz="1600" i="1" dirty="0">
              <a:latin typeface="Times New Roman" pitchFamily="18" charset="0"/>
            </a:endParaRPr>
          </a:p>
        </p:txBody>
      </p:sp>
    </p:spTree>
    <p:extLst>
      <p:ext uri="{BB962C8B-B14F-4D97-AF65-F5344CB8AC3E}">
        <p14:creationId xmlns:p14="http://schemas.microsoft.com/office/powerpoint/2010/main" xmlns="" val="3554142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 calcmode="lin" valueType="num">
                                      <p:cBhvr additive="base">
                                        <p:cTn id="7" dur="500" fill="hold"/>
                                        <p:tgtEl>
                                          <p:spTgt spid="71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p:cNvSpPr>
          <p:nvPr/>
        </p:nvSpPr>
        <p:spPr bwMode="auto">
          <a:xfrm>
            <a:off x="381000" y="76200"/>
            <a:ext cx="8382000" cy="762000"/>
          </a:xfrm>
          <a:prstGeom prst="rect">
            <a:avLst/>
          </a:prstGeom>
          <a:noFill/>
          <a:ln w="9525">
            <a:noFill/>
            <a:miter lim="800000"/>
            <a:headEnd/>
            <a:tailEnd/>
          </a:ln>
        </p:spPr>
        <p:txBody>
          <a:bodyPr anchor="ctr"/>
          <a:lstStyle/>
          <a:p>
            <a:pPr algn="ctr" eaLnBrk="1" hangingPunct="1">
              <a:defRPr/>
            </a:pPr>
            <a:r>
              <a:rPr lang="en-US" sz="5400" b="0" dirty="0" smtClean="0">
                <a:solidFill>
                  <a:schemeClr val="accent2">
                    <a:lumMod val="75000"/>
                  </a:schemeClr>
                </a:solidFill>
                <a:effectLst>
                  <a:outerShdw blurRad="38100" dist="38100" dir="2700000" algn="tl">
                    <a:srgbClr val="C0C0C0"/>
                  </a:outerShdw>
                </a:effectLst>
                <a:ea typeface="ヒラギノ角ゴ Pro W3" charset="-128"/>
                <a:cs typeface="Arial" pitchFamily="34" charset="0"/>
              </a:rPr>
              <a:t>Formative Feedback</a:t>
            </a:r>
            <a:endParaRPr lang="en-US" sz="5400" b="0" dirty="0">
              <a:solidFill>
                <a:schemeClr val="accent2">
                  <a:lumMod val="75000"/>
                </a:schemeClr>
              </a:solidFill>
              <a:effectLst>
                <a:outerShdw blurRad="38100" dist="38100" dir="2700000" algn="tl">
                  <a:srgbClr val="C0C0C0"/>
                </a:outerShdw>
              </a:effectLst>
              <a:ea typeface="ヒラギノ角ゴ Pro W3" charset="-128"/>
              <a:cs typeface="Arial" pitchFamily="34" charset="0"/>
            </a:endParaRPr>
          </a:p>
        </p:txBody>
      </p:sp>
      <p:sp>
        <p:nvSpPr>
          <p:cNvPr id="7175" name="Rectangle 7"/>
          <p:cNvSpPr>
            <a:spLocks noChangeArrowheads="1"/>
          </p:cNvSpPr>
          <p:nvPr/>
        </p:nvSpPr>
        <p:spPr bwMode="auto">
          <a:xfrm>
            <a:off x="1012333" y="1371600"/>
            <a:ext cx="7467600" cy="4832092"/>
          </a:xfrm>
          <a:prstGeom prst="rect">
            <a:avLst/>
          </a:prstGeom>
          <a:noFill/>
          <a:ln w="9525">
            <a:noFill/>
            <a:miter lim="800000"/>
            <a:headEnd/>
            <a:tailEnd/>
          </a:ln>
        </p:spPr>
        <p:txBody>
          <a:bodyPr>
            <a:spAutoFit/>
          </a:bodyPr>
          <a:lstStyle/>
          <a:p>
            <a:pPr marL="323850" indent="-323850">
              <a:buClr>
                <a:srgbClr val="CC0066"/>
              </a:buClr>
              <a:buFont typeface="Wingdings" pitchFamily="2" charset="2"/>
              <a:buChar char="Ø"/>
              <a:defRPr/>
            </a:pPr>
            <a:r>
              <a:rPr lang="en-US" sz="2800" b="0" dirty="0" smtClean="0"/>
              <a:t>Comes </a:t>
            </a:r>
            <a:r>
              <a:rPr lang="en-US" sz="2800" b="0" dirty="0"/>
              <a:t>in a variety of </a:t>
            </a:r>
            <a:r>
              <a:rPr lang="en-US" sz="2800" i="1" dirty="0">
                <a:solidFill>
                  <a:srgbClr val="4597A0"/>
                </a:solidFill>
                <a:effectLst>
                  <a:outerShdw blurRad="38100" dist="38100" dir="2700000" algn="tl">
                    <a:srgbClr val="C0C0C0"/>
                  </a:outerShdw>
                </a:effectLst>
                <a:latin typeface="+mj-lt"/>
              </a:rPr>
              <a:t>types</a:t>
            </a:r>
            <a:r>
              <a:rPr lang="en-US" sz="2800" b="0" dirty="0"/>
              <a:t> (e.g., verification of response accuracy, explanation of correct answer, hints, etc</a:t>
            </a:r>
            <a:r>
              <a:rPr lang="en-US" sz="2800" b="0" dirty="0" smtClean="0"/>
              <a:t>.). </a:t>
            </a:r>
            <a:endParaRPr lang="en-US" sz="2800" b="0" dirty="0"/>
          </a:p>
          <a:p>
            <a:pPr marL="323850" indent="-323850">
              <a:buClr>
                <a:srgbClr val="CC0066"/>
              </a:buClr>
              <a:buFont typeface="Wingdings" pitchFamily="2" charset="2"/>
              <a:buChar char="Ø"/>
              <a:defRPr/>
            </a:pPr>
            <a:endParaRPr lang="en-US" sz="2800" b="0" dirty="0"/>
          </a:p>
          <a:p>
            <a:pPr marL="323850" indent="-323850">
              <a:buClr>
                <a:srgbClr val="CC0066"/>
              </a:buClr>
              <a:buFont typeface="Wingdings" pitchFamily="2" charset="2"/>
              <a:buChar char="Ø"/>
              <a:defRPr/>
            </a:pPr>
            <a:r>
              <a:rPr lang="en-US" sz="2800" b="0" dirty="0"/>
              <a:t>Can be provided at various </a:t>
            </a:r>
            <a:r>
              <a:rPr lang="en-US" sz="2800" i="1" dirty="0">
                <a:solidFill>
                  <a:srgbClr val="4597A0"/>
                </a:solidFill>
                <a:effectLst>
                  <a:outerShdw blurRad="38100" dist="38100" dir="2700000" algn="tl">
                    <a:srgbClr val="C0C0C0"/>
                  </a:outerShdw>
                </a:effectLst>
                <a:latin typeface="+mj-lt"/>
              </a:rPr>
              <a:t>times</a:t>
            </a:r>
            <a:r>
              <a:rPr lang="en-US" sz="2800" b="0" dirty="0">
                <a:latin typeface="Bradley Hand ITC" pitchFamily="66" charset="0"/>
              </a:rPr>
              <a:t> </a:t>
            </a:r>
            <a:r>
              <a:rPr lang="en-US" sz="2800" b="0" dirty="0"/>
              <a:t>during the learning process (e.g., immediately after an answer, after some delay</a:t>
            </a:r>
            <a:r>
              <a:rPr lang="en-US" sz="2800" b="0" dirty="0" smtClean="0"/>
              <a:t>).</a:t>
            </a:r>
            <a:endParaRPr lang="en-US" sz="2800" b="0" dirty="0"/>
          </a:p>
          <a:p>
            <a:pPr marL="323850" indent="-323850">
              <a:buClr>
                <a:srgbClr val="CC0066"/>
              </a:buClr>
              <a:buFont typeface="Wingdings" pitchFamily="2" charset="2"/>
              <a:buChar char="Ø"/>
              <a:defRPr/>
            </a:pPr>
            <a:endParaRPr lang="en-US" sz="2800" b="0" dirty="0"/>
          </a:p>
          <a:p>
            <a:pPr marL="323850" indent="-323850">
              <a:buClr>
                <a:srgbClr val="CC0066"/>
              </a:buClr>
              <a:buFont typeface="Wingdings" pitchFamily="2" charset="2"/>
              <a:buChar char="Ø"/>
              <a:defRPr/>
            </a:pPr>
            <a:r>
              <a:rPr lang="en-US" sz="2800" b="0" dirty="0"/>
              <a:t>May</a:t>
            </a:r>
            <a:r>
              <a:rPr lang="en-US" sz="2800" i="1" dirty="0"/>
              <a:t> </a:t>
            </a:r>
            <a:r>
              <a:rPr lang="en-US" sz="2800" i="1" dirty="0">
                <a:solidFill>
                  <a:srgbClr val="4597A0"/>
                </a:solidFill>
                <a:effectLst>
                  <a:outerShdw blurRad="38100" dist="38100" dir="2700000" algn="tl">
                    <a:srgbClr val="C0C0C0"/>
                  </a:outerShdw>
                </a:effectLst>
                <a:latin typeface="+mj-lt"/>
              </a:rPr>
              <a:t>interact</a:t>
            </a:r>
            <a:r>
              <a:rPr lang="en-US" sz="2800" b="0" dirty="0"/>
              <a:t> with other variables to differentially affect learning (e.g., learner characteristics, aspects of the task</a:t>
            </a:r>
            <a:r>
              <a:rPr lang="en-US" sz="2800" b="0" dirty="0" smtClean="0"/>
              <a:t>).</a:t>
            </a:r>
            <a:endParaRPr lang="en-US" sz="2800" b="0" dirty="0"/>
          </a:p>
        </p:txBody>
      </p:sp>
    </p:spTree>
    <p:extLst>
      <p:ext uri="{BB962C8B-B14F-4D97-AF65-F5344CB8AC3E}">
        <p14:creationId xmlns:p14="http://schemas.microsoft.com/office/powerpoint/2010/main" xmlns="" val="17676713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 calcmode="lin" valueType="num">
                                      <p:cBhvr additive="base">
                                        <p:cTn id="7" dur="500" fill="hold"/>
                                        <p:tgtEl>
                                          <p:spTgt spid="71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5">
                                            <p:txEl>
                                              <p:pRg st="2" end="2"/>
                                            </p:txEl>
                                          </p:spTgt>
                                        </p:tgtEl>
                                        <p:attrNameLst>
                                          <p:attrName>style.visibility</p:attrName>
                                        </p:attrNameLst>
                                      </p:cBhvr>
                                      <p:to>
                                        <p:strVal val="visible"/>
                                      </p:to>
                                    </p:set>
                                    <p:anim calcmode="lin" valueType="num">
                                      <p:cBhvr additive="base">
                                        <p:cTn id="13" dur="500" fill="hold"/>
                                        <p:tgtEl>
                                          <p:spTgt spid="71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5">
                                            <p:txEl>
                                              <p:pRg st="4" end="4"/>
                                            </p:txEl>
                                          </p:spTgt>
                                        </p:tgtEl>
                                        <p:attrNameLst>
                                          <p:attrName>style.visibility</p:attrName>
                                        </p:attrNameLst>
                                      </p:cBhvr>
                                      <p:to>
                                        <p:strVal val="visible"/>
                                      </p:to>
                                    </p:set>
                                    <p:anim calcmode="lin" valueType="num">
                                      <p:cBhvr additive="base">
                                        <p:cTn id="19" dur="500" fill="hold"/>
                                        <p:tgtEl>
                                          <p:spTgt spid="71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2286000" y="2438400"/>
            <a:ext cx="4724400" cy="1752600"/>
          </a:xfrm>
          <a:prstGeom prst="roundRect">
            <a:avLst/>
          </a:prstGeom>
          <a:solidFill>
            <a:srgbClr val="9B2541"/>
          </a:solidFill>
          <a:ln w="9525" cap="flat" cmpd="sng" algn="ctr">
            <a:noFill/>
            <a:prstDash val="solid"/>
            <a:round/>
            <a:headEnd type="none" w="med" len="med"/>
            <a:tailEnd type="none" w="med" len="me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a:sp3d extrusionH="57150">
              <a:bevelT w="38100" h="38100"/>
            </a:sp3d>
          </a:bodyPr>
          <a:lstStyle/>
          <a:p>
            <a:pPr algn="ctr">
              <a:defRPr/>
            </a:pPr>
            <a:r>
              <a:rPr lang="en-US" sz="8800" b="1"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Types</a:t>
            </a:r>
            <a:endParaRPr lang="en-US" sz="8800" b="1"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xmlns="" val="11692864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1371600" y="0"/>
            <a:ext cx="6477000" cy="1066800"/>
          </a:xfrm>
          <a:prstGeom prst="rect">
            <a:avLst/>
          </a:prstGeom>
          <a:noFill/>
          <a:ln w="9525">
            <a:noFill/>
            <a:miter lim="800000"/>
            <a:headEnd/>
            <a:tailEnd/>
          </a:ln>
        </p:spPr>
        <p:txBody>
          <a:bodyPr anchor="ctr"/>
          <a:lstStyle/>
          <a:p>
            <a:pPr algn="ctr" eaLnBrk="1" hangingPunct="1">
              <a:defRPr/>
            </a:pPr>
            <a:r>
              <a:rPr lang="en-US" sz="5400" b="0" dirty="0" smtClean="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Acknowledgments</a:t>
            </a:r>
            <a:endParaRPr lang="en-US" sz="5400" b="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endParaRPr>
          </a:p>
        </p:txBody>
      </p:sp>
      <p:sp>
        <p:nvSpPr>
          <p:cNvPr id="2" name="Rectangle 1"/>
          <p:cNvSpPr/>
          <p:nvPr/>
        </p:nvSpPr>
        <p:spPr>
          <a:xfrm>
            <a:off x="762000" y="1219200"/>
            <a:ext cx="7543800" cy="3139321"/>
          </a:xfrm>
          <a:prstGeom prst="rect">
            <a:avLst/>
          </a:prstGeom>
        </p:spPr>
        <p:txBody>
          <a:bodyPr wrap="square">
            <a:spAutoFit/>
          </a:bodyPr>
          <a:lstStyle/>
          <a:p>
            <a:r>
              <a:rPr lang="en-US" dirty="0" smtClean="0"/>
              <a:t>The work reported in this paper is supported through a grant from Education Research Programs at the Institute of Education Sciences (IES), award number R305A110121, administered by the U.S. Department of Education. </a:t>
            </a:r>
            <a:r>
              <a:rPr lang="en-US" dirty="0" err="1" smtClean="0"/>
              <a:t>Faranak</a:t>
            </a:r>
            <a:r>
              <a:rPr lang="en-US" dirty="0" smtClean="0"/>
              <a:t> </a:t>
            </a:r>
            <a:r>
              <a:rPr lang="en-US" dirty="0" err="1" smtClean="0"/>
              <a:t>Rohani</a:t>
            </a:r>
            <a:r>
              <a:rPr lang="en-US" dirty="0" smtClean="0"/>
              <a:t> is the principal investigator for this research. Related information is available at http://cala.fsu.edu/ies/. Findings and opinions do not reflect the positions or policies of IES or the U.S. Department of Education.</a:t>
            </a:r>
          </a:p>
          <a:p>
            <a:r>
              <a:rPr lang="en-US" dirty="0" smtClean="0"/>
              <a:t> </a:t>
            </a:r>
          </a:p>
          <a:p>
            <a:r>
              <a:rPr lang="en-US" dirty="0" smtClean="0"/>
              <a:t> </a:t>
            </a:r>
          </a:p>
          <a:p>
            <a:r>
              <a:rPr lang="en-US" b="1" dirty="0" smtClean="0"/>
              <a:t>Copyright © 2011 by the Center for Advancement of Learning and Assessment, Florida State University. All rights reserved.</a:t>
            </a:r>
            <a:endParaRPr lang="en-US" dirty="0"/>
          </a:p>
        </p:txBody>
      </p:sp>
    </p:spTree>
    <p:extLst>
      <p:ext uri="{BB962C8B-B14F-4D97-AF65-F5344CB8AC3E}">
        <p14:creationId xmlns="" xmlns:p14="http://schemas.microsoft.com/office/powerpoint/2010/main" val="256869537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p:cNvSpPr>
          <p:nvPr/>
        </p:nvSpPr>
        <p:spPr bwMode="auto">
          <a:xfrm>
            <a:off x="152400" y="76200"/>
            <a:ext cx="8839200" cy="1219200"/>
          </a:xfrm>
          <a:prstGeom prst="rect">
            <a:avLst/>
          </a:prstGeom>
          <a:noFill/>
          <a:ln w="9525">
            <a:noFill/>
            <a:miter lim="800000"/>
            <a:headEnd/>
            <a:tailEnd/>
          </a:ln>
        </p:spPr>
        <p:txBody>
          <a:bodyPr anchor="ctr"/>
          <a:lstStyle/>
          <a:p>
            <a:pPr algn="ctr" eaLnBrk="1" hangingPunct="1">
              <a:defRPr/>
            </a:pPr>
            <a:r>
              <a:rPr lang="en-US" sz="540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Taxonomy of </a:t>
            </a:r>
            <a:r>
              <a:rPr lang="en-US" sz="5400" dirty="0" smtClean="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Feedback </a:t>
            </a:r>
            <a:r>
              <a:rPr lang="en-US" sz="540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Types</a:t>
            </a:r>
          </a:p>
          <a:p>
            <a:pPr algn="ctr" eaLnBrk="1" hangingPunct="1">
              <a:defRPr/>
            </a:pPr>
            <a:r>
              <a:rPr lang="en-US" sz="2400" b="0" dirty="0">
                <a:solidFill>
                  <a:schemeClr val="accent2">
                    <a:lumMod val="75000"/>
                  </a:schemeClr>
                </a:solidFill>
                <a:effectLst>
                  <a:outerShdw blurRad="38100" dist="38100" dir="2700000" algn="tl">
                    <a:srgbClr val="C0C0C0"/>
                  </a:outerShdw>
                </a:effectLst>
                <a:cs typeface="Arial" charset="0"/>
              </a:rPr>
              <a:t>(arrayed by complexity)</a:t>
            </a:r>
          </a:p>
        </p:txBody>
      </p:sp>
      <p:sp>
        <p:nvSpPr>
          <p:cNvPr id="65599" name="AutoShape 63"/>
          <p:cNvSpPr>
            <a:spLocks noChangeArrowheads="1"/>
          </p:cNvSpPr>
          <p:nvPr/>
        </p:nvSpPr>
        <p:spPr bwMode="auto">
          <a:xfrm>
            <a:off x="2895600" y="18288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dirty="0">
                <a:solidFill>
                  <a:srgbClr val="B2B2B2"/>
                </a:solidFill>
                <a:latin typeface="Arial" pitchFamily="34" charset="0"/>
                <a:ea typeface="ヒラギノ角ゴ Pro W3" charset="-128"/>
              </a:rPr>
              <a:t>No Feedback</a:t>
            </a:r>
          </a:p>
        </p:txBody>
      </p:sp>
      <p:sp>
        <p:nvSpPr>
          <p:cNvPr id="65600" name="AutoShape 64"/>
          <p:cNvSpPr>
            <a:spLocks noChangeArrowheads="1"/>
          </p:cNvSpPr>
          <p:nvPr/>
        </p:nvSpPr>
        <p:spPr bwMode="auto">
          <a:xfrm>
            <a:off x="2895600" y="25146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Verification</a:t>
            </a:r>
          </a:p>
        </p:txBody>
      </p:sp>
      <p:sp>
        <p:nvSpPr>
          <p:cNvPr id="65601" name="AutoShape 65"/>
          <p:cNvSpPr>
            <a:spLocks noChangeArrowheads="1"/>
          </p:cNvSpPr>
          <p:nvPr/>
        </p:nvSpPr>
        <p:spPr bwMode="auto">
          <a:xfrm>
            <a:off x="2895600" y="32004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Correct Response</a:t>
            </a:r>
          </a:p>
        </p:txBody>
      </p:sp>
      <p:sp>
        <p:nvSpPr>
          <p:cNvPr id="65602" name="AutoShape 66"/>
          <p:cNvSpPr>
            <a:spLocks noChangeArrowheads="1"/>
          </p:cNvSpPr>
          <p:nvPr/>
        </p:nvSpPr>
        <p:spPr bwMode="auto">
          <a:xfrm>
            <a:off x="2895600" y="38862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dirty="0"/>
              <a:t>Try Again</a:t>
            </a:r>
          </a:p>
        </p:txBody>
      </p:sp>
      <p:sp>
        <p:nvSpPr>
          <p:cNvPr id="65603" name="AutoShape 67"/>
          <p:cNvSpPr>
            <a:spLocks noChangeArrowheads="1"/>
          </p:cNvSpPr>
          <p:nvPr/>
        </p:nvSpPr>
        <p:spPr bwMode="auto">
          <a:xfrm>
            <a:off x="2895600" y="45720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Error Flagging</a:t>
            </a:r>
          </a:p>
        </p:txBody>
      </p:sp>
      <p:sp>
        <p:nvSpPr>
          <p:cNvPr id="65604" name="AutoShape 68"/>
          <p:cNvSpPr>
            <a:spLocks noChangeArrowheads="1"/>
          </p:cNvSpPr>
          <p:nvPr/>
        </p:nvSpPr>
        <p:spPr bwMode="auto">
          <a:xfrm>
            <a:off x="2895600" y="5257800"/>
            <a:ext cx="34290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Elaborated</a:t>
            </a:r>
          </a:p>
        </p:txBody>
      </p:sp>
      <p:sp>
        <p:nvSpPr>
          <p:cNvPr id="8216" name="Oval 24"/>
          <p:cNvSpPr>
            <a:spLocks noChangeArrowheads="1"/>
          </p:cNvSpPr>
          <p:nvPr/>
        </p:nvSpPr>
        <p:spPr bwMode="auto">
          <a:xfrm>
            <a:off x="1066800" y="2514600"/>
            <a:ext cx="1905000" cy="533400"/>
          </a:xfrm>
          <a:prstGeom prst="ellipse">
            <a:avLst/>
          </a:prstGeom>
          <a:solidFill>
            <a:schemeClr val="tx1">
              <a:lumMod val="10000"/>
              <a:lumOff val="9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1200" dirty="0"/>
              <a:t>“</a:t>
            </a:r>
            <a:r>
              <a:rPr lang="en-US" sz="1200" dirty="0" smtClean="0"/>
              <a:t>Incorrect.”</a:t>
            </a:r>
            <a:endParaRPr lang="en-US" sz="1200" dirty="0"/>
          </a:p>
        </p:txBody>
      </p:sp>
      <p:sp>
        <p:nvSpPr>
          <p:cNvPr id="8217" name="Oval 25"/>
          <p:cNvSpPr>
            <a:spLocks noChangeArrowheads="1"/>
          </p:cNvSpPr>
          <p:nvPr/>
        </p:nvSpPr>
        <p:spPr bwMode="auto">
          <a:xfrm>
            <a:off x="1066800" y="3219450"/>
            <a:ext cx="1905000" cy="533400"/>
          </a:xfrm>
          <a:prstGeom prst="ellipse">
            <a:avLst/>
          </a:prstGeom>
          <a:solidFill>
            <a:schemeClr val="tx1">
              <a:lumMod val="10000"/>
              <a:lumOff val="9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a:defRPr/>
            </a:pPr>
            <a:r>
              <a:rPr lang="en-US" sz="1200" dirty="0"/>
              <a:t>“The correct answer is …”</a:t>
            </a:r>
          </a:p>
        </p:txBody>
      </p:sp>
      <p:sp>
        <p:nvSpPr>
          <p:cNvPr id="8218" name="Oval 26"/>
          <p:cNvSpPr>
            <a:spLocks noChangeArrowheads="1"/>
          </p:cNvSpPr>
          <p:nvPr/>
        </p:nvSpPr>
        <p:spPr bwMode="auto">
          <a:xfrm>
            <a:off x="1066800" y="3924300"/>
            <a:ext cx="1905000" cy="533400"/>
          </a:xfrm>
          <a:prstGeom prst="ellipse">
            <a:avLst/>
          </a:prstGeom>
          <a:solidFill>
            <a:schemeClr val="tx1">
              <a:lumMod val="10000"/>
              <a:lumOff val="9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a:defRPr/>
            </a:pPr>
            <a:r>
              <a:rPr lang="en-US" sz="1200" dirty="0"/>
              <a:t>“Incorrect. Try again.”</a:t>
            </a:r>
          </a:p>
        </p:txBody>
      </p:sp>
      <p:sp>
        <p:nvSpPr>
          <p:cNvPr id="8219" name="Oval 27"/>
          <p:cNvSpPr>
            <a:spLocks noChangeArrowheads="1"/>
          </p:cNvSpPr>
          <p:nvPr/>
        </p:nvSpPr>
        <p:spPr bwMode="auto">
          <a:xfrm>
            <a:off x="1066800" y="4629150"/>
            <a:ext cx="1905000" cy="533400"/>
          </a:xfrm>
          <a:prstGeom prst="ellipse">
            <a:avLst/>
          </a:prstGeom>
          <a:solidFill>
            <a:schemeClr val="tx1">
              <a:lumMod val="10000"/>
              <a:lumOff val="9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a:defRPr/>
            </a:pPr>
            <a:r>
              <a:rPr lang="en-US" sz="1200" dirty="0"/>
              <a:t>The </a:t>
            </a:r>
            <a:r>
              <a:rPr lang="en-US" sz="1200" dirty="0">
                <a:solidFill>
                  <a:srgbClr val="FF0000"/>
                </a:solidFill>
              </a:rPr>
              <a:t>dogs was </a:t>
            </a:r>
            <a:r>
              <a:rPr lang="en-US" sz="1200" dirty="0"/>
              <a:t>barking. </a:t>
            </a:r>
          </a:p>
        </p:txBody>
      </p:sp>
      <p:sp>
        <p:nvSpPr>
          <p:cNvPr id="8220" name="Oval 28"/>
          <p:cNvSpPr>
            <a:spLocks noChangeArrowheads="1"/>
          </p:cNvSpPr>
          <p:nvPr/>
        </p:nvSpPr>
        <p:spPr bwMode="auto">
          <a:xfrm>
            <a:off x="1066800" y="5334000"/>
            <a:ext cx="1905000" cy="533400"/>
          </a:xfrm>
          <a:prstGeom prst="ellipse">
            <a:avLst/>
          </a:prstGeom>
          <a:solidFill>
            <a:schemeClr val="tx1">
              <a:lumMod val="10000"/>
              <a:lumOff val="9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a:defRPr/>
            </a:pPr>
            <a:r>
              <a:rPr lang="en-US" sz="1200" dirty="0"/>
              <a:t>“That’s wrong </a:t>
            </a:r>
            <a:r>
              <a:rPr lang="en-US" sz="1200" dirty="0" smtClean="0"/>
              <a:t>because …”</a:t>
            </a:r>
            <a:endParaRPr lang="en-US" sz="1200" dirty="0"/>
          </a:p>
        </p:txBody>
      </p:sp>
    </p:spTree>
    <p:extLst>
      <p:ext uri="{BB962C8B-B14F-4D97-AF65-F5344CB8AC3E}">
        <p14:creationId xmlns:p14="http://schemas.microsoft.com/office/powerpoint/2010/main" xmlns="" val="54465045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p:cNvSpPr>
          <p:nvPr/>
        </p:nvSpPr>
        <p:spPr bwMode="auto">
          <a:xfrm>
            <a:off x="152400" y="0"/>
            <a:ext cx="8839200" cy="1447800"/>
          </a:xfrm>
          <a:prstGeom prst="rect">
            <a:avLst/>
          </a:prstGeom>
          <a:noFill/>
          <a:ln w="9525">
            <a:noFill/>
            <a:miter lim="800000"/>
            <a:headEnd/>
            <a:tailEnd/>
          </a:ln>
        </p:spPr>
        <p:txBody>
          <a:bodyPr anchor="ctr"/>
          <a:lstStyle/>
          <a:p>
            <a:pPr algn="ctr" eaLnBrk="1" hangingPunct="1">
              <a:defRPr/>
            </a:pPr>
            <a:r>
              <a:rPr lang="en-US" sz="5400" dirty="0">
                <a:solidFill>
                  <a:schemeClr val="accent2">
                    <a:lumMod val="75000"/>
                  </a:schemeClr>
                </a:solidFill>
                <a:effectLst>
                  <a:outerShdw blurRad="38100" dist="38100" dir="2700000" algn="tl">
                    <a:srgbClr val="C0C0C0"/>
                  </a:outerShdw>
                </a:effectLst>
                <a:cs typeface="Arial" charset="0"/>
              </a:rPr>
              <a:t>Taxonomy of </a:t>
            </a:r>
            <a:r>
              <a:rPr lang="en-US" sz="5400" dirty="0" smtClean="0">
                <a:solidFill>
                  <a:schemeClr val="accent2">
                    <a:lumMod val="75000"/>
                  </a:schemeClr>
                </a:solidFill>
                <a:effectLst>
                  <a:outerShdw blurRad="38100" dist="38100" dir="2700000" algn="tl">
                    <a:srgbClr val="C0C0C0"/>
                  </a:outerShdw>
                </a:effectLst>
                <a:cs typeface="Arial" charset="0"/>
              </a:rPr>
              <a:t>Feedback Types </a:t>
            </a:r>
          </a:p>
          <a:p>
            <a:pPr algn="ctr" eaLnBrk="1" hangingPunct="1">
              <a:defRPr/>
            </a:pPr>
            <a:r>
              <a:rPr lang="en-US" sz="4000" dirty="0" smtClean="0">
                <a:solidFill>
                  <a:schemeClr val="accent2">
                    <a:lumMod val="75000"/>
                  </a:schemeClr>
                </a:solidFill>
                <a:effectLst>
                  <a:outerShdw blurRad="38100" dist="38100" dir="2700000" algn="tl">
                    <a:srgbClr val="C0C0C0"/>
                  </a:outerShdw>
                </a:effectLst>
                <a:cs typeface="Arial" charset="0"/>
              </a:rPr>
              <a:t>Types of </a:t>
            </a:r>
            <a:r>
              <a:rPr lang="en-US" sz="4000" i="1" dirty="0" smtClean="0">
                <a:solidFill>
                  <a:schemeClr val="accent2">
                    <a:lumMod val="75000"/>
                  </a:schemeClr>
                </a:solidFill>
                <a:effectLst>
                  <a:outerShdw blurRad="38100" dist="38100" dir="2700000" algn="tl">
                    <a:srgbClr val="C0C0C0"/>
                  </a:outerShdw>
                </a:effectLst>
                <a:cs typeface="Arial" charset="0"/>
              </a:rPr>
              <a:t>Elaborated Feedback</a:t>
            </a:r>
            <a:endParaRPr lang="en-US" sz="4000" b="0" i="1" dirty="0">
              <a:solidFill>
                <a:schemeClr val="accent2">
                  <a:lumMod val="75000"/>
                </a:schemeClr>
              </a:solidFill>
              <a:effectLst>
                <a:outerShdw blurRad="38100" dist="38100" dir="2700000" algn="tl">
                  <a:srgbClr val="C0C0C0"/>
                </a:outerShdw>
              </a:effectLst>
              <a:cs typeface="Arial" charset="0"/>
            </a:endParaRPr>
          </a:p>
        </p:txBody>
      </p:sp>
      <p:sp>
        <p:nvSpPr>
          <p:cNvPr id="9247" name="AutoShape 31"/>
          <p:cNvSpPr>
            <a:spLocks noChangeArrowheads="1"/>
          </p:cNvSpPr>
          <p:nvPr/>
        </p:nvSpPr>
        <p:spPr bwMode="auto">
          <a:xfrm>
            <a:off x="2667000" y="20574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Attribute Isolation</a:t>
            </a:r>
          </a:p>
        </p:txBody>
      </p:sp>
      <p:sp>
        <p:nvSpPr>
          <p:cNvPr id="9248" name="AutoShape 32"/>
          <p:cNvSpPr>
            <a:spLocks noChangeArrowheads="1"/>
          </p:cNvSpPr>
          <p:nvPr/>
        </p:nvSpPr>
        <p:spPr bwMode="auto">
          <a:xfrm>
            <a:off x="2667000" y="27432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Topic Contingent</a:t>
            </a:r>
          </a:p>
        </p:txBody>
      </p:sp>
      <p:sp>
        <p:nvSpPr>
          <p:cNvPr id="9249" name="AutoShape 33"/>
          <p:cNvSpPr>
            <a:spLocks noChangeArrowheads="1"/>
          </p:cNvSpPr>
          <p:nvPr/>
        </p:nvSpPr>
        <p:spPr bwMode="auto">
          <a:xfrm>
            <a:off x="2667000" y="34290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Response Contingent</a:t>
            </a:r>
          </a:p>
        </p:txBody>
      </p:sp>
      <p:sp>
        <p:nvSpPr>
          <p:cNvPr id="9250" name="AutoShape 34"/>
          <p:cNvSpPr>
            <a:spLocks noChangeArrowheads="1"/>
          </p:cNvSpPr>
          <p:nvPr/>
        </p:nvSpPr>
        <p:spPr bwMode="auto">
          <a:xfrm>
            <a:off x="2667000" y="41148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Hints/Prompts</a:t>
            </a:r>
          </a:p>
        </p:txBody>
      </p:sp>
      <p:sp>
        <p:nvSpPr>
          <p:cNvPr id="9251" name="AutoShape 35"/>
          <p:cNvSpPr>
            <a:spLocks noChangeArrowheads="1"/>
          </p:cNvSpPr>
          <p:nvPr/>
        </p:nvSpPr>
        <p:spPr bwMode="auto">
          <a:xfrm>
            <a:off x="2667000" y="48006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Bugs/Misconceptions</a:t>
            </a:r>
          </a:p>
        </p:txBody>
      </p:sp>
      <p:sp>
        <p:nvSpPr>
          <p:cNvPr id="9252" name="AutoShape 36"/>
          <p:cNvSpPr>
            <a:spLocks noChangeArrowheads="1"/>
          </p:cNvSpPr>
          <p:nvPr/>
        </p:nvSpPr>
        <p:spPr bwMode="auto">
          <a:xfrm>
            <a:off x="2667000" y="5486400"/>
            <a:ext cx="4114800" cy="685800"/>
          </a:xfrm>
          <a:prstGeom prst="roundRect">
            <a:avLst>
              <a:gd name="adj" fmla="val 16667"/>
            </a:avLst>
          </a:prstGeom>
          <a:solidFill>
            <a:schemeClr val="bg1"/>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defRPr/>
            </a:pPr>
            <a:r>
              <a:rPr lang="en-US" sz="2600"/>
              <a:t>Informative Tutoring</a:t>
            </a:r>
          </a:p>
        </p:txBody>
      </p:sp>
    </p:spTree>
    <p:extLst>
      <p:ext uri="{BB962C8B-B14F-4D97-AF65-F5344CB8AC3E}">
        <p14:creationId xmlns:p14="http://schemas.microsoft.com/office/powerpoint/2010/main" xmlns="" val="24699593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1371600" y="0"/>
            <a:ext cx="6477000" cy="1066800"/>
          </a:xfrm>
          <a:prstGeom prst="rect">
            <a:avLst/>
          </a:prstGeom>
          <a:noFill/>
          <a:ln w="9525">
            <a:noFill/>
            <a:miter lim="800000"/>
            <a:headEnd/>
            <a:tailEnd/>
          </a:ln>
        </p:spPr>
        <p:txBody>
          <a:bodyPr anchor="ctr"/>
          <a:lstStyle/>
          <a:p>
            <a:pPr algn="ctr" eaLnBrk="1" hangingPunct="1">
              <a:defRPr/>
            </a:pPr>
            <a:r>
              <a:rPr lang="en-US" sz="5400" b="0" dirty="0" smtClean="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Not So Fast … </a:t>
            </a:r>
            <a:endParaRPr lang="en-US" sz="5400" b="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endParaRPr>
          </a:p>
        </p:txBody>
      </p:sp>
      <p:sp>
        <p:nvSpPr>
          <p:cNvPr id="2" name="Rectangle 1"/>
          <p:cNvSpPr/>
          <p:nvPr/>
        </p:nvSpPr>
        <p:spPr>
          <a:xfrm>
            <a:off x="742208" y="2286000"/>
            <a:ext cx="5201392" cy="3385542"/>
          </a:xfrm>
          <a:prstGeom prst="rect">
            <a:avLst/>
          </a:prstGeom>
        </p:spPr>
        <p:txBody>
          <a:bodyPr wrap="square">
            <a:spAutoFit/>
          </a:bodyPr>
          <a:lstStyle/>
          <a:p>
            <a:r>
              <a:rPr lang="en-US" sz="3000" dirty="0" smtClean="0"/>
              <a:t>It </a:t>
            </a:r>
            <a:r>
              <a:rPr lang="en-US" sz="3000" dirty="0"/>
              <a:t>may </a:t>
            </a:r>
            <a:r>
              <a:rPr lang="en-US" sz="3000" dirty="0" smtClean="0"/>
              <a:t>seem reasonable </a:t>
            </a:r>
            <a:r>
              <a:rPr lang="en-US" sz="3000" dirty="0"/>
              <a:t>to assume that richer, more informative </a:t>
            </a:r>
            <a:r>
              <a:rPr lang="en-US" sz="3000" dirty="0" smtClean="0"/>
              <a:t>feedback</a:t>
            </a:r>
            <a:r>
              <a:rPr lang="en-US" sz="3200" dirty="0" smtClean="0"/>
              <a:t>—</a:t>
            </a:r>
            <a:r>
              <a:rPr lang="en-US" sz="3000" dirty="0" smtClean="0"/>
              <a:t>with detailed information </a:t>
            </a:r>
            <a:r>
              <a:rPr lang="en-US" sz="3000" dirty="0"/>
              <a:t>about task </a:t>
            </a:r>
            <a:r>
              <a:rPr lang="en-US" sz="3000" dirty="0" smtClean="0"/>
              <a:t>performance</a:t>
            </a:r>
            <a:r>
              <a:rPr lang="en-US" sz="3200" dirty="0" smtClean="0"/>
              <a:t>—</a:t>
            </a:r>
            <a:r>
              <a:rPr lang="en-US" sz="3000" dirty="0" smtClean="0"/>
              <a:t>will </a:t>
            </a:r>
            <a:r>
              <a:rPr lang="en-US" sz="3000" dirty="0"/>
              <a:t>enhance student </a:t>
            </a:r>
            <a:r>
              <a:rPr lang="en-US" sz="3000" dirty="0" smtClean="0"/>
              <a:t>learning. </a:t>
            </a:r>
            <a:r>
              <a:rPr lang="en-US" sz="3000" i="1" dirty="0" smtClean="0"/>
              <a:t>But, </a:t>
            </a:r>
            <a:r>
              <a:rPr lang="en-US" sz="3000" i="1" dirty="0"/>
              <a:t>that’s not the </a:t>
            </a:r>
            <a:r>
              <a:rPr lang="en-US" sz="3000" i="1" dirty="0" smtClean="0"/>
              <a:t>case!</a:t>
            </a:r>
            <a:endParaRPr lang="en-US" sz="3000" dirty="0"/>
          </a:p>
        </p:txBody>
      </p:sp>
      <p:pic>
        <p:nvPicPr>
          <p:cNvPr id="5" name="Picture 4" descr="red_stoplight.png"/>
          <p:cNvPicPr>
            <a:picLocks noChangeAspect="1"/>
          </p:cNvPicPr>
          <p:nvPr/>
        </p:nvPicPr>
        <p:blipFill>
          <a:blip r:embed="rId3" cstate="print"/>
          <a:stretch>
            <a:fillRect/>
          </a:stretch>
        </p:blipFill>
        <p:spPr>
          <a:xfrm>
            <a:off x="5867400" y="2057400"/>
            <a:ext cx="2743200" cy="2743200"/>
          </a:xfrm>
          <a:prstGeom prst="rect">
            <a:avLst/>
          </a:prstGeom>
        </p:spPr>
      </p:pic>
    </p:spTree>
    <p:extLst>
      <p:ext uri="{BB962C8B-B14F-4D97-AF65-F5344CB8AC3E}">
        <p14:creationId xmlns="" xmlns:p14="http://schemas.microsoft.com/office/powerpoint/2010/main" val="25686953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0" name="Rectangle 16"/>
          <p:cNvSpPr>
            <a:spLocks noChangeArrowheads="1"/>
          </p:cNvSpPr>
          <p:nvPr/>
        </p:nvSpPr>
        <p:spPr bwMode="auto">
          <a:xfrm>
            <a:off x="1143000" y="1676400"/>
            <a:ext cx="7010400" cy="3962400"/>
          </a:xfrm>
          <a:prstGeom prst="rect">
            <a:avLst/>
          </a:prstGeom>
          <a:solidFill>
            <a:schemeClr val="bg1"/>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en-US" sz="1700">
              <a:latin typeface="Arial" pitchFamily="34" charset="0"/>
              <a:ea typeface="ヒラギノ角ゴ Pro W3" charset="-128"/>
            </a:endParaRPr>
          </a:p>
        </p:txBody>
      </p:sp>
      <p:sp>
        <p:nvSpPr>
          <p:cNvPr id="14" name="Title 1"/>
          <p:cNvSpPr>
            <a:spLocks/>
          </p:cNvSpPr>
          <p:nvPr/>
        </p:nvSpPr>
        <p:spPr bwMode="auto">
          <a:xfrm>
            <a:off x="533400" y="76200"/>
            <a:ext cx="8077200" cy="8382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Hypothesis/Findings</a:t>
            </a:r>
          </a:p>
        </p:txBody>
      </p:sp>
      <p:sp>
        <p:nvSpPr>
          <p:cNvPr id="67594" name="Rectangle 10"/>
          <p:cNvSpPr>
            <a:spLocks noChangeArrowheads="1"/>
          </p:cNvSpPr>
          <p:nvPr/>
        </p:nvSpPr>
        <p:spPr bwMode="auto">
          <a:xfrm>
            <a:off x="1143000" y="1676400"/>
            <a:ext cx="7010400" cy="838200"/>
          </a:xfrm>
          <a:prstGeom prst="rect">
            <a:avLst/>
          </a:prstGeom>
          <a:solidFill>
            <a:schemeClr val="bg1"/>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a:defRPr/>
            </a:pPr>
            <a:r>
              <a:rPr lang="en-US" sz="2200" b="0" i="1" dirty="0">
                <a:latin typeface="Times New Roman" pitchFamily="18" charset="0"/>
                <a:ea typeface="ヒラギノ角ゴ Pro W3" charset="-128"/>
                <a:cs typeface="Times New Roman" pitchFamily="18" charset="0"/>
              </a:rPr>
              <a:t>Feedback that contains detailed information about </a:t>
            </a:r>
          </a:p>
          <a:p>
            <a:pPr algn="ctr">
              <a:defRPr/>
            </a:pPr>
            <a:r>
              <a:rPr lang="en-US" sz="2200" b="0" i="1" dirty="0">
                <a:latin typeface="Times New Roman" pitchFamily="18" charset="0"/>
                <a:ea typeface="ヒラギノ角ゴ Pro W3" charset="-128"/>
                <a:cs typeface="Times New Roman" pitchFamily="18" charset="0"/>
              </a:rPr>
              <a:t>task performance will enhance student learning. </a:t>
            </a:r>
          </a:p>
        </p:txBody>
      </p:sp>
      <p:sp>
        <p:nvSpPr>
          <p:cNvPr id="67595" name="Rectangle 11"/>
          <p:cNvSpPr>
            <a:spLocks noChangeArrowheads="1"/>
          </p:cNvSpPr>
          <p:nvPr/>
        </p:nvSpPr>
        <p:spPr bwMode="auto">
          <a:xfrm>
            <a:off x="1143000" y="2514600"/>
            <a:ext cx="2209800" cy="3124200"/>
          </a:xfrm>
          <a:prstGeom prst="rect">
            <a:avLst/>
          </a:prstGeom>
          <a:gradFill rotWithShape="1">
            <a:gsLst>
              <a:gs pos="0">
                <a:srgbClr val="FFEBEB"/>
              </a:gs>
              <a:gs pos="100000">
                <a:schemeClr val="bg1"/>
              </a:gs>
            </a:gsLst>
            <a:lin ang="5400000" scaled="1"/>
          </a:gra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defRPr/>
            </a:pPr>
            <a:r>
              <a:rPr lang="en-US" sz="2000" dirty="0">
                <a:latin typeface="Arial" pitchFamily="34" charset="0"/>
                <a:ea typeface="ヒラギノ角ゴ Pro W3" charset="-128"/>
              </a:rPr>
              <a:t>Positive </a:t>
            </a:r>
            <a:r>
              <a:rPr lang="en-US" sz="2000" dirty="0" smtClean="0">
                <a:latin typeface="Arial" pitchFamily="34" charset="0"/>
                <a:ea typeface="ヒラギノ角ゴ Pro W3" charset="-128"/>
              </a:rPr>
              <a:t>Effect</a:t>
            </a:r>
            <a:br>
              <a:rPr lang="en-US" sz="2000" dirty="0" smtClean="0">
                <a:latin typeface="Arial" pitchFamily="34" charset="0"/>
                <a:ea typeface="ヒラギノ角ゴ Pro W3" charset="-128"/>
              </a:rPr>
            </a:br>
            <a:r>
              <a:rPr lang="en-US" sz="1400" dirty="0">
                <a:latin typeface="Arial" pitchFamily="34" charset="0"/>
                <a:ea typeface="ヒラギノ角ゴ Pro W3" charset="-128"/>
              </a:rPr>
              <a:t>	</a:t>
            </a:r>
          </a:p>
          <a:p>
            <a:pPr>
              <a:defRPr/>
            </a:pPr>
            <a:r>
              <a:rPr lang="en-US" sz="1600" b="0" dirty="0">
                <a:latin typeface="Arial" pitchFamily="34" charset="0"/>
                <a:ea typeface="ヒラギノ角ゴ Pro W3" charset="-128"/>
              </a:rPr>
              <a:t>Swan (1983) found that a “bugs and misconceptions” approach was more effective in enhancing student learning </a:t>
            </a:r>
            <a:r>
              <a:rPr lang="en-US" sz="1600" b="0" dirty="0" smtClean="0">
                <a:latin typeface="Arial" pitchFamily="34" charset="0"/>
                <a:ea typeface="ヒラギノ角ゴ Pro W3" charset="-128"/>
              </a:rPr>
              <a:t>compared to </a:t>
            </a:r>
            <a:r>
              <a:rPr lang="en-US" sz="1600" b="0" dirty="0">
                <a:latin typeface="Arial" pitchFamily="34" charset="0"/>
                <a:ea typeface="ヒラギノ角ゴ Pro W3" charset="-128"/>
              </a:rPr>
              <a:t>simply </a:t>
            </a:r>
            <a:r>
              <a:rPr lang="en-US" sz="1600" b="0" dirty="0" err="1" smtClean="0">
                <a:latin typeface="Arial" pitchFamily="34" charset="0"/>
                <a:ea typeface="ヒラギノ角ゴ Pro W3" charset="-128"/>
              </a:rPr>
              <a:t>reteaching</a:t>
            </a:r>
            <a:r>
              <a:rPr lang="en-US" sz="1600" b="0" dirty="0" smtClean="0">
                <a:latin typeface="Arial" pitchFamily="34" charset="0"/>
                <a:ea typeface="ヒラギノ角ゴ Pro W3" charset="-128"/>
              </a:rPr>
              <a:t> </a:t>
            </a:r>
            <a:r>
              <a:rPr lang="en-US" sz="1600" b="0" dirty="0">
                <a:latin typeface="Arial" pitchFamily="34" charset="0"/>
                <a:ea typeface="ヒラギノ角ゴ Pro W3" charset="-128"/>
              </a:rPr>
              <a:t>(topic contingent). </a:t>
            </a:r>
          </a:p>
          <a:p>
            <a:pPr>
              <a:defRPr/>
            </a:pPr>
            <a:endParaRPr lang="en-US" sz="1600" b="0" dirty="0">
              <a:latin typeface="Arial" pitchFamily="34" charset="0"/>
              <a:ea typeface="ヒラギノ角ゴ Pro W3" charset="-128"/>
            </a:endParaRPr>
          </a:p>
        </p:txBody>
      </p:sp>
      <p:sp>
        <p:nvSpPr>
          <p:cNvPr id="67596" name="Rectangle 12"/>
          <p:cNvSpPr>
            <a:spLocks noChangeArrowheads="1"/>
          </p:cNvSpPr>
          <p:nvPr/>
        </p:nvSpPr>
        <p:spPr bwMode="auto">
          <a:xfrm>
            <a:off x="3352800" y="2514600"/>
            <a:ext cx="2514600" cy="3124200"/>
          </a:xfrm>
          <a:prstGeom prst="rect">
            <a:avLst/>
          </a:prstGeom>
          <a:gradFill rotWithShape="1">
            <a:gsLst>
              <a:gs pos="0">
                <a:srgbClr val="F4F8CC"/>
              </a:gs>
              <a:gs pos="100000">
                <a:schemeClr val="bg1"/>
              </a:gs>
            </a:gsLst>
            <a:lin ang="5400000" scaled="1"/>
          </a:gra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defRPr/>
            </a:pPr>
            <a:r>
              <a:rPr lang="en-US" sz="2000" dirty="0" smtClean="0">
                <a:latin typeface="Arial" pitchFamily="34" charset="0"/>
                <a:ea typeface="ヒラギノ角ゴ Pro W3" charset="-128"/>
              </a:rPr>
              <a:t>No </a:t>
            </a:r>
            <a:r>
              <a:rPr lang="en-US" sz="2000" dirty="0">
                <a:latin typeface="Arial" pitchFamily="34" charset="0"/>
                <a:ea typeface="ヒラギノ角ゴ Pro W3" charset="-128"/>
              </a:rPr>
              <a:t>Effect</a:t>
            </a:r>
          </a:p>
          <a:p>
            <a:pPr>
              <a:defRPr/>
            </a:pPr>
            <a:endParaRPr lang="en-US" sz="1400" dirty="0">
              <a:latin typeface="Arial" pitchFamily="34" charset="0"/>
              <a:ea typeface="ヒラギノ角ゴ Pro W3" charset="-128"/>
            </a:endParaRPr>
          </a:p>
          <a:p>
            <a:pPr>
              <a:defRPr/>
            </a:pPr>
            <a:r>
              <a:rPr lang="en-US" sz="1600" b="0" dirty="0" err="1">
                <a:latin typeface="Arial" pitchFamily="34" charset="0"/>
                <a:ea typeface="ヒラギノ角ゴ Pro W3" charset="-128"/>
              </a:rPr>
              <a:t>Sleeman</a:t>
            </a:r>
            <a:r>
              <a:rPr lang="en-US" sz="1600" b="0" dirty="0">
                <a:latin typeface="Arial" pitchFamily="34" charset="0"/>
                <a:ea typeface="ヒラギノ角ゴ Pro W3" charset="-128"/>
              </a:rPr>
              <a:t> et al. (1989) conducted </a:t>
            </a:r>
            <a:r>
              <a:rPr lang="en-US" sz="1600" b="0" dirty="0" smtClean="0">
                <a:latin typeface="Arial" pitchFamily="34" charset="0"/>
                <a:ea typeface="ヒラギノ角ゴ Pro W3" charset="-128"/>
              </a:rPr>
              <a:t>3 studies </a:t>
            </a:r>
            <a:r>
              <a:rPr lang="en-US" sz="1600" b="0" dirty="0">
                <a:latin typeface="Arial" pitchFamily="34" charset="0"/>
                <a:ea typeface="ヒラギノ角ゴ Pro W3" charset="-128"/>
              </a:rPr>
              <a:t>comparing “bugs </a:t>
            </a:r>
            <a:r>
              <a:rPr lang="en-US" sz="1600" b="0" dirty="0" smtClean="0">
                <a:latin typeface="Arial" pitchFamily="34" charset="0"/>
                <a:ea typeface="ヒラギノ角ゴ Pro W3" charset="-128"/>
              </a:rPr>
              <a:t>and misconceptions</a:t>
            </a:r>
            <a:r>
              <a:rPr lang="en-US" sz="1600" b="0" dirty="0">
                <a:latin typeface="Arial" pitchFamily="34" charset="0"/>
                <a:ea typeface="ヒラギノ角ゴ Pro W3" charset="-128"/>
              </a:rPr>
              <a:t>” vs. topic contingent and found (a) they were both better than no tutoring, but (b) not different from each other. </a:t>
            </a:r>
          </a:p>
          <a:p>
            <a:pPr>
              <a:defRPr/>
            </a:pPr>
            <a:endParaRPr lang="en-US" sz="1600" b="0" dirty="0">
              <a:latin typeface="Arial" pitchFamily="34" charset="0"/>
              <a:ea typeface="ヒラギノ角ゴ Pro W3" charset="-128"/>
            </a:endParaRPr>
          </a:p>
          <a:p>
            <a:pPr>
              <a:defRPr/>
            </a:pPr>
            <a:endParaRPr lang="en-US" sz="1400" dirty="0">
              <a:latin typeface="Arial" pitchFamily="34" charset="0"/>
              <a:ea typeface="ヒラギノ角ゴ Pro W3" charset="-128"/>
            </a:endParaRPr>
          </a:p>
          <a:p>
            <a:pPr>
              <a:defRPr/>
            </a:pPr>
            <a:r>
              <a:rPr lang="en-US" sz="1400" dirty="0">
                <a:latin typeface="Arial" pitchFamily="34" charset="0"/>
                <a:ea typeface="ヒラギノ角ゴ Pro W3" charset="-128"/>
              </a:rPr>
              <a:t>  </a:t>
            </a:r>
          </a:p>
        </p:txBody>
      </p:sp>
      <p:sp>
        <p:nvSpPr>
          <p:cNvPr id="67597" name="Rectangle 13"/>
          <p:cNvSpPr>
            <a:spLocks noChangeArrowheads="1"/>
          </p:cNvSpPr>
          <p:nvPr/>
        </p:nvSpPr>
        <p:spPr bwMode="auto">
          <a:xfrm>
            <a:off x="5867400" y="2514600"/>
            <a:ext cx="2286000" cy="3124200"/>
          </a:xfrm>
          <a:prstGeom prst="rect">
            <a:avLst/>
          </a:prstGeom>
          <a:gradFill rotWithShape="1">
            <a:gsLst>
              <a:gs pos="0">
                <a:srgbClr val="E0F7FC"/>
              </a:gs>
              <a:gs pos="100000">
                <a:schemeClr val="bg1"/>
              </a:gs>
            </a:gsLst>
            <a:lin ang="5400000" scaled="1"/>
          </a:gra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defRPr/>
            </a:pPr>
            <a:r>
              <a:rPr lang="en-US" sz="2000" dirty="0">
                <a:latin typeface="Arial" pitchFamily="34" charset="0"/>
                <a:ea typeface="ヒラギノ角ゴ Pro W3" charset="-128"/>
              </a:rPr>
              <a:t>Negative Effect</a:t>
            </a:r>
          </a:p>
          <a:p>
            <a:pPr>
              <a:defRPr/>
            </a:pPr>
            <a:endParaRPr lang="en-US" sz="1400" dirty="0">
              <a:latin typeface="Arial" pitchFamily="34" charset="0"/>
              <a:ea typeface="ヒラギノ角ゴ Pro W3" charset="-128"/>
            </a:endParaRPr>
          </a:p>
          <a:p>
            <a:pPr>
              <a:defRPr/>
            </a:pPr>
            <a:r>
              <a:rPr lang="en-US" sz="1600" b="0" dirty="0" err="1">
                <a:latin typeface="Arial" pitchFamily="34" charset="0"/>
                <a:ea typeface="ヒラギノ角ゴ Pro W3" charset="-128"/>
              </a:rPr>
              <a:t>Kulhavy</a:t>
            </a:r>
            <a:r>
              <a:rPr lang="en-US" sz="1600" b="0" dirty="0">
                <a:latin typeface="Arial" pitchFamily="34" charset="0"/>
                <a:ea typeface="ヒラギノ角ゴ Pro W3" charset="-128"/>
              </a:rPr>
              <a:t> et al. (1985) tested </a:t>
            </a:r>
            <a:r>
              <a:rPr lang="en-US" sz="1600" b="0" dirty="0" smtClean="0">
                <a:latin typeface="Arial" pitchFamily="34" charset="0"/>
                <a:ea typeface="ヒラギノ角ゴ Pro W3" charset="-128"/>
              </a:rPr>
              <a:t>4 types </a:t>
            </a:r>
            <a:r>
              <a:rPr lang="en-US" sz="1600" b="0" dirty="0">
                <a:latin typeface="Arial" pitchFamily="34" charset="0"/>
                <a:ea typeface="ヒラギノ角ゴ Pro W3" charset="-128"/>
              </a:rPr>
              <a:t>of </a:t>
            </a:r>
            <a:r>
              <a:rPr lang="en-US" sz="1600" b="0" dirty="0" smtClean="0">
                <a:latin typeface="Arial" pitchFamily="34" charset="0"/>
                <a:ea typeface="ヒラギノ角ゴ Pro W3" charset="-128"/>
              </a:rPr>
              <a:t>feedback </a:t>
            </a:r>
            <a:r>
              <a:rPr lang="en-US" sz="1600" b="0" dirty="0">
                <a:latin typeface="Arial" pitchFamily="34" charset="0"/>
                <a:ea typeface="ヒラギノ角ゴ Pro W3" charset="-128"/>
              </a:rPr>
              <a:t>(increasing complexity) and found complexity was inversely related to (a) ability to learn </a:t>
            </a:r>
            <a:r>
              <a:rPr lang="en-US" sz="1600" b="0" dirty="0" smtClean="0">
                <a:latin typeface="Arial" pitchFamily="34" charset="0"/>
                <a:ea typeface="ヒラギノ角ゴ Pro W3" charset="-128"/>
              </a:rPr>
              <a:t>effectively </a:t>
            </a:r>
            <a:r>
              <a:rPr lang="en-US" sz="1600" b="0" dirty="0">
                <a:latin typeface="Arial" pitchFamily="34" charset="0"/>
                <a:ea typeface="ヒラギノ角ゴ Pro W3" charset="-128"/>
              </a:rPr>
              <a:t>and (b) ability to correct own errors. </a:t>
            </a:r>
          </a:p>
        </p:txBody>
      </p:sp>
    </p:spTree>
    <p:extLst>
      <p:ext uri="{BB962C8B-B14F-4D97-AF65-F5344CB8AC3E}">
        <p14:creationId xmlns:p14="http://schemas.microsoft.com/office/powerpoint/2010/main" xmlns="" val="323802746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1905000" y="2438400"/>
            <a:ext cx="5715000" cy="1752600"/>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a:sp3d extrusionH="57150">
              <a:bevelT w="38100" h="38100"/>
            </a:sp3d>
          </a:bodyPr>
          <a:lstStyle/>
          <a:p>
            <a:pPr algn="ctr">
              <a:defRPr/>
            </a:pPr>
            <a:r>
              <a:rPr lang="en-US" sz="8800" b="1"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Examples</a:t>
            </a:r>
            <a:endParaRPr lang="en-US" sz="8800" b="1"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xmlns="" val="338379767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91550" cy="838199"/>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
        <p:nvSpPr>
          <p:cNvPr id="5" name="Oval Callout 4"/>
          <p:cNvSpPr/>
          <p:nvPr/>
        </p:nvSpPr>
        <p:spPr>
          <a:xfrm>
            <a:off x="2514600" y="1219200"/>
            <a:ext cx="4267200" cy="1676400"/>
          </a:xfrm>
          <a:prstGeom prst="wedgeEllipseCallout">
            <a:avLst>
              <a:gd name="adj1" fmla="val -27591"/>
              <a:gd name="adj2" fmla="val 8231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Steve, which organelle is responsible for producing </a:t>
            </a:r>
            <a:r>
              <a:rPr lang="en-US" sz="2000" i="1" dirty="0" smtClean="0"/>
              <a:t>energy</a:t>
            </a:r>
            <a:r>
              <a:rPr lang="en-US" sz="2000" dirty="0" smtClean="0"/>
              <a:t> in a cell?</a:t>
            </a:r>
            <a:endParaRPr lang="en-US" sz="2000" dirty="0"/>
          </a:p>
        </p:txBody>
      </p:sp>
      <p:sp>
        <p:nvSpPr>
          <p:cNvPr id="6" name="Oval Callout 5"/>
          <p:cNvSpPr/>
          <p:nvPr/>
        </p:nvSpPr>
        <p:spPr>
          <a:xfrm rot="20041921">
            <a:off x="7052231" y="2619458"/>
            <a:ext cx="1971299" cy="993648"/>
          </a:xfrm>
          <a:prstGeom prst="wedgeEllipseCallout">
            <a:avLst>
              <a:gd name="adj1" fmla="val -69292"/>
              <a:gd name="adj2" fmla="val 45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Um, </a:t>
            </a:r>
            <a:r>
              <a:rPr lang="en-US" sz="2000" dirty="0"/>
              <a:t>l</a:t>
            </a:r>
            <a:r>
              <a:rPr lang="en-US" sz="2000" dirty="0" smtClean="0"/>
              <a:t>ysosome?</a:t>
            </a:r>
            <a:endParaRPr lang="en-US" sz="2000" dirty="0"/>
          </a:p>
        </p:txBody>
      </p:sp>
      <p:pic>
        <p:nvPicPr>
          <p:cNvPr id="41985" name="Picture 1" descr="C:\Users\utokac\Desktop\Cartoons\teacher1.png"/>
          <p:cNvPicPr>
            <a:picLocks noChangeAspect="1" noChangeArrowheads="1"/>
          </p:cNvPicPr>
          <p:nvPr/>
        </p:nvPicPr>
        <p:blipFill>
          <a:blip r:embed="rId3" cstate="print"/>
          <a:srcRect/>
          <a:stretch>
            <a:fillRect/>
          </a:stretch>
        </p:blipFill>
        <p:spPr bwMode="auto">
          <a:xfrm>
            <a:off x="1371600" y="2667000"/>
            <a:ext cx="2524125" cy="3429000"/>
          </a:xfrm>
          <a:prstGeom prst="rect">
            <a:avLst/>
          </a:prstGeom>
          <a:noFill/>
        </p:spPr>
      </p:pic>
      <p:pic>
        <p:nvPicPr>
          <p:cNvPr id="41986" name="Picture 2" descr="C:\Users\utokac\Desktop\Cartoons\student_disappointed.png"/>
          <p:cNvPicPr>
            <a:picLocks noChangeAspect="1" noChangeArrowheads="1"/>
          </p:cNvPicPr>
          <p:nvPr/>
        </p:nvPicPr>
        <p:blipFill>
          <a:blip r:embed="rId4" cstate="print"/>
          <a:srcRect/>
          <a:stretch>
            <a:fillRect/>
          </a:stretch>
        </p:blipFill>
        <p:spPr bwMode="auto">
          <a:xfrm>
            <a:off x="4724400" y="3352800"/>
            <a:ext cx="2362200" cy="3143250"/>
          </a:xfrm>
          <a:prstGeom prst="rect">
            <a:avLst/>
          </a:prstGeom>
          <a:noFill/>
        </p:spPr>
      </p:pic>
      <p:sp>
        <p:nvSpPr>
          <p:cNvPr id="7" name="Oval Callout 6"/>
          <p:cNvSpPr/>
          <p:nvPr/>
        </p:nvSpPr>
        <p:spPr>
          <a:xfrm>
            <a:off x="0" y="4724400"/>
            <a:ext cx="2590800" cy="1600200"/>
          </a:xfrm>
          <a:prstGeom prst="wedgeEllipseCallout">
            <a:avLst>
              <a:gd name="adj1" fmla="val 59274"/>
              <a:gd name="adj2" fmla="val -1194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 that’s not right. The correct answer is </a:t>
            </a:r>
            <a:r>
              <a:rPr lang="en-US" b="1" dirty="0" smtClean="0"/>
              <a:t>mitochondrion.</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81000" y="152400"/>
            <a:ext cx="8591550" cy="838199"/>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
        <p:nvSpPr>
          <p:cNvPr id="10" name="Oval 9"/>
          <p:cNvSpPr/>
          <p:nvPr/>
        </p:nvSpPr>
        <p:spPr>
          <a:xfrm>
            <a:off x="457200" y="2057400"/>
            <a:ext cx="1885950" cy="1828800"/>
          </a:xfrm>
          <a:prstGeom prst="ellipse">
            <a:avLst/>
          </a:prstGeom>
          <a:blipFill>
            <a:blip r:embed="rId3"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2237509" y="1676400"/>
            <a:ext cx="2819399" cy="1104900"/>
          </a:xfrm>
          <a:prstGeom prst="wedgeEllipseCallout">
            <a:avLst>
              <a:gd name="adj1" fmla="val -46720"/>
              <a:gd name="adj2" fmla="val 45419"/>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Ryan, can </a:t>
            </a:r>
            <a:r>
              <a:rPr lang="en-US" dirty="0"/>
              <a:t>you </a:t>
            </a:r>
            <a:r>
              <a:rPr lang="en-US" dirty="0" smtClean="0"/>
              <a:t>list all of the plant </a:t>
            </a:r>
            <a:r>
              <a:rPr lang="en-US" dirty="0"/>
              <a:t>cell organelles?</a:t>
            </a:r>
          </a:p>
        </p:txBody>
      </p:sp>
      <p:sp>
        <p:nvSpPr>
          <p:cNvPr id="14" name="Oval Callout 13"/>
          <p:cNvSpPr/>
          <p:nvPr/>
        </p:nvSpPr>
        <p:spPr>
          <a:xfrm>
            <a:off x="103908" y="4800600"/>
            <a:ext cx="5105400" cy="1219200"/>
          </a:xfrm>
          <a:prstGeom prst="wedgeEllipseCallout">
            <a:avLst>
              <a:gd name="adj1" fmla="val -23961"/>
              <a:gd name="adj2" fmla="val -157329"/>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You’re missing one organelle</a:t>
            </a:r>
            <a:r>
              <a:rPr lang="en-US" dirty="0"/>
              <a:t>. </a:t>
            </a:r>
            <a:r>
              <a:rPr lang="en-US" dirty="0" smtClean="0"/>
              <a:t>Think of an </a:t>
            </a:r>
            <a:r>
              <a:rPr lang="en-US" dirty="0"/>
              <a:t>organelle </a:t>
            </a:r>
            <a:r>
              <a:rPr lang="en-US" dirty="0" smtClean="0"/>
              <a:t>that plays a big role in </a:t>
            </a:r>
            <a:r>
              <a:rPr lang="en-US" b="1" dirty="0" smtClean="0"/>
              <a:t> </a:t>
            </a:r>
            <a:r>
              <a:rPr lang="en-US" dirty="0" smtClean="0"/>
              <a:t>the</a:t>
            </a:r>
            <a:r>
              <a:rPr lang="en-US" b="1" dirty="0" smtClean="0"/>
              <a:t> </a:t>
            </a:r>
            <a:r>
              <a:rPr lang="en-US" dirty="0" smtClean="0"/>
              <a:t>photosynthesis process. </a:t>
            </a:r>
            <a:endParaRPr lang="en-US" dirty="0"/>
          </a:p>
        </p:txBody>
      </p:sp>
      <p:sp>
        <p:nvSpPr>
          <p:cNvPr id="12" name="Oval 11"/>
          <p:cNvSpPr/>
          <p:nvPr/>
        </p:nvSpPr>
        <p:spPr>
          <a:xfrm>
            <a:off x="6858000" y="1447800"/>
            <a:ext cx="1885950" cy="1828800"/>
          </a:xfrm>
          <a:prstGeom prst="ellipse">
            <a:avLst/>
          </a:prstGeom>
          <a:blipFill>
            <a:blip r:embed="rId4"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Callout 12"/>
          <p:cNvSpPr/>
          <p:nvPr/>
        </p:nvSpPr>
        <p:spPr>
          <a:xfrm>
            <a:off x="2389908" y="2781300"/>
            <a:ext cx="4925292" cy="2019300"/>
          </a:xfrm>
          <a:prstGeom prst="wedgeEllipseCallout">
            <a:avLst>
              <a:gd name="adj1" fmla="val 49249"/>
              <a:gd name="adj2" fmla="val -55875"/>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r>
              <a:rPr lang="en-US" dirty="0" smtClean="0"/>
              <a:t>Let’s see …there’s the cell </a:t>
            </a:r>
            <a:r>
              <a:rPr lang="en-US" dirty="0"/>
              <a:t>wall, cell membrane, nucleus, nuclear membrane, cytoplasm, endoplasmic reticulum, ribosome, mitochondrion, </a:t>
            </a:r>
            <a:r>
              <a:rPr lang="en-US" dirty="0" smtClean="0"/>
              <a:t>and vacuole</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tokac\Desktop\Cartoons\student_girl_puzzled.png"/>
          <p:cNvPicPr>
            <a:picLocks noChangeAspect="1" noChangeArrowheads="1"/>
          </p:cNvPicPr>
          <p:nvPr/>
        </p:nvPicPr>
        <p:blipFill>
          <a:blip r:embed="rId3" cstate="print"/>
          <a:srcRect/>
          <a:stretch>
            <a:fillRect/>
          </a:stretch>
        </p:blipFill>
        <p:spPr bwMode="auto">
          <a:xfrm>
            <a:off x="6477000" y="2057400"/>
            <a:ext cx="1670130" cy="3598862"/>
          </a:xfrm>
          <a:prstGeom prst="rect">
            <a:avLst/>
          </a:prstGeom>
          <a:noFill/>
        </p:spPr>
      </p:pic>
      <p:sp>
        <p:nvSpPr>
          <p:cNvPr id="9" name="Title 1"/>
          <p:cNvSpPr txBox="1">
            <a:spLocks/>
          </p:cNvSpPr>
          <p:nvPr/>
        </p:nvSpPr>
        <p:spPr>
          <a:xfrm>
            <a:off x="304800" y="228600"/>
            <a:ext cx="8591550" cy="838199"/>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endParaRPr lang="en-US" sz="5400" dirty="0" smtClean="0">
              <a:solidFill>
                <a:schemeClr val="accent2">
                  <a:lumMod val="75000"/>
                </a:schemeClr>
              </a:solidFill>
              <a:effectLst>
                <a:outerShdw blurRad="38100" dist="38100" dir="2700000" algn="tl">
                  <a:srgbClr val="000000">
                    <a:alpha val="43137"/>
                  </a:srgbClr>
                </a:outerShdw>
              </a:effectLst>
              <a:latin typeface="+mn-lt"/>
            </a:endParaRPr>
          </a:p>
          <a:p>
            <a:pPr algn="ctr"/>
            <a:endParaRPr lang="en-US" sz="5400" dirty="0" smtClean="0">
              <a:solidFill>
                <a:schemeClr val="accent2">
                  <a:lumMod val="75000"/>
                </a:schemeClr>
              </a:solidFill>
              <a:effectLst>
                <a:outerShdw blurRad="38100" dist="38100" dir="2700000" algn="tl">
                  <a:srgbClr val="000000">
                    <a:alpha val="43137"/>
                  </a:srgbClr>
                </a:outerShdw>
              </a:effectLst>
              <a:latin typeface="+mn-lt"/>
            </a:endParaRPr>
          </a:p>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
        <p:nvSpPr>
          <p:cNvPr id="6" name="Oval Callout 5"/>
          <p:cNvSpPr/>
          <p:nvPr/>
        </p:nvSpPr>
        <p:spPr>
          <a:xfrm>
            <a:off x="6934200" y="4114800"/>
            <a:ext cx="2209800" cy="1905000"/>
          </a:xfrm>
          <a:prstGeom prst="wedgeEllipseCallout">
            <a:avLst>
              <a:gd name="adj1" fmla="val -26957"/>
              <a:gd name="adj2" fmla="val -7650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Oh, yeah. </a:t>
            </a:r>
          </a:p>
          <a:p>
            <a:pPr algn="ctr"/>
            <a:r>
              <a:rPr lang="en-US" dirty="0" smtClean="0"/>
              <a:t>The ribosome is responsible for protein synthesis in cells. </a:t>
            </a:r>
            <a:endParaRPr lang="en-US" dirty="0"/>
          </a:p>
        </p:txBody>
      </p:sp>
      <p:pic>
        <p:nvPicPr>
          <p:cNvPr id="7" name="Picture 6"/>
          <p:cNvPicPr/>
          <p:nvPr/>
        </p:nvPicPr>
        <p:blipFill>
          <a:blip r:embed="rId4" cstate="print"/>
          <a:srcRect/>
          <a:stretch>
            <a:fillRect/>
          </a:stretch>
        </p:blipFill>
        <p:spPr bwMode="auto">
          <a:xfrm>
            <a:off x="533400" y="1676400"/>
            <a:ext cx="5715000" cy="3200399"/>
          </a:xfrm>
          <a:prstGeom prst="rect">
            <a:avLst/>
          </a:prstGeom>
          <a:ln>
            <a:noFill/>
          </a:ln>
          <a:effectLst>
            <a:outerShdw blurRad="50800" dist="50800" dir="5400000" algn="ctr" rotWithShape="0">
              <a:schemeClr val="accent6">
                <a:lumMod val="75000"/>
              </a:schemeClr>
            </a:outerShdw>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91550" cy="1066801"/>
          </a:xfrm>
        </p:spPr>
        <p:txBody>
          <a:bodyPr>
            <a:normAutofit fontScale="90000"/>
          </a:bodyPr>
          <a:lstStyle/>
          <a:p>
            <a:pPr algn="ctr"/>
            <a:r>
              <a:rPr lang="en-US" dirty="0" smtClean="0">
                <a:solidFill>
                  <a:schemeClr val="accent2">
                    <a:lumMod val="75000"/>
                  </a:schemeClr>
                </a:solidFill>
                <a:effectLst>
                  <a:outerShdw blurRad="38100" dist="38100" dir="2700000" algn="tl">
                    <a:srgbClr val="000000">
                      <a:alpha val="43137"/>
                    </a:srgbClr>
                  </a:outerShdw>
                </a:effectLst>
              </a:rPr>
              <a:t/>
            </a:r>
            <a:br>
              <a:rPr lang="en-US" dirty="0" smtClean="0">
                <a:solidFill>
                  <a:schemeClr val="accent2">
                    <a:lumMod val="75000"/>
                  </a:schemeClr>
                </a:solidFill>
                <a:effectLst>
                  <a:outerShdw blurRad="38100" dist="38100" dir="2700000" algn="tl">
                    <a:srgbClr val="000000">
                      <a:alpha val="43137"/>
                    </a:srgbClr>
                  </a:outerShdw>
                </a:effectLst>
              </a:rPr>
            </a:br>
            <a:r>
              <a:rPr lang="en-US" dirty="0" smtClean="0">
                <a:solidFill>
                  <a:schemeClr val="accent2">
                    <a:lumMod val="75000"/>
                  </a:schemeClr>
                </a:solidFill>
                <a:effectLst>
                  <a:outerShdw blurRad="38100" dist="38100" dir="2700000" algn="tl">
                    <a:srgbClr val="000000">
                      <a:alpha val="43137"/>
                    </a:srgbClr>
                  </a:outerShdw>
                </a:effectLst>
              </a:rPr>
              <a:t/>
            </a:r>
            <a:br>
              <a:rPr lang="en-US" dirty="0" smtClean="0">
                <a:solidFill>
                  <a:schemeClr val="accent2">
                    <a:lumMod val="75000"/>
                  </a:schemeClr>
                </a:solidFill>
                <a:effectLst>
                  <a:outerShdw blurRad="38100" dist="38100" dir="2700000" algn="tl">
                    <a:srgbClr val="000000">
                      <a:alpha val="43137"/>
                    </a:srgbClr>
                  </a:outerShdw>
                </a:effectLst>
              </a:rPr>
            </a:br>
            <a:r>
              <a:rPr lang="en-US" dirty="0" smtClean="0">
                <a:solidFill>
                  <a:schemeClr val="accent2">
                    <a:lumMod val="75000"/>
                  </a:schemeClr>
                </a:solidFill>
                <a:effectLst>
                  <a:outerShdw blurRad="38100" dist="38100" dir="2700000" algn="tl">
                    <a:srgbClr val="000000">
                      <a:alpha val="43137"/>
                    </a:srgbClr>
                  </a:outerShdw>
                </a:effectLst>
              </a:rPr>
              <a:t/>
            </a:r>
            <a:br>
              <a:rPr lang="en-US" dirty="0" smtClean="0">
                <a:solidFill>
                  <a:schemeClr val="accent2">
                    <a:lumMod val="75000"/>
                  </a:schemeClr>
                </a:solidFill>
                <a:effectLst>
                  <a:outerShdw blurRad="38100" dist="38100" dir="2700000" algn="tl">
                    <a:srgbClr val="000000">
                      <a:alpha val="43137"/>
                    </a:srgbClr>
                  </a:outerShdw>
                </a:effectLst>
              </a:rPr>
            </a:br>
            <a:r>
              <a:rPr lang="en-US" sz="6000" dirty="0" smtClean="0">
                <a:solidFill>
                  <a:schemeClr val="accent2">
                    <a:lumMod val="75000"/>
                  </a:schemeClr>
                </a:solidFill>
                <a:effectLst>
                  <a:outerShdw blurRad="38100" dist="38100" dir="2700000" algn="tl">
                    <a:srgbClr val="000000">
                      <a:alpha val="43137"/>
                    </a:srgbClr>
                  </a:outerShdw>
                </a:effectLst>
              </a:rPr>
              <a:t>Example</a:t>
            </a:r>
            <a:endParaRPr lang="en-US" sz="6000" dirty="0"/>
          </a:p>
        </p:txBody>
      </p:sp>
      <p:sp>
        <p:nvSpPr>
          <p:cNvPr id="15" name="Oval 14"/>
          <p:cNvSpPr/>
          <p:nvPr/>
        </p:nvSpPr>
        <p:spPr>
          <a:xfrm>
            <a:off x="609600" y="2514600"/>
            <a:ext cx="1885950" cy="1828800"/>
          </a:xfrm>
          <a:prstGeom prst="ellipse">
            <a:avLst/>
          </a:prstGeom>
          <a:blipFill>
            <a:blip r:embed="rId3"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Callout 11"/>
          <p:cNvSpPr/>
          <p:nvPr/>
        </p:nvSpPr>
        <p:spPr>
          <a:xfrm>
            <a:off x="2667000" y="1447800"/>
            <a:ext cx="3048000" cy="2057400"/>
          </a:xfrm>
          <a:prstGeom prst="wedgeEllipseCallout">
            <a:avLst>
              <a:gd name="adj1" fmla="val -66967"/>
              <a:gd name="adj2" fmla="val 3552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Mary, can you tell me which organelle is responsible for storing nutrients and waste products  in cells?</a:t>
            </a:r>
            <a:endParaRPr lang="en-US" dirty="0"/>
          </a:p>
        </p:txBody>
      </p:sp>
      <p:sp>
        <p:nvSpPr>
          <p:cNvPr id="13" name="Oval Callout 12"/>
          <p:cNvSpPr/>
          <p:nvPr/>
        </p:nvSpPr>
        <p:spPr>
          <a:xfrm>
            <a:off x="1676400" y="4267200"/>
            <a:ext cx="3124200" cy="1676400"/>
          </a:xfrm>
          <a:prstGeom prst="wedgeEllipseCallout">
            <a:avLst>
              <a:gd name="adj1" fmla="val -42131"/>
              <a:gd name="adj2" fmla="val -722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That is not correct. The nucleus is responsible for controlling cell activities.</a:t>
            </a:r>
            <a:endParaRPr lang="en-US" dirty="0"/>
          </a:p>
        </p:txBody>
      </p:sp>
      <p:sp>
        <p:nvSpPr>
          <p:cNvPr id="17" name="Oval 16"/>
          <p:cNvSpPr/>
          <p:nvPr/>
        </p:nvSpPr>
        <p:spPr>
          <a:xfrm>
            <a:off x="6781800" y="2667000"/>
            <a:ext cx="1752600" cy="1752600"/>
          </a:xfrm>
          <a:prstGeom prst="ellipse">
            <a:avLst/>
          </a:prstGeom>
          <a:blipFill>
            <a:blip r:embed="rId4"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4724400" y="3581400"/>
            <a:ext cx="1524000" cy="1371600"/>
          </a:xfrm>
          <a:prstGeom prst="wedgeEllipseCallout">
            <a:avLst>
              <a:gd name="adj1" fmla="val 106690"/>
              <a:gd name="adj2" fmla="val -4382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Nucleus?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Callout 6"/>
          <p:cNvSpPr/>
          <p:nvPr/>
        </p:nvSpPr>
        <p:spPr>
          <a:xfrm>
            <a:off x="2286000" y="1600200"/>
            <a:ext cx="4343400" cy="1447800"/>
          </a:xfrm>
          <a:prstGeom prst="wedgeEllipseCallout">
            <a:avLst>
              <a:gd name="adj1" fmla="val -34793"/>
              <a:gd name="adj2" fmla="val 6297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Ryan, can you tell me the name of an organelle that is unique to plant cells?</a:t>
            </a:r>
            <a:endParaRPr lang="en-US" sz="2000" dirty="0"/>
          </a:p>
        </p:txBody>
      </p:sp>
      <p:sp>
        <p:nvSpPr>
          <p:cNvPr id="8" name="Oval Callout 7"/>
          <p:cNvSpPr/>
          <p:nvPr/>
        </p:nvSpPr>
        <p:spPr>
          <a:xfrm>
            <a:off x="4343400" y="3200400"/>
            <a:ext cx="3124200" cy="1295400"/>
          </a:xfrm>
          <a:prstGeom prst="wedgeEllipseCallout">
            <a:avLst>
              <a:gd name="adj1" fmla="val 59858"/>
              <a:gd name="adj2" fmla="val 3561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Chloroplast is a unique organelle in plant cells.</a:t>
            </a:r>
            <a:endParaRPr lang="en-US" sz="2000" dirty="0"/>
          </a:p>
        </p:txBody>
      </p:sp>
      <p:pic>
        <p:nvPicPr>
          <p:cNvPr id="37889" name="Picture 1" descr="C:\Users\utokac\Desktop\Cartoons\teacher1.png"/>
          <p:cNvPicPr>
            <a:picLocks noChangeAspect="1" noChangeArrowheads="1"/>
          </p:cNvPicPr>
          <p:nvPr/>
        </p:nvPicPr>
        <p:blipFill>
          <a:blip r:embed="rId3" cstate="print"/>
          <a:srcRect/>
          <a:stretch>
            <a:fillRect/>
          </a:stretch>
        </p:blipFill>
        <p:spPr bwMode="auto">
          <a:xfrm>
            <a:off x="914400" y="2514600"/>
            <a:ext cx="2371725" cy="3305175"/>
          </a:xfrm>
          <a:prstGeom prst="rect">
            <a:avLst/>
          </a:prstGeom>
          <a:noFill/>
        </p:spPr>
      </p:pic>
      <p:pic>
        <p:nvPicPr>
          <p:cNvPr id="37890" name="Picture 2" descr="C:\Users\utokac\Desktop\Cartoons\student_happy.png"/>
          <p:cNvPicPr>
            <a:picLocks noChangeAspect="1" noChangeArrowheads="1"/>
          </p:cNvPicPr>
          <p:nvPr/>
        </p:nvPicPr>
        <p:blipFill>
          <a:blip r:embed="rId4" cstate="print"/>
          <a:srcRect/>
          <a:stretch>
            <a:fillRect/>
          </a:stretch>
        </p:blipFill>
        <p:spPr bwMode="auto">
          <a:xfrm>
            <a:off x="6781800" y="3429000"/>
            <a:ext cx="2114550" cy="2990850"/>
          </a:xfrm>
          <a:prstGeom prst="rect">
            <a:avLst/>
          </a:prstGeom>
          <a:noFill/>
        </p:spPr>
      </p:pic>
      <p:sp>
        <p:nvSpPr>
          <p:cNvPr id="10" name="Title 1"/>
          <p:cNvSpPr>
            <a:spLocks noGrp="1"/>
          </p:cNvSpPr>
          <p:nvPr>
            <p:ph type="title"/>
          </p:nvPr>
        </p:nvSpPr>
        <p:spPr>
          <a:xfrm>
            <a:off x="304800" y="152400"/>
            <a:ext cx="8591550" cy="838199"/>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
        <p:nvSpPr>
          <p:cNvPr id="9" name="Oval Callout 8"/>
          <p:cNvSpPr/>
          <p:nvPr/>
        </p:nvSpPr>
        <p:spPr>
          <a:xfrm>
            <a:off x="228600" y="3926898"/>
            <a:ext cx="1752600" cy="990600"/>
          </a:xfrm>
          <a:prstGeom prst="wedgeEllipseCallout">
            <a:avLst>
              <a:gd name="adj1" fmla="val 66519"/>
              <a:gd name="adj2" fmla="val -10022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That’s correct!! </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Outline</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3"/>
          </p:nvPr>
        </p:nvSpPr>
        <p:spPr>
          <a:xfrm>
            <a:off x="990600" y="1371600"/>
            <a:ext cx="7924800" cy="4724400"/>
          </a:xfrm>
        </p:spPr>
        <p:txBody>
          <a:bodyPr>
            <a:noAutofit/>
          </a:bodyPr>
          <a:lstStyle/>
          <a:p>
            <a:pPr>
              <a:spcBef>
                <a:spcPts val="1200"/>
              </a:spcBef>
              <a:buClr>
                <a:srgbClr val="CC0066"/>
              </a:buClr>
              <a:buFont typeface="Wingdings" pitchFamily="2" charset="2"/>
              <a:buChar char="Ø"/>
            </a:pPr>
            <a:r>
              <a:rPr lang="en-US" sz="2700" dirty="0" smtClean="0"/>
              <a:t> General Feedback</a:t>
            </a:r>
          </a:p>
          <a:p>
            <a:pPr>
              <a:spcBef>
                <a:spcPts val="1200"/>
              </a:spcBef>
              <a:buClr>
                <a:srgbClr val="CC0066"/>
              </a:buClr>
              <a:buFont typeface="Wingdings" pitchFamily="2" charset="2"/>
              <a:buChar char="Ø"/>
            </a:pPr>
            <a:r>
              <a:rPr lang="en-US" sz="2700" dirty="0" smtClean="0"/>
              <a:t> Principles of Good Feedback</a:t>
            </a:r>
          </a:p>
          <a:p>
            <a:pPr>
              <a:spcBef>
                <a:spcPts val="1200"/>
              </a:spcBef>
              <a:buClr>
                <a:srgbClr val="CC0066"/>
              </a:buClr>
              <a:buFont typeface="Wingdings" pitchFamily="2" charset="2"/>
              <a:buChar char="Ø"/>
            </a:pPr>
            <a:r>
              <a:rPr lang="en-US" sz="2700" dirty="0" smtClean="0"/>
              <a:t> Feedback Focus</a:t>
            </a:r>
          </a:p>
          <a:p>
            <a:pPr>
              <a:spcBef>
                <a:spcPts val="1200"/>
              </a:spcBef>
              <a:buClr>
                <a:srgbClr val="CC0066"/>
              </a:buClr>
              <a:buFont typeface="Wingdings" pitchFamily="2" charset="2"/>
              <a:buChar char="Ø"/>
            </a:pPr>
            <a:r>
              <a:rPr lang="en-US" sz="2700" dirty="0" smtClean="0"/>
              <a:t> Formative Feedback</a:t>
            </a:r>
          </a:p>
          <a:p>
            <a:pPr>
              <a:spcBef>
                <a:spcPts val="1200"/>
              </a:spcBef>
              <a:buClr>
                <a:srgbClr val="CC0066"/>
              </a:buClr>
              <a:buFont typeface="Wingdings" pitchFamily="2" charset="2"/>
              <a:buChar char="Ø"/>
            </a:pPr>
            <a:r>
              <a:rPr lang="en-US" sz="2700" dirty="0" smtClean="0"/>
              <a:t> Type of Feedback </a:t>
            </a:r>
          </a:p>
          <a:p>
            <a:pPr>
              <a:spcBef>
                <a:spcPts val="1200"/>
              </a:spcBef>
              <a:buClr>
                <a:srgbClr val="CC0066"/>
              </a:buClr>
              <a:buFont typeface="Wingdings" pitchFamily="2" charset="2"/>
              <a:buChar char="Ø"/>
            </a:pPr>
            <a:r>
              <a:rPr lang="en-US" sz="2700" dirty="0" smtClean="0"/>
              <a:t> Timing of Feedback</a:t>
            </a:r>
          </a:p>
          <a:p>
            <a:pPr>
              <a:spcBef>
                <a:spcPts val="1200"/>
              </a:spcBef>
              <a:buClr>
                <a:srgbClr val="CC0066"/>
              </a:buClr>
              <a:buFont typeface="Wingdings" pitchFamily="2" charset="2"/>
              <a:buChar char="Ø"/>
            </a:pPr>
            <a:r>
              <a:rPr lang="en-US" sz="2700" dirty="0" smtClean="0"/>
              <a:t> Interactions: Student, Instruction, and Feedback</a:t>
            </a:r>
          </a:p>
          <a:p>
            <a:pPr>
              <a:spcBef>
                <a:spcPts val="1200"/>
              </a:spcBef>
              <a:buClr>
                <a:srgbClr val="CC0066"/>
              </a:buClr>
              <a:buFont typeface="Wingdings" pitchFamily="2" charset="2"/>
              <a:buChar char="Ø"/>
            </a:pPr>
            <a:r>
              <a:rPr lang="en-US" sz="2700" dirty="0" smtClean="0"/>
              <a:t> Activities</a:t>
            </a:r>
          </a:p>
          <a:p>
            <a:pPr>
              <a:spcBef>
                <a:spcPts val="1200"/>
              </a:spcBef>
              <a:buClr>
                <a:srgbClr val="CC0066"/>
              </a:buClr>
              <a:buNone/>
            </a:pPr>
            <a:endParaRPr lang="en-US" sz="27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utokac\Desktop\Cartoons\teacher1.png"/>
          <p:cNvPicPr>
            <a:picLocks noChangeAspect="1" noChangeArrowheads="1"/>
          </p:cNvPicPr>
          <p:nvPr/>
        </p:nvPicPr>
        <p:blipFill>
          <a:blip r:embed="rId3" cstate="print"/>
          <a:srcRect/>
          <a:stretch>
            <a:fillRect/>
          </a:stretch>
        </p:blipFill>
        <p:spPr bwMode="auto">
          <a:xfrm>
            <a:off x="533400" y="2209800"/>
            <a:ext cx="2362200" cy="3291901"/>
          </a:xfrm>
          <a:prstGeom prst="rect">
            <a:avLst/>
          </a:prstGeom>
          <a:noFill/>
        </p:spPr>
      </p:pic>
      <p:pic>
        <p:nvPicPr>
          <p:cNvPr id="5" name="Picture 2" descr="C:\Users\utokac\Desktop\Cartoons\student_girl_puzzled.png"/>
          <p:cNvPicPr>
            <a:picLocks noChangeAspect="1" noChangeArrowheads="1"/>
          </p:cNvPicPr>
          <p:nvPr/>
        </p:nvPicPr>
        <p:blipFill>
          <a:blip r:embed="rId4" cstate="print"/>
          <a:srcRect/>
          <a:stretch>
            <a:fillRect/>
          </a:stretch>
        </p:blipFill>
        <p:spPr bwMode="auto">
          <a:xfrm>
            <a:off x="7620000" y="3048000"/>
            <a:ext cx="1139696" cy="2455862"/>
          </a:xfrm>
          <a:prstGeom prst="rect">
            <a:avLst/>
          </a:prstGeom>
          <a:noFill/>
        </p:spPr>
      </p:pic>
      <p:sp>
        <p:nvSpPr>
          <p:cNvPr id="6" name="Oval Callout 5"/>
          <p:cNvSpPr/>
          <p:nvPr/>
        </p:nvSpPr>
        <p:spPr>
          <a:xfrm>
            <a:off x="2895600" y="1431017"/>
            <a:ext cx="4876800" cy="1333500"/>
          </a:xfrm>
          <a:prstGeom prst="wedgeEllipseCallout">
            <a:avLst>
              <a:gd name="adj1" fmla="val -58373"/>
              <a:gd name="adj2" fmla="val 581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Kelly, can you tell me which organelle is responsible for producing energy in animal cells?</a:t>
            </a:r>
            <a:endParaRPr lang="en-US" dirty="0"/>
          </a:p>
        </p:txBody>
      </p:sp>
      <p:sp>
        <p:nvSpPr>
          <p:cNvPr id="7" name="Oval Callout 6"/>
          <p:cNvSpPr/>
          <p:nvPr/>
        </p:nvSpPr>
        <p:spPr>
          <a:xfrm>
            <a:off x="2667000" y="3855750"/>
            <a:ext cx="3961915" cy="1859250"/>
          </a:xfrm>
          <a:prstGeom prst="wedgeEllipseCallout">
            <a:avLst>
              <a:gd name="adj1" fmla="val -56043"/>
              <a:gd name="adj2" fmla="val -9081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Golgi apparatus is responsible for packing macromolecules for transport elsewhere in the cell. </a:t>
            </a:r>
            <a:r>
              <a:rPr lang="en-US" b="1" dirty="0" smtClean="0"/>
              <a:t>Give it another try!</a:t>
            </a:r>
            <a:endParaRPr lang="en-US" b="1" dirty="0"/>
          </a:p>
        </p:txBody>
      </p:sp>
      <p:sp>
        <p:nvSpPr>
          <p:cNvPr id="8" name="Oval Callout 7"/>
          <p:cNvSpPr/>
          <p:nvPr/>
        </p:nvSpPr>
        <p:spPr>
          <a:xfrm rot="1504784">
            <a:off x="5579733" y="2967068"/>
            <a:ext cx="1905869" cy="838200"/>
          </a:xfrm>
          <a:prstGeom prst="wedgeEllipseCallout">
            <a:avLst>
              <a:gd name="adj1" fmla="val 74033"/>
              <a:gd name="adj2" fmla="val -91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Golgi apparatus? </a:t>
            </a:r>
            <a:endParaRPr lang="en-US" dirty="0"/>
          </a:p>
        </p:txBody>
      </p:sp>
      <p:sp>
        <p:nvSpPr>
          <p:cNvPr id="9" name="Title 1"/>
          <p:cNvSpPr txBox="1">
            <a:spLocks/>
          </p:cNvSpPr>
          <p:nvPr/>
        </p:nvSpPr>
        <p:spPr>
          <a:xfrm>
            <a:off x="304800" y="152400"/>
            <a:ext cx="8591550" cy="838199"/>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rot="20041921">
            <a:off x="6821194" y="2469990"/>
            <a:ext cx="2155165" cy="1173709"/>
          </a:xfrm>
          <a:prstGeom prst="wedgeEllipseCallout">
            <a:avLst>
              <a:gd name="adj1" fmla="val -72201"/>
              <a:gd name="adj2" fmla="val 4261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Two kinds, plant and animal cells?</a:t>
            </a:r>
            <a:endParaRPr lang="en-US" sz="2000" dirty="0"/>
          </a:p>
        </p:txBody>
      </p:sp>
      <p:pic>
        <p:nvPicPr>
          <p:cNvPr id="7" name="Picture 1" descr="C:\Users\utokac\Desktop\Cartoons\teacher1.png"/>
          <p:cNvPicPr>
            <a:picLocks noChangeAspect="1" noChangeArrowheads="1"/>
          </p:cNvPicPr>
          <p:nvPr/>
        </p:nvPicPr>
        <p:blipFill>
          <a:blip r:embed="rId3" cstate="print"/>
          <a:srcRect/>
          <a:stretch>
            <a:fillRect/>
          </a:stretch>
        </p:blipFill>
        <p:spPr bwMode="auto">
          <a:xfrm>
            <a:off x="2133600" y="2133600"/>
            <a:ext cx="2524125" cy="3429000"/>
          </a:xfrm>
          <a:prstGeom prst="rect">
            <a:avLst/>
          </a:prstGeom>
          <a:noFill/>
        </p:spPr>
      </p:pic>
      <p:pic>
        <p:nvPicPr>
          <p:cNvPr id="8" name="Picture 2" descr="C:\Users\utokac\Desktop\Cartoons\student_disappointed.png"/>
          <p:cNvPicPr>
            <a:picLocks noChangeAspect="1" noChangeArrowheads="1"/>
          </p:cNvPicPr>
          <p:nvPr/>
        </p:nvPicPr>
        <p:blipFill>
          <a:blip r:embed="rId4" cstate="print"/>
          <a:srcRect/>
          <a:stretch>
            <a:fillRect/>
          </a:stretch>
        </p:blipFill>
        <p:spPr bwMode="auto">
          <a:xfrm>
            <a:off x="4636038" y="3352800"/>
            <a:ext cx="2362200" cy="3143250"/>
          </a:xfrm>
          <a:prstGeom prst="rect">
            <a:avLst/>
          </a:prstGeom>
          <a:noFill/>
        </p:spPr>
      </p:pic>
      <p:sp>
        <p:nvSpPr>
          <p:cNvPr id="6" name="Oval Callout 5"/>
          <p:cNvSpPr/>
          <p:nvPr/>
        </p:nvSpPr>
        <p:spPr>
          <a:xfrm>
            <a:off x="0" y="3276600"/>
            <a:ext cx="3733800" cy="2819400"/>
          </a:xfrm>
          <a:prstGeom prst="wedgeEllipseCallout">
            <a:avLst>
              <a:gd name="adj1" fmla="val 46711"/>
              <a:gd name="adj2" fmla="val -5336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That’s a common—but incorrect—belief. There are actually a lot of different kinds of cells in the world, like bacterial and fungal cells.</a:t>
            </a:r>
          </a:p>
        </p:txBody>
      </p:sp>
      <p:sp>
        <p:nvSpPr>
          <p:cNvPr id="4" name="Oval Callout 3"/>
          <p:cNvSpPr/>
          <p:nvPr/>
        </p:nvSpPr>
        <p:spPr>
          <a:xfrm>
            <a:off x="3429000" y="990600"/>
            <a:ext cx="3433763" cy="1371600"/>
          </a:xfrm>
          <a:prstGeom prst="wedgeEllipseCallout">
            <a:avLst>
              <a:gd name="adj1" fmla="val -26748"/>
              <a:gd name="adj2" fmla="val 8953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Steve, can you</a:t>
            </a:r>
          </a:p>
          <a:p>
            <a:pPr algn="ctr"/>
            <a:r>
              <a:rPr lang="en-US" sz="2000" dirty="0" smtClean="0"/>
              <a:t>tell me how many different kinds of cells you know?</a:t>
            </a:r>
            <a:endParaRPr lang="en-US" sz="2000" dirty="0"/>
          </a:p>
        </p:txBody>
      </p:sp>
      <p:sp>
        <p:nvSpPr>
          <p:cNvPr id="11" name="Title 1"/>
          <p:cNvSpPr>
            <a:spLocks noGrp="1"/>
          </p:cNvSpPr>
          <p:nvPr>
            <p:ph type="title"/>
          </p:nvPr>
        </p:nvSpPr>
        <p:spPr>
          <a:xfrm>
            <a:off x="304800" y="152400"/>
            <a:ext cx="8591550" cy="838199"/>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Example</a:t>
            </a:r>
            <a:endParaRPr lang="en-US" sz="5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1828800" y="2514600"/>
            <a:ext cx="5562600" cy="1600200"/>
          </a:xfrm>
          <a:prstGeom prst="roundRect">
            <a:avLst/>
          </a:prstGeom>
          <a:solidFill>
            <a:srgbClr val="0070C0"/>
          </a:solidFill>
          <a:ln w="9525" cap="flat" cmpd="sng" algn="ctr">
            <a:noFill/>
            <a:prstDash val="solid"/>
            <a:round/>
            <a:headEnd type="none" w="med" len="med"/>
            <a:tailEnd type="none" w="med" len="me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a:lstStyle/>
          <a:p>
            <a:pPr algn="ctr">
              <a:defRPr/>
            </a:pPr>
            <a:r>
              <a:rPr lang="en-US" sz="8800" b="1"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Timing</a:t>
            </a:r>
            <a:endParaRPr lang="en-US" sz="8800" b="1"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xmlns="" val="63957301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838200" y="1447800"/>
            <a:ext cx="7467600" cy="4343400"/>
            <a:chOff x="762000" y="1295400"/>
            <a:chExt cx="7696200" cy="4572000"/>
          </a:xfrm>
          <a:effectLst>
            <a:outerShdw blurRad="76200" dir="13500000" sy="23000" kx="1200000" algn="br" rotWithShape="0">
              <a:prstClr val="black">
                <a:alpha val="20000"/>
              </a:prstClr>
            </a:outerShdw>
          </a:effectLst>
        </p:grpSpPr>
        <p:pic>
          <p:nvPicPr>
            <p:cNvPr id="2" name="Picture 10"/>
            <p:cNvPicPr>
              <a:picLocks noChangeAspect="1" noChangeArrowheads="1"/>
            </p:cNvPicPr>
            <p:nvPr/>
          </p:nvPicPr>
          <p:blipFill>
            <a:blip r:embed="rId3" cstate="print"/>
            <a:srcRect/>
            <a:stretch>
              <a:fillRect/>
            </a:stretch>
          </p:blipFill>
          <p:spPr bwMode="auto">
            <a:xfrm>
              <a:off x="762000" y="1295400"/>
              <a:ext cx="3633788" cy="4572000"/>
            </a:xfrm>
            <a:prstGeom prst="rect">
              <a:avLst/>
            </a:prstGeom>
            <a:ln w="228600" cap="sq" cmpd="thickThin">
              <a:solidFill>
                <a:srgbClr val="000000"/>
              </a:solidFill>
              <a:prstDash val="solid"/>
              <a:miter lim="800000"/>
            </a:ln>
            <a:effectLst>
              <a:innerShdw blurRad="76200">
                <a:srgbClr val="000000"/>
              </a:innerShdw>
            </a:effectLst>
          </p:spPr>
        </p:pic>
        <p:grpSp>
          <p:nvGrpSpPr>
            <p:cNvPr id="5" name="Group 10"/>
            <p:cNvGrpSpPr>
              <a:grpSpLocks/>
            </p:cNvGrpSpPr>
            <p:nvPr/>
          </p:nvGrpSpPr>
          <p:grpSpPr bwMode="auto">
            <a:xfrm>
              <a:off x="4824413" y="1295400"/>
              <a:ext cx="3633787" cy="4572000"/>
              <a:chOff x="3039" y="816"/>
              <a:chExt cx="2289" cy="2880"/>
            </a:xfrm>
          </p:grpSpPr>
          <p:pic>
            <p:nvPicPr>
              <p:cNvPr id="3" name="Picture 10"/>
              <p:cNvPicPr>
                <a:picLocks noChangeAspect="1" noChangeArrowheads="1"/>
              </p:cNvPicPr>
              <p:nvPr/>
            </p:nvPicPr>
            <p:blipFill>
              <a:blip r:embed="rId3" cstate="print"/>
              <a:srcRect/>
              <a:stretch>
                <a:fillRect/>
              </a:stretch>
            </p:blipFill>
            <p:spPr bwMode="auto">
              <a:xfrm>
                <a:off x="3039" y="816"/>
                <a:ext cx="2289" cy="2880"/>
              </a:xfrm>
              <a:prstGeom prst="rect">
                <a:avLst/>
              </a:prstGeom>
              <a:ln w="228600" cap="sq" cmpd="thickThin">
                <a:solidFill>
                  <a:srgbClr val="000000"/>
                </a:solidFill>
                <a:prstDash val="solid"/>
                <a:miter lim="800000"/>
              </a:ln>
              <a:effectLst>
                <a:innerShdw blurRad="76200">
                  <a:srgbClr val="000000"/>
                </a:innerShdw>
              </a:effectLst>
            </p:spPr>
          </p:pic>
          <p:sp>
            <p:nvSpPr>
              <p:cNvPr id="10248" name="Oval 9"/>
              <p:cNvSpPr>
                <a:spLocks noChangeArrowheads="1"/>
              </p:cNvSpPr>
              <p:nvPr/>
            </p:nvSpPr>
            <p:spPr bwMode="auto">
              <a:xfrm>
                <a:off x="3129" y="943"/>
                <a:ext cx="2064" cy="2626"/>
              </a:xfrm>
              <a:prstGeom prst="ellipse">
                <a:avLst/>
              </a:prstGeom>
              <a:solidFill>
                <a:srgbClr val="E6E6E6"/>
              </a:solidFill>
              <a:ln w="9525" algn="ctr">
                <a:solidFill>
                  <a:schemeClr val="tx1"/>
                </a:solidFill>
                <a:round/>
                <a:headEnd/>
                <a:tailEnd/>
              </a:ln>
            </p:spPr>
            <p:txBody>
              <a:bodyPr wrap="none" tIns="0" bIns="502920" anchorCtr="1"/>
              <a:lstStyle/>
              <a:p>
                <a:pPr algn="ctr">
                  <a:defRPr/>
                </a:pPr>
                <a:r>
                  <a:rPr lang="en-US" sz="1700" b="0" i="1" dirty="0" smtClean="0">
                    <a:latin typeface="Times New Roman" pitchFamily="18" charset="0"/>
                    <a:ea typeface="ヒラギノ角ゴ Pro W3" charset="-128"/>
                    <a:cs typeface="Times New Roman" pitchFamily="18" charset="0"/>
                  </a:rPr>
                  <a:t>“It </a:t>
                </a:r>
                <a:r>
                  <a:rPr lang="en-US" sz="1700" b="0" i="1" dirty="0">
                    <a:latin typeface="Times New Roman" pitchFamily="18" charset="0"/>
                    <a:ea typeface="ヒラギノ角ゴ Pro W3" charset="-128"/>
                    <a:cs typeface="Times New Roman" pitchFamily="18" charset="0"/>
                  </a:rPr>
                  <a:t>was my teacher's </a:t>
                </a:r>
              </a:p>
              <a:p>
                <a:pPr algn="ctr">
                  <a:defRPr/>
                </a:pPr>
                <a:r>
                  <a:rPr lang="en-US" sz="1700" b="0" i="1" dirty="0">
                    <a:latin typeface="Times New Roman" pitchFamily="18" charset="0"/>
                    <a:ea typeface="ヒラギノ角ゴ Pro W3" charset="-128"/>
                    <a:cs typeface="Times New Roman" pitchFamily="18" charset="0"/>
                  </a:rPr>
                  <a:t>genius, her quick sympathy, </a:t>
                </a:r>
              </a:p>
              <a:p>
                <a:pPr algn="ctr">
                  <a:defRPr/>
                </a:pPr>
                <a:r>
                  <a:rPr lang="en-US" sz="1700" b="0" i="1" dirty="0">
                    <a:latin typeface="Times New Roman" pitchFamily="18" charset="0"/>
                    <a:ea typeface="ヒラギノ角ゴ Pro W3" charset="-128"/>
                    <a:cs typeface="Times New Roman" pitchFamily="18" charset="0"/>
                  </a:rPr>
                  <a:t>her loving tact which made </a:t>
                </a:r>
              </a:p>
              <a:p>
                <a:pPr algn="ctr">
                  <a:defRPr/>
                </a:pPr>
                <a:r>
                  <a:rPr lang="en-US" sz="1700" b="0" i="1" dirty="0">
                    <a:latin typeface="Times New Roman" pitchFamily="18" charset="0"/>
                    <a:ea typeface="ヒラギノ角ゴ Pro W3" charset="-128"/>
                    <a:cs typeface="Times New Roman" pitchFamily="18" charset="0"/>
                  </a:rPr>
                  <a:t>the first years of my education </a:t>
                </a:r>
              </a:p>
              <a:p>
                <a:pPr algn="ctr">
                  <a:defRPr/>
                </a:pPr>
                <a:r>
                  <a:rPr lang="en-US" sz="1700" b="0" i="1" dirty="0">
                    <a:latin typeface="Times New Roman" pitchFamily="18" charset="0"/>
                    <a:ea typeface="ヒラギノ角ゴ Pro W3" charset="-128"/>
                    <a:cs typeface="Times New Roman" pitchFamily="18" charset="0"/>
                  </a:rPr>
                  <a:t>so beautiful. </a:t>
                </a:r>
              </a:p>
              <a:p>
                <a:pPr algn="ctr">
                  <a:defRPr/>
                </a:pPr>
                <a:r>
                  <a:rPr lang="en-US" sz="1700" i="1" dirty="0">
                    <a:latin typeface="Times New Roman" pitchFamily="18" charset="0"/>
                    <a:ea typeface="ヒラギノ角ゴ Pro W3" charset="-128"/>
                    <a:cs typeface="Times New Roman" pitchFamily="18" charset="0"/>
                  </a:rPr>
                  <a:t>It was because she seized </a:t>
                </a:r>
              </a:p>
              <a:p>
                <a:pPr algn="ctr">
                  <a:defRPr/>
                </a:pPr>
                <a:r>
                  <a:rPr lang="en-US" sz="1700" i="1" dirty="0">
                    <a:latin typeface="Times New Roman" pitchFamily="18" charset="0"/>
                    <a:ea typeface="ヒラギノ角ゴ Pro W3" charset="-128"/>
                    <a:cs typeface="Times New Roman" pitchFamily="18" charset="0"/>
                  </a:rPr>
                  <a:t>the right moment </a:t>
                </a:r>
                <a:r>
                  <a:rPr lang="en-US" sz="1700" b="0" i="1" dirty="0" smtClean="0">
                    <a:latin typeface="Times New Roman" pitchFamily="18" charset="0"/>
                    <a:ea typeface="ヒラギノ角ゴ Pro W3" charset="-128"/>
                    <a:cs typeface="Times New Roman" pitchFamily="18" charset="0"/>
                  </a:rPr>
                  <a:t>to </a:t>
                </a:r>
                <a:r>
                  <a:rPr lang="en-US" sz="1700" b="0" i="1" dirty="0">
                    <a:latin typeface="Times New Roman" pitchFamily="18" charset="0"/>
                    <a:ea typeface="ヒラギノ角ゴ Pro W3" charset="-128"/>
                    <a:cs typeface="Times New Roman" pitchFamily="18" charset="0"/>
                  </a:rPr>
                  <a:t>impart </a:t>
                </a:r>
              </a:p>
              <a:p>
                <a:pPr algn="ctr">
                  <a:defRPr/>
                </a:pPr>
                <a:r>
                  <a:rPr lang="en-US" sz="1700" b="0" i="1" dirty="0">
                    <a:latin typeface="Times New Roman" pitchFamily="18" charset="0"/>
                    <a:ea typeface="ヒラギノ角ゴ Pro W3" charset="-128"/>
                    <a:cs typeface="Times New Roman" pitchFamily="18" charset="0"/>
                  </a:rPr>
                  <a:t>knowledge that made </a:t>
                </a:r>
              </a:p>
              <a:p>
                <a:pPr algn="ctr">
                  <a:defRPr/>
                </a:pPr>
                <a:r>
                  <a:rPr lang="en-US" sz="1700" b="0" i="1" dirty="0">
                    <a:latin typeface="Times New Roman" pitchFamily="18" charset="0"/>
                    <a:ea typeface="ヒラギノ角ゴ Pro W3" charset="-128"/>
                    <a:cs typeface="Times New Roman" pitchFamily="18" charset="0"/>
                  </a:rPr>
                  <a:t>it so pleasant and </a:t>
                </a:r>
              </a:p>
              <a:p>
                <a:pPr algn="ctr">
                  <a:defRPr/>
                </a:pPr>
                <a:r>
                  <a:rPr lang="en-US" sz="1700" b="0" i="1" dirty="0">
                    <a:latin typeface="Times New Roman" pitchFamily="18" charset="0"/>
                    <a:ea typeface="ヒラギノ角ゴ Pro W3" charset="-128"/>
                    <a:cs typeface="Times New Roman" pitchFamily="18" charset="0"/>
                  </a:rPr>
                  <a:t>acceptable </a:t>
                </a:r>
              </a:p>
              <a:p>
                <a:pPr algn="ctr">
                  <a:defRPr/>
                </a:pPr>
                <a:r>
                  <a:rPr lang="en-US" sz="1700" b="0" i="1" dirty="0">
                    <a:latin typeface="Times New Roman" pitchFamily="18" charset="0"/>
                    <a:ea typeface="ヒラギノ角ゴ Pro W3" charset="-128"/>
                    <a:cs typeface="Times New Roman" pitchFamily="18" charset="0"/>
                  </a:rPr>
                  <a:t>to </a:t>
                </a:r>
                <a:r>
                  <a:rPr lang="en-US" sz="1700" b="0" i="1" dirty="0" smtClean="0">
                    <a:latin typeface="Times New Roman" pitchFamily="18" charset="0"/>
                    <a:ea typeface="ヒラギノ角ゴ Pro W3" charset="-128"/>
                    <a:cs typeface="Times New Roman" pitchFamily="18" charset="0"/>
                  </a:rPr>
                  <a:t>me.”  </a:t>
                </a:r>
                <a:endParaRPr lang="en-US" sz="1700" b="0" i="1" dirty="0">
                  <a:latin typeface="Times New Roman" pitchFamily="18" charset="0"/>
                  <a:ea typeface="ヒラギノ角ゴ Pro W3" charset="-128"/>
                  <a:cs typeface="Times New Roman" pitchFamily="18" charset="0"/>
                </a:endParaRPr>
              </a:p>
              <a:p>
                <a:pPr algn="ctr">
                  <a:defRPr/>
                </a:pPr>
                <a:endParaRPr lang="en-US" sz="1400" b="0" dirty="0">
                  <a:latin typeface="Times New Roman" pitchFamily="18" charset="0"/>
                  <a:ea typeface="ヒラギノ角ゴ Pro W3" charset="-128"/>
                  <a:cs typeface="Times New Roman" pitchFamily="18" charset="0"/>
                </a:endParaRPr>
              </a:p>
              <a:p>
                <a:pPr algn="ctr">
                  <a:defRPr/>
                </a:pPr>
                <a:r>
                  <a:rPr lang="en-US" sz="1400" dirty="0" smtClean="0"/>
                  <a:t> —</a:t>
                </a:r>
                <a:r>
                  <a:rPr lang="en-US" sz="1400" b="0" dirty="0" smtClean="0">
                    <a:latin typeface="Times New Roman" pitchFamily="18" charset="0"/>
                    <a:ea typeface="ヒラギノ角ゴ Pro W3" charset="-128"/>
                    <a:cs typeface="Times New Roman" pitchFamily="18" charset="0"/>
                  </a:rPr>
                  <a:t>Helen </a:t>
                </a:r>
                <a:r>
                  <a:rPr lang="en-US" sz="1400" b="0" dirty="0">
                    <a:latin typeface="Times New Roman" pitchFamily="18" charset="0"/>
                    <a:ea typeface="ヒラギノ角ゴ Pro W3" charset="-128"/>
                    <a:cs typeface="Times New Roman" pitchFamily="18" charset="0"/>
                  </a:rPr>
                  <a:t>Keller</a:t>
                </a:r>
              </a:p>
            </p:txBody>
          </p:sp>
        </p:grpSp>
      </p:grpSp>
      <p:sp>
        <p:nvSpPr>
          <p:cNvPr id="8" name="Title 1"/>
          <p:cNvSpPr>
            <a:spLocks/>
          </p:cNvSpPr>
          <p:nvPr/>
        </p:nvSpPr>
        <p:spPr bwMode="auto">
          <a:xfrm>
            <a:off x="609600" y="0"/>
            <a:ext cx="8077200" cy="1066800"/>
          </a:xfrm>
          <a:prstGeom prst="rect">
            <a:avLst/>
          </a:prstGeom>
          <a:noFill/>
          <a:ln w="9525">
            <a:noFill/>
            <a:miter lim="800000"/>
            <a:headEnd/>
            <a:tailEnd/>
          </a:ln>
        </p:spPr>
        <p:txBody>
          <a:bodyPr anchor="ctr"/>
          <a:lstStyle/>
          <a:p>
            <a:pPr algn="ctr" eaLnBrk="1" hangingPunct="1">
              <a:defRPr/>
            </a:pPr>
            <a:r>
              <a:rPr lang="en-US" sz="5400" b="1" dirty="0">
                <a:solidFill>
                  <a:schemeClr val="accent2">
                    <a:lumMod val="75000"/>
                  </a:schemeClr>
                </a:solidFill>
                <a:effectLst>
                  <a:outerShdw blurRad="38100" dist="38100" dir="2700000" algn="tl">
                    <a:srgbClr val="C0C0C0"/>
                  </a:outerShdw>
                </a:effectLst>
                <a:cs typeface="Arial" charset="0"/>
              </a:rPr>
              <a:t>Timing</a:t>
            </a:r>
          </a:p>
        </p:txBody>
      </p:sp>
    </p:spTree>
    <p:extLst>
      <p:ext uri="{BB962C8B-B14F-4D97-AF65-F5344CB8AC3E}">
        <p14:creationId xmlns:p14="http://schemas.microsoft.com/office/powerpoint/2010/main" xmlns="" val="67915903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1"/>
          </a:xfrm>
        </p:spPr>
        <p:txBody>
          <a:bodyPr>
            <a:noAutofit/>
          </a:bodyPr>
          <a:lstStyle/>
          <a:p>
            <a:pPr algn="ctr"/>
            <a:r>
              <a:rPr lang="en-US" sz="5000" dirty="0" smtClean="0">
                <a:solidFill>
                  <a:schemeClr val="accent2">
                    <a:lumMod val="75000"/>
                  </a:schemeClr>
                </a:solidFill>
                <a:effectLst>
                  <a:outerShdw blurRad="38100" dist="38100" dir="2700000" algn="tl">
                    <a:srgbClr val="000000">
                      <a:alpha val="43137"/>
                    </a:srgbClr>
                  </a:outerShdw>
                </a:effectLst>
                <a:latin typeface="+mn-lt"/>
              </a:rPr>
              <a:t>Immediate &amp; Delayed Feedback</a:t>
            </a:r>
            <a:endParaRPr lang="en-US" sz="5000" dirty="0">
              <a:solidFill>
                <a:schemeClr val="accent2">
                  <a:lumMod val="75000"/>
                </a:schemeClr>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3"/>
          </p:nvPr>
        </p:nvSpPr>
        <p:spPr>
          <a:xfrm>
            <a:off x="1981200" y="1752600"/>
            <a:ext cx="6858000" cy="4343400"/>
          </a:xfrm>
        </p:spPr>
        <p:txBody>
          <a:bodyPr>
            <a:noAutofit/>
          </a:bodyPr>
          <a:lstStyle/>
          <a:p>
            <a:pPr>
              <a:buClr>
                <a:srgbClr val="CC0066"/>
              </a:buClr>
              <a:buFont typeface="Wingdings" pitchFamily="2" charset="2"/>
              <a:buChar char="Ø"/>
            </a:pPr>
            <a:r>
              <a:rPr lang="en-US" sz="2800" dirty="0" smtClean="0">
                <a:solidFill>
                  <a:schemeClr val="accent2">
                    <a:lumMod val="75000"/>
                  </a:schemeClr>
                </a:solidFill>
              </a:rPr>
              <a:t> </a:t>
            </a:r>
            <a:r>
              <a:rPr lang="en-US" sz="2800" b="1" dirty="0" smtClean="0">
                <a:solidFill>
                  <a:schemeClr val="accent2">
                    <a:lumMod val="75000"/>
                  </a:schemeClr>
                </a:solidFill>
              </a:rPr>
              <a:t>Immediate Feedback </a:t>
            </a:r>
          </a:p>
          <a:p>
            <a:pPr lvl="3">
              <a:buClr>
                <a:srgbClr val="CC0066"/>
              </a:buClr>
            </a:pPr>
            <a:r>
              <a:rPr lang="en-US" sz="2000" dirty="0" smtClean="0"/>
              <a:t>Provides </a:t>
            </a:r>
            <a:r>
              <a:rPr lang="en-US" sz="2000" dirty="0"/>
              <a:t>feedback right after a student has responded to an item or problem.</a:t>
            </a:r>
          </a:p>
          <a:p>
            <a:pPr lvl="3">
              <a:buClr>
                <a:srgbClr val="CC0066"/>
              </a:buClr>
            </a:pPr>
            <a:r>
              <a:rPr lang="en-US" sz="2000" dirty="0" smtClean="0"/>
              <a:t>Prevents </a:t>
            </a:r>
            <a:r>
              <a:rPr lang="en-US" sz="2000" dirty="0"/>
              <a:t>errors being encoded into memory</a:t>
            </a:r>
            <a:r>
              <a:rPr lang="en-US" sz="2000" dirty="0" smtClean="0"/>
              <a:t>.</a:t>
            </a:r>
          </a:p>
          <a:p>
            <a:pPr marL="515239" lvl="3" indent="0">
              <a:buNone/>
            </a:pPr>
            <a:endParaRPr lang="en-US" sz="2400" dirty="0"/>
          </a:p>
          <a:p>
            <a:pPr>
              <a:buClr>
                <a:srgbClr val="CC0066"/>
              </a:buClr>
              <a:buFont typeface="Wingdings" pitchFamily="2" charset="2"/>
              <a:buChar char="Ø"/>
            </a:pPr>
            <a:r>
              <a:rPr lang="en-US" sz="2800" b="1" dirty="0" smtClean="0">
                <a:solidFill>
                  <a:schemeClr val="accent2">
                    <a:lumMod val="75000"/>
                  </a:schemeClr>
                </a:solidFill>
              </a:rPr>
              <a:t>Delayed Feedback </a:t>
            </a:r>
          </a:p>
          <a:p>
            <a:pPr lvl="3">
              <a:buClr>
                <a:srgbClr val="CC0066"/>
              </a:buClr>
            </a:pPr>
            <a:r>
              <a:rPr lang="en-US" sz="2000" dirty="0" smtClean="0"/>
              <a:t>Provides feedback minutes, hours, weeks, or longer after the completion of a task or test.</a:t>
            </a:r>
          </a:p>
          <a:p>
            <a:pPr lvl="3">
              <a:buClr>
                <a:srgbClr val="CC0066"/>
              </a:buClr>
            </a:pPr>
            <a:r>
              <a:rPr lang="en-US" sz="2000" dirty="0" smtClean="0"/>
              <a:t>Is more appropriate to promote transfer of learning. </a:t>
            </a:r>
            <a:endParaRPr lang="en-US" sz="2000" dirty="0"/>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ackgroundRemoval t="2059" b="97712" l="0" r="97632"/>
                    </a14:imgEffect>
                  </a14:imgLayer>
                </a14:imgProps>
              </a:ext>
              <a:ext uri="{28A0092B-C50C-407E-A947-70E740481C1C}">
                <a14:useLocalDpi xmlns:a14="http://schemas.microsoft.com/office/drawing/2010/main" xmlns="" val="0"/>
              </a:ext>
            </a:extLst>
          </a:blip>
          <a:srcRect/>
          <a:stretch>
            <a:fillRect/>
          </a:stretch>
        </p:blipFill>
        <p:spPr bwMode="auto">
          <a:xfrm>
            <a:off x="381000" y="4191000"/>
            <a:ext cx="1391478"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ackgroundRemoval t="2059" b="97941" l="1842" r="96579"/>
                    </a14:imgEffect>
                  </a14:imgLayer>
                </a14:imgProps>
              </a:ext>
              <a:ext uri="{28A0092B-C50C-407E-A947-70E740481C1C}">
                <a14:useLocalDpi xmlns:a14="http://schemas.microsoft.com/office/drawing/2010/main" xmlns="" val="0"/>
              </a:ext>
            </a:extLst>
          </a:blip>
          <a:srcRect/>
          <a:stretch>
            <a:fillRect/>
          </a:stretch>
        </p:blipFill>
        <p:spPr bwMode="auto">
          <a:xfrm>
            <a:off x="381000" y="1828800"/>
            <a:ext cx="1391478"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74320" y="1298448"/>
            <a:ext cx="7955280" cy="3959352"/>
          </a:xfrm>
        </p:spPr>
        <p:txBody>
          <a:bodyPr>
            <a:noAutofit/>
          </a:bodyPr>
          <a:lstStyle/>
          <a:p>
            <a:pPr>
              <a:buNone/>
            </a:pPr>
            <a:r>
              <a:rPr lang="en-US" sz="2400" b="1" dirty="0" smtClean="0">
                <a:solidFill>
                  <a:schemeClr val="accent2">
                    <a:lumMod val="75000"/>
                  </a:schemeClr>
                </a:solidFill>
              </a:rPr>
              <a:t>Immediate Feedback</a:t>
            </a:r>
          </a:p>
          <a:p>
            <a:pPr>
              <a:buNone/>
            </a:pPr>
            <a:endParaRPr lang="en-US" dirty="0" smtClean="0"/>
          </a:p>
        </p:txBody>
      </p:sp>
      <p:sp>
        <p:nvSpPr>
          <p:cNvPr id="5" name="Oval Callout 4"/>
          <p:cNvSpPr/>
          <p:nvPr/>
        </p:nvSpPr>
        <p:spPr>
          <a:xfrm>
            <a:off x="2971800" y="1447800"/>
            <a:ext cx="2057400" cy="1295400"/>
          </a:xfrm>
          <a:prstGeom prst="wedgeEllipseCallout">
            <a:avLst>
              <a:gd name="adj1" fmla="val -57574"/>
              <a:gd name="adj2" fmla="val 61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Kelly, do animal cells have cell walls?</a:t>
            </a:r>
            <a:endParaRPr lang="en-US" sz="2000" dirty="0"/>
          </a:p>
        </p:txBody>
      </p:sp>
      <p:sp>
        <p:nvSpPr>
          <p:cNvPr id="6" name="Oval Callout 5"/>
          <p:cNvSpPr/>
          <p:nvPr/>
        </p:nvSpPr>
        <p:spPr>
          <a:xfrm>
            <a:off x="2895600" y="3704049"/>
            <a:ext cx="4114800" cy="1752600"/>
          </a:xfrm>
          <a:prstGeom prst="wedgeEllipseCallout">
            <a:avLst>
              <a:gd name="adj1" fmla="val -52121"/>
              <a:gd name="adj2" fmla="val -9248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No, animal cells have </a:t>
            </a:r>
            <a:r>
              <a:rPr lang="en-US" sz="2000" i="1" dirty="0" smtClean="0"/>
              <a:t>cell</a:t>
            </a:r>
            <a:r>
              <a:rPr lang="en-US" sz="2000" dirty="0" smtClean="0"/>
              <a:t> </a:t>
            </a:r>
            <a:r>
              <a:rPr lang="en-US" sz="2000" i="1" dirty="0" smtClean="0"/>
              <a:t>membranes</a:t>
            </a:r>
            <a:r>
              <a:rPr lang="en-US" sz="2000" dirty="0" smtClean="0"/>
              <a:t> like plant cells, but they do </a:t>
            </a:r>
            <a:r>
              <a:rPr lang="en-US" sz="2000" b="1" dirty="0" smtClean="0"/>
              <a:t>not</a:t>
            </a:r>
            <a:r>
              <a:rPr lang="en-US" sz="2000" dirty="0" smtClean="0"/>
              <a:t> have any cell walls.</a:t>
            </a:r>
            <a:endParaRPr lang="en-US" sz="2000" dirty="0"/>
          </a:p>
        </p:txBody>
      </p:sp>
      <p:sp>
        <p:nvSpPr>
          <p:cNvPr id="7" name="Oval Callout 6"/>
          <p:cNvSpPr/>
          <p:nvPr/>
        </p:nvSpPr>
        <p:spPr>
          <a:xfrm>
            <a:off x="5257800" y="2057400"/>
            <a:ext cx="2057400" cy="1219200"/>
          </a:xfrm>
          <a:prstGeom prst="wedgeEllipseCallout">
            <a:avLst>
              <a:gd name="adj1" fmla="val 52056"/>
              <a:gd name="adj2" fmla="val 75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Yes, they have cell walls. </a:t>
            </a:r>
            <a:endParaRPr lang="en-US" sz="2000" dirty="0"/>
          </a:p>
        </p:txBody>
      </p:sp>
      <p:pic>
        <p:nvPicPr>
          <p:cNvPr id="27649" name="Picture 1" descr="C:\Users\utokac\Desktop\Cartoons\teacher1.png"/>
          <p:cNvPicPr>
            <a:picLocks noChangeAspect="1" noChangeArrowheads="1"/>
          </p:cNvPicPr>
          <p:nvPr/>
        </p:nvPicPr>
        <p:blipFill>
          <a:blip r:embed="rId3" cstate="print"/>
          <a:srcRect/>
          <a:stretch>
            <a:fillRect/>
          </a:stretch>
        </p:blipFill>
        <p:spPr bwMode="auto">
          <a:xfrm>
            <a:off x="762000" y="1981200"/>
            <a:ext cx="2371725" cy="3305175"/>
          </a:xfrm>
          <a:prstGeom prst="rect">
            <a:avLst/>
          </a:prstGeom>
          <a:noFill/>
        </p:spPr>
      </p:pic>
      <p:pic>
        <p:nvPicPr>
          <p:cNvPr id="27650" name="Picture 2" descr="C:\Users\utokac\Desktop\Cartoons\student_girl_puzzled.png"/>
          <p:cNvPicPr>
            <a:picLocks noChangeAspect="1" noChangeArrowheads="1"/>
          </p:cNvPicPr>
          <p:nvPr/>
        </p:nvPicPr>
        <p:blipFill>
          <a:blip r:embed="rId4" cstate="print"/>
          <a:srcRect/>
          <a:stretch>
            <a:fillRect/>
          </a:stretch>
        </p:blipFill>
        <p:spPr bwMode="auto">
          <a:xfrm>
            <a:off x="7239000" y="2438400"/>
            <a:ext cx="1476375" cy="3181350"/>
          </a:xfrm>
          <a:prstGeom prst="rect">
            <a:avLst/>
          </a:prstGeom>
          <a:noFill/>
        </p:spPr>
      </p:pic>
      <p:sp>
        <p:nvSpPr>
          <p:cNvPr id="10" name="Title 1"/>
          <p:cNvSpPr>
            <a:spLocks noGrp="1"/>
          </p:cNvSpPr>
          <p:nvPr>
            <p:ph type="title"/>
          </p:nvPr>
        </p:nvSpPr>
        <p:spPr>
          <a:xfrm>
            <a:off x="304800" y="152400"/>
            <a:ext cx="8591550" cy="1038255"/>
          </a:xfrm>
        </p:spPr>
        <p:txBody>
          <a:bodyPr>
            <a:norm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rPr>
              <a:t>Example</a:t>
            </a:r>
            <a:endParaRPr lang="en-US" sz="5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linds(horizont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18556" y="5105400"/>
            <a:ext cx="8382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4">
                    <a:lumMod val="20000"/>
                    <a:lumOff val="80000"/>
                  </a:schemeClr>
                </a:solidFill>
              </a:rPr>
              <a:t>Note that the teacher did not say whether Steve’s answer was correct or not, and </a:t>
            </a:r>
            <a:r>
              <a:rPr lang="en-US" b="1" dirty="0" smtClean="0">
                <a:solidFill>
                  <a:schemeClr val="accent4">
                    <a:lumMod val="20000"/>
                    <a:lumOff val="80000"/>
                  </a:schemeClr>
                </a:solidFill>
              </a:rPr>
              <a:t>did not </a:t>
            </a:r>
            <a:r>
              <a:rPr lang="en-US" b="1" dirty="0">
                <a:solidFill>
                  <a:schemeClr val="accent4">
                    <a:lumMod val="20000"/>
                    <a:lumOff val="80000"/>
                  </a:schemeClr>
                </a:solidFill>
              </a:rPr>
              <a:t>give any feedback on Steve’s answer. He waited to give feedback until after he talked about the function of the </a:t>
            </a:r>
            <a:r>
              <a:rPr lang="en-US" b="1" dirty="0" err="1" smtClean="0">
                <a:solidFill>
                  <a:schemeClr val="accent4">
                    <a:lumMod val="20000"/>
                    <a:lumOff val="80000"/>
                  </a:schemeClr>
                </a:solidFill>
              </a:rPr>
              <a:t>lysosome</a:t>
            </a:r>
            <a:r>
              <a:rPr lang="en-US" b="1" dirty="0" smtClean="0">
                <a:solidFill>
                  <a:schemeClr val="accent4">
                    <a:lumMod val="20000"/>
                    <a:lumOff val="80000"/>
                  </a:schemeClr>
                </a:solidFill>
              </a:rPr>
              <a:t> </a:t>
            </a:r>
            <a:r>
              <a:rPr lang="en-US" b="1" dirty="0">
                <a:solidFill>
                  <a:schemeClr val="accent4">
                    <a:lumMod val="20000"/>
                    <a:lumOff val="80000"/>
                  </a:schemeClr>
                </a:solidFill>
              </a:rPr>
              <a:t>and its relationship with the Golgi </a:t>
            </a:r>
            <a:r>
              <a:rPr lang="en-US" b="1" dirty="0" smtClean="0">
                <a:solidFill>
                  <a:schemeClr val="accent4">
                    <a:lumMod val="20000"/>
                    <a:lumOff val="80000"/>
                  </a:schemeClr>
                </a:solidFill>
              </a:rPr>
              <a:t>apparatus </a:t>
            </a:r>
            <a:r>
              <a:rPr lang="en-US" b="1" dirty="0">
                <a:solidFill>
                  <a:schemeClr val="accent4">
                    <a:lumMod val="20000"/>
                    <a:lumOff val="80000"/>
                  </a:schemeClr>
                </a:solidFill>
              </a:rPr>
              <a:t>in an animal cell.</a:t>
            </a:r>
          </a:p>
        </p:txBody>
      </p:sp>
      <p:sp>
        <p:nvSpPr>
          <p:cNvPr id="2" name="Title 1"/>
          <p:cNvSpPr>
            <a:spLocks noGrp="1"/>
          </p:cNvSpPr>
          <p:nvPr>
            <p:ph type="title"/>
          </p:nvPr>
        </p:nvSpPr>
        <p:spPr>
          <a:xfrm>
            <a:off x="304800" y="0"/>
            <a:ext cx="8591550" cy="1038255"/>
          </a:xfrm>
        </p:spPr>
        <p:txBody>
          <a:bodyPr>
            <a:norm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rPr>
              <a:t>Example</a:t>
            </a:r>
            <a:endParaRPr lang="en-US" sz="5400" dirty="0"/>
          </a:p>
        </p:txBody>
      </p:sp>
      <p:sp>
        <p:nvSpPr>
          <p:cNvPr id="13" name="Rectangle 12"/>
          <p:cNvSpPr/>
          <p:nvPr/>
        </p:nvSpPr>
        <p:spPr>
          <a:xfrm>
            <a:off x="533400" y="1066800"/>
            <a:ext cx="2514600" cy="400110"/>
          </a:xfrm>
          <a:prstGeom prst="rect">
            <a:avLst/>
          </a:prstGeom>
        </p:spPr>
        <p:txBody>
          <a:bodyPr wrap="square">
            <a:spAutoFit/>
          </a:bodyPr>
          <a:lstStyle/>
          <a:p>
            <a:pPr>
              <a:buNone/>
            </a:pPr>
            <a:r>
              <a:rPr lang="en-US" sz="2000" b="1" dirty="0" smtClean="0">
                <a:solidFill>
                  <a:schemeClr val="accent2">
                    <a:lumMod val="75000"/>
                  </a:schemeClr>
                </a:solidFill>
              </a:rPr>
              <a:t>Delayed Feedback</a:t>
            </a:r>
          </a:p>
        </p:txBody>
      </p:sp>
      <p:sp>
        <p:nvSpPr>
          <p:cNvPr id="10" name="Oval 9"/>
          <p:cNvSpPr/>
          <p:nvPr/>
        </p:nvSpPr>
        <p:spPr>
          <a:xfrm>
            <a:off x="704850" y="1600200"/>
            <a:ext cx="1885950" cy="1828800"/>
          </a:xfrm>
          <a:prstGeom prst="ellipse">
            <a:avLst/>
          </a:prstGeom>
          <a:blipFill>
            <a:blip r:embed="rId3"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2895600" y="1423987"/>
            <a:ext cx="3733800" cy="1752600"/>
          </a:xfrm>
          <a:prstGeom prst="wedgeEllipseCallout">
            <a:avLst>
              <a:gd name="adj1" fmla="val -63253"/>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Steve, can </a:t>
            </a:r>
            <a:r>
              <a:rPr lang="en-US" sz="2000" dirty="0"/>
              <a:t>you describe the function of the Golgi </a:t>
            </a:r>
            <a:r>
              <a:rPr lang="en-US" sz="2000" dirty="0" smtClean="0"/>
              <a:t>apparatus </a:t>
            </a:r>
            <a:r>
              <a:rPr lang="en-US" sz="2000" dirty="0"/>
              <a:t>in an animal cell?</a:t>
            </a:r>
          </a:p>
        </p:txBody>
      </p:sp>
      <p:sp>
        <p:nvSpPr>
          <p:cNvPr id="11" name="Oval 10"/>
          <p:cNvSpPr/>
          <p:nvPr/>
        </p:nvSpPr>
        <p:spPr>
          <a:xfrm>
            <a:off x="7010400" y="2514600"/>
            <a:ext cx="1600200" cy="1524000"/>
          </a:xfrm>
          <a:prstGeom prst="ellipse">
            <a:avLst/>
          </a:prstGeom>
          <a:blipFill>
            <a:blip r:embed="rId4" cstate="print"/>
            <a:stretch>
              <a:fillRect/>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4495800" y="3362325"/>
            <a:ext cx="2514600" cy="1219200"/>
          </a:xfrm>
          <a:prstGeom prst="wedgeEllipseCallout">
            <a:avLst>
              <a:gd name="adj1" fmla="val 60477"/>
              <a:gd name="adj2" fmla="val -4917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Its function is to produce </a:t>
            </a:r>
            <a:r>
              <a:rPr lang="en-US" sz="2000" dirty="0" smtClean="0"/>
              <a:t>energy.</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9"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268128" y="2590800"/>
            <a:ext cx="6781800" cy="1752600"/>
          </a:xfrm>
          <a:prstGeom prst="roundRect">
            <a:avLst/>
          </a:prstGeom>
          <a:solidFill>
            <a:srgbClr val="00B050"/>
          </a:solidFill>
          <a:ln w="9525" cap="flat" cmpd="sng" algn="ctr">
            <a:noFill/>
            <a:prstDash val="solid"/>
            <a:round/>
            <a:headEnd type="none" w="med" len="med"/>
            <a:tailEnd type="none" w="med" len="me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a:lstStyle/>
          <a:p>
            <a:pPr algn="ctr">
              <a:defRPr/>
            </a:pPr>
            <a:r>
              <a:rPr lang="en-US" sz="8800" b="1"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Interactions</a:t>
            </a:r>
            <a:endParaRPr lang="en-US" sz="8800" b="1"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xmlns="" val="30377819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p:cNvSpPr>
          <p:nvPr/>
        </p:nvSpPr>
        <p:spPr bwMode="auto">
          <a:xfrm>
            <a:off x="457200" y="76200"/>
            <a:ext cx="8077200" cy="7620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ヒラギノ角ゴ Pro W3" charset="-128"/>
                <a:cs typeface="Arial" pitchFamily="34" charset="0"/>
              </a:rPr>
              <a:t>Interactions</a:t>
            </a:r>
          </a:p>
        </p:txBody>
      </p:sp>
      <p:grpSp>
        <p:nvGrpSpPr>
          <p:cNvPr id="2" name="Group 11"/>
          <p:cNvGrpSpPr>
            <a:grpSpLocks/>
          </p:cNvGrpSpPr>
          <p:nvPr/>
        </p:nvGrpSpPr>
        <p:grpSpPr bwMode="auto">
          <a:xfrm>
            <a:off x="685673" y="1066547"/>
            <a:ext cx="7391781" cy="5062761"/>
            <a:chOff x="685800" y="1066800"/>
            <a:chExt cx="7391400" cy="5062180"/>
          </a:xfrm>
        </p:grpSpPr>
        <p:graphicFrame>
          <p:nvGraphicFramePr>
            <p:cNvPr id="9" name="Diagram 8"/>
            <p:cNvGraphicFramePr/>
            <p:nvPr>
              <p:extLst>
                <p:ext uri="{D42A27DB-BD31-4B8C-83A1-F6EECF244321}">
                  <p14:modId xmlns:p14="http://schemas.microsoft.com/office/powerpoint/2010/main" xmlns="" val="2131987114"/>
                </p:ext>
              </p:extLst>
            </p:nvPr>
          </p:nvGraphicFramePr>
          <p:xfrm>
            <a:off x="685800" y="1066800"/>
            <a:ext cx="7391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582" name="TextBox 7"/>
            <p:cNvSpPr txBox="1">
              <a:spLocks noChangeArrowheads="1"/>
            </p:cNvSpPr>
            <p:nvPr/>
          </p:nvSpPr>
          <p:spPr bwMode="auto">
            <a:xfrm>
              <a:off x="5029200" y="5867400"/>
              <a:ext cx="1636903" cy="261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r>
                <a:rPr lang="en-US" dirty="0"/>
                <a:t>(e.g., type </a:t>
              </a:r>
              <a:r>
                <a:rPr lang="en-US" dirty="0" smtClean="0"/>
                <a:t>and </a:t>
              </a:r>
              <a:r>
                <a:rPr lang="en-US" dirty="0"/>
                <a:t>timing)</a:t>
              </a:r>
            </a:p>
          </p:txBody>
        </p:sp>
        <p:sp>
          <p:nvSpPr>
            <p:cNvPr id="24583" name="TextBox 9"/>
            <p:cNvSpPr txBox="1">
              <a:spLocks noChangeArrowheads="1"/>
            </p:cNvSpPr>
            <p:nvPr/>
          </p:nvSpPr>
          <p:spPr bwMode="auto">
            <a:xfrm>
              <a:off x="1524084" y="4343277"/>
              <a:ext cx="1975119" cy="261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r>
                <a:rPr lang="en-US" dirty="0"/>
                <a:t>(e.g., objectives </a:t>
              </a:r>
              <a:r>
                <a:rPr lang="en-US" dirty="0" smtClean="0"/>
                <a:t>and </a:t>
              </a:r>
              <a:r>
                <a:rPr lang="en-US" dirty="0"/>
                <a:t>tasks)</a:t>
              </a:r>
            </a:p>
          </p:txBody>
        </p:sp>
        <p:sp>
          <p:nvSpPr>
            <p:cNvPr id="24584" name="TextBox 10"/>
            <p:cNvSpPr txBox="1">
              <a:spLocks noChangeArrowheads="1"/>
            </p:cNvSpPr>
            <p:nvPr/>
          </p:nvSpPr>
          <p:spPr bwMode="auto">
            <a:xfrm>
              <a:off x="5257691" y="1828966"/>
              <a:ext cx="2725286" cy="261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r>
                <a:rPr lang="en-US" dirty="0"/>
                <a:t>(e.g., motivation </a:t>
              </a:r>
              <a:r>
                <a:rPr lang="en-US" dirty="0" smtClean="0"/>
                <a:t>and </a:t>
              </a:r>
              <a:r>
                <a:rPr lang="en-US" dirty="0"/>
                <a:t>prior knowledge)</a:t>
              </a:r>
            </a:p>
          </p:txBody>
        </p:sp>
      </p:grpSp>
    </p:spTree>
    <p:extLst>
      <p:ext uri="{BB962C8B-B14F-4D97-AF65-F5344CB8AC3E}">
        <p14:creationId xmlns:p14="http://schemas.microsoft.com/office/powerpoint/2010/main" xmlns="" val="33420142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style.rotation</p:attrName>
                                        </p:attrNameLst>
                                      </p:cBhvr>
                                      <p:tavLst>
                                        <p:tav tm="0">
                                          <p:val>
                                            <p:fltVal val="720"/>
                                          </p:val>
                                        </p:tav>
                                        <p:tav tm="100000">
                                          <p:val>
                                            <p:fltVal val="0"/>
                                          </p:val>
                                        </p:tav>
                                      </p:tavLst>
                                    </p:anim>
                                    <p:anim calcmode="lin" valueType="num">
                                      <p:cBhvr>
                                        <p:cTn id="9" dur="1000" fill="hold"/>
                                        <p:tgtEl>
                                          <p:spTgt spid="2"/>
                                        </p:tgtEl>
                                        <p:attrNameLst>
                                          <p:attrName>ppt_h</p:attrName>
                                        </p:attrNameLst>
                                      </p:cBhvr>
                                      <p:tavLst>
                                        <p:tav tm="0">
                                          <p:val>
                                            <p:fltVal val="0"/>
                                          </p:val>
                                        </p:tav>
                                        <p:tav tm="100000">
                                          <p:val>
                                            <p:strVal val="#ppt_h"/>
                                          </p:val>
                                        </p:tav>
                                      </p:tavLst>
                                    </p:anim>
                                    <p:anim calcmode="lin" valueType="num">
                                      <p:cBhvr>
                                        <p:cTn id="10" dur="1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p:cNvSpPr>
          <p:nvPr/>
        </p:nvSpPr>
        <p:spPr bwMode="auto">
          <a:xfrm>
            <a:off x="609600" y="0"/>
            <a:ext cx="8077200" cy="1066800"/>
          </a:xfrm>
          <a:prstGeom prst="rect">
            <a:avLst/>
          </a:prstGeom>
          <a:noFill/>
          <a:ln w="9525">
            <a:noFill/>
            <a:miter lim="800000"/>
            <a:headEnd/>
            <a:tailEnd/>
          </a:ln>
        </p:spPr>
        <p:txBody>
          <a:bodyPr anchor="ctr"/>
          <a:lstStyle/>
          <a:p>
            <a:pPr algn="ctr" eaLnBrk="1" hangingPunct="1">
              <a:defRPr/>
            </a:pPr>
            <a:r>
              <a:rPr lang="en-US" sz="5400" b="0" dirty="0" err="1">
                <a:solidFill>
                  <a:schemeClr val="accent2">
                    <a:lumMod val="75000"/>
                  </a:schemeClr>
                </a:solidFill>
                <a:effectLst>
                  <a:outerShdw blurRad="38100" dist="38100" dir="2700000" algn="tl">
                    <a:srgbClr val="C0C0C0"/>
                  </a:outerShdw>
                </a:effectLst>
                <a:latin typeface="+mj-lt"/>
                <a:ea typeface="+mn-ea"/>
                <a:cs typeface="Arial" pitchFamily="34" charset="0"/>
              </a:rPr>
              <a:t>Kluger</a:t>
            </a: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 </a:t>
            </a:r>
            <a:r>
              <a:rPr lang="en-US" sz="5400" b="0" dirty="0" smtClean="0">
                <a:solidFill>
                  <a:schemeClr val="accent2">
                    <a:lumMod val="75000"/>
                  </a:schemeClr>
                </a:solidFill>
                <a:effectLst>
                  <a:outerShdw blurRad="38100" dist="38100" dir="2700000" algn="tl">
                    <a:srgbClr val="C0C0C0"/>
                  </a:outerShdw>
                </a:effectLst>
                <a:latin typeface="+mj-lt"/>
                <a:ea typeface="+mn-ea"/>
                <a:cs typeface="Arial" pitchFamily="34" charset="0"/>
              </a:rPr>
              <a:t>and </a:t>
            </a:r>
            <a:r>
              <a:rPr lang="en-US" sz="5400" b="0" dirty="0" err="1">
                <a:solidFill>
                  <a:schemeClr val="accent2">
                    <a:lumMod val="75000"/>
                  </a:schemeClr>
                </a:solidFill>
                <a:effectLst>
                  <a:outerShdw blurRad="38100" dist="38100" dir="2700000" algn="tl">
                    <a:srgbClr val="C0C0C0"/>
                  </a:outerShdw>
                </a:effectLst>
                <a:latin typeface="+mj-lt"/>
                <a:ea typeface="+mn-ea"/>
                <a:cs typeface="Arial" pitchFamily="34" charset="0"/>
              </a:rPr>
              <a:t>DeNisi</a:t>
            </a: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 (1996)</a:t>
            </a:r>
          </a:p>
        </p:txBody>
      </p:sp>
      <p:sp>
        <p:nvSpPr>
          <p:cNvPr id="25604" name="Rectangle 8"/>
          <p:cNvSpPr>
            <a:spLocks noChangeArrowheads="1"/>
          </p:cNvSpPr>
          <p:nvPr/>
        </p:nvSpPr>
        <p:spPr bwMode="auto">
          <a:xfrm>
            <a:off x="762000" y="914400"/>
            <a:ext cx="7696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800" b="0" i="1" dirty="0" smtClean="0">
                <a:latin typeface="Times New Roman" pitchFamily="18" charset="0"/>
                <a:cs typeface="Times New Roman" pitchFamily="18" charset="0"/>
              </a:rPr>
              <a:t>“To </a:t>
            </a:r>
            <a:r>
              <a:rPr lang="en-US" sz="1800" b="0" i="1" dirty="0">
                <a:latin typeface="Times New Roman" pitchFamily="18" charset="0"/>
                <a:cs typeface="Times New Roman" pitchFamily="18" charset="0"/>
              </a:rPr>
              <a:t>understand the world, one must not be worrying about </a:t>
            </a:r>
            <a:r>
              <a:rPr lang="en-US" sz="1800" b="0" i="1" dirty="0" smtClean="0">
                <a:latin typeface="Times New Roman" pitchFamily="18" charset="0"/>
                <a:cs typeface="Times New Roman" pitchFamily="18" charset="0"/>
              </a:rPr>
              <a:t>one’s self.”</a:t>
            </a:r>
            <a:r>
              <a:rPr lang="en-US" dirty="0" smtClean="0"/>
              <a:t>—</a:t>
            </a:r>
            <a:r>
              <a:rPr lang="en-US" sz="1800" b="0" dirty="0" smtClean="0">
                <a:latin typeface="Times New Roman" pitchFamily="18" charset="0"/>
                <a:cs typeface="Times New Roman" pitchFamily="18" charset="0"/>
              </a:rPr>
              <a:t>Einstein</a:t>
            </a:r>
            <a:endParaRPr lang="en-US" sz="1800" b="0" dirty="0">
              <a:latin typeface="Times New Roman" pitchFamily="18" charset="0"/>
              <a:cs typeface="Times New Roman" pitchFamily="18" charset="0"/>
            </a:endParaRPr>
          </a:p>
        </p:txBody>
      </p:sp>
      <p:sp>
        <p:nvSpPr>
          <p:cNvPr id="13325" name="Oval 13"/>
          <p:cNvSpPr>
            <a:spLocks noChangeArrowheads="1"/>
          </p:cNvSpPr>
          <p:nvPr/>
        </p:nvSpPr>
        <p:spPr bwMode="auto">
          <a:xfrm>
            <a:off x="3964364" y="1524000"/>
            <a:ext cx="1814398" cy="741462"/>
          </a:xfrm>
          <a:prstGeom prst="ellipse">
            <a:avLst/>
          </a:prstGeom>
          <a:gradFill rotWithShape="1">
            <a:gsLst>
              <a:gs pos="0">
                <a:srgbClr val="FFFFCC"/>
              </a:gs>
              <a:gs pos="100000">
                <a:schemeClr val="bg1"/>
              </a:gs>
            </a:gsLst>
            <a:lin ang="5400000" scaled="1"/>
          </a:gradFill>
          <a:ln w="9525">
            <a:solidFill>
              <a:schemeClr val="tx1"/>
            </a:solidFill>
            <a:round/>
            <a:headEnd/>
            <a:tailEnd/>
          </a:ln>
          <a:effectLst>
            <a:outerShdw dist="107763" dir="2700000" algn="ctr" rotWithShape="0">
              <a:schemeClr val="bg2">
                <a:alpha val="50000"/>
              </a:schemeClr>
            </a:outerShdw>
          </a:effectLst>
          <a:scene3d>
            <a:camera prst="orthographicFront"/>
            <a:lightRig rig="threePt" dir="t"/>
          </a:scene3d>
          <a:sp3d>
            <a:bevelT w="139700" prst="cross"/>
          </a:sp3d>
        </p:spPr>
        <p:txBody>
          <a:bodyPr wrap="none" anchor="ctr"/>
          <a:lstStyle/>
          <a:p>
            <a:pPr algn="ctr" eaLnBrk="1" hangingPunct="1">
              <a:defRPr/>
            </a:pPr>
            <a:r>
              <a:rPr lang="en-US" sz="1400" dirty="0">
                <a:latin typeface="Arial" pitchFamily="34" charset="0"/>
                <a:ea typeface="ヒラギノ角ゴ Pro W3" charset="-128"/>
              </a:rPr>
              <a:t>Learning/</a:t>
            </a:r>
          </a:p>
          <a:p>
            <a:pPr algn="ctr" eaLnBrk="1" hangingPunct="1">
              <a:defRPr/>
            </a:pPr>
            <a:r>
              <a:rPr lang="en-US" sz="1400" dirty="0">
                <a:latin typeface="Arial" pitchFamily="34" charset="0"/>
                <a:ea typeface="ヒラギノ角ゴ Pro W3" charset="-128"/>
              </a:rPr>
              <a:t>Performance</a:t>
            </a:r>
          </a:p>
        </p:txBody>
      </p:sp>
      <p:sp>
        <p:nvSpPr>
          <p:cNvPr id="13338" name="AutoShape 26"/>
          <p:cNvSpPr>
            <a:spLocks noChangeArrowheads="1"/>
          </p:cNvSpPr>
          <p:nvPr/>
        </p:nvSpPr>
        <p:spPr bwMode="auto">
          <a:xfrm>
            <a:off x="1181493" y="2956624"/>
            <a:ext cx="1181231" cy="537958"/>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a:scene3d>
            <a:camera prst="orthographicFront"/>
            <a:lightRig rig="threePt" dir="t"/>
          </a:scene3d>
          <a:sp3d>
            <a:bevelT w="139700" prst="cross"/>
          </a:sp3d>
        </p:spPr>
        <p:txBody>
          <a:bodyPr wrap="none" anchor="ctr"/>
          <a:lstStyle/>
          <a:p>
            <a:pPr algn="ctr" eaLnBrk="1" hangingPunct="1">
              <a:defRPr/>
            </a:pPr>
            <a:r>
              <a:rPr lang="en-US" sz="1400" dirty="0">
                <a:latin typeface="Arial" pitchFamily="34" charset="0"/>
                <a:ea typeface="ヒラギノ角ゴ Pro W3" charset="-128"/>
              </a:rPr>
              <a:t>Positive</a:t>
            </a:r>
          </a:p>
          <a:p>
            <a:pPr algn="ctr" eaLnBrk="1" hangingPunct="1">
              <a:defRPr/>
            </a:pPr>
            <a:r>
              <a:rPr lang="en-US" sz="1200" dirty="0">
                <a:latin typeface="Arial" pitchFamily="34" charset="0"/>
                <a:ea typeface="ヒラギノ角ゴ Pro W3" charset="-128"/>
              </a:rPr>
              <a:t>(enhance)</a:t>
            </a:r>
          </a:p>
        </p:txBody>
      </p:sp>
      <p:sp>
        <p:nvSpPr>
          <p:cNvPr id="13339" name="AutoShape 27"/>
          <p:cNvSpPr>
            <a:spLocks noChangeArrowheads="1"/>
          </p:cNvSpPr>
          <p:nvPr/>
        </p:nvSpPr>
        <p:spPr bwMode="auto">
          <a:xfrm>
            <a:off x="3407790" y="2954854"/>
            <a:ext cx="1181231" cy="537958"/>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a:scene3d>
            <a:camera prst="orthographicFront"/>
            <a:lightRig rig="threePt" dir="t"/>
          </a:scene3d>
          <a:sp3d>
            <a:bevelT w="139700" prst="cross"/>
          </a:sp3d>
        </p:spPr>
        <p:txBody>
          <a:bodyPr wrap="none" anchor="ctr"/>
          <a:lstStyle/>
          <a:p>
            <a:pPr algn="ctr" eaLnBrk="1" hangingPunct="1">
              <a:defRPr/>
            </a:pPr>
            <a:r>
              <a:rPr lang="en-US" sz="1400" dirty="0">
                <a:latin typeface="Arial" pitchFamily="34" charset="0"/>
                <a:ea typeface="ヒラギノ角ゴ Pro W3" charset="-128"/>
              </a:rPr>
              <a:t>Negative </a:t>
            </a:r>
          </a:p>
          <a:p>
            <a:pPr algn="ctr" eaLnBrk="1" hangingPunct="1">
              <a:defRPr/>
            </a:pPr>
            <a:r>
              <a:rPr lang="en-US" sz="1200" dirty="0">
                <a:latin typeface="Arial" pitchFamily="34" charset="0"/>
                <a:ea typeface="ヒラギノ角ゴ Pro W3" charset="-128"/>
              </a:rPr>
              <a:t>(reduce)</a:t>
            </a:r>
          </a:p>
        </p:txBody>
      </p:sp>
      <p:sp>
        <p:nvSpPr>
          <p:cNvPr id="13340" name="AutoShape 28"/>
          <p:cNvSpPr>
            <a:spLocks noChangeArrowheads="1"/>
          </p:cNvSpPr>
          <p:nvPr/>
        </p:nvSpPr>
        <p:spPr bwMode="auto">
          <a:xfrm>
            <a:off x="5593237" y="2967242"/>
            <a:ext cx="1307184" cy="537958"/>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a:scene3d>
            <a:camera prst="orthographicFront"/>
            <a:lightRig rig="threePt" dir="t"/>
          </a:scene3d>
          <a:sp3d>
            <a:bevelT w="139700" prst="cross"/>
          </a:sp3d>
        </p:spPr>
        <p:txBody>
          <a:bodyPr wrap="none" anchor="ctr"/>
          <a:lstStyle/>
          <a:p>
            <a:pPr algn="ctr" eaLnBrk="1" hangingPunct="1">
              <a:defRPr/>
            </a:pPr>
            <a:r>
              <a:rPr lang="en-US" sz="1400" dirty="0">
                <a:latin typeface="Arial" pitchFamily="34" charset="0"/>
                <a:ea typeface="ヒラギノ角ゴ Pro W3" charset="-128"/>
              </a:rPr>
              <a:t>Positive</a:t>
            </a:r>
          </a:p>
          <a:p>
            <a:pPr algn="ctr" eaLnBrk="1" hangingPunct="1">
              <a:defRPr/>
            </a:pPr>
            <a:r>
              <a:rPr lang="en-US" sz="1200" dirty="0">
                <a:latin typeface="Arial" pitchFamily="34" charset="0"/>
                <a:ea typeface="ヒラギノ角ゴ Pro W3" charset="-128"/>
              </a:rPr>
              <a:t>(enhance)</a:t>
            </a:r>
          </a:p>
        </p:txBody>
      </p:sp>
      <p:sp>
        <p:nvSpPr>
          <p:cNvPr id="13341" name="AutoShape 29"/>
          <p:cNvSpPr>
            <a:spLocks noChangeArrowheads="1"/>
          </p:cNvSpPr>
          <p:nvPr/>
        </p:nvSpPr>
        <p:spPr bwMode="auto">
          <a:xfrm>
            <a:off x="7145518" y="2967242"/>
            <a:ext cx="1256122" cy="537958"/>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a:scene3d>
            <a:camera prst="orthographicFront"/>
            <a:lightRig rig="threePt" dir="t"/>
          </a:scene3d>
          <a:sp3d>
            <a:bevelT w="139700" prst="cross"/>
          </a:sp3d>
        </p:spPr>
        <p:txBody>
          <a:bodyPr wrap="none" anchor="ctr"/>
          <a:lstStyle/>
          <a:p>
            <a:pPr algn="ctr" eaLnBrk="1" hangingPunct="1">
              <a:defRPr/>
            </a:pPr>
            <a:r>
              <a:rPr lang="en-US" sz="1400" dirty="0">
                <a:latin typeface="Arial" pitchFamily="34" charset="0"/>
                <a:ea typeface="ヒラギノ角ゴ Pro W3" charset="-128"/>
              </a:rPr>
              <a:t>Negative </a:t>
            </a:r>
          </a:p>
          <a:p>
            <a:pPr algn="ctr" eaLnBrk="1" hangingPunct="1">
              <a:defRPr/>
            </a:pPr>
            <a:r>
              <a:rPr lang="en-US" sz="1200" dirty="0">
                <a:latin typeface="Arial" pitchFamily="34" charset="0"/>
                <a:ea typeface="ヒラギノ角ゴ Pro W3" charset="-128"/>
              </a:rPr>
              <a:t>(reduce)</a:t>
            </a:r>
          </a:p>
        </p:txBody>
      </p:sp>
      <p:grpSp>
        <p:nvGrpSpPr>
          <p:cNvPr id="2" name="Group 44"/>
          <p:cNvGrpSpPr>
            <a:grpSpLocks/>
          </p:cNvGrpSpPr>
          <p:nvPr/>
        </p:nvGrpSpPr>
        <p:grpSpPr bwMode="auto">
          <a:xfrm>
            <a:off x="609600" y="3902341"/>
            <a:ext cx="4455998" cy="2650859"/>
            <a:chOff x="768" y="2342"/>
            <a:chExt cx="2474" cy="1425"/>
          </a:xfrm>
          <a:scene3d>
            <a:camera prst="orthographicFront">
              <a:rot lat="0" lon="0" rev="0"/>
            </a:camera>
            <a:lightRig rig="soft" dir="t">
              <a:rot lat="0" lon="0" rev="0"/>
            </a:lightRig>
          </a:scene3d>
        </p:grpSpPr>
        <p:sp>
          <p:nvSpPr>
            <p:cNvPr id="13321" name="Rectangle 9"/>
            <p:cNvSpPr>
              <a:spLocks noChangeArrowheads="1"/>
            </p:cNvSpPr>
            <p:nvPr/>
          </p:nvSpPr>
          <p:spPr bwMode="auto">
            <a:xfrm>
              <a:off x="2062" y="2342"/>
              <a:ext cx="1180" cy="1256"/>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defRPr/>
              </a:pPr>
              <a:endParaRPr lang="en-US" sz="1600">
                <a:latin typeface="Arial" pitchFamily="34" charset="0"/>
                <a:ea typeface="ヒラギノ角ゴ Pro W3" charset="-128"/>
              </a:endParaRPr>
            </a:p>
          </p:txBody>
        </p:sp>
        <p:sp>
          <p:nvSpPr>
            <p:cNvPr id="13322" name="Rectangle 10"/>
            <p:cNvSpPr>
              <a:spLocks noChangeArrowheads="1"/>
            </p:cNvSpPr>
            <p:nvPr/>
          </p:nvSpPr>
          <p:spPr bwMode="auto">
            <a:xfrm>
              <a:off x="768" y="2342"/>
              <a:ext cx="1294" cy="1256"/>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defRPr/>
              </a:pPr>
              <a:endParaRPr lang="en-US" sz="1600">
                <a:latin typeface="Arial" pitchFamily="34" charset="0"/>
                <a:ea typeface="ヒラギノ角ゴ Pro W3" charset="-128"/>
              </a:endParaRPr>
            </a:p>
          </p:txBody>
        </p:sp>
        <p:sp>
          <p:nvSpPr>
            <p:cNvPr id="13323" name="AutoShape 11"/>
            <p:cNvSpPr>
              <a:spLocks noChangeArrowheads="1"/>
            </p:cNvSpPr>
            <p:nvPr/>
          </p:nvSpPr>
          <p:spPr bwMode="auto">
            <a:xfrm>
              <a:off x="2100" y="3217"/>
              <a:ext cx="699" cy="305"/>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Discouraging</a:t>
              </a:r>
            </a:p>
            <a:p>
              <a:pPr algn="ctr" eaLnBrk="1" hangingPunct="1">
                <a:defRPr/>
              </a:pPr>
              <a:r>
                <a:rPr lang="en-US" sz="1600" dirty="0">
                  <a:latin typeface="Arial" pitchFamily="34" charset="0"/>
                  <a:ea typeface="ヒラギノ角ゴ Pro W3" charset="-128"/>
                </a:rPr>
                <a:t>feedback</a:t>
              </a:r>
            </a:p>
          </p:txBody>
        </p:sp>
        <p:sp>
          <p:nvSpPr>
            <p:cNvPr id="13324" name="AutoShape 12"/>
            <p:cNvSpPr>
              <a:spLocks noChangeArrowheads="1"/>
            </p:cNvSpPr>
            <p:nvPr/>
          </p:nvSpPr>
          <p:spPr bwMode="auto">
            <a:xfrm>
              <a:off x="806" y="2456"/>
              <a:ext cx="495" cy="305"/>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a:latin typeface="Arial" pitchFamily="34" charset="0"/>
                  <a:ea typeface="ヒラギノ角ゴ Pro W3" charset="-128"/>
                </a:rPr>
                <a:t>Goal </a:t>
              </a:r>
            </a:p>
            <a:p>
              <a:pPr algn="ctr" eaLnBrk="1" hangingPunct="1">
                <a:defRPr/>
              </a:pPr>
              <a:r>
                <a:rPr lang="en-US" sz="1600">
                  <a:latin typeface="Arial" pitchFamily="34" charset="0"/>
                  <a:ea typeface="ヒラギノ角ゴ Pro W3" charset="-128"/>
                </a:rPr>
                <a:t>setting</a:t>
              </a:r>
            </a:p>
          </p:txBody>
        </p:sp>
        <p:sp>
          <p:nvSpPr>
            <p:cNvPr id="13326" name="AutoShape 14"/>
            <p:cNvSpPr>
              <a:spLocks noChangeArrowheads="1"/>
            </p:cNvSpPr>
            <p:nvPr/>
          </p:nvSpPr>
          <p:spPr bwMode="auto">
            <a:xfrm>
              <a:off x="1453" y="2456"/>
              <a:ext cx="495" cy="305"/>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a:latin typeface="Arial" pitchFamily="34" charset="0"/>
                  <a:ea typeface="ヒラギノ角ゴ Pro W3" charset="-128"/>
                </a:rPr>
                <a:t>Correct</a:t>
              </a:r>
            </a:p>
            <a:p>
              <a:pPr algn="ctr" eaLnBrk="1" hangingPunct="1">
                <a:defRPr/>
              </a:pPr>
              <a:r>
                <a:rPr lang="en-US" sz="1600">
                  <a:latin typeface="Arial" pitchFamily="34" charset="0"/>
                  <a:ea typeface="ヒラギノ角ゴ Pro W3" charset="-128"/>
                </a:rPr>
                <a:t>solution</a:t>
              </a:r>
            </a:p>
          </p:txBody>
        </p:sp>
        <p:sp>
          <p:nvSpPr>
            <p:cNvPr id="13329" name="AutoShape 17"/>
            <p:cNvSpPr>
              <a:spLocks noChangeArrowheads="1"/>
            </p:cNvSpPr>
            <p:nvPr/>
          </p:nvSpPr>
          <p:spPr bwMode="auto">
            <a:xfrm>
              <a:off x="2748" y="2608"/>
              <a:ext cx="418" cy="305"/>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Praise</a:t>
              </a:r>
            </a:p>
          </p:txBody>
        </p:sp>
        <p:sp>
          <p:nvSpPr>
            <p:cNvPr id="13330" name="AutoShape 18"/>
            <p:cNvSpPr>
              <a:spLocks noChangeArrowheads="1"/>
            </p:cNvSpPr>
            <p:nvPr/>
          </p:nvSpPr>
          <p:spPr bwMode="auto">
            <a:xfrm>
              <a:off x="2080" y="2837"/>
              <a:ext cx="677" cy="304"/>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Threats to </a:t>
              </a:r>
            </a:p>
            <a:p>
              <a:pPr algn="ctr" eaLnBrk="1" hangingPunct="1">
                <a:defRPr/>
              </a:pPr>
              <a:r>
                <a:rPr lang="en-US" sz="1600" dirty="0">
                  <a:latin typeface="Arial" pitchFamily="34" charset="0"/>
                  <a:ea typeface="ヒラギノ角ゴ Pro W3" charset="-128"/>
                </a:rPr>
                <a:t>self-esteem</a:t>
              </a:r>
            </a:p>
          </p:txBody>
        </p:sp>
        <p:sp>
          <p:nvSpPr>
            <p:cNvPr id="13331" name="AutoShape 19"/>
            <p:cNvSpPr>
              <a:spLocks noChangeArrowheads="1"/>
            </p:cNvSpPr>
            <p:nvPr/>
          </p:nvSpPr>
          <p:spPr bwMode="auto">
            <a:xfrm>
              <a:off x="2122" y="2456"/>
              <a:ext cx="592" cy="305"/>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smtClean="0">
                  <a:latin typeface="Arial" pitchFamily="34" charset="0"/>
                  <a:ea typeface="ヒラギノ角ゴ Pro W3" charset="-128"/>
                </a:rPr>
                <a:t>Oral</a:t>
              </a:r>
              <a:endParaRPr lang="en-US" sz="1600" dirty="0">
                <a:latin typeface="Arial" pitchFamily="34" charset="0"/>
                <a:ea typeface="ヒラギノ角ゴ Pro W3" charset="-128"/>
              </a:endParaRPr>
            </a:p>
            <a:p>
              <a:pPr algn="ctr" eaLnBrk="1" hangingPunct="1">
                <a:defRPr/>
              </a:pPr>
              <a:r>
                <a:rPr lang="en-US" sz="1600" dirty="0" smtClean="0">
                  <a:latin typeface="Arial" pitchFamily="34" charset="0"/>
                  <a:ea typeface="ヒラギノ角ゴ Pro W3" charset="-128"/>
                </a:rPr>
                <a:t>delivery</a:t>
              </a:r>
              <a:endParaRPr lang="en-US" sz="1600" dirty="0">
                <a:latin typeface="Arial" pitchFamily="34" charset="0"/>
                <a:ea typeface="ヒラギノ角ゴ Pro W3" charset="-128"/>
              </a:endParaRPr>
            </a:p>
          </p:txBody>
        </p:sp>
        <p:sp>
          <p:nvSpPr>
            <p:cNvPr id="13332" name="AutoShape 20"/>
            <p:cNvSpPr>
              <a:spLocks noChangeArrowheads="1"/>
            </p:cNvSpPr>
            <p:nvPr/>
          </p:nvSpPr>
          <p:spPr bwMode="auto">
            <a:xfrm>
              <a:off x="810" y="2837"/>
              <a:ext cx="592" cy="304"/>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Frequent</a:t>
              </a:r>
            </a:p>
            <a:p>
              <a:pPr algn="ctr" eaLnBrk="1" hangingPunct="1">
                <a:defRPr/>
              </a:pPr>
              <a:r>
                <a:rPr lang="en-US" sz="1600" dirty="0">
                  <a:latin typeface="Arial" pitchFamily="34" charset="0"/>
                  <a:ea typeface="ヒラギノ角ゴ Pro W3" charset="-128"/>
                </a:rPr>
                <a:t>messages</a:t>
              </a:r>
            </a:p>
          </p:txBody>
        </p:sp>
        <p:sp>
          <p:nvSpPr>
            <p:cNvPr id="13335" name="AutoShape 23"/>
            <p:cNvSpPr>
              <a:spLocks noChangeArrowheads="1"/>
            </p:cNvSpPr>
            <p:nvPr/>
          </p:nvSpPr>
          <p:spPr bwMode="auto">
            <a:xfrm>
              <a:off x="1403" y="2837"/>
              <a:ext cx="635" cy="304"/>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smtClean="0">
                  <a:latin typeface="Arial" pitchFamily="34" charset="0"/>
                  <a:ea typeface="ヒラギノ角ゴ Pro W3" charset="-128"/>
                </a:rPr>
                <a:t>Computer</a:t>
              </a:r>
              <a:endParaRPr lang="en-US" sz="1600" dirty="0">
                <a:latin typeface="Arial" pitchFamily="34" charset="0"/>
                <a:ea typeface="ヒラギノ角ゴ Pro W3" charset="-128"/>
              </a:endParaRPr>
            </a:p>
            <a:p>
              <a:pPr algn="ctr" eaLnBrk="1" hangingPunct="1">
                <a:defRPr/>
              </a:pPr>
              <a:r>
                <a:rPr lang="en-US" sz="1600" dirty="0" smtClean="0">
                  <a:latin typeface="Arial" pitchFamily="34" charset="0"/>
                  <a:ea typeface="ヒラギノ角ゴ Pro W3" charset="-128"/>
                </a:rPr>
                <a:t>delivery</a:t>
              </a:r>
              <a:endParaRPr lang="en-US" sz="1600" dirty="0">
                <a:latin typeface="Arial" pitchFamily="34" charset="0"/>
                <a:ea typeface="ヒラギノ角ゴ Pro W3" charset="-128"/>
              </a:endParaRPr>
            </a:p>
          </p:txBody>
        </p:sp>
        <p:sp>
          <p:nvSpPr>
            <p:cNvPr id="13337" name="AutoShape 25"/>
            <p:cNvSpPr>
              <a:spLocks noChangeArrowheads="1"/>
            </p:cNvSpPr>
            <p:nvPr/>
          </p:nvSpPr>
          <p:spPr bwMode="auto">
            <a:xfrm>
              <a:off x="1225" y="3217"/>
              <a:ext cx="495" cy="305"/>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a:latin typeface="Arial" pitchFamily="34" charset="0"/>
                  <a:ea typeface="ヒラギノ角ゴ Pro W3" charset="-128"/>
                </a:rPr>
                <a:t>Personal</a:t>
              </a:r>
            </a:p>
            <a:p>
              <a:pPr algn="ctr" eaLnBrk="1" hangingPunct="1">
                <a:defRPr/>
              </a:pPr>
              <a:r>
                <a:rPr lang="en-US" sz="1600">
                  <a:latin typeface="Arial" pitchFamily="34" charset="0"/>
                  <a:ea typeface="ヒラギノ角ゴ Pro W3" charset="-128"/>
                </a:rPr>
                <a:t>growth</a:t>
              </a:r>
            </a:p>
          </p:txBody>
        </p:sp>
        <p:sp>
          <p:nvSpPr>
            <p:cNvPr id="13347" name="AutoShape 35"/>
            <p:cNvSpPr>
              <a:spLocks noChangeArrowheads="1"/>
            </p:cNvSpPr>
            <p:nvPr/>
          </p:nvSpPr>
          <p:spPr bwMode="auto">
            <a:xfrm>
              <a:off x="2728" y="2970"/>
              <a:ext cx="494" cy="305"/>
            </a:xfrm>
            <a:prstGeom prst="roundRect">
              <a:avLst>
                <a:gd name="adj" fmla="val 16667"/>
              </a:avLst>
            </a:prstGeom>
            <a:gradFill rotWithShape="1">
              <a:gsLst>
                <a:gs pos="0">
                  <a:srgbClr val="FFCCCC"/>
                </a:gs>
                <a:gs pos="100000">
                  <a:schemeClr val="bg1"/>
                </a:gs>
              </a:gsLst>
              <a:lin ang="5400000" scaled="1"/>
            </a:gradFill>
            <a:ln w="9525">
              <a:solidFill>
                <a:schemeClr val="tx2">
                  <a:lumMod val="20000"/>
                  <a:lumOff val="80000"/>
                </a:schemeClr>
              </a:solid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No </a:t>
              </a:r>
              <a:r>
                <a:rPr lang="en-US" sz="1600" dirty="0" smtClean="0">
                  <a:latin typeface="Arial" pitchFamily="34" charset="0"/>
                  <a:ea typeface="ヒラギノ角ゴ Pro W3" charset="-128"/>
                </a:rPr>
                <a:t>goal</a:t>
              </a:r>
              <a:endParaRPr lang="en-US" sz="1600" dirty="0">
                <a:latin typeface="Arial" pitchFamily="34" charset="0"/>
                <a:ea typeface="ヒラギノ角ゴ Pro W3" charset="-128"/>
              </a:endParaRPr>
            </a:p>
            <a:p>
              <a:pPr algn="ctr" eaLnBrk="1" hangingPunct="1">
                <a:defRPr/>
              </a:pPr>
              <a:r>
                <a:rPr lang="en-US" sz="1600" dirty="0" smtClean="0">
                  <a:latin typeface="Arial" pitchFamily="34" charset="0"/>
                  <a:ea typeface="ヒラギノ角ゴ Pro W3" charset="-128"/>
                </a:rPr>
                <a:t>setting</a:t>
              </a:r>
              <a:endParaRPr lang="en-US" sz="1600" dirty="0">
                <a:latin typeface="Arial" pitchFamily="34" charset="0"/>
                <a:ea typeface="ヒラギノ角ゴ Pro W3" charset="-128"/>
              </a:endParaRPr>
            </a:p>
          </p:txBody>
        </p:sp>
        <p:sp>
          <p:nvSpPr>
            <p:cNvPr id="13348" name="Rectangle 36"/>
            <p:cNvSpPr>
              <a:spLocks noChangeArrowheads="1"/>
            </p:cNvSpPr>
            <p:nvPr/>
          </p:nvSpPr>
          <p:spPr bwMode="auto">
            <a:xfrm>
              <a:off x="768" y="3577"/>
              <a:ext cx="2474" cy="190"/>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400">
                  <a:latin typeface="Arial" pitchFamily="34" charset="0"/>
                  <a:ea typeface="ヒラギノ角ゴ Pro W3" charset="-128"/>
                </a:rPr>
                <a:t>Feedback Features</a:t>
              </a:r>
            </a:p>
          </p:txBody>
        </p:sp>
      </p:grpSp>
      <p:grpSp>
        <p:nvGrpSpPr>
          <p:cNvPr id="3" name="Group 45"/>
          <p:cNvGrpSpPr>
            <a:grpSpLocks/>
          </p:cNvGrpSpPr>
          <p:nvPr/>
        </p:nvGrpSpPr>
        <p:grpSpPr bwMode="auto">
          <a:xfrm>
            <a:off x="5486007" y="3925346"/>
            <a:ext cx="3048393" cy="2627854"/>
            <a:chOff x="3489" y="2355"/>
            <a:chExt cx="1604" cy="1420"/>
          </a:xfrm>
          <a:scene3d>
            <a:camera prst="orthographicFront">
              <a:rot lat="0" lon="0" rev="0"/>
            </a:camera>
            <a:lightRig rig="soft" dir="t">
              <a:rot lat="0" lon="0" rev="0"/>
            </a:lightRig>
          </a:scene3d>
        </p:grpSpPr>
        <p:sp>
          <p:nvSpPr>
            <p:cNvPr id="13355" name="Rectangle 43"/>
            <p:cNvSpPr>
              <a:spLocks noChangeArrowheads="1"/>
            </p:cNvSpPr>
            <p:nvPr/>
          </p:nvSpPr>
          <p:spPr bwMode="auto">
            <a:xfrm>
              <a:off x="4293" y="2355"/>
              <a:ext cx="800" cy="1231"/>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defRPr/>
              </a:pPr>
              <a:endParaRPr lang="en-US" sz="1600">
                <a:latin typeface="Arial" pitchFamily="34" charset="0"/>
                <a:ea typeface="ヒラギノ角ゴ Pro W3" charset="-128"/>
              </a:endParaRPr>
            </a:p>
          </p:txBody>
        </p:sp>
        <p:sp>
          <p:nvSpPr>
            <p:cNvPr id="13319" name="Rectangle 7"/>
            <p:cNvSpPr>
              <a:spLocks noChangeArrowheads="1"/>
            </p:cNvSpPr>
            <p:nvPr/>
          </p:nvSpPr>
          <p:spPr bwMode="auto">
            <a:xfrm>
              <a:off x="3492" y="2357"/>
              <a:ext cx="800" cy="1231"/>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defRPr/>
              </a:pPr>
              <a:endParaRPr lang="en-US" sz="1600">
                <a:latin typeface="Arial" pitchFamily="34" charset="0"/>
                <a:ea typeface="ヒラギノ角ゴ Pro W3" charset="-128"/>
              </a:endParaRPr>
            </a:p>
          </p:txBody>
        </p:sp>
        <p:sp>
          <p:nvSpPr>
            <p:cNvPr id="13327" name="AutoShape 15"/>
            <p:cNvSpPr>
              <a:spLocks noChangeArrowheads="1"/>
            </p:cNvSpPr>
            <p:nvPr/>
          </p:nvSpPr>
          <p:spPr bwMode="auto">
            <a:xfrm>
              <a:off x="4411" y="2837"/>
              <a:ext cx="495" cy="304"/>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Physical</a:t>
              </a:r>
            </a:p>
            <a:p>
              <a:pPr algn="ctr" eaLnBrk="1" hangingPunct="1">
                <a:defRPr/>
              </a:pPr>
              <a:r>
                <a:rPr lang="en-US" sz="1600" dirty="0">
                  <a:latin typeface="Arial" pitchFamily="34" charset="0"/>
                  <a:ea typeface="ヒラギノ角ゴ Pro W3" charset="-128"/>
                </a:rPr>
                <a:t>tasks</a:t>
              </a:r>
            </a:p>
          </p:txBody>
        </p:sp>
        <p:sp>
          <p:nvSpPr>
            <p:cNvPr id="13328" name="AutoShape 16"/>
            <p:cNvSpPr>
              <a:spLocks noChangeArrowheads="1"/>
            </p:cNvSpPr>
            <p:nvPr/>
          </p:nvSpPr>
          <p:spPr bwMode="auto">
            <a:xfrm>
              <a:off x="3529" y="2837"/>
              <a:ext cx="722" cy="304"/>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smtClean="0">
                  <a:latin typeface="Arial" pitchFamily="34" charset="0"/>
                  <a:ea typeface="ヒラギノ角ゴ Pro W3" charset="-128"/>
                </a:rPr>
                <a:t>Nonphysical</a:t>
              </a:r>
              <a:endParaRPr lang="en-US" sz="1600" dirty="0">
                <a:latin typeface="Arial" pitchFamily="34" charset="0"/>
                <a:ea typeface="ヒラギノ角ゴ Pro W3" charset="-128"/>
              </a:endParaRPr>
            </a:p>
            <a:p>
              <a:pPr algn="ctr" eaLnBrk="1" hangingPunct="1">
                <a:defRPr/>
              </a:pPr>
              <a:r>
                <a:rPr lang="en-US" sz="1600" dirty="0">
                  <a:latin typeface="Arial" pitchFamily="34" charset="0"/>
                  <a:ea typeface="ヒラギノ角ゴ Pro W3" charset="-128"/>
                </a:rPr>
                <a:t>tasks</a:t>
              </a:r>
            </a:p>
          </p:txBody>
        </p:sp>
        <p:sp>
          <p:nvSpPr>
            <p:cNvPr id="13333" name="AutoShape 21"/>
            <p:cNvSpPr>
              <a:spLocks noChangeArrowheads="1"/>
            </p:cNvSpPr>
            <p:nvPr/>
          </p:nvSpPr>
          <p:spPr bwMode="auto">
            <a:xfrm>
              <a:off x="4371" y="2456"/>
              <a:ext cx="601" cy="305"/>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Following-</a:t>
              </a:r>
            </a:p>
            <a:p>
              <a:pPr algn="ctr" eaLnBrk="1" hangingPunct="1">
                <a:defRPr/>
              </a:pPr>
              <a:r>
                <a:rPr lang="en-US" sz="1600" dirty="0">
                  <a:latin typeface="Arial" pitchFamily="34" charset="0"/>
                  <a:ea typeface="ヒラギノ角ゴ Pro W3" charset="-128"/>
                </a:rPr>
                <a:t>rules tasks</a:t>
              </a:r>
            </a:p>
          </p:txBody>
        </p:sp>
        <p:sp>
          <p:nvSpPr>
            <p:cNvPr id="13334" name="AutoShape 22"/>
            <p:cNvSpPr>
              <a:spLocks noChangeArrowheads="1"/>
            </p:cNvSpPr>
            <p:nvPr/>
          </p:nvSpPr>
          <p:spPr bwMode="auto">
            <a:xfrm>
              <a:off x="3636" y="2418"/>
              <a:ext cx="495" cy="305"/>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Memory</a:t>
              </a:r>
            </a:p>
            <a:p>
              <a:pPr algn="ctr" eaLnBrk="1" hangingPunct="1">
                <a:defRPr/>
              </a:pPr>
              <a:r>
                <a:rPr lang="en-US" sz="1600" dirty="0">
                  <a:latin typeface="Arial" pitchFamily="34" charset="0"/>
                  <a:ea typeface="ヒラギノ角ゴ Pro W3" charset="-128"/>
                </a:rPr>
                <a:t>tasks</a:t>
              </a:r>
            </a:p>
          </p:txBody>
        </p:sp>
        <p:sp>
          <p:nvSpPr>
            <p:cNvPr id="13336" name="AutoShape 24"/>
            <p:cNvSpPr>
              <a:spLocks noChangeArrowheads="1"/>
            </p:cNvSpPr>
            <p:nvPr/>
          </p:nvSpPr>
          <p:spPr bwMode="auto">
            <a:xfrm>
              <a:off x="4439" y="3217"/>
              <a:ext cx="494" cy="305"/>
            </a:xfrm>
            <a:prstGeom prst="roundRect">
              <a:avLst>
                <a:gd name="adj" fmla="val 16667"/>
              </a:avLst>
            </a:prstGeom>
            <a:gradFill rotWithShape="1">
              <a:gsLst>
                <a:gs pos="0">
                  <a:srgbClr val="FFCC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Complex </a:t>
              </a:r>
            </a:p>
            <a:p>
              <a:pPr algn="ctr" eaLnBrk="1" hangingPunct="1">
                <a:defRPr/>
              </a:pPr>
              <a:r>
                <a:rPr lang="en-US" sz="1600" dirty="0">
                  <a:latin typeface="Arial" pitchFamily="34" charset="0"/>
                  <a:ea typeface="ヒラギノ角ゴ Pro W3" charset="-128"/>
                </a:rPr>
                <a:t>tasks</a:t>
              </a:r>
            </a:p>
          </p:txBody>
        </p:sp>
        <p:sp>
          <p:nvSpPr>
            <p:cNvPr id="13346" name="AutoShape 34"/>
            <p:cNvSpPr>
              <a:spLocks noChangeArrowheads="1"/>
            </p:cNvSpPr>
            <p:nvPr/>
          </p:nvSpPr>
          <p:spPr bwMode="auto">
            <a:xfrm>
              <a:off x="3737" y="3217"/>
              <a:ext cx="381" cy="305"/>
            </a:xfrm>
            <a:prstGeom prst="roundRect">
              <a:avLst>
                <a:gd name="adj" fmla="val 16667"/>
              </a:avLst>
            </a:prstGeom>
            <a:gradFill rotWithShape="1">
              <a:gsLst>
                <a:gs pos="0">
                  <a:srgbClr val="CCFFCC"/>
                </a:gs>
                <a:gs pos="100000">
                  <a:schemeClr val="bg1"/>
                </a:gs>
              </a:gsLst>
              <a:lin ang="5400000" scaled="1"/>
            </a:gradFill>
            <a:ln w="9525">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600" dirty="0">
                  <a:latin typeface="Arial" pitchFamily="34" charset="0"/>
                  <a:ea typeface="ヒラギノ角ゴ Pro W3" charset="-128"/>
                </a:rPr>
                <a:t>Simple</a:t>
              </a:r>
            </a:p>
            <a:p>
              <a:pPr algn="ctr" eaLnBrk="1" hangingPunct="1">
                <a:defRPr/>
              </a:pPr>
              <a:r>
                <a:rPr lang="en-US" sz="1600" dirty="0">
                  <a:latin typeface="Arial" pitchFamily="34" charset="0"/>
                  <a:ea typeface="ヒラギノ角ゴ Pro W3" charset="-128"/>
                </a:rPr>
                <a:t>tasks</a:t>
              </a:r>
            </a:p>
          </p:txBody>
        </p:sp>
        <p:sp>
          <p:nvSpPr>
            <p:cNvPr id="13349" name="Rectangle 37"/>
            <p:cNvSpPr>
              <a:spLocks noChangeArrowheads="1"/>
            </p:cNvSpPr>
            <p:nvPr/>
          </p:nvSpPr>
          <p:spPr bwMode="auto">
            <a:xfrm>
              <a:off x="3489" y="3585"/>
              <a:ext cx="1604" cy="190"/>
            </a:xfrm>
            <a:prstGeom prst="rect">
              <a:avLst/>
            </a:prstGeom>
            <a:solidFill>
              <a:schemeClr val="bg1"/>
            </a:solidFill>
            <a:ln w="9525">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lstStyle/>
            <a:p>
              <a:pPr algn="ctr" eaLnBrk="1" hangingPunct="1">
                <a:defRPr/>
              </a:pPr>
              <a:r>
                <a:rPr lang="en-US" sz="1400">
                  <a:latin typeface="Arial" pitchFamily="34" charset="0"/>
                  <a:ea typeface="ヒラギノ角ゴ Pro W3" charset="-128"/>
                </a:rPr>
                <a:t>Task Features</a:t>
              </a:r>
            </a:p>
          </p:txBody>
        </p:sp>
      </p:grpSp>
      <p:cxnSp>
        <p:nvCxnSpPr>
          <p:cNvPr id="25622" name="AutoShape 38"/>
          <p:cNvCxnSpPr>
            <a:cxnSpLocks noChangeShapeType="1"/>
          </p:cNvCxnSpPr>
          <p:nvPr/>
        </p:nvCxnSpPr>
        <p:spPr bwMode="auto">
          <a:xfrm rot="5400000" flipH="1" flipV="1">
            <a:off x="2976563" y="1060450"/>
            <a:ext cx="690562" cy="31003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3" name="AutoShape 39"/>
          <p:cNvCxnSpPr>
            <a:cxnSpLocks noChangeShapeType="1"/>
          </p:cNvCxnSpPr>
          <p:nvPr/>
        </p:nvCxnSpPr>
        <p:spPr bwMode="auto">
          <a:xfrm rot="5400000" flipH="1" flipV="1">
            <a:off x="4090988" y="2173288"/>
            <a:ext cx="688975" cy="8731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4" name="AutoShape 40"/>
          <p:cNvCxnSpPr>
            <a:cxnSpLocks noChangeShapeType="1"/>
          </p:cNvCxnSpPr>
          <p:nvPr/>
        </p:nvCxnSpPr>
        <p:spPr bwMode="auto">
          <a:xfrm rot="16200000" flipV="1">
            <a:off x="5208588" y="1928813"/>
            <a:ext cx="701675" cy="13747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5" name="AutoShape 41"/>
          <p:cNvCxnSpPr>
            <a:cxnSpLocks noChangeShapeType="1"/>
          </p:cNvCxnSpPr>
          <p:nvPr/>
        </p:nvCxnSpPr>
        <p:spPr bwMode="auto">
          <a:xfrm rot="16200000" flipV="1">
            <a:off x="5972175" y="1165226"/>
            <a:ext cx="701675" cy="29019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6" name="AutoShape 48"/>
          <p:cNvCxnSpPr>
            <a:cxnSpLocks noChangeShapeType="1"/>
          </p:cNvCxnSpPr>
          <p:nvPr/>
        </p:nvCxnSpPr>
        <p:spPr bwMode="auto">
          <a:xfrm rot="5400000">
            <a:off x="1584325" y="3678238"/>
            <a:ext cx="371475" cy="3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7" name="AutoShape 49"/>
          <p:cNvCxnSpPr>
            <a:cxnSpLocks noChangeShapeType="1"/>
          </p:cNvCxnSpPr>
          <p:nvPr/>
        </p:nvCxnSpPr>
        <p:spPr bwMode="auto">
          <a:xfrm rot="5400000">
            <a:off x="3806032" y="3680618"/>
            <a:ext cx="381000" cy="47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8" name="AutoShape 50"/>
          <p:cNvCxnSpPr>
            <a:cxnSpLocks noChangeShapeType="1"/>
          </p:cNvCxnSpPr>
          <p:nvPr/>
        </p:nvCxnSpPr>
        <p:spPr bwMode="auto">
          <a:xfrm rot="16200000" flipH="1">
            <a:off x="6053138" y="3698875"/>
            <a:ext cx="393700" cy="63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9" name="AutoShape 51"/>
          <p:cNvCxnSpPr>
            <a:cxnSpLocks noChangeShapeType="1"/>
          </p:cNvCxnSpPr>
          <p:nvPr/>
        </p:nvCxnSpPr>
        <p:spPr bwMode="auto">
          <a:xfrm rot="5400000">
            <a:off x="7576344" y="3701256"/>
            <a:ext cx="393700" cy="15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23843946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6" y="5390696"/>
            <a:ext cx="4561114" cy="1412875"/>
          </a:xfrm>
          <a:prstGeom prst="rect">
            <a:avLst/>
          </a:prstGeom>
          <a:solidFill>
            <a:srgbClr val="2C58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3000" dirty="0" smtClean="0"/>
              <a:t>What </a:t>
            </a:r>
            <a:r>
              <a:rPr lang="en-US" sz="3000" dirty="0"/>
              <a:t>kind of feedback are </a:t>
            </a:r>
            <a:r>
              <a:rPr lang="en-US" sz="3000" b="1" i="1" dirty="0"/>
              <a:t>you</a:t>
            </a:r>
            <a:r>
              <a:rPr lang="en-US" sz="3000" dirty="0"/>
              <a:t> using in your class?</a:t>
            </a:r>
          </a:p>
        </p:txBody>
      </p:sp>
      <p:pic>
        <p:nvPicPr>
          <p:cNvPr id="4" name="Picture 3" descr="feedback_telescope_resize.jpg"/>
          <p:cNvPicPr>
            <a:picLocks noChangeAspect="1"/>
          </p:cNvPicPr>
          <p:nvPr/>
        </p:nvPicPr>
        <p:blipFill>
          <a:blip r:embed="rId3" cstate="print"/>
          <a:stretch>
            <a:fillRect/>
          </a:stretch>
        </p:blipFill>
        <p:spPr>
          <a:xfrm>
            <a:off x="2209800" y="272764"/>
            <a:ext cx="4572000" cy="5061236"/>
          </a:xfrm>
          <a:prstGeom prst="rect">
            <a:avLst/>
          </a:prstGeom>
        </p:spPr>
      </p:pic>
      <p:sp>
        <p:nvSpPr>
          <p:cNvPr id="5" name="TextBox 4"/>
          <p:cNvSpPr txBox="1"/>
          <p:nvPr/>
        </p:nvSpPr>
        <p:spPr>
          <a:xfrm>
            <a:off x="2286000" y="304800"/>
            <a:ext cx="3657600" cy="230832"/>
          </a:xfrm>
          <a:prstGeom prst="rect">
            <a:avLst/>
          </a:prstGeom>
          <a:noFill/>
        </p:spPr>
        <p:txBody>
          <a:bodyPr wrap="square" rtlCol="0">
            <a:spAutoFit/>
          </a:bodyPr>
          <a:lstStyle/>
          <a:p>
            <a:r>
              <a:rPr lang="en-US" sz="900" dirty="0" smtClean="0">
                <a:solidFill>
                  <a:schemeClr val="bg1"/>
                </a:solidFill>
              </a:rPr>
              <a:t>Photo by the NASA Goddard Space Center</a:t>
            </a:r>
            <a:endParaRPr lang="en-US" sz="900" dirty="0">
              <a:solidFill>
                <a:schemeClr val="bg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4"/>
          <p:cNvSpPr>
            <a:spLocks noChangeArrowheads="1"/>
          </p:cNvSpPr>
          <p:nvPr/>
        </p:nvSpPr>
        <p:spPr bwMode="auto">
          <a:xfrm>
            <a:off x="0" y="5638800"/>
            <a:ext cx="91440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6627" name="Rectangle 4"/>
          <p:cNvSpPr>
            <a:spLocks noChangeArrowheads="1"/>
          </p:cNvSpPr>
          <p:nvPr/>
        </p:nvSpPr>
        <p:spPr bwMode="auto">
          <a:xfrm>
            <a:off x="76200" y="838200"/>
            <a:ext cx="8963025" cy="5940425"/>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b="0"/>
          </a:p>
        </p:txBody>
      </p:sp>
      <p:sp>
        <p:nvSpPr>
          <p:cNvPr id="26628" name="Line 5"/>
          <p:cNvSpPr>
            <a:spLocks noChangeShapeType="1"/>
          </p:cNvSpPr>
          <p:nvPr/>
        </p:nvSpPr>
        <p:spPr bwMode="auto">
          <a:xfrm>
            <a:off x="4146550" y="838200"/>
            <a:ext cx="0" cy="59277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29" name="Text Box 6"/>
          <p:cNvSpPr txBox="1">
            <a:spLocks noChangeArrowheads="1"/>
          </p:cNvSpPr>
          <p:nvPr/>
        </p:nvSpPr>
        <p:spPr bwMode="auto">
          <a:xfrm>
            <a:off x="152400" y="1114425"/>
            <a:ext cx="12700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eaLnBrk="1" hangingPunct="1"/>
            <a:r>
              <a:rPr lang="en-US" sz="1600" i="1">
                <a:latin typeface="Times New Roman" pitchFamily="18" charset="0"/>
              </a:rPr>
              <a:t>Student </a:t>
            </a:r>
          </a:p>
          <a:p>
            <a:pPr eaLnBrk="1" hangingPunct="1"/>
            <a:r>
              <a:rPr lang="en-US" sz="1600" i="1">
                <a:latin typeface="Times New Roman" pitchFamily="18" charset="0"/>
              </a:rPr>
              <a:t>Achievement</a:t>
            </a:r>
          </a:p>
        </p:txBody>
      </p:sp>
      <p:sp>
        <p:nvSpPr>
          <p:cNvPr id="26630" name="Text Box 7"/>
          <p:cNvSpPr txBox="1">
            <a:spLocks noChangeArrowheads="1"/>
          </p:cNvSpPr>
          <p:nvPr/>
        </p:nvSpPr>
        <p:spPr bwMode="auto">
          <a:xfrm>
            <a:off x="152400" y="2106613"/>
            <a:ext cx="64135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eaLnBrk="1" hangingPunct="1"/>
            <a:r>
              <a:rPr lang="en-US" sz="1600" i="1">
                <a:latin typeface="Times New Roman" pitchFamily="18" charset="0"/>
              </a:rPr>
              <a:t>Task </a:t>
            </a:r>
          </a:p>
          <a:p>
            <a:pPr eaLnBrk="1" hangingPunct="1"/>
            <a:r>
              <a:rPr lang="en-US" sz="1600" i="1">
                <a:latin typeface="Times New Roman" pitchFamily="18" charset="0"/>
              </a:rPr>
              <a:t>Level</a:t>
            </a:r>
          </a:p>
        </p:txBody>
      </p:sp>
      <p:sp>
        <p:nvSpPr>
          <p:cNvPr id="26631" name="Text Box 8"/>
          <p:cNvSpPr txBox="1">
            <a:spLocks noChangeArrowheads="1"/>
          </p:cNvSpPr>
          <p:nvPr/>
        </p:nvSpPr>
        <p:spPr bwMode="auto">
          <a:xfrm>
            <a:off x="152400" y="3162300"/>
            <a:ext cx="1066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eaLnBrk="1" hangingPunct="1"/>
            <a:r>
              <a:rPr lang="en-US" sz="1600" i="1">
                <a:latin typeface="Times New Roman" pitchFamily="18" charset="0"/>
              </a:rPr>
              <a:t>Timing of </a:t>
            </a:r>
          </a:p>
          <a:p>
            <a:pPr eaLnBrk="1" hangingPunct="1"/>
            <a:r>
              <a:rPr lang="en-US" sz="1600" i="1">
                <a:latin typeface="Times New Roman" pitchFamily="18" charset="0"/>
              </a:rPr>
              <a:t>Feedback</a:t>
            </a:r>
          </a:p>
        </p:txBody>
      </p:sp>
      <p:sp>
        <p:nvSpPr>
          <p:cNvPr id="26632" name="Text Box 9"/>
          <p:cNvSpPr txBox="1">
            <a:spLocks noChangeArrowheads="1"/>
          </p:cNvSpPr>
          <p:nvPr/>
        </p:nvSpPr>
        <p:spPr bwMode="auto">
          <a:xfrm>
            <a:off x="152400" y="4264025"/>
            <a:ext cx="143192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eaLnBrk="1" hangingPunct="1"/>
            <a:r>
              <a:rPr lang="en-US" sz="1600" i="1">
                <a:latin typeface="Times New Roman" pitchFamily="18" charset="0"/>
              </a:rPr>
              <a:t>Prior Knowledge</a:t>
            </a:r>
          </a:p>
        </p:txBody>
      </p:sp>
      <p:sp>
        <p:nvSpPr>
          <p:cNvPr id="26633" name="Text Box 10"/>
          <p:cNvSpPr txBox="1">
            <a:spLocks noChangeArrowheads="1"/>
          </p:cNvSpPr>
          <p:nvPr/>
        </p:nvSpPr>
        <p:spPr bwMode="auto">
          <a:xfrm>
            <a:off x="152400" y="5683250"/>
            <a:ext cx="99695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100" b="1">
                <a:solidFill>
                  <a:schemeClr val="tx1"/>
                </a:solidFill>
                <a:latin typeface="Arial" charset="0"/>
                <a:ea typeface="ヒラギノ角ゴ Pro W3" pitchFamily="1" charset="-128"/>
              </a:defRPr>
            </a:lvl1pPr>
            <a:lvl2pPr marL="742950" indent="-285750">
              <a:defRPr sz="1100" b="1">
                <a:solidFill>
                  <a:schemeClr val="tx1"/>
                </a:solidFill>
                <a:latin typeface="Arial" charset="0"/>
                <a:ea typeface="ヒラギノ角ゴ Pro W3" pitchFamily="1" charset="-128"/>
              </a:defRPr>
            </a:lvl2pPr>
            <a:lvl3pPr marL="1143000" indent="-228600">
              <a:defRPr sz="1100" b="1">
                <a:solidFill>
                  <a:schemeClr val="tx1"/>
                </a:solidFill>
                <a:latin typeface="Arial" charset="0"/>
                <a:ea typeface="ヒラギノ角ゴ Pro W3" pitchFamily="1" charset="-128"/>
              </a:defRPr>
            </a:lvl3pPr>
            <a:lvl4pPr marL="1600200" indent="-228600">
              <a:defRPr sz="1100" b="1">
                <a:solidFill>
                  <a:schemeClr val="tx1"/>
                </a:solidFill>
                <a:latin typeface="Arial" charset="0"/>
                <a:ea typeface="ヒラギノ角ゴ Pro W3" pitchFamily="1" charset="-128"/>
              </a:defRPr>
            </a:lvl4pPr>
            <a:lvl5pPr marL="2057400" indent="-228600">
              <a:defRPr sz="1100" b="1">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100" b="1">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100" b="1">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100" b="1">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100" b="1">
                <a:solidFill>
                  <a:schemeClr val="tx1"/>
                </a:solidFill>
                <a:latin typeface="Arial" charset="0"/>
                <a:ea typeface="ヒラギノ角ゴ Pro W3" pitchFamily="1" charset="-128"/>
              </a:defRPr>
            </a:lvl9pPr>
          </a:lstStyle>
          <a:p>
            <a:pPr eaLnBrk="1" hangingPunct="1"/>
            <a:r>
              <a:rPr lang="en-US" sz="1600" i="1">
                <a:latin typeface="Times New Roman" pitchFamily="18" charset="0"/>
              </a:rPr>
              <a:t>Type of </a:t>
            </a:r>
          </a:p>
          <a:p>
            <a:pPr eaLnBrk="1" hangingPunct="1"/>
            <a:r>
              <a:rPr lang="en-US" sz="1600" i="1">
                <a:latin typeface="Times New Roman" pitchFamily="18" charset="0"/>
              </a:rPr>
              <a:t>Feedback</a:t>
            </a:r>
          </a:p>
        </p:txBody>
      </p:sp>
      <p:sp>
        <p:nvSpPr>
          <p:cNvPr id="68619" name="AutoShape 11"/>
          <p:cNvSpPr>
            <a:spLocks noChangeArrowheads="1"/>
          </p:cNvSpPr>
          <p:nvPr/>
        </p:nvSpPr>
        <p:spPr bwMode="auto">
          <a:xfrm>
            <a:off x="2036763" y="1133475"/>
            <a:ext cx="1281112" cy="473075"/>
          </a:xfrm>
          <a:prstGeom prst="roundRect">
            <a:avLst>
              <a:gd name="adj" fmla="val 16667"/>
            </a:avLst>
          </a:prstGeom>
          <a:solidFill>
            <a:srgbClr val="EAEAEA"/>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800" b="0" dirty="0">
                <a:latin typeface="Arial" pitchFamily="34" charset="0"/>
                <a:ea typeface="ヒラギノ角ゴ Pro W3" charset="-128"/>
              </a:rPr>
              <a:t>Low</a:t>
            </a:r>
          </a:p>
        </p:txBody>
      </p:sp>
      <p:sp>
        <p:nvSpPr>
          <p:cNvPr id="68620" name="AutoShape 12"/>
          <p:cNvSpPr>
            <a:spLocks noChangeArrowheads="1"/>
          </p:cNvSpPr>
          <p:nvPr/>
        </p:nvSpPr>
        <p:spPr bwMode="auto">
          <a:xfrm>
            <a:off x="6105525" y="1133475"/>
            <a:ext cx="1281113" cy="473075"/>
          </a:xfrm>
          <a:prstGeom prst="roundRect">
            <a:avLst>
              <a:gd name="adj" fmla="val 16667"/>
            </a:avLst>
          </a:prstGeom>
          <a:solidFill>
            <a:srgbClr val="F4F8CC"/>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800" b="0" dirty="0">
                <a:latin typeface="Arial" pitchFamily="34" charset="0"/>
                <a:ea typeface="ヒラギノ角ゴ Pro W3" charset="-128"/>
              </a:rPr>
              <a:t>High</a:t>
            </a:r>
          </a:p>
        </p:txBody>
      </p:sp>
      <p:sp>
        <p:nvSpPr>
          <p:cNvPr id="68621" name="AutoShape 13"/>
          <p:cNvSpPr>
            <a:spLocks noChangeArrowheads="1"/>
          </p:cNvSpPr>
          <p:nvPr/>
        </p:nvSpPr>
        <p:spPr bwMode="auto">
          <a:xfrm>
            <a:off x="2940050" y="2146300"/>
            <a:ext cx="904875" cy="473075"/>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smtClean="0">
                <a:latin typeface="Arial" pitchFamily="34" charset="0"/>
                <a:ea typeface="ヒラギノ角ゴ Pro W3" charset="-128"/>
              </a:rPr>
              <a:t>Higher</a:t>
            </a:r>
          </a:p>
          <a:p>
            <a:pPr algn="ctr" eaLnBrk="1" hangingPunct="1">
              <a:defRPr/>
            </a:pPr>
            <a:r>
              <a:rPr lang="en-US" sz="1200" b="0" dirty="0" smtClean="0">
                <a:latin typeface="Arial" pitchFamily="34" charset="0"/>
                <a:ea typeface="ヒラギノ角ゴ Pro W3" charset="-128"/>
              </a:rPr>
              <a:t>level</a:t>
            </a:r>
            <a:endParaRPr lang="en-US" sz="1200" b="0" dirty="0">
              <a:latin typeface="Arial" pitchFamily="34" charset="0"/>
              <a:ea typeface="ヒラギノ角ゴ Pro W3" charset="-128"/>
            </a:endParaRPr>
          </a:p>
        </p:txBody>
      </p:sp>
      <p:sp>
        <p:nvSpPr>
          <p:cNvPr id="68622" name="AutoShape 14"/>
          <p:cNvSpPr>
            <a:spLocks noChangeArrowheads="1"/>
          </p:cNvSpPr>
          <p:nvPr/>
        </p:nvSpPr>
        <p:spPr bwMode="auto">
          <a:xfrm>
            <a:off x="1508125" y="2146300"/>
            <a:ext cx="904875" cy="473075"/>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smtClean="0">
                <a:latin typeface="Arial" pitchFamily="34" charset="0"/>
                <a:ea typeface="ヒラギノ角ゴ Pro W3" charset="-128"/>
              </a:rPr>
              <a:t>Lower</a:t>
            </a:r>
          </a:p>
          <a:p>
            <a:pPr algn="ctr" eaLnBrk="1" hangingPunct="1">
              <a:defRPr/>
            </a:pPr>
            <a:r>
              <a:rPr lang="en-US" sz="1200" b="0" dirty="0" smtClean="0">
                <a:latin typeface="Arial" pitchFamily="34" charset="0"/>
                <a:ea typeface="ヒラギノ角ゴ Pro W3" charset="-128"/>
              </a:rPr>
              <a:t>level</a:t>
            </a:r>
            <a:endParaRPr lang="en-US" sz="1200" b="0" dirty="0">
              <a:latin typeface="Arial" pitchFamily="34" charset="0"/>
              <a:ea typeface="ヒラギノ角ゴ Pro W3" charset="-128"/>
            </a:endParaRPr>
          </a:p>
        </p:txBody>
      </p:sp>
      <p:sp>
        <p:nvSpPr>
          <p:cNvPr id="68623" name="AutoShape 15"/>
          <p:cNvSpPr>
            <a:spLocks noChangeArrowheads="1"/>
          </p:cNvSpPr>
          <p:nvPr/>
        </p:nvSpPr>
        <p:spPr bwMode="auto">
          <a:xfrm>
            <a:off x="2187575" y="3225800"/>
            <a:ext cx="1054100" cy="473075"/>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Immediate</a:t>
            </a:r>
          </a:p>
        </p:txBody>
      </p:sp>
      <p:sp>
        <p:nvSpPr>
          <p:cNvPr id="68624" name="AutoShape 16"/>
          <p:cNvSpPr>
            <a:spLocks noChangeArrowheads="1"/>
          </p:cNvSpPr>
          <p:nvPr/>
        </p:nvSpPr>
        <p:spPr bwMode="auto">
          <a:xfrm>
            <a:off x="1735138" y="4306888"/>
            <a:ext cx="677862" cy="471487"/>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Low</a:t>
            </a:r>
          </a:p>
        </p:txBody>
      </p:sp>
      <p:sp>
        <p:nvSpPr>
          <p:cNvPr id="68625" name="AutoShape 17"/>
          <p:cNvSpPr>
            <a:spLocks noChangeArrowheads="1"/>
          </p:cNvSpPr>
          <p:nvPr/>
        </p:nvSpPr>
        <p:spPr bwMode="auto">
          <a:xfrm>
            <a:off x="2940050" y="4306888"/>
            <a:ext cx="679450" cy="471487"/>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High</a:t>
            </a:r>
          </a:p>
        </p:txBody>
      </p:sp>
      <p:sp>
        <p:nvSpPr>
          <p:cNvPr id="68626" name="AutoShape 18"/>
          <p:cNvSpPr>
            <a:spLocks noChangeArrowheads="1"/>
          </p:cNvSpPr>
          <p:nvPr/>
        </p:nvSpPr>
        <p:spPr bwMode="auto">
          <a:xfrm>
            <a:off x="1546225" y="5594350"/>
            <a:ext cx="1055688" cy="1074738"/>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Correct Response + Response Contingent </a:t>
            </a:r>
          </a:p>
        </p:txBody>
      </p:sp>
      <p:sp>
        <p:nvSpPr>
          <p:cNvPr id="68627" name="AutoShape 19"/>
          <p:cNvSpPr>
            <a:spLocks noChangeArrowheads="1"/>
          </p:cNvSpPr>
          <p:nvPr/>
        </p:nvSpPr>
        <p:spPr bwMode="auto">
          <a:xfrm>
            <a:off x="2752725" y="5572125"/>
            <a:ext cx="1054100" cy="1074738"/>
          </a:xfrm>
          <a:prstGeom prst="roundRect">
            <a:avLst>
              <a:gd name="adj" fmla="val 16667"/>
            </a:avLst>
          </a:prstGeom>
          <a:gradFill rotWithShape="1">
            <a:gsLst>
              <a:gs pos="0">
                <a:srgbClr val="EAEAEA"/>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Correct Response +</a:t>
            </a:r>
          </a:p>
          <a:p>
            <a:pPr algn="ctr" eaLnBrk="1" hangingPunct="1">
              <a:defRPr/>
            </a:pPr>
            <a:r>
              <a:rPr lang="en-US" sz="1200" b="0">
                <a:latin typeface="Arial" pitchFamily="34" charset="0"/>
                <a:ea typeface="ヒラギノ角ゴ Pro W3" charset="-128"/>
              </a:rPr>
              <a:t>Topic</a:t>
            </a:r>
          </a:p>
          <a:p>
            <a:pPr algn="ctr" eaLnBrk="1" hangingPunct="1">
              <a:defRPr/>
            </a:pPr>
            <a:r>
              <a:rPr lang="en-US" sz="1200" b="0">
                <a:latin typeface="Arial" pitchFamily="34" charset="0"/>
                <a:ea typeface="ヒラギノ角ゴ Pro W3" charset="-128"/>
              </a:rPr>
              <a:t>Contingent</a:t>
            </a:r>
          </a:p>
        </p:txBody>
      </p:sp>
      <p:sp>
        <p:nvSpPr>
          <p:cNvPr id="68628" name="AutoShape 20"/>
          <p:cNvSpPr>
            <a:spLocks noChangeArrowheads="1"/>
          </p:cNvSpPr>
          <p:nvPr/>
        </p:nvSpPr>
        <p:spPr bwMode="auto">
          <a:xfrm>
            <a:off x="7462838" y="2146300"/>
            <a:ext cx="752475"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smtClean="0">
                <a:latin typeface="Arial" pitchFamily="34" charset="0"/>
                <a:ea typeface="ヒラギノ角ゴ Pro W3" charset="-128"/>
              </a:rPr>
              <a:t>Higher</a:t>
            </a:r>
          </a:p>
          <a:p>
            <a:pPr algn="ctr" eaLnBrk="1" hangingPunct="1">
              <a:defRPr/>
            </a:pPr>
            <a:r>
              <a:rPr lang="en-US" sz="1200" b="0" dirty="0" smtClean="0">
                <a:latin typeface="Arial" pitchFamily="34" charset="0"/>
                <a:ea typeface="ヒラギノ角ゴ Pro W3" charset="-128"/>
              </a:rPr>
              <a:t>level</a:t>
            </a:r>
            <a:endParaRPr lang="en-US" sz="1200" b="0" dirty="0">
              <a:latin typeface="Arial" pitchFamily="34" charset="0"/>
              <a:ea typeface="ヒラギノ角ゴ Pro W3" charset="-128"/>
            </a:endParaRPr>
          </a:p>
        </p:txBody>
      </p:sp>
      <p:sp>
        <p:nvSpPr>
          <p:cNvPr id="68629" name="AutoShape 21"/>
          <p:cNvSpPr>
            <a:spLocks noChangeArrowheads="1"/>
          </p:cNvSpPr>
          <p:nvPr/>
        </p:nvSpPr>
        <p:spPr bwMode="auto">
          <a:xfrm>
            <a:off x="5126038" y="2146300"/>
            <a:ext cx="754062"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smtClean="0">
                <a:latin typeface="Arial" pitchFamily="34" charset="0"/>
                <a:ea typeface="ヒラギノ角ゴ Pro W3" charset="-128"/>
              </a:rPr>
              <a:t>Lower</a:t>
            </a:r>
          </a:p>
          <a:p>
            <a:pPr algn="ctr" eaLnBrk="1" hangingPunct="1">
              <a:defRPr/>
            </a:pPr>
            <a:r>
              <a:rPr lang="en-US" sz="1200" b="0" dirty="0" smtClean="0">
                <a:latin typeface="Arial" pitchFamily="34" charset="0"/>
                <a:ea typeface="ヒラギノ角ゴ Pro W3" charset="-128"/>
              </a:rPr>
              <a:t>level</a:t>
            </a:r>
            <a:endParaRPr lang="en-US" sz="1200" b="0" dirty="0">
              <a:latin typeface="Arial" pitchFamily="34" charset="0"/>
              <a:ea typeface="ヒラギノ角ゴ Pro W3" charset="-128"/>
            </a:endParaRPr>
          </a:p>
        </p:txBody>
      </p:sp>
      <p:sp>
        <p:nvSpPr>
          <p:cNvPr id="68630" name="AutoShape 22"/>
          <p:cNvSpPr>
            <a:spLocks noChangeArrowheads="1"/>
          </p:cNvSpPr>
          <p:nvPr/>
        </p:nvSpPr>
        <p:spPr bwMode="auto">
          <a:xfrm>
            <a:off x="4975225" y="3225800"/>
            <a:ext cx="1055688"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Immediate</a:t>
            </a:r>
          </a:p>
        </p:txBody>
      </p:sp>
      <p:sp>
        <p:nvSpPr>
          <p:cNvPr id="68631" name="AutoShape 23"/>
          <p:cNvSpPr>
            <a:spLocks noChangeArrowheads="1"/>
          </p:cNvSpPr>
          <p:nvPr/>
        </p:nvSpPr>
        <p:spPr bwMode="auto">
          <a:xfrm>
            <a:off x="4673600" y="4306888"/>
            <a:ext cx="566738" cy="471487"/>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Low</a:t>
            </a:r>
          </a:p>
        </p:txBody>
      </p:sp>
      <p:sp>
        <p:nvSpPr>
          <p:cNvPr id="68632" name="AutoShape 24"/>
          <p:cNvSpPr>
            <a:spLocks noChangeArrowheads="1"/>
          </p:cNvSpPr>
          <p:nvPr/>
        </p:nvSpPr>
        <p:spPr bwMode="auto">
          <a:xfrm>
            <a:off x="5729288" y="4306888"/>
            <a:ext cx="677862" cy="471487"/>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High</a:t>
            </a:r>
          </a:p>
        </p:txBody>
      </p:sp>
      <p:sp>
        <p:nvSpPr>
          <p:cNvPr id="68633" name="AutoShape 25"/>
          <p:cNvSpPr>
            <a:spLocks noChangeArrowheads="1"/>
          </p:cNvSpPr>
          <p:nvPr/>
        </p:nvSpPr>
        <p:spPr bwMode="auto">
          <a:xfrm>
            <a:off x="4422775" y="5313363"/>
            <a:ext cx="1055688" cy="1366837"/>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Correct Response + Response Contingent </a:t>
            </a:r>
          </a:p>
        </p:txBody>
      </p:sp>
      <p:sp>
        <p:nvSpPr>
          <p:cNvPr id="68634" name="AutoShape 26"/>
          <p:cNvSpPr>
            <a:spLocks noChangeArrowheads="1"/>
          </p:cNvSpPr>
          <p:nvPr/>
        </p:nvSpPr>
        <p:spPr bwMode="auto">
          <a:xfrm>
            <a:off x="5546725" y="5330825"/>
            <a:ext cx="1055688" cy="1366838"/>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Correct Response +</a:t>
            </a:r>
          </a:p>
          <a:p>
            <a:pPr algn="ctr" eaLnBrk="1" hangingPunct="1">
              <a:defRPr/>
            </a:pPr>
            <a:r>
              <a:rPr lang="en-US" sz="1200" b="0">
                <a:latin typeface="Arial" pitchFamily="34" charset="0"/>
                <a:ea typeface="ヒラギノ角ゴ Pro W3" charset="-128"/>
              </a:rPr>
              <a:t>Topic</a:t>
            </a:r>
          </a:p>
          <a:p>
            <a:pPr algn="ctr" eaLnBrk="1" hangingPunct="1">
              <a:defRPr/>
            </a:pPr>
            <a:r>
              <a:rPr lang="en-US" sz="1200" b="0">
                <a:latin typeface="Arial" pitchFamily="34" charset="0"/>
                <a:ea typeface="ヒラギノ角ゴ Pro W3" charset="-128"/>
              </a:rPr>
              <a:t>Contingent</a:t>
            </a:r>
          </a:p>
        </p:txBody>
      </p:sp>
      <p:sp>
        <p:nvSpPr>
          <p:cNvPr id="68635" name="AutoShape 27"/>
          <p:cNvSpPr>
            <a:spLocks noChangeArrowheads="1"/>
          </p:cNvSpPr>
          <p:nvPr/>
        </p:nvSpPr>
        <p:spPr bwMode="auto">
          <a:xfrm>
            <a:off x="7312025" y="3225800"/>
            <a:ext cx="1054100"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Delayed</a:t>
            </a:r>
          </a:p>
        </p:txBody>
      </p:sp>
      <p:sp>
        <p:nvSpPr>
          <p:cNvPr id="68636" name="AutoShape 28"/>
          <p:cNvSpPr>
            <a:spLocks noChangeArrowheads="1"/>
          </p:cNvSpPr>
          <p:nvPr/>
        </p:nvSpPr>
        <p:spPr bwMode="auto">
          <a:xfrm>
            <a:off x="6934200" y="4311650"/>
            <a:ext cx="603250"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Low</a:t>
            </a:r>
          </a:p>
        </p:txBody>
      </p:sp>
      <p:sp>
        <p:nvSpPr>
          <p:cNvPr id="68637" name="AutoShape 29"/>
          <p:cNvSpPr>
            <a:spLocks noChangeArrowheads="1"/>
          </p:cNvSpPr>
          <p:nvPr/>
        </p:nvSpPr>
        <p:spPr bwMode="auto">
          <a:xfrm>
            <a:off x="8064500" y="4311650"/>
            <a:ext cx="603250" cy="473075"/>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a:latin typeface="Arial" pitchFamily="34" charset="0"/>
                <a:ea typeface="ヒラギノ角ゴ Pro W3" charset="-128"/>
              </a:rPr>
              <a:t>High</a:t>
            </a:r>
          </a:p>
        </p:txBody>
      </p:sp>
      <p:sp>
        <p:nvSpPr>
          <p:cNvPr id="68638" name="AutoShape 30"/>
          <p:cNvSpPr>
            <a:spLocks noChangeArrowheads="1"/>
          </p:cNvSpPr>
          <p:nvPr/>
        </p:nvSpPr>
        <p:spPr bwMode="auto">
          <a:xfrm>
            <a:off x="6708775" y="5251450"/>
            <a:ext cx="1055688" cy="1462088"/>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a:latin typeface="Arial" pitchFamily="34" charset="0"/>
                <a:ea typeface="ヒラギノ角ゴ Pro W3" charset="-128"/>
              </a:rPr>
              <a:t>Verification +  </a:t>
            </a:r>
          </a:p>
          <a:p>
            <a:pPr algn="ctr" eaLnBrk="1" hangingPunct="1">
              <a:defRPr/>
            </a:pPr>
            <a:r>
              <a:rPr lang="en-US" sz="1200" b="0" dirty="0">
                <a:latin typeface="Arial" pitchFamily="34" charset="0"/>
                <a:ea typeface="ヒラギノ角ゴ Pro W3" charset="-128"/>
              </a:rPr>
              <a:t>Delayed Response</a:t>
            </a:r>
          </a:p>
          <a:p>
            <a:pPr algn="ctr" eaLnBrk="1" hangingPunct="1">
              <a:defRPr/>
            </a:pPr>
            <a:r>
              <a:rPr lang="en-US" sz="1200" b="0" dirty="0">
                <a:latin typeface="Arial" pitchFamily="34" charset="0"/>
                <a:ea typeface="ヒラギノ角ゴ Pro W3" charset="-128"/>
              </a:rPr>
              <a:t>+ Response </a:t>
            </a:r>
            <a:r>
              <a:rPr lang="en-US" sz="1200" b="0" dirty="0" smtClean="0">
                <a:latin typeface="Arial" pitchFamily="34" charset="0"/>
                <a:ea typeface="ヒラギノ角ゴ Pro W3" charset="-128"/>
              </a:rPr>
              <a:t>Contingent </a:t>
            </a:r>
            <a:endParaRPr lang="en-US" sz="1200" b="0" dirty="0">
              <a:latin typeface="Arial" pitchFamily="34" charset="0"/>
              <a:ea typeface="ヒラギノ角ゴ Pro W3" charset="-128"/>
            </a:endParaRPr>
          </a:p>
        </p:txBody>
      </p:sp>
      <p:sp>
        <p:nvSpPr>
          <p:cNvPr id="68639" name="AutoShape 31"/>
          <p:cNvSpPr>
            <a:spLocks noChangeArrowheads="1"/>
          </p:cNvSpPr>
          <p:nvPr/>
        </p:nvSpPr>
        <p:spPr bwMode="auto">
          <a:xfrm>
            <a:off x="7839075" y="5251450"/>
            <a:ext cx="1055688" cy="1462088"/>
          </a:xfrm>
          <a:prstGeom prst="roundRect">
            <a:avLst>
              <a:gd name="adj" fmla="val 16667"/>
            </a:avLst>
          </a:prstGeom>
          <a:gradFill rotWithShape="1">
            <a:gsLst>
              <a:gs pos="0">
                <a:srgbClr val="F4F8CC"/>
              </a:gs>
              <a:gs pos="100000">
                <a:schemeClr val="bg1"/>
              </a:gs>
            </a:gsLst>
            <a:lin ang="5400000" scaled="1"/>
          </a:gra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200" b="0" dirty="0">
                <a:latin typeface="Arial" pitchFamily="34" charset="0"/>
                <a:ea typeface="ヒラギノ角ゴ Pro W3" charset="-128"/>
              </a:rPr>
              <a:t>Try Again </a:t>
            </a:r>
          </a:p>
          <a:p>
            <a:pPr algn="ctr" eaLnBrk="1" hangingPunct="1">
              <a:defRPr/>
            </a:pPr>
            <a:r>
              <a:rPr lang="en-US" sz="1200" b="0" dirty="0">
                <a:latin typeface="Arial" pitchFamily="34" charset="0"/>
                <a:ea typeface="ヒラギノ角ゴ Pro W3" charset="-128"/>
              </a:rPr>
              <a:t>+</a:t>
            </a:r>
          </a:p>
          <a:p>
            <a:pPr algn="ctr" eaLnBrk="1" hangingPunct="1">
              <a:defRPr/>
            </a:pPr>
            <a:r>
              <a:rPr lang="en-US" sz="1200" b="0" dirty="0" smtClean="0">
                <a:latin typeface="Arial" pitchFamily="34" charset="0"/>
                <a:ea typeface="ヒラギノ角ゴ Pro W3" charset="-128"/>
              </a:rPr>
              <a:t>Delayed Response</a:t>
            </a:r>
          </a:p>
          <a:p>
            <a:pPr algn="ctr" eaLnBrk="1" hangingPunct="1">
              <a:defRPr/>
            </a:pPr>
            <a:r>
              <a:rPr lang="en-US" sz="1200" dirty="0" smtClean="0">
                <a:latin typeface="Arial" pitchFamily="34" charset="0"/>
                <a:ea typeface="ヒラギノ角ゴ Pro W3" charset="-128"/>
              </a:rPr>
              <a:t>+</a:t>
            </a:r>
            <a:endParaRPr lang="en-US" sz="1200" b="0" dirty="0">
              <a:latin typeface="Arial" pitchFamily="34" charset="0"/>
              <a:ea typeface="ヒラギノ角ゴ Pro W3" charset="-128"/>
            </a:endParaRPr>
          </a:p>
          <a:p>
            <a:pPr algn="ctr" eaLnBrk="1" hangingPunct="1">
              <a:defRPr/>
            </a:pPr>
            <a:r>
              <a:rPr lang="en-US" sz="1200" b="0" dirty="0">
                <a:latin typeface="Arial" pitchFamily="34" charset="0"/>
                <a:ea typeface="ヒラギノ角ゴ Pro W3" charset="-128"/>
              </a:rPr>
              <a:t>Topic</a:t>
            </a:r>
          </a:p>
          <a:p>
            <a:pPr algn="ctr" eaLnBrk="1" hangingPunct="1">
              <a:defRPr/>
            </a:pPr>
            <a:r>
              <a:rPr lang="en-US" sz="1200" b="0" dirty="0">
                <a:latin typeface="Arial" pitchFamily="34" charset="0"/>
                <a:ea typeface="ヒラギノ角ゴ Pro W3" charset="-128"/>
              </a:rPr>
              <a:t>Contingent</a:t>
            </a:r>
          </a:p>
        </p:txBody>
      </p:sp>
      <p:cxnSp>
        <p:nvCxnSpPr>
          <p:cNvPr id="26697" name="AutoShape 32"/>
          <p:cNvCxnSpPr>
            <a:cxnSpLocks noChangeShapeType="1"/>
          </p:cNvCxnSpPr>
          <p:nvPr/>
        </p:nvCxnSpPr>
        <p:spPr bwMode="auto">
          <a:xfrm rot="5400000">
            <a:off x="2048669" y="1518444"/>
            <a:ext cx="539750" cy="71596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698" name="AutoShape 33"/>
          <p:cNvCxnSpPr>
            <a:cxnSpLocks noChangeShapeType="1"/>
          </p:cNvCxnSpPr>
          <p:nvPr/>
        </p:nvCxnSpPr>
        <p:spPr bwMode="auto">
          <a:xfrm rot="16200000" flipH="1">
            <a:off x="2764632" y="1518443"/>
            <a:ext cx="539750" cy="7159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699" name="AutoShape 34"/>
          <p:cNvCxnSpPr>
            <a:cxnSpLocks noChangeShapeType="1"/>
          </p:cNvCxnSpPr>
          <p:nvPr/>
        </p:nvCxnSpPr>
        <p:spPr bwMode="auto">
          <a:xfrm rot="16200000" flipH="1">
            <a:off x="2034381" y="2545557"/>
            <a:ext cx="606425" cy="75406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0" name="AutoShape 35"/>
          <p:cNvCxnSpPr>
            <a:cxnSpLocks noChangeShapeType="1"/>
          </p:cNvCxnSpPr>
          <p:nvPr/>
        </p:nvCxnSpPr>
        <p:spPr bwMode="auto">
          <a:xfrm rot="5400000">
            <a:off x="2750344" y="2583656"/>
            <a:ext cx="606425" cy="6778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1" name="AutoShape 36"/>
          <p:cNvCxnSpPr>
            <a:cxnSpLocks noChangeShapeType="1"/>
          </p:cNvCxnSpPr>
          <p:nvPr/>
        </p:nvCxnSpPr>
        <p:spPr bwMode="auto">
          <a:xfrm rot="5400000">
            <a:off x="2090737" y="3683001"/>
            <a:ext cx="608013" cy="63976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2" name="AutoShape 37"/>
          <p:cNvCxnSpPr>
            <a:cxnSpLocks noChangeShapeType="1"/>
          </p:cNvCxnSpPr>
          <p:nvPr/>
        </p:nvCxnSpPr>
        <p:spPr bwMode="auto">
          <a:xfrm rot="16200000" flipH="1">
            <a:off x="2693193" y="3720307"/>
            <a:ext cx="608013" cy="5651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3" name="AutoShape 38"/>
          <p:cNvCxnSpPr>
            <a:cxnSpLocks noChangeShapeType="1"/>
          </p:cNvCxnSpPr>
          <p:nvPr/>
        </p:nvCxnSpPr>
        <p:spPr bwMode="auto">
          <a:xfrm rot="5400000">
            <a:off x="1666875" y="5186363"/>
            <a:ext cx="8159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04" name="AutoShape 39"/>
          <p:cNvCxnSpPr>
            <a:cxnSpLocks noChangeShapeType="1"/>
          </p:cNvCxnSpPr>
          <p:nvPr/>
        </p:nvCxnSpPr>
        <p:spPr bwMode="auto">
          <a:xfrm>
            <a:off x="3279775" y="4778375"/>
            <a:ext cx="0" cy="793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05" name="AutoShape 40"/>
          <p:cNvCxnSpPr>
            <a:cxnSpLocks noChangeShapeType="1"/>
          </p:cNvCxnSpPr>
          <p:nvPr/>
        </p:nvCxnSpPr>
        <p:spPr bwMode="auto">
          <a:xfrm rot="5400000">
            <a:off x="5854700" y="1254125"/>
            <a:ext cx="539750" cy="1244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6" name="AutoShape 41"/>
          <p:cNvCxnSpPr>
            <a:cxnSpLocks noChangeShapeType="1"/>
          </p:cNvCxnSpPr>
          <p:nvPr/>
        </p:nvCxnSpPr>
        <p:spPr bwMode="auto">
          <a:xfrm rot="16200000" flipH="1">
            <a:off x="7023100" y="1330325"/>
            <a:ext cx="539750" cy="1092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07" name="AutoShape 42"/>
          <p:cNvCxnSpPr>
            <a:cxnSpLocks noChangeShapeType="1"/>
          </p:cNvCxnSpPr>
          <p:nvPr/>
        </p:nvCxnSpPr>
        <p:spPr bwMode="auto">
          <a:xfrm>
            <a:off x="5502275" y="2619375"/>
            <a:ext cx="0" cy="606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08" name="AutoShape 43"/>
          <p:cNvCxnSpPr>
            <a:cxnSpLocks noChangeShapeType="1"/>
          </p:cNvCxnSpPr>
          <p:nvPr/>
        </p:nvCxnSpPr>
        <p:spPr bwMode="auto">
          <a:xfrm>
            <a:off x="7839075" y="2619375"/>
            <a:ext cx="0" cy="606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09" name="AutoShape 44"/>
          <p:cNvCxnSpPr>
            <a:cxnSpLocks noChangeShapeType="1"/>
          </p:cNvCxnSpPr>
          <p:nvPr/>
        </p:nvCxnSpPr>
        <p:spPr bwMode="auto">
          <a:xfrm rot="5400000">
            <a:off x="4926012" y="3730626"/>
            <a:ext cx="608013" cy="54451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10" name="AutoShape 45"/>
          <p:cNvCxnSpPr>
            <a:cxnSpLocks noChangeShapeType="1"/>
          </p:cNvCxnSpPr>
          <p:nvPr/>
        </p:nvCxnSpPr>
        <p:spPr bwMode="auto">
          <a:xfrm rot="16200000" flipH="1">
            <a:off x="5481637" y="3719513"/>
            <a:ext cx="608013" cy="56673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11" name="AutoShape 46"/>
          <p:cNvCxnSpPr>
            <a:cxnSpLocks noChangeShapeType="1"/>
          </p:cNvCxnSpPr>
          <p:nvPr/>
        </p:nvCxnSpPr>
        <p:spPr bwMode="auto">
          <a:xfrm rot="5400000">
            <a:off x="7231062" y="3703638"/>
            <a:ext cx="612775" cy="6032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12" name="AutoShape 47"/>
          <p:cNvCxnSpPr>
            <a:cxnSpLocks noChangeShapeType="1"/>
          </p:cNvCxnSpPr>
          <p:nvPr/>
        </p:nvCxnSpPr>
        <p:spPr bwMode="auto">
          <a:xfrm rot="16200000" flipH="1">
            <a:off x="7796212" y="3741738"/>
            <a:ext cx="612775" cy="5270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26713" name="AutoShape 48"/>
          <p:cNvCxnSpPr>
            <a:cxnSpLocks noChangeShapeType="1"/>
          </p:cNvCxnSpPr>
          <p:nvPr/>
        </p:nvCxnSpPr>
        <p:spPr bwMode="auto">
          <a:xfrm flipH="1">
            <a:off x="4949825" y="4778375"/>
            <a:ext cx="7938"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14" name="AutoShape 49"/>
          <p:cNvCxnSpPr>
            <a:cxnSpLocks noChangeShapeType="1"/>
          </p:cNvCxnSpPr>
          <p:nvPr/>
        </p:nvCxnSpPr>
        <p:spPr bwMode="auto">
          <a:xfrm>
            <a:off x="6069013" y="4778375"/>
            <a:ext cx="4762" cy="552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15" name="AutoShape 50"/>
          <p:cNvCxnSpPr>
            <a:cxnSpLocks noChangeShapeType="1"/>
          </p:cNvCxnSpPr>
          <p:nvPr/>
        </p:nvCxnSpPr>
        <p:spPr bwMode="auto">
          <a:xfrm>
            <a:off x="7235825" y="4784725"/>
            <a:ext cx="0" cy="4667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16" name="AutoShape 51"/>
          <p:cNvCxnSpPr>
            <a:cxnSpLocks noChangeShapeType="1"/>
          </p:cNvCxnSpPr>
          <p:nvPr/>
        </p:nvCxnSpPr>
        <p:spPr bwMode="auto">
          <a:xfrm>
            <a:off x="8366125" y="4784725"/>
            <a:ext cx="0" cy="4667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 name="Title 1"/>
          <p:cNvSpPr>
            <a:spLocks/>
          </p:cNvSpPr>
          <p:nvPr/>
        </p:nvSpPr>
        <p:spPr bwMode="auto">
          <a:xfrm>
            <a:off x="457200" y="76200"/>
            <a:ext cx="8077200" cy="7620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Mason </a:t>
            </a:r>
            <a:r>
              <a:rPr lang="en-US" sz="5400" b="0" dirty="0" smtClean="0">
                <a:solidFill>
                  <a:schemeClr val="accent2">
                    <a:lumMod val="75000"/>
                  </a:schemeClr>
                </a:solidFill>
                <a:effectLst>
                  <a:outerShdw blurRad="38100" dist="38100" dir="2700000" algn="tl">
                    <a:srgbClr val="C0C0C0"/>
                  </a:outerShdw>
                </a:effectLst>
                <a:latin typeface="+mj-lt"/>
                <a:ea typeface="+mn-ea"/>
                <a:cs typeface="Arial" pitchFamily="34" charset="0"/>
              </a:rPr>
              <a:t>and </a:t>
            </a:r>
            <a:r>
              <a:rPr lang="en-US" sz="5400" b="0" dirty="0" err="1">
                <a:solidFill>
                  <a:schemeClr val="accent2">
                    <a:lumMod val="75000"/>
                  </a:schemeClr>
                </a:solidFill>
                <a:effectLst>
                  <a:outerShdw blurRad="38100" dist="38100" dir="2700000" algn="tl">
                    <a:srgbClr val="C0C0C0"/>
                  </a:outerShdw>
                </a:effectLst>
                <a:latin typeface="+mj-lt"/>
                <a:ea typeface="+mn-ea"/>
                <a:cs typeface="Arial" pitchFamily="34" charset="0"/>
              </a:rPr>
              <a:t>Bruning</a:t>
            </a: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 (2001)</a:t>
            </a:r>
          </a:p>
        </p:txBody>
      </p:sp>
      <p:sp>
        <p:nvSpPr>
          <p:cNvPr id="53" name="Freeform 52"/>
          <p:cNvSpPr/>
          <p:nvPr/>
        </p:nvSpPr>
        <p:spPr bwMode="auto">
          <a:xfrm>
            <a:off x="1862051" y="3014749"/>
            <a:ext cx="1658704" cy="870994"/>
          </a:xfrm>
          <a:custGeom>
            <a:avLst/>
            <a:gdLst>
              <a:gd name="connsiteX0" fmla="*/ 44334 w 1658704"/>
              <a:gd name="connsiteY0" fmla="*/ 110836 h 870994"/>
              <a:gd name="connsiteX1" fmla="*/ 99753 w 1658704"/>
              <a:gd name="connsiteY1" fmla="*/ 83127 h 870994"/>
              <a:gd name="connsiteX2" fmla="*/ 133004 w 1658704"/>
              <a:gd name="connsiteY2" fmla="*/ 72044 h 870994"/>
              <a:gd name="connsiteX3" fmla="*/ 149629 w 1658704"/>
              <a:gd name="connsiteY3" fmla="*/ 66502 h 870994"/>
              <a:gd name="connsiteX4" fmla="*/ 199505 w 1658704"/>
              <a:gd name="connsiteY4" fmla="*/ 49876 h 870994"/>
              <a:gd name="connsiteX5" fmla="*/ 243840 w 1658704"/>
              <a:gd name="connsiteY5" fmla="*/ 33251 h 870994"/>
              <a:gd name="connsiteX6" fmla="*/ 271549 w 1658704"/>
              <a:gd name="connsiteY6" fmla="*/ 22167 h 870994"/>
              <a:gd name="connsiteX7" fmla="*/ 293716 w 1658704"/>
              <a:gd name="connsiteY7" fmla="*/ 16626 h 870994"/>
              <a:gd name="connsiteX8" fmla="*/ 343593 w 1658704"/>
              <a:gd name="connsiteY8" fmla="*/ 0 h 870994"/>
              <a:gd name="connsiteX9" fmla="*/ 903316 w 1658704"/>
              <a:gd name="connsiteY9" fmla="*/ 5542 h 870994"/>
              <a:gd name="connsiteX10" fmla="*/ 1019694 w 1658704"/>
              <a:gd name="connsiteY10" fmla="*/ 11084 h 870994"/>
              <a:gd name="connsiteX11" fmla="*/ 1091738 w 1658704"/>
              <a:gd name="connsiteY11" fmla="*/ 27709 h 870994"/>
              <a:gd name="connsiteX12" fmla="*/ 1124989 w 1658704"/>
              <a:gd name="connsiteY12" fmla="*/ 33251 h 870994"/>
              <a:gd name="connsiteX13" fmla="*/ 1213658 w 1658704"/>
              <a:gd name="connsiteY13" fmla="*/ 55418 h 870994"/>
              <a:gd name="connsiteX14" fmla="*/ 1257993 w 1658704"/>
              <a:gd name="connsiteY14" fmla="*/ 60960 h 870994"/>
              <a:gd name="connsiteX15" fmla="*/ 1335578 w 1658704"/>
              <a:gd name="connsiteY15" fmla="*/ 72044 h 870994"/>
              <a:gd name="connsiteX16" fmla="*/ 1357745 w 1658704"/>
              <a:gd name="connsiteY16" fmla="*/ 83127 h 870994"/>
              <a:gd name="connsiteX17" fmla="*/ 1374371 w 1658704"/>
              <a:gd name="connsiteY17" fmla="*/ 88669 h 870994"/>
              <a:gd name="connsiteX18" fmla="*/ 1451956 w 1658704"/>
              <a:gd name="connsiteY18" fmla="*/ 121920 h 870994"/>
              <a:gd name="connsiteX19" fmla="*/ 1451956 w 1658704"/>
              <a:gd name="connsiteY19" fmla="*/ 121920 h 870994"/>
              <a:gd name="connsiteX20" fmla="*/ 1501833 w 1658704"/>
              <a:gd name="connsiteY20" fmla="*/ 144087 h 870994"/>
              <a:gd name="connsiteX21" fmla="*/ 1535084 w 1658704"/>
              <a:gd name="connsiteY21" fmla="*/ 177338 h 870994"/>
              <a:gd name="connsiteX22" fmla="*/ 1573876 w 1658704"/>
              <a:gd name="connsiteY22" fmla="*/ 210589 h 870994"/>
              <a:gd name="connsiteX23" fmla="*/ 1601585 w 1658704"/>
              <a:gd name="connsiteY23" fmla="*/ 243840 h 870994"/>
              <a:gd name="connsiteX24" fmla="*/ 1607127 w 1658704"/>
              <a:gd name="connsiteY24" fmla="*/ 315884 h 870994"/>
              <a:gd name="connsiteX25" fmla="*/ 1629294 w 1658704"/>
              <a:gd name="connsiteY25" fmla="*/ 371302 h 870994"/>
              <a:gd name="connsiteX26" fmla="*/ 1634836 w 1658704"/>
              <a:gd name="connsiteY26" fmla="*/ 410095 h 870994"/>
              <a:gd name="connsiteX27" fmla="*/ 1645920 w 1658704"/>
              <a:gd name="connsiteY27" fmla="*/ 432262 h 870994"/>
              <a:gd name="connsiteX28" fmla="*/ 1651462 w 1658704"/>
              <a:gd name="connsiteY28" fmla="*/ 471055 h 870994"/>
              <a:gd name="connsiteX29" fmla="*/ 1634836 w 1658704"/>
              <a:gd name="connsiteY29" fmla="*/ 609600 h 870994"/>
              <a:gd name="connsiteX30" fmla="*/ 1618211 w 1658704"/>
              <a:gd name="connsiteY30" fmla="*/ 631767 h 870994"/>
              <a:gd name="connsiteX31" fmla="*/ 1596044 w 1658704"/>
              <a:gd name="connsiteY31" fmla="*/ 681644 h 870994"/>
              <a:gd name="connsiteX32" fmla="*/ 1584960 w 1658704"/>
              <a:gd name="connsiteY32" fmla="*/ 714895 h 870994"/>
              <a:gd name="connsiteX33" fmla="*/ 1573876 w 1658704"/>
              <a:gd name="connsiteY33" fmla="*/ 748146 h 870994"/>
              <a:gd name="connsiteX34" fmla="*/ 1568334 w 1658704"/>
              <a:gd name="connsiteY34" fmla="*/ 764771 h 870994"/>
              <a:gd name="connsiteX35" fmla="*/ 1551709 w 1658704"/>
              <a:gd name="connsiteY35" fmla="*/ 781396 h 870994"/>
              <a:gd name="connsiteX36" fmla="*/ 1535084 w 1658704"/>
              <a:gd name="connsiteY36" fmla="*/ 792480 h 870994"/>
              <a:gd name="connsiteX37" fmla="*/ 1257993 w 1658704"/>
              <a:gd name="connsiteY37" fmla="*/ 798022 h 870994"/>
              <a:gd name="connsiteX38" fmla="*/ 1230284 w 1658704"/>
              <a:gd name="connsiteY38" fmla="*/ 803564 h 870994"/>
              <a:gd name="connsiteX39" fmla="*/ 1191491 w 1658704"/>
              <a:gd name="connsiteY39" fmla="*/ 820189 h 870994"/>
              <a:gd name="connsiteX40" fmla="*/ 1036320 w 1658704"/>
              <a:gd name="connsiteY40" fmla="*/ 825731 h 870994"/>
              <a:gd name="connsiteX41" fmla="*/ 1019694 w 1658704"/>
              <a:gd name="connsiteY41" fmla="*/ 836815 h 870994"/>
              <a:gd name="connsiteX42" fmla="*/ 908858 w 1658704"/>
              <a:gd name="connsiteY42" fmla="*/ 847898 h 870994"/>
              <a:gd name="connsiteX43" fmla="*/ 748145 w 1658704"/>
              <a:gd name="connsiteY43" fmla="*/ 853440 h 870994"/>
              <a:gd name="connsiteX44" fmla="*/ 365760 w 1658704"/>
              <a:gd name="connsiteY44" fmla="*/ 853440 h 870994"/>
              <a:gd name="connsiteX45" fmla="*/ 321425 w 1658704"/>
              <a:gd name="connsiteY45" fmla="*/ 836815 h 870994"/>
              <a:gd name="connsiteX46" fmla="*/ 288174 w 1658704"/>
              <a:gd name="connsiteY46" fmla="*/ 831273 h 870994"/>
              <a:gd name="connsiteX47" fmla="*/ 160713 w 1658704"/>
              <a:gd name="connsiteY47" fmla="*/ 792480 h 870994"/>
              <a:gd name="connsiteX48" fmla="*/ 121920 w 1658704"/>
              <a:gd name="connsiteY48" fmla="*/ 753687 h 870994"/>
              <a:gd name="connsiteX49" fmla="*/ 94211 w 1658704"/>
              <a:gd name="connsiteY49" fmla="*/ 725978 h 870994"/>
              <a:gd name="connsiteX50" fmla="*/ 60960 w 1658704"/>
              <a:gd name="connsiteY50" fmla="*/ 709353 h 870994"/>
              <a:gd name="connsiteX51" fmla="*/ 44334 w 1658704"/>
              <a:gd name="connsiteY51" fmla="*/ 692727 h 870994"/>
              <a:gd name="connsiteX52" fmla="*/ 38793 w 1658704"/>
              <a:gd name="connsiteY52" fmla="*/ 631767 h 870994"/>
              <a:gd name="connsiteX53" fmla="*/ 33251 w 1658704"/>
              <a:gd name="connsiteY53" fmla="*/ 581891 h 870994"/>
              <a:gd name="connsiteX54" fmla="*/ 27709 w 1658704"/>
              <a:gd name="connsiteY54" fmla="*/ 448887 h 870994"/>
              <a:gd name="connsiteX55" fmla="*/ 5542 w 1658704"/>
              <a:gd name="connsiteY55" fmla="*/ 393469 h 870994"/>
              <a:gd name="connsiteX56" fmla="*/ 0 w 1658704"/>
              <a:gd name="connsiteY56" fmla="*/ 371302 h 870994"/>
              <a:gd name="connsiteX57" fmla="*/ 5542 w 1658704"/>
              <a:gd name="connsiteY57" fmla="*/ 133004 h 870994"/>
              <a:gd name="connsiteX58" fmla="*/ 11084 w 1658704"/>
              <a:gd name="connsiteY58" fmla="*/ 116378 h 870994"/>
              <a:gd name="connsiteX59" fmla="*/ 44334 w 1658704"/>
              <a:gd name="connsiteY59" fmla="*/ 110836 h 8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58704" h="870994">
                <a:moveTo>
                  <a:pt x="44334" y="110836"/>
                </a:moveTo>
                <a:cubicBezTo>
                  <a:pt x="59112" y="105294"/>
                  <a:pt x="80831" y="91405"/>
                  <a:pt x="99753" y="83127"/>
                </a:cubicBezTo>
                <a:cubicBezTo>
                  <a:pt x="110457" y="78444"/>
                  <a:pt x="121920" y="75738"/>
                  <a:pt x="133004" y="72044"/>
                </a:cubicBezTo>
                <a:cubicBezTo>
                  <a:pt x="138546" y="70197"/>
                  <a:pt x="144404" y="69114"/>
                  <a:pt x="149629" y="66502"/>
                </a:cubicBezTo>
                <a:cubicBezTo>
                  <a:pt x="180221" y="51205"/>
                  <a:pt x="163695" y="57038"/>
                  <a:pt x="199505" y="49876"/>
                </a:cubicBezTo>
                <a:cubicBezTo>
                  <a:pt x="244860" y="27200"/>
                  <a:pt x="198562" y="48344"/>
                  <a:pt x="243840" y="33251"/>
                </a:cubicBezTo>
                <a:cubicBezTo>
                  <a:pt x="253277" y="30105"/>
                  <a:pt x="262112" y="25313"/>
                  <a:pt x="271549" y="22167"/>
                </a:cubicBezTo>
                <a:cubicBezTo>
                  <a:pt x="278775" y="19759"/>
                  <a:pt x="286436" y="18866"/>
                  <a:pt x="293716" y="16626"/>
                </a:cubicBezTo>
                <a:cubicBezTo>
                  <a:pt x="310466" y="11472"/>
                  <a:pt x="343593" y="0"/>
                  <a:pt x="343593" y="0"/>
                </a:cubicBezTo>
                <a:lnTo>
                  <a:pt x="903316" y="5542"/>
                </a:lnTo>
                <a:cubicBezTo>
                  <a:pt x="942147" y="6179"/>
                  <a:pt x="980963" y="8215"/>
                  <a:pt x="1019694" y="11084"/>
                </a:cubicBezTo>
                <a:cubicBezTo>
                  <a:pt x="1053250" y="13570"/>
                  <a:pt x="1057652" y="19843"/>
                  <a:pt x="1091738" y="27709"/>
                </a:cubicBezTo>
                <a:cubicBezTo>
                  <a:pt x="1102687" y="30236"/>
                  <a:pt x="1114032" y="30761"/>
                  <a:pt x="1124989" y="33251"/>
                </a:cubicBezTo>
                <a:cubicBezTo>
                  <a:pt x="1154697" y="40003"/>
                  <a:pt x="1183427" y="51639"/>
                  <a:pt x="1213658" y="55418"/>
                </a:cubicBezTo>
                <a:lnTo>
                  <a:pt x="1257993" y="60960"/>
                </a:lnTo>
                <a:cubicBezTo>
                  <a:pt x="1369867" y="76942"/>
                  <a:pt x="1195358" y="54516"/>
                  <a:pt x="1335578" y="72044"/>
                </a:cubicBezTo>
                <a:cubicBezTo>
                  <a:pt x="1342967" y="75738"/>
                  <a:pt x="1350152" y="79873"/>
                  <a:pt x="1357745" y="83127"/>
                </a:cubicBezTo>
                <a:cubicBezTo>
                  <a:pt x="1363114" y="85428"/>
                  <a:pt x="1368969" y="86445"/>
                  <a:pt x="1374371" y="88669"/>
                </a:cubicBezTo>
                <a:cubicBezTo>
                  <a:pt x="1400388" y="99382"/>
                  <a:pt x="1426094" y="110836"/>
                  <a:pt x="1451956" y="121920"/>
                </a:cubicBezTo>
                <a:lnTo>
                  <a:pt x="1451956" y="121920"/>
                </a:lnTo>
                <a:cubicBezTo>
                  <a:pt x="1490432" y="141159"/>
                  <a:pt x="1473451" y="134628"/>
                  <a:pt x="1501833" y="144087"/>
                </a:cubicBezTo>
                <a:cubicBezTo>
                  <a:pt x="1541013" y="170209"/>
                  <a:pt x="1493841" y="136095"/>
                  <a:pt x="1535084" y="177338"/>
                </a:cubicBezTo>
                <a:cubicBezTo>
                  <a:pt x="1571770" y="214024"/>
                  <a:pt x="1543721" y="174402"/>
                  <a:pt x="1573876" y="210589"/>
                </a:cubicBezTo>
                <a:cubicBezTo>
                  <a:pt x="1612453" y="256881"/>
                  <a:pt x="1553017" y="195272"/>
                  <a:pt x="1601585" y="243840"/>
                </a:cubicBezTo>
                <a:cubicBezTo>
                  <a:pt x="1603432" y="267855"/>
                  <a:pt x="1603370" y="292093"/>
                  <a:pt x="1607127" y="315884"/>
                </a:cubicBezTo>
                <a:cubicBezTo>
                  <a:pt x="1610287" y="335899"/>
                  <a:pt x="1620436" y="353586"/>
                  <a:pt x="1629294" y="371302"/>
                </a:cubicBezTo>
                <a:cubicBezTo>
                  <a:pt x="1631141" y="384233"/>
                  <a:pt x="1631399" y="397493"/>
                  <a:pt x="1634836" y="410095"/>
                </a:cubicBezTo>
                <a:cubicBezTo>
                  <a:pt x="1637010" y="418065"/>
                  <a:pt x="1643746" y="424292"/>
                  <a:pt x="1645920" y="432262"/>
                </a:cubicBezTo>
                <a:cubicBezTo>
                  <a:pt x="1649357" y="444864"/>
                  <a:pt x="1649615" y="458124"/>
                  <a:pt x="1651462" y="471055"/>
                </a:cubicBezTo>
                <a:cubicBezTo>
                  <a:pt x="1648973" y="520832"/>
                  <a:pt x="1658704" y="566638"/>
                  <a:pt x="1634836" y="609600"/>
                </a:cubicBezTo>
                <a:cubicBezTo>
                  <a:pt x="1630350" y="617674"/>
                  <a:pt x="1623753" y="624378"/>
                  <a:pt x="1618211" y="631767"/>
                </a:cubicBezTo>
                <a:cubicBezTo>
                  <a:pt x="1605809" y="693774"/>
                  <a:pt x="1623271" y="627190"/>
                  <a:pt x="1596044" y="681644"/>
                </a:cubicBezTo>
                <a:cubicBezTo>
                  <a:pt x="1590819" y="692094"/>
                  <a:pt x="1588655" y="703811"/>
                  <a:pt x="1584960" y="714895"/>
                </a:cubicBezTo>
                <a:lnTo>
                  <a:pt x="1573876" y="748146"/>
                </a:lnTo>
                <a:cubicBezTo>
                  <a:pt x="1572029" y="753688"/>
                  <a:pt x="1572465" y="760640"/>
                  <a:pt x="1568334" y="764771"/>
                </a:cubicBezTo>
                <a:cubicBezTo>
                  <a:pt x="1562792" y="770313"/>
                  <a:pt x="1557730" y="776379"/>
                  <a:pt x="1551709" y="781396"/>
                </a:cubicBezTo>
                <a:cubicBezTo>
                  <a:pt x="1546592" y="785660"/>
                  <a:pt x="1541734" y="792104"/>
                  <a:pt x="1535084" y="792480"/>
                </a:cubicBezTo>
                <a:cubicBezTo>
                  <a:pt x="1442850" y="797701"/>
                  <a:pt x="1350357" y="796175"/>
                  <a:pt x="1257993" y="798022"/>
                </a:cubicBezTo>
                <a:cubicBezTo>
                  <a:pt x="1248757" y="799869"/>
                  <a:pt x="1239220" y="800585"/>
                  <a:pt x="1230284" y="803564"/>
                </a:cubicBezTo>
                <a:cubicBezTo>
                  <a:pt x="1220510" y="806822"/>
                  <a:pt x="1203495" y="819415"/>
                  <a:pt x="1191491" y="820189"/>
                </a:cubicBezTo>
                <a:cubicBezTo>
                  <a:pt x="1139842" y="823521"/>
                  <a:pt x="1088044" y="823884"/>
                  <a:pt x="1036320" y="825731"/>
                </a:cubicBezTo>
                <a:cubicBezTo>
                  <a:pt x="1030778" y="829426"/>
                  <a:pt x="1025652" y="833836"/>
                  <a:pt x="1019694" y="836815"/>
                </a:cubicBezTo>
                <a:cubicBezTo>
                  <a:pt x="990818" y="851253"/>
                  <a:pt x="914158" y="847668"/>
                  <a:pt x="908858" y="847898"/>
                </a:cubicBezTo>
                <a:lnTo>
                  <a:pt x="748145" y="853440"/>
                </a:lnTo>
                <a:cubicBezTo>
                  <a:pt x="555053" y="870994"/>
                  <a:pt x="634263" y="869235"/>
                  <a:pt x="365760" y="853440"/>
                </a:cubicBezTo>
                <a:cubicBezTo>
                  <a:pt x="337351" y="851769"/>
                  <a:pt x="348482" y="844932"/>
                  <a:pt x="321425" y="836815"/>
                </a:cubicBezTo>
                <a:cubicBezTo>
                  <a:pt x="310662" y="833586"/>
                  <a:pt x="299047" y="834109"/>
                  <a:pt x="288174" y="831273"/>
                </a:cubicBezTo>
                <a:cubicBezTo>
                  <a:pt x="231118" y="816389"/>
                  <a:pt x="207756" y="808161"/>
                  <a:pt x="160713" y="792480"/>
                </a:cubicBezTo>
                <a:cubicBezTo>
                  <a:pt x="129308" y="750609"/>
                  <a:pt x="160713" y="788170"/>
                  <a:pt x="121920" y="753687"/>
                </a:cubicBezTo>
                <a:cubicBezTo>
                  <a:pt x="112157" y="745009"/>
                  <a:pt x="104775" y="733661"/>
                  <a:pt x="94211" y="725978"/>
                </a:cubicBezTo>
                <a:cubicBezTo>
                  <a:pt x="84189" y="718690"/>
                  <a:pt x="72044" y="714895"/>
                  <a:pt x="60960" y="709353"/>
                </a:cubicBezTo>
                <a:cubicBezTo>
                  <a:pt x="55418" y="703811"/>
                  <a:pt x="46487" y="700263"/>
                  <a:pt x="44334" y="692727"/>
                </a:cubicBezTo>
                <a:cubicBezTo>
                  <a:pt x="38729" y="673108"/>
                  <a:pt x="40823" y="652070"/>
                  <a:pt x="38793" y="631767"/>
                </a:cubicBezTo>
                <a:cubicBezTo>
                  <a:pt x="37129" y="615122"/>
                  <a:pt x="35098" y="598516"/>
                  <a:pt x="33251" y="581891"/>
                </a:cubicBezTo>
                <a:cubicBezTo>
                  <a:pt x="31404" y="537556"/>
                  <a:pt x="32124" y="493040"/>
                  <a:pt x="27709" y="448887"/>
                </a:cubicBezTo>
                <a:cubicBezTo>
                  <a:pt x="24990" y="421698"/>
                  <a:pt x="14088" y="416258"/>
                  <a:pt x="5542" y="393469"/>
                </a:cubicBezTo>
                <a:cubicBezTo>
                  <a:pt x="2868" y="386338"/>
                  <a:pt x="1847" y="378691"/>
                  <a:pt x="0" y="371302"/>
                </a:cubicBezTo>
                <a:cubicBezTo>
                  <a:pt x="1847" y="291869"/>
                  <a:pt x="2091" y="212383"/>
                  <a:pt x="5542" y="133004"/>
                </a:cubicBezTo>
                <a:cubicBezTo>
                  <a:pt x="5796" y="127168"/>
                  <a:pt x="6130" y="119474"/>
                  <a:pt x="11084" y="116378"/>
                </a:cubicBezTo>
                <a:cubicBezTo>
                  <a:pt x="29629" y="104788"/>
                  <a:pt x="29556" y="116378"/>
                  <a:pt x="44334" y="110836"/>
                </a:cubicBezTo>
                <a:close/>
              </a:path>
            </a:pathLst>
          </a:custGeom>
          <a:noFill/>
          <a:ln w="28575" cap="flat" cmpd="sng" algn="ctr">
            <a:solidFill>
              <a:srgbClr val="FF0000"/>
            </a:solidFill>
            <a:prstDash val="solid"/>
            <a:round/>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txBody>
          <a:bodyPr/>
          <a:lstStyle/>
          <a:p>
            <a:pPr>
              <a:defRPr/>
            </a:pPr>
            <a:endParaRPr lang="en-US" sz="1700"/>
          </a:p>
        </p:txBody>
      </p:sp>
      <p:sp>
        <p:nvSpPr>
          <p:cNvPr id="54" name="Freeform 53"/>
          <p:cNvSpPr/>
          <p:nvPr/>
        </p:nvSpPr>
        <p:spPr bwMode="auto">
          <a:xfrm>
            <a:off x="7010400" y="3048000"/>
            <a:ext cx="1658704" cy="870994"/>
          </a:xfrm>
          <a:custGeom>
            <a:avLst/>
            <a:gdLst>
              <a:gd name="connsiteX0" fmla="*/ 44334 w 1658704"/>
              <a:gd name="connsiteY0" fmla="*/ 110836 h 870994"/>
              <a:gd name="connsiteX1" fmla="*/ 99753 w 1658704"/>
              <a:gd name="connsiteY1" fmla="*/ 83127 h 870994"/>
              <a:gd name="connsiteX2" fmla="*/ 133004 w 1658704"/>
              <a:gd name="connsiteY2" fmla="*/ 72044 h 870994"/>
              <a:gd name="connsiteX3" fmla="*/ 149629 w 1658704"/>
              <a:gd name="connsiteY3" fmla="*/ 66502 h 870994"/>
              <a:gd name="connsiteX4" fmla="*/ 199505 w 1658704"/>
              <a:gd name="connsiteY4" fmla="*/ 49876 h 870994"/>
              <a:gd name="connsiteX5" fmla="*/ 243840 w 1658704"/>
              <a:gd name="connsiteY5" fmla="*/ 33251 h 870994"/>
              <a:gd name="connsiteX6" fmla="*/ 271549 w 1658704"/>
              <a:gd name="connsiteY6" fmla="*/ 22167 h 870994"/>
              <a:gd name="connsiteX7" fmla="*/ 293716 w 1658704"/>
              <a:gd name="connsiteY7" fmla="*/ 16626 h 870994"/>
              <a:gd name="connsiteX8" fmla="*/ 343593 w 1658704"/>
              <a:gd name="connsiteY8" fmla="*/ 0 h 870994"/>
              <a:gd name="connsiteX9" fmla="*/ 903316 w 1658704"/>
              <a:gd name="connsiteY9" fmla="*/ 5542 h 870994"/>
              <a:gd name="connsiteX10" fmla="*/ 1019694 w 1658704"/>
              <a:gd name="connsiteY10" fmla="*/ 11084 h 870994"/>
              <a:gd name="connsiteX11" fmla="*/ 1091738 w 1658704"/>
              <a:gd name="connsiteY11" fmla="*/ 27709 h 870994"/>
              <a:gd name="connsiteX12" fmla="*/ 1124989 w 1658704"/>
              <a:gd name="connsiteY12" fmla="*/ 33251 h 870994"/>
              <a:gd name="connsiteX13" fmla="*/ 1213658 w 1658704"/>
              <a:gd name="connsiteY13" fmla="*/ 55418 h 870994"/>
              <a:gd name="connsiteX14" fmla="*/ 1257993 w 1658704"/>
              <a:gd name="connsiteY14" fmla="*/ 60960 h 870994"/>
              <a:gd name="connsiteX15" fmla="*/ 1335578 w 1658704"/>
              <a:gd name="connsiteY15" fmla="*/ 72044 h 870994"/>
              <a:gd name="connsiteX16" fmla="*/ 1357745 w 1658704"/>
              <a:gd name="connsiteY16" fmla="*/ 83127 h 870994"/>
              <a:gd name="connsiteX17" fmla="*/ 1374371 w 1658704"/>
              <a:gd name="connsiteY17" fmla="*/ 88669 h 870994"/>
              <a:gd name="connsiteX18" fmla="*/ 1451956 w 1658704"/>
              <a:gd name="connsiteY18" fmla="*/ 121920 h 870994"/>
              <a:gd name="connsiteX19" fmla="*/ 1451956 w 1658704"/>
              <a:gd name="connsiteY19" fmla="*/ 121920 h 870994"/>
              <a:gd name="connsiteX20" fmla="*/ 1501833 w 1658704"/>
              <a:gd name="connsiteY20" fmla="*/ 144087 h 870994"/>
              <a:gd name="connsiteX21" fmla="*/ 1535084 w 1658704"/>
              <a:gd name="connsiteY21" fmla="*/ 177338 h 870994"/>
              <a:gd name="connsiteX22" fmla="*/ 1573876 w 1658704"/>
              <a:gd name="connsiteY22" fmla="*/ 210589 h 870994"/>
              <a:gd name="connsiteX23" fmla="*/ 1601585 w 1658704"/>
              <a:gd name="connsiteY23" fmla="*/ 243840 h 870994"/>
              <a:gd name="connsiteX24" fmla="*/ 1607127 w 1658704"/>
              <a:gd name="connsiteY24" fmla="*/ 315884 h 870994"/>
              <a:gd name="connsiteX25" fmla="*/ 1629294 w 1658704"/>
              <a:gd name="connsiteY25" fmla="*/ 371302 h 870994"/>
              <a:gd name="connsiteX26" fmla="*/ 1634836 w 1658704"/>
              <a:gd name="connsiteY26" fmla="*/ 410095 h 870994"/>
              <a:gd name="connsiteX27" fmla="*/ 1645920 w 1658704"/>
              <a:gd name="connsiteY27" fmla="*/ 432262 h 870994"/>
              <a:gd name="connsiteX28" fmla="*/ 1651462 w 1658704"/>
              <a:gd name="connsiteY28" fmla="*/ 471055 h 870994"/>
              <a:gd name="connsiteX29" fmla="*/ 1634836 w 1658704"/>
              <a:gd name="connsiteY29" fmla="*/ 609600 h 870994"/>
              <a:gd name="connsiteX30" fmla="*/ 1618211 w 1658704"/>
              <a:gd name="connsiteY30" fmla="*/ 631767 h 870994"/>
              <a:gd name="connsiteX31" fmla="*/ 1596044 w 1658704"/>
              <a:gd name="connsiteY31" fmla="*/ 681644 h 870994"/>
              <a:gd name="connsiteX32" fmla="*/ 1584960 w 1658704"/>
              <a:gd name="connsiteY32" fmla="*/ 714895 h 870994"/>
              <a:gd name="connsiteX33" fmla="*/ 1573876 w 1658704"/>
              <a:gd name="connsiteY33" fmla="*/ 748146 h 870994"/>
              <a:gd name="connsiteX34" fmla="*/ 1568334 w 1658704"/>
              <a:gd name="connsiteY34" fmla="*/ 764771 h 870994"/>
              <a:gd name="connsiteX35" fmla="*/ 1551709 w 1658704"/>
              <a:gd name="connsiteY35" fmla="*/ 781396 h 870994"/>
              <a:gd name="connsiteX36" fmla="*/ 1535084 w 1658704"/>
              <a:gd name="connsiteY36" fmla="*/ 792480 h 870994"/>
              <a:gd name="connsiteX37" fmla="*/ 1257993 w 1658704"/>
              <a:gd name="connsiteY37" fmla="*/ 798022 h 870994"/>
              <a:gd name="connsiteX38" fmla="*/ 1230284 w 1658704"/>
              <a:gd name="connsiteY38" fmla="*/ 803564 h 870994"/>
              <a:gd name="connsiteX39" fmla="*/ 1191491 w 1658704"/>
              <a:gd name="connsiteY39" fmla="*/ 820189 h 870994"/>
              <a:gd name="connsiteX40" fmla="*/ 1036320 w 1658704"/>
              <a:gd name="connsiteY40" fmla="*/ 825731 h 870994"/>
              <a:gd name="connsiteX41" fmla="*/ 1019694 w 1658704"/>
              <a:gd name="connsiteY41" fmla="*/ 836815 h 870994"/>
              <a:gd name="connsiteX42" fmla="*/ 908858 w 1658704"/>
              <a:gd name="connsiteY42" fmla="*/ 847898 h 870994"/>
              <a:gd name="connsiteX43" fmla="*/ 748145 w 1658704"/>
              <a:gd name="connsiteY43" fmla="*/ 853440 h 870994"/>
              <a:gd name="connsiteX44" fmla="*/ 365760 w 1658704"/>
              <a:gd name="connsiteY44" fmla="*/ 853440 h 870994"/>
              <a:gd name="connsiteX45" fmla="*/ 321425 w 1658704"/>
              <a:gd name="connsiteY45" fmla="*/ 836815 h 870994"/>
              <a:gd name="connsiteX46" fmla="*/ 288174 w 1658704"/>
              <a:gd name="connsiteY46" fmla="*/ 831273 h 870994"/>
              <a:gd name="connsiteX47" fmla="*/ 160713 w 1658704"/>
              <a:gd name="connsiteY47" fmla="*/ 792480 h 870994"/>
              <a:gd name="connsiteX48" fmla="*/ 121920 w 1658704"/>
              <a:gd name="connsiteY48" fmla="*/ 753687 h 870994"/>
              <a:gd name="connsiteX49" fmla="*/ 94211 w 1658704"/>
              <a:gd name="connsiteY49" fmla="*/ 725978 h 870994"/>
              <a:gd name="connsiteX50" fmla="*/ 60960 w 1658704"/>
              <a:gd name="connsiteY50" fmla="*/ 709353 h 870994"/>
              <a:gd name="connsiteX51" fmla="*/ 44334 w 1658704"/>
              <a:gd name="connsiteY51" fmla="*/ 692727 h 870994"/>
              <a:gd name="connsiteX52" fmla="*/ 38793 w 1658704"/>
              <a:gd name="connsiteY52" fmla="*/ 631767 h 870994"/>
              <a:gd name="connsiteX53" fmla="*/ 33251 w 1658704"/>
              <a:gd name="connsiteY53" fmla="*/ 581891 h 870994"/>
              <a:gd name="connsiteX54" fmla="*/ 27709 w 1658704"/>
              <a:gd name="connsiteY54" fmla="*/ 448887 h 870994"/>
              <a:gd name="connsiteX55" fmla="*/ 5542 w 1658704"/>
              <a:gd name="connsiteY55" fmla="*/ 393469 h 870994"/>
              <a:gd name="connsiteX56" fmla="*/ 0 w 1658704"/>
              <a:gd name="connsiteY56" fmla="*/ 371302 h 870994"/>
              <a:gd name="connsiteX57" fmla="*/ 5542 w 1658704"/>
              <a:gd name="connsiteY57" fmla="*/ 133004 h 870994"/>
              <a:gd name="connsiteX58" fmla="*/ 11084 w 1658704"/>
              <a:gd name="connsiteY58" fmla="*/ 116378 h 870994"/>
              <a:gd name="connsiteX59" fmla="*/ 44334 w 1658704"/>
              <a:gd name="connsiteY59" fmla="*/ 110836 h 8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58704" h="870994">
                <a:moveTo>
                  <a:pt x="44334" y="110836"/>
                </a:moveTo>
                <a:cubicBezTo>
                  <a:pt x="59112" y="105294"/>
                  <a:pt x="80831" y="91405"/>
                  <a:pt x="99753" y="83127"/>
                </a:cubicBezTo>
                <a:cubicBezTo>
                  <a:pt x="110457" y="78444"/>
                  <a:pt x="121920" y="75738"/>
                  <a:pt x="133004" y="72044"/>
                </a:cubicBezTo>
                <a:cubicBezTo>
                  <a:pt x="138546" y="70197"/>
                  <a:pt x="144404" y="69114"/>
                  <a:pt x="149629" y="66502"/>
                </a:cubicBezTo>
                <a:cubicBezTo>
                  <a:pt x="180221" y="51205"/>
                  <a:pt x="163695" y="57038"/>
                  <a:pt x="199505" y="49876"/>
                </a:cubicBezTo>
                <a:cubicBezTo>
                  <a:pt x="244860" y="27200"/>
                  <a:pt x="198562" y="48344"/>
                  <a:pt x="243840" y="33251"/>
                </a:cubicBezTo>
                <a:cubicBezTo>
                  <a:pt x="253277" y="30105"/>
                  <a:pt x="262112" y="25313"/>
                  <a:pt x="271549" y="22167"/>
                </a:cubicBezTo>
                <a:cubicBezTo>
                  <a:pt x="278775" y="19759"/>
                  <a:pt x="286436" y="18866"/>
                  <a:pt x="293716" y="16626"/>
                </a:cubicBezTo>
                <a:cubicBezTo>
                  <a:pt x="310466" y="11472"/>
                  <a:pt x="343593" y="0"/>
                  <a:pt x="343593" y="0"/>
                </a:cubicBezTo>
                <a:lnTo>
                  <a:pt x="903316" y="5542"/>
                </a:lnTo>
                <a:cubicBezTo>
                  <a:pt x="942147" y="6179"/>
                  <a:pt x="980963" y="8215"/>
                  <a:pt x="1019694" y="11084"/>
                </a:cubicBezTo>
                <a:cubicBezTo>
                  <a:pt x="1053250" y="13570"/>
                  <a:pt x="1057652" y="19843"/>
                  <a:pt x="1091738" y="27709"/>
                </a:cubicBezTo>
                <a:cubicBezTo>
                  <a:pt x="1102687" y="30236"/>
                  <a:pt x="1114032" y="30761"/>
                  <a:pt x="1124989" y="33251"/>
                </a:cubicBezTo>
                <a:cubicBezTo>
                  <a:pt x="1154697" y="40003"/>
                  <a:pt x="1183427" y="51639"/>
                  <a:pt x="1213658" y="55418"/>
                </a:cubicBezTo>
                <a:lnTo>
                  <a:pt x="1257993" y="60960"/>
                </a:lnTo>
                <a:cubicBezTo>
                  <a:pt x="1369867" y="76942"/>
                  <a:pt x="1195358" y="54516"/>
                  <a:pt x="1335578" y="72044"/>
                </a:cubicBezTo>
                <a:cubicBezTo>
                  <a:pt x="1342967" y="75738"/>
                  <a:pt x="1350152" y="79873"/>
                  <a:pt x="1357745" y="83127"/>
                </a:cubicBezTo>
                <a:cubicBezTo>
                  <a:pt x="1363114" y="85428"/>
                  <a:pt x="1368969" y="86445"/>
                  <a:pt x="1374371" y="88669"/>
                </a:cubicBezTo>
                <a:cubicBezTo>
                  <a:pt x="1400388" y="99382"/>
                  <a:pt x="1426094" y="110836"/>
                  <a:pt x="1451956" y="121920"/>
                </a:cubicBezTo>
                <a:lnTo>
                  <a:pt x="1451956" y="121920"/>
                </a:lnTo>
                <a:cubicBezTo>
                  <a:pt x="1490432" y="141159"/>
                  <a:pt x="1473451" y="134628"/>
                  <a:pt x="1501833" y="144087"/>
                </a:cubicBezTo>
                <a:cubicBezTo>
                  <a:pt x="1541013" y="170209"/>
                  <a:pt x="1493841" y="136095"/>
                  <a:pt x="1535084" y="177338"/>
                </a:cubicBezTo>
                <a:cubicBezTo>
                  <a:pt x="1571770" y="214024"/>
                  <a:pt x="1543721" y="174402"/>
                  <a:pt x="1573876" y="210589"/>
                </a:cubicBezTo>
                <a:cubicBezTo>
                  <a:pt x="1612453" y="256881"/>
                  <a:pt x="1553017" y="195272"/>
                  <a:pt x="1601585" y="243840"/>
                </a:cubicBezTo>
                <a:cubicBezTo>
                  <a:pt x="1603432" y="267855"/>
                  <a:pt x="1603370" y="292093"/>
                  <a:pt x="1607127" y="315884"/>
                </a:cubicBezTo>
                <a:cubicBezTo>
                  <a:pt x="1610287" y="335899"/>
                  <a:pt x="1620436" y="353586"/>
                  <a:pt x="1629294" y="371302"/>
                </a:cubicBezTo>
                <a:cubicBezTo>
                  <a:pt x="1631141" y="384233"/>
                  <a:pt x="1631399" y="397493"/>
                  <a:pt x="1634836" y="410095"/>
                </a:cubicBezTo>
                <a:cubicBezTo>
                  <a:pt x="1637010" y="418065"/>
                  <a:pt x="1643746" y="424292"/>
                  <a:pt x="1645920" y="432262"/>
                </a:cubicBezTo>
                <a:cubicBezTo>
                  <a:pt x="1649357" y="444864"/>
                  <a:pt x="1649615" y="458124"/>
                  <a:pt x="1651462" y="471055"/>
                </a:cubicBezTo>
                <a:cubicBezTo>
                  <a:pt x="1648973" y="520832"/>
                  <a:pt x="1658704" y="566638"/>
                  <a:pt x="1634836" y="609600"/>
                </a:cubicBezTo>
                <a:cubicBezTo>
                  <a:pt x="1630350" y="617674"/>
                  <a:pt x="1623753" y="624378"/>
                  <a:pt x="1618211" y="631767"/>
                </a:cubicBezTo>
                <a:cubicBezTo>
                  <a:pt x="1605809" y="693774"/>
                  <a:pt x="1623271" y="627190"/>
                  <a:pt x="1596044" y="681644"/>
                </a:cubicBezTo>
                <a:cubicBezTo>
                  <a:pt x="1590819" y="692094"/>
                  <a:pt x="1588655" y="703811"/>
                  <a:pt x="1584960" y="714895"/>
                </a:cubicBezTo>
                <a:lnTo>
                  <a:pt x="1573876" y="748146"/>
                </a:lnTo>
                <a:cubicBezTo>
                  <a:pt x="1572029" y="753688"/>
                  <a:pt x="1572465" y="760640"/>
                  <a:pt x="1568334" y="764771"/>
                </a:cubicBezTo>
                <a:cubicBezTo>
                  <a:pt x="1562792" y="770313"/>
                  <a:pt x="1557730" y="776379"/>
                  <a:pt x="1551709" y="781396"/>
                </a:cubicBezTo>
                <a:cubicBezTo>
                  <a:pt x="1546592" y="785660"/>
                  <a:pt x="1541734" y="792104"/>
                  <a:pt x="1535084" y="792480"/>
                </a:cubicBezTo>
                <a:cubicBezTo>
                  <a:pt x="1442850" y="797701"/>
                  <a:pt x="1350357" y="796175"/>
                  <a:pt x="1257993" y="798022"/>
                </a:cubicBezTo>
                <a:cubicBezTo>
                  <a:pt x="1248757" y="799869"/>
                  <a:pt x="1239220" y="800585"/>
                  <a:pt x="1230284" y="803564"/>
                </a:cubicBezTo>
                <a:cubicBezTo>
                  <a:pt x="1220510" y="806822"/>
                  <a:pt x="1203495" y="819415"/>
                  <a:pt x="1191491" y="820189"/>
                </a:cubicBezTo>
                <a:cubicBezTo>
                  <a:pt x="1139842" y="823521"/>
                  <a:pt x="1088044" y="823884"/>
                  <a:pt x="1036320" y="825731"/>
                </a:cubicBezTo>
                <a:cubicBezTo>
                  <a:pt x="1030778" y="829426"/>
                  <a:pt x="1025652" y="833836"/>
                  <a:pt x="1019694" y="836815"/>
                </a:cubicBezTo>
                <a:cubicBezTo>
                  <a:pt x="990818" y="851253"/>
                  <a:pt x="914158" y="847668"/>
                  <a:pt x="908858" y="847898"/>
                </a:cubicBezTo>
                <a:lnTo>
                  <a:pt x="748145" y="853440"/>
                </a:lnTo>
                <a:cubicBezTo>
                  <a:pt x="555053" y="870994"/>
                  <a:pt x="634263" y="869235"/>
                  <a:pt x="365760" y="853440"/>
                </a:cubicBezTo>
                <a:cubicBezTo>
                  <a:pt x="337351" y="851769"/>
                  <a:pt x="348482" y="844932"/>
                  <a:pt x="321425" y="836815"/>
                </a:cubicBezTo>
                <a:cubicBezTo>
                  <a:pt x="310662" y="833586"/>
                  <a:pt x="299047" y="834109"/>
                  <a:pt x="288174" y="831273"/>
                </a:cubicBezTo>
                <a:cubicBezTo>
                  <a:pt x="231118" y="816389"/>
                  <a:pt x="207756" y="808161"/>
                  <a:pt x="160713" y="792480"/>
                </a:cubicBezTo>
                <a:cubicBezTo>
                  <a:pt x="129308" y="750609"/>
                  <a:pt x="160713" y="788170"/>
                  <a:pt x="121920" y="753687"/>
                </a:cubicBezTo>
                <a:cubicBezTo>
                  <a:pt x="112157" y="745009"/>
                  <a:pt x="104775" y="733661"/>
                  <a:pt x="94211" y="725978"/>
                </a:cubicBezTo>
                <a:cubicBezTo>
                  <a:pt x="84189" y="718690"/>
                  <a:pt x="72044" y="714895"/>
                  <a:pt x="60960" y="709353"/>
                </a:cubicBezTo>
                <a:cubicBezTo>
                  <a:pt x="55418" y="703811"/>
                  <a:pt x="46487" y="700263"/>
                  <a:pt x="44334" y="692727"/>
                </a:cubicBezTo>
                <a:cubicBezTo>
                  <a:pt x="38729" y="673108"/>
                  <a:pt x="40823" y="652070"/>
                  <a:pt x="38793" y="631767"/>
                </a:cubicBezTo>
                <a:cubicBezTo>
                  <a:pt x="37129" y="615122"/>
                  <a:pt x="35098" y="598516"/>
                  <a:pt x="33251" y="581891"/>
                </a:cubicBezTo>
                <a:cubicBezTo>
                  <a:pt x="31404" y="537556"/>
                  <a:pt x="32124" y="493040"/>
                  <a:pt x="27709" y="448887"/>
                </a:cubicBezTo>
                <a:cubicBezTo>
                  <a:pt x="24990" y="421698"/>
                  <a:pt x="14088" y="416258"/>
                  <a:pt x="5542" y="393469"/>
                </a:cubicBezTo>
                <a:cubicBezTo>
                  <a:pt x="2868" y="386338"/>
                  <a:pt x="1847" y="378691"/>
                  <a:pt x="0" y="371302"/>
                </a:cubicBezTo>
                <a:cubicBezTo>
                  <a:pt x="1847" y="291869"/>
                  <a:pt x="2091" y="212383"/>
                  <a:pt x="5542" y="133004"/>
                </a:cubicBezTo>
                <a:cubicBezTo>
                  <a:pt x="5796" y="127168"/>
                  <a:pt x="6130" y="119474"/>
                  <a:pt x="11084" y="116378"/>
                </a:cubicBezTo>
                <a:cubicBezTo>
                  <a:pt x="29629" y="104788"/>
                  <a:pt x="29556" y="116378"/>
                  <a:pt x="44334" y="110836"/>
                </a:cubicBezTo>
                <a:close/>
              </a:path>
            </a:pathLst>
          </a:custGeom>
          <a:noFill/>
          <a:ln w="28575" cap="flat" cmpd="sng" algn="ctr">
            <a:solidFill>
              <a:srgbClr val="0070C0"/>
            </a:solidFill>
            <a:prstDash val="solid"/>
            <a:round/>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txBody>
          <a:bodyPr/>
          <a:lstStyle/>
          <a:p>
            <a:pPr>
              <a:defRPr/>
            </a:pPr>
            <a:endParaRPr lang="en-US" sz="1700"/>
          </a:p>
        </p:txBody>
      </p:sp>
    </p:spTree>
    <p:extLst>
      <p:ext uri="{BB962C8B-B14F-4D97-AF65-F5344CB8AC3E}">
        <p14:creationId xmlns:p14="http://schemas.microsoft.com/office/powerpoint/2010/main" xmlns="" val="577540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p:cNvSpPr>
          <p:nvPr/>
        </p:nvSpPr>
        <p:spPr bwMode="auto">
          <a:xfrm>
            <a:off x="457200" y="76200"/>
            <a:ext cx="8077200" cy="7620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cs typeface="Arial" pitchFamily="34" charset="0"/>
              </a:rPr>
              <a:t>Intermediate Summary</a:t>
            </a:r>
          </a:p>
        </p:txBody>
      </p:sp>
      <p:pic>
        <p:nvPicPr>
          <p:cNvPr id="27653" name="Picture 9" descr="MCj0295862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43200" y="1371600"/>
            <a:ext cx="2970213" cy="2972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20" name="Rectangle 12"/>
          <p:cNvSpPr>
            <a:spLocks noChangeArrowheads="1"/>
          </p:cNvSpPr>
          <p:nvPr/>
        </p:nvSpPr>
        <p:spPr bwMode="auto">
          <a:xfrm>
            <a:off x="4907089" y="1143000"/>
            <a:ext cx="1188911" cy="274320"/>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wrap="none" anchor="ctr"/>
          <a:lstStyle/>
          <a:p>
            <a:pPr algn="ctr">
              <a:defRPr/>
            </a:pPr>
            <a:r>
              <a:rPr lang="en-US" sz="1300" b="0"/>
              <a:t>Instruction</a:t>
            </a:r>
          </a:p>
        </p:txBody>
      </p:sp>
      <p:sp>
        <p:nvSpPr>
          <p:cNvPr id="17421" name="Rectangle 13"/>
          <p:cNvSpPr>
            <a:spLocks noChangeArrowheads="1"/>
          </p:cNvSpPr>
          <p:nvPr/>
        </p:nvSpPr>
        <p:spPr bwMode="auto">
          <a:xfrm>
            <a:off x="2514600" y="1143000"/>
            <a:ext cx="1188911" cy="274320"/>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wrap="none" anchor="ctr"/>
          <a:lstStyle/>
          <a:p>
            <a:pPr algn="ctr">
              <a:defRPr/>
            </a:pPr>
            <a:r>
              <a:rPr lang="en-US" sz="1300" b="0"/>
              <a:t>Feedback</a:t>
            </a:r>
          </a:p>
        </p:txBody>
      </p:sp>
      <p:sp>
        <p:nvSpPr>
          <p:cNvPr id="17422" name="Rectangle 14"/>
          <p:cNvSpPr>
            <a:spLocks noChangeArrowheads="1"/>
          </p:cNvSpPr>
          <p:nvPr/>
        </p:nvSpPr>
        <p:spPr bwMode="auto">
          <a:xfrm>
            <a:off x="3710845" y="1143000"/>
            <a:ext cx="1188911" cy="274320"/>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wrap="none" anchor="ctr"/>
          <a:lstStyle/>
          <a:p>
            <a:pPr algn="ctr">
              <a:defRPr/>
            </a:pPr>
            <a:r>
              <a:rPr lang="en-US" sz="1300" b="0" dirty="0"/>
              <a:t>Student</a:t>
            </a:r>
          </a:p>
        </p:txBody>
      </p:sp>
      <p:sp>
        <p:nvSpPr>
          <p:cNvPr id="8" name="Rounded Rectangle 7"/>
          <p:cNvSpPr/>
          <p:nvPr/>
        </p:nvSpPr>
        <p:spPr>
          <a:xfrm>
            <a:off x="518556" y="4648200"/>
            <a:ext cx="8382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3850">
              <a:spcBef>
                <a:spcPct val="50000"/>
              </a:spcBef>
              <a:buClr>
                <a:srgbClr val="C00000"/>
              </a:buClr>
              <a:buFont typeface="Wingdings" pitchFamily="2" charset="2"/>
              <a:buNone/>
            </a:pPr>
            <a:r>
              <a:rPr lang="en-US" sz="2200" b="1" dirty="0">
                <a:solidFill>
                  <a:schemeClr val="accent4">
                    <a:lumMod val="20000"/>
                    <a:lumOff val="80000"/>
                  </a:schemeClr>
                </a:solidFill>
              </a:rPr>
              <a:t>Studies find that </a:t>
            </a:r>
            <a:r>
              <a:rPr lang="en-US" sz="2200" b="1" dirty="0" smtClean="0">
                <a:solidFill>
                  <a:schemeClr val="accent4">
                    <a:lumMod val="20000"/>
                    <a:lumOff val="80000"/>
                  </a:schemeClr>
                </a:solidFill>
              </a:rPr>
              <a:t>feedback </a:t>
            </a:r>
            <a:r>
              <a:rPr lang="en-US" sz="2200" b="1" i="1" dirty="0">
                <a:solidFill>
                  <a:schemeClr val="accent4">
                    <a:lumMod val="20000"/>
                    <a:lumOff val="80000"/>
                  </a:schemeClr>
                </a:solidFill>
              </a:rPr>
              <a:t>generally</a:t>
            </a:r>
            <a:r>
              <a:rPr lang="en-US" sz="2200" b="1" dirty="0">
                <a:solidFill>
                  <a:schemeClr val="accent4">
                    <a:lumMod val="20000"/>
                    <a:lumOff val="80000"/>
                  </a:schemeClr>
                </a:solidFill>
              </a:rPr>
              <a:t> improves learning compared to control </a:t>
            </a:r>
            <a:r>
              <a:rPr lang="en-US" sz="2200" b="1" dirty="0" smtClean="0">
                <a:solidFill>
                  <a:schemeClr val="accent4">
                    <a:lumMod val="20000"/>
                    <a:lumOff val="80000"/>
                  </a:schemeClr>
                </a:solidFill>
              </a:rPr>
              <a:t>conditions </a:t>
            </a:r>
            <a:r>
              <a:rPr lang="en-US" sz="2200" b="1" dirty="0">
                <a:solidFill>
                  <a:schemeClr val="accent4">
                    <a:lumMod val="20000"/>
                    <a:lumOff val="80000"/>
                  </a:schemeClr>
                </a:solidFill>
              </a:rPr>
              <a:t>but major gaps remain, especially in relation to interactions among instructional/task contexts and student characteristics that mediate </a:t>
            </a:r>
            <a:r>
              <a:rPr lang="en-US" sz="2200" b="1" dirty="0" smtClean="0">
                <a:solidFill>
                  <a:schemeClr val="accent4">
                    <a:lumMod val="20000"/>
                    <a:lumOff val="80000"/>
                  </a:schemeClr>
                </a:solidFill>
              </a:rPr>
              <a:t>feedback </a:t>
            </a:r>
            <a:r>
              <a:rPr lang="en-US" sz="2200" b="1" dirty="0">
                <a:solidFill>
                  <a:schemeClr val="accent4">
                    <a:lumMod val="20000"/>
                    <a:lumOff val="80000"/>
                  </a:schemeClr>
                </a:solidFill>
              </a:rPr>
              <a:t>effects. </a:t>
            </a:r>
          </a:p>
        </p:txBody>
      </p:sp>
    </p:spTree>
    <p:extLst>
      <p:ext uri="{BB962C8B-B14F-4D97-AF65-F5344CB8AC3E}">
        <p14:creationId xmlns:p14="http://schemas.microsoft.com/office/powerpoint/2010/main" xmlns="" val="19180109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356527" y="1371599"/>
            <a:ext cx="6796873" cy="4376057"/>
          </a:xfrm>
          <a:prstGeom prst="rect">
            <a:avLst/>
          </a:prstGeom>
          <a:solidFill>
            <a:schemeClr val="bg1"/>
          </a:solidFill>
          <a:ln w="9525" cap="flat" cmpd="sng" algn="ctr">
            <a:solidFill>
              <a:schemeClr val="tx1"/>
            </a:solid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a:defRPr/>
            </a:pPr>
            <a:endParaRPr lang="en-US" sz="1700"/>
          </a:p>
        </p:txBody>
      </p:sp>
      <p:sp>
        <p:nvSpPr>
          <p:cNvPr id="6" name="Title 1"/>
          <p:cNvSpPr>
            <a:spLocks/>
          </p:cNvSpPr>
          <p:nvPr/>
        </p:nvSpPr>
        <p:spPr bwMode="auto">
          <a:xfrm>
            <a:off x="609600" y="76200"/>
            <a:ext cx="8077200" cy="9144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Things to Do</a:t>
            </a:r>
          </a:p>
        </p:txBody>
      </p:sp>
      <p:graphicFrame>
        <p:nvGraphicFramePr>
          <p:cNvPr id="20506" name="Group 26"/>
          <p:cNvGraphicFramePr>
            <a:graphicFrameLocks noGrp="1"/>
          </p:cNvGraphicFramePr>
          <p:nvPr>
            <p:extLst>
              <p:ext uri="{D42A27DB-BD31-4B8C-83A1-F6EECF244321}">
                <p14:modId xmlns:p14="http://schemas.microsoft.com/office/powerpoint/2010/main" xmlns="" val="2924686808"/>
              </p:ext>
            </p:extLst>
          </p:nvPr>
        </p:nvGraphicFramePr>
        <p:xfrm>
          <a:off x="1371600" y="1395409"/>
          <a:ext cx="6705600" cy="4344991"/>
        </p:xfrm>
        <a:graphic>
          <a:graphicData uri="http://schemas.openxmlformats.org/drawingml/2006/table">
            <a:tbl>
              <a:tblPr bandRow="1">
                <a:tableStyleId>{68D230F3-CF80-4859-8CE7-A43EE81993B5}</a:tableStyleId>
              </a:tblPr>
              <a:tblGrid>
                <a:gridCol w="6705600"/>
              </a:tblGrid>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Focus feedback on the task not the learner. </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655638">
                <a:tc>
                  <a:txBody>
                    <a:bodyPr/>
                    <a:lstStyle/>
                    <a:p>
                      <a:pPr marL="0" marR="0" lvl="0" indent="0" algn="l" defTabSz="914400" rtl="0" eaLnBrk="1" fontAlgn="base" latinLnBrk="0" hangingPunct="1">
                        <a:lnSpc>
                          <a:spcPct val="100000"/>
                        </a:lnSpc>
                        <a:spcBef>
                          <a:spcPts val="475"/>
                        </a:spcBef>
                        <a:spcAft>
                          <a:spcPct val="0"/>
                        </a:spcAft>
                        <a:buClrTx/>
                        <a:buSzTx/>
                        <a:buFontTx/>
                        <a:buNone/>
                        <a:tabLst/>
                      </a:pPr>
                      <a:r>
                        <a:rPr kumimoji="0" lang="en-US" sz="2000" u="none" strike="noStrike" cap="none" normalizeH="0" baseline="0" dirty="0" smtClean="0">
                          <a:ln>
                            <a:noFill/>
                          </a:ln>
                          <a:effectLst/>
                        </a:rPr>
                        <a:t>Provide elaborated feedback in manageable units to enhance learning.</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Be specific and clear with feedback message.</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669925">
                <a:tc>
                  <a:txBody>
                    <a:bodyPr/>
                    <a:lstStyle/>
                    <a:p>
                      <a:pPr marL="0" marR="0" lvl="0" indent="0" algn="l" defTabSz="914400" rtl="0" eaLnBrk="1" fontAlgn="base" latinLnBrk="0" hangingPunct="1">
                        <a:lnSpc>
                          <a:spcPct val="100000"/>
                        </a:lnSpc>
                        <a:spcBef>
                          <a:spcPts val="475"/>
                        </a:spcBef>
                        <a:spcAft>
                          <a:spcPct val="0"/>
                        </a:spcAft>
                        <a:buClrTx/>
                        <a:buSzTx/>
                        <a:buFontTx/>
                        <a:buNone/>
                        <a:tabLst/>
                      </a:pPr>
                      <a:r>
                        <a:rPr kumimoji="0" lang="en-US" sz="2000" u="none" strike="noStrike" cap="none" normalizeH="0" baseline="0" dirty="0" smtClean="0">
                          <a:ln>
                            <a:noFill/>
                          </a:ln>
                          <a:effectLst/>
                        </a:rPr>
                        <a:t>Keep feedback as simple as possible (based on learner needs and instructional constraints).</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Reduce uncertainty between performance and goals.</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Give unbiased, objective feedback, written or via computer.</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Promote a “learning” goal orientation via feedback.</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r h="503238">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Provide feedback after learners have attempted a solution.</a:t>
                      </a:r>
                      <a:endParaRPr kumimoji="0" lang="en-US" sz="3200" b="0" i="0" u="none" strike="noStrike" cap="none" normalizeH="0" baseline="0" dirty="0" smtClean="0">
                        <a:ln>
                          <a:noFill/>
                        </a:ln>
                        <a:solidFill>
                          <a:srgbClr val="000000"/>
                        </a:solidFill>
                        <a:effectLst/>
                        <a:latin typeface="Times New Roman" pitchFamily="18" charset="0"/>
                        <a:ea typeface="ヒラギノ角ゴ Pro W3" pitchFamily="1" charset="-128"/>
                        <a:cs typeface="Times New Roman" pitchFamily="18" charset="0"/>
                      </a:endParaRPr>
                    </a:p>
                  </a:txBody>
                  <a:tcPr marL="67620" marR="67620" marT="0" marB="0" horzOverflow="overflow"/>
                </a:tc>
              </a:tr>
            </a:tbl>
          </a:graphicData>
        </a:graphic>
      </p:graphicFrame>
    </p:spTree>
    <p:extLst>
      <p:ext uri="{BB962C8B-B14F-4D97-AF65-F5344CB8AC3E}">
        <p14:creationId xmlns:p14="http://schemas.microsoft.com/office/powerpoint/2010/main" xmlns="" val="27184927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412631" y="1371600"/>
            <a:ext cx="6893169" cy="4724400"/>
          </a:xfrm>
          <a:prstGeom prst="rect">
            <a:avLst/>
          </a:prstGeom>
          <a:solidFill>
            <a:schemeClr val="bg1"/>
          </a:solidFill>
          <a:ln w="9525" cap="flat" cmpd="sng" algn="ctr">
            <a:solidFill>
              <a:schemeClr val="tx1"/>
            </a:solid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a:defRPr/>
            </a:pPr>
            <a:endParaRPr lang="en-US" sz="1700"/>
          </a:p>
        </p:txBody>
      </p:sp>
      <p:sp>
        <p:nvSpPr>
          <p:cNvPr id="10" name="Title 1"/>
          <p:cNvSpPr>
            <a:spLocks/>
          </p:cNvSpPr>
          <p:nvPr/>
        </p:nvSpPr>
        <p:spPr bwMode="auto">
          <a:xfrm>
            <a:off x="609600" y="76200"/>
            <a:ext cx="8077200" cy="9144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Things to Avoid</a:t>
            </a:r>
          </a:p>
        </p:txBody>
      </p:sp>
      <p:graphicFrame>
        <p:nvGraphicFramePr>
          <p:cNvPr id="21537" name="Group 33"/>
          <p:cNvGraphicFramePr>
            <a:graphicFrameLocks noGrp="1"/>
          </p:cNvGraphicFramePr>
          <p:nvPr>
            <p:extLst>
              <p:ext uri="{D42A27DB-BD31-4B8C-83A1-F6EECF244321}">
                <p14:modId xmlns:p14="http://schemas.microsoft.com/office/powerpoint/2010/main" xmlns="" val="3788149321"/>
              </p:ext>
            </p:extLst>
          </p:nvPr>
        </p:nvGraphicFramePr>
        <p:xfrm>
          <a:off x="1447800" y="1405094"/>
          <a:ext cx="6858000" cy="4690906"/>
        </p:xfrm>
        <a:graphic>
          <a:graphicData uri="http://schemas.openxmlformats.org/drawingml/2006/table">
            <a:tbl>
              <a:tblPr bandRow="1">
                <a:tableStyleId>{68D230F3-CF80-4859-8CE7-A43EE81993B5}</a:tableStyleId>
              </a:tblPr>
              <a:tblGrid>
                <a:gridCol w="6858000"/>
              </a:tblGrid>
              <a:tr h="440230">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Do not give normative comparisons.</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440230">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Minimize use of extensive error analyses and diagnoses.</a:t>
                      </a:r>
                      <a:endParaRPr kumimoji="0" lang="en-US" sz="2000" b="0" i="0" u="none" strike="noStrike" cap="none" normalizeH="0" baseline="0" dirty="0" smtClean="0">
                        <a:ln>
                          <a:noFill/>
                        </a:ln>
                        <a:solidFill>
                          <a:srgbClr val="000000"/>
                        </a:solidFill>
                        <a:effectLst/>
                        <a:latin typeface="Arial" charset="0"/>
                        <a:ea typeface="ヒラギノ角ゴ Pro W3" pitchFamily="1" charset="-128"/>
                      </a:endParaRPr>
                    </a:p>
                  </a:txBody>
                  <a:tcPr marL="67620" marR="67620" marT="0" marB="0" horzOverflow="overflow"/>
                </a:tc>
              </a:tr>
              <a:tr h="657775">
                <a:tc>
                  <a:txBody>
                    <a:bodyPr/>
                    <a:lstStyle/>
                    <a:p>
                      <a:pPr marL="0" marR="0" lvl="0" indent="0" algn="l" defTabSz="914400" rtl="0" eaLnBrk="1" fontAlgn="base" latinLnBrk="0" hangingPunct="1">
                        <a:lnSpc>
                          <a:spcPct val="100000"/>
                        </a:lnSpc>
                        <a:spcBef>
                          <a:spcPts val="475"/>
                        </a:spcBef>
                        <a:spcAft>
                          <a:spcPct val="0"/>
                        </a:spcAft>
                        <a:buClrTx/>
                        <a:buSzTx/>
                        <a:buFontTx/>
                        <a:buNone/>
                        <a:tabLst/>
                      </a:pPr>
                      <a:r>
                        <a:rPr kumimoji="0" lang="en-US" sz="2000" u="none" strike="noStrike" cap="none" normalizeH="0" baseline="0" dirty="0" smtClean="0">
                          <a:ln>
                            <a:noFill/>
                          </a:ln>
                          <a:effectLst/>
                        </a:rPr>
                        <a:t>Do not present feedback that discourages the learner or threatens self-esteem.</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440230">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Use “praise” sparingly, if at all.</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440230">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Try to avoid delivering feedback orally.</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657775">
                <a:tc>
                  <a:txBody>
                    <a:bodyPr/>
                    <a:lstStyle/>
                    <a:p>
                      <a:pPr marL="0" marR="0" lvl="0" indent="0" algn="l" defTabSz="914400" rtl="0" eaLnBrk="1" fontAlgn="base" latinLnBrk="0" hangingPunct="1">
                        <a:lnSpc>
                          <a:spcPct val="100000"/>
                        </a:lnSpc>
                        <a:spcBef>
                          <a:spcPts val="475"/>
                        </a:spcBef>
                        <a:spcAft>
                          <a:spcPct val="0"/>
                        </a:spcAft>
                        <a:buClrTx/>
                        <a:buSzTx/>
                        <a:buFontTx/>
                        <a:buNone/>
                        <a:tabLst/>
                      </a:pPr>
                      <a:r>
                        <a:rPr kumimoji="0" lang="en-US" sz="2000" u="none" strike="noStrike" cap="none" normalizeH="0" baseline="0" dirty="0" smtClean="0">
                          <a:ln>
                            <a:noFill/>
                          </a:ln>
                          <a:effectLst/>
                        </a:rPr>
                        <a:t>Do not interrupt the learner with feedback if the learner is actively engaged.</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657775">
                <a:tc>
                  <a:txBody>
                    <a:bodyPr/>
                    <a:lstStyle/>
                    <a:p>
                      <a:pPr marL="0" marR="0" lvl="0" indent="0" algn="l" defTabSz="914400" rtl="0" eaLnBrk="1" fontAlgn="base" latinLnBrk="0" hangingPunct="1">
                        <a:lnSpc>
                          <a:spcPct val="100000"/>
                        </a:lnSpc>
                        <a:spcBef>
                          <a:spcPts val="475"/>
                        </a:spcBef>
                        <a:spcAft>
                          <a:spcPct val="0"/>
                        </a:spcAft>
                        <a:buClrTx/>
                        <a:buSzTx/>
                        <a:buFontTx/>
                        <a:buNone/>
                        <a:tabLst/>
                      </a:pPr>
                      <a:r>
                        <a:rPr kumimoji="0" lang="en-US" sz="2000" u="none" strike="noStrike" cap="none" normalizeH="0" baseline="0" dirty="0" smtClean="0">
                          <a:ln>
                            <a:noFill/>
                          </a:ln>
                          <a:effectLst/>
                        </a:rPr>
                        <a:t>Avoid progressive hints that always end with the correct answer.</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440230">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Do not limit the mode of feedback presentation to text.</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r h="516431">
                <a:tc>
                  <a:txBody>
                    <a:bodyPr/>
                    <a:lstStyle/>
                    <a:p>
                      <a:pPr marL="0" marR="0" lvl="0" indent="0" algn="l" defTabSz="914400" rtl="0" eaLnBrk="1" fontAlgn="base" latinLnBrk="0" hangingPunct="1">
                        <a:lnSpc>
                          <a:spcPct val="150000"/>
                        </a:lnSpc>
                        <a:spcBef>
                          <a:spcPts val="475"/>
                        </a:spcBef>
                        <a:spcAft>
                          <a:spcPct val="0"/>
                        </a:spcAft>
                        <a:buClrTx/>
                        <a:buSzTx/>
                        <a:buFontTx/>
                        <a:buNone/>
                        <a:tabLst/>
                      </a:pPr>
                      <a:r>
                        <a:rPr kumimoji="0" lang="en-US" sz="2000" u="none" strike="noStrike" cap="none" normalizeH="0" baseline="0" dirty="0" smtClean="0">
                          <a:ln>
                            <a:noFill/>
                          </a:ln>
                          <a:effectLst/>
                        </a:rPr>
                        <a:t>Be cautious about providing overall grades.</a:t>
                      </a:r>
                      <a:endParaRPr kumimoji="0" lang="en-US" sz="32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tc>
              </a:tr>
            </a:tbl>
          </a:graphicData>
        </a:graphic>
      </p:graphicFrame>
    </p:spTree>
    <p:extLst>
      <p:ext uri="{BB962C8B-B14F-4D97-AF65-F5344CB8AC3E}">
        <p14:creationId xmlns:p14="http://schemas.microsoft.com/office/powerpoint/2010/main" xmlns="" val="146245416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p:cNvSpPr>
          <p:nvPr/>
        </p:nvSpPr>
        <p:spPr bwMode="auto">
          <a:xfrm>
            <a:off x="609600" y="76200"/>
            <a:ext cx="8077200" cy="914400"/>
          </a:xfrm>
          <a:prstGeom prst="rect">
            <a:avLst/>
          </a:prstGeom>
          <a:noFill/>
          <a:ln w="9525">
            <a:noFill/>
            <a:miter lim="800000"/>
            <a:headEnd/>
            <a:tailEnd/>
          </a:ln>
        </p:spPr>
        <p:txBody>
          <a:bodyPr anchor="ctr"/>
          <a:lstStyle/>
          <a:p>
            <a:pPr algn="ctr" eaLnBrk="1" hangingPunct="1">
              <a:defRPr/>
            </a:pPr>
            <a:r>
              <a:rPr lang="en-US" sz="5400" b="0" dirty="0">
                <a:solidFill>
                  <a:schemeClr val="accent2">
                    <a:lumMod val="75000"/>
                  </a:schemeClr>
                </a:solidFill>
                <a:effectLst>
                  <a:outerShdw blurRad="38100" dist="38100" dir="2700000" algn="tl">
                    <a:srgbClr val="C0C0C0"/>
                  </a:outerShdw>
                </a:effectLst>
                <a:latin typeface="+mj-lt"/>
                <a:ea typeface="+mn-ea"/>
                <a:cs typeface="Arial" pitchFamily="34" charset="0"/>
              </a:rPr>
              <a:t>Things to Avoid</a:t>
            </a:r>
          </a:p>
        </p:txBody>
      </p:sp>
      <p:sp>
        <p:nvSpPr>
          <p:cNvPr id="11" name="Rectangle 10"/>
          <p:cNvSpPr/>
          <p:nvPr/>
        </p:nvSpPr>
        <p:spPr bwMode="auto">
          <a:xfrm>
            <a:off x="1066800" y="2133600"/>
            <a:ext cx="7010400" cy="3429000"/>
          </a:xfrm>
          <a:prstGeom prst="rect">
            <a:avLst/>
          </a:prstGeom>
          <a:solidFill>
            <a:schemeClr val="bg1"/>
          </a:solidFill>
          <a:ln w="9525" cap="flat" cmpd="sng" algn="ctr">
            <a:solidFill>
              <a:schemeClr val="tx1"/>
            </a:solid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marL="323850" indent="-323850">
              <a:defRPr/>
            </a:pPr>
            <a:endParaRPr lang="en-US" sz="2100" b="0" dirty="0"/>
          </a:p>
          <a:p>
            <a:pPr marL="323850" indent="-323850">
              <a:defRPr/>
            </a:pPr>
            <a:r>
              <a:rPr lang="en-US" sz="2400" b="0" dirty="0" err="1" smtClean="0"/>
              <a:t>Wiliam</a:t>
            </a:r>
            <a:r>
              <a:rPr lang="en-US" sz="2400" b="0" dirty="0" smtClean="0"/>
              <a:t> (</a:t>
            </a:r>
            <a:r>
              <a:rPr lang="en-US" sz="2400" dirty="0" smtClean="0"/>
              <a:t>2007</a:t>
            </a:r>
            <a:r>
              <a:rPr lang="en-US" sz="2400" b="0" dirty="0" smtClean="0"/>
              <a:t>) </a:t>
            </a:r>
            <a:r>
              <a:rPr lang="en-US" sz="2400" b="0" dirty="0"/>
              <a:t>summarized the following findings:</a:t>
            </a:r>
          </a:p>
          <a:p>
            <a:pPr marL="647700" lvl="1" indent="-209550">
              <a:defRPr/>
            </a:pPr>
            <a:r>
              <a:rPr lang="en-US" sz="2400" b="0" dirty="0"/>
              <a:t> </a:t>
            </a:r>
          </a:p>
          <a:p>
            <a:pPr marL="647700" lvl="1" indent="-209550">
              <a:buFont typeface="Arial Black" pitchFamily="34" charset="0"/>
              <a:buAutoNum type="arabicPeriod"/>
              <a:defRPr/>
            </a:pPr>
            <a:r>
              <a:rPr lang="en-US" sz="2000" b="0" dirty="0"/>
              <a:t>Students receiving </a:t>
            </a:r>
            <a:r>
              <a:rPr lang="en-US" sz="2000" i="1" dirty="0">
                <a:solidFill>
                  <a:srgbClr val="9B2541"/>
                </a:solidFill>
              </a:rPr>
              <a:t>just </a:t>
            </a:r>
            <a:r>
              <a:rPr lang="en-US" sz="2000" i="1" dirty="0" smtClean="0">
                <a:solidFill>
                  <a:srgbClr val="9B2541"/>
                </a:solidFill>
              </a:rPr>
              <a:t>grades</a:t>
            </a:r>
            <a:r>
              <a:rPr lang="en-US" sz="2000" dirty="0" smtClean="0"/>
              <a:t>—</a:t>
            </a:r>
            <a:r>
              <a:rPr lang="en-US" sz="2000" b="0" dirty="0" smtClean="0"/>
              <a:t>no </a:t>
            </a:r>
            <a:r>
              <a:rPr lang="en-US" sz="2000" b="0" dirty="0"/>
              <a:t>learning gains</a:t>
            </a:r>
          </a:p>
          <a:p>
            <a:pPr marL="647700" lvl="1" indent="-209550">
              <a:buFont typeface="Arial Black" pitchFamily="34" charset="0"/>
              <a:buAutoNum type="arabicPeriod"/>
              <a:defRPr/>
            </a:pPr>
            <a:endParaRPr lang="en-US" sz="2000" b="0" dirty="0"/>
          </a:p>
          <a:p>
            <a:pPr marL="647700" lvl="1" indent="-209550">
              <a:buFont typeface="Arial Black" pitchFamily="34" charset="0"/>
              <a:buAutoNum type="arabicPeriod"/>
              <a:defRPr/>
            </a:pPr>
            <a:r>
              <a:rPr lang="en-US" sz="2000" b="0" dirty="0"/>
              <a:t>Those </a:t>
            </a:r>
            <a:r>
              <a:rPr lang="en-US" sz="2000" b="0" dirty="0" smtClean="0"/>
              <a:t>receiving </a:t>
            </a:r>
            <a:r>
              <a:rPr lang="en-US" sz="2000" i="1" dirty="0" smtClean="0">
                <a:solidFill>
                  <a:srgbClr val="9B2541"/>
                </a:solidFill>
              </a:rPr>
              <a:t>just comments</a:t>
            </a:r>
            <a:r>
              <a:rPr lang="en-US" sz="2000" dirty="0" smtClean="0"/>
              <a:t>—</a:t>
            </a:r>
            <a:r>
              <a:rPr lang="en-US" sz="2000" b="0" dirty="0" smtClean="0"/>
              <a:t>large </a:t>
            </a:r>
            <a:r>
              <a:rPr lang="en-US" sz="2000" dirty="0" smtClean="0"/>
              <a:t>learning </a:t>
            </a:r>
            <a:r>
              <a:rPr lang="en-US" sz="2000" b="0" dirty="0" smtClean="0"/>
              <a:t>gains</a:t>
            </a:r>
            <a:endParaRPr lang="en-US" sz="2000" b="0" dirty="0"/>
          </a:p>
          <a:p>
            <a:pPr marL="647700" lvl="1" indent="-209550">
              <a:buFont typeface="Arial Black" pitchFamily="34" charset="0"/>
              <a:buAutoNum type="arabicPeriod"/>
              <a:defRPr/>
            </a:pPr>
            <a:endParaRPr lang="en-US" sz="2000" b="0" dirty="0"/>
          </a:p>
          <a:p>
            <a:pPr marL="647700" lvl="1" indent="-209550">
              <a:buFont typeface="Arial Black" pitchFamily="34" charset="0"/>
              <a:buAutoNum type="arabicPeriod"/>
              <a:defRPr/>
            </a:pPr>
            <a:r>
              <a:rPr lang="en-US" sz="2000" b="0" dirty="0"/>
              <a:t>Those </a:t>
            </a:r>
            <a:r>
              <a:rPr lang="en-US" sz="2000" dirty="0" smtClean="0"/>
              <a:t>receiving</a:t>
            </a:r>
            <a:r>
              <a:rPr lang="en-US" sz="2000" i="1" dirty="0" smtClean="0">
                <a:solidFill>
                  <a:srgbClr val="9B2541"/>
                </a:solidFill>
              </a:rPr>
              <a:t> grades </a:t>
            </a:r>
            <a:r>
              <a:rPr lang="en-US" sz="2000" i="1" dirty="0">
                <a:solidFill>
                  <a:srgbClr val="9B2541"/>
                </a:solidFill>
              </a:rPr>
              <a:t>and </a:t>
            </a:r>
            <a:r>
              <a:rPr lang="en-US" sz="2000" i="1" dirty="0" smtClean="0">
                <a:solidFill>
                  <a:srgbClr val="9B2541"/>
                </a:solidFill>
              </a:rPr>
              <a:t>comments</a:t>
            </a:r>
            <a:r>
              <a:rPr lang="en-US" sz="2000" dirty="0" smtClean="0"/>
              <a:t>—</a:t>
            </a:r>
            <a:r>
              <a:rPr lang="en-US" sz="2000" b="0" dirty="0" smtClean="0"/>
              <a:t>no learning </a:t>
            </a:r>
            <a:r>
              <a:rPr lang="en-US" sz="2000" b="0" dirty="0"/>
              <a:t>gains (likely due to </a:t>
            </a:r>
            <a:r>
              <a:rPr lang="en-US" sz="2000" b="0" dirty="0" smtClean="0"/>
              <a:t>focusing </a:t>
            </a:r>
            <a:r>
              <a:rPr lang="en-US" sz="2000" b="0" dirty="0"/>
              <a:t>on </a:t>
            </a:r>
            <a:r>
              <a:rPr lang="en-US" sz="2000" b="0" dirty="0" smtClean="0"/>
              <a:t>grades </a:t>
            </a:r>
            <a:r>
              <a:rPr lang="en-US" sz="2000" b="0" dirty="0"/>
              <a:t>and ignoring comments</a:t>
            </a:r>
            <a:r>
              <a:rPr lang="en-US" sz="2000" b="0" dirty="0" smtClean="0"/>
              <a:t>)</a:t>
            </a:r>
            <a:endParaRPr lang="en-US" sz="2000" b="0" dirty="0"/>
          </a:p>
          <a:p>
            <a:pPr marL="323850" indent="-323850">
              <a:defRPr/>
            </a:pPr>
            <a:endParaRPr lang="en-US" sz="2000" b="0" dirty="0"/>
          </a:p>
        </p:txBody>
      </p:sp>
      <p:graphicFrame>
        <p:nvGraphicFramePr>
          <p:cNvPr id="20492" name="Group 12"/>
          <p:cNvGraphicFramePr>
            <a:graphicFrameLocks noGrp="1"/>
          </p:cNvGraphicFramePr>
          <p:nvPr>
            <p:extLst>
              <p:ext uri="{D42A27DB-BD31-4B8C-83A1-F6EECF244321}">
                <p14:modId xmlns:p14="http://schemas.microsoft.com/office/powerpoint/2010/main" xmlns="" val="1931154148"/>
              </p:ext>
            </p:extLst>
          </p:nvPr>
        </p:nvGraphicFramePr>
        <p:xfrm>
          <a:off x="1066800" y="1676400"/>
          <a:ext cx="7010400" cy="624078"/>
        </p:xfrm>
        <a:graphic>
          <a:graphicData uri="http://schemas.openxmlformats.org/drawingml/2006/table">
            <a:tbl>
              <a:tblPr/>
              <a:tblGrid>
                <a:gridCol w="7010400"/>
              </a:tblGrid>
              <a:tr h="624078">
                <a:tc>
                  <a:txBody>
                    <a:bodyPr/>
                    <a:lstStyle/>
                    <a:p>
                      <a:pPr marL="0" marR="0" lvl="0" indent="0" algn="ctr" defTabSz="914400" rtl="0" eaLnBrk="1" fontAlgn="base" latinLnBrk="0" hangingPunct="1">
                        <a:lnSpc>
                          <a:spcPct val="150000"/>
                        </a:lnSpc>
                        <a:spcBef>
                          <a:spcPts val="475"/>
                        </a:spcBef>
                        <a:spcAft>
                          <a:spcPct val="0"/>
                        </a:spcAft>
                        <a:buClrTx/>
                        <a:buSzTx/>
                        <a:buFontTx/>
                        <a:buNone/>
                        <a:tabLst/>
                      </a:pPr>
                      <a:r>
                        <a:rPr kumimoji="0" lang="en-US" sz="2600" b="0" i="0" u="none" strike="noStrike" cap="none" normalizeH="0" baseline="0" dirty="0" smtClean="0">
                          <a:ln>
                            <a:noFill/>
                          </a:ln>
                          <a:solidFill>
                            <a:srgbClr val="000000"/>
                          </a:solidFill>
                          <a:effectLst/>
                          <a:latin typeface="Arial" charset="0"/>
                          <a:ea typeface="ヒラギノ角ゴ Pro W3" pitchFamily="1" charset="-128"/>
                        </a:rPr>
                        <a:t>Be cautious about providing overall grades.</a:t>
                      </a:r>
                      <a:endParaRPr kumimoji="0" lang="en-US" sz="2600" b="0" i="0" u="none" strike="noStrike" cap="none" normalizeH="0" baseline="0" dirty="0" smtClean="0">
                        <a:ln>
                          <a:noFill/>
                        </a:ln>
                        <a:solidFill>
                          <a:srgbClr val="000000"/>
                        </a:solidFill>
                        <a:effectLst/>
                        <a:latin typeface="Arial" charset="0"/>
                        <a:ea typeface="ヒラギノ角ゴ Pro W3" pitchFamily="1" charset="-128"/>
                        <a:cs typeface="Times New Roman" pitchFamily="18" charset="0"/>
                      </a:endParaRPr>
                    </a:p>
                  </a:txBody>
                  <a:tcPr marL="67620" marR="67620" marT="0" marB="0" horzOverflow="overflow">
                    <a:lnL w="12700" cap="flat" cmpd="sng" algn="ctr">
                      <a:solidFill>
                        <a:srgbClr val="2D2D8A"/>
                      </a:solidFill>
                      <a:prstDash val="solid"/>
                      <a:round/>
                      <a:headEnd type="none" w="med" len="med"/>
                      <a:tailEnd type="none" w="med" len="med"/>
                    </a:lnL>
                    <a:lnR w="12700" cap="flat" cmpd="sng" algn="ctr">
                      <a:solidFill>
                        <a:srgbClr val="2D2D8A"/>
                      </a:solidFill>
                      <a:prstDash val="solid"/>
                      <a:round/>
                      <a:headEnd type="none" w="med" len="med"/>
                      <a:tailEnd type="none" w="med" len="med"/>
                    </a:lnR>
                    <a:lnT w="12700" cap="flat" cmpd="sng" algn="ctr">
                      <a:solidFill>
                        <a:srgbClr val="2D2D8A"/>
                      </a:solidFill>
                      <a:prstDash val="solid"/>
                      <a:round/>
                      <a:headEnd type="none" w="med" len="med"/>
                      <a:tailEnd type="none" w="med" len="med"/>
                    </a:lnT>
                    <a:lnB w="12700" cap="flat" cmpd="sng" algn="ctr">
                      <a:solidFill>
                        <a:srgbClr val="2D2D8A"/>
                      </a:solidFill>
                      <a:prstDash val="solid"/>
                      <a:round/>
                      <a:headEnd type="none" w="med" len="med"/>
                      <a:tailEnd type="none" w="med" len="med"/>
                    </a:lnB>
                    <a:lnTlToBr>
                      <a:noFill/>
                    </a:lnTlToBr>
                    <a:lnBlToTr>
                      <a:noFill/>
                    </a:lnBlToTr>
                    <a:solidFill>
                      <a:srgbClr val="CDCDDA"/>
                    </a:solidFill>
                  </a:tcPr>
                </a:tc>
              </a:tr>
            </a:tbl>
          </a:graphicData>
        </a:graphic>
      </p:graphicFrame>
    </p:spTree>
    <p:extLst>
      <p:ext uri="{BB962C8B-B14F-4D97-AF65-F5344CB8AC3E}">
        <p14:creationId xmlns:p14="http://schemas.microsoft.com/office/powerpoint/2010/main" xmlns="" val="231487096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91550" cy="685800"/>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cs typeface="Arial" pitchFamily="34" charset="0"/>
              </a:rPr>
              <a:t>What did she do wrong?</a:t>
            </a:r>
            <a:endParaRPr lang="en-US" sz="5400" dirty="0">
              <a:solidFill>
                <a:schemeClr val="accent2">
                  <a:lumMod val="75000"/>
                </a:schemeClr>
              </a:solidFill>
              <a:effectLst>
                <a:outerShdw blurRad="38100" dist="38100" dir="2700000" algn="tl">
                  <a:srgbClr val="000000">
                    <a:alpha val="43137"/>
                  </a:srgbClr>
                </a:outerShdw>
              </a:effectLst>
              <a:cs typeface="Arial" pitchFamily="34" charset="0"/>
            </a:endParaRPr>
          </a:p>
        </p:txBody>
      </p:sp>
      <p:sp>
        <p:nvSpPr>
          <p:cNvPr id="3" name="Content Placeholder 2"/>
          <p:cNvSpPr>
            <a:spLocks noGrp="1"/>
          </p:cNvSpPr>
          <p:nvPr>
            <p:ph sz="quarter" idx="13"/>
          </p:nvPr>
        </p:nvSpPr>
        <p:spPr>
          <a:xfrm>
            <a:off x="497580" y="1374648"/>
            <a:ext cx="8265420" cy="2435352"/>
          </a:xfrm>
        </p:spPr>
        <p:txBody>
          <a:bodyPr>
            <a:noAutofit/>
          </a:bodyPr>
          <a:lstStyle/>
          <a:p>
            <a:pPr>
              <a:spcBef>
                <a:spcPts val="1200"/>
              </a:spcBef>
              <a:buClr>
                <a:srgbClr val="CC0066"/>
              </a:buClr>
            </a:pPr>
            <a:r>
              <a:rPr lang="en-US" sz="2400" dirty="0" smtClean="0"/>
              <a:t>Ms. Lee asked a question to the class, and Amy gave the correct answer. </a:t>
            </a:r>
          </a:p>
          <a:p>
            <a:pPr>
              <a:spcBef>
                <a:spcPts val="1200"/>
              </a:spcBef>
              <a:buClr>
                <a:srgbClr val="CC0066"/>
              </a:buClr>
            </a:pPr>
            <a:r>
              <a:rPr lang="en-US" sz="2400" dirty="0" smtClean="0"/>
              <a:t>Ms. Lee said, “</a:t>
            </a:r>
            <a:r>
              <a:rPr lang="en-US" sz="2400" i="1" dirty="0" smtClean="0"/>
              <a:t>That’s exactly right, Amy! Your answer is much better than the answers given by Mary and Richard. You’re such a bright student! I’m happy to have you in my class</a:t>
            </a:r>
            <a:r>
              <a:rPr lang="en-US" sz="2400" dirty="0" smtClean="0"/>
              <a:t>.” </a:t>
            </a:r>
            <a:endParaRPr lang="en-US" sz="2400" dirty="0"/>
          </a:p>
        </p:txBody>
      </p:sp>
      <p:pic>
        <p:nvPicPr>
          <p:cNvPr id="86017" name="Picture 1" descr="C:\Users\utokac\Desktop\Cartoons\3_students.png"/>
          <p:cNvPicPr>
            <a:picLocks noChangeAspect="1" noChangeArrowheads="1"/>
          </p:cNvPicPr>
          <p:nvPr/>
        </p:nvPicPr>
        <p:blipFill>
          <a:blip r:embed="rId3" cstate="print"/>
          <a:srcRect/>
          <a:stretch>
            <a:fillRect/>
          </a:stretch>
        </p:blipFill>
        <p:spPr bwMode="auto">
          <a:xfrm>
            <a:off x="2105233" y="3505200"/>
            <a:ext cx="5286167" cy="3352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91550" cy="762000"/>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cs typeface="Arial" pitchFamily="34" charset="0"/>
              </a:rPr>
              <a:t>What did he do right?</a:t>
            </a:r>
            <a:endParaRPr lang="en-US" sz="5400" dirty="0">
              <a:solidFill>
                <a:schemeClr val="accent2">
                  <a:lumMod val="75000"/>
                </a:schemeClr>
              </a:solidFill>
              <a:effectLst>
                <a:outerShdw blurRad="38100" dist="38100" dir="2700000" algn="tl">
                  <a:srgbClr val="000000">
                    <a:alpha val="43137"/>
                  </a:srgbClr>
                </a:outerShdw>
              </a:effectLst>
              <a:cs typeface="Arial" pitchFamily="34" charset="0"/>
            </a:endParaRPr>
          </a:p>
        </p:txBody>
      </p:sp>
      <p:sp>
        <p:nvSpPr>
          <p:cNvPr id="3" name="Content Placeholder 2"/>
          <p:cNvSpPr>
            <a:spLocks noGrp="1"/>
          </p:cNvSpPr>
          <p:nvPr>
            <p:ph sz="quarter" idx="13"/>
          </p:nvPr>
        </p:nvSpPr>
        <p:spPr>
          <a:xfrm>
            <a:off x="533400" y="1524000"/>
            <a:ext cx="8336280" cy="4492752"/>
          </a:xfrm>
        </p:spPr>
        <p:txBody>
          <a:bodyPr>
            <a:noAutofit/>
          </a:bodyPr>
          <a:lstStyle/>
          <a:p>
            <a:pPr>
              <a:spcBef>
                <a:spcPts val="1200"/>
              </a:spcBef>
              <a:buClr>
                <a:srgbClr val="CC0066"/>
              </a:buClr>
            </a:pPr>
            <a:r>
              <a:rPr lang="en-US" sz="2400" dirty="0" smtClean="0"/>
              <a:t>Mr. Johnson wanted Richard to list all of the plant cell organelles.</a:t>
            </a:r>
          </a:p>
          <a:p>
            <a:pPr>
              <a:spcBef>
                <a:spcPts val="1200"/>
              </a:spcBef>
              <a:buClr>
                <a:srgbClr val="CC0066"/>
              </a:buClr>
            </a:pPr>
            <a:r>
              <a:rPr lang="en-US" sz="2400" dirty="0" smtClean="0"/>
              <a:t>Richard listed most of the plant cell organelles, but he omitted </a:t>
            </a:r>
            <a:r>
              <a:rPr lang="en-US" sz="2400" b="1" dirty="0" smtClean="0"/>
              <a:t>chloroplast</a:t>
            </a:r>
            <a:r>
              <a:rPr lang="en-US" sz="2400" dirty="0" smtClean="0"/>
              <a:t> and </a:t>
            </a:r>
            <a:r>
              <a:rPr lang="en-US" sz="2400" b="1" dirty="0" smtClean="0"/>
              <a:t>chlorophyll</a:t>
            </a:r>
            <a:r>
              <a:rPr lang="en-US" sz="2400" dirty="0" smtClean="0"/>
              <a:t>. </a:t>
            </a:r>
          </a:p>
          <a:p>
            <a:pPr>
              <a:spcBef>
                <a:spcPts val="1200"/>
              </a:spcBef>
              <a:buClr>
                <a:srgbClr val="CC0066"/>
              </a:buClr>
            </a:pPr>
            <a:r>
              <a:rPr lang="en-US" sz="2400" dirty="0" smtClean="0"/>
              <a:t>Mr. Johnson let Richard know that he left out two plant cell organelles and added that he believes if Richard thinks about the process of photosynthesis in the plant cell, he will be able to remember the names of the forgotten organelles.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399"/>
            <a:ext cx="8591550" cy="838201"/>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cs typeface="Arial" pitchFamily="34" charset="0"/>
              </a:rPr>
              <a:t>What did he do wrong?</a:t>
            </a:r>
            <a:endParaRPr lang="en-US" sz="5400" dirty="0">
              <a:cs typeface="Arial" pitchFamily="34" charset="0"/>
            </a:endParaRPr>
          </a:p>
        </p:txBody>
      </p:sp>
      <p:sp>
        <p:nvSpPr>
          <p:cNvPr id="13" name="Content Placeholder 2"/>
          <p:cNvSpPr>
            <a:spLocks noGrp="1"/>
          </p:cNvSpPr>
          <p:nvPr>
            <p:ph sz="quarter" idx="13"/>
          </p:nvPr>
        </p:nvSpPr>
        <p:spPr>
          <a:xfrm>
            <a:off x="609600" y="1600200"/>
            <a:ext cx="7732020" cy="2282952"/>
          </a:xfrm>
        </p:spPr>
        <p:txBody>
          <a:bodyPr>
            <a:noAutofit/>
          </a:bodyPr>
          <a:lstStyle/>
          <a:p>
            <a:pPr>
              <a:spcBef>
                <a:spcPts val="1200"/>
              </a:spcBef>
              <a:buClr>
                <a:srgbClr val="CC0066"/>
              </a:buClr>
            </a:pPr>
            <a:r>
              <a:rPr lang="en-US" sz="2400" dirty="0" smtClean="0"/>
              <a:t>Mr. Johnson asked Byron to give the name of an organelle that plays a role in photosynthesis.</a:t>
            </a:r>
          </a:p>
          <a:p>
            <a:pPr>
              <a:spcBef>
                <a:spcPts val="1200"/>
              </a:spcBef>
              <a:buClr>
                <a:srgbClr val="CC0066"/>
              </a:buClr>
            </a:pPr>
            <a:r>
              <a:rPr lang="en-US" sz="2400" dirty="0" smtClean="0"/>
              <a:t>Byron said, “Ribosome?”</a:t>
            </a:r>
          </a:p>
          <a:p>
            <a:pPr>
              <a:spcBef>
                <a:spcPts val="1200"/>
              </a:spcBef>
              <a:buClr>
                <a:srgbClr val="CC0066"/>
              </a:buClr>
            </a:pPr>
            <a:r>
              <a:rPr lang="en-US" sz="2400" dirty="0" smtClean="0"/>
              <a:t>Mr. Johnson replied, “That’s a silly answer! I can’t believe that you still don’t know the correct answer!”</a:t>
            </a:r>
          </a:p>
          <a:p>
            <a:pPr>
              <a:spcBef>
                <a:spcPts val="1200"/>
              </a:spcBef>
              <a:buNone/>
            </a:pPr>
            <a:endParaRPr lang="en-US" sz="2400" dirty="0" smtClean="0"/>
          </a:p>
          <a:p>
            <a:pPr>
              <a:spcBef>
                <a:spcPts val="1200"/>
              </a:spcBef>
              <a:buNone/>
            </a:pPr>
            <a:endParaRPr lang="en-US" sz="2400" dirty="0" smtClean="0"/>
          </a:p>
          <a:p>
            <a:pPr>
              <a:spcBef>
                <a:spcPts val="1200"/>
              </a:spcBef>
              <a:buNone/>
            </a:pPr>
            <a:endParaRPr lang="en-US" sz="2400" dirty="0" smtClean="0"/>
          </a:p>
          <a:p>
            <a:pPr>
              <a:spcBef>
                <a:spcPts val="1200"/>
              </a:spcBef>
              <a:buNone/>
            </a:pPr>
            <a:endParaRPr lang="en-US" sz="2400" dirty="0" smtClean="0"/>
          </a:p>
          <a:p>
            <a:pPr>
              <a:spcBef>
                <a:spcPts val="1200"/>
              </a:spcBef>
              <a:buNone/>
            </a:pPr>
            <a:endParaRPr lang="en-US" sz="2400" dirty="0" smtClean="0"/>
          </a:p>
        </p:txBody>
      </p:sp>
      <p:pic>
        <p:nvPicPr>
          <p:cNvPr id="3" name="Picture 2" descr="C:\Users\utokac\Desktop\_1311019479_867.png"/>
          <p:cNvPicPr>
            <a:picLocks noChangeAspect="1" noChangeArrowheads="1"/>
          </p:cNvPicPr>
          <p:nvPr/>
        </p:nvPicPr>
        <p:blipFill>
          <a:blip r:embed="rId3" cstate="print"/>
          <a:stretch>
            <a:fillRect/>
          </a:stretch>
        </p:blipFill>
        <p:spPr bwMode="auto">
          <a:xfrm>
            <a:off x="2286000" y="4267200"/>
            <a:ext cx="1219200" cy="1219200"/>
          </a:xfrm>
          <a:prstGeom prst="ellipse">
            <a:avLst/>
          </a:prstGeom>
          <a:blipFill>
            <a:blip r:embed="rId3" cstate="print"/>
            <a:stretch>
              <a:fillRect/>
            </a:stretch>
          </a:blip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C:\Users\utokac\Desktop\_1311019835_744.png"/>
          <p:cNvPicPr>
            <a:picLocks noChangeAspect="1" noChangeArrowheads="1"/>
          </p:cNvPicPr>
          <p:nvPr/>
        </p:nvPicPr>
        <p:blipFill>
          <a:blip r:embed="rId4" cstate="print"/>
          <a:srcRect/>
          <a:stretch>
            <a:fillRect/>
          </a:stretch>
        </p:blipFill>
        <p:spPr bwMode="auto">
          <a:xfrm>
            <a:off x="5105400" y="4267200"/>
            <a:ext cx="1219200" cy="121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6" name="Straight Connector 15"/>
          <p:cNvCxnSpPr/>
          <p:nvPr/>
        </p:nvCxnSpPr>
        <p:spPr>
          <a:xfrm flipV="1">
            <a:off x="3581400" y="47244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51816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814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05000" y="1688592"/>
            <a:ext cx="6812280" cy="3721608"/>
          </a:xfrm>
        </p:spPr>
        <p:txBody>
          <a:bodyPr>
            <a:noAutofit/>
          </a:bodyPr>
          <a:lstStyle/>
          <a:p>
            <a:pPr>
              <a:buNone/>
            </a:pPr>
            <a:endParaRPr lang="en-US" sz="1800" dirty="0" smtClean="0">
              <a:solidFill>
                <a:srgbClr val="C00000"/>
              </a:solidFill>
            </a:endParaRPr>
          </a:p>
          <a:p>
            <a:pPr>
              <a:buNone/>
            </a:pPr>
            <a:r>
              <a:rPr lang="en-US" sz="2400" b="1" dirty="0" smtClean="0"/>
              <a:t>Ms. Jackson </a:t>
            </a:r>
            <a:r>
              <a:rPr lang="en-US" sz="2400" dirty="0" smtClean="0"/>
              <a:t>is a science teacher. She wants to improve her science students’ knowledge and skills. She heard about formative feedback from a formative feedback training workshop. </a:t>
            </a:r>
          </a:p>
          <a:p>
            <a:pPr>
              <a:buNone/>
            </a:pPr>
            <a:endParaRPr lang="en-US" sz="2400" b="1" dirty="0" smtClean="0"/>
          </a:p>
          <a:p>
            <a:pPr>
              <a:buNone/>
            </a:pPr>
            <a:r>
              <a:rPr lang="en-US" sz="2400" b="1" dirty="0" smtClean="0"/>
              <a:t>Tommy </a:t>
            </a:r>
            <a:r>
              <a:rPr lang="en-US" sz="2400" dirty="0" smtClean="0"/>
              <a:t>is a struggling science student with low motivation to join in class discussions or to answer his science teacher’s questions in class. </a:t>
            </a:r>
            <a:endParaRPr lang="en-US" sz="2400" dirty="0" smtClean="0">
              <a:solidFill>
                <a:srgbClr val="C00000"/>
              </a:solidFill>
            </a:endParaRPr>
          </a:p>
        </p:txBody>
      </p:sp>
      <p:pic>
        <p:nvPicPr>
          <p:cNvPr id="87042" name="Picture 2" descr="C:\Users\Acer\Desktop\_1310438301_253.png"/>
          <p:cNvPicPr>
            <a:picLocks noChangeAspect="1" noChangeArrowheads="1"/>
          </p:cNvPicPr>
          <p:nvPr/>
        </p:nvPicPr>
        <p:blipFill>
          <a:blip r:embed="rId3" cstate="print"/>
          <a:srcRect/>
          <a:stretch>
            <a:fillRect/>
          </a:stretch>
        </p:blipFill>
        <p:spPr bwMode="auto">
          <a:xfrm>
            <a:off x="304800" y="2145792"/>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itle 1"/>
          <p:cNvSpPr txBox="1">
            <a:spLocks/>
          </p:cNvSpPr>
          <p:nvPr/>
        </p:nvSpPr>
        <p:spPr>
          <a:xfrm>
            <a:off x="276225" y="76199"/>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Scenario </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7" name="Picture 2" descr="C:\Users\Acer\Desktop\_1310437872_52.png"/>
          <p:cNvPicPr>
            <a:picLocks noChangeAspect="1" noChangeArrowheads="1"/>
          </p:cNvPicPr>
          <p:nvPr/>
        </p:nvPicPr>
        <p:blipFill>
          <a:blip r:embed="rId4" cstate="print"/>
          <a:srcRect/>
          <a:stretch>
            <a:fillRect/>
          </a:stretch>
        </p:blipFill>
        <p:spPr bwMode="auto">
          <a:xfrm>
            <a:off x="381000" y="41148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76128" y="1496291"/>
            <a:ext cx="6858000" cy="4599709"/>
          </a:xfrm>
        </p:spPr>
        <p:txBody>
          <a:bodyPr>
            <a:noAutofit/>
          </a:bodyPr>
          <a:lstStyle/>
          <a:p>
            <a:pPr>
              <a:spcBef>
                <a:spcPts val="1600"/>
              </a:spcBef>
              <a:buNone/>
            </a:pPr>
            <a:r>
              <a:rPr lang="en-US" sz="2400" b="1" dirty="0" smtClean="0"/>
              <a:t>Marcus </a:t>
            </a:r>
            <a:r>
              <a:rPr lang="en-US" sz="2400" dirty="0" smtClean="0"/>
              <a:t>is a high-ability science student who joins in class discussions and answers his teacher’s questions. He and Angela compete with each other in relation to science achievement. </a:t>
            </a:r>
          </a:p>
          <a:p>
            <a:pPr>
              <a:spcBef>
                <a:spcPts val="1600"/>
              </a:spcBef>
              <a:buNone/>
            </a:pPr>
            <a:r>
              <a:rPr lang="en-US" sz="2400" b="1" dirty="0" smtClean="0"/>
              <a:t>Angela </a:t>
            </a:r>
            <a:r>
              <a:rPr lang="en-US" sz="2400" dirty="0" smtClean="0"/>
              <a:t>is a high-ability science student with high motivation to join in class discussions and answer questions in class. She competes with Marcus in relation to science achievement.</a:t>
            </a:r>
          </a:p>
          <a:p>
            <a:pPr>
              <a:spcBef>
                <a:spcPts val="1600"/>
              </a:spcBef>
              <a:buNone/>
            </a:pPr>
            <a:r>
              <a:rPr lang="en-US" sz="2400" b="1" dirty="0" smtClean="0"/>
              <a:t>Jenny</a:t>
            </a:r>
            <a:r>
              <a:rPr lang="en-US" sz="2400" dirty="0" smtClean="0"/>
              <a:t> is a struggling science student with low motivation to join in class discussions or to answer her science teacher’s questions in class.</a:t>
            </a:r>
          </a:p>
        </p:txBody>
      </p:sp>
      <p:pic>
        <p:nvPicPr>
          <p:cNvPr id="88067" name="Picture 3" descr="C:\Users\Acer\Desktop\_1310438112_771.png"/>
          <p:cNvPicPr>
            <a:picLocks noChangeAspect="1" noChangeArrowheads="1"/>
          </p:cNvPicPr>
          <p:nvPr/>
        </p:nvPicPr>
        <p:blipFill>
          <a:blip r:embed="rId3" cstate="print"/>
          <a:srcRect/>
          <a:stretch>
            <a:fillRect/>
          </a:stretch>
        </p:blipFill>
        <p:spPr bwMode="auto">
          <a:xfrm>
            <a:off x="304800" y="32004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8068" name="Picture 4" descr="C:\Users\Acer\Desktop\_1310438003_283.png"/>
          <p:cNvPicPr>
            <a:picLocks noChangeAspect="1" noChangeArrowheads="1"/>
          </p:cNvPicPr>
          <p:nvPr/>
        </p:nvPicPr>
        <p:blipFill>
          <a:blip r:embed="rId4" cstate="print"/>
          <a:srcRect/>
          <a:stretch>
            <a:fillRect/>
          </a:stretch>
        </p:blipFill>
        <p:spPr bwMode="auto">
          <a:xfrm>
            <a:off x="304800" y="48768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276225" y="76199"/>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Scenario </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8" name="Picture 3" descr="C:\Users\Acer\Desktop\_1310438500_684.png"/>
          <p:cNvPicPr>
            <a:picLocks noChangeAspect="1" noChangeArrowheads="1"/>
          </p:cNvPicPr>
          <p:nvPr/>
        </p:nvPicPr>
        <p:blipFill>
          <a:blip r:embed="rId5" cstate="print"/>
          <a:srcRect/>
          <a:stretch>
            <a:fillRect/>
          </a:stretch>
        </p:blipFill>
        <p:spPr bwMode="auto">
          <a:xfrm>
            <a:off x="304800" y="1524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p:cNvSpPr>
          <p:nvPr/>
        </p:nvSpPr>
        <p:spPr bwMode="auto">
          <a:xfrm>
            <a:off x="457200" y="0"/>
            <a:ext cx="8077200" cy="1066800"/>
          </a:xfrm>
          <a:prstGeom prst="rect">
            <a:avLst/>
          </a:prstGeom>
          <a:noFill/>
          <a:ln w="9525">
            <a:noFill/>
            <a:miter lim="800000"/>
            <a:headEnd/>
            <a:tailEnd/>
          </a:ln>
        </p:spPr>
        <p:txBody>
          <a:bodyPr anchor="ctr"/>
          <a:lstStyle/>
          <a:p>
            <a:pPr algn="ctr">
              <a:defRPr/>
            </a:pPr>
            <a:r>
              <a:rPr lang="en-US" sz="5400" dirty="0" smtClean="0">
                <a:solidFill>
                  <a:schemeClr val="accent2">
                    <a:lumMod val="75000"/>
                  </a:schemeClr>
                </a:solidFill>
                <a:effectLst>
                  <a:outerShdw blurRad="38100" dist="38100" dir="2700000" algn="tl">
                    <a:srgbClr val="000000">
                      <a:alpha val="43137"/>
                    </a:srgbClr>
                  </a:outerShdw>
                </a:effectLst>
                <a:cs typeface="Arial" charset="0"/>
              </a:rPr>
              <a:t>General Feedback</a:t>
            </a:r>
            <a:endParaRPr lang="en-US" sz="5400" b="0" dirty="0">
              <a:solidFill>
                <a:schemeClr val="accent2">
                  <a:lumMod val="75000"/>
                </a:schemeClr>
              </a:solidFill>
              <a:effectLst>
                <a:outerShdw blurRad="38100" dist="38100" dir="2700000" algn="tl">
                  <a:srgbClr val="000000">
                    <a:alpha val="43137"/>
                  </a:srgbClr>
                </a:outerShdw>
              </a:effectLst>
              <a:cs typeface="Arial" charset="0"/>
            </a:endParaRPr>
          </a:p>
        </p:txBody>
      </p:sp>
      <p:sp>
        <p:nvSpPr>
          <p:cNvPr id="5124" name="Rectangle 3"/>
          <p:cNvSpPr>
            <a:spLocks noChangeArrowheads="1"/>
          </p:cNvSpPr>
          <p:nvPr/>
        </p:nvSpPr>
        <p:spPr bwMode="auto">
          <a:xfrm>
            <a:off x="979582" y="1559925"/>
            <a:ext cx="7032435"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marL="266700" indent="-266700">
              <a:buClr>
                <a:srgbClr val="CC0066"/>
              </a:buClr>
              <a:buFont typeface="Wingdings" pitchFamily="2" charset="2"/>
              <a:buChar char="Ø"/>
            </a:pPr>
            <a:r>
              <a:rPr lang="en-US" sz="2500" b="0" dirty="0">
                <a:cs typeface="Arial" charset="0"/>
              </a:rPr>
              <a:t>Feedback </a:t>
            </a:r>
            <a:r>
              <a:rPr lang="en-US" sz="2500" b="0" dirty="0" smtClean="0">
                <a:cs typeface="Arial" charset="0"/>
              </a:rPr>
              <a:t>is “</a:t>
            </a:r>
            <a:r>
              <a:rPr lang="en-US" sz="2500" b="0" i="1" dirty="0" smtClean="0">
                <a:solidFill>
                  <a:srgbClr val="CC0066"/>
                </a:solidFill>
                <a:cs typeface="Arial" charset="0"/>
              </a:rPr>
              <a:t>one of </a:t>
            </a:r>
            <a:r>
              <a:rPr lang="en-US" sz="2500" b="0" i="1" dirty="0">
                <a:solidFill>
                  <a:srgbClr val="CC0066"/>
                </a:solidFill>
                <a:cs typeface="Arial" charset="0"/>
              </a:rPr>
              <a:t>the more instructionally powerful and least understood features in instructional </a:t>
            </a:r>
            <a:r>
              <a:rPr lang="en-US" sz="2500" b="0" i="1" dirty="0" smtClean="0">
                <a:solidFill>
                  <a:srgbClr val="CC0066"/>
                </a:solidFill>
                <a:cs typeface="Arial" charset="0"/>
              </a:rPr>
              <a:t>design</a:t>
            </a:r>
            <a:r>
              <a:rPr lang="en-US" sz="2500" b="0" dirty="0" smtClean="0">
                <a:cs typeface="Arial" charset="0"/>
              </a:rPr>
              <a:t>” </a:t>
            </a:r>
            <a:r>
              <a:rPr lang="en-US" sz="2500" b="0" dirty="0">
                <a:cs typeface="Arial" charset="0"/>
              </a:rPr>
              <a:t>(Cohen, 1985). </a:t>
            </a:r>
          </a:p>
          <a:p>
            <a:pPr marL="266700" indent="-266700">
              <a:buClr>
                <a:srgbClr val="CC0066"/>
              </a:buClr>
              <a:buFont typeface="Wingdings" pitchFamily="2" charset="2"/>
              <a:buChar char="Ø"/>
            </a:pPr>
            <a:endParaRPr lang="en-US" sz="2500" b="0" dirty="0">
              <a:cs typeface="Arial" charset="0"/>
            </a:endParaRPr>
          </a:p>
          <a:p>
            <a:pPr marL="266700" indent="-266700">
              <a:buClr>
                <a:srgbClr val="CC0066"/>
              </a:buClr>
              <a:buFont typeface="Wingdings" pitchFamily="2" charset="2"/>
              <a:buChar char="Ø"/>
            </a:pPr>
            <a:r>
              <a:rPr lang="en-US" sz="2500" dirty="0" smtClean="0">
                <a:cs typeface="Arial" charset="0"/>
              </a:rPr>
              <a:t>Dating back to the early 1900s, t</a:t>
            </a:r>
            <a:r>
              <a:rPr lang="en-US" sz="2500" b="0" dirty="0" smtClean="0">
                <a:cs typeface="Arial" charset="0"/>
              </a:rPr>
              <a:t>here have been 1000s </a:t>
            </a:r>
            <a:r>
              <a:rPr lang="en-US" sz="2500" b="0" dirty="0">
                <a:cs typeface="Arial" charset="0"/>
              </a:rPr>
              <a:t>of research studies </a:t>
            </a:r>
            <a:r>
              <a:rPr lang="en-US" sz="2500" b="0" dirty="0" smtClean="0">
                <a:cs typeface="Arial" charset="0"/>
              </a:rPr>
              <a:t>published </a:t>
            </a:r>
            <a:r>
              <a:rPr lang="en-US" sz="2500" b="0" dirty="0">
                <a:cs typeface="Arial" charset="0"/>
              </a:rPr>
              <a:t>on the topic of feedback and its relation to learning and </a:t>
            </a:r>
            <a:r>
              <a:rPr lang="en-US" sz="2500" b="0" dirty="0" smtClean="0">
                <a:cs typeface="Arial" charset="0"/>
              </a:rPr>
              <a:t>performance. </a:t>
            </a:r>
            <a:endParaRPr lang="en-US" sz="2500" b="0" dirty="0">
              <a:cs typeface="Arial" charset="0"/>
            </a:endParaRPr>
          </a:p>
          <a:p>
            <a:pPr marL="266700" indent="-266700">
              <a:buClr>
                <a:srgbClr val="CC0066"/>
              </a:buClr>
              <a:buFont typeface="Wingdings" pitchFamily="2" charset="2"/>
              <a:buChar char="Ø"/>
            </a:pPr>
            <a:endParaRPr lang="en-US" sz="2500" b="0" dirty="0">
              <a:cs typeface="Arial" charset="0"/>
            </a:endParaRPr>
          </a:p>
          <a:p>
            <a:pPr marL="266700" indent="-266700">
              <a:buClr>
                <a:srgbClr val="CC0066"/>
              </a:buClr>
              <a:buFont typeface="Wingdings" pitchFamily="2" charset="2"/>
              <a:buChar char="Ø"/>
            </a:pPr>
            <a:r>
              <a:rPr lang="en-US" sz="2500" b="0" dirty="0">
                <a:cs typeface="Arial" charset="0"/>
              </a:rPr>
              <a:t>Within this vast body of research, there are </a:t>
            </a:r>
            <a:r>
              <a:rPr lang="en-US" sz="2500" b="0" i="1" dirty="0">
                <a:cs typeface="Arial" charset="0"/>
              </a:rPr>
              <a:t>many conflicting findings and no consistent pattern of results. </a:t>
            </a:r>
          </a:p>
        </p:txBody>
      </p:sp>
      <p:grpSp>
        <p:nvGrpSpPr>
          <p:cNvPr id="14341" name="Group 48"/>
          <p:cNvGrpSpPr>
            <a:grpSpLocks/>
          </p:cNvGrpSpPr>
          <p:nvPr/>
        </p:nvGrpSpPr>
        <p:grpSpPr bwMode="auto">
          <a:xfrm>
            <a:off x="7136930" y="675290"/>
            <a:ext cx="1359986" cy="1219200"/>
            <a:chOff x="6096000" y="914400"/>
            <a:chExt cx="2228850" cy="2209800"/>
          </a:xfrm>
        </p:grpSpPr>
        <p:sp>
          <p:nvSpPr>
            <p:cNvPr id="14342" name="AutoShape 6"/>
            <p:cNvSpPr>
              <a:spLocks noChangeAspect="1" noChangeArrowheads="1" noTextEdit="1"/>
            </p:cNvSpPr>
            <p:nvPr/>
          </p:nvSpPr>
          <p:spPr bwMode="auto">
            <a:xfrm>
              <a:off x="6096000" y="914400"/>
              <a:ext cx="2228850"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4343" name="Freeform 24"/>
            <p:cNvSpPr>
              <a:spLocks/>
            </p:cNvSpPr>
            <p:nvPr/>
          </p:nvSpPr>
          <p:spPr bwMode="auto">
            <a:xfrm>
              <a:off x="7564438" y="1136650"/>
              <a:ext cx="711200" cy="1008063"/>
            </a:xfrm>
            <a:custGeom>
              <a:avLst/>
              <a:gdLst>
                <a:gd name="T0" fmla="*/ 0 w 448"/>
                <a:gd name="T1" fmla="*/ 2147483647 h 635"/>
                <a:gd name="T2" fmla="*/ 2147483647 w 448"/>
                <a:gd name="T3" fmla="*/ 2147483647 h 635"/>
                <a:gd name="T4" fmla="*/ 2147483647 w 448"/>
                <a:gd name="T5" fmla="*/ 2147483647 h 635"/>
                <a:gd name="T6" fmla="*/ 2147483647 w 448"/>
                <a:gd name="T7" fmla="*/ 2147483647 h 635"/>
                <a:gd name="T8" fmla="*/ 2147483647 w 448"/>
                <a:gd name="T9" fmla="*/ 2147483647 h 635"/>
                <a:gd name="T10" fmla="*/ 2147483647 w 448"/>
                <a:gd name="T11" fmla="*/ 2147483647 h 635"/>
                <a:gd name="T12" fmla="*/ 2147483647 w 448"/>
                <a:gd name="T13" fmla="*/ 2147483647 h 635"/>
                <a:gd name="T14" fmla="*/ 2147483647 w 448"/>
                <a:gd name="T15" fmla="*/ 2147483647 h 635"/>
                <a:gd name="T16" fmla="*/ 2147483647 w 448"/>
                <a:gd name="T17" fmla="*/ 2147483647 h 635"/>
                <a:gd name="T18" fmla="*/ 2147483647 w 448"/>
                <a:gd name="T19" fmla="*/ 2147483647 h 635"/>
                <a:gd name="T20" fmla="*/ 2147483647 w 448"/>
                <a:gd name="T21" fmla="*/ 2147483647 h 635"/>
                <a:gd name="T22" fmla="*/ 2147483647 w 448"/>
                <a:gd name="T23" fmla="*/ 2147483647 h 635"/>
                <a:gd name="T24" fmla="*/ 2147483647 w 448"/>
                <a:gd name="T25" fmla="*/ 2147483647 h 635"/>
                <a:gd name="T26" fmla="*/ 2147483647 w 448"/>
                <a:gd name="T27" fmla="*/ 2147483647 h 635"/>
                <a:gd name="T28" fmla="*/ 2147483647 w 448"/>
                <a:gd name="T29" fmla="*/ 2147483647 h 635"/>
                <a:gd name="T30" fmla="*/ 2147483647 w 448"/>
                <a:gd name="T31" fmla="*/ 2147483647 h 635"/>
                <a:gd name="T32" fmla="*/ 2147483647 w 448"/>
                <a:gd name="T33" fmla="*/ 2147483647 h 635"/>
                <a:gd name="T34" fmla="*/ 2147483647 w 448"/>
                <a:gd name="T35" fmla="*/ 2147483647 h 635"/>
                <a:gd name="T36" fmla="*/ 2147483647 w 448"/>
                <a:gd name="T37" fmla="*/ 2147483647 h 635"/>
                <a:gd name="T38" fmla="*/ 2147483647 w 448"/>
                <a:gd name="T39" fmla="*/ 2147483647 h 635"/>
                <a:gd name="T40" fmla="*/ 2147483647 w 448"/>
                <a:gd name="T41" fmla="*/ 2147483647 h 635"/>
                <a:gd name="T42" fmla="*/ 2147483647 w 448"/>
                <a:gd name="T43" fmla="*/ 2147483647 h 635"/>
                <a:gd name="T44" fmla="*/ 2147483647 w 448"/>
                <a:gd name="T45" fmla="*/ 2147483647 h 635"/>
                <a:gd name="T46" fmla="*/ 2147483647 w 448"/>
                <a:gd name="T47" fmla="*/ 2147483647 h 635"/>
                <a:gd name="T48" fmla="*/ 2147483647 w 448"/>
                <a:gd name="T49" fmla="*/ 2147483647 h 635"/>
                <a:gd name="T50" fmla="*/ 2147483647 w 448"/>
                <a:gd name="T51" fmla="*/ 2147483647 h 635"/>
                <a:gd name="T52" fmla="*/ 2147483647 w 448"/>
                <a:gd name="T53" fmla="*/ 2147483647 h 635"/>
                <a:gd name="T54" fmla="*/ 2147483647 w 448"/>
                <a:gd name="T55" fmla="*/ 2147483647 h 635"/>
                <a:gd name="T56" fmla="*/ 2147483647 w 448"/>
                <a:gd name="T57" fmla="*/ 2147483647 h 635"/>
                <a:gd name="T58" fmla="*/ 2147483647 w 448"/>
                <a:gd name="T59" fmla="*/ 2147483647 h 635"/>
                <a:gd name="T60" fmla="*/ 2147483647 w 448"/>
                <a:gd name="T61" fmla="*/ 2147483647 h 635"/>
                <a:gd name="T62" fmla="*/ 2147483647 w 448"/>
                <a:gd name="T63" fmla="*/ 2147483647 h 635"/>
                <a:gd name="T64" fmla="*/ 2147483647 w 448"/>
                <a:gd name="T65" fmla="*/ 2147483647 h 635"/>
                <a:gd name="T66" fmla="*/ 2147483647 w 448"/>
                <a:gd name="T67" fmla="*/ 2147483647 h 635"/>
                <a:gd name="T68" fmla="*/ 2147483647 w 448"/>
                <a:gd name="T69" fmla="*/ 2147483647 h 635"/>
                <a:gd name="T70" fmla="*/ 2147483647 w 448"/>
                <a:gd name="T71" fmla="*/ 2147483647 h 635"/>
                <a:gd name="T72" fmla="*/ 2147483647 w 448"/>
                <a:gd name="T73" fmla="*/ 2147483647 h 635"/>
                <a:gd name="T74" fmla="*/ 2147483647 w 448"/>
                <a:gd name="T75" fmla="*/ 2147483647 h 635"/>
                <a:gd name="T76" fmla="*/ 2147483647 w 448"/>
                <a:gd name="T77" fmla="*/ 2147483647 h 635"/>
                <a:gd name="T78" fmla="*/ 2147483647 w 448"/>
                <a:gd name="T79" fmla="*/ 2147483647 h 635"/>
                <a:gd name="T80" fmla="*/ 2147483647 w 448"/>
                <a:gd name="T81" fmla="*/ 2147483647 h 635"/>
                <a:gd name="T82" fmla="*/ 2147483647 w 448"/>
                <a:gd name="T83" fmla="*/ 2147483647 h 635"/>
                <a:gd name="T84" fmla="*/ 2147483647 w 448"/>
                <a:gd name="T85" fmla="*/ 2147483647 h 635"/>
                <a:gd name="T86" fmla="*/ 2147483647 w 448"/>
                <a:gd name="T87" fmla="*/ 2147483647 h 635"/>
                <a:gd name="T88" fmla="*/ 2147483647 w 448"/>
                <a:gd name="T89" fmla="*/ 2147483647 h 635"/>
                <a:gd name="T90" fmla="*/ 2147483647 w 448"/>
                <a:gd name="T91" fmla="*/ 2147483647 h 635"/>
                <a:gd name="T92" fmla="*/ 2147483647 w 448"/>
                <a:gd name="T93" fmla="*/ 2147483647 h 635"/>
                <a:gd name="T94" fmla="*/ 2147483647 w 448"/>
                <a:gd name="T95" fmla="*/ 2147483647 h 635"/>
                <a:gd name="T96" fmla="*/ 2147483647 w 448"/>
                <a:gd name="T97" fmla="*/ 2147483647 h 635"/>
                <a:gd name="T98" fmla="*/ 2147483647 w 448"/>
                <a:gd name="T99" fmla="*/ 2147483647 h 635"/>
                <a:gd name="T100" fmla="*/ 2147483647 w 448"/>
                <a:gd name="T101" fmla="*/ 2147483647 h 635"/>
                <a:gd name="T102" fmla="*/ 2147483647 w 448"/>
                <a:gd name="T103" fmla="*/ 2147483647 h 635"/>
                <a:gd name="T104" fmla="*/ 2147483647 w 448"/>
                <a:gd name="T105" fmla="*/ 2147483647 h 635"/>
                <a:gd name="T106" fmla="*/ 2147483647 w 448"/>
                <a:gd name="T107" fmla="*/ 2147483647 h 635"/>
                <a:gd name="T108" fmla="*/ 2147483647 w 448"/>
                <a:gd name="T109" fmla="*/ 2147483647 h 635"/>
                <a:gd name="T110" fmla="*/ 2147483647 w 448"/>
                <a:gd name="T111" fmla="*/ 2147483647 h 635"/>
                <a:gd name="T112" fmla="*/ 2147483647 w 448"/>
                <a:gd name="T113" fmla="*/ 2147483647 h 635"/>
                <a:gd name="T114" fmla="*/ 2147483647 w 448"/>
                <a:gd name="T115" fmla="*/ 2147483647 h 635"/>
                <a:gd name="T116" fmla="*/ 2147483647 w 448"/>
                <a:gd name="T117" fmla="*/ 2147483647 h 635"/>
                <a:gd name="T118" fmla="*/ 0 w 448"/>
                <a:gd name="T119" fmla="*/ 2147483647 h 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8"/>
                <a:gd name="T181" fmla="*/ 0 h 635"/>
                <a:gd name="T182" fmla="*/ 448 w 448"/>
                <a:gd name="T183" fmla="*/ 635 h 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8" h="635">
                  <a:moveTo>
                    <a:pt x="0" y="472"/>
                  </a:moveTo>
                  <a:lnTo>
                    <a:pt x="0" y="471"/>
                  </a:lnTo>
                  <a:lnTo>
                    <a:pt x="0" y="469"/>
                  </a:lnTo>
                  <a:lnTo>
                    <a:pt x="1" y="465"/>
                  </a:lnTo>
                  <a:lnTo>
                    <a:pt x="3" y="462"/>
                  </a:lnTo>
                  <a:lnTo>
                    <a:pt x="4" y="459"/>
                  </a:lnTo>
                  <a:lnTo>
                    <a:pt x="5" y="456"/>
                  </a:lnTo>
                  <a:lnTo>
                    <a:pt x="6" y="453"/>
                  </a:lnTo>
                  <a:lnTo>
                    <a:pt x="7" y="450"/>
                  </a:lnTo>
                  <a:lnTo>
                    <a:pt x="8" y="447"/>
                  </a:lnTo>
                  <a:lnTo>
                    <a:pt x="10" y="444"/>
                  </a:lnTo>
                  <a:lnTo>
                    <a:pt x="11" y="441"/>
                  </a:lnTo>
                  <a:lnTo>
                    <a:pt x="13" y="438"/>
                  </a:lnTo>
                  <a:lnTo>
                    <a:pt x="14" y="434"/>
                  </a:lnTo>
                  <a:lnTo>
                    <a:pt x="15" y="430"/>
                  </a:lnTo>
                  <a:lnTo>
                    <a:pt x="16" y="427"/>
                  </a:lnTo>
                  <a:lnTo>
                    <a:pt x="17" y="424"/>
                  </a:lnTo>
                  <a:lnTo>
                    <a:pt x="18" y="420"/>
                  </a:lnTo>
                  <a:lnTo>
                    <a:pt x="20" y="416"/>
                  </a:lnTo>
                  <a:lnTo>
                    <a:pt x="22" y="413"/>
                  </a:lnTo>
                  <a:lnTo>
                    <a:pt x="24" y="410"/>
                  </a:lnTo>
                  <a:lnTo>
                    <a:pt x="26" y="408"/>
                  </a:lnTo>
                  <a:lnTo>
                    <a:pt x="28" y="404"/>
                  </a:lnTo>
                  <a:lnTo>
                    <a:pt x="30" y="401"/>
                  </a:lnTo>
                  <a:lnTo>
                    <a:pt x="32" y="399"/>
                  </a:lnTo>
                  <a:lnTo>
                    <a:pt x="36" y="394"/>
                  </a:lnTo>
                  <a:lnTo>
                    <a:pt x="39" y="391"/>
                  </a:lnTo>
                  <a:lnTo>
                    <a:pt x="43" y="388"/>
                  </a:lnTo>
                  <a:lnTo>
                    <a:pt x="48" y="387"/>
                  </a:lnTo>
                  <a:lnTo>
                    <a:pt x="53" y="385"/>
                  </a:lnTo>
                  <a:lnTo>
                    <a:pt x="57" y="385"/>
                  </a:lnTo>
                  <a:lnTo>
                    <a:pt x="62" y="385"/>
                  </a:lnTo>
                  <a:lnTo>
                    <a:pt x="67" y="386"/>
                  </a:lnTo>
                  <a:lnTo>
                    <a:pt x="72" y="387"/>
                  </a:lnTo>
                  <a:lnTo>
                    <a:pt x="77" y="389"/>
                  </a:lnTo>
                  <a:lnTo>
                    <a:pt x="81" y="390"/>
                  </a:lnTo>
                  <a:lnTo>
                    <a:pt x="85" y="391"/>
                  </a:lnTo>
                  <a:lnTo>
                    <a:pt x="89" y="392"/>
                  </a:lnTo>
                  <a:lnTo>
                    <a:pt x="93" y="394"/>
                  </a:lnTo>
                  <a:lnTo>
                    <a:pt x="95" y="395"/>
                  </a:lnTo>
                  <a:lnTo>
                    <a:pt x="97" y="396"/>
                  </a:lnTo>
                  <a:lnTo>
                    <a:pt x="98" y="397"/>
                  </a:lnTo>
                  <a:lnTo>
                    <a:pt x="99" y="398"/>
                  </a:lnTo>
                  <a:lnTo>
                    <a:pt x="170" y="413"/>
                  </a:lnTo>
                  <a:lnTo>
                    <a:pt x="171" y="412"/>
                  </a:lnTo>
                  <a:lnTo>
                    <a:pt x="175" y="410"/>
                  </a:lnTo>
                  <a:lnTo>
                    <a:pt x="177" y="409"/>
                  </a:lnTo>
                  <a:lnTo>
                    <a:pt x="180" y="407"/>
                  </a:lnTo>
                  <a:lnTo>
                    <a:pt x="183" y="405"/>
                  </a:lnTo>
                  <a:lnTo>
                    <a:pt x="186" y="403"/>
                  </a:lnTo>
                  <a:lnTo>
                    <a:pt x="189" y="401"/>
                  </a:lnTo>
                  <a:lnTo>
                    <a:pt x="192" y="398"/>
                  </a:lnTo>
                  <a:lnTo>
                    <a:pt x="195" y="396"/>
                  </a:lnTo>
                  <a:lnTo>
                    <a:pt x="198" y="393"/>
                  </a:lnTo>
                  <a:lnTo>
                    <a:pt x="202" y="389"/>
                  </a:lnTo>
                  <a:lnTo>
                    <a:pt x="205" y="384"/>
                  </a:lnTo>
                  <a:lnTo>
                    <a:pt x="205" y="382"/>
                  </a:lnTo>
                  <a:lnTo>
                    <a:pt x="206" y="378"/>
                  </a:lnTo>
                  <a:lnTo>
                    <a:pt x="206" y="376"/>
                  </a:lnTo>
                  <a:lnTo>
                    <a:pt x="207" y="373"/>
                  </a:lnTo>
                  <a:lnTo>
                    <a:pt x="207" y="371"/>
                  </a:lnTo>
                  <a:lnTo>
                    <a:pt x="208" y="368"/>
                  </a:lnTo>
                  <a:lnTo>
                    <a:pt x="208" y="365"/>
                  </a:lnTo>
                  <a:lnTo>
                    <a:pt x="209" y="361"/>
                  </a:lnTo>
                  <a:lnTo>
                    <a:pt x="210" y="357"/>
                  </a:lnTo>
                  <a:lnTo>
                    <a:pt x="211" y="354"/>
                  </a:lnTo>
                  <a:lnTo>
                    <a:pt x="213" y="350"/>
                  </a:lnTo>
                  <a:lnTo>
                    <a:pt x="214" y="346"/>
                  </a:lnTo>
                  <a:lnTo>
                    <a:pt x="216" y="341"/>
                  </a:lnTo>
                  <a:lnTo>
                    <a:pt x="217" y="337"/>
                  </a:lnTo>
                  <a:lnTo>
                    <a:pt x="218" y="332"/>
                  </a:lnTo>
                  <a:lnTo>
                    <a:pt x="220" y="327"/>
                  </a:lnTo>
                  <a:lnTo>
                    <a:pt x="221" y="321"/>
                  </a:lnTo>
                  <a:lnTo>
                    <a:pt x="222" y="316"/>
                  </a:lnTo>
                  <a:lnTo>
                    <a:pt x="224" y="311"/>
                  </a:lnTo>
                  <a:lnTo>
                    <a:pt x="226" y="305"/>
                  </a:lnTo>
                  <a:lnTo>
                    <a:pt x="227" y="299"/>
                  </a:lnTo>
                  <a:lnTo>
                    <a:pt x="229" y="295"/>
                  </a:lnTo>
                  <a:lnTo>
                    <a:pt x="230" y="289"/>
                  </a:lnTo>
                  <a:lnTo>
                    <a:pt x="232" y="282"/>
                  </a:lnTo>
                  <a:lnTo>
                    <a:pt x="234" y="277"/>
                  </a:lnTo>
                  <a:lnTo>
                    <a:pt x="236" y="271"/>
                  </a:lnTo>
                  <a:lnTo>
                    <a:pt x="237" y="265"/>
                  </a:lnTo>
                  <a:lnTo>
                    <a:pt x="240" y="260"/>
                  </a:lnTo>
                  <a:lnTo>
                    <a:pt x="241" y="253"/>
                  </a:lnTo>
                  <a:lnTo>
                    <a:pt x="244" y="247"/>
                  </a:lnTo>
                  <a:lnTo>
                    <a:pt x="245" y="242"/>
                  </a:lnTo>
                  <a:lnTo>
                    <a:pt x="246" y="235"/>
                  </a:lnTo>
                  <a:lnTo>
                    <a:pt x="247" y="229"/>
                  </a:lnTo>
                  <a:lnTo>
                    <a:pt x="249" y="223"/>
                  </a:lnTo>
                  <a:lnTo>
                    <a:pt x="251" y="218"/>
                  </a:lnTo>
                  <a:lnTo>
                    <a:pt x="253" y="212"/>
                  </a:lnTo>
                  <a:lnTo>
                    <a:pt x="255" y="206"/>
                  </a:lnTo>
                  <a:lnTo>
                    <a:pt x="257" y="201"/>
                  </a:lnTo>
                  <a:lnTo>
                    <a:pt x="258" y="195"/>
                  </a:lnTo>
                  <a:lnTo>
                    <a:pt x="260" y="189"/>
                  </a:lnTo>
                  <a:lnTo>
                    <a:pt x="261" y="185"/>
                  </a:lnTo>
                  <a:lnTo>
                    <a:pt x="263" y="179"/>
                  </a:lnTo>
                  <a:lnTo>
                    <a:pt x="265" y="174"/>
                  </a:lnTo>
                  <a:lnTo>
                    <a:pt x="265" y="169"/>
                  </a:lnTo>
                  <a:lnTo>
                    <a:pt x="267" y="165"/>
                  </a:lnTo>
                  <a:lnTo>
                    <a:pt x="268" y="161"/>
                  </a:lnTo>
                  <a:lnTo>
                    <a:pt x="270" y="156"/>
                  </a:lnTo>
                  <a:lnTo>
                    <a:pt x="270" y="151"/>
                  </a:lnTo>
                  <a:lnTo>
                    <a:pt x="271" y="148"/>
                  </a:lnTo>
                  <a:lnTo>
                    <a:pt x="273" y="145"/>
                  </a:lnTo>
                  <a:lnTo>
                    <a:pt x="274" y="141"/>
                  </a:lnTo>
                  <a:lnTo>
                    <a:pt x="275" y="137"/>
                  </a:lnTo>
                  <a:lnTo>
                    <a:pt x="276" y="134"/>
                  </a:lnTo>
                  <a:lnTo>
                    <a:pt x="277" y="132"/>
                  </a:lnTo>
                  <a:lnTo>
                    <a:pt x="278" y="128"/>
                  </a:lnTo>
                  <a:lnTo>
                    <a:pt x="280" y="124"/>
                  </a:lnTo>
                  <a:lnTo>
                    <a:pt x="280" y="123"/>
                  </a:lnTo>
                  <a:lnTo>
                    <a:pt x="281" y="122"/>
                  </a:lnTo>
                  <a:lnTo>
                    <a:pt x="350" y="34"/>
                  </a:lnTo>
                  <a:lnTo>
                    <a:pt x="400" y="0"/>
                  </a:lnTo>
                  <a:lnTo>
                    <a:pt x="433" y="2"/>
                  </a:lnTo>
                  <a:lnTo>
                    <a:pt x="448" y="45"/>
                  </a:lnTo>
                  <a:lnTo>
                    <a:pt x="435" y="145"/>
                  </a:lnTo>
                  <a:lnTo>
                    <a:pt x="404" y="221"/>
                  </a:lnTo>
                  <a:lnTo>
                    <a:pt x="367" y="289"/>
                  </a:lnTo>
                  <a:lnTo>
                    <a:pt x="321" y="354"/>
                  </a:lnTo>
                  <a:lnTo>
                    <a:pt x="289" y="401"/>
                  </a:lnTo>
                  <a:lnTo>
                    <a:pt x="288" y="402"/>
                  </a:lnTo>
                  <a:lnTo>
                    <a:pt x="287" y="404"/>
                  </a:lnTo>
                  <a:lnTo>
                    <a:pt x="285" y="406"/>
                  </a:lnTo>
                  <a:lnTo>
                    <a:pt x="284" y="410"/>
                  </a:lnTo>
                  <a:lnTo>
                    <a:pt x="282" y="414"/>
                  </a:lnTo>
                  <a:lnTo>
                    <a:pt x="280" y="419"/>
                  </a:lnTo>
                  <a:lnTo>
                    <a:pt x="278" y="422"/>
                  </a:lnTo>
                  <a:lnTo>
                    <a:pt x="277" y="425"/>
                  </a:lnTo>
                  <a:lnTo>
                    <a:pt x="276" y="428"/>
                  </a:lnTo>
                  <a:lnTo>
                    <a:pt x="276" y="431"/>
                  </a:lnTo>
                  <a:lnTo>
                    <a:pt x="274" y="434"/>
                  </a:lnTo>
                  <a:lnTo>
                    <a:pt x="273" y="437"/>
                  </a:lnTo>
                  <a:lnTo>
                    <a:pt x="272" y="439"/>
                  </a:lnTo>
                  <a:lnTo>
                    <a:pt x="272" y="443"/>
                  </a:lnTo>
                  <a:lnTo>
                    <a:pt x="271" y="446"/>
                  </a:lnTo>
                  <a:lnTo>
                    <a:pt x="271" y="448"/>
                  </a:lnTo>
                  <a:lnTo>
                    <a:pt x="271" y="451"/>
                  </a:lnTo>
                  <a:lnTo>
                    <a:pt x="271" y="455"/>
                  </a:lnTo>
                  <a:lnTo>
                    <a:pt x="271" y="457"/>
                  </a:lnTo>
                  <a:lnTo>
                    <a:pt x="272" y="460"/>
                  </a:lnTo>
                  <a:lnTo>
                    <a:pt x="272" y="463"/>
                  </a:lnTo>
                  <a:lnTo>
                    <a:pt x="274" y="465"/>
                  </a:lnTo>
                  <a:lnTo>
                    <a:pt x="277" y="468"/>
                  </a:lnTo>
                  <a:lnTo>
                    <a:pt x="282" y="472"/>
                  </a:lnTo>
                  <a:lnTo>
                    <a:pt x="284" y="474"/>
                  </a:lnTo>
                  <a:lnTo>
                    <a:pt x="286" y="475"/>
                  </a:lnTo>
                  <a:lnTo>
                    <a:pt x="289" y="477"/>
                  </a:lnTo>
                  <a:lnTo>
                    <a:pt x="293" y="478"/>
                  </a:lnTo>
                  <a:lnTo>
                    <a:pt x="295" y="480"/>
                  </a:lnTo>
                  <a:lnTo>
                    <a:pt x="299" y="482"/>
                  </a:lnTo>
                  <a:lnTo>
                    <a:pt x="303" y="484"/>
                  </a:lnTo>
                  <a:lnTo>
                    <a:pt x="306" y="485"/>
                  </a:lnTo>
                  <a:lnTo>
                    <a:pt x="310" y="486"/>
                  </a:lnTo>
                  <a:lnTo>
                    <a:pt x="314" y="488"/>
                  </a:lnTo>
                  <a:lnTo>
                    <a:pt x="318" y="490"/>
                  </a:lnTo>
                  <a:lnTo>
                    <a:pt x="322" y="491"/>
                  </a:lnTo>
                  <a:lnTo>
                    <a:pt x="326" y="493"/>
                  </a:lnTo>
                  <a:lnTo>
                    <a:pt x="330" y="495"/>
                  </a:lnTo>
                  <a:lnTo>
                    <a:pt x="334" y="497"/>
                  </a:lnTo>
                  <a:lnTo>
                    <a:pt x="338" y="499"/>
                  </a:lnTo>
                  <a:lnTo>
                    <a:pt x="341" y="500"/>
                  </a:lnTo>
                  <a:lnTo>
                    <a:pt x="345" y="502"/>
                  </a:lnTo>
                  <a:lnTo>
                    <a:pt x="349" y="502"/>
                  </a:lnTo>
                  <a:lnTo>
                    <a:pt x="353" y="504"/>
                  </a:lnTo>
                  <a:lnTo>
                    <a:pt x="356" y="505"/>
                  </a:lnTo>
                  <a:lnTo>
                    <a:pt x="359" y="506"/>
                  </a:lnTo>
                  <a:lnTo>
                    <a:pt x="361" y="507"/>
                  </a:lnTo>
                  <a:lnTo>
                    <a:pt x="364" y="509"/>
                  </a:lnTo>
                  <a:lnTo>
                    <a:pt x="369" y="510"/>
                  </a:lnTo>
                  <a:lnTo>
                    <a:pt x="373" y="512"/>
                  </a:lnTo>
                  <a:lnTo>
                    <a:pt x="376" y="513"/>
                  </a:lnTo>
                  <a:lnTo>
                    <a:pt x="377" y="513"/>
                  </a:lnTo>
                  <a:lnTo>
                    <a:pt x="390" y="577"/>
                  </a:lnTo>
                  <a:lnTo>
                    <a:pt x="354" y="635"/>
                  </a:lnTo>
                  <a:lnTo>
                    <a:pt x="129" y="577"/>
                  </a:lnTo>
                  <a:lnTo>
                    <a:pt x="0" y="472"/>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4" name="Freeform 25"/>
            <p:cNvSpPr>
              <a:spLocks/>
            </p:cNvSpPr>
            <p:nvPr/>
          </p:nvSpPr>
          <p:spPr bwMode="auto">
            <a:xfrm>
              <a:off x="7494588" y="1863725"/>
              <a:ext cx="630238" cy="454025"/>
            </a:xfrm>
            <a:custGeom>
              <a:avLst/>
              <a:gdLst>
                <a:gd name="T0" fmla="*/ 0 w 397"/>
                <a:gd name="T1" fmla="*/ 2147483647 h 286"/>
                <a:gd name="T2" fmla="*/ 2147483647 w 397"/>
                <a:gd name="T3" fmla="*/ 0 h 286"/>
                <a:gd name="T4" fmla="*/ 2147483647 w 397"/>
                <a:gd name="T5" fmla="*/ 2147483647 h 286"/>
                <a:gd name="T6" fmla="*/ 2147483647 w 397"/>
                <a:gd name="T7" fmla="*/ 2147483647 h 286"/>
                <a:gd name="T8" fmla="*/ 2147483647 w 397"/>
                <a:gd name="T9" fmla="*/ 2147483647 h 286"/>
                <a:gd name="T10" fmla="*/ 2147483647 w 397"/>
                <a:gd name="T11" fmla="*/ 2147483647 h 286"/>
                <a:gd name="T12" fmla="*/ 2147483647 w 397"/>
                <a:gd name="T13" fmla="*/ 2147483647 h 286"/>
                <a:gd name="T14" fmla="*/ 0 w 397"/>
                <a:gd name="T15" fmla="*/ 2147483647 h 286"/>
                <a:gd name="T16" fmla="*/ 0 w 397"/>
                <a:gd name="T17" fmla="*/ 2147483647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7"/>
                <a:gd name="T28" fmla="*/ 0 h 286"/>
                <a:gd name="T29" fmla="*/ 397 w 397"/>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7" h="286">
                  <a:moveTo>
                    <a:pt x="0" y="118"/>
                  </a:moveTo>
                  <a:lnTo>
                    <a:pt x="53" y="0"/>
                  </a:lnTo>
                  <a:lnTo>
                    <a:pt x="222" y="104"/>
                  </a:lnTo>
                  <a:lnTo>
                    <a:pt x="397" y="170"/>
                  </a:lnTo>
                  <a:lnTo>
                    <a:pt x="349" y="286"/>
                  </a:lnTo>
                  <a:lnTo>
                    <a:pt x="206" y="229"/>
                  </a:lnTo>
                  <a:lnTo>
                    <a:pt x="56" y="145"/>
                  </a:lnTo>
                  <a:lnTo>
                    <a:pt x="0" y="118"/>
                  </a:lnTo>
                  <a:close/>
                </a:path>
              </a:pathLst>
            </a:custGeom>
            <a:solidFill>
              <a:srgbClr val="E3D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5" name="Freeform 26"/>
            <p:cNvSpPr>
              <a:spLocks/>
            </p:cNvSpPr>
            <p:nvPr/>
          </p:nvSpPr>
          <p:spPr bwMode="auto">
            <a:xfrm>
              <a:off x="7148513" y="2041525"/>
              <a:ext cx="900113" cy="573088"/>
            </a:xfrm>
            <a:custGeom>
              <a:avLst/>
              <a:gdLst>
                <a:gd name="T0" fmla="*/ 0 w 567"/>
                <a:gd name="T1" fmla="*/ 2147483647 h 361"/>
                <a:gd name="T2" fmla="*/ 2147483647 w 567"/>
                <a:gd name="T3" fmla="*/ 2147483647 h 361"/>
                <a:gd name="T4" fmla="*/ 2147483647 w 567"/>
                <a:gd name="T5" fmla="*/ 2147483647 h 361"/>
                <a:gd name="T6" fmla="*/ 2147483647 w 567"/>
                <a:gd name="T7" fmla="*/ 0 h 361"/>
                <a:gd name="T8" fmla="*/ 2147483647 w 567"/>
                <a:gd name="T9" fmla="*/ 2147483647 h 361"/>
                <a:gd name="T10" fmla="*/ 2147483647 w 567"/>
                <a:gd name="T11" fmla="*/ 2147483647 h 361"/>
                <a:gd name="T12" fmla="*/ 2147483647 w 567"/>
                <a:gd name="T13" fmla="*/ 2147483647 h 361"/>
                <a:gd name="T14" fmla="*/ 2147483647 w 567"/>
                <a:gd name="T15" fmla="*/ 2147483647 h 361"/>
                <a:gd name="T16" fmla="*/ 0 w 567"/>
                <a:gd name="T17" fmla="*/ 2147483647 h 361"/>
                <a:gd name="T18" fmla="*/ 0 w 567"/>
                <a:gd name="T19" fmla="*/ 2147483647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7"/>
                <a:gd name="T31" fmla="*/ 0 h 361"/>
                <a:gd name="T32" fmla="*/ 567 w 567"/>
                <a:gd name="T33" fmla="*/ 361 h 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7" h="361">
                  <a:moveTo>
                    <a:pt x="0" y="176"/>
                  </a:moveTo>
                  <a:lnTo>
                    <a:pt x="101" y="132"/>
                  </a:lnTo>
                  <a:lnTo>
                    <a:pt x="174" y="67"/>
                  </a:lnTo>
                  <a:lnTo>
                    <a:pt x="224" y="0"/>
                  </a:lnTo>
                  <a:lnTo>
                    <a:pt x="416" y="116"/>
                  </a:lnTo>
                  <a:lnTo>
                    <a:pt x="567" y="174"/>
                  </a:lnTo>
                  <a:lnTo>
                    <a:pt x="530" y="271"/>
                  </a:lnTo>
                  <a:lnTo>
                    <a:pt x="432" y="361"/>
                  </a:lnTo>
                  <a:lnTo>
                    <a:pt x="0" y="176"/>
                  </a:lnTo>
                  <a:close/>
                </a:path>
              </a:pathLst>
            </a:custGeom>
            <a:solidFill>
              <a:srgbClr val="C2B39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6" name="Freeform 27"/>
            <p:cNvSpPr>
              <a:spLocks/>
            </p:cNvSpPr>
            <p:nvPr/>
          </p:nvSpPr>
          <p:spPr bwMode="auto">
            <a:xfrm>
              <a:off x="6096000" y="2330450"/>
              <a:ext cx="1620838" cy="763588"/>
            </a:xfrm>
            <a:custGeom>
              <a:avLst/>
              <a:gdLst>
                <a:gd name="T0" fmla="*/ 2147483647 w 1021"/>
                <a:gd name="T1" fmla="*/ 2147483647 h 481"/>
                <a:gd name="T2" fmla="*/ 2147483647 w 1021"/>
                <a:gd name="T3" fmla="*/ 2147483647 h 481"/>
                <a:gd name="T4" fmla="*/ 2147483647 w 1021"/>
                <a:gd name="T5" fmla="*/ 2147483647 h 481"/>
                <a:gd name="T6" fmla="*/ 2147483647 w 1021"/>
                <a:gd name="T7" fmla="*/ 2147483647 h 481"/>
                <a:gd name="T8" fmla="*/ 2147483647 w 1021"/>
                <a:gd name="T9" fmla="*/ 2147483647 h 481"/>
                <a:gd name="T10" fmla="*/ 2147483647 w 1021"/>
                <a:gd name="T11" fmla="*/ 2147483647 h 481"/>
                <a:gd name="T12" fmla="*/ 2147483647 w 1021"/>
                <a:gd name="T13" fmla="*/ 2147483647 h 481"/>
                <a:gd name="T14" fmla="*/ 2147483647 w 1021"/>
                <a:gd name="T15" fmla="*/ 2147483647 h 481"/>
                <a:gd name="T16" fmla="*/ 2147483647 w 1021"/>
                <a:gd name="T17" fmla="*/ 2147483647 h 481"/>
                <a:gd name="T18" fmla="*/ 2147483647 w 1021"/>
                <a:gd name="T19" fmla="*/ 2147483647 h 481"/>
                <a:gd name="T20" fmla="*/ 2147483647 w 1021"/>
                <a:gd name="T21" fmla="*/ 2147483647 h 481"/>
                <a:gd name="T22" fmla="*/ 2147483647 w 1021"/>
                <a:gd name="T23" fmla="*/ 2147483647 h 481"/>
                <a:gd name="T24" fmla="*/ 2147483647 w 1021"/>
                <a:gd name="T25" fmla="*/ 2147483647 h 481"/>
                <a:gd name="T26" fmla="*/ 2147483647 w 1021"/>
                <a:gd name="T27" fmla="*/ 2147483647 h 481"/>
                <a:gd name="T28" fmla="*/ 2147483647 w 1021"/>
                <a:gd name="T29" fmla="*/ 2147483647 h 481"/>
                <a:gd name="T30" fmla="*/ 2147483647 w 1021"/>
                <a:gd name="T31" fmla="*/ 2147483647 h 481"/>
                <a:gd name="T32" fmla="*/ 2147483647 w 1021"/>
                <a:gd name="T33" fmla="*/ 2147483647 h 481"/>
                <a:gd name="T34" fmla="*/ 2147483647 w 1021"/>
                <a:gd name="T35" fmla="*/ 2147483647 h 481"/>
                <a:gd name="T36" fmla="*/ 2147483647 w 1021"/>
                <a:gd name="T37" fmla="*/ 2147483647 h 481"/>
                <a:gd name="T38" fmla="*/ 2147483647 w 1021"/>
                <a:gd name="T39" fmla="*/ 2147483647 h 481"/>
                <a:gd name="T40" fmla="*/ 0 w 1021"/>
                <a:gd name="T41" fmla="*/ 2147483647 h 481"/>
                <a:gd name="T42" fmla="*/ 2147483647 w 1021"/>
                <a:gd name="T43" fmla="*/ 2147483647 h 481"/>
                <a:gd name="T44" fmla="*/ 2147483647 w 1021"/>
                <a:gd name="T45" fmla="*/ 2147483647 h 481"/>
                <a:gd name="T46" fmla="*/ 2147483647 w 1021"/>
                <a:gd name="T47" fmla="*/ 2147483647 h 481"/>
                <a:gd name="T48" fmla="*/ 2147483647 w 1021"/>
                <a:gd name="T49" fmla="*/ 2147483647 h 481"/>
                <a:gd name="T50" fmla="*/ 2147483647 w 1021"/>
                <a:gd name="T51" fmla="*/ 2147483647 h 481"/>
                <a:gd name="T52" fmla="*/ 2147483647 w 1021"/>
                <a:gd name="T53" fmla="*/ 2147483647 h 481"/>
                <a:gd name="T54" fmla="*/ 2147483647 w 1021"/>
                <a:gd name="T55" fmla="*/ 2147483647 h 481"/>
                <a:gd name="T56" fmla="*/ 2147483647 w 1021"/>
                <a:gd name="T57" fmla="*/ 2147483647 h 481"/>
                <a:gd name="T58" fmla="*/ 2147483647 w 1021"/>
                <a:gd name="T59" fmla="*/ 2147483647 h 481"/>
                <a:gd name="T60" fmla="*/ 2147483647 w 1021"/>
                <a:gd name="T61" fmla="*/ 2147483647 h 481"/>
                <a:gd name="T62" fmla="*/ 2147483647 w 1021"/>
                <a:gd name="T63" fmla="*/ 2147483647 h 481"/>
                <a:gd name="T64" fmla="*/ 2147483647 w 1021"/>
                <a:gd name="T65" fmla="*/ 2147483647 h 481"/>
                <a:gd name="T66" fmla="*/ 2147483647 w 1021"/>
                <a:gd name="T67" fmla="*/ 2147483647 h 481"/>
                <a:gd name="T68" fmla="*/ 2147483647 w 1021"/>
                <a:gd name="T69" fmla="*/ 2147483647 h 481"/>
                <a:gd name="T70" fmla="*/ 2147483647 w 1021"/>
                <a:gd name="T71" fmla="*/ 2147483647 h 481"/>
                <a:gd name="T72" fmla="*/ 2147483647 w 1021"/>
                <a:gd name="T73" fmla="*/ 2147483647 h 481"/>
                <a:gd name="T74" fmla="*/ 2147483647 w 1021"/>
                <a:gd name="T75" fmla="*/ 2147483647 h 481"/>
                <a:gd name="T76" fmla="*/ 2147483647 w 1021"/>
                <a:gd name="T77" fmla="*/ 2147483647 h 481"/>
                <a:gd name="T78" fmla="*/ 2147483647 w 1021"/>
                <a:gd name="T79" fmla="*/ 2147483647 h 481"/>
                <a:gd name="T80" fmla="*/ 2147483647 w 1021"/>
                <a:gd name="T81" fmla="*/ 2147483647 h 481"/>
                <a:gd name="T82" fmla="*/ 2147483647 w 1021"/>
                <a:gd name="T83" fmla="*/ 2147483647 h 481"/>
                <a:gd name="T84" fmla="*/ 2147483647 w 1021"/>
                <a:gd name="T85" fmla="*/ 2147483647 h 481"/>
                <a:gd name="T86" fmla="*/ 2147483647 w 1021"/>
                <a:gd name="T87" fmla="*/ 2147483647 h 481"/>
                <a:gd name="T88" fmla="*/ 2147483647 w 1021"/>
                <a:gd name="T89" fmla="*/ 2147483647 h 481"/>
                <a:gd name="T90" fmla="*/ 2147483647 w 1021"/>
                <a:gd name="T91" fmla="*/ 2147483647 h 481"/>
                <a:gd name="T92" fmla="*/ 2147483647 w 1021"/>
                <a:gd name="T93" fmla="*/ 2147483647 h 481"/>
                <a:gd name="T94" fmla="*/ 2147483647 w 1021"/>
                <a:gd name="T95" fmla="*/ 2147483647 h 481"/>
                <a:gd name="T96" fmla="*/ 2147483647 w 1021"/>
                <a:gd name="T97" fmla="*/ 2147483647 h 481"/>
                <a:gd name="T98" fmla="*/ 2147483647 w 1021"/>
                <a:gd name="T99" fmla="*/ 2147483647 h 481"/>
                <a:gd name="T100" fmla="*/ 2147483647 w 1021"/>
                <a:gd name="T101" fmla="*/ 2147483647 h 481"/>
                <a:gd name="T102" fmla="*/ 2147483647 w 1021"/>
                <a:gd name="T103" fmla="*/ 2147483647 h 481"/>
                <a:gd name="T104" fmla="*/ 2147483647 w 1021"/>
                <a:gd name="T105" fmla="*/ 2147483647 h 481"/>
                <a:gd name="T106" fmla="*/ 2147483647 w 1021"/>
                <a:gd name="T107" fmla="*/ 2147483647 h 481"/>
                <a:gd name="T108" fmla="*/ 2147483647 w 1021"/>
                <a:gd name="T109" fmla="*/ 2147483647 h 481"/>
                <a:gd name="T110" fmla="*/ 2147483647 w 1021"/>
                <a:gd name="T111" fmla="*/ 0 h 4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21"/>
                <a:gd name="T169" fmla="*/ 0 h 481"/>
                <a:gd name="T170" fmla="*/ 1021 w 1021"/>
                <a:gd name="T171" fmla="*/ 481 h 4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21" h="481">
                  <a:moveTo>
                    <a:pt x="690" y="0"/>
                  </a:moveTo>
                  <a:lnTo>
                    <a:pt x="688" y="0"/>
                  </a:lnTo>
                  <a:lnTo>
                    <a:pt x="686" y="1"/>
                  </a:lnTo>
                  <a:lnTo>
                    <a:pt x="684" y="1"/>
                  </a:lnTo>
                  <a:lnTo>
                    <a:pt x="682" y="2"/>
                  </a:lnTo>
                  <a:lnTo>
                    <a:pt x="679" y="3"/>
                  </a:lnTo>
                  <a:lnTo>
                    <a:pt x="676" y="5"/>
                  </a:lnTo>
                  <a:lnTo>
                    <a:pt x="672" y="6"/>
                  </a:lnTo>
                  <a:lnTo>
                    <a:pt x="668" y="7"/>
                  </a:lnTo>
                  <a:lnTo>
                    <a:pt x="664" y="8"/>
                  </a:lnTo>
                  <a:lnTo>
                    <a:pt x="659" y="10"/>
                  </a:lnTo>
                  <a:lnTo>
                    <a:pt x="655" y="11"/>
                  </a:lnTo>
                  <a:lnTo>
                    <a:pt x="649" y="13"/>
                  </a:lnTo>
                  <a:lnTo>
                    <a:pt x="643" y="15"/>
                  </a:lnTo>
                  <a:lnTo>
                    <a:pt x="638" y="17"/>
                  </a:lnTo>
                  <a:lnTo>
                    <a:pt x="631" y="19"/>
                  </a:lnTo>
                  <a:lnTo>
                    <a:pt x="623" y="22"/>
                  </a:lnTo>
                  <a:lnTo>
                    <a:pt x="617" y="24"/>
                  </a:lnTo>
                  <a:lnTo>
                    <a:pt x="609" y="26"/>
                  </a:lnTo>
                  <a:lnTo>
                    <a:pt x="600" y="29"/>
                  </a:lnTo>
                  <a:lnTo>
                    <a:pt x="593" y="30"/>
                  </a:lnTo>
                  <a:lnTo>
                    <a:pt x="584" y="33"/>
                  </a:lnTo>
                  <a:lnTo>
                    <a:pt x="576" y="36"/>
                  </a:lnTo>
                  <a:lnTo>
                    <a:pt x="566" y="38"/>
                  </a:lnTo>
                  <a:lnTo>
                    <a:pt x="557" y="41"/>
                  </a:lnTo>
                  <a:lnTo>
                    <a:pt x="546" y="44"/>
                  </a:lnTo>
                  <a:lnTo>
                    <a:pt x="537" y="47"/>
                  </a:lnTo>
                  <a:lnTo>
                    <a:pt x="525" y="49"/>
                  </a:lnTo>
                  <a:lnTo>
                    <a:pt x="516" y="52"/>
                  </a:lnTo>
                  <a:lnTo>
                    <a:pt x="505" y="55"/>
                  </a:lnTo>
                  <a:lnTo>
                    <a:pt x="493" y="58"/>
                  </a:lnTo>
                  <a:lnTo>
                    <a:pt x="482" y="60"/>
                  </a:lnTo>
                  <a:lnTo>
                    <a:pt x="469" y="63"/>
                  </a:lnTo>
                  <a:lnTo>
                    <a:pt x="456" y="66"/>
                  </a:lnTo>
                  <a:lnTo>
                    <a:pt x="445" y="68"/>
                  </a:lnTo>
                  <a:lnTo>
                    <a:pt x="431" y="71"/>
                  </a:lnTo>
                  <a:lnTo>
                    <a:pt x="418" y="74"/>
                  </a:lnTo>
                  <a:lnTo>
                    <a:pt x="405" y="77"/>
                  </a:lnTo>
                  <a:lnTo>
                    <a:pt x="391" y="80"/>
                  </a:lnTo>
                  <a:lnTo>
                    <a:pt x="377" y="82"/>
                  </a:lnTo>
                  <a:lnTo>
                    <a:pt x="363" y="85"/>
                  </a:lnTo>
                  <a:lnTo>
                    <a:pt x="349" y="86"/>
                  </a:lnTo>
                  <a:lnTo>
                    <a:pt x="334" y="89"/>
                  </a:lnTo>
                  <a:lnTo>
                    <a:pt x="319" y="92"/>
                  </a:lnTo>
                  <a:lnTo>
                    <a:pt x="304" y="94"/>
                  </a:lnTo>
                  <a:lnTo>
                    <a:pt x="289" y="97"/>
                  </a:lnTo>
                  <a:lnTo>
                    <a:pt x="274" y="99"/>
                  </a:lnTo>
                  <a:lnTo>
                    <a:pt x="257" y="101"/>
                  </a:lnTo>
                  <a:lnTo>
                    <a:pt x="241" y="103"/>
                  </a:lnTo>
                  <a:lnTo>
                    <a:pt x="225" y="104"/>
                  </a:lnTo>
                  <a:lnTo>
                    <a:pt x="209" y="106"/>
                  </a:lnTo>
                  <a:lnTo>
                    <a:pt x="192" y="107"/>
                  </a:lnTo>
                  <a:lnTo>
                    <a:pt x="175" y="109"/>
                  </a:lnTo>
                  <a:lnTo>
                    <a:pt x="158" y="110"/>
                  </a:lnTo>
                  <a:lnTo>
                    <a:pt x="141" y="112"/>
                  </a:lnTo>
                  <a:lnTo>
                    <a:pt x="124" y="113"/>
                  </a:lnTo>
                  <a:lnTo>
                    <a:pt x="105" y="115"/>
                  </a:lnTo>
                  <a:lnTo>
                    <a:pt x="87" y="116"/>
                  </a:lnTo>
                  <a:lnTo>
                    <a:pt x="70" y="117"/>
                  </a:lnTo>
                  <a:lnTo>
                    <a:pt x="52" y="117"/>
                  </a:lnTo>
                  <a:lnTo>
                    <a:pt x="34" y="118"/>
                  </a:lnTo>
                  <a:lnTo>
                    <a:pt x="15" y="119"/>
                  </a:lnTo>
                  <a:lnTo>
                    <a:pt x="0" y="119"/>
                  </a:lnTo>
                  <a:lnTo>
                    <a:pt x="52" y="160"/>
                  </a:lnTo>
                  <a:lnTo>
                    <a:pt x="37" y="200"/>
                  </a:lnTo>
                  <a:lnTo>
                    <a:pt x="131" y="244"/>
                  </a:lnTo>
                  <a:lnTo>
                    <a:pt x="110" y="361"/>
                  </a:lnTo>
                  <a:lnTo>
                    <a:pt x="236" y="381"/>
                  </a:lnTo>
                  <a:lnTo>
                    <a:pt x="220" y="445"/>
                  </a:lnTo>
                  <a:lnTo>
                    <a:pt x="266" y="481"/>
                  </a:lnTo>
                  <a:lnTo>
                    <a:pt x="267" y="481"/>
                  </a:lnTo>
                  <a:lnTo>
                    <a:pt x="268" y="480"/>
                  </a:lnTo>
                  <a:lnTo>
                    <a:pt x="271" y="480"/>
                  </a:lnTo>
                  <a:lnTo>
                    <a:pt x="274" y="480"/>
                  </a:lnTo>
                  <a:lnTo>
                    <a:pt x="278" y="479"/>
                  </a:lnTo>
                  <a:lnTo>
                    <a:pt x="280" y="479"/>
                  </a:lnTo>
                  <a:lnTo>
                    <a:pt x="283" y="479"/>
                  </a:lnTo>
                  <a:lnTo>
                    <a:pt x="286" y="478"/>
                  </a:lnTo>
                  <a:lnTo>
                    <a:pt x="289" y="478"/>
                  </a:lnTo>
                  <a:lnTo>
                    <a:pt x="292" y="477"/>
                  </a:lnTo>
                  <a:lnTo>
                    <a:pt x="295" y="477"/>
                  </a:lnTo>
                  <a:lnTo>
                    <a:pt x="298" y="477"/>
                  </a:lnTo>
                  <a:lnTo>
                    <a:pt x="302" y="477"/>
                  </a:lnTo>
                  <a:lnTo>
                    <a:pt x="306" y="476"/>
                  </a:lnTo>
                  <a:lnTo>
                    <a:pt x="311" y="475"/>
                  </a:lnTo>
                  <a:lnTo>
                    <a:pt x="314" y="474"/>
                  </a:lnTo>
                  <a:lnTo>
                    <a:pt x="319" y="474"/>
                  </a:lnTo>
                  <a:lnTo>
                    <a:pt x="324" y="473"/>
                  </a:lnTo>
                  <a:lnTo>
                    <a:pt x="329" y="472"/>
                  </a:lnTo>
                  <a:lnTo>
                    <a:pt x="332" y="471"/>
                  </a:lnTo>
                  <a:lnTo>
                    <a:pt x="334" y="471"/>
                  </a:lnTo>
                  <a:lnTo>
                    <a:pt x="337" y="470"/>
                  </a:lnTo>
                  <a:lnTo>
                    <a:pt x="340" y="470"/>
                  </a:lnTo>
                  <a:lnTo>
                    <a:pt x="343" y="469"/>
                  </a:lnTo>
                  <a:lnTo>
                    <a:pt x="346" y="469"/>
                  </a:lnTo>
                  <a:lnTo>
                    <a:pt x="349" y="468"/>
                  </a:lnTo>
                  <a:lnTo>
                    <a:pt x="352" y="468"/>
                  </a:lnTo>
                  <a:lnTo>
                    <a:pt x="354" y="467"/>
                  </a:lnTo>
                  <a:lnTo>
                    <a:pt x="358" y="467"/>
                  </a:lnTo>
                  <a:lnTo>
                    <a:pt x="361" y="466"/>
                  </a:lnTo>
                  <a:lnTo>
                    <a:pt x="365" y="466"/>
                  </a:lnTo>
                  <a:lnTo>
                    <a:pt x="368" y="465"/>
                  </a:lnTo>
                  <a:lnTo>
                    <a:pt x="371" y="464"/>
                  </a:lnTo>
                  <a:lnTo>
                    <a:pt x="376" y="462"/>
                  </a:lnTo>
                  <a:lnTo>
                    <a:pt x="381" y="461"/>
                  </a:lnTo>
                  <a:lnTo>
                    <a:pt x="387" y="460"/>
                  </a:lnTo>
                  <a:lnTo>
                    <a:pt x="392" y="458"/>
                  </a:lnTo>
                  <a:lnTo>
                    <a:pt x="399" y="458"/>
                  </a:lnTo>
                  <a:lnTo>
                    <a:pt x="406" y="457"/>
                  </a:lnTo>
                  <a:lnTo>
                    <a:pt x="412" y="455"/>
                  </a:lnTo>
                  <a:lnTo>
                    <a:pt x="420" y="453"/>
                  </a:lnTo>
                  <a:lnTo>
                    <a:pt x="428" y="451"/>
                  </a:lnTo>
                  <a:lnTo>
                    <a:pt x="436" y="449"/>
                  </a:lnTo>
                  <a:lnTo>
                    <a:pt x="445" y="447"/>
                  </a:lnTo>
                  <a:lnTo>
                    <a:pt x="454" y="445"/>
                  </a:lnTo>
                  <a:lnTo>
                    <a:pt x="463" y="443"/>
                  </a:lnTo>
                  <a:lnTo>
                    <a:pt x="473" y="441"/>
                  </a:lnTo>
                  <a:lnTo>
                    <a:pt x="482" y="439"/>
                  </a:lnTo>
                  <a:lnTo>
                    <a:pt x="492" y="436"/>
                  </a:lnTo>
                  <a:lnTo>
                    <a:pt x="503" y="433"/>
                  </a:lnTo>
                  <a:lnTo>
                    <a:pt x="513" y="430"/>
                  </a:lnTo>
                  <a:lnTo>
                    <a:pt x="524" y="427"/>
                  </a:lnTo>
                  <a:lnTo>
                    <a:pt x="535" y="424"/>
                  </a:lnTo>
                  <a:lnTo>
                    <a:pt x="546" y="421"/>
                  </a:lnTo>
                  <a:lnTo>
                    <a:pt x="558" y="419"/>
                  </a:lnTo>
                  <a:lnTo>
                    <a:pt x="569" y="415"/>
                  </a:lnTo>
                  <a:lnTo>
                    <a:pt x="581" y="412"/>
                  </a:lnTo>
                  <a:lnTo>
                    <a:pt x="593" y="408"/>
                  </a:lnTo>
                  <a:lnTo>
                    <a:pt x="605" y="405"/>
                  </a:lnTo>
                  <a:lnTo>
                    <a:pt x="618" y="402"/>
                  </a:lnTo>
                  <a:lnTo>
                    <a:pt x="630" y="398"/>
                  </a:lnTo>
                  <a:lnTo>
                    <a:pt x="642" y="394"/>
                  </a:lnTo>
                  <a:lnTo>
                    <a:pt x="656" y="391"/>
                  </a:lnTo>
                  <a:lnTo>
                    <a:pt x="668" y="386"/>
                  </a:lnTo>
                  <a:lnTo>
                    <a:pt x="680" y="383"/>
                  </a:lnTo>
                  <a:lnTo>
                    <a:pt x="693" y="378"/>
                  </a:lnTo>
                  <a:lnTo>
                    <a:pt x="706" y="374"/>
                  </a:lnTo>
                  <a:lnTo>
                    <a:pt x="718" y="369"/>
                  </a:lnTo>
                  <a:lnTo>
                    <a:pt x="732" y="365"/>
                  </a:lnTo>
                  <a:lnTo>
                    <a:pt x="744" y="360"/>
                  </a:lnTo>
                  <a:lnTo>
                    <a:pt x="757" y="356"/>
                  </a:lnTo>
                  <a:lnTo>
                    <a:pt x="770" y="350"/>
                  </a:lnTo>
                  <a:lnTo>
                    <a:pt x="782" y="346"/>
                  </a:lnTo>
                  <a:lnTo>
                    <a:pt x="794" y="341"/>
                  </a:lnTo>
                  <a:lnTo>
                    <a:pt x="807" y="336"/>
                  </a:lnTo>
                  <a:lnTo>
                    <a:pt x="819" y="331"/>
                  </a:lnTo>
                  <a:lnTo>
                    <a:pt x="831" y="326"/>
                  </a:lnTo>
                  <a:lnTo>
                    <a:pt x="844" y="321"/>
                  </a:lnTo>
                  <a:lnTo>
                    <a:pt x="856" y="316"/>
                  </a:lnTo>
                  <a:lnTo>
                    <a:pt x="868" y="310"/>
                  </a:lnTo>
                  <a:lnTo>
                    <a:pt x="880" y="305"/>
                  </a:lnTo>
                  <a:lnTo>
                    <a:pt x="891" y="299"/>
                  </a:lnTo>
                  <a:lnTo>
                    <a:pt x="903" y="293"/>
                  </a:lnTo>
                  <a:lnTo>
                    <a:pt x="914" y="288"/>
                  </a:lnTo>
                  <a:lnTo>
                    <a:pt x="924" y="281"/>
                  </a:lnTo>
                  <a:lnTo>
                    <a:pt x="936" y="275"/>
                  </a:lnTo>
                  <a:lnTo>
                    <a:pt x="946" y="270"/>
                  </a:lnTo>
                  <a:lnTo>
                    <a:pt x="957" y="263"/>
                  </a:lnTo>
                  <a:lnTo>
                    <a:pt x="966" y="257"/>
                  </a:lnTo>
                  <a:lnTo>
                    <a:pt x="977" y="251"/>
                  </a:lnTo>
                  <a:lnTo>
                    <a:pt x="986" y="245"/>
                  </a:lnTo>
                  <a:lnTo>
                    <a:pt x="995" y="237"/>
                  </a:lnTo>
                  <a:lnTo>
                    <a:pt x="1004" y="231"/>
                  </a:lnTo>
                  <a:lnTo>
                    <a:pt x="1013" y="225"/>
                  </a:lnTo>
                  <a:lnTo>
                    <a:pt x="1021" y="218"/>
                  </a:lnTo>
                  <a:lnTo>
                    <a:pt x="856" y="0"/>
                  </a:lnTo>
                  <a:lnTo>
                    <a:pt x="690" y="0"/>
                  </a:lnTo>
                  <a:close/>
                </a:path>
              </a:pathLst>
            </a:custGeom>
            <a:solidFill>
              <a:srgbClr val="CC00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7" name="Freeform 28"/>
            <p:cNvSpPr>
              <a:spLocks/>
            </p:cNvSpPr>
            <p:nvPr/>
          </p:nvSpPr>
          <p:spPr bwMode="auto">
            <a:xfrm>
              <a:off x="6794500" y="2482850"/>
              <a:ext cx="781050" cy="307975"/>
            </a:xfrm>
            <a:custGeom>
              <a:avLst/>
              <a:gdLst>
                <a:gd name="T0" fmla="*/ 0 w 492"/>
                <a:gd name="T1" fmla="*/ 2147483647 h 194"/>
                <a:gd name="T2" fmla="*/ 2147483647 w 492"/>
                <a:gd name="T3" fmla="*/ 2147483647 h 194"/>
                <a:gd name="T4" fmla="*/ 2147483647 w 492"/>
                <a:gd name="T5" fmla="*/ 2147483647 h 194"/>
                <a:gd name="T6" fmla="*/ 2147483647 w 492"/>
                <a:gd name="T7" fmla="*/ 2147483647 h 194"/>
                <a:gd name="T8" fmla="*/ 2147483647 w 492"/>
                <a:gd name="T9" fmla="*/ 2147483647 h 194"/>
                <a:gd name="T10" fmla="*/ 2147483647 w 492"/>
                <a:gd name="T11" fmla="*/ 2147483647 h 194"/>
                <a:gd name="T12" fmla="*/ 2147483647 w 492"/>
                <a:gd name="T13" fmla="*/ 2147483647 h 194"/>
                <a:gd name="T14" fmla="*/ 2147483647 w 492"/>
                <a:gd name="T15" fmla="*/ 2147483647 h 194"/>
                <a:gd name="T16" fmla="*/ 2147483647 w 492"/>
                <a:gd name="T17" fmla="*/ 2147483647 h 194"/>
                <a:gd name="T18" fmla="*/ 2147483647 w 492"/>
                <a:gd name="T19" fmla="*/ 2147483647 h 194"/>
                <a:gd name="T20" fmla="*/ 2147483647 w 492"/>
                <a:gd name="T21" fmla="*/ 2147483647 h 194"/>
                <a:gd name="T22" fmla="*/ 2147483647 w 492"/>
                <a:gd name="T23" fmla="*/ 2147483647 h 194"/>
                <a:gd name="T24" fmla="*/ 2147483647 w 492"/>
                <a:gd name="T25" fmla="*/ 2147483647 h 194"/>
                <a:gd name="T26" fmla="*/ 2147483647 w 492"/>
                <a:gd name="T27" fmla="*/ 2147483647 h 194"/>
                <a:gd name="T28" fmla="*/ 2147483647 w 492"/>
                <a:gd name="T29" fmla="*/ 2147483647 h 194"/>
                <a:gd name="T30" fmla="*/ 2147483647 w 492"/>
                <a:gd name="T31" fmla="*/ 2147483647 h 194"/>
                <a:gd name="T32" fmla="*/ 2147483647 w 492"/>
                <a:gd name="T33" fmla="*/ 2147483647 h 194"/>
                <a:gd name="T34" fmla="*/ 2147483647 w 492"/>
                <a:gd name="T35" fmla="*/ 2147483647 h 194"/>
                <a:gd name="T36" fmla="*/ 2147483647 w 492"/>
                <a:gd name="T37" fmla="*/ 2147483647 h 194"/>
                <a:gd name="T38" fmla="*/ 2147483647 w 492"/>
                <a:gd name="T39" fmla="*/ 2147483647 h 194"/>
                <a:gd name="T40" fmla="*/ 2147483647 w 492"/>
                <a:gd name="T41" fmla="*/ 2147483647 h 194"/>
                <a:gd name="T42" fmla="*/ 2147483647 w 492"/>
                <a:gd name="T43" fmla="*/ 2147483647 h 194"/>
                <a:gd name="T44" fmla="*/ 2147483647 w 492"/>
                <a:gd name="T45" fmla="*/ 2147483647 h 194"/>
                <a:gd name="T46" fmla="*/ 2147483647 w 492"/>
                <a:gd name="T47" fmla="*/ 2147483647 h 194"/>
                <a:gd name="T48" fmla="*/ 2147483647 w 492"/>
                <a:gd name="T49" fmla="*/ 2147483647 h 194"/>
                <a:gd name="T50" fmla="*/ 2147483647 w 492"/>
                <a:gd name="T51" fmla="*/ 2147483647 h 194"/>
                <a:gd name="T52" fmla="*/ 2147483647 w 492"/>
                <a:gd name="T53" fmla="*/ 2147483647 h 194"/>
                <a:gd name="T54" fmla="*/ 2147483647 w 492"/>
                <a:gd name="T55" fmla="*/ 2147483647 h 194"/>
                <a:gd name="T56" fmla="*/ 2147483647 w 492"/>
                <a:gd name="T57" fmla="*/ 2147483647 h 194"/>
                <a:gd name="T58" fmla="*/ 2147483647 w 492"/>
                <a:gd name="T59" fmla="*/ 2147483647 h 194"/>
                <a:gd name="T60" fmla="*/ 2147483647 w 492"/>
                <a:gd name="T61" fmla="*/ 2147483647 h 194"/>
                <a:gd name="T62" fmla="*/ 2147483647 w 492"/>
                <a:gd name="T63" fmla="*/ 2147483647 h 194"/>
                <a:gd name="T64" fmla="*/ 2147483647 w 492"/>
                <a:gd name="T65" fmla="*/ 2147483647 h 194"/>
                <a:gd name="T66" fmla="*/ 2147483647 w 492"/>
                <a:gd name="T67" fmla="*/ 2147483647 h 194"/>
                <a:gd name="T68" fmla="*/ 2147483647 w 492"/>
                <a:gd name="T69" fmla="*/ 2147483647 h 194"/>
                <a:gd name="T70" fmla="*/ 2147483647 w 492"/>
                <a:gd name="T71" fmla="*/ 2147483647 h 194"/>
                <a:gd name="T72" fmla="*/ 2147483647 w 492"/>
                <a:gd name="T73" fmla="*/ 2147483647 h 194"/>
                <a:gd name="T74" fmla="*/ 2147483647 w 492"/>
                <a:gd name="T75" fmla="*/ 2147483647 h 194"/>
                <a:gd name="T76" fmla="*/ 2147483647 w 492"/>
                <a:gd name="T77" fmla="*/ 2147483647 h 194"/>
                <a:gd name="T78" fmla="*/ 2147483647 w 492"/>
                <a:gd name="T79" fmla="*/ 2147483647 h 194"/>
                <a:gd name="T80" fmla="*/ 2147483647 w 492"/>
                <a:gd name="T81" fmla="*/ 2147483647 h 194"/>
                <a:gd name="T82" fmla="*/ 2147483647 w 492"/>
                <a:gd name="T83" fmla="*/ 2147483647 h 194"/>
                <a:gd name="T84" fmla="*/ 2147483647 w 492"/>
                <a:gd name="T85" fmla="*/ 2147483647 h 194"/>
                <a:gd name="T86" fmla="*/ 2147483647 w 492"/>
                <a:gd name="T87" fmla="*/ 2147483647 h 194"/>
                <a:gd name="T88" fmla="*/ 2147483647 w 492"/>
                <a:gd name="T89" fmla="*/ 2147483647 h 194"/>
                <a:gd name="T90" fmla="*/ 2147483647 w 492"/>
                <a:gd name="T91" fmla="*/ 2147483647 h 194"/>
                <a:gd name="T92" fmla="*/ 2147483647 w 492"/>
                <a:gd name="T93" fmla="*/ 2147483647 h 194"/>
                <a:gd name="T94" fmla="*/ 2147483647 w 492"/>
                <a:gd name="T95" fmla="*/ 2147483647 h 194"/>
                <a:gd name="T96" fmla="*/ 2147483647 w 492"/>
                <a:gd name="T97" fmla="*/ 2147483647 h 194"/>
                <a:gd name="T98" fmla="*/ 2147483647 w 492"/>
                <a:gd name="T99" fmla="*/ 2147483647 h 194"/>
                <a:gd name="T100" fmla="*/ 2147483647 w 492"/>
                <a:gd name="T101" fmla="*/ 2147483647 h 194"/>
                <a:gd name="T102" fmla="*/ 2147483647 w 492"/>
                <a:gd name="T103" fmla="*/ 2147483647 h 194"/>
                <a:gd name="T104" fmla="*/ 2147483647 w 492"/>
                <a:gd name="T105" fmla="*/ 2147483647 h 194"/>
                <a:gd name="T106" fmla="*/ 2147483647 w 492"/>
                <a:gd name="T107" fmla="*/ 2147483647 h 194"/>
                <a:gd name="T108" fmla="*/ 2147483647 w 492"/>
                <a:gd name="T109" fmla="*/ 2147483647 h 194"/>
                <a:gd name="T110" fmla="*/ 2147483647 w 492"/>
                <a:gd name="T111" fmla="*/ 2147483647 h 194"/>
                <a:gd name="T112" fmla="*/ 2147483647 w 492"/>
                <a:gd name="T113" fmla="*/ 2147483647 h 194"/>
                <a:gd name="T114" fmla="*/ 2147483647 w 492"/>
                <a:gd name="T115" fmla="*/ 2147483647 h 194"/>
                <a:gd name="T116" fmla="*/ 2147483647 w 492"/>
                <a:gd name="T117" fmla="*/ 2147483647 h 194"/>
                <a:gd name="T118" fmla="*/ 2147483647 w 492"/>
                <a:gd name="T119" fmla="*/ 2147483647 h 194"/>
                <a:gd name="T120" fmla="*/ 2147483647 w 492"/>
                <a:gd name="T121" fmla="*/ 2147483647 h 194"/>
                <a:gd name="T122" fmla="*/ 0 w 492"/>
                <a:gd name="T123" fmla="*/ 2147483647 h 1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2"/>
                <a:gd name="T187" fmla="*/ 0 h 194"/>
                <a:gd name="T188" fmla="*/ 492 w 492"/>
                <a:gd name="T189" fmla="*/ 194 h 1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2" h="194">
                  <a:moveTo>
                    <a:pt x="0" y="176"/>
                  </a:moveTo>
                  <a:lnTo>
                    <a:pt x="0" y="176"/>
                  </a:lnTo>
                  <a:lnTo>
                    <a:pt x="4" y="176"/>
                  </a:lnTo>
                  <a:lnTo>
                    <a:pt x="5" y="176"/>
                  </a:lnTo>
                  <a:lnTo>
                    <a:pt x="7" y="175"/>
                  </a:lnTo>
                  <a:lnTo>
                    <a:pt x="10" y="175"/>
                  </a:lnTo>
                  <a:lnTo>
                    <a:pt x="14" y="174"/>
                  </a:lnTo>
                  <a:lnTo>
                    <a:pt x="18" y="173"/>
                  </a:lnTo>
                  <a:lnTo>
                    <a:pt x="22" y="172"/>
                  </a:lnTo>
                  <a:lnTo>
                    <a:pt x="26" y="171"/>
                  </a:lnTo>
                  <a:lnTo>
                    <a:pt x="31" y="170"/>
                  </a:lnTo>
                  <a:lnTo>
                    <a:pt x="36" y="169"/>
                  </a:lnTo>
                  <a:lnTo>
                    <a:pt x="42" y="168"/>
                  </a:lnTo>
                  <a:lnTo>
                    <a:pt x="47" y="166"/>
                  </a:lnTo>
                  <a:lnTo>
                    <a:pt x="54" y="165"/>
                  </a:lnTo>
                  <a:lnTo>
                    <a:pt x="61" y="163"/>
                  </a:lnTo>
                  <a:lnTo>
                    <a:pt x="67" y="162"/>
                  </a:lnTo>
                  <a:lnTo>
                    <a:pt x="74" y="160"/>
                  </a:lnTo>
                  <a:lnTo>
                    <a:pt x="82" y="158"/>
                  </a:lnTo>
                  <a:lnTo>
                    <a:pt x="89" y="157"/>
                  </a:lnTo>
                  <a:lnTo>
                    <a:pt x="97" y="156"/>
                  </a:lnTo>
                  <a:lnTo>
                    <a:pt x="105" y="153"/>
                  </a:lnTo>
                  <a:lnTo>
                    <a:pt x="114" y="152"/>
                  </a:lnTo>
                  <a:lnTo>
                    <a:pt x="122" y="149"/>
                  </a:lnTo>
                  <a:lnTo>
                    <a:pt x="131" y="147"/>
                  </a:lnTo>
                  <a:lnTo>
                    <a:pt x="140" y="144"/>
                  </a:lnTo>
                  <a:lnTo>
                    <a:pt x="149" y="142"/>
                  </a:lnTo>
                  <a:lnTo>
                    <a:pt x="158" y="139"/>
                  </a:lnTo>
                  <a:lnTo>
                    <a:pt x="167" y="137"/>
                  </a:lnTo>
                  <a:lnTo>
                    <a:pt x="178" y="135"/>
                  </a:lnTo>
                  <a:lnTo>
                    <a:pt x="187" y="132"/>
                  </a:lnTo>
                  <a:lnTo>
                    <a:pt x="197" y="129"/>
                  </a:lnTo>
                  <a:lnTo>
                    <a:pt x="206" y="126"/>
                  </a:lnTo>
                  <a:lnTo>
                    <a:pt x="216" y="123"/>
                  </a:lnTo>
                  <a:lnTo>
                    <a:pt x="226" y="120"/>
                  </a:lnTo>
                  <a:lnTo>
                    <a:pt x="236" y="117"/>
                  </a:lnTo>
                  <a:lnTo>
                    <a:pt x="246" y="114"/>
                  </a:lnTo>
                  <a:lnTo>
                    <a:pt x="256" y="110"/>
                  </a:lnTo>
                  <a:lnTo>
                    <a:pt x="267" y="107"/>
                  </a:lnTo>
                  <a:lnTo>
                    <a:pt x="276" y="103"/>
                  </a:lnTo>
                  <a:lnTo>
                    <a:pt x="287" y="100"/>
                  </a:lnTo>
                  <a:lnTo>
                    <a:pt x="297" y="96"/>
                  </a:lnTo>
                  <a:lnTo>
                    <a:pt x="308" y="93"/>
                  </a:lnTo>
                  <a:lnTo>
                    <a:pt x="317" y="88"/>
                  </a:lnTo>
                  <a:lnTo>
                    <a:pt x="328" y="84"/>
                  </a:lnTo>
                  <a:lnTo>
                    <a:pt x="338" y="81"/>
                  </a:lnTo>
                  <a:lnTo>
                    <a:pt x="349" y="77"/>
                  </a:lnTo>
                  <a:lnTo>
                    <a:pt x="358" y="72"/>
                  </a:lnTo>
                  <a:lnTo>
                    <a:pt x="368" y="68"/>
                  </a:lnTo>
                  <a:lnTo>
                    <a:pt x="377" y="64"/>
                  </a:lnTo>
                  <a:lnTo>
                    <a:pt x="387" y="60"/>
                  </a:lnTo>
                  <a:lnTo>
                    <a:pt x="396" y="55"/>
                  </a:lnTo>
                  <a:lnTo>
                    <a:pt x="407" y="50"/>
                  </a:lnTo>
                  <a:lnTo>
                    <a:pt x="415" y="45"/>
                  </a:lnTo>
                  <a:lnTo>
                    <a:pt x="425" y="41"/>
                  </a:lnTo>
                  <a:lnTo>
                    <a:pt x="433" y="36"/>
                  </a:lnTo>
                  <a:lnTo>
                    <a:pt x="443" y="30"/>
                  </a:lnTo>
                  <a:lnTo>
                    <a:pt x="451" y="26"/>
                  </a:lnTo>
                  <a:lnTo>
                    <a:pt x="459" y="21"/>
                  </a:lnTo>
                  <a:lnTo>
                    <a:pt x="467" y="15"/>
                  </a:lnTo>
                  <a:lnTo>
                    <a:pt x="476" y="10"/>
                  </a:lnTo>
                  <a:lnTo>
                    <a:pt x="483" y="6"/>
                  </a:lnTo>
                  <a:lnTo>
                    <a:pt x="491" y="0"/>
                  </a:lnTo>
                  <a:lnTo>
                    <a:pt x="492" y="26"/>
                  </a:lnTo>
                  <a:lnTo>
                    <a:pt x="491" y="26"/>
                  </a:lnTo>
                  <a:lnTo>
                    <a:pt x="490" y="27"/>
                  </a:lnTo>
                  <a:lnTo>
                    <a:pt x="488" y="27"/>
                  </a:lnTo>
                  <a:lnTo>
                    <a:pt x="486" y="29"/>
                  </a:lnTo>
                  <a:lnTo>
                    <a:pt x="483" y="30"/>
                  </a:lnTo>
                  <a:lnTo>
                    <a:pt x="480" y="34"/>
                  </a:lnTo>
                  <a:lnTo>
                    <a:pt x="477" y="35"/>
                  </a:lnTo>
                  <a:lnTo>
                    <a:pt x="475" y="37"/>
                  </a:lnTo>
                  <a:lnTo>
                    <a:pt x="472" y="39"/>
                  </a:lnTo>
                  <a:lnTo>
                    <a:pt x="469" y="41"/>
                  </a:lnTo>
                  <a:lnTo>
                    <a:pt x="465" y="43"/>
                  </a:lnTo>
                  <a:lnTo>
                    <a:pt x="463" y="45"/>
                  </a:lnTo>
                  <a:lnTo>
                    <a:pt x="459" y="46"/>
                  </a:lnTo>
                  <a:lnTo>
                    <a:pt x="456" y="49"/>
                  </a:lnTo>
                  <a:lnTo>
                    <a:pt x="451" y="51"/>
                  </a:lnTo>
                  <a:lnTo>
                    <a:pt x="447" y="53"/>
                  </a:lnTo>
                  <a:lnTo>
                    <a:pt x="443" y="56"/>
                  </a:lnTo>
                  <a:lnTo>
                    <a:pt x="439" y="59"/>
                  </a:lnTo>
                  <a:lnTo>
                    <a:pt x="433" y="61"/>
                  </a:lnTo>
                  <a:lnTo>
                    <a:pt x="428" y="64"/>
                  </a:lnTo>
                  <a:lnTo>
                    <a:pt x="423" y="66"/>
                  </a:lnTo>
                  <a:lnTo>
                    <a:pt x="417" y="69"/>
                  </a:lnTo>
                  <a:lnTo>
                    <a:pt x="411" y="72"/>
                  </a:lnTo>
                  <a:lnTo>
                    <a:pt x="406" y="75"/>
                  </a:lnTo>
                  <a:lnTo>
                    <a:pt x="399" y="79"/>
                  </a:lnTo>
                  <a:lnTo>
                    <a:pt x="392" y="82"/>
                  </a:lnTo>
                  <a:lnTo>
                    <a:pt x="385" y="84"/>
                  </a:lnTo>
                  <a:lnTo>
                    <a:pt x="378" y="87"/>
                  </a:lnTo>
                  <a:lnTo>
                    <a:pt x="369" y="90"/>
                  </a:lnTo>
                  <a:lnTo>
                    <a:pt x="363" y="94"/>
                  </a:lnTo>
                  <a:lnTo>
                    <a:pt x="354" y="97"/>
                  </a:lnTo>
                  <a:lnTo>
                    <a:pt x="346" y="101"/>
                  </a:lnTo>
                  <a:lnTo>
                    <a:pt x="337" y="103"/>
                  </a:lnTo>
                  <a:lnTo>
                    <a:pt x="329" y="107"/>
                  </a:lnTo>
                  <a:lnTo>
                    <a:pt x="318" y="110"/>
                  </a:lnTo>
                  <a:lnTo>
                    <a:pt x="310" y="114"/>
                  </a:lnTo>
                  <a:lnTo>
                    <a:pt x="299" y="118"/>
                  </a:lnTo>
                  <a:lnTo>
                    <a:pt x="290" y="121"/>
                  </a:lnTo>
                  <a:lnTo>
                    <a:pt x="278" y="124"/>
                  </a:lnTo>
                  <a:lnTo>
                    <a:pt x="268" y="129"/>
                  </a:lnTo>
                  <a:lnTo>
                    <a:pt x="256" y="132"/>
                  </a:lnTo>
                  <a:lnTo>
                    <a:pt x="245" y="136"/>
                  </a:lnTo>
                  <a:lnTo>
                    <a:pt x="233" y="139"/>
                  </a:lnTo>
                  <a:lnTo>
                    <a:pt x="221" y="143"/>
                  </a:lnTo>
                  <a:lnTo>
                    <a:pt x="208" y="146"/>
                  </a:lnTo>
                  <a:lnTo>
                    <a:pt x="196" y="150"/>
                  </a:lnTo>
                  <a:lnTo>
                    <a:pt x="181" y="153"/>
                  </a:lnTo>
                  <a:lnTo>
                    <a:pt x="168" y="157"/>
                  </a:lnTo>
                  <a:lnTo>
                    <a:pt x="155" y="160"/>
                  </a:lnTo>
                  <a:lnTo>
                    <a:pt x="141" y="164"/>
                  </a:lnTo>
                  <a:lnTo>
                    <a:pt x="125" y="168"/>
                  </a:lnTo>
                  <a:lnTo>
                    <a:pt x="110" y="172"/>
                  </a:lnTo>
                  <a:lnTo>
                    <a:pt x="94" y="176"/>
                  </a:lnTo>
                  <a:lnTo>
                    <a:pt x="79" y="178"/>
                  </a:lnTo>
                  <a:lnTo>
                    <a:pt x="63" y="182"/>
                  </a:lnTo>
                  <a:lnTo>
                    <a:pt x="46" y="186"/>
                  </a:lnTo>
                  <a:lnTo>
                    <a:pt x="29" y="190"/>
                  </a:lnTo>
                  <a:lnTo>
                    <a:pt x="12" y="194"/>
                  </a:lnTo>
                  <a:lnTo>
                    <a:pt x="0" y="176"/>
                  </a:lnTo>
                  <a:close/>
                </a:path>
              </a:pathLst>
            </a:custGeom>
            <a:solidFill>
              <a:srgbClr val="F5FF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8" name="Freeform 29"/>
            <p:cNvSpPr>
              <a:spLocks/>
            </p:cNvSpPr>
            <p:nvPr/>
          </p:nvSpPr>
          <p:spPr bwMode="auto">
            <a:xfrm>
              <a:off x="6810375" y="2617788"/>
              <a:ext cx="781050" cy="306388"/>
            </a:xfrm>
            <a:custGeom>
              <a:avLst/>
              <a:gdLst>
                <a:gd name="T0" fmla="*/ 0 w 492"/>
                <a:gd name="T1" fmla="*/ 2147483647 h 193"/>
                <a:gd name="T2" fmla="*/ 2147483647 w 492"/>
                <a:gd name="T3" fmla="*/ 2147483647 h 193"/>
                <a:gd name="T4" fmla="*/ 2147483647 w 492"/>
                <a:gd name="T5" fmla="*/ 2147483647 h 193"/>
                <a:gd name="T6" fmla="*/ 2147483647 w 492"/>
                <a:gd name="T7" fmla="*/ 2147483647 h 193"/>
                <a:gd name="T8" fmla="*/ 2147483647 w 492"/>
                <a:gd name="T9" fmla="*/ 2147483647 h 193"/>
                <a:gd name="T10" fmla="*/ 2147483647 w 492"/>
                <a:gd name="T11" fmla="*/ 2147483647 h 193"/>
                <a:gd name="T12" fmla="*/ 2147483647 w 492"/>
                <a:gd name="T13" fmla="*/ 2147483647 h 193"/>
                <a:gd name="T14" fmla="*/ 2147483647 w 492"/>
                <a:gd name="T15" fmla="*/ 2147483647 h 193"/>
                <a:gd name="T16" fmla="*/ 2147483647 w 492"/>
                <a:gd name="T17" fmla="*/ 2147483647 h 193"/>
                <a:gd name="T18" fmla="*/ 2147483647 w 492"/>
                <a:gd name="T19" fmla="*/ 2147483647 h 193"/>
                <a:gd name="T20" fmla="*/ 2147483647 w 492"/>
                <a:gd name="T21" fmla="*/ 2147483647 h 193"/>
                <a:gd name="T22" fmla="*/ 2147483647 w 492"/>
                <a:gd name="T23" fmla="*/ 2147483647 h 193"/>
                <a:gd name="T24" fmla="*/ 2147483647 w 492"/>
                <a:gd name="T25" fmla="*/ 2147483647 h 193"/>
                <a:gd name="T26" fmla="*/ 2147483647 w 492"/>
                <a:gd name="T27" fmla="*/ 2147483647 h 193"/>
                <a:gd name="T28" fmla="*/ 2147483647 w 492"/>
                <a:gd name="T29" fmla="*/ 2147483647 h 193"/>
                <a:gd name="T30" fmla="*/ 2147483647 w 492"/>
                <a:gd name="T31" fmla="*/ 2147483647 h 193"/>
                <a:gd name="T32" fmla="*/ 2147483647 w 492"/>
                <a:gd name="T33" fmla="*/ 2147483647 h 193"/>
                <a:gd name="T34" fmla="*/ 2147483647 w 492"/>
                <a:gd name="T35" fmla="*/ 2147483647 h 193"/>
                <a:gd name="T36" fmla="*/ 2147483647 w 492"/>
                <a:gd name="T37" fmla="*/ 2147483647 h 193"/>
                <a:gd name="T38" fmla="*/ 2147483647 w 492"/>
                <a:gd name="T39" fmla="*/ 2147483647 h 193"/>
                <a:gd name="T40" fmla="*/ 2147483647 w 492"/>
                <a:gd name="T41" fmla="*/ 2147483647 h 193"/>
                <a:gd name="T42" fmla="*/ 2147483647 w 492"/>
                <a:gd name="T43" fmla="*/ 2147483647 h 193"/>
                <a:gd name="T44" fmla="*/ 2147483647 w 492"/>
                <a:gd name="T45" fmla="*/ 2147483647 h 193"/>
                <a:gd name="T46" fmla="*/ 2147483647 w 492"/>
                <a:gd name="T47" fmla="*/ 2147483647 h 193"/>
                <a:gd name="T48" fmla="*/ 2147483647 w 492"/>
                <a:gd name="T49" fmla="*/ 2147483647 h 193"/>
                <a:gd name="T50" fmla="*/ 2147483647 w 492"/>
                <a:gd name="T51" fmla="*/ 2147483647 h 193"/>
                <a:gd name="T52" fmla="*/ 2147483647 w 492"/>
                <a:gd name="T53" fmla="*/ 2147483647 h 193"/>
                <a:gd name="T54" fmla="*/ 2147483647 w 492"/>
                <a:gd name="T55" fmla="*/ 2147483647 h 193"/>
                <a:gd name="T56" fmla="*/ 2147483647 w 492"/>
                <a:gd name="T57" fmla="*/ 2147483647 h 193"/>
                <a:gd name="T58" fmla="*/ 2147483647 w 492"/>
                <a:gd name="T59" fmla="*/ 2147483647 h 193"/>
                <a:gd name="T60" fmla="*/ 2147483647 w 492"/>
                <a:gd name="T61" fmla="*/ 2147483647 h 193"/>
                <a:gd name="T62" fmla="*/ 2147483647 w 492"/>
                <a:gd name="T63" fmla="*/ 2147483647 h 193"/>
                <a:gd name="T64" fmla="*/ 2147483647 w 492"/>
                <a:gd name="T65" fmla="*/ 2147483647 h 193"/>
                <a:gd name="T66" fmla="*/ 2147483647 w 492"/>
                <a:gd name="T67" fmla="*/ 2147483647 h 193"/>
                <a:gd name="T68" fmla="*/ 2147483647 w 492"/>
                <a:gd name="T69" fmla="*/ 2147483647 h 193"/>
                <a:gd name="T70" fmla="*/ 2147483647 w 492"/>
                <a:gd name="T71" fmla="*/ 2147483647 h 193"/>
                <a:gd name="T72" fmla="*/ 2147483647 w 492"/>
                <a:gd name="T73" fmla="*/ 2147483647 h 193"/>
                <a:gd name="T74" fmla="*/ 2147483647 w 492"/>
                <a:gd name="T75" fmla="*/ 2147483647 h 193"/>
                <a:gd name="T76" fmla="*/ 2147483647 w 492"/>
                <a:gd name="T77" fmla="*/ 2147483647 h 193"/>
                <a:gd name="T78" fmla="*/ 2147483647 w 492"/>
                <a:gd name="T79" fmla="*/ 2147483647 h 193"/>
                <a:gd name="T80" fmla="*/ 2147483647 w 492"/>
                <a:gd name="T81" fmla="*/ 2147483647 h 193"/>
                <a:gd name="T82" fmla="*/ 2147483647 w 492"/>
                <a:gd name="T83" fmla="*/ 2147483647 h 193"/>
                <a:gd name="T84" fmla="*/ 2147483647 w 492"/>
                <a:gd name="T85" fmla="*/ 2147483647 h 193"/>
                <a:gd name="T86" fmla="*/ 2147483647 w 492"/>
                <a:gd name="T87" fmla="*/ 2147483647 h 193"/>
                <a:gd name="T88" fmla="*/ 2147483647 w 492"/>
                <a:gd name="T89" fmla="*/ 2147483647 h 193"/>
                <a:gd name="T90" fmla="*/ 2147483647 w 492"/>
                <a:gd name="T91" fmla="*/ 2147483647 h 193"/>
                <a:gd name="T92" fmla="*/ 2147483647 w 492"/>
                <a:gd name="T93" fmla="*/ 2147483647 h 193"/>
                <a:gd name="T94" fmla="*/ 2147483647 w 492"/>
                <a:gd name="T95" fmla="*/ 2147483647 h 193"/>
                <a:gd name="T96" fmla="*/ 2147483647 w 492"/>
                <a:gd name="T97" fmla="*/ 2147483647 h 193"/>
                <a:gd name="T98" fmla="*/ 2147483647 w 492"/>
                <a:gd name="T99" fmla="*/ 2147483647 h 193"/>
                <a:gd name="T100" fmla="*/ 2147483647 w 492"/>
                <a:gd name="T101" fmla="*/ 2147483647 h 193"/>
                <a:gd name="T102" fmla="*/ 2147483647 w 492"/>
                <a:gd name="T103" fmla="*/ 2147483647 h 193"/>
                <a:gd name="T104" fmla="*/ 2147483647 w 492"/>
                <a:gd name="T105" fmla="*/ 2147483647 h 193"/>
                <a:gd name="T106" fmla="*/ 2147483647 w 492"/>
                <a:gd name="T107" fmla="*/ 2147483647 h 193"/>
                <a:gd name="T108" fmla="*/ 2147483647 w 492"/>
                <a:gd name="T109" fmla="*/ 2147483647 h 193"/>
                <a:gd name="T110" fmla="*/ 2147483647 w 492"/>
                <a:gd name="T111" fmla="*/ 2147483647 h 193"/>
                <a:gd name="T112" fmla="*/ 2147483647 w 492"/>
                <a:gd name="T113" fmla="*/ 2147483647 h 193"/>
                <a:gd name="T114" fmla="*/ 2147483647 w 492"/>
                <a:gd name="T115" fmla="*/ 2147483647 h 193"/>
                <a:gd name="T116" fmla="*/ 2147483647 w 492"/>
                <a:gd name="T117" fmla="*/ 2147483647 h 193"/>
                <a:gd name="T118" fmla="*/ 2147483647 w 492"/>
                <a:gd name="T119" fmla="*/ 2147483647 h 193"/>
                <a:gd name="T120" fmla="*/ 2147483647 w 492"/>
                <a:gd name="T121" fmla="*/ 2147483647 h 193"/>
                <a:gd name="T122" fmla="*/ 0 w 492"/>
                <a:gd name="T123" fmla="*/ 2147483647 h 1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2"/>
                <a:gd name="T187" fmla="*/ 0 h 193"/>
                <a:gd name="T188" fmla="*/ 492 w 492"/>
                <a:gd name="T189" fmla="*/ 193 h 1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2" h="193">
                  <a:moveTo>
                    <a:pt x="0" y="177"/>
                  </a:moveTo>
                  <a:lnTo>
                    <a:pt x="0" y="176"/>
                  </a:lnTo>
                  <a:lnTo>
                    <a:pt x="4" y="176"/>
                  </a:lnTo>
                  <a:lnTo>
                    <a:pt x="5" y="175"/>
                  </a:lnTo>
                  <a:lnTo>
                    <a:pt x="8" y="175"/>
                  </a:lnTo>
                  <a:lnTo>
                    <a:pt x="11" y="174"/>
                  </a:lnTo>
                  <a:lnTo>
                    <a:pt x="15" y="174"/>
                  </a:lnTo>
                  <a:lnTo>
                    <a:pt x="17" y="173"/>
                  </a:lnTo>
                  <a:lnTo>
                    <a:pt x="22" y="172"/>
                  </a:lnTo>
                  <a:lnTo>
                    <a:pt x="26" y="171"/>
                  </a:lnTo>
                  <a:lnTo>
                    <a:pt x="32" y="170"/>
                  </a:lnTo>
                  <a:lnTo>
                    <a:pt x="36" y="168"/>
                  </a:lnTo>
                  <a:lnTo>
                    <a:pt x="42" y="167"/>
                  </a:lnTo>
                  <a:lnTo>
                    <a:pt x="48" y="166"/>
                  </a:lnTo>
                  <a:lnTo>
                    <a:pt x="55" y="165"/>
                  </a:lnTo>
                  <a:lnTo>
                    <a:pt x="60" y="164"/>
                  </a:lnTo>
                  <a:lnTo>
                    <a:pt x="68" y="163"/>
                  </a:lnTo>
                  <a:lnTo>
                    <a:pt x="74" y="161"/>
                  </a:lnTo>
                  <a:lnTo>
                    <a:pt x="82" y="159"/>
                  </a:lnTo>
                  <a:lnTo>
                    <a:pt x="90" y="157"/>
                  </a:lnTo>
                  <a:lnTo>
                    <a:pt x="97" y="155"/>
                  </a:lnTo>
                  <a:lnTo>
                    <a:pt x="106" y="153"/>
                  </a:lnTo>
                  <a:lnTo>
                    <a:pt x="114" y="151"/>
                  </a:lnTo>
                  <a:lnTo>
                    <a:pt x="122" y="149"/>
                  </a:lnTo>
                  <a:lnTo>
                    <a:pt x="131" y="147"/>
                  </a:lnTo>
                  <a:lnTo>
                    <a:pt x="140" y="145"/>
                  </a:lnTo>
                  <a:lnTo>
                    <a:pt x="149" y="142"/>
                  </a:lnTo>
                  <a:lnTo>
                    <a:pt x="158" y="140"/>
                  </a:lnTo>
                  <a:lnTo>
                    <a:pt x="168" y="137"/>
                  </a:lnTo>
                  <a:lnTo>
                    <a:pt x="177" y="135"/>
                  </a:lnTo>
                  <a:lnTo>
                    <a:pt x="188" y="132"/>
                  </a:lnTo>
                  <a:lnTo>
                    <a:pt x="196" y="129"/>
                  </a:lnTo>
                  <a:lnTo>
                    <a:pt x="207" y="127"/>
                  </a:lnTo>
                  <a:lnTo>
                    <a:pt x="216" y="123"/>
                  </a:lnTo>
                  <a:lnTo>
                    <a:pt x="226" y="120"/>
                  </a:lnTo>
                  <a:lnTo>
                    <a:pt x="236" y="117"/>
                  </a:lnTo>
                  <a:lnTo>
                    <a:pt x="246" y="114"/>
                  </a:lnTo>
                  <a:lnTo>
                    <a:pt x="257" y="110"/>
                  </a:lnTo>
                  <a:lnTo>
                    <a:pt x="266" y="108"/>
                  </a:lnTo>
                  <a:lnTo>
                    <a:pt x="277" y="104"/>
                  </a:lnTo>
                  <a:lnTo>
                    <a:pt x="287" y="100"/>
                  </a:lnTo>
                  <a:lnTo>
                    <a:pt x="297" y="96"/>
                  </a:lnTo>
                  <a:lnTo>
                    <a:pt x="307" y="93"/>
                  </a:lnTo>
                  <a:lnTo>
                    <a:pt x="318" y="89"/>
                  </a:lnTo>
                  <a:lnTo>
                    <a:pt x="328" y="85"/>
                  </a:lnTo>
                  <a:lnTo>
                    <a:pt x="338" y="81"/>
                  </a:lnTo>
                  <a:lnTo>
                    <a:pt x="348" y="77"/>
                  </a:lnTo>
                  <a:lnTo>
                    <a:pt x="358" y="72"/>
                  </a:lnTo>
                  <a:lnTo>
                    <a:pt x="368" y="69"/>
                  </a:lnTo>
                  <a:lnTo>
                    <a:pt x="378" y="65"/>
                  </a:lnTo>
                  <a:lnTo>
                    <a:pt x="387" y="60"/>
                  </a:lnTo>
                  <a:lnTo>
                    <a:pt x="397" y="55"/>
                  </a:lnTo>
                  <a:lnTo>
                    <a:pt x="406" y="51"/>
                  </a:lnTo>
                  <a:lnTo>
                    <a:pt x="416" y="46"/>
                  </a:lnTo>
                  <a:lnTo>
                    <a:pt x="424" y="42"/>
                  </a:lnTo>
                  <a:lnTo>
                    <a:pt x="434" y="36"/>
                  </a:lnTo>
                  <a:lnTo>
                    <a:pt x="442" y="32"/>
                  </a:lnTo>
                  <a:lnTo>
                    <a:pt x="451" y="26"/>
                  </a:lnTo>
                  <a:lnTo>
                    <a:pt x="459" y="21"/>
                  </a:lnTo>
                  <a:lnTo>
                    <a:pt x="467" y="16"/>
                  </a:lnTo>
                  <a:lnTo>
                    <a:pt x="475" y="11"/>
                  </a:lnTo>
                  <a:lnTo>
                    <a:pt x="483" y="6"/>
                  </a:lnTo>
                  <a:lnTo>
                    <a:pt x="491" y="0"/>
                  </a:lnTo>
                  <a:lnTo>
                    <a:pt x="492" y="26"/>
                  </a:lnTo>
                  <a:lnTo>
                    <a:pt x="491" y="27"/>
                  </a:lnTo>
                  <a:lnTo>
                    <a:pt x="489" y="28"/>
                  </a:lnTo>
                  <a:lnTo>
                    <a:pt x="487" y="30"/>
                  </a:lnTo>
                  <a:lnTo>
                    <a:pt x="483" y="32"/>
                  </a:lnTo>
                  <a:lnTo>
                    <a:pt x="479" y="35"/>
                  </a:lnTo>
                  <a:lnTo>
                    <a:pt x="476" y="36"/>
                  </a:lnTo>
                  <a:lnTo>
                    <a:pt x="474" y="37"/>
                  </a:lnTo>
                  <a:lnTo>
                    <a:pt x="472" y="39"/>
                  </a:lnTo>
                  <a:lnTo>
                    <a:pt x="470" y="42"/>
                  </a:lnTo>
                  <a:lnTo>
                    <a:pt x="466" y="43"/>
                  </a:lnTo>
                  <a:lnTo>
                    <a:pt x="462" y="45"/>
                  </a:lnTo>
                  <a:lnTo>
                    <a:pt x="458" y="47"/>
                  </a:lnTo>
                  <a:lnTo>
                    <a:pt x="455" y="50"/>
                  </a:lnTo>
                  <a:lnTo>
                    <a:pt x="451" y="52"/>
                  </a:lnTo>
                  <a:lnTo>
                    <a:pt x="447" y="54"/>
                  </a:lnTo>
                  <a:lnTo>
                    <a:pt x="443" y="56"/>
                  </a:lnTo>
                  <a:lnTo>
                    <a:pt x="438" y="59"/>
                  </a:lnTo>
                  <a:lnTo>
                    <a:pt x="434" y="62"/>
                  </a:lnTo>
                  <a:lnTo>
                    <a:pt x="428" y="65"/>
                  </a:lnTo>
                  <a:lnTo>
                    <a:pt x="423" y="68"/>
                  </a:lnTo>
                  <a:lnTo>
                    <a:pt x="417" y="71"/>
                  </a:lnTo>
                  <a:lnTo>
                    <a:pt x="411" y="72"/>
                  </a:lnTo>
                  <a:lnTo>
                    <a:pt x="405" y="76"/>
                  </a:lnTo>
                  <a:lnTo>
                    <a:pt x="398" y="79"/>
                  </a:lnTo>
                  <a:lnTo>
                    <a:pt x="393" y="83"/>
                  </a:lnTo>
                  <a:lnTo>
                    <a:pt x="385" y="86"/>
                  </a:lnTo>
                  <a:lnTo>
                    <a:pt x="378" y="89"/>
                  </a:lnTo>
                  <a:lnTo>
                    <a:pt x="370" y="91"/>
                  </a:lnTo>
                  <a:lnTo>
                    <a:pt x="362" y="95"/>
                  </a:lnTo>
                  <a:lnTo>
                    <a:pt x="354" y="98"/>
                  </a:lnTo>
                  <a:lnTo>
                    <a:pt x="346" y="101"/>
                  </a:lnTo>
                  <a:lnTo>
                    <a:pt x="337" y="105"/>
                  </a:lnTo>
                  <a:lnTo>
                    <a:pt x="328" y="109"/>
                  </a:lnTo>
                  <a:lnTo>
                    <a:pt x="319" y="111"/>
                  </a:lnTo>
                  <a:lnTo>
                    <a:pt x="309" y="115"/>
                  </a:lnTo>
                  <a:lnTo>
                    <a:pt x="299" y="119"/>
                  </a:lnTo>
                  <a:lnTo>
                    <a:pt x="289" y="122"/>
                  </a:lnTo>
                  <a:lnTo>
                    <a:pt x="278" y="126"/>
                  </a:lnTo>
                  <a:lnTo>
                    <a:pt x="267" y="129"/>
                  </a:lnTo>
                  <a:lnTo>
                    <a:pt x="256" y="132"/>
                  </a:lnTo>
                  <a:lnTo>
                    <a:pt x="245" y="137"/>
                  </a:lnTo>
                  <a:lnTo>
                    <a:pt x="233" y="140"/>
                  </a:lnTo>
                  <a:lnTo>
                    <a:pt x="221" y="144"/>
                  </a:lnTo>
                  <a:lnTo>
                    <a:pt x="207" y="147"/>
                  </a:lnTo>
                  <a:lnTo>
                    <a:pt x="195" y="150"/>
                  </a:lnTo>
                  <a:lnTo>
                    <a:pt x="182" y="154"/>
                  </a:lnTo>
                  <a:lnTo>
                    <a:pt x="169" y="158"/>
                  </a:lnTo>
                  <a:lnTo>
                    <a:pt x="154" y="162"/>
                  </a:lnTo>
                  <a:lnTo>
                    <a:pt x="140" y="165"/>
                  </a:lnTo>
                  <a:lnTo>
                    <a:pt x="125" y="168"/>
                  </a:lnTo>
                  <a:lnTo>
                    <a:pt x="111" y="172"/>
                  </a:lnTo>
                  <a:lnTo>
                    <a:pt x="94" y="175"/>
                  </a:lnTo>
                  <a:lnTo>
                    <a:pt x="79" y="179"/>
                  </a:lnTo>
                  <a:lnTo>
                    <a:pt x="63" y="183"/>
                  </a:lnTo>
                  <a:lnTo>
                    <a:pt x="47" y="186"/>
                  </a:lnTo>
                  <a:lnTo>
                    <a:pt x="30" y="190"/>
                  </a:lnTo>
                  <a:lnTo>
                    <a:pt x="13" y="193"/>
                  </a:lnTo>
                  <a:lnTo>
                    <a:pt x="0" y="177"/>
                  </a:lnTo>
                  <a:close/>
                </a:path>
              </a:pathLst>
            </a:custGeom>
            <a:solidFill>
              <a:srgbClr val="F5FF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49" name="Freeform 30"/>
            <p:cNvSpPr>
              <a:spLocks/>
            </p:cNvSpPr>
            <p:nvPr/>
          </p:nvSpPr>
          <p:spPr bwMode="auto">
            <a:xfrm>
              <a:off x="7151688" y="2166938"/>
              <a:ext cx="752475" cy="536575"/>
            </a:xfrm>
            <a:custGeom>
              <a:avLst/>
              <a:gdLst>
                <a:gd name="T0" fmla="*/ 2147483647 w 474"/>
                <a:gd name="T1" fmla="*/ 0 h 338"/>
                <a:gd name="T2" fmla="*/ 2147483647 w 474"/>
                <a:gd name="T3" fmla="*/ 2147483647 h 338"/>
                <a:gd name="T4" fmla="*/ 2147483647 w 474"/>
                <a:gd name="T5" fmla="*/ 2147483647 h 338"/>
                <a:gd name="T6" fmla="*/ 2147483647 w 474"/>
                <a:gd name="T7" fmla="*/ 2147483647 h 338"/>
                <a:gd name="T8" fmla="*/ 2147483647 w 474"/>
                <a:gd name="T9" fmla="*/ 2147483647 h 338"/>
                <a:gd name="T10" fmla="*/ 2147483647 w 474"/>
                <a:gd name="T11" fmla="*/ 2147483647 h 338"/>
                <a:gd name="T12" fmla="*/ 2147483647 w 474"/>
                <a:gd name="T13" fmla="*/ 2147483647 h 338"/>
                <a:gd name="T14" fmla="*/ 2147483647 w 474"/>
                <a:gd name="T15" fmla="*/ 2147483647 h 338"/>
                <a:gd name="T16" fmla="*/ 2147483647 w 474"/>
                <a:gd name="T17" fmla="*/ 2147483647 h 338"/>
                <a:gd name="T18" fmla="*/ 2147483647 w 474"/>
                <a:gd name="T19" fmla="*/ 2147483647 h 338"/>
                <a:gd name="T20" fmla="*/ 2147483647 w 474"/>
                <a:gd name="T21" fmla="*/ 2147483647 h 338"/>
                <a:gd name="T22" fmla="*/ 2147483647 w 474"/>
                <a:gd name="T23" fmla="*/ 2147483647 h 338"/>
                <a:gd name="T24" fmla="*/ 2147483647 w 474"/>
                <a:gd name="T25" fmla="*/ 2147483647 h 338"/>
                <a:gd name="T26" fmla="*/ 2147483647 w 474"/>
                <a:gd name="T27" fmla="*/ 2147483647 h 338"/>
                <a:gd name="T28" fmla="*/ 2147483647 w 474"/>
                <a:gd name="T29" fmla="*/ 2147483647 h 338"/>
                <a:gd name="T30" fmla="*/ 2147483647 w 474"/>
                <a:gd name="T31" fmla="*/ 2147483647 h 338"/>
                <a:gd name="T32" fmla="*/ 2147483647 w 474"/>
                <a:gd name="T33" fmla="*/ 2147483647 h 338"/>
                <a:gd name="T34" fmla="*/ 2147483647 w 474"/>
                <a:gd name="T35" fmla="*/ 2147483647 h 338"/>
                <a:gd name="T36" fmla="*/ 2147483647 w 474"/>
                <a:gd name="T37" fmla="*/ 2147483647 h 338"/>
                <a:gd name="T38" fmla="*/ 2147483647 w 474"/>
                <a:gd name="T39" fmla="*/ 2147483647 h 338"/>
                <a:gd name="T40" fmla="*/ 0 w 474"/>
                <a:gd name="T41" fmla="*/ 2147483647 h 338"/>
                <a:gd name="T42" fmla="*/ 2147483647 w 474"/>
                <a:gd name="T43" fmla="*/ 2147483647 h 338"/>
                <a:gd name="T44" fmla="*/ 2147483647 w 474"/>
                <a:gd name="T45" fmla="*/ 0 h 338"/>
                <a:gd name="T46" fmla="*/ 2147483647 w 474"/>
                <a:gd name="T47" fmla="*/ 0 h 3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4"/>
                <a:gd name="T73" fmla="*/ 0 h 338"/>
                <a:gd name="T74" fmla="*/ 474 w 474"/>
                <a:gd name="T75" fmla="*/ 338 h 3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4" h="338">
                  <a:moveTo>
                    <a:pt x="155" y="0"/>
                  </a:moveTo>
                  <a:lnTo>
                    <a:pt x="203" y="9"/>
                  </a:lnTo>
                  <a:lnTo>
                    <a:pt x="216" y="45"/>
                  </a:lnTo>
                  <a:lnTo>
                    <a:pt x="262" y="58"/>
                  </a:lnTo>
                  <a:lnTo>
                    <a:pt x="282" y="116"/>
                  </a:lnTo>
                  <a:lnTo>
                    <a:pt x="311" y="122"/>
                  </a:lnTo>
                  <a:lnTo>
                    <a:pt x="332" y="201"/>
                  </a:lnTo>
                  <a:lnTo>
                    <a:pt x="434" y="183"/>
                  </a:lnTo>
                  <a:lnTo>
                    <a:pt x="474" y="241"/>
                  </a:lnTo>
                  <a:lnTo>
                    <a:pt x="361" y="317"/>
                  </a:lnTo>
                  <a:lnTo>
                    <a:pt x="287" y="338"/>
                  </a:lnTo>
                  <a:lnTo>
                    <a:pt x="274" y="281"/>
                  </a:lnTo>
                  <a:lnTo>
                    <a:pt x="206" y="287"/>
                  </a:lnTo>
                  <a:lnTo>
                    <a:pt x="189" y="267"/>
                  </a:lnTo>
                  <a:lnTo>
                    <a:pt x="202" y="237"/>
                  </a:lnTo>
                  <a:lnTo>
                    <a:pt x="112" y="210"/>
                  </a:lnTo>
                  <a:lnTo>
                    <a:pt x="129" y="183"/>
                  </a:lnTo>
                  <a:lnTo>
                    <a:pt x="52" y="151"/>
                  </a:lnTo>
                  <a:lnTo>
                    <a:pt x="58" y="125"/>
                  </a:lnTo>
                  <a:lnTo>
                    <a:pt x="10" y="118"/>
                  </a:lnTo>
                  <a:lnTo>
                    <a:pt x="0" y="101"/>
                  </a:lnTo>
                  <a:lnTo>
                    <a:pt x="91" y="54"/>
                  </a:lnTo>
                  <a:lnTo>
                    <a:pt x="155" y="0"/>
                  </a:lnTo>
                  <a:close/>
                </a:path>
              </a:pathLst>
            </a:custGeom>
            <a:solidFill>
              <a:srgbClr val="9B254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0" name="Freeform 31"/>
            <p:cNvSpPr>
              <a:spLocks/>
            </p:cNvSpPr>
            <p:nvPr/>
          </p:nvSpPr>
          <p:spPr bwMode="auto">
            <a:xfrm>
              <a:off x="6427788" y="2379663"/>
              <a:ext cx="801688" cy="233363"/>
            </a:xfrm>
            <a:custGeom>
              <a:avLst/>
              <a:gdLst>
                <a:gd name="T0" fmla="*/ 0 w 505"/>
                <a:gd name="T1" fmla="*/ 2147483647 h 147"/>
                <a:gd name="T2" fmla="*/ 2147483647 w 505"/>
                <a:gd name="T3" fmla="*/ 2147483647 h 147"/>
                <a:gd name="T4" fmla="*/ 2147483647 w 505"/>
                <a:gd name="T5" fmla="*/ 2147483647 h 147"/>
                <a:gd name="T6" fmla="*/ 2147483647 w 505"/>
                <a:gd name="T7" fmla="*/ 2147483647 h 147"/>
                <a:gd name="T8" fmla="*/ 2147483647 w 505"/>
                <a:gd name="T9" fmla="*/ 2147483647 h 147"/>
                <a:gd name="T10" fmla="*/ 2147483647 w 505"/>
                <a:gd name="T11" fmla="*/ 2147483647 h 147"/>
                <a:gd name="T12" fmla="*/ 2147483647 w 505"/>
                <a:gd name="T13" fmla="*/ 2147483647 h 147"/>
                <a:gd name="T14" fmla="*/ 2147483647 w 505"/>
                <a:gd name="T15" fmla="*/ 2147483647 h 147"/>
                <a:gd name="T16" fmla="*/ 2147483647 w 505"/>
                <a:gd name="T17" fmla="*/ 2147483647 h 147"/>
                <a:gd name="T18" fmla="*/ 2147483647 w 505"/>
                <a:gd name="T19" fmla="*/ 2147483647 h 147"/>
                <a:gd name="T20" fmla="*/ 2147483647 w 505"/>
                <a:gd name="T21" fmla="*/ 2147483647 h 147"/>
                <a:gd name="T22" fmla="*/ 2147483647 w 505"/>
                <a:gd name="T23" fmla="*/ 2147483647 h 147"/>
                <a:gd name="T24" fmla="*/ 2147483647 w 505"/>
                <a:gd name="T25" fmla="*/ 2147483647 h 147"/>
                <a:gd name="T26" fmla="*/ 2147483647 w 505"/>
                <a:gd name="T27" fmla="*/ 2147483647 h 147"/>
                <a:gd name="T28" fmla="*/ 2147483647 w 505"/>
                <a:gd name="T29" fmla="*/ 2147483647 h 147"/>
                <a:gd name="T30" fmla="*/ 2147483647 w 505"/>
                <a:gd name="T31" fmla="*/ 2147483647 h 147"/>
                <a:gd name="T32" fmla="*/ 2147483647 w 505"/>
                <a:gd name="T33" fmla="*/ 2147483647 h 147"/>
                <a:gd name="T34" fmla="*/ 2147483647 w 505"/>
                <a:gd name="T35" fmla="*/ 2147483647 h 147"/>
                <a:gd name="T36" fmla="*/ 2147483647 w 505"/>
                <a:gd name="T37" fmla="*/ 2147483647 h 147"/>
                <a:gd name="T38" fmla="*/ 2147483647 w 505"/>
                <a:gd name="T39" fmla="*/ 2147483647 h 147"/>
                <a:gd name="T40" fmla="*/ 2147483647 w 505"/>
                <a:gd name="T41" fmla="*/ 2147483647 h 147"/>
                <a:gd name="T42" fmla="*/ 2147483647 w 505"/>
                <a:gd name="T43" fmla="*/ 2147483647 h 147"/>
                <a:gd name="T44" fmla="*/ 2147483647 w 505"/>
                <a:gd name="T45" fmla="*/ 2147483647 h 147"/>
                <a:gd name="T46" fmla="*/ 2147483647 w 505"/>
                <a:gd name="T47" fmla="*/ 2147483647 h 147"/>
                <a:gd name="T48" fmla="*/ 2147483647 w 505"/>
                <a:gd name="T49" fmla="*/ 2147483647 h 147"/>
                <a:gd name="T50" fmla="*/ 2147483647 w 505"/>
                <a:gd name="T51" fmla="*/ 2147483647 h 147"/>
                <a:gd name="T52" fmla="*/ 2147483647 w 505"/>
                <a:gd name="T53" fmla="*/ 2147483647 h 147"/>
                <a:gd name="T54" fmla="*/ 2147483647 w 505"/>
                <a:gd name="T55" fmla="*/ 2147483647 h 147"/>
                <a:gd name="T56" fmla="*/ 2147483647 w 505"/>
                <a:gd name="T57" fmla="*/ 2147483647 h 147"/>
                <a:gd name="T58" fmla="*/ 2147483647 w 505"/>
                <a:gd name="T59" fmla="*/ 2147483647 h 147"/>
                <a:gd name="T60" fmla="*/ 2147483647 w 505"/>
                <a:gd name="T61" fmla="*/ 2147483647 h 147"/>
                <a:gd name="T62" fmla="*/ 2147483647 w 505"/>
                <a:gd name="T63" fmla="*/ 2147483647 h 147"/>
                <a:gd name="T64" fmla="*/ 2147483647 w 505"/>
                <a:gd name="T65" fmla="*/ 2147483647 h 147"/>
                <a:gd name="T66" fmla="*/ 2147483647 w 505"/>
                <a:gd name="T67" fmla="*/ 2147483647 h 147"/>
                <a:gd name="T68" fmla="*/ 2147483647 w 505"/>
                <a:gd name="T69" fmla="*/ 2147483647 h 147"/>
                <a:gd name="T70" fmla="*/ 2147483647 w 505"/>
                <a:gd name="T71" fmla="*/ 2147483647 h 147"/>
                <a:gd name="T72" fmla="*/ 2147483647 w 505"/>
                <a:gd name="T73" fmla="*/ 2147483647 h 147"/>
                <a:gd name="T74" fmla="*/ 2147483647 w 505"/>
                <a:gd name="T75" fmla="*/ 2147483647 h 147"/>
                <a:gd name="T76" fmla="*/ 2147483647 w 505"/>
                <a:gd name="T77" fmla="*/ 2147483647 h 147"/>
                <a:gd name="T78" fmla="*/ 2147483647 w 505"/>
                <a:gd name="T79" fmla="*/ 2147483647 h 147"/>
                <a:gd name="T80" fmla="*/ 2147483647 w 505"/>
                <a:gd name="T81" fmla="*/ 2147483647 h 147"/>
                <a:gd name="T82" fmla="*/ 2147483647 w 505"/>
                <a:gd name="T83" fmla="*/ 2147483647 h 147"/>
                <a:gd name="T84" fmla="*/ 2147483647 w 505"/>
                <a:gd name="T85" fmla="*/ 2147483647 h 147"/>
                <a:gd name="T86" fmla="*/ 2147483647 w 505"/>
                <a:gd name="T87" fmla="*/ 2147483647 h 147"/>
                <a:gd name="T88" fmla="*/ 2147483647 w 505"/>
                <a:gd name="T89" fmla="*/ 2147483647 h 147"/>
                <a:gd name="T90" fmla="*/ 2147483647 w 505"/>
                <a:gd name="T91" fmla="*/ 2147483647 h 147"/>
                <a:gd name="T92" fmla="*/ 2147483647 w 505"/>
                <a:gd name="T93" fmla="*/ 2147483647 h 147"/>
                <a:gd name="T94" fmla="*/ 2147483647 w 505"/>
                <a:gd name="T95" fmla="*/ 2147483647 h 147"/>
                <a:gd name="T96" fmla="*/ 2147483647 w 505"/>
                <a:gd name="T97" fmla="*/ 2147483647 h 147"/>
                <a:gd name="T98" fmla="*/ 2147483647 w 505"/>
                <a:gd name="T99" fmla="*/ 2147483647 h 147"/>
                <a:gd name="T100" fmla="*/ 2147483647 w 505"/>
                <a:gd name="T101" fmla="*/ 2147483647 h 147"/>
                <a:gd name="T102" fmla="*/ 2147483647 w 505"/>
                <a:gd name="T103" fmla="*/ 2147483647 h 147"/>
                <a:gd name="T104" fmla="*/ 2147483647 w 505"/>
                <a:gd name="T105" fmla="*/ 2147483647 h 147"/>
                <a:gd name="T106" fmla="*/ 2147483647 w 505"/>
                <a:gd name="T107" fmla="*/ 2147483647 h 147"/>
                <a:gd name="T108" fmla="*/ 2147483647 w 505"/>
                <a:gd name="T109" fmla="*/ 2147483647 h 147"/>
                <a:gd name="T110" fmla="*/ 2147483647 w 505"/>
                <a:gd name="T111" fmla="*/ 2147483647 h 147"/>
                <a:gd name="T112" fmla="*/ 2147483647 w 505"/>
                <a:gd name="T113" fmla="*/ 2147483647 h 147"/>
                <a:gd name="T114" fmla="*/ 2147483647 w 505"/>
                <a:gd name="T115" fmla="*/ 2147483647 h 147"/>
                <a:gd name="T116" fmla="*/ 2147483647 w 505"/>
                <a:gd name="T117" fmla="*/ 2147483647 h 147"/>
                <a:gd name="T118" fmla="*/ 2147483647 w 505"/>
                <a:gd name="T119" fmla="*/ 2147483647 h 147"/>
                <a:gd name="T120" fmla="*/ 2147483647 w 505"/>
                <a:gd name="T121" fmla="*/ 2147483647 h 147"/>
                <a:gd name="T122" fmla="*/ 0 w 505"/>
                <a:gd name="T123" fmla="*/ 2147483647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05"/>
                <a:gd name="T187" fmla="*/ 0 h 147"/>
                <a:gd name="T188" fmla="*/ 505 w 505"/>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05" h="147">
                  <a:moveTo>
                    <a:pt x="0" y="129"/>
                  </a:moveTo>
                  <a:lnTo>
                    <a:pt x="0" y="128"/>
                  </a:lnTo>
                  <a:lnTo>
                    <a:pt x="4" y="128"/>
                  </a:lnTo>
                  <a:lnTo>
                    <a:pt x="5" y="128"/>
                  </a:lnTo>
                  <a:lnTo>
                    <a:pt x="8" y="127"/>
                  </a:lnTo>
                  <a:lnTo>
                    <a:pt x="10" y="127"/>
                  </a:lnTo>
                  <a:lnTo>
                    <a:pt x="14" y="127"/>
                  </a:lnTo>
                  <a:lnTo>
                    <a:pt x="18" y="126"/>
                  </a:lnTo>
                  <a:lnTo>
                    <a:pt x="22" y="126"/>
                  </a:lnTo>
                  <a:lnTo>
                    <a:pt x="27" y="125"/>
                  </a:lnTo>
                  <a:lnTo>
                    <a:pt x="32" y="125"/>
                  </a:lnTo>
                  <a:lnTo>
                    <a:pt x="37" y="124"/>
                  </a:lnTo>
                  <a:lnTo>
                    <a:pt x="43" y="123"/>
                  </a:lnTo>
                  <a:lnTo>
                    <a:pt x="48" y="123"/>
                  </a:lnTo>
                  <a:lnTo>
                    <a:pt x="55" y="123"/>
                  </a:lnTo>
                  <a:lnTo>
                    <a:pt x="62" y="121"/>
                  </a:lnTo>
                  <a:lnTo>
                    <a:pt x="68" y="121"/>
                  </a:lnTo>
                  <a:lnTo>
                    <a:pt x="75" y="120"/>
                  </a:lnTo>
                  <a:lnTo>
                    <a:pt x="84" y="119"/>
                  </a:lnTo>
                  <a:lnTo>
                    <a:pt x="90" y="117"/>
                  </a:lnTo>
                  <a:lnTo>
                    <a:pt x="99" y="116"/>
                  </a:lnTo>
                  <a:lnTo>
                    <a:pt x="107" y="115"/>
                  </a:lnTo>
                  <a:lnTo>
                    <a:pt x="116" y="114"/>
                  </a:lnTo>
                  <a:lnTo>
                    <a:pt x="124" y="113"/>
                  </a:lnTo>
                  <a:lnTo>
                    <a:pt x="133" y="111"/>
                  </a:lnTo>
                  <a:lnTo>
                    <a:pt x="142" y="110"/>
                  </a:lnTo>
                  <a:lnTo>
                    <a:pt x="152" y="109"/>
                  </a:lnTo>
                  <a:lnTo>
                    <a:pt x="161" y="107"/>
                  </a:lnTo>
                  <a:lnTo>
                    <a:pt x="170" y="106"/>
                  </a:lnTo>
                  <a:lnTo>
                    <a:pt x="180" y="104"/>
                  </a:lnTo>
                  <a:lnTo>
                    <a:pt x="190" y="103"/>
                  </a:lnTo>
                  <a:lnTo>
                    <a:pt x="200" y="100"/>
                  </a:lnTo>
                  <a:lnTo>
                    <a:pt x="210" y="98"/>
                  </a:lnTo>
                  <a:lnTo>
                    <a:pt x="220" y="96"/>
                  </a:lnTo>
                  <a:lnTo>
                    <a:pt x="230" y="94"/>
                  </a:lnTo>
                  <a:lnTo>
                    <a:pt x="240" y="92"/>
                  </a:lnTo>
                  <a:lnTo>
                    <a:pt x="251" y="90"/>
                  </a:lnTo>
                  <a:lnTo>
                    <a:pt x="261" y="88"/>
                  </a:lnTo>
                  <a:lnTo>
                    <a:pt x="273" y="86"/>
                  </a:lnTo>
                  <a:lnTo>
                    <a:pt x="282" y="83"/>
                  </a:lnTo>
                  <a:lnTo>
                    <a:pt x="294" y="80"/>
                  </a:lnTo>
                  <a:lnTo>
                    <a:pt x="303" y="77"/>
                  </a:lnTo>
                  <a:lnTo>
                    <a:pt x="315" y="75"/>
                  </a:lnTo>
                  <a:lnTo>
                    <a:pt x="324" y="73"/>
                  </a:lnTo>
                  <a:lnTo>
                    <a:pt x="335" y="70"/>
                  </a:lnTo>
                  <a:lnTo>
                    <a:pt x="345" y="67"/>
                  </a:lnTo>
                  <a:lnTo>
                    <a:pt x="356" y="64"/>
                  </a:lnTo>
                  <a:lnTo>
                    <a:pt x="366" y="60"/>
                  </a:lnTo>
                  <a:lnTo>
                    <a:pt x="376" y="56"/>
                  </a:lnTo>
                  <a:lnTo>
                    <a:pt x="387" y="54"/>
                  </a:lnTo>
                  <a:lnTo>
                    <a:pt x="396" y="50"/>
                  </a:lnTo>
                  <a:lnTo>
                    <a:pt x="407" y="47"/>
                  </a:lnTo>
                  <a:lnTo>
                    <a:pt x="416" y="43"/>
                  </a:lnTo>
                  <a:lnTo>
                    <a:pt x="426" y="39"/>
                  </a:lnTo>
                  <a:lnTo>
                    <a:pt x="435" y="36"/>
                  </a:lnTo>
                  <a:lnTo>
                    <a:pt x="445" y="31"/>
                  </a:lnTo>
                  <a:lnTo>
                    <a:pt x="454" y="27"/>
                  </a:lnTo>
                  <a:lnTo>
                    <a:pt x="463" y="23"/>
                  </a:lnTo>
                  <a:lnTo>
                    <a:pt x="472" y="18"/>
                  </a:lnTo>
                  <a:lnTo>
                    <a:pt x="480" y="14"/>
                  </a:lnTo>
                  <a:lnTo>
                    <a:pt x="488" y="10"/>
                  </a:lnTo>
                  <a:lnTo>
                    <a:pt x="497" y="5"/>
                  </a:lnTo>
                  <a:lnTo>
                    <a:pt x="505" y="0"/>
                  </a:lnTo>
                  <a:lnTo>
                    <a:pt x="504" y="27"/>
                  </a:lnTo>
                  <a:lnTo>
                    <a:pt x="503" y="27"/>
                  </a:lnTo>
                  <a:lnTo>
                    <a:pt x="502" y="27"/>
                  </a:lnTo>
                  <a:lnTo>
                    <a:pt x="500" y="28"/>
                  </a:lnTo>
                  <a:lnTo>
                    <a:pt x="498" y="30"/>
                  </a:lnTo>
                  <a:lnTo>
                    <a:pt x="494" y="32"/>
                  </a:lnTo>
                  <a:lnTo>
                    <a:pt x="490" y="35"/>
                  </a:lnTo>
                  <a:lnTo>
                    <a:pt x="487" y="36"/>
                  </a:lnTo>
                  <a:lnTo>
                    <a:pt x="485" y="37"/>
                  </a:lnTo>
                  <a:lnTo>
                    <a:pt x="482" y="38"/>
                  </a:lnTo>
                  <a:lnTo>
                    <a:pt x="480" y="40"/>
                  </a:lnTo>
                  <a:lnTo>
                    <a:pt x="476" y="42"/>
                  </a:lnTo>
                  <a:lnTo>
                    <a:pt x="473" y="43"/>
                  </a:lnTo>
                  <a:lnTo>
                    <a:pt x="469" y="45"/>
                  </a:lnTo>
                  <a:lnTo>
                    <a:pt x="466" y="47"/>
                  </a:lnTo>
                  <a:lnTo>
                    <a:pt x="461" y="49"/>
                  </a:lnTo>
                  <a:lnTo>
                    <a:pt x="456" y="51"/>
                  </a:lnTo>
                  <a:lnTo>
                    <a:pt x="452" y="53"/>
                  </a:lnTo>
                  <a:lnTo>
                    <a:pt x="448" y="55"/>
                  </a:lnTo>
                  <a:lnTo>
                    <a:pt x="442" y="56"/>
                  </a:lnTo>
                  <a:lnTo>
                    <a:pt x="436" y="59"/>
                  </a:lnTo>
                  <a:lnTo>
                    <a:pt x="430" y="61"/>
                  </a:lnTo>
                  <a:lnTo>
                    <a:pt x="425" y="64"/>
                  </a:lnTo>
                  <a:lnTo>
                    <a:pt x="418" y="66"/>
                  </a:lnTo>
                  <a:lnTo>
                    <a:pt x="412" y="69"/>
                  </a:lnTo>
                  <a:lnTo>
                    <a:pt x="406" y="71"/>
                  </a:lnTo>
                  <a:lnTo>
                    <a:pt x="399" y="73"/>
                  </a:lnTo>
                  <a:lnTo>
                    <a:pt x="391" y="75"/>
                  </a:lnTo>
                  <a:lnTo>
                    <a:pt x="384" y="77"/>
                  </a:lnTo>
                  <a:lnTo>
                    <a:pt x="376" y="80"/>
                  </a:lnTo>
                  <a:lnTo>
                    <a:pt x="368" y="83"/>
                  </a:lnTo>
                  <a:lnTo>
                    <a:pt x="360" y="85"/>
                  </a:lnTo>
                  <a:lnTo>
                    <a:pt x="352" y="88"/>
                  </a:lnTo>
                  <a:lnTo>
                    <a:pt x="342" y="90"/>
                  </a:lnTo>
                  <a:lnTo>
                    <a:pt x="334" y="92"/>
                  </a:lnTo>
                  <a:lnTo>
                    <a:pt x="323" y="95"/>
                  </a:lnTo>
                  <a:lnTo>
                    <a:pt x="314" y="97"/>
                  </a:lnTo>
                  <a:lnTo>
                    <a:pt x="303" y="99"/>
                  </a:lnTo>
                  <a:lnTo>
                    <a:pt x="293" y="102"/>
                  </a:lnTo>
                  <a:lnTo>
                    <a:pt x="281" y="105"/>
                  </a:lnTo>
                  <a:lnTo>
                    <a:pt x="271" y="108"/>
                  </a:lnTo>
                  <a:lnTo>
                    <a:pt x="259" y="110"/>
                  </a:lnTo>
                  <a:lnTo>
                    <a:pt x="247" y="112"/>
                  </a:lnTo>
                  <a:lnTo>
                    <a:pt x="235" y="114"/>
                  </a:lnTo>
                  <a:lnTo>
                    <a:pt x="222" y="117"/>
                  </a:lnTo>
                  <a:lnTo>
                    <a:pt x="209" y="119"/>
                  </a:lnTo>
                  <a:lnTo>
                    <a:pt x="197" y="122"/>
                  </a:lnTo>
                  <a:lnTo>
                    <a:pt x="182" y="124"/>
                  </a:lnTo>
                  <a:lnTo>
                    <a:pt x="169" y="126"/>
                  </a:lnTo>
                  <a:lnTo>
                    <a:pt x="155" y="129"/>
                  </a:lnTo>
                  <a:lnTo>
                    <a:pt x="141" y="130"/>
                  </a:lnTo>
                  <a:lnTo>
                    <a:pt x="125" y="132"/>
                  </a:lnTo>
                  <a:lnTo>
                    <a:pt x="110" y="135"/>
                  </a:lnTo>
                  <a:lnTo>
                    <a:pt x="94" y="137"/>
                  </a:lnTo>
                  <a:lnTo>
                    <a:pt x="79" y="139"/>
                  </a:lnTo>
                  <a:lnTo>
                    <a:pt x="62" y="141"/>
                  </a:lnTo>
                  <a:lnTo>
                    <a:pt x="46" y="143"/>
                  </a:lnTo>
                  <a:lnTo>
                    <a:pt x="29" y="145"/>
                  </a:lnTo>
                  <a:lnTo>
                    <a:pt x="11" y="147"/>
                  </a:lnTo>
                  <a:lnTo>
                    <a:pt x="0" y="129"/>
                  </a:lnTo>
                  <a:close/>
                </a:path>
              </a:pathLst>
            </a:custGeom>
            <a:solidFill>
              <a:srgbClr val="F5FF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1" name="Freeform 32"/>
            <p:cNvSpPr>
              <a:spLocks/>
            </p:cNvSpPr>
            <p:nvPr/>
          </p:nvSpPr>
          <p:spPr bwMode="auto">
            <a:xfrm>
              <a:off x="7485063" y="1841500"/>
              <a:ext cx="682625" cy="506413"/>
            </a:xfrm>
            <a:custGeom>
              <a:avLst/>
              <a:gdLst>
                <a:gd name="T0" fmla="*/ 2147483647 w 430"/>
                <a:gd name="T1" fmla="*/ 2147483647 h 319"/>
                <a:gd name="T2" fmla="*/ 2147483647 w 430"/>
                <a:gd name="T3" fmla="*/ 2147483647 h 319"/>
                <a:gd name="T4" fmla="*/ 2147483647 w 430"/>
                <a:gd name="T5" fmla="*/ 2147483647 h 319"/>
                <a:gd name="T6" fmla="*/ 2147483647 w 430"/>
                <a:gd name="T7" fmla="*/ 2147483647 h 319"/>
                <a:gd name="T8" fmla="*/ 2147483647 w 430"/>
                <a:gd name="T9" fmla="*/ 2147483647 h 319"/>
                <a:gd name="T10" fmla="*/ 2147483647 w 430"/>
                <a:gd name="T11" fmla="*/ 2147483647 h 319"/>
                <a:gd name="T12" fmla="*/ 2147483647 w 430"/>
                <a:gd name="T13" fmla="*/ 2147483647 h 319"/>
                <a:gd name="T14" fmla="*/ 2147483647 w 430"/>
                <a:gd name="T15" fmla="*/ 2147483647 h 319"/>
                <a:gd name="T16" fmla="*/ 2147483647 w 430"/>
                <a:gd name="T17" fmla="*/ 2147483647 h 319"/>
                <a:gd name="T18" fmla="*/ 2147483647 w 430"/>
                <a:gd name="T19" fmla="*/ 2147483647 h 319"/>
                <a:gd name="T20" fmla="*/ 2147483647 w 430"/>
                <a:gd name="T21" fmla="*/ 2147483647 h 319"/>
                <a:gd name="T22" fmla="*/ 2147483647 w 430"/>
                <a:gd name="T23" fmla="*/ 2147483647 h 319"/>
                <a:gd name="T24" fmla="*/ 2147483647 w 430"/>
                <a:gd name="T25" fmla="*/ 2147483647 h 319"/>
                <a:gd name="T26" fmla="*/ 2147483647 w 430"/>
                <a:gd name="T27" fmla="*/ 2147483647 h 319"/>
                <a:gd name="T28" fmla="*/ 2147483647 w 430"/>
                <a:gd name="T29" fmla="*/ 2147483647 h 319"/>
                <a:gd name="T30" fmla="*/ 2147483647 w 430"/>
                <a:gd name="T31" fmla="*/ 2147483647 h 319"/>
                <a:gd name="T32" fmla="*/ 2147483647 w 430"/>
                <a:gd name="T33" fmla="*/ 2147483647 h 319"/>
                <a:gd name="T34" fmla="*/ 2147483647 w 430"/>
                <a:gd name="T35" fmla="*/ 2147483647 h 319"/>
                <a:gd name="T36" fmla="*/ 2147483647 w 430"/>
                <a:gd name="T37" fmla="*/ 2147483647 h 319"/>
                <a:gd name="T38" fmla="*/ 2147483647 w 430"/>
                <a:gd name="T39" fmla="*/ 2147483647 h 319"/>
                <a:gd name="T40" fmla="*/ 2147483647 w 430"/>
                <a:gd name="T41" fmla="*/ 2147483647 h 319"/>
                <a:gd name="T42" fmla="*/ 2147483647 w 430"/>
                <a:gd name="T43" fmla="*/ 2147483647 h 319"/>
                <a:gd name="T44" fmla="*/ 2147483647 w 430"/>
                <a:gd name="T45" fmla="*/ 2147483647 h 319"/>
                <a:gd name="T46" fmla="*/ 2147483647 w 430"/>
                <a:gd name="T47" fmla="*/ 2147483647 h 319"/>
                <a:gd name="T48" fmla="*/ 2147483647 w 430"/>
                <a:gd name="T49" fmla="*/ 2147483647 h 319"/>
                <a:gd name="T50" fmla="*/ 2147483647 w 430"/>
                <a:gd name="T51" fmla="*/ 2147483647 h 319"/>
                <a:gd name="T52" fmla="*/ 2147483647 w 430"/>
                <a:gd name="T53" fmla="*/ 2147483647 h 319"/>
                <a:gd name="T54" fmla="*/ 2147483647 w 430"/>
                <a:gd name="T55" fmla="*/ 2147483647 h 319"/>
                <a:gd name="T56" fmla="*/ 2147483647 w 430"/>
                <a:gd name="T57" fmla="*/ 2147483647 h 319"/>
                <a:gd name="T58" fmla="*/ 2147483647 w 430"/>
                <a:gd name="T59" fmla="*/ 2147483647 h 319"/>
                <a:gd name="T60" fmla="*/ 2147483647 w 430"/>
                <a:gd name="T61" fmla="*/ 2147483647 h 319"/>
                <a:gd name="T62" fmla="*/ 2147483647 w 430"/>
                <a:gd name="T63" fmla="*/ 2147483647 h 319"/>
                <a:gd name="T64" fmla="*/ 2147483647 w 430"/>
                <a:gd name="T65" fmla="*/ 2147483647 h 319"/>
                <a:gd name="T66" fmla="*/ 2147483647 w 430"/>
                <a:gd name="T67" fmla="*/ 2147483647 h 319"/>
                <a:gd name="T68" fmla="*/ 2147483647 w 430"/>
                <a:gd name="T69" fmla="*/ 2147483647 h 319"/>
                <a:gd name="T70" fmla="*/ 2147483647 w 430"/>
                <a:gd name="T71" fmla="*/ 2147483647 h 319"/>
                <a:gd name="T72" fmla="*/ 2147483647 w 430"/>
                <a:gd name="T73" fmla="*/ 2147483647 h 319"/>
                <a:gd name="T74" fmla="*/ 2147483647 w 430"/>
                <a:gd name="T75" fmla="*/ 2147483647 h 319"/>
                <a:gd name="T76" fmla="*/ 2147483647 w 430"/>
                <a:gd name="T77" fmla="*/ 2147483647 h 319"/>
                <a:gd name="T78" fmla="*/ 2147483647 w 430"/>
                <a:gd name="T79" fmla="*/ 2147483647 h 319"/>
                <a:gd name="T80" fmla="*/ 2147483647 w 430"/>
                <a:gd name="T81" fmla="*/ 2147483647 h 319"/>
                <a:gd name="T82" fmla="*/ 2147483647 w 430"/>
                <a:gd name="T83" fmla="*/ 2147483647 h 319"/>
                <a:gd name="T84" fmla="*/ 2147483647 w 430"/>
                <a:gd name="T85" fmla="*/ 2147483647 h 319"/>
                <a:gd name="T86" fmla="*/ 2147483647 w 430"/>
                <a:gd name="T87" fmla="*/ 2147483647 h 319"/>
                <a:gd name="T88" fmla="*/ 2147483647 w 430"/>
                <a:gd name="T89" fmla="*/ 2147483647 h 319"/>
                <a:gd name="T90" fmla="*/ 2147483647 w 430"/>
                <a:gd name="T91" fmla="*/ 2147483647 h 319"/>
                <a:gd name="T92" fmla="*/ 2147483647 w 430"/>
                <a:gd name="T93" fmla="*/ 2147483647 h 319"/>
                <a:gd name="T94" fmla="*/ 2147483647 w 430"/>
                <a:gd name="T95" fmla="*/ 2147483647 h 319"/>
                <a:gd name="T96" fmla="*/ 2147483647 w 430"/>
                <a:gd name="T97" fmla="*/ 2147483647 h 319"/>
                <a:gd name="T98" fmla="*/ 2147483647 w 430"/>
                <a:gd name="T99" fmla="*/ 2147483647 h 319"/>
                <a:gd name="T100" fmla="*/ 2147483647 w 430"/>
                <a:gd name="T101" fmla="*/ 2147483647 h 319"/>
                <a:gd name="T102" fmla="*/ 2147483647 w 430"/>
                <a:gd name="T103" fmla="*/ 2147483647 h 319"/>
                <a:gd name="T104" fmla="*/ 2147483647 w 430"/>
                <a:gd name="T105" fmla="*/ 2147483647 h 319"/>
                <a:gd name="T106" fmla="*/ 2147483647 w 430"/>
                <a:gd name="T107" fmla="*/ 2147483647 h 319"/>
                <a:gd name="T108" fmla="*/ 2147483647 w 430"/>
                <a:gd name="T109" fmla="*/ 2147483647 h 319"/>
                <a:gd name="T110" fmla="*/ 2147483647 w 430"/>
                <a:gd name="T111" fmla="*/ 2147483647 h 319"/>
                <a:gd name="T112" fmla="*/ 2147483647 w 430"/>
                <a:gd name="T113" fmla="*/ 2147483647 h 319"/>
                <a:gd name="T114" fmla="*/ 2147483647 w 430"/>
                <a:gd name="T115" fmla="*/ 2147483647 h 319"/>
                <a:gd name="T116" fmla="*/ 2147483647 w 430"/>
                <a:gd name="T117" fmla="*/ 2147483647 h 319"/>
                <a:gd name="T118" fmla="*/ 2147483647 w 430"/>
                <a:gd name="T119" fmla="*/ 2147483647 h 319"/>
                <a:gd name="T120" fmla="*/ 2147483647 w 430"/>
                <a:gd name="T121" fmla="*/ 2147483647 h 319"/>
                <a:gd name="T122" fmla="*/ 2147483647 w 430"/>
                <a:gd name="T123" fmla="*/ 2147483647 h 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30"/>
                <a:gd name="T187" fmla="*/ 0 h 319"/>
                <a:gd name="T188" fmla="*/ 430 w 430"/>
                <a:gd name="T189" fmla="*/ 319 h 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30" h="319">
                  <a:moveTo>
                    <a:pt x="12" y="103"/>
                  </a:moveTo>
                  <a:lnTo>
                    <a:pt x="13" y="103"/>
                  </a:lnTo>
                  <a:lnTo>
                    <a:pt x="15" y="105"/>
                  </a:lnTo>
                  <a:lnTo>
                    <a:pt x="16" y="106"/>
                  </a:lnTo>
                  <a:lnTo>
                    <a:pt x="18" y="108"/>
                  </a:lnTo>
                  <a:lnTo>
                    <a:pt x="20" y="110"/>
                  </a:lnTo>
                  <a:lnTo>
                    <a:pt x="23" y="113"/>
                  </a:lnTo>
                  <a:lnTo>
                    <a:pt x="25" y="114"/>
                  </a:lnTo>
                  <a:lnTo>
                    <a:pt x="29" y="117"/>
                  </a:lnTo>
                  <a:lnTo>
                    <a:pt x="31" y="120"/>
                  </a:lnTo>
                  <a:lnTo>
                    <a:pt x="35" y="123"/>
                  </a:lnTo>
                  <a:lnTo>
                    <a:pt x="40" y="126"/>
                  </a:lnTo>
                  <a:lnTo>
                    <a:pt x="44" y="130"/>
                  </a:lnTo>
                  <a:lnTo>
                    <a:pt x="46" y="131"/>
                  </a:lnTo>
                  <a:lnTo>
                    <a:pt x="48" y="133"/>
                  </a:lnTo>
                  <a:lnTo>
                    <a:pt x="51" y="135"/>
                  </a:lnTo>
                  <a:lnTo>
                    <a:pt x="54" y="137"/>
                  </a:lnTo>
                  <a:lnTo>
                    <a:pt x="56" y="139"/>
                  </a:lnTo>
                  <a:lnTo>
                    <a:pt x="59" y="141"/>
                  </a:lnTo>
                  <a:lnTo>
                    <a:pt x="62" y="143"/>
                  </a:lnTo>
                  <a:lnTo>
                    <a:pt x="65" y="145"/>
                  </a:lnTo>
                  <a:lnTo>
                    <a:pt x="67" y="147"/>
                  </a:lnTo>
                  <a:lnTo>
                    <a:pt x="70" y="150"/>
                  </a:lnTo>
                  <a:lnTo>
                    <a:pt x="73" y="151"/>
                  </a:lnTo>
                  <a:lnTo>
                    <a:pt x="77" y="153"/>
                  </a:lnTo>
                  <a:lnTo>
                    <a:pt x="80" y="155"/>
                  </a:lnTo>
                  <a:lnTo>
                    <a:pt x="84" y="158"/>
                  </a:lnTo>
                  <a:lnTo>
                    <a:pt x="86" y="160"/>
                  </a:lnTo>
                  <a:lnTo>
                    <a:pt x="91" y="163"/>
                  </a:lnTo>
                  <a:lnTo>
                    <a:pt x="94" y="166"/>
                  </a:lnTo>
                  <a:lnTo>
                    <a:pt x="98" y="168"/>
                  </a:lnTo>
                  <a:lnTo>
                    <a:pt x="102" y="170"/>
                  </a:lnTo>
                  <a:lnTo>
                    <a:pt x="105" y="172"/>
                  </a:lnTo>
                  <a:lnTo>
                    <a:pt x="109" y="175"/>
                  </a:lnTo>
                  <a:lnTo>
                    <a:pt x="113" y="177"/>
                  </a:lnTo>
                  <a:lnTo>
                    <a:pt x="117" y="180"/>
                  </a:lnTo>
                  <a:lnTo>
                    <a:pt x="122" y="183"/>
                  </a:lnTo>
                  <a:lnTo>
                    <a:pt x="125" y="185"/>
                  </a:lnTo>
                  <a:lnTo>
                    <a:pt x="129" y="188"/>
                  </a:lnTo>
                  <a:lnTo>
                    <a:pt x="134" y="190"/>
                  </a:lnTo>
                  <a:lnTo>
                    <a:pt x="139" y="192"/>
                  </a:lnTo>
                  <a:lnTo>
                    <a:pt x="143" y="195"/>
                  </a:lnTo>
                  <a:lnTo>
                    <a:pt x="147" y="198"/>
                  </a:lnTo>
                  <a:lnTo>
                    <a:pt x="152" y="200"/>
                  </a:lnTo>
                  <a:lnTo>
                    <a:pt x="157" y="203"/>
                  </a:lnTo>
                  <a:lnTo>
                    <a:pt x="162" y="206"/>
                  </a:lnTo>
                  <a:lnTo>
                    <a:pt x="166" y="208"/>
                  </a:lnTo>
                  <a:lnTo>
                    <a:pt x="171" y="211"/>
                  </a:lnTo>
                  <a:lnTo>
                    <a:pt x="177" y="214"/>
                  </a:lnTo>
                  <a:lnTo>
                    <a:pt x="182" y="216"/>
                  </a:lnTo>
                  <a:lnTo>
                    <a:pt x="186" y="218"/>
                  </a:lnTo>
                  <a:lnTo>
                    <a:pt x="191" y="221"/>
                  </a:lnTo>
                  <a:lnTo>
                    <a:pt x="196" y="223"/>
                  </a:lnTo>
                  <a:lnTo>
                    <a:pt x="201" y="226"/>
                  </a:lnTo>
                  <a:lnTo>
                    <a:pt x="205" y="227"/>
                  </a:lnTo>
                  <a:lnTo>
                    <a:pt x="209" y="230"/>
                  </a:lnTo>
                  <a:lnTo>
                    <a:pt x="215" y="232"/>
                  </a:lnTo>
                  <a:lnTo>
                    <a:pt x="219" y="234"/>
                  </a:lnTo>
                  <a:lnTo>
                    <a:pt x="223" y="236"/>
                  </a:lnTo>
                  <a:lnTo>
                    <a:pt x="227" y="238"/>
                  </a:lnTo>
                  <a:lnTo>
                    <a:pt x="232" y="240"/>
                  </a:lnTo>
                  <a:lnTo>
                    <a:pt x="236" y="242"/>
                  </a:lnTo>
                  <a:lnTo>
                    <a:pt x="240" y="244"/>
                  </a:lnTo>
                  <a:lnTo>
                    <a:pt x="244" y="245"/>
                  </a:lnTo>
                  <a:lnTo>
                    <a:pt x="249" y="248"/>
                  </a:lnTo>
                  <a:lnTo>
                    <a:pt x="252" y="249"/>
                  </a:lnTo>
                  <a:lnTo>
                    <a:pt x="256" y="251"/>
                  </a:lnTo>
                  <a:lnTo>
                    <a:pt x="259" y="253"/>
                  </a:lnTo>
                  <a:lnTo>
                    <a:pt x="263" y="255"/>
                  </a:lnTo>
                  <a:lnTo>
                    <a:pt x="267" y="256"/>
                  </a:lnTo>
                  <a:lnTo>
                    <a:pt x="271" y="258"/>
                  </a:lnTo>
                  <a:lnTo>
                    <a:pt x="274" y="259"/>
                  </a:lnTo>
                  <a:lnTo>
                    <a:pt x="277" y="261"/>
                  </a:lnTo>
                  <a:lnTo>
                    <a:pt x="280" y="262"/>
                  </a:lnTo>
                  <a:lnTo>
                    <a:pt x="284" y="263"/>
                  </a:lnTo>
                  <a:lnTo>
                    <a:pt x="287" y="264"/>
                  </a:lnTo>
                  <a:lnTo>
                    <a:pt x="291" y="265"/>
                  </a:lnTo>
                  <a:lnTo>
                    <a:pt x="294" y="266"/>
                  </a:lnTo>
                  <a:lnTo>
                    <a:pt x="296" y="268"/>
                  </a:lnTo>
                  <a:lnTo>
                    <a:pt x="298" y="269"/>
                  </a:lnTo>
                  <a:lnTo>
                    <a:pt x="302" y="270"/>
                  </a:lnTo>
                  <a:lnTo>
                    <a:pt x="307" y="272"/>
                  </a:lnTo>
                  <a:lnTo>
                    <a:pt x="312" y="274"/>
                  </a:lnTo>
                  <a:lnTo>
                    <a:pt x="316" y="276"/>
                  </a:lnTo>
                  <a:lnTo>
                    <a:pt x="321" y="278"/>
                  </a:lnTo>
                  <a:lnTo>
                    <a:pt x="325" y="279"/>
                  </a:lnTo>
                  <a:lnTo>
                    <a:pt x="329" y="280"/>
                  </a:lnTo>
                  <a:lnTo>
                    <a:pt x="332" y="282"/>
                  </a:lnTo>
                  <a:lnTo>
                    <a:pt x="335" y="282"/>
                  </a:lnTo>
                  <a:lnTo>
                    <a:pt x="338" y="283"/>
                  </a:lnTo>
                  <a:lnTo>
                    <a:pt x="340" y="283"/>
                  </a:lnTo>
                  <a:lnTo>
                    <a:pt x="342" y="284"/>
                  </a:lnTo>
                  <a:lnTo>
                    <a:pt x="344" y="285"/>
                  </a:lnTo>
                  <a:lnTo>
                    <a:pt x="346" y="286"/>
                  </a:lnTo>
                  <a:lnTo>
                    <a:pt x="347" y="286"/>
                  </a:lnTo>
                  <a:lnTo>
                    <a:pt x="390" y="195"/>
                  </a:lnTo>
                  <a:lnTo>
                    <a:pt x="389" y="194"/>
                  </a:lnTo>
                  <a:lnTo>
                    <a:pt x="387" y="193"/>
                  </a:lnTo>
                  <a:lnTo>
                    <a:pt x="384" y="192"/>
                  </a:lnTo>
                  <a:lnTo>
                    <a:pt x="380" y="191"/>
                  </a:lnTo>
                  <a:lnTo>
                    <a:pt x="377" y="190"/>
                  </a:lnTo>
                  <a:lnTo>
                    <a:pt x="374" y="189"/>
                  </a:lnTo>
                  <a:lnTo>
                    <a:pt x="372" y="189"/>
                  </a:lnTo>
                  <a:lnTo>
                    <a:pt x="369" y="188"/>
                  </a:lnTo>
                  <a:lnTo>
                    <a:pt x="365" y="187"/>
                  </a:lnTo>
                  <a:lnTo>
                    <a:pt x="361" y="185"/>
                  </a:lnTo>
                  <a:lnTo>
                    <a:pt x="357" y="184"/>
                  </a:lnTo>
                  <a:lnTo>
                    <a:pt x="353" y="183"/>
                  </a:lnTo>
                  <a:lnTo>
                    <a:pt x="349" y="181"/>
                  </a:lnTo>
                  <a:lnTo>
                    <a:pt x="345" y="179"/>
                  </a:lnTo>
                  <a:lnTo>
                    <a:pt x="340" y="177"/>
                  </a:lnTo>
                  <a:lnTo>
                    <a:pt x="335" y="175"/>
                  </a:lnTo>
                  <a:lnTo>
                    <a:pt x="331" y="173"/>
                  </a:lnTo>
                  <a:lnTo>
                    <a:pt x="325" y="171"/>
                  </a:lnTo>
                  <a:lnTo>
                    <a:pt x="320" y="170"/>
                  </a:lnTo>
                  <a:lnTo>
                    <a:pt x="315" y="168"/>
                  </a:lnTo>
                  <a:lnTo>
                    <a:pt x="309" y="166"/>
                  </a:lnTo>
                  <a:lnTo>
                    <a:pt x="303" y="163"/>
                  </a:lnTo>
                  <a:lnTo>
                    <a:pt x="297" y="161"/>
                  </a:lnTo>
                  <a:lnTo>
                    <a:pt x="292" y="158"/>
                  </a:lnTo>
                  <a:lnTo>
                    <a:pt x="285" y="155"/>
                  </a:lnTo>
                  <a:lnTo>
                    <a:pt x="278" y="153"/>
                  </a:lnTo>
                  <a:lnTo>
                    <a:pt x="273" y="151"/>
                  </a:lnTo>
                  <a:lnTo>
                    <a:pt x="267" y="148"/>
                  </a:lnTo>
                  <a:lnTo>
                    <a:pt x="259" y="145"/>
                  </a:lnTo>
                  <a:lnTo>
                    <a:pt x="253" y="142"/>
                  </a:lnTo>
                  <a:lnTo>
                    <a:pt x="246" y="139"/>
                  </a:lnTo>
                  <a:lnTo>
                    <a:pt x="239" y="136"/>
                  </a:lnTo>
                  <a:lnTo>
                    <a:pt x="233" y="133"/>
                  </a:lnTo>
                  <a:lnTo>
                    <a:pt x="226" y="130"/>
                  </a:lnTo>
                  <a:lnTo>
                    <a:pt x="219" y="126"/>
                  </a:lnTo>
                  <a:lnTo>
                    <a:pt x="212" y="123"/>
                  </a:lnTo>
                  <a:lnTo>
                    <a:pt x="204" y="120"/>
                  </a:lnTo>
                  <a:lnTo>
                    <a:pt x="198" y="116"/>
                  </a:lnTo>
                  <a:lnTo>
                    <a:pt x="190" y="113"/>
                  </a:lnTo>
                  <a:lnTo>
                    <a:pt x="183" y="110"/>
                  </a:lnTo>
                  <a:lnTo>
                    <a:pt x="176" y="106"/>
                  </a:lnTo>
                  <a:lnTo>
                    <a:pt x="169" y="102"/>
                  </a:lnTo>
                  <a:lnTo>
                    <a:pt x="162" y="98"/>
                  </a:lnTo>
                  <a:lnTo>
                    <a:pt x="155" y="95"/>
                  </a:lnTo>
                  <a:lnTo>
                    <a:pt x="147" y="91"/>
                  </a:lnTo>
                  <a:lnTo>
                    <a:pt x="141" y="87"/>
                  </a:lnTo>
                  <a:lnTo>
                    <a:pt x="133" y="82"/>
                  </a:lnTo>
                  <a:lnTo>
                    <a:pt x="126" y="78"/>
                  </a:lnTo>
                  <a:lnTo>
                    <a:pt x="119" y="75"/>
                  </a:lnTo>
                  <a:lnTo>
                    <a:pt x="112" y="70"/>
                  </a:lnTo>
                  <a:lnTo>
                    <a:pt x="105" y="66"/>
                  </a:lnTo>
                  <a:lnTo>
                    <a:pt x="99" y="62"/>
                  </a:lnTo>
                  <a:lnTo>
                    <a:pt x="91" y="58"/>
                  </a:lnTo>
                  <a:lnTo>
                    <a:pt x="85" y="54"/>
                  </a:lnTo>
                  <a:lnTo>
                    <a:pt x="78" y="49"/>
                  </a:lnTo>
                  <a:lnTo>
                    <a:pt x="72" y="44"/>
                  </a:lnTo>
                  <a:lnTo>
                    <a:pt x="66" y="40"/>
                  </a:lnTo>
                  <a:lnTo>
                    <a:pt x="59" y="36"/>
                  </a:lnTo>
                  <a:lnTo>
                    <a:pt x="53" y="31"/>
                  </a:lnTo>
                  <a:lnTo>
                    <a:pt x="48" y="27"/>
                  </a:lnTo>
                  <a:lnTo>
                    <a:pt x="54" y="0"/>
                  </a:lnTo>
                  <a:lnTo>
                    <a:pt x="55" y="0"/>
                  </a:lnTo>
                  <a:lnTo>
                    <a:pt x="57" y="2"/>
                  </a:lnTo>
                  <a:lnTo>
                    <a:pt x="59" y="2"/>
                  </a:lnTo>
                  <a:lnTo>
                    <a:pt x="61" y="4"/>
                  </a:lnTo>
                  <a:lnTo>
                    <a:pt x="63" y="6"/>
                  </a:lnTo>
                  <a:lnTo>
                    <a:pt x="66" y="8"/>
                  </a:lnTo>
                  <a:lnTo>
                    <a:pt x="68" y="10"/>
                  </a:lnTo>
                  <a:lnTo>
                    <a:pt x="72" y="13"/>
                  </a:lnTo>
                  <a:lnTo>
                    <a:pt x="76" y="16"/>
                  </a:lnTo>
                  <a:lnTo>
                    <a:pt x="81" y="19"/>
                  </a:lnTo>
                  <a:lnTo>
                    <a:pt x="83" y="21"/>
                  </a:lnTo>
                  <a:lnTo>
                    <a:pt x="85" y="21"/>
                  </a:lnTo>
                  <a:lnTo>
                    <a:pt x="87" y="23"/>
                  </a:lnTo>
                  <a:lnTo>
                    <a:pt x="90" y="25"/>
                  </a:lnTo>
                  <a:lnTo>
                    <a:pt x="93" y="26"/>
                  </a:lnTo>
                  <a:lnTo>
                    <a:pt x="96" y="28"/>
                  </a:lnTo>
                  <a:lnTo>
                    <a:pt x="99" y="30"/>
                  </a:lnTo>
                  <a:lnTo>
                    <a:pt x="103" y="33"/>
                  </a:lnTo>
                  <a:lnTo>
                    <a:pt x="105" y="34"/>
                  </a:lnTo>
                  <a:lnTo>
                    <a:pt x="108" y="37"/>
                  </a:lnTo>
                  <a:lnTo>
                    <a:pt x="111" y="39"/>
                  </a:lnTo>
                  <a:lnTo>
                    <a:pt x="115" y="40"/>
                  </a:lnTo>
                  <a:lnTo>
                    <a:pt x="118" y="42"/>
                  </a:lnTo>
                  <a:lnTo>
                    <a:pt x="122" y="44"/>
                  </a:lnTo>
                  <a:lnTo>
                    <a:pt x="126" y="46"/>
                  </a:lnTo>
                  <a:lnTo>
                    <a:pt x="130" y="49"/>
                  </a:lnTo>
                  <a:lnTo>
                    <a:pt x="134" y="51"/>
                  </a:lnTo>
                  <a:lnTo>
                    <a:pt x="138" y="53"/>
                  </a:lnTo>
                  <a:lnTo>
                    <a:pt x="142" y="56"/>
                  </a:lnTo>
                  <a:lnTo>
                    <a:pt x="146" y="58"/>
                  </a:lnTo>
                  <a:lnTo>
                    <a:pt x="151" y="60"/>
                  </a:lnTo>
                  <a:lnTo>
                    <a:pt x="156" y="63"/>
                  </a:lnTo>
                  <a:lnTo>
                    <a:pt x="160" y="66"/>
                  </a:lnTo>
                  <a:lnTo>
                    <a:pt x="165" y="69"/>
                  </a:lnTo>
                  <a:lnTo>
                    <a:pt x="169" y="71"/>
                  </a:lnTo>
                  <a:lnTo>
                    <a:pt x="175" y="73"/>
                  </a:lnTo>
                  <a:lnTo>
                    <a:pt x="180" y="76"/>
                  </a:lnTo>
                  <a:lnTo>
                    <a:pt x="184" y="78"/>
                  </a:lnTo>
                  <a:lnTo>
                    <a:pt x="190" y="81"/>
                  </a:lnTo>
                  <a:lnTo>
                    <a:pt x="196" y="84"/>
                  </a:lnTo>
                  <a:lnTo>
                    <a:pt x="201" y="87"/>
                  </a:lnTo>
                  <a:lnTo>
                    <a:pt x="207" y="90"/>
                  </a:lnTo>
                  <a:lnTo>
                    <a:pt x="213" y="93"/>
                  </a:lnTo>
                  <a:lnTo>
                    <a:pt x="219" y="96"/>
                  </a:lnTo>
                  <a:lnTo>
                    <a:pt x="224" y="98"/>
                  </a:lnTo>
                  <a:lnTo>
                    <a:pt x="231" y="101"/>
                  </a:lnTo>
                  <a:lnTo>
                    <a:pt x="237" y="104"/>
                  </a:lnTo>
                  <a:lnTo>
                    <a:pt x="243" y="107"/>
                  </a:lnTo>
                  <a:lnTo>
                    <a:pt x="250" y="110"/>
                  </a:lnTo>
                  <a:lnTo>
                    <a:pt x="257" y="114"/>
                  </a:lnTo>
                  <a:lnTo>
                    <a:pt x="263" y="115"/>
                  </a:lnTo>
                  <a:lnTo>
                    <a:pt x="269" y="118"/>
                  </a:lnTo>
                  <a:lnTo>
                    <a:pt x="275" y="121"/>
                  </a:lnTo>
                  <a:lnTo>
                    <a:pt x="281" y="124"/>
                  </a:lnTo>
                  <a:lnTo>
                    <a:pt x="287" y="126"/>
                  </a:lnTo>
                  <a:lnTo>
                    <a:pt x="293" y="129"/>
                  </a:lnTo>
                  <a:lnTo>
                    <a:pt x="298" y="131"/>
                  </a:lnTo>
                  <a:lnTo>
                    <a:pt x="304" y="133"/>
                  </a:lnTo>
                  <a:lnTo>
                    <a:pt x="310" y="135"/>
                  </a:lnTo>
                  <a:lnTo>
                    <a:pt x="315" y="137"/>
                  </a:lnTo>
                  <a:lnTo>
                    <a:pt x="319" y="139"/>
                  </a:lnTo>
                  <a:lnTo>
                    <a:pt x="324" y="141"/>
                  </a:lnTo>
                  <a:lnTo>
                    <a:pt x="329" y="143"/>
                  </a:lnTo>
                  <a:lnTo>
                    <a:pt x="334" y="145"/>
                  </a:lnTo>
                  <a:lnTo>
                    <a:pt x="338" y="147"/>
                  </a:lnTo>
                  <a:lnTo>
                    <a:pt x="343" y="149"/>
                  </a:lnTo>
                  <a:lnTo>
                    <a:pt x="347" y="151"/>
                  </a:lnTo>
                  <a:lnTo>
                    <a:pt x="351" y="151"/>
                  </a:lnTo>
                  <a:lnTo>
                    <a:pt x="354" y="153"/>
                  </a:lnTo>
                  <a:lnTo>
                    <a:pt x="359" y="155"/>
                  </a:lnTo>
                  <a:lnTo>
                    <a:pt x="362" y="156"/>
                  </a:lnTo>
                  <a:lnTo>
                    <a:pt x="366" y="158"/>
                  </a:lnTo>
                  <a:lnTo>
                    <a:pt x="369" y="159"/>
                  </a:lnTo>
                  <a:lnTo>
                    <a:pt x="372" y="161"/>
                  </a:lnTo>
                  <a:lnTo>
                    <a:pt x="375" y="162"/>
                  </a:lnTo>
                  <a:lnTo>
                    <a:pt x="379" y="163"/>
                  </a:lnTo>
                  <a:lnTo>
                    <a:pt x="382" y="164"/>
                  </a:lnTo>
                  <a:lnTo>
                    <a:pt x="385" y="165"/>
                  </a:lnTo>
                  <a:lnTo>
                    <a:pt x="388" y="166"/>
                  </a:lnTo>
                  <a:lnTo>
                    <a:pt x="391" y="167"/>
                  </a:lnTo>
                  <a:lnTo>
                    <a:pt x="393" y="167"/>
                  </a:lnTo>
                  <a:lnTo>
                    <a:pt x="396" y="169"/>
                  </a:lnTo>
                  <a:lnTo>
                    <a:pt x="400" y="170"/>
                  </a:lnTo>
                  <a:lnTo>
                    <a:pt x="405" y="170"/>
                  </a:lnTo>
                  <a:lnTo>
                    <a:pt x="409" y="171"/>
                  </a:lnTo>
                  <a:lnTo>
                    <a:pt x="411" y="173"/>
                  </a:lnTo>
                  <a:lnTo>
                    <a:pt x="414" y="173"/>
                  </a:lnTo>
                  <a:lnTo>
                    <a:pt x="417" y="174"/>
                  </a:lnTo>
                  <a:lnTo>
                    <a:pt x="420" y="175"/>
                  </a:lnTo>
                  <a:lnTo>
                    <a:pt x="423" y="176"/>
                  </a:lnTo>
                  <a:lnTo>
                    <a:pt x="426" y="176"/>
                  </a:lnTo>
                  <a:lnTo>
                    <a:pt x="429" y="177"/>
                  </a:lnTo>
                  <a:lnTo>
                    <a:pt x="430" y="178"/>
                  </a:lnTo>
                  <a:lnTo>
                    <a:pt x="361" y="319"/>
                  </a:lnTo>
                  <a:lnTo>
                    <a:pt x="360" y="319"/>
                  </a:lnTo>
                  <a:lnTo>
                    <a:pt x="358" y="318"/>
                  </a:lnTo>
                  <a:lnTo>
                    <a:pt x="354" y="317"/>
                  </a:lnTo>
                  <a:lnTo>
                    <a:pt x="350" y="315"/>
                  </a:lnTo>
                  <a:lnTo>
                    <a:pt x="347" y="314"/>
                  </a:lnTo>
                  <a:lnTo>
                    <a:pt x="344" y="313"/>
                  </a:lnTo>
                  <a:lnTo>
                    <a:pt x="340" y="312"/>
                  </a:lnTo>
                  <a:lnTo>
                    <a:pt x="337" y="311"/>
                  </a:lnTo>
                  <a:lnTo>
                    <a:pt x="333" y="309"/>
                  </a:lnTo>
                  <a:lnTo>
                    <a:pt x="329" y="307"/>
                  </a:lnTo>
                  <a:lnTo>
                    <a:pt x="324" y="306"/>
                  </a:lnTo>
                  <a:lnTo>
                    <a:pt x="320" y="304"/>
                  </a:lnTo>
                  <a:lnTo>
                    <a:pt x="315" y="302"/>
                  </a:lnTo>
                  <a:lnTo>
                    <a:pt x="310" y="300"/>
                  </a:lnTo>
                  <a:lnTo>
                    <a:pt x="304" y="298"/>
                  </a:lnTo>
                  <a:lnTo>
                    <a:pt x="299" y="296"/>
                  </a:lnTo>
                  <a:lnTo>
                    <a:pt x="294" y="293"/>
                  </a:lnTo>
                  <a:lnTo>
                    <a:pt x="288" y="291"/>
                  </a:lnTo>
                  <a:lnTo>
                    <a:pt x="282" y="289"/>
                  </a:lnTo>
                  <a:lnTo>
                    <a:pt x="276" y="287"/>
                  </a:lnTo>
                  <a:lnTo>
                    <a:pt x="270" y="284"/>
                  </a:lnTo>
                  <a:lnTo>
                    <a:pt x="263" y="282"/>
                  </a:lnTo>
                  <a:lnTo>
                    <a:pt x="257" y="279"/>
                  </a:lnTo>
                  <a:lnTo>
                    <a:pt x="250" y="276"/>
                  </a:lnTo>
                  <a:lnTo>
                    <a:pt x="243" y="272"/>
                  </a:lnTo>
                  <a:lnTo>
                    <a:pt x="236" y="269"/>
                  </a:lnTo>
                  <a:lnTo>
                    <a:pt x="229" y="266"/>
                  </a:lnTo>
                  <a:lnTo>
                    <a:pt x="222" y="263"/>
                  </a:lnTo>
                  <a:lnTo>
                    <a:pt x="215" y="260"/>
                  </a:lnTo>
                  <a:lnTo>
                    <a:pt x="207" y="257"/>
                  </a:lnTo>
                  <a:lnTo>
                    <a:pt x="201" y="253"/>
                  </a:lnTo>
                  <a:lnTo>
                    <a:pt x="193" y="249"/>
                  </a:lnTo>
                  <a:lnTo>
                    <a:pt x="185" y="245"/>
                  </a:lnTo>
                  <a:lnTo>
                    <a:pt x="178" y="242"/>
                  </a:lnTo>
                  <a:lnTo>
                    <a:pt x="170" y="239"/>
                  </a:lnTo>
                  <a:lnTo>
                    <a:pt x="163" y="235"/>
                  </a:lnTo>
                  <a:lnTo>
                    <a:pt x="155" y="230"/>
                  </a:lnTo>
                  <a:lnTo>
                    <a:pt x="147" y="226"/>
                  </a:lnTo>
                  <a:lnTo>
                    <a:pt x="140" y="222"/>
                  </a:lnTo>
                  <a:lnTo>
                    <a:pt x="133" y="218"/>
                  </a:lnTo>
                  <a:lnTo>
                    <a:pt x="125" y="214"/>
                  </a:lnTo>
                  <a:lnTo>
                    <a:pt x="118" y="210"/>
                  </a:lnTo>
                  <a:lnTo>
                    <a:pt x="110" y="206"/>
                  </a:lnTo>
                  <a:lnTo>
                    <a:pt x="104" y="202"/>
                  </a:lnTo>
                  <a:lnTo>
                    <a:pt x="96" y="197"/>
                  </a:lnTo>
                  <a:lnTo>
                    <a:pt x="88" y="192"/>
                  </a:lnTo>
                  <a:lnTo>
                    <a:pt x="82" y="188"/>
                  </a:lnTo>
                  <a:lnTo>
                    <a:pt x="74" y="184"/>
                  </a:lnTo>
                  <a:lnTo>
                    <a:pt x="67" y="178"/>
                  </a:lnTo>
                  <a:lnTo>
                    <a:pt x="61" y="173"/>
                  </a:lnTo>
                  <a:lnTo>
                    <a:pt x="53" y="169"/>
                  </a:lnTo>
                  <a:lnTo>
                    <a:pt x="48" y="165"/>
                  </a:lnTo>
                  <a:lnTo>
                    <a:pt x="41" y="159"/>
                  </a:lnTo>
                  <a:lnTo>
                    <a:pt x="34" y="154"/>
                  </a:lnTo>
                  <a:lnTo>
                    <a:pt x="28" y="150"/>
                  </a:lnTo>
                  <a:lnTo>
                    <a:pt x="22" y="145"/>
                  </a:lnTo>
                  <a:lnTo>
                    <a:pt x="16" y="139"/>
                  </a:lnTo>
                  <a:lnTo>
                    <a:pt x="10" y="134"/>
                  </a:lnTo>
                  <a:lnTo>
                    <a:pt x="5" y="129"/>
                  </a:lnTo>
                  <a:lnTo>
                    <a:pt x="0" y="124"/>
                  </a:lnTo>
                  <a:lnTo>
                    <a:pt x="12" y="1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2" name="Freeform 33"/>
            <p:cNvSpPr>
              <a:spLocks/>
            </p:cNvSpPr>
            <p:nvPr/>
          </p:nvSpPr>
          <p:spPr bwMode="auto">
            <a:xfrm>
              <a:off x="7488238" y="1846263"/>
              <a:ext cx="109538" cy="207963"/>
            </a:xfrm>
            <a:custGeom>
              <a:avLst/>
              <a:gdLst>
                <a:gd name="T0" fmla="*/ 2147483647 w 69"/>
                <a:gd name="T1" fmla="*/ 0 h 131"/>
                <a:gd name="T2" fmla="*/ 0 w 69"/>
                <a:gd name="T3" fmla="*/ 2147483647 h 131"/>
                <a:gd name="T4" fmla="*/ 2147483647 w 69"/>
                <a:gd name="T5" fmla="*/ 2147483647 h 131"/>
                <a:gd name="T6" fmla="*/ 2147483647 w 69"/>
                <a:gd name="T7" fmla="*/ 2147483647 h 131"/>
                <a:gd name="T8" fmla="*/ 2147483647 w 69"/>
                <a:gd name="T9" fmla="*/ 0 h 131"/>
                <a:gd name="T10" fmla="*/ 2147483647 w 69"/>
                <a:gd name="T11" fmla="*/ 0 h 131"/>
                <a:gd name="T12" fmla="*/ 0 60000 65536"/>
                <a:gd name="T13" fmla="*/ 0 60000 65536"/>
                <a:gd name="T14" fmla="*/ 0 60000 65536"/>
                <a:gd name="T15" fmla="*/ 0 60000 65536"/>
                <a:gd name="T16" fmla="*/ 0 60000 65536"/>
                <a:gd name="T17" fmla="*/ 0 60000 65536"/>
                <a:gd name="T18" fmla="*/ 0 w 69"/>
                <a:gd name="T19" fmla="*/ 0 h 131"/>
                <a:gd name="T20" fmla="*/ 69 w 69"/>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69" h="131">
                  <a:moveTo>
                    <a:pt x="48" y="0"/>
                  </a:moveTo>
                  <a:lnTo>
                    <a:pt x="0" y="116"/>
                  </a:lnTo>
                  <a:lnTo>
                    <a:pt x="22" y="131"/>
                  </a:lnTo>
                  <a:lnTo>
                    <a:pt x="69" y="20"/>
                  </a:lnTo>
                  <a:lnTo>
                    <a:pt x="4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3" name="Freeform 34"/>
            <p:cNvSpPr>
              <a:spLocks/>
            </p:cNvSpPr>
            <p:nvPr/>
          </p:nvSpPr>
          <p:spPr bwMode="auto">
            <a:xfrm>
              <a:off x="7577138" y="1946275"/>
              <a:ext cx="481013" cy="265113"/>
            </a:xfrm>
            <a:custGeom>
              <a:avLst/>
              <a:gdLst>
                <a:gd name="T0" fmla="*/ 2147483647 w 303"/>
                <a:gd name="T1" fmla="*/ 2147483647 h 167"/>
                <a:gd name="T2" fmla="*/ 2147483647 w 303"/>
                <a:gd name="T3" fmla="*/ 2147483647 h 167"/>
                <a:gd name="T4" fmla="*/ 2147483647 w 303"/>
                <a:gd name="T5" fmla="*/ 2147483647 h 167"/>
                <a:gd name="T6" fmla="*/ 2147483647 w 303"/>
                <a:gd name="T7" fmla="*/ 2147483647 h 167"/>
                <a:gd name="T8" fmla="*/ 2147483647 w 303"/>
                <a:gd name="T9" fmla="*/ 2147483647 h 167"/>
                <a:gd name="T10" fmla="*/ 2147483647 w 303"/>
                <a:gd name="T11" fmla="*/ 2147483647 h 167"/>
                <a:gd name="T12" fmla="*/ 2147483647 w 303"/>
                <a:gd name="T13" fmla="*/ 2147483647 h 167"/>
                <a:gd name="T14" fmla="*/ 2147483647 w 303"/>
                <a:gd name="T15" fmla="*/ 2147483647 h 167"/>
                <a:gd name="T16" fmla="*/ 2147483647 w 303"/>
                <a:gd name="T17" fmla="*/ 2147483647 h 167"/>
                <a:gd name="T18" fmla="*/ 2147483647 w 303"/>
                <a:gd name="T19" fmla="*/ 2147483647 h 167"/>
                <a:gd name="T20" fmla="*/ 2147483647 w 303"/>
                <a:gd name="T21" fmla="*/ 2147483647 h 167"/>
                <a:gd name="T22" fmla="*/ 2147483647 w 303"/>
                <a:gd name="T23" fmla="*/ 2147483647 h 167"/>
                <a:gd name="T24" fmla="*/ 2147483647 w 303"/>
                <a:gd name="T25" fmla="*/ 2147483647 h 167"/>
                <a:gd name="T26" fmla="*/ 2147483647 w 303"/>
                <a:gd name="T27" fmla="*/ 2147483647 h 167"/>
                <a:gd name="T28" fmla="*/ 2147483647 w 303"/>
                <a:gd name="T29" fmla="*/ 2147483647 h 167"/>
                <a:gd name="T30" fmla="*/ 2147483647 w 303"/>
                <a:gd name="T31" fmla="*/ 2147483647 h 167"/>
                <a:gd name="T32" fmla="*/ 2147483647 w 303"/>
                <a:gd name="T33" fmla="*/ 2147483647 h 167"/>
                <a:gd name="T34" fmla="*/ 2147483647 w 303"/>
                <a:gd name="T35" fmla="*/ 2147483647 h 167"/>
                <a:gd name="T36" fmla="*/ 2147483647 w 303"/>
                <a:gd name="T37" fmla="*/ 2147483647 h 167"/>
                <a:gd name="T38" fmla="*/ 2147483647 w 303"/>
                <a:gd name="T39" fmla="*/ 2147483647 h 167"/>
                <a:gd name="T40" fmla="*/ 2147483647 w 303"/>
                <a:gd name="T41" fmla="*/ 2147483647 h 167"/>
                <a:gd name="T42" fmla="*/ 2147483647 w 303"/>
                <a:gd name="T43" fmla="*/ 2147483647 h 167"/>
                <a:gd name="T44" fmla="*/ 2147483647 w 303"/>
                <a:gd name="T45" fmla="*/ 2147483647 h 167"/>
                <a:gd name="T46" fmla="*/ 2147483647 w 303"/>
                <a:gd name="T47" fmla="*/ 2147483647 h 167"/>
                <a:gd name="T48" fmla="*/ 2147483647 w 303"/>
                <a:gd name="T49" fmla="*/ 2147483647 h 167"/>
                <a:gd name="T50" fmla="*/ 2147483647 w 303"/>
                <a:gd name="T51" fmla="*/ 2147483647 h 167"/>
                <a:gd name="T52" fmla="*/ 2147483647 w 303"/>
                <a:gd name="T53" fmla="*/ 2147483647 h 167"/>
                <a:gd name="T54" fmla="*/ 2147483647 w 303"/>
                <a:gd name="T55" fmla="*/ 2147483647 h 167"/>
                <a:gd name="T56" fmla="*/ 2147483647 w 303"/>
                <a:gd name="T57" fmla="*/ 2147483647 h 167"/>
                <a:gd name="T58" fmla="*/ 2147483647 w 303"/>
                <a:gd name="T59" fmla="*/ 2147483647 h 167"/>
                <a:gd name="T60" fmla="*/ 2147483647 w 303"/>
                <a:gd name="T61" fmla="*/ 2147483647 h 167"/>
                <a:gd name="T62" fmla="*/ 2147483647 w 303"/>
                <a:gd name="T63" fmla="*/ 2147483647 h 167"/>
                <a:gd name="T64" fmla="*/ 2147483647 w 303"/>
                <a:gd name="T65" fmla="*/ 2147483647 h 167"/>
                <a:gd name="T66" fmla="*/ 2147483647 w 303"/>
                <a:gd name="T67" fmla="*/ 2147483647 h 167"/>
                <a:gd name="T68" fmla="*/ 2147483647 w 303"/>
                <a:gd name="T69" fmla="*/ 2147483647 h 167"/>
                <a:gd name="T70" fmla="*/ 2147483647 w 303"/>
                <a:gd name="T71" fmla="*/ 2147483647 h 167"/>
                <a:gd name="T72" fmla="*/ 2147483647 w 303"/>
                <a:gd name="T73" fmla="*/ 2147483647 h 167"/>
                <a:gd name="T74" fmla="*/ 2147483647 w 303"/>
                <a:gd name="T75" fmla="*/ 2147483647 h 167"/>
                <a:gd name="T76" fmla="*/ 2147483647 w 303"/>
                <a:gd name="T77" fmla="*/ 2147483647 h 167"/>
                <a:gd name="T78" fmla="*/ 2147483647 w 303"/>
                <a:gd name="T79" fmla="*/ 2147483647 h 167"/>
                <a:gd name="T80" fmla="*/ 2147483647 w 303"/>
                <a:gd name="T81" fmla="*/ 2147483647 h 167"/>
                <a:gd name="T82" fmla="*/ 2147483647 w 303"/>
                <a:gd name="T83" fmla="*/ 2147483647 h 167"/>
                <a:gd name="T84" fmla="*/ 2147483647 w 303"/>
                <a:gd name="T85" fmla="*/ 2147483647 h 167"/>
                <a:gd name="T86" fmla="*/ 2147483647 w 303"/>
                <a:gd name="T87" fmla="*/ 2147483647 h 167"/>
                <a:gd name="T88" fmla="*/ 2147483647 w 303"/>
                <a:gd name="T89" fmla="*/ 2147483647 h 167"/>
                <a:gd name="T90" fmla="*/ 2147483647 w 303"/>
                <a:gd name="T91" fmla="*/ 2147483647 h 167"/>
                <a:gd name="T92" fmla="*/ 2147483647 w 303"/>
                <a:gd name="T93" fmla="*/ 2147483647 h 167"/>
                <a:gd name="T94" fmla="*/ 2147483647 w 303"/>
                <a:gd name="T95" fmla="*/ 2147483647 h 167"/>
                <a:gd name="T96" fmla="*/ 2147483647 w 303"/>
                <a:gd name="T97" fmla="*/ 2147483647 h 167"/>
                <a:gd name="T98" fmla="*/ 2147483647 w 303"/>
                <a:gd name="T99" fmla="*/ 2147483647 h 167"/>
                <a:gd name="T100" fmla="*/ 2147483647 w 303"/>
                <a:gd name="T101" fmla="*/ 2147483647 h 167"/>
                <a:gd name="T102" fmla="*/ 2147483647 w 303"/>
                <a:gd name="T103" fmla="*/ 2147483647 h 167"/>
                <a:gd name="T104" fmla="*/ 2147483647 w 303"/>
                <a:gd name="T105" fmla="*/ 2147483647 h 167"/>
                <a:gd name="T106" fmla="*/ 2147483647 w 303"/>
                <a:gd name="T107" fmla="*/ 2147483647 h 167"/>
                <a:gd name="T108" fmla="*/ 2147483647 w 303"/>
                <a:gd name="T109" fmla="*/ 2147483647 h 167"/>
                <a:gd name="T110" fmla="*/ 2147483647 w 303"/>
                <a:gd name="T111" fmla="*/ 2147483647 h 167"/>
                <a:gd name="T112" fmla="*/ 2147483647 w 303"/>
                <a:gd name="T113" fmla="*/ 2147483647 h 167"/>
                <a:gd name="T114" fmla="*/ 2147483647 w 303"/>
                <a:gd name="T115" fmla="*/ 2147483647 h 167"/>
                <a:gd name="T116" fmla="*/ 2147483647 w 303"/>
                <a:gd name="T117" fmla="*/ 0 h 16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3"/>
                <a:gd name="T178" fmla="*/ 0 h 167"/>
                <a:gd name="T179" fmla="*/ 303 w 303"/>
                <a:gd name="T180" fmla="*/ 167 h 16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3" h="167">
                  <a:moveTo>
                    <a:pt x="9" y="0"/>
                  </a:moveTo>
                  <a:lnTo>
                    <a:pt x="10" y="1"/>
                  </a:lnTo>
                  <a:lnTo>
                    <a:pt x="11" y="2"/>
                  </a:lnTo>
                  <a:lnTo>
                    <a:pt x="14" y="3"/>
                  </a:lnTo>
                  <a:lnTo>
                    <a:pt x="17" y="5"/>
                  </a:lnTo>
                  <a:lnTo>
                    <a:pt x="22" y="8"/>
                  </a:lnTo>
                  <a:lnTo>
                    <a:pt x="24" y="10"/>
                  </a:lnTo>
                  <a:lnTo>
                    <a:pt x="27" y="11"/>
                  </a:lnTo>
                  <a:lnTo>
                    <a:pt x="29" y="12"/>
                  </a:lnTo>
                  <a:lnTo>
                    <a:pt x="31" y="14"/>
                  </a:lnTo>
                  <a:lnTo>
                    <a:pt x="34" y="16"/>
                  </a:lnTo>
                  <a:lnTo>
                    <a:pt x="37" y="18"/>
                  </a:lnTo>
                  <a:lnTo>
                    <a:pt x="41" y="20"/>
                  </a:lnTo>
                  <a:lnTo>
                    <a:pt x="44" y="22"/>
                  </a:lnTo>
                  <a:lnTo>
                    <a:pt x="47" y="24"/>
                  </a:lnTo>
                  <a:lnTo>
                    <a:pt x="51" y="27"/>
                  </a:lnTo>
                  <a:lnTo>
                    <a:pt x="55" y="29"/>
                  </a:lnTo>
                  <a:lnTo>
                    <a:pt x="59" y="31"/>
                  </a:lnTo>
                  <a:lnTo>
                    <a:pt x="63" y="33"/>
                  </a:lnTo>
                  <a:lnTo>
                    <a:pt x="67" y="36"/>
                  </a:lnTo>
                  <a:lnTo>
                    <a:pt x="71" y="38"/>
                  </a:lnTo>
                  <a:lnTo>
                    <a:pt x="76" y="41"/>
                  </a:lnTo>
                  <a:lnTo>
                    <a:pt x="80" y="44"/>
                  </a:lnTo>
                  <a:lnTo>
                    <a:pt x="86" y="47"/>
                  </a:lnTo>
                  <a:lnTo>
                    <a:pt x="90" y="49"/>
                  </a:lnTo>
                  <a:lnTo>
                    <a:pt x="96" y="52"/>
                  </a:lnTo>
                  <a:lnTo>
                    <a:pt x="101" y="54"/>
                  </a:lnTo>
                  <a:lnTo>
                    <a:pt x="105" y="57"/>
                  </a:lnTo>
                  <a:lnTo>
                    <a:pt x="110" y="60"/>
                  </a:lnTo>
                  <a:lnTo>
                    <a:pt x="116" y="63"/>
                  </a:lnTo>
                  <a:lnTo>
                    <a:pt x="122" y="66"/>
                  </a:lnTo>
                  <a:lnTo>
                    <a:pt x="126" y="68"/>
                  </a:lnTo>
                  <a:lnTo>
                    <a:pt x="133" y="71"/>
                  </a:lnTo>
                  <a:lnTo>
                    <a:pt x="139" y="75"/>
                  </a:lnTo>
                  <a:lnTo>
                    <a:pt x="144" y="77"/>
                  </a:lnTo>
                  <a:lnTo>
                    <a:pt x="150" y="80"/>
                  </a:lnTo>
                  <a:lnTo>
                    <a:pt x="156" y="84"/>
                  </a:lnTo>
                  <a:lnTo>
                    <a:pt x="162" y="86"/>
                  </a:lnTo>
                  <a:lnTo>
                    <a:pt x="169" y="89"/>
                  </a:lnTo>
                  <a:lnTo>
                    <a:pt x="175" y="92"/>
                  </a:lnTo>
                  <a:lnTo>
                    <a:pt x="181" y="96"/>
                  </a:lnTo>
                  <a:lnTo>
                    <a:pt x="189" y="99"/>
                  </a:lnTo>
                  <a:lnTo>
                    <a:pt x="195" y="102"/>
                  </a:lnTo>
                  <a:lnTo>
                    <a:pt x="201" y="104"/>
                  </a:lnTo>
                  <a:lnTo>
                    <a:pt x="208" y="107"/>
                  </a:lnTo>
                  <a:lnTo>
                    <a:pt x="216" y="110"/>
                  </a:lnTo>
                  <a:lnTo>
                    <a:pt x="222" y="113"/>
                  </a:lnTo>
                  <a:lnTo>
                    <a:pt x="229" y="116"/>
                  </a:lnTo>
                  <a:lnTo>
                    <a:pt x="237" y="119"/>
                  </a:lnTo>
                  <a:lnTo>
                    <a:pt x="243" y="122"/>
                  </a:lnTo>
                  <a:lnTo>
                    <a:pt x="251" y="124"/>
                  </a:lnTo>
                  <a:lnTo>
                    <a:pt x="257" y="126"/>
                  </a:lnTo>
                  <a:lnTo>
                    <a:pt x="265" y="129"/>
                  </a:lnTo>
                  <a:lnTo>
                    <a:pt x="273" y="132"/>
                  </a:lnTo>
                  <a:lnTo>
                    <a:pt x="279" y="135"/>
                  </a:lnTo>
                  <a:lnTo>
                    <a:pt x="287" y="138"/>
                  </a:lnTo>
                  <a:lnTo>
                    <a:pt x="295" y="140"/>
                  </a:lnTo>
                  <a:lnTo>
                    <a:pt x="303" y="142"/>
                  </a:lnTo>
                  <a:lnTo>
                    <a:pt x="290" y="167"/>
                  </a:lnTo>
                  <a:lnTo>
                    <a:pt x="289" y="167"/>
                  </a:lnTo>
                  <a:lnTo>
                    <a:pt x="287" y="166"/>
                  </a:lnTo>
                  <a:lnTo>
                    <a:pt x="285" y="165"/>
                  </a:lnTo>
                  <a:lnTo>
                    <a:pt x="282" y="164"/>
                  </a:lnTo>
                  <a:lnTo>
                    <a:pt x="278" y="163"/>
                  </a:lnTo>
                  <a:lnTo>
                    <a:pt x="274" y="161"/>
                  </a:lnTo>
                  <a:lnTo>
                    <a:pt x="271" y="160"/>
                  </a:lnTo>
                  <a:lnTo>
                    <a:pt x="268" y="160"/>
                  </a:lnTo>
                  <a:lnTo>
                    <a:pt x="265" y="159"/>
                  </a:lnTo>
                  <a:lnTo>
                    <a:pt x="262" y="158"/>
                  </a:lnTo>
                  <a:lnTo>
                    <a:pt x="259" y="157"/>
                  </a:lnTo>
                  <a:lnTo>
                    <a:pt x="256" y="155"/>
                  </a:lnTo>
                  <a:lnTo>
                    <a:pt x="252" y="154"/>
                  </a:lnTo>
                  <a:lnTo>
                    <a:pt x="249" y="152"/>
                  </a:lnTo>
                  <a:lnTo>
                    <a:pt x="244" y="151"/>
                  </a:lnTo>
                  <a:lnTo>
                    <a:pt x="240" y="149"/>
                  </a:lnTo>
                  <a:lnTo>
                    <a:pt x="237" y="148"/>
                  </a:lnTo>
                  <a:lnTo>
                    <a:pt x="233" y="146"/>
                  </a:lnTo>
                  <a:lnTo>
                    <a:pt x="228" y="144"/>
                  </a:lnTo>
                  <a:lnTo>
                    <a:pt x="223" y="142"/>
                  </a:lnTo>
                  <a:lnTo>
                    <a:pt x="219" y="141"/>
                  </a:lnTo>
                  <a:lnTo>
                    <a:pt x="214" y="140"/>
                  </a:lnTo>
                  <a:lnTo>
                    <a:pt x="209" y="137"/>
                  </a:lnTo>
                  <a:lnTo>
                    <a:pt x="204" y="135"/>
                  </a:lnTo>
                  <a:lnTo>
                    <a:pt x="199" y="133"/>
                  </a:lnTo>
                  <a:lnTo>
                    <a:pt x="194" y="131"/>
                  </a:lnTo>
                  <a:lnTo>
                    <a:pt x="189" y="128"/>
                  </a:lnTo>
                  <a:lnTo>
                    <a:pt x="183" y="125"/>
                  </a:lnTo>
                  <a:lnTo>
                    <a:pt x="178" y="123"/>
                  </a:lnTo>
                  <a:lnTo>
                    <a:pt x="172" y="122"/>
                  </a:lnTo>
                  <a:lnTo>
                    <a:pt x="166" y="119"/>
                  </a:lnTo>
                  <a:lnTo>
                    <a:pt x="161" y="116"/>
                  </a:lnTo>
                  <a:lnTo>
                    <a:pt x="155" y="113"/>
                  </a:lnTo>
                  <a:lnTo>
                    <a:pt x="149" y="110"/>
                  </a:lnTo>
                  <a:lnTo>
                    <a:pt x="143" y="107"/>
                  </a:lnTo>
                  <a:lnTo>
                    <a:pt x="137" y="104"/>
                  </a:lnTo>
                  <a:lnTo>
                    <a:pt x="130" y="101"/>
                  </a:lnTo>
                  <a:lnTo>
                    <a:pt x="124" y="99"/>
                  </a:lnTo>
                  <a:lnTo>
                    <a:pt x="119" y="95"/>
                  </a:lnTo>
                  <a:lnTo>
                    <a:pt x="112" y="92"/>
                  </a:lnTo>
                  <a:lnTo>
                    <a:pt x="106" y="88"/>
                  </a:lnTo>
                  <a:lnTo>
                    <a:pt x="101" y="85"/>
                  </a:lnTo>
                  <a:lnTo>
                    <a:pt x="94" y="82"/>
                  </a:lnTo>
                  <a:lnTo>
                    <a:pt x="87" y="78"/>
                  </a:lnTo>
                  <a:lnTo>
                    <a:pt x="81" y="75"/>
                  </a:lnTo>
                  <a:lnTo>
                    <a:pt x="75" y="71"/>
                  </a:lnTo>
                  <a:lnTo>
                    <a:pt x="68" y="67"/>
                  </a:lnTo>
                  <a:lnTo>
                    <a:pt x="63" y="64"/>
                  </a:lnTo>
                  <a:lnTo>
                    <a:pt x="56" y="60"/>
                  </a:lnTo>
                  <a:lnTo>
                    <a:pt x="50" y="56"/>
                  </a:lnTo>
                  <a:lnTo>
                    <a:pt x="43" y="51"/>
                  </a:lnTo>
                  <a:lnTo>
                    <a:pt x="37" y="48"/>
                  </a:lnTo>
                  <a:lnTo>
                    <a:pt x="30" y="44"/>
                  </a:lnTo>
                  <a:lnTo>
                    <a:pt x="25" y="40"/>
                  </a:lnTo>
                  <a:lnTo>
                    <a:pt x="18" y="35"/>
                  </a:lnTo>
                  <a:lnTo>
                    <a:pt x="11" y="30"/>
                  </a:lnTo>
                  <a:lnTo>
                    <a:pt x="6" y="27"/>
                  </a:lnTo>
                  <a:lnTo>
                    <a:pt x="0" y="23"/>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4" name="Freeform 35"/>
            <p:cNvSpPr>
              <a:spLocks/>
            </p:cNvSpPr>
            <p:nvPr/>
          </p:nvSpPr>
          <p:spPr bwMode="auto">
            <a:xfrm>
              <a:off x="7116763" y="2012950"/>
              <a:ext cx="950913" cy="728663"/>
            </a:xfrm>
            <a:custGeom>
              <a:avLst/>
              <a:gdLst>
                <a:gd name="T0" fmla="*/ 2147483647 w 599"/>
                <a:gd name="T1" fmla="*/ 2147483647 h 459"/>
                <a:gd name="T2" fmla="*/ 2147483647 w 599"/>
                <a:gd name="T3" fmla="*/ 2147483647 h 459"/>
                <a:gd name="T4" fmla="*/ 2147483647 w 599"/>
                <a:gd name="T5" fmla="*/ 2147483647 h 459"/>
                <a:gd name="T6" fmla="*/ 2147483647 w 599"/>
                <a:gd name="T7" fmla="*/ 2147483647 h 459"/>
                <a:gd name="T8" fmla="*/ 2147483647 w 599"/>
                <a:gd name="T9" fmla="*/ 2147483647 h 459"/>
                <a:gd name="T10" fmla="*/ 2147483647 w 599"/>
                <a:gd name="T11" fmla="*/ 2147483647 h 459"/>
                <a:gd name="T12" fmla="*/ 2147483647 w 599"/>
                <a:gd name="T13" fmla="*/ 2147483647 h 459"/>
                <a:gd name="T14" fmla="*/ 2147483647 w 599"/>
                <a:gd name="T15" fmla="*/ 2147483647 h 459"/>
                <a:gd name="T16" fmla="*/ 2147483647 w 599"/>
                <a:gd name="T17" fmla="*/ 2147483647 h 459"/>
                <a:gd name="T18" fmla="*/ 2147483647 w 599"/>
                <a:gd name="T19" fmla="*/ 2147483647 h 459"/>
                <a:gd name="T20" fmla="*/ 2147483647 w 599"/>
                <a:gd name="T21" fmla="*/ 2147483647 h 459"/>
                <a:gd name="T22" fmla="*/ 2147483647 w 599"/>
                <a:gd name="T23" fmla="*/ 2147483647 h 459"/>
                <a:gd name="T24" fmla="*/ 2147483647 w 599"/>
                <a:gd name="T25" fmla="*/ 2147483647 h 459"/>
                <a:gd name="T26" fmla="*/ 2147483647 w 599"/>
                <a:gd name="T27" fmla="*/ 2147483647 h 459"/>
                <a:gd name="T28" fmla="*/ 2147483647 w 599"/>
                <a:gd name="T29" fmla="*/ 2147483647 h 459"/>
                <a:gd name="T30" fmla="*/ 2147483647 w 599"/>
                <a:gd name="T31" fmla="*/ 2147483647 h 459"/>
                <a:gd name="T32" fmla="*/ 2147483647 w 599"/>
                <a:gd name="T33" fmla="*/ 2147483647 h 459"/>
                <a:gd name="T34" fmla="*/ 2147483647 w 599"/>
                <a:gd name="T35" fmla="*/ 2147483647 h 459"/>
                <a:gd name="T36" fmla="*/ 2147483647 w 599"/>
                <a:gd name="T37" fmla="*/ 2147483647 h 459"/>
                <a:gd name="T38" fmla="*/ 2147483647 w 599"/>
                <a:gd name="T39" fmla="*/ 2147483647 h 459"/>
                <a:gd name="T40" fmla="*/ 2147483647 w 599"/>
                <a:gd name="T41" fmla="*/ 2147483647 h 459"/>
                <a:gd name="T42" fmla="*/ 2147483647 w 599"/>
                <a:gd name="T43" fmla="*/ 2147483647 h 459"/>
                <a:gd name="T44" fmla="*/ 2147483647 w 599"/>
                <a:gd name="T45" fmla="*/ 2147483647 h 459"/>
                <a:gd name="T46" fmla="*/ 2147483647 w 599"/>
                <a:gd name="T47" fmla="*/ 2147483647 h 459"/>
                <a:gd name="T48" fmla="*/ 2147483647 w 599"/>
                <a:gd name="T49" fmla="*/ 2147483647 h 459"/>
                <a:gd name="T50" fmla="*/ 2147483647 w 599"/>
                <a:gd name="T51" fmla="*/ 2147483647 h 459"/>
                <a:gd name="T52" fmla="*/ 2147483647 w 599"/>
                <a:gd name="T53" fmla="*/ 2147483647 h 459"/>
                <a:gd name="T54" fmla="*/ 2147483647 w 599"/>
                <a:gd name="T55" fmla="*/ 2147483647 h 459"/>
                <a:gd name="T56" fmla="*/ 2147483647 w 599"/>
                <a:gd name="T57" fmla="*/ 2147483647 h 459"/>
                <a:gd name="T58" fmla="*/ 2147483647 w 599"/>
                <a:gd name="T59" fmla="*/ 2147483647 h 459"/>
                <a:gd name="T60" fmla="*/ 2147483647 w 599"/>
                <a:gd name="T61" fmla="*/ 2147483647 h 459"/>
                <a:gd name="T62" fmla="*/ 2147483647 w 599"/>
                <a:gd name="T63" fmla="*/ 2147483647 h 459"/>
                <a:gd name="T64" fmla="*/ 2147483647 w 599"/>
                <a:gd name="T65" fmla="*/ 2147483647 h 459"/>
                <a:gd name="T66" fmla="*/ 2147483647 w 599"/>
                <a:gd name="T67" fmla="*/ 2147483647 h 459"/>
                <a:gd name="T68" fmla="*/ 2147483647 w 599"/>
                <a:gd name="T69" fmla="*/ 2147483647 h 459"/>
                <a:gd name="T70" fmla="*/ 2147483647 w 599"/>
                <a:gd name="T71" fmla="*/ 2147483647 h 459"/>
                <a:gd name="T72" fmla="*/ 2147483647 w 599"/>
                <a:gd name="T73" fmla="*/ 2147483647 h 459"/>
                <a:gd name="T74" fmla="*/ 2147483647 w 599"/>
                <a:gd name="T75" fmla="*/ 2147483647 h 459"/>
                <a:gd name="T76" fmla="*/ 2147483647 w 599"/>
                <a:gd name="T77" fmla="*/ 2147483647 h 459"/>
                <a:gd name="T78" fmla="*/ 2147483647 w 599"/>
                <a:gd name="T79" fmla="*/ 2147483647 h 459"/>
                <a:gd name="T80" fmla="*/ 2147483647 w 599"/>
                <a:gd name="T81" fmla="*/ 2147483647 h 459"/>
                <a:gd name="T82" fmla="*/ 2147483647 w 599"/>
                <a:gd name="T83" fmla="*/ 2147483647 h 459"/>
                <a:gd name="T84" fmla="*/ 2147483647 w 599"/>
                <a:gd name="T85" fmla="*/ 2147483647 h 459"/>
                <a:gd name="T86" fmla="*/ 2147483647 w 599"/>
                <a:gd name="T87" fmla="*/ 2147483647 h 459"/>
                <a:gd name="T88" fmla="*/ 2147483647 w 599"/>
                <a:gd name="T89" fmla="*/ 2147483647 h 459"/>
                <a:gd name="T90" fmla="*/ 2147483647 w 599"/>
                <a:gd name="T91" fmla="*/ 2147483647 h 459"/>
                <a:gd name="T92" fmla="*/ 2147483647 w 599"/>
                <a:gd name="T93" fmla="*/ 2147483647 h 459"/>
                <a:gd name="T94" fmla="*/ 2147483647 w 599"/>
                <a:gd name="T95" fmla="*/ 2147483647 h 459"/>
                <a:gd name="T96" fmla="*/ 2147483647 w 599"/>
                <a:gd name="T97" fmla="*/ 2147483647 h 459"/>
                <a:gd name="T98" fmla="*/ 2147483647 w 599"/>
                <a:gd name="T99" fmla="*/ 2147483647 h 459"/>
                <a:gd name="T100" fmla="*/ 2147483647 w 599"/>
                <a:gd name="T101" fmla="*/ 2147483647 h 459"/>
                <a:gd name="T102" fmla="*/ 2147483647 w 599"/>
                <a:gd name="T103" fmla="*/ 2147483647 h 459"/>
                <a:gd name="T104" fmla="*/ 2147483647 w 599"/>
                <a:gd name="T105" fmla="*/ 2147483647 h 459"/>
                <a:gd name="T106" fmla="*/ 2147483647 w 599"/>
                <a:gd name="T107" fmla="*/ 2147483647 h 459"/>
                <a:gd name="T108" fmla="*/ 2147483647 w 599"/>
                <a:gd name="T109" fmla="*/ 2147483647 h 459"/>
                <a:gd name="T110" fmla="*/ 2147483647 w 599"/>
                <a:gd name="T111" fmla="*/ 2147483647 h 459"/>
                <a:gd name="T112" fmla="*/ 2147483647 w 599"/>
                <a:gd name="T113" fmla="*/ 2147483647 h 459"/>
                <a:gd name="T114" fmla="*/ 2147483647 w 599"/>
                <a:gd name="T115" fmla="*/ 2147483647 h 459"/>
                <a:gd name="T116" fmla="*/ 2147483647 w 599"/>
                <a:gd name="T117" fmla="*/ 2147483647 h 4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9"/>
                <a:gd name="T178" fmla="*/ 0 h 459"/>
                <a:gd name="T179" fmla="*/ 599 w 599"/>
                <a:gd name="T180" fmla="*/ 459 h 4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9" h="459">
                  <a:moveTo>
                    <a:pt x="240" y="0"/>
                  </a:moveTo>
                  <a:lnTo>
                    <a:pt x="239" y="1"/>
                  </a:lnTo>
                  <a:lnTo>
                    <a:pt x="237" y="5"/>
                  </a:lnTo>
                  <a:lnTo>
                    <a:pt x="235" y="7"/>
                  </a:lnTo>
                  <a:lnTo>
                    <a:pt x="233" y="10"/>
                  </a:lnTo>
                  <a:lnTo>
                    <a:pt x="231" y="14"/>
                  </a:lnTo>
                  <a:lnTo>
                    <a:pt x="228" y="19"/>
                  </a:lnTo>
                  <a:lnTo>
                    <a:pt x="227" y="21"/>
                  </a:lnTo>
                  <a:lnTo>
                    <a:pt x="225" y="24"/>
                  </a:lnTo>
                  <a:lnTo>
                    <a:pt x="223" y="26"/>
                  </a:lnTo>
                  <a:lnTo>
                    <a:pt x="223" y="29"/>
                  </a:lnTo>
                  <a:lnTo>
                    <a:pt x="221" y="31"/>
                  </a:lnTo>
                  <a:lnTo>
                    <a:pt x="219" y="34"/>
                  </a:lnTo>
                  <a:lnTo>
                    <a:pt x="217" y="37"/>
                  </a:lnTo>
                  <a:lnTo>
                    <a:pt x="215" y="40"/>
                  </a:lnTo>
                  <a:lnTo>
                    <a:pt x="212" y="43"/>
                  </a:lnTo>
                  <a:lnTo>
                    <a:pt x="210" y="45"/>
                  </a:lnTo>
                  <a:lnTo>
                    <a:pt x="207" y="49"/>
                  </a:lnTo>
                  <a:lnTo>
                    <a:pt x="206" y="52"/>
                  </a:lnTo>
                  <a:lnTo>
                    <a:pt x="204" y="56"/>
                  </a:lnTo>
                  <a:lnTo>
                    <a:pt x="201" y="59"/>
                  </a:lnTo>
                  <a:lnTo>
                    <a:pt x="198" y="62"/>
                  </a:lnTo>
                  <a:lnTo>
                    <a:pt x="196" y="66"/>
                  </a:lnTo>
                  <a:lnTo>
                    <a:pt x="192" y="69"/>
                  </a:lnTo>
                  <a:lnTo>
                    <a:pt x="189" y="73"/>
                  </a:lnTo>
                  <a:lnTo>
                    <a:pt x="185" y="76"/>
                  </a:lnTo>
                  <a:lnTo>
                    <a:pt x="184" y="80"/>
                  </a:lnTo>
                  <a:lnTo>
                    <a:pt x="180" y="83"/>
                  </a:lnTo>
                  <a:lnTo>
                    <a:pt x="176" y="86"/>
                  </a:lnTo>
                  <a:lnTo>
                    <a:pt x="172" y="90"/>
                  </a:lnTo>
                  <a:lnTo>
                    <a:pt x="169" y="94"/>
                  </a:lnTo>
                  <a:lnTo>
                    <a:pt x="165" y="98"/>
                  </a:lnTo>
                  <a:lnTo>
                    <a:pt x="161" y="101"/>
                  </a:lnTo>
                  <a:lnTo>
                    <a:pt x="158" y="104"/>
                  </a:lnTo>
                  <a:lnTo>
                    <a:pt x="154" y="108"/>
                  </a:lnTo>
                  <a:lnTo>
                    <a:pt x="149" y="111"/>
                  </a:lnTo>
                  <a:lnTo>
                    <a:pt x="146" y="115"/>
                  </a:lnTo>
                  <a:lnTo>
                    <a:pt x="141" y="118"/>
                  </a:lnTo>
                  <a:lnTo>
                    <a:pt x="137" y="122"/>
                  </a:lnTo>
                  <a:lnTo>
                    <a:pt x="132" y="125"/>
                  </a:lnTo>
                  <a:lnTo>
                    <a:pt x="128" y="129"/>
                  </a:lnTo>
                  <a:lnTo>
                    <a:pt x="123" y="132"/>
                  </a:lnTo>
                  <a:lnTo>
                    <a:pt x="118" y="136"/>
                  </a:lnTo>
                  <a:lnTo>
                    <a:pt x="113" y="138"/>
                  </a:lnTo>
                  <a:lnTo>
                    <a:pt x="108" y="142"/>
                  </a:lnTo>
                  <a:lnTo>
                    <a:pt x="103" y="145"/>
                  </a:lnTo>
                  <a:lnTo>
                    <a:pt x="98" y="149"/>
                  </a:lnTo>
                  <a:lnTo>
                    <a:pt x="92" y="152"/>
                  </a:lnTo>
                  <a:lnTo>
                    <a:pt x="87" y="155"/>
                  </a:lnTo>
                  <a:lnTo>
                    <a:pt x="81" y="157"/>
                  </a:lnTo>
                  <a:lnTo>
                    <a:pt x="75" y="159"/>
                  </a:lnTo>
                  <a:lnTo>
                    <a:pt x="70" y="162"/>
                  </a:lnTo>
                  <a:lnTo>
                    <a:pt x="64" y="165"/>
                  </a:lnTo>
                  <a:lnTo>
                    <a:pt x="58" y="168"/>
                  </a:lnTo>
                  <a:lnTo>
                    <a:pt x="52" y="171"/>
                  </a:lnTo>
                  <a:lnTo>
                    <a:pt x="50" y="171"/>
                  </a:lnTo>
                  <a:lnTo>
                    <a:pt x="47" y="172"/>
                  </a:lnTo>
                  <a:lnTo>
                    <a:pt x="44" y="173"/>
                  </a:lnTo>
                  <a:lnTo>
                    <a:pt x="41" y="174"/>
                  </a:lnTo>
                  <a:lnTo>
                    <a:pt x="38" y="175"/>
                  </a:lnTo>
                  <a:lnTo>
                    <a:pt x="34" y="176"/>
                  </a:lnTo>
                  <a:lnTo>
                    <a:pt x="32" y="177"/>
                  </a:lnTo>
                  <a:lnTo>
                    <a:pt x="28" y="179"/>
                  </a:lnTo>
                  <a:lnTo>
                    <a:pt x="24" y="180"/>
                  </a:lnTo>
                  <a:lnTo>
                    <a:pt x="21" y="181"/>
                  </a:lnTo>
                  <a:lnTo>
                    <a:pt x="17" y="181"/>
                  </a:lnTo>
                  <a:lnTo>
                    <a:pt x="14" y="183"/>
                  </a:lnTo>
                  <a:lnTo>
                    <a:pt x="10" y="183"/>
                  </a:lnTo>
                  <a:lnTo>
                    <a:pt x="7" y="184"/>
                  </a:lnTo>
                  <a:lnTo>
                    <a:pt x="3" y="185"/>
                  </a:lnTo>
                  <a:lnTo>
                    <a:pt x="0" y="186"/>
                  </a:lnTo>
                  <a:lnTo>
                    <a:pt x="11" y="231"/>
                  </a:lnTo>
                  <a:lnTo>
                    <a:pt x="59" y="234"/>
                  </a:lnTo>
                  <a:lnTo>
                    <a:pt x="47" y="267"/>
                  </a:lnTo>
                  <a:lnTo>
                    <a:pt x="48" y="267"/>
                  </a:lnTo>
                  <a:lnTo>
                    <a:pt x="50" y="267"/>
                  </a:lnTo>
                  <a:lnTo>
                    <a:pt x="52" y="267"/>
                  </a:lnTo>
                  <a:lnTo>
                    <a:pt x="55" y="267"/>
                  </a:lnTo>
                  <a:lnTo>
                    <a:pt x="60" y="267"/>
                  </a:lnTo>
                  <a:lnTo>
                    <a:pt x="62" y="267"/>
                  </a:lnTo>
                  <a:lnTo>
                    <a:pt x="65" y="267"/>
                  </a:lnTo>
                  <a:lnTo>
                    <a:pt x="68" y="268"/>
                  </a:lnTo>
                  <a:lnTo>
                    <a:pt x="70" y="269"/>
                  </a:lnTo>
                  <a:lnTo>
                    <a:pt x="72" y="269"/>
                  </a:lnTo>
                  <a:lnTo>
                    <a:pt x="75" y="269"/>
                  </a:lnTo>
                  <a:lnTo>
                    <a:pt x="78" y="270"/>
                  </a:lnTo>
                  <a:lnTo>
                    <a:pt x="82" y="271"/>
                  </a:lnTo>
                  <a:lnTo>
                    <a:pt x="86" y="271"/>
                  </a:lnTo>
                  <a:lnTo>
                    <a:pt x="89" y="272"/>
                  </a:lnTo>
                  <a:lnTo>
                    <a:pt x="92" y="273"/>
                  </a:lnTo>
                  <a:lnTo>
                    <a:pt x="97" y="275"/>
                  </a:lnTo>
                  <a:lnTo>
                    <a:pt x="101" y="275"/>
                  </a:lnTo>
                  <a:lnTo>
                    <a:pt x="105" y="276"/>
                  </a:lnTo>
                  <a:lnTo>
                    <a:pt x="109" y="278"/>
                  </a:lnTo>
                  <a:lnTo>
                    <a:pt x="114" y="279"/>
                  </a:lnTo>
                  <a:lnTo>
                    <a:pt x="118" y="280"/>
                  </a:lnTo>
                  <a:lnTo>
                    <a:pt x="123" y="282"/>
                  </a:lnTo>
                  <a:lnTo>
                    <a:pt x="128" y="284"/>
                  </a:lnTo>
                  <a:lnTo>
                    <a:pt x="133" y="286"/>
                  </a:lnTo>
                  <a:lnTo>
                    <a:pt x="116" y="318"/>
                  </a:lnTo>
                  <a:lnTo>
                    <a:pt x="118" y="319"/>
                  </a:lnTo>
                  <a:lnTo>
                    <a:pt x="120" y="320"/>
                  </a:lnTo>
                  <a:lnTo>
                    <a:pt x="124" y="323"/>
                  </a:lnTo>
                  <a:lnTo>
                    <a:pt x="125" y="323"/>
                  </a:lnTo>
                  <a:lnTo>
                    <a:pt x="128" y="324"/>
                  </a:lnTo>
                  <a:lnTo>
                    <a:pt x="130" y="325"/>
                  </a:lnTo>
                  <a:lnTo>
                    <a:pt x="133" y="327"/>
                  </a:lnTo>
                  <a:lnTo>
                    <a:pt x="136" y="328"/>
                  </a:lnTo>
                  <a:lnTo>
                    <a:pt x="140" y="330"/>
                  </a:lnTo>
                  <a:lnTo>
                    <a:pt x="144" y="332"/>
                  </a:lnTo>
                  <a:lnTo>
                    <a:pt x="148" y="334"/>
                  </a:lnTo>
                  <a:lnTo>
                    <a:pt x="153" y="336"/>
                  </a:lnTo>
                  <a:lnTo>
                    <a:pt x="158" y="338"/>
                  </a:lnTo>
                  <a:lnTo>
                    <a:pt x="162" y="339"/>
                  </a:lnTo>
                  <a:lnTo>
                    <a:pt x="167" y="341"/>
                  </a:lnTo>
                  <a:lnTo>
                    <a:pt x="171" y="341"/>
                  </a:lnTo>
                  <a:lnTo>
                    <a:pt x="176" y="343"/>
                  </a:lnTo>
                  <a:lnTo>
                    <a:pt x="181" y="344"/>
                  </a:lnTo>
                  <a:lnTo>
                    <a:pt x="185" y="345"/>
                  </a:lnTo>
                  <a:lnTo>
                    <a:pt x="187" y="346"/>
                  </a:lnTo>
                  <a:lnTo>
                    <a:pt x="191" y="346"/>
                  </a:lnTo>
                  <a:lnTo>
                    <a:pt x="194" y="347"/>
                  </a:lnTo>
                  <a:lnTo>
                    <a:pt x="197" y="348"/>
                  </a:lnTo>
                  <a:lnTo>
                    <a:pt x="201" y="349"/>
                  </a:lnTo>
                  <a:lnTo>
                    <a:pt x="202" y="349"/>
                  </a:lnTo>
                  <a:lnTo>
                    <a:pt x="185" y="379"/>
                  </a:lnTo>
                  <a:lnTo>
                    <a:pt x="234" y="402"/>
                  </a:lnTo>
                  <a:lnTo>
                    <a:pt x="280" y="395"/>
                  </a:lnTo>
                  <a:lnTo>
                    <a:pt x="280" y="398"/>
                  </a:lnTo>
                  <a:lnTo>
                    <a:pt x="282" y="403"/>
                  </a:lnTo>
                  <a:lnTo>
                    <a:pt x="282" y="406"/>
                  </a:lnTo>
                  <a:lnTo>
                    <a:pt x="284" y="409"/>
                  </a:lnTo>
                  <a:lnTo>
                    <a:pt x="284" y="412"/>
                  </a:lnTo>
                  <a:lnTo>
                    <a:pt x="286" y="416"/>
                  </a:lnTo>
                  <a:lnTo>
                    <a:pt x="286" y="419"/>
                  </a:lnTo>
                  <a:lnTo>
                    <a:pt x="287" y="423"/>
                  </a:lnTo>
                  <a:lnTo>
                    <a:pt x="287" y="425"/>
                  </a:lnTo>
                  <a:lnTo>
                    <a:pt x="288" y="427"/>
                  </a:lnTo>
                  <a:lnTo>
                    <a:pt x="288" y="430"/>
                  </a:lnTo>
                  <a:lnTo>
                    <a:pt x="289" y="433"/>
                  </a:lnTo>
                  <a:lnTo>
                    <a:pt x="289" y="435"/>
                  </a:lnTo>
                  <a:lnTo>
                    <a:pt x="289" y="438"/>
                  </a:lnTo>
                  <a:lnTo>
                    <a:pt x="290" y="441"/>
                  </a:lnTo>
                  <a:lnTo>
                    <a:pt x="290" y="445"/>
                  </a:lnTo>
                  <a:lnTo>
                    <a:pt x="290" y="448"/>
                  </a:lnTo>
                  <a:lnTo>
                    <a:pt x="291" y="452"/>
                  </a:lnTo>
                  <a:lnTo>
                    <a:pt x="291" y="454"/>
                  </a:lnTo>
                  <a:lnTo>
                    <a:pt x="292" y="459"/>
                  </a:lnTo>
                  <a:lnTo>
                    <a:pt x="297" y="458"/>
                  </a:lnTo>
                  <a:lnTo>
                    <a:pt x="300" y="457"/>
                  </a:lnTo>
                  <a:lnTo>
                    <a:pt x="305" y="456"/>
                  </a:lnTo>
                  <a:lnTo>
                    <a:pt x="311" y="455"/>
                  </a:lnTo>
                  <a:lnTo>
                    <a:pt x="316" y="454"/>
                  </a:lnTo>
                  <a:lnTo>
                    <a:pt x="320" y="453"/>
                  </a:lnTo>
                  <a:lnTo>
                    <a:pt x="323" y="453"/>
                  </a:lnTo>
                  <a:lnTo>
                    <a:pt x="326" y="452"/>
                  </a:lnTo>
                  <a:lnTo>
                    <a:pt x="329" y="452"/>
                  </a:lnTo>
                  <a:lnTo>
                    <a:pt x="332" y="452"/>
                  </a:lnTo>
                  <a:lnTo>
                    <a:pt x="335" y="450"/>
                  </a:lnTo>
                  <a:lnTo>
                    <a:pt x="337" y="449"/>
                  </a:lnTo>
                  <a:lnTo>
                    <a:pt x="340" y="448"/>
                  </a:lnTo>
                  <a:lnTo>
                    <a:pt x="343" y="448"/>
                  </a:lnTo>
                  <a:lnTo>
                    <a:pt x="345" y="446"/>
                  </a:lnTo>
                  <a:lnTo>
                    <a:pt x="348" y="445"/>
                  </a:lnTo>
                  <a:lnTo>
                    <a:pt x="351" y="444"/>
                  </a:lnTo>
                  <a:lnTo>
                    <a:pt x="355" y="443"/>
                  </a:lnTo>
                  <a:lnTo>
                    <a:pt x="357" y="442"/>
                  </a:lnTo>
                  <a:lnTo>
                    <a:pt x="360" y="440"/>
                  </a:lnTo>
                  <a:lnTo>
                    <a:pt x="364" y="439"/>
                  </a:lnTo>
                  <a:lnTo>
                    <a:pt x="367" y="438"/>
                  </a:lnTo>
                  <a:lnTo>
                    <a:pt x="370" y="436"/>
                  </a:lnTo>
                  <a:lnTo>
                    <a:pt x="373" y="435"/>
                  </a:lnTo>
                  <a:lnTo>
                    <a:pt x="376" y="434"/>
                  </a:lnTo>
                  <a:lnTo>
                    <a:pt x="380" y="433"/>
                  </a:lnTo>
                  <a:lnTo>
                    <a:pt x="383" y="431"/>
                  </a:lnTo>
                  <a:lnTo>
                    <a:pt x="386" y="429"/>
                  </a:lnTo>
                  <a:lnTo>
                    <a:pt x="390" y="427"/>
                  </a:lnTo>
                  <a:lnTo>
                    <a:pt x="393" y="426"/>
                  </a:lnTo>
                  <a:lnTo>
                    <a:pt x="395" y="424"/>
                  </a:lnTo>
                  <a:lnTo>
                    <a:pt x="399" y="422"/>
                  </a:lnTo>
                  <a:lnTo>
                    <a:pt x="403" y="420"/>
                  </a:lnTo>
                  <a:lnTo>
                    <a:pt x="407" y="418"/>
                  </a:lnTo>
                  <a:lnTo>
                    <a:pt x="410" y="416"/>
                  </a:lnTo>
                  <a:lnTo>
                    <a:pt x="414" y="415"/>
                  </a:lnTo>
                  <a:lnTo>
                    <a:pt x="416" y="412"/>
                  </a:lnTo>
                  <a:lnTo>
                    <a:pt x="420" y="410"/>
                  </a:lnTo>
                  <a:lnTo>
                    <a:pt x="424" y="407"/>
                  </a:lnTo>
                  <a:lnTo>
                    <a:pt x="428" y="405"/>
                  </a:lnTo>
                  <a:lnTo>
                    <a:pt x="432" y="402"/>
                  </a:lnTo>
                  <a:lnTo>
                    <a:pt x="435" y="400"/>
                  </a:lnTo>
                  <a:lnTo>
                    <a:pt x="438" y="398"/>
                  </a:lnTo>
                  <a:lnTo>
                    <a:pt x="442" y="396"/>
                  </a:lnTo>
                  <a:lnTo>
                    <a:pt x="446" y="393"/>
                  </a:lnTo>
                  <a:lnTo>
                    <a:pt x="451" y="390"/>
                  </a:lnTo>
                  <a:lnTo>
                    <a:pt x="454" y="387"/>
                  </a:lnTo>
                  <a:lnTo>
                    <a:pt x="458" y="384"/>
                  </a:lnTo>
                  <a:lnTo>
                    <a:pt x="462" y="381"/>
                  </a:lnTo>
                  <a:lnTo>
                    <a:pt x="466" y="379"/>
                  </a:lnTo>
                  <a:lnTo>
                    <a:pt x="470" y="376"/>
                  </a:lnTo>
                  <a:lnTo>
                    <a:pt x="474" y="373"/>
                  </a:lnTo>
                  <a:lnTo>
                    <a:pt x="478" y="369"/>
                  </a:lnTo>
                  <a:lnTo>
                    <a:pt x="483" y="366"/>
                  </a:lnTo>
                  <a:lnTo>
                    <a:pt x="487" y="362"/>
                  </a:lnTo>
                  <a:lnTo>
                    <a:pt x="490" y="360"/>
                  </a:lnTo>
                  <a:lnTo>
                    <a:pt x="495" y="356"/>
                  </a:lnTo>
                  <a:lnTo>
                    <a:pt x="499" y="353"/>
                  </a:lnTo>
                  <a:lnTo>
                    <a:pt x="503" y="349"/>
                  </a:lnTo>
                  <a:lnTo>
                    <a:pt x="506" y="346"/>
                  </a:lnTo>
                  <a:lnTo>
                    <a:pt x="509" y="342"/>
                  </a:lnTo>
                  <a:lnTo>
                    <a:pt x="513" y="339"/>
                  </a:lnTo>
                  <a:lnTo>
                    <a:pt x="517" y="335"/>
                  </a:lnTo>
                  <a:lnTo>
                    <a:pt x="520" y="332"/>
                  </a:lnTo>
                  <a:lnTo>
                    <a:pt x="524" y="328"/>
                  </a:lnTo>
                  <a:lnTo>
                    <a:pt x="527" y="325"/>
                  </a:lnTo>
                  <a:lnTo>
                    <a:pt x="529" y="322"/>
                  </a:lnTo>
                  <a:lnTo>
                    <a:pt x="532" y="319"/>
                  </a:lnTo>
                  <a:lnTo>
                    <a:pt x="535" y="315"/>
                  </a:lnTo>
                  <a:lnTo>
                    <a:pt x="539" y="311"/>
                  </a:lnTo>
                  <a:lnTo>
                    <a:pt x="541" y="308"/>
                  </a:lnTo>
                  <a:lnTo>
                    <a:pt x="544" y="304"/>
                  </a:lnTo>
                  <a:lnTo>
                    <a:pt x="547" y="302"/>
                  </a:lnTo>
                  <a:lnTo>
                    <a:pt x="549" y="299"/>
                  </a:lnTo>
                  <a:lnTo>
                    <a:pt x="551" y="295"/>
                  </a:lnTo>
                  <a:lnTo>
                    <a:pt x="553" y="292"/>
                  </a:lnTo>
                  <a:lnTo>
                    <a:pt x="556" y="288"/>
                  </a:lnTo>
                  <a:lnTo>
                    <a:pt x="558" y="286"/>
                  </a:lnTo>
                  <a:lnTo>
                    <a:pt x="560" y="282"/>
                  </a:lnTo>
                  <a:lnTo>
                    <a:pt x="562" y="279"/>
                  </a:lnTo>
                  <a:lnTo>
                    <a:pt x="564" y="276"/>
                  </a:lnTo>
                  <a:lnTo>
                    <a:pt x="566" y="273"/>
                  </a:lnTo>
                  <a:lnTo>
                    <a:pt x="567" y="269"/>
                  </a:lnTo>
                  <a:lnTo>
                    <a:pt x="569" y="267"/>
                  </a:lnTo>
                  <a:lnTo>
                    <a:pt x="571" y="264"/>
                  </a:lnTo>
                  <a:lnTo>
                    <a:pt x="573" y="261"/>
                  </a:lnTo>
                  <a:lnTo>
                    <a:pt x="575" y="258"/>
                  </a:lnTo>
                  <a:lnTo>
                    <a:pt x="576" y="255"/>
                  </a:lnTo>
                  <a:lnTo>
                    <a:pt x="577" y="252"/>
                  </a:lnTo>
                  <a:lnTo>
                    <a:pt x="579" y="249"/>
                  </a:lnTo>
                  <a:lnTo>
                    <a:pt x="580" y="247"/>
                  </a:lnTo>
                  <a:lnTo>
                    <a:pt x="581" y="244"/>
                  </a:lnTo>
                  <a:lnTo>
                    <a:pt x="582" y="241"/>
                  </a:lnTo>
                  <a:lnTo>
                    <a:pt x="584" y="238"/>
                  </a:lnTo>
                  <a:lnTo>
                    <a:pt x="585" y="235"/>
                  </a:lnTo>
                  <a:lnTo>
                    <a:pt x="585" y="232"/>
                  </a:lnTo>
                  <a:lnTo>
                    <a:pt x="586" y="230"/>
                  </a:lnTo>
                  <a:lnTo>
                    <a:pt x="587" y="228"/>
                  </a:lnTo>
                  <a:lnTo>
                    <a:pt x="589" y="223"/>
                  </a:lnTo>
                  <a:lnTo>
                    <a:pt x="590" y="218"/>
                  </a:lnTo>
                  <a:lnTo>
                    <a:pt x="592" y="213"/>
                  </a:lnTo>
                  <a:lnTo>
                    <a:pt x="593" y="210"/>
                  </a:lnTo>
                  <a:lnTo>
                    <a:pt x="594" y="206"/>
                  </a:lnTo>
                  <a:lnTo>
                    <a:pt x="595" y="202"/>
                  </a:lnTo>
                  <a:lnTo>
                    <a:pt x="596" y="198"/>
                  </a:lnTo>
                  <a:lnTo>
                    <a:pt x="597" y="195"/>
                  </a:lnTo>
                  <a:lnTo>
                    <a:pt x="597" y="192"/>
                  </a:lnTo>
                  <a:lnTo>
                    <a:pt x="597" y="190"/>
                  </a:lnTo>
                  <a:lnTo>
                    <a:pt x="598" y="188"/>
                  </a:lnTo>
                  <a:lnTo>
                    <a:pt x="599" y="186"/>
                  </a:lnTo>
                  <a:lnTo>
                    <a:pt x="572" y="185"/>
                  </a:lnTo>
                  <a:lnTo>
                    <a:pt x="571" y="185"/>
                  </a:lnTo>
                  <a:lnTo>
                    <a:pt x="571" y="187"/>
                  </a:lnTo>
                  <a:lnTo>
                    <a:pt x="570" y="190"/>
                  </a:lnTo>
                  <a:lnTo>
                    <a:pt x="570" y="193"/>
                  </a:lnTo>
                  <a:lnTo>
                    <a:pt x="569" y="195"/>
                  </a:lnTo>
                  <a:lnTo>
                    <a:pt x="568" y="197"/>
                  </a:lnTo>
                  <a:lnTo>
                    <a:pt x="567" y="200"/>
                  </a:lnTo>
                  <a:lnTo>
                    <a:pt x="567" y="203"/>
                  </a:lnTo>
                  <a:lnTo>
                    <a:pt x="566" y="206"/>
                  </a:lnTo>
                  <a:lnTo>
                    <a:pt x="565" y="209"/>
                  </a:lnTo>
                  <a:lnTo>
                    <a:pt x="564" y="212"/>
                  </a:lnTo>
                  <a:lnTo>
                    <a:pt x="563" y="216"/>
                  </a:lnTo>
                  <a:lnTo>
                    <a:pt x="561" y="219"/>
                  </a:lnTo>
                  <a:lnTo>
                    <a:pt x="560" y="223"/>
                  </a:lnTo>
                  <a:lnTo>
                    <a:pt x="558" y="227"/>
                  </a:lnTo>
                  <a:lnTo>
                    <a:pt x="557" y="231"/>
                  </a:lnTo>
                  <a:lnTo>
                    <a:pt x="554" y="235"/>
                  </a:lnTo>
                  <a:lnTo>
                    <a:pt x="552" y="239"/>
                  </a:lnTo>
                  <a:lnTo>
                    <a:pt x="550" y="244"/>
                  </a:lnTo>
                  <a:lnTo>
                    <a:pt x="548" y="248"/>
                  </a:lnTo>
                  <a:lnTo>
                    <a:pt x="546" y="252"/>
                  </a:lnTo>
                  <a:lnTo>
                    <a:pt x="543" y="257"/>
                  </a:lnTo>
                  <a:lnTo>
                    <a:pt x="540" y="262"/>
                  </a:lnTo>
                  <a:lnTo>
                    <a:pt x="537" y="267"/>
                  </a:lnTo>
                  <a:lnTo>
                    <a:pt x="534" y="271"/>
                  </a:lnTo>
                  <a:lnTo>
                    <a:pt x="530" y="276"/>
                  </a:lnTo>
                  <a:lnTo>
                    <a:pt x="528" y="281"/>
                  </a:lnTo>
                  <a:lnTo>
                    <a:pt x="525" y="286"/>
                  </a:lnTo>
                  <a:lnTo>
                    <a:pt x="521" y="289"/>
                  </a:lnTo>
                  <a:lnTo>
                    <a:pt x="518" y="293"/>
                  </a:lnTo>
                  <a:lnTo>
                    <a:pt x="515" y="296"/>
                  </a:lnTo>
                  <a:lnTo>
                    <a:pt x="513" y="300"/>
                  </a:lnTo>
                  <a:lnTo>
                    <a:pt x="510" y="303"/>
                  </a:lnTo>
                  <a:lnTo>
                    <a:pt x="508" y="305"/>
                  </a:lnTo>
                  <a:lnTo>
                    <a:pt x="505" y="309"/>
                  </a:lnTo>
                  <a:lnTo>
                    <a:pt x="502" y="313"/>
                  </a:lnTo>
                  <a:lnTo>
                    <a:pt x="499" y="316"/>
                  </a:lnTo>
                  <a:lnTo>
                    <a:pt x="496" y="319"/>
                  </a:lnTo>
                  <a:lnTo>
                    <a:pt x="492" y="323"/>
                  </a:lnTo>
                  <a:lnTo>
                    <a:pt x="489" y="326"/>
                  </a:lnTo>
                  <a:lnTo>
                    <a:pt x="485" y="329"/>
                  </a:lnTo>
                  <a:lnTo>
                    <a:pt x="481" y="333"/>
                  </a:lnTo>
                  <a:lnTo>
                    <a:pt x="476" y="338"/>
                  </a:lnTo>
                  <a:lnTo>
                    <a:pt x="471" y="342"/>
                  </a:lnTo>
                  <a:lnTo>
                    <a:pt x="467" y="345"/>
                  </a:lnTo>
                  <a:lnTo>
                    <a:pt x="463" y="349"/>
                  </a:lnTo>
                  <a:lnTo>
                    <a:pt x="458" y="352"/>
                  </a:lnTo>
                  <a:lnTo>
                    <a:pt x="454" y="356"/>
                  </a:lnTo>
                  <a:lnTo>
                    <a:pt x="450" y="359"/>
                  </a:lnTo>
                  <a:lnTo>
                    <a:pt x="445" y="362"/>
                  </a:lnTo>
                  <a:lnTo>
                    <a:pt x="440" y="365"/>
                  </a:lnTo>
                  <a:lnTo>
                    <a:pt x="435" y="369"/>
                  </a:lnTo>
                  <a:lnTo>
                    <a:pt x="433" y="371"/>
                  </a:lnTo>
                  <a:lnTo>
                    <a:pt x="431" y="373"/>
                  </a:lnTo>
                  <a:lnTo>
                    <a:pt x="428" y="374"/>
                  </a:lnTo>
                  <a:lnTo>
                    <a:pt x="425" y="376"/>
                  </a:lnTo>
                  <a:lnTo>
                    <a:pt x="420" y="379"/>
                  </a:lnTo>
                  <a:lnTo>
                    <a:pt x="415" y="382"/>
                  </a:lnTo>
                  <a:lnTo>
                    <a:pt x="413" y="384"/>
                  </a:lnTo>
                  <a:lnTo>
                    <a:pt x="410" y="385"/>
                  </a:lnTo>
                  <a:lnTo>
                    <a:pt x="408" y="387"/>
                  </a:lnTo>
                  <a:lnTo>
                    <a:pt x="405" y="389"/>
                  </a:lnTo>
                  <a:lnTo>
                    <a:pt x="402" y="390"/>
                  </a:lnTo>
                  <a:lnTo>
                    <a:pt x="399" y="392"/>
                  </a:lnTo>
                  <a:lnTo>
                    <a:pt x="397" y="394"/>
                  </a:lnTo>
                  <a:lnTo>
                    <a:pt x="395" y="396"/>
                  </a:lnTo>
                  <a:lnTo>
                    <a:pt x="392" y="397"/>
                  </a:lnTo>
                  <a:lnTo>
                    <a:pt x="390" y="397"/>
                  </a:lnTo>
                  <a:lnTo>
                    <a:pt x="387" y="399"/>
                  </a:lnTo>
                  <a:lnTo>
                    <a:pt x="384" y="400"/>
                  </a:lnTo>
                  <a:lnTo>
                    <a:pt x="381" y="402"/>
                  </a:lnTo>
                  <a:lnTo>
                    <a:pt x="378" y="403"/>
                  </a:lnTo>
                  <a:lnTo>
                    <a:pt x="376" y="404"/>
                  </a:lnTo>
                  <a:lnTo>
                    <a:pt x="374" y="406"/>
                  </a:lnTo>
                  <a:lnTo>
                    <a:pt x="371" y="407"/>
                  </a:lnTo>
                  <a:lnTo>
                    <a:pt x="368" y="408"/>
                  </a:lnTo>
                  <a:lnTo>
                    <a:pt x="365" y="409"/>
                  </a:lnTo>
                  <a:lnTo>
                    <a:pt x="363" y="411"/>
                  </a:lnTo>
                  <a:lnTo>
                    <a:pt x="360" y="412"/>
                  </a:lnTo>
                  <a:lnTo>
                    <a:pt x="357" y="413"/>
                  </a:lnTo>
                  <a:lnTo>
                    <a:pt x="355" y="414"/>
                  </a:lnTo>
                  <a:lnTo>
                    <a:pt x="353" y="416"/>
                  </a:lnTo>
                  <a:lnTo>
                    <a:pt x="350" y="416"/>
                  </a:lnTo>
                  <a:lnTo>
                    <a:pt x="347" y="417"/>
                  </a:lnTo>
                  <a:lnTo>
                    <a:pt x="344" y="417"/>
                  </a:lnTo>
                  <a:lnTo>
                    <a:pt x="342" y="419"/>
                  </a:lnTo>
                  <a:lnTo>
                    <a:pt x="337" y="420"/>
                  </a:lnTo>
                  <a:lnTo>
                    <a:pt x="333" y="422"/>
                  </a:lnTo>
                  <a:lnTo>
                    <a:pt x="327" y="423"/>
                  </a:lnTo>
                  <a:lnTo>
                    <a:pt x="323" y="425"/>
                  </a:lnTo>
                  <a:lnTo>
                    <a:pt x="318" y="426"/>
                  </a:lnTo>
                  <a:lnTo>
                    <a:pt x="314" y="426"/>
                  </a:lnTo>
                  <a:lnTo>
                    <a:pt x="314" y="425"/>
                  </a:lnTo>
                  <a:lnTo>
                    <a:pt x="314" y="421"/>
                  </a:lnTo>
                  <a:lnTo>
                    <a:pt x="313" y="418"/>
                  </a:lnTo>
                  <a:lnTo>
                    <a:pt x="313" y="416"/>
                  </a:lnTo>
                  <a:lnTo>
                    <a:pt x="313" y="412"/>
                  </a:lnTo>
                  <a:lnTo>
                    <a:pt x="312" y="408"/>
                  </a:lnTo>
                  <a:lnTo>
                    <a:pt x="311" y="403"/>
                  </a:lnTo>
                  <a:lnTo>
                    <a:pt x="310" y="399"/>
                  </a:lnTo>
                  <a:lnTo>
                    <a:pt x="308" y="395"/>
                  </a:lnTo>
                  <a:lnTo>
                    <a:pt x="307" y="390"/>
                  </a:lnTo>
                  <a:lnTo>
                    <a:pt x="305" y="387"/>
                  </a:lnTo>
                  <a:lnTo>
                    <a:pt x="304" y="384"/>
                  </a:lnTo>
                  <a:lnTo>
                    <a:pt x="303" y="381"/>
                  </a:lnTo>
                  <a:lnTo>
                    <a:pt x="302" y="379"/>
                  </a:lnTo>
                  <a:lnTo>
                    <a:pt x="300" y="377"/>
                  </a:lnTo>
                  <a:lnTo>
                    <a:pt x="299" y="374"/>
                  </a:lnTo>
                  <a:lnTo>
                    <a:pt x="298" y="371"/>
                  </a:lnTo>
                  <a:lnTo>
                    <a:pt x="297" y="369"/>
                  </a:lnTo>
                  <a:lnTo>
                    <a:pt x="236" y="377"/>
                  </a:lnTo>
                  <a:lnTo>
                    <a:pt x="220" y="369"/>
                  </a:lnTo>
                  <a:lnTo>
                    <a:pt x="242" y="328"/>
                  </a:lnTo>
                  <a:lnTo>
                    <a:pt x="241" y="327"/>
                  </a:lnTo>
                  <a:lnTo>
                    <a:pt x="239" y="327"/>
                  </a:lnTo>
                  <a:lnTo>
                    <a:pt x="235" y="326"/>
                  </a:lnTo>
                  <a:lnTo>
                    <a:pt x="231" y="326"/>
                  </a:lnTo>
                  <a:lnTo>
                    <a:pt x="228" y="326"/>
                  </a:lnTo>
                  <a:lnTo>
                    <a:pt x="226" y="326"/>
                  </a:lnTo>
                  <a:lnTo>
                    <a:pt x="223" y="325"/>
                  </a:lnTo>
                  <a:lnTo>
                    <a:pt x="222" y="325"/>
                  </a:lnTo>
                  <a:lnTo>
                    <a:pt x="218" y="324"/>
                  </a:lnTo>
                  <a:lnTo>
                    <a:pt x="215" y="324"/>
                  </a:lnTo>
                  <a:lnTo>
                    <a:pt x="211" y="323"/>
                  </a:lnTo>
                  <a:lnTo>
                    <a:pt x="208" y="323"/>
                  </a:lnTo>
                  <a:lnTo>
                    <a:pt x="204" y="323"/>
                  </a:lnTo>
                  <a:lnTo>
                    <a:pt x="202" y="322"/>
                  </a:lnTo>
                  <a:lnTo>
                    <a:pt x="198" y="321"/>
                  </a:lnTo>
                  <a:lnTo>
                    <a:pt x="194" y="320"/>
                  </a:lnTo>
                  <a:lnTo>
                    <a:pt x="189" y="319"/>
                  </a:lnTo>
                  <a:lnTo>
                    <a:pt x="185" y="318"/>
                  </a:lnTo>
                  <a:lnTo>
                    <a:pt x="182" y="317"/>
                  </a:lnTo>
                  <a:lnTo>
                    <a:pt x="179" y="316"/>
                  </a:lnTo>
                  <a:lnTo>
                    <a:pt x="174" y="315"/>
                  </a:lnTo>
                  <a:lnTo>
                    <a:pt x="170" y="313"/>
                  </a:lnTo>
                  <a:lnTo>
                    <a:pt x="166" y="312"/>
                  </a:lnTo>
                  <a:lnTo>
                    <a:pt x="163" y="311"/>
                  </a:lnTo>
                  <a:lnTo>
                    <a:pt x="160" y="309"/>
                  </a:lnTo>
                  <a:lnTo>
                    <a:pt x="156" y="307"/>
                  </a:lnTo>
                  <a:lnTo>
                    <a:pt x="152" y="306"/>
                  </a:lnTo>
                  <a:lnTo>
                    <a:pt x="149" y="304"/>
                  </a:lnTo>
                  <a:lnTo>
                    <a:pt x="167" y="271"/>
                  </a:lnTo>
                  <a:lnTo>
                    <a:pt x="166" y="270"/>
                  </a:lnTo>
                  <a:lnTo>
                    <a:pt x="164" y="268"/>
                  </a:lnTo>
                  <a:lnTo>
                    <a:pt x="161" y="267"/>
                  </a:lnTo>
                  <a:lnTo>
                    <a:pt x="158" y="266"/>
                  </a:lnTo>
                  <a:lnTo>
                    <a:pt x="153" y="265"/>
                  </a:lnTo>
                  <a:lnTo>
                    <a:pt x="151" y="263"/>
                  </a:lnTo>
                  <a:lnTo>
                    <a:pt x="148" y="263"/>
                  </a:lnTo>
                  <a:lnTo>
                    <a:pt x="146" y="261"/>
                  </a:lnTo>
                  <a:lnTo>
                    <a:pt x="144" y="261"/>
                  </a:lnTo>
                  <a:lnTo>
                    <a:pt x="140" y="259"/>
                  </a:lnTo>
                  <a:lnTo>
                    <a:pt x="137" y="258"/>
                  </a:lnTo>
                  <a:lnTo>
                    <a:pt x="134" y="257"/>
                  </a:lnTo>
                  <a:lnTo>
                    <a:pt x="130" y="256"/>
                  </a:lnTo>
                  <a:lnTo>
                    <a:pt x="127" y="255"/>
                  </a:lnTo>
                  <a:lnTo>
                    <a:pt x="123" y="254"/>
                  </a:lnTo>
                  <a:lnTo>
                    <a:pt x="119" y="253"/>
                  </a:lnTo>
                  <a:lnTo>
                    <a:pt x="116" y="252"/>
                  </a:lnTo>
                  <a:lnTo>
                    <a:pt x="112" y="251"/>
                  </a:lnTo>
                  <a:lnTo>
                    <a:pt x="108" y="250"/>
                  </a:lnTo>
                  <a:lnTo>
                    <a:pt x="104" y="249"/>
                  </a:lnTo>
                  <a:lnTo>
                    <a:pt x="99" y="248"/>
                  </a:lnTo>
                  <a:lnTo>
                    <a:pt x="94" y="247"/>
                  </a:lnTo>
                  <a:lnTo>
                    <a:pt x="90" y="247"/>
                  </a:lnTo>
                  <a:lnTo>
                    <a:pt x="86" y="246"/>
                  </a:lnTo>
                  <a:lnTo>
                    <a:pt x="82" y="245"/>
                  </a:lnTo>
                  <a:lnTo>
                    <a:pt x="101" y="208"/>
                  </a:lnTo>
                  <a:lnTo>
                    <a:pt x="100" y="208"/>
                  </a:lnTo>
                  <a:lnTo>
                    <a:pt x="98" y="208"/>
                  </a:lnTo>
                  <a:lnTo>
                    <a:pt x="95" y="208"/>
                  </a:lnTo>
                  <a:lnTo>
                    <a:pt x="92" y="208"/>
                  </a:lnTo>
                  <a:lnTo>
                    <a:pt x="89" y="207"/>
                  </a:lnTo>
                  <a:lnTo>
                    <a:pt x="85" y="207"/>
                  </a:lnTo>
                  <a:lnTo>
                    <a:pt x="80" y="207"/>
                  </a:lnTo>
                  <a:lnTo>
                    <a:pt x="75" y="207"/>
                  </a:lnTo>
                  <a:lnTo>
                    <a:pt x="72" y="207"/>
                  </a:lnTo>
                  <a:lnTo>
                    <a:pt x="70" y="207"/>
                  </a:lnTo>
                  <a:lnTo>
                    <a:pt x="68" y="207"/>
                  </a:lnTo>
                  <a:lnTo>
                    <a:pt x="65" y="207"/>
                  </a:lnTo>
                  <a:lnTo>
                    <a:pt x="62" y="207"/>
                  </a:lnTo>
                  <a:lnTo>
                    <a:pt x="59" y="207"/>
                  </a:lnTo>
                  <a:lnTo>
                    <a:pt x="56" y="207"/>
                  </a:lnTo>
                  <a:lnTo>
                    <a:pt x="53" y="207"/>
                  </a:lnTo>
                  <a:lnTo>
                    <a:pt x="51" y="207"/>
                  </a:lnTo>
                  <a:lnTo>
                    <a:pt x="48" y="207"/>
                  </a:lnTo>
                  <a:lnTo>
                    <a:pt x="46" y="207"/>
                  </a:lnTo>
                  <a:lnTo>
                    <a:pt x="44" y="207"/>
                  </a:lnTo>
                  <a:lnTo>
                    <a:pt x="39" y="208"/>
                  </a:lnTo>
                  <a:lnTo>
                    <a:pt x="35" y="208"/>
                  </a:lnTo>
                  <a:lnTo>
                    <a:pt x="35" y="205"/>
                  </a:lnTo>
                  <a:lnTo>
                    <a:pt x="35" y="204"/>
                  </a:lnTo>
                  <a:lnTo>
                    <a:pt x="37" y="204"/>
                  </a:lnTo>
                  <a:lnTo>
                    <a:pt x="41" y="203"/>
                  </a:lnTo>
                  <a:lnTo>
                    <a:pt x="45" y="202"/>
                  </a:lnTo>
                  <a:lnTo>
                    <a:pt x="48" y="201"/>
                  </a:lnTo>
                  <a:lnTo>
                    <a:pt x="51" y="200"/>
                  </a:lnTo>
                  <a:lnTo>
                    <a:pt x="53" y="199"/>
                  </a:lnTo>
                  <a:lnTo>
                    <a:pt x="58" y="198"/>
                  </a:lnTo>
                  <a:lnTo>
                    <a:pt x="61" y="196"/>
                  </a:lnTo>
                  <a:lnTo>
                    <a:pt x="66" y="195"/>
                  </a:lnTo>
                  <a:lnTo>
                    <a:pt x="70" y="193"/>
                  </a:lnTo>
                  <a:lnTo>
                    <a:pt x="74" y="192"/>
                  </a:lnTo>
                  <a:lnTo>
                    <a:pt x="79" y="190"/>
                  </a:lnTo>
                  <a:lnTo>
                    <a:pt x="84" y="188"/>
                  </a:lnTo>
                  <a:lnTo>
                    <a:pt x="87" y="186"/>
                  </a:lnTo>
                  <a:lnTo>
                    <a:pt x="89" y="185"/>
                  </a:lnTo>
                  <a:lnTo>
                    <a:pt x="91" y="183"/>
                  </a:lnTo>
                  <a:lnTo>
                    <a:pt x="94" y="183"/>
                  </a:lnTo>
                  <a:lnTo>
                    <a:pt x="97" y="181"/>
                  </a:lnTo>
                  <a:lnTo>
                    <a:pt x="100" y="179"/>
                  </a:lnTo>
                  <a:lnTo>
                    <a:pt x="103" y="178"/>
                  </a:lnTo>
                  <a:lnTo>
                    <a:pt x="106" y="176"/>
                  </a:lnTo>
                  <a:lnTo>
                    <a:pt x="109" y="174"/>
                  </a:lnTo>
                  <a:lnTo>
                    <a:pt x="111" y="173"/>
                  </a:lnTo>
                  <a:lnTo>
                    <a:pt x="114" y="171"/>
                  </a:lnTo>
                  <a:lnTo>
                    <a:pt x="118" y="170"/>
                  </a:lnTo>
                  <a:lnTo>
                    <a:pt x="121" y="167"/>
                  </a:lnTo>
                  <a:lnTo>
                    <a:pt x="124" y="165"/>
                  </a:lnTo>
                  <a:lnTo>
                    <a:pt x="128" y="163"/>
                  </a:lnTo>
                  <a:lnTo>
                    <a:pt x="130" y="161"/>
                  </a:lnTo>
                  <a:lnTo>
                    <a:pt x="133" y="158"/>
                  </a:lnTo>
                  <a:lnTo>
                    <a:pt x="137" y="156"/>
                  </a:lnTo>
                  <a:lnTo>
                    <a:pt x="140" y="154"/>
                  </a:lnTo>
                  <a:lnTo>
                    <a:pt x="144" y="152"/>
                  </a:lnTo>
                  <a:lnTo>
                    <a:pt x="147" y="149"/>
                  </a:lnTo>
                  <a:lnTo>
                    <a:pt x="150" y="146"/>
                  </a:lnTo>
                  <a:lnTo>
                    <a:pt x="154" y="143"/>
                  </a:lnTo>
                  <a:lnTo>
                    <a:pt x="158" y="141"/>
                  </a:lnTo>
                  <a:lnTo>
                    <a:pt x="161" y="137"/>
                  </a:lnTo>
                  <a:lnTo>
                    <a:pt x="165" y="135"/>
                  </a:lnTo>
                  <a:lnTo>
                    <a:pt x="168" y="132"/>
                  </a:lnTo>
                  <a:lnTo>
                    <a:pt x="172" y="130"/>
                  </a:lnTo>
                  <a:lnTo>
                    <a:pt x="176" y="126"/>
                  </a:lnTo>
                  <a:lnTo>
                    <a:pt x="179" y="122"/>
                  </a:lnTo>
                  <a:lnTo>
                    <a:pt x="182" y="119"/>
                  </a:lnTo>
                  <a:lnTo>
                    <a:pt x="185" y="117"/>
                  </a:lnTo>
                  <a:lnTo>
                    <a:pt x="188" y="113"/>
                  </a:lnTo>
                  <a:lnTo>
                    <a:pt x="192" y="110"/>
                  </a:lnTo>
                  <a:lnTo>
                    <a:pt x="195" y="107"/>
                  </a:lnTo>
                  <a:lnTo>
                    <a:pt x="198" y="104"/>
                  </a:lnTo>
                  <a:lnTo>
                    <a:pt x="201" y="101"/>
                  </a:lnTo>
                  <a:lnTo>
                    <a:pt x="204" y="99"/>
                  </a:lnTo>
                  <a:lnTo>
                    <a:pt x="206" y="96"/>
                  </a:lnTo>
                  <a:lnTo>
                    <a:pt x="208" y="93"/>
                  </a:lnTo>
                  <a:lnTo>
                    <a:pt x="211" y="90"/>
                  </a:lnTo>
                  <a:lnTo>
                    <a:pt x="213" y="87"/>
                  </a:lnTo>
                  <a:lnTo>
                    <a:pt x="216" y="84"/>
                  </a:lnTo>
                  <a:lnTo>
                    <a:pt x="219" y="82"/>
                  </a:lnTo>
                  <a:lnTo>
                    <a:pt x="221" y="80"/>
                  </a:lnTo>
                  <a:lnTo>
                    <a:pt x="223" y="77"/>
                  </a:lnTo>
                  <a:lnTo>
                    <a:pt x="224" y="75"/>
                  </a:lnTo>
                  <a:lnTo>
                    <a:pt x="227" y="72"/>
                  </a:lnTo>
                  <a:lnTo>
                    <a:pt x="230" y="67"/>
                  </a:lnTo>
                  <a:lnTo>
                    <a:pt x="234" y="62"/>
                  </a:lnTo>
                  <a:lnTo>
                    <a:pt x="237" y="59"/>
                  </a:lnTo>
                  <a:lnTo>
                    <a:pt x="240" y="55"/>
                  </a:lnTo>
                  <a:lnTo>
                    <a:pt x="242" y="50"/>
                  </a:lnTo>
                  <a:lnTo>
                    <a:pt x="245" y="47"/>
                  </a:lnTo>
                  <a:lnTo>
                    <a:pt x="247" y="43"/>
                  </a:lnTo>
                  <a:lnTo>
                    <a:pt x="249" y="40"/>
                  </a:lnTo>
                  <a:lnTo>
                    <a:pt x="251" y="36"/>
                  </a:lnTo>
                  <a:lnTo>
                    <a:pt x="253" y="33"/>
                  </a:lnTo>
                  <a:lnTo>
                    <a:pt x="254" y="31"/>
                  </a:lnTo>
                  <a:lnTo>
                    <a:pt x="255" y="28"/>
                  </a:lnTo>
                  <a:lnTo>
                    <a:pt x="256" y="25"/>
                  </a:lnTo>
                  <a:lnTo>
                    <a:pt x="257" y="25"/>
                  </a:lnTo>
                  <a:lnTo>
                    <a:pt x="258" y="21"/>
                  </a:lnTo>
                  <a:lnTo>
                    <a:pt x="260" y="18"/>
                  </a:lnTo>
                  <a:lnTo>
                    <a:pt x="260" y="17"/>
                  </a:lnTo>
                  <a:lnTo>
                    <a:pt x="261" y="17"/>
                  </a:lnTo>
                  <a:lnTo>
                    <a:pt x="2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5" name="Freeform 36"/>
            <p:cNvSpPr>
              <a:spLocks/>
            </p:cNvSpPr>
            <p:nvPr/>
          </p:nvSpPr>
          <p:spPr bwMode="auto">
            <a:xfrm>
              <a:off x="7556500" y="1114425"/>
              <a:ext cx="738188" cy="1041400"/>
            </a:xfrm>
            <a:custGeom>
              <a:avLst/>
              <a:gdLst>
                <a:gd name="T0" fmla="*/ 2147483647 w 465"/>
                <a:gd name="T1" fmla="*/ 2147483647 h 656"/>
                <a:gd name="T2" fmla="*/ 2147483647 w 465"/>
                <a:gd name="T3" fmla="*/ 2147483647 h 656"/>
                <a:gd name="T4" fmla="*/ 2147483647 w 465"/>
                <a:gd name="T5" fmla="*/ 2147483647 h 656"/>
                <a:gd name="T6" fmla="*/ 2147483647 w 465"/>
                <a:gd name="T7" fmla="*/ 2147483647 h 656"/>
                <a:gd name="T8" fmla="*/ 2147483647 w 465"/>
                <a:gd name="T9" fmla="*/ 2147483647 h 656"/>
                <a:gd name="T10" fmla="*/ 2147483647 w 465"/>
                <a:gd name="T11" fmla="*/ 2147483647 h 656"/>
                <a:gd name="T12" fmla="*/ 2147483647 w 465"/>
                <a:gd name="T13" fmla="*/ 2147483647 h 656"/>
                <a:gd name="T14" fmla="*/ 2147483647 w 465"/>
                <a:gd name="T15" fmla="*/ 2147483647 h 656"/>
                <a:gd name="T16" fmla="*/ 2147483647 w 465"/>
                <a:gd name="T17" fmla="*/ 2147483647 h 656"/>
                <a:gd name="T18" fmla="*/ 2147483647 w 465"/>
                <a:gd name="T19" fmla="*/ 2147483647 h 656"/>
                <a:gd name="T20" fmla="*/ 2147483647 w 465"/>
                <a:gd name="T21" fmla="*/ 2147483647 h 656"/>
                <a:gd name="T22" fmla="*/ 2147483647 w 465"/>
                <a:gd name="T23" fmla="*/ 2147483647 h 656"/>
                <a:gd name="T24" fmla="*/ 2147483647 w 465"/>
                <a:gd name="T25" fmla="*/ 2147483647 h 656"/>
                <a:gd name="T26" fmla="*/ 2147483647 w 465"/>
                <a:gd name="T27" fmla="*/ 2147483647 h 656"/>
                <a:gd name="T28" fmla="*/ 2147483647 w 465"/>
                <a:gd name="T29" fmla="*/ 2147483647 h 656"/>
                <a:gd name="T30" fmla="*/ 2147483647 w 465"/>
                <a:gd name="T31" fmla="*/ 2147483647 h 656"/>
                <a:gd name="T32" fmla="*/ 2147483647 w 465"/>
                <a:gd name="T33" fmla="*/ 2147483647 h 656"/>
                <a:gd name="T34" fmla="*/ 2147483647 w 465"/>
                <a:gd name="T35" fmla="*/ 2147483647 h 656"/>
                <a:gd name="T36" fmla="*/ 2147483647 w 465"/>
                <a:gd name="T37" fmla="*/ 2147483647 h 656"/>
                <a:gd name="T38" fmla="*/ 2147483647 w 465"/>
                <a:gd name="T39" fmla="*/ 2147483647 h 656"/>
                <a:gd name="T40" fmla="*/ 2147483647 w 465"/>
                <a:gd name="T41" fmla="*/ 2147483647 h 656"/>
                <a:gd name="T42" fmla="*/ 2147483647 w 465"/>
                <a:gd name="T43" fmla="*/ 2147483647 h 656"/>
                <a:gd name="T44" fmla="*/ 2147483647 w 465"/>
                <a:gd name="T45" fmla="*/ 2147483647 h 656"/>
                <a:gd name="T46" fmla="*/ 2147483647 w 465"/>
                <a:gd name="T47" fmla="*/ 2147483647 h 656"/>
                <a:gd name="T48" fmla="*/ 2147483647 w 465"/>
                <a:gd name="T49" fmla="*/ 2147483647 h 656"/>
                <a:gd name="T50" fmla="*/ 2147483647 w 465"/>
                <a:gd name="T51" fmla="*/ 2147483647 h 656"/>
                <a:gd name="T52" fmla="*/ 2147483647 w 465"/>
                <a:gd name="T53" fmla="*/ 2147483647 h 656"/>
                <a:gd name="T54" fmla="*/ 2147483647 w 465"/>
                <a:gd name="T55" fmla="*/ 2147483647 h 656"/>
                <a:gd name="T56" fmla="*/ 2147483647 w 465"/>
                <a:gd name="T57" fmla="*/ 2147483647 h 656"/>
                <a:gd name="T58" fmla="*/ 2147483647 w 465"/>
                <a:gd name="T59" fmla="*/ 2147483647 h 656"/>
                <a:gd name="T60" fmla="*/ 2147483647 w 465"/>
                <a:gd name="T61" fmla="*/ 2147483647 h 656"/>
                <a:gd name="T62" fmla="*/ 2147483647 w 465"/>
                <a:gd name="T63" fmla="*/ 2147483647 h 656"/>
                <a:gd name="T64" fmla="*/ 2147483647 w 465"/>
                <a:gd name="T65" fmla="*/ 2147483647 h 656"/>
                <a:gd name="T66" fmla="*/ 2147483647 w 465"/>
                <a:gd name="T67" fmla="*/ 2147483647 h 656"/>
                <a:gd name="T68" fmla="*/ 2147483647 w 465"/>
                <a:gd name="T69" fmla="*/ 2147483647 h 656"/>
                <a:gd name="T70" fmla="*/ 2147483647 w 465"/>
                <a:gd name="T71" fmla="*/ 2147483647 h 656"/>
                <a:gd name="T72" fmla="*/ 2147483647 w 465"/>
                <a:gd name="T73" fmla="*/ 2147483647 h 656"/>
                <a:gd name="T74" fmla="*/ 2147483647 w 465"/>
                <a:gd name="T75" fmla="*/ 2147483647 h 656"/>
                <a:gd name="T76" fmla="*/ 2147483647 w 465"/>
                <a:gd name="T77" fmla="*/ 2147483647 h 656"/>
                <a:gd name="T78" fmla="*/ 2147483647 w 465"/>
                <a:gd name="T79" fmla="*/ 2147483647 h 656"/>
                <a:gd name="T80" fmla="*/ 2147483647 w 465"/>
                <a:gd name="T81" fmla="*/ 2147483647 h 656"/>
                <a:gd name="T82" fmla="*/ 2147483647 w 465"/>
                <a:gd name="T83" fmla="*/ 2147483647 h 656"/>
                <a:gd name="T84" fmla="*/ 2147483647 w 465"/>
                <a:gd name="T85" fmla="*/ 2147483647 h 656"/>
                <a:gd name="T86" fmla="*/ 2147483647 w 465"/>
                <a:gd name="T87" fmla="*/ 2147483647 h 656"/>
                <a:gd name="T88" fmla="*/ 2147483647 w 465"/>
                <a:gd name="T89" fmla="*/ 0 h 656"/>
                <a:gd name="T90" fmla="*/ 2147483647 w 465"/>
                <a:gd name="T91" fmla="*/ 2147483647 h 656"/>
                <a:gd name="T92" fmla="*/ 2147483647 w 465"/>
                <a:gd name="T93" fmla="*/ 2147483647 h 656"/>
                <a:gd name="T94" fmla="*/ 2147483647 w 465"/>
                <a:gd name="T95" fmla="*/ 2147483647 h 656"/>
                <a:gd name="T96" fmla="*/ 2147483647 w 465"/>
                <a:gd name="T97" fmla="*/ 2147483647 h 656"/>
                <a:gd name="T98" fmla="*/ 2147483647 w 465"/>
                <a:gd name="T99" fmla="*/ 2147483647 h 656"/>
                <a:gd name="T100" fmla="*/ 2147483647 w 465"/>
                <a:gd name="T101" fmla="*/ 2147483647 h 656"/>
                <a:gd name="T102" fmla="*/ 2147483647 w 465"/>
                <a:gd name="T103" fmla="*/ 2147483647 h 656"/>
                <a:gd name="T104" fmla="*/ 2147483647 w 465"/>
                <a:gd name="T105" fmla="*/ 2147483647 h 656"/>
                <a:gd name="T106" fmla="*/ 2147483647 w 465"/>
                <a:gd name="T107" fmla="*/ 2147483647 h 656"/>
                <a:gd name="T108" fmla="*/ 2147483647 w 465"/>
                <a:gd name="T109" fmla="*/ 2147483647 h 656"/>
                <a:gd name="T110" fmla="*/ 2147483647 w 465"/>
                <a:gd name="T111" fmla="*/ 2147483647 h 656"/>
                <a:gd name="T112" fmla="*/ 2147483647 w 465"/>
                <a:gd name="T113" fmla="*/ 2147483647 h 656"/>
                <a:gd name="T114" fmla="*/ 2147483647 w 465"/>
                <a:gd name="T115" fmla="*/ 2147483647 h 656"/>
                <a:gd name="T116" fmla="*/ 2147483647 w 465"/>
                <a:gd name="T117" fmla="*/ 2147483647 h 656"/>
                <a:gd name="T118" fmla="*/ 2147483647 w 465"/>
                <a:gd name="T119" fmla="*/ 2147483647 h 656"/>
                <a:gd name="T120" fmla="*/ 0 w 465"/>
                <a:gd name="T121" fmla="*/ 2147483647 h 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5"/>
                <a:gd name="T184" fmla="*/ 0 h 656"/>
                <a:gd name="T185" fmla="*/ 465 w 465"/>
                <a:gd name="T186" fmla="*/ 656 h 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5" h="656">
                  <a:moveTo>
                    <a:pt x="25" y="483"/>
                  </a:moveTo>
                  <a:lnTo>
                    <a:pt x="25" y="482"/>
                  </a:lnTo>
                  <a:lnTo>
                    <a:pt x="25" y="480"/>
                  </a:lnTo>
                  <a:lnTo>
                    <a:pt x="25" y="479"/>
                  </a:lnTo>
                  <a:lnTo>
                    <a:pt x="26" y="477"/>
                  </a:lnTo>
                  <a:lnTo>
                    <a:pt x="26" y="472"/>
                  </a:lnTo>
                  <a:lnTo>
                    <a:pt x="27" y="468"/>
                  </a:lnTo>
                  <a:lnTo>
                    <a:pt x="29" y="463"/>
                  </a:lnTo>
                  <a:lnTo>
                    <a:pt x="30" y="460"/>
                  </a:lnTo>
                  <a:lnTo>
                    <a:pt x="31" y="457"/>
                  </a:lnTo>
                  <a:lnTo>
                    <a:pt x="32" y="454"/>
                  </a:lnTo>
                  <a:lnTo>
                    <a:pt x="32" y="452"/>
                  </a:lnTo>
                  <a:lnTo>
                    <a:pt x="34" y="449"/>
                  </a:lnTo>
                  <a:lnTo>
                    <a:pt x="36" y="444"/>
                  </a:lnTo>
                  <a:lnTo>
                    <a:pt x="39" y="440"/>
                  </a:lnTo>
                  <a:lnTo>
                    <a:pt x="41" y="434"/>
                  </a:lnTo>
                  <a:lnTo>
                    <a:pt x="44" y="430"/>
                  </a:lnTo>
                  <a:lnTo>
                    <a:pt x="48" y="426"/>
                  </a:lnTo>
                  <a:lnTo>
                    <a:pt x="52" y="423"/>
                  </a:lnTo>
                  <a:lnTo>
                    <a:pt x="56" y="420"/>
                  </a:lnTo>
                  <a:lnTo>
                    <a:pt x="60" y="418"/>
                  </a:lnTo>
                  <a:lnTo>
                    <a:pt x="63" y="416"/>
                  </a:lnTo>
                  <a:lnTo>
                    <a:pt x="67" y="415"/>
                  </a:lnTo>
                  <a:lnTo>
                    <a:pt x="70" y="413"/>
                  </a:lnTo>
                  <a:lnTo>
                    <a:pt x="74" y="413"/>
                  </a:lnTo>
                  <a:lnTo>
                    <a:pt x="77" y="413"/>
                  </a:lnTo>
                  <a:lnTo>
                    <a:pt x="80" y="413"/>
                  </a:lnTo>
                  <a:lnTo>
                    <a:pt x="84" y="413"/>
                  </a:lnTo>
                  <a:lnTo>
                    <a:pt x="88" y="414"/>
                  </a:lnTo>
                  <a:lnTo>
                    <a:pt x="91" y="416"/>
                  </a:lnTo>
                  <a:lnTo>
                    <a:pt x="95" y="417"/>
                  </a:lnTo>
                  <a:lnTo>
                    <a:pt x="99" y="419"/>
                  </a:lnTo>
                  <a:lnTo>
                    <a:pt x="103" y="420"/>
                  </a:lnTo>
                  <a:lnTo>
                    <a:pt x="105" y="421"/>
                  </a:lnTo>
                  <a:lnTo>
                    <a:pt x="108" y="422"/>
                  </a:lnTo>
                  <a:lnTo>
                    <a:pt x="111" y="423"/>
                  </a:lnTo>
                  <a:lnTo>
                    <a:pt x="114" y="424"/>
                  </a:lnTo>
                  <a:lnTo>
                    <a:pt x="118" y="425"/>
                  </a:lnTo>
                  <a:lnTo>
                    <a:pt x="123" y="428"/>
                  </a:lnTo>
                  <a:lnTo>
                    <a:pt x="125" y="428"/>
                  </a:lnTo>
                  <a:lnTo>
                    <a:pt x="128" y="430"/>
                  </a:lnTo>
                  <a:lnTo>
                    <a:pt x="131" y="430"/>
                  </a:lnTo>
                  <a:lnTo>
                    <a:pt x="134" y="432"/>
                  </a:lnTo>
                  <a:lnTo>
                    <a:pt x="137" y="433"/>
                  </a:lnTo>
                  <a:lnTo>
                    <a:pt x="139" y="434"/>
                  </a:lnTo>
                  <a:lnTo>
                    <a:pt x="142" y="435"/>
                  </a:lnTo>
                  <a:lnTo>
                    <a:pt x="145" y="436"/>
                  </a:lnTo>
                  <a:lnTo>
                    <a:pt x="148" y="437"/>
                  </a:lnTo>
                  <a:lnTo>
                    <a:pt x="151" y="438"/>
                  </a:lnTo>
                  <a:lnTo>
                    <a:pt x="154" y="439"/>
                  </a:lnTo>
                  <a:lnTo>
                    <a:pt x="156" y="440"/>
                  </a:lnTo>
                  <a:lnTo>
                    <a:pt x="158" y="440"/>
                  </a:lnTo>
                  <a:lnTo>
                    <a:pt x="161" y="441"/>
                  </a:lnTo>
                  <a:lnTo>
                    <a:pt x="163" y="441"/>
                  </a:lnTo>
                  <a:lnTo>
                    <a:pt x="166" y="442"/>
                  </a:lnTo>
                  <a:lnTo>
                    <a:pt x="169" y="442"/>
                  </a:lnTo>
                  <a:lnTo>
                    <a:pt x="172" y="442"/>
                  </a:lnTo>
                  <a:lnTo>
                    <a:pt x="175" y="442"/>
                  </a:lnTo>
                  <a:lnTo>
                    <a:pt x="177" y="442"/>
                  </a:lnTo>
                  <a:lnTo>
                    <a:pt x="182" y="442"/>
                  </a:lnTo>
                  <a:lnTo>
                    <a:pt x="186" y="441"/>
                  </a:lnTo>
                  <a:lnTo>
                    <a:pt x="191" y="440"/>
                  </a:lnTo>
                  <a:lnTo>
                    <a:pt x="195" y="438"/>
                  </a:lnTo>
                  <a:lnTo>
                    <a:pt x="199" y="435"/>
                  </a:lnTo>
                  <a:lnTo>
                    <a:pt x="203" y="431"/>
                  </a:lnTo>
                  <a:lnTo>
                    <a:pt x="205" y="428"/>
                  </a:lnTo>
                  <a:lnTo>
                    <a:pt x="206" y="426"/>
                  </a:lnTo>
                  <a:lnTo>
                    <a:pt x="208" y="423"/>
                  </a:lnTo>
                  <a:lnTo>
                    <a:pt x="211" y="421"/>
                  </a:lnTo>
                  <a:lnTo>
                    <a:pt x="213" y="417"/>
                  </a:lnTo>
                  <a:lnTo>
                    <a:pt x="214" y="414"/>
                  </a:lnTo>
                  <a:lnTo>
                    <a:pt x="216" y="410"/>
                  </a:lnTo>
                  <a:lnTo>
                    <a:pt x="218" y="406"/>
                  </a:lnTo>
                  <a:lnTo>
                    <a:pt x="220" y="402"/>
                  </a:lnTo>
                  <a:lnTo>
                    <a:pt x="223" y="398"/>
                  </a:lnTo>
                  <a:lnTo>
                    <a:pt x="225" y="392"/>
                  </a:lnTo>
                  <a:lnTo>
                    <a:pt x="227" y="387"/>
                  </a:lnTo>
                  <a:lnTo>
                    <a:pt x="228" y="385"/>
                  </a:lnTo>
                  <a:lnTo>
                    <a:pt x="229" y="382"/>
                  </a:lnTo>
                  <a:lnTo>
                    <a:pt x="230" y="379"/>
                  </a:lnTo>
                  <a:lnTo>
                    <a:pt x="231" y="377"/>
                  </a:lnTo>
                  <a:lnTo>
                    <a:pt x="232" y="373"/>
                  </a:lnTo>
                  <a:lnTo>
                    <a:pt x="232" y="370"/>
                  </a:lnTo>
                  <a:lnTo>
                    <a:pt x="233" y="367"/>
                  </a:lnTo>
                  <a:lnTo>
                    <a:pt x="235" y="364"/>
                  </a:lnTo>
                  <a:lnTo>
                    <a:pt x="236" y="360"/>
                  </a:lnTo>
                  <a:lnTo>
                    <a:pt x="237" y="357"/>
                  </a:lnTo>
                  <a:lnTo>
                    <a:pt x="238" y="354"/>
                  </a:lnTo>
                  <a:lnTo>
                    <a:pt x="239" y="350"/>
                  </a:lnTo>
                  <a:lnTo>
                    <a:pt x="240" y="347"/>
                  </a:lnTo>
                  <a:lnTo>
                    <a:pt x="241" y="343"/>
                  </a:lnTo>
                  <a:lnTo>
                    <a:pt x="242" y="339"/>
                  </a:lnTo>
                  <a:lnTo>
                    <a:pt x="244" y="335"/>
                  </a:lnTo>
                  <a:lnTo>
                    <a:pt x="245" y="331"/>
                  </a:lnTo>
                  <a:lnTo>
                    <a:pt x="246" y="328"/>
                  </a:lnTo>
                  <a:lnTo>
                    <a:pt x="247" y="323"/>
                  </a:lnTo>
                  <a:lnTo>
                    <a:pt x="248" y="319"/>
                  </a:lnTo>
                  <a:lnTo>
                    <a:pt x="249" y="314"/>
                  </a:lnTo>
                  <a:lnTo>
                    <a:pt x="250" y="310"/>
                  </a:lnTo>
                  <a:lnTo>
                    <a:pt x="251" y="306"/>
                  </a:lnTo>
                  <a:lnTo>
                    <a:pt x="252" y="302"/>
                  </a:lnTo>
                  <a:lnTo>
                    <a:pt x="252" y="296"/>
                  </a:lnTo>
                  <a:lnTo>
                    <a:pt x="253" y="292"/>
                  </a:lnTo>
                  <a:lnTo>
                    <a:pt x="254" y="287"/>
                  </a:lnTo>
                  <a:lnTo>
                    <a:pt x="256" y="282"/>
                  </a:lnTo>
                  <a:lnTo>
                    <a:pt x="257" y="277"/>
                  </a:lnTo>
                  <a:lnTo>
                    <a:pt x="258" y="273"/>
                  </a:lnTo>
                  <a:lnTo>
                    <a:pt x="259" y="267"/>
                  </a:lnTo>
                  <a:lnTo>
                    <a:pt x="261" y="262"/>
                  </a:lnTo>
                  <a:lnTo>
                    <a:pt x="262" y="256"/>
                  </a:lnTo>
                  <a:lnTo>
                    <a:pt x="263" y="252"/>
                  </a:lnTo>
                  <a:lnTo>
                    <a:pt x="264" y="246"/>
                  </a:lnTo>
                  <a:lnTo>
                    <a:pt x="265" y="241"/>
                  </a:lnTo>
                  <a:lnTo>
                    <a:pt x="267" y="236"/>
                  </a:lnTo>
                  <a:lnTo>
                    <a:pt x="268" y="231"/>
                  </a:lnTo>
                  <a:lnTo>
                    <a:pt x="270" y="226"/>
                  </a:lnTo>
                  <a:lnTo>
                    <a:pt x="270" y="221"/>
                  </a:lnTo>
                  <a:lnTo>
                    <a:pt x="272" y="216"/>
                  </a:lnTo>
                  <a:lnTo>
                    <a:pt x="273" y="211"/>
                  </a:lnTo>
                  <a:lnTo>
                    <a:pt x="275" y="206"/>
                  </a:lnTo>
                  <a:lnTo>
                    <a:pt x="276" y="201"/>
                  </a:lnTo>
                  <a:lnTo>
                    <a:pt x="277" y="197"/>
                  </a:lnTo>
                  <a:lnTo>
                    <a:pt x="279" y="192"/>
                  </a:lnTo>
                  <a:lnTo>
                    <a:pt x="281" y="188"/>
                  </a:lnTo>
                  <a:lnTo>
                    <a:pt x="283" y="184"/>
                  </a:lnTo>
                  <a:lnTo>
                    <a:pt x="285" y="180"/>
                  </a:lnTo>
                  <a:lnTo>
                    <a:pt x="287" y="175"/>
                  </a:lnTo>
                  <a:lnTo>
                    <a:pt x="289" y="170"/>
                  </a:lnTo>
                  <a:lnTo>
                    <a:pt x="290" y="166"/>
                  </a:lnTo>
                  <a:lnTo>
                    <a:pt x="291" y="162"/>
                  </a:lnTo>
                  <a:lnTo>
                    <a:pt x="293" y="158"/>
                  </a:lnTo>
                  <a:lnTo>
                    <a:pt x="295" y="154"/>
                  </a:lnTo>
                  <a:lnTo>
                    <a:pt x="298" y="150"/>
                  </a:lnTo>
                  <a:lnTo>
                    <a:pt x="299" y="146"/>
                  </a:lnTo>
                  <a:lnTo>
                    <a:pt x="301" y="142"/>
                  </a:lnTo>
                  <a:lnTo>
                    <a:pt x="303" y="138"/>
                  </a:lnTo>
                  <a:lnTo>
                    <a:pt x="306" y="135"/>
                  </a:lnTo>
                  <a:lnTo>
                    <a:pt x="308" y="131"/>
                  </a:lnTo>
                  <a:lnTo>
                    <a:pt x="309" y="127"/>
                  </a:lnTo>
                  <a:lnTo>
                    <a:pt x="311" y="124"/>
                  </a:lnTo>
                  <a:lnTo>
                    <a:pt x="314" y="121"/>
                  </a:lnTo>
                  <a:lnTo>
                    <a:pt x="316" y="117"/>
                  </a:lnTo>
                  <a:lnTo>
                    <a:pt x="318" y="114"/>
                  </a:lnTo>
                  <a:lnTo>
                    <a:pt x="320" y="110"/>
                  </a:lnTo>
                  <a:lnTo>
                    <a:pt x="322" y="107"/>
                  </a:lnTo>
                  <a:lnTo>
                    <a:pt x="324" y="104"/>
                  </a:lnTo>
                  <a:lnTo>
                    <a:pt x="327" y="101"/>
                  </a:lnTo>
                  <a:lnTo>
                    <a:pt x="328" y="98"/>
                  </a:lnTo>
                  <a:lnTo>
                    <a:pt x="330" y="95"/>
                  </a:lnTo>
                  <a:lnTo>
                    <a:pt x="332" y="91"/>
                  </a:lnTo>
                  <a:lnTo>
                    <a:pt x="335" y="88"/>
                  </a:lnTo>
                  <a:lnTo>
                    <a:pt x="337" y="86"/>
                  </a:lnTo>
                  <a:lnTo>
                    <a:pt x="339" y="84"/>
                  </a:lnTo>
                  <a:lnTo>
                    <a:pt x="341" y="81"/>
                  </a:lnTo>
                  <a:lnTo>
                    <a:pt x="343" y="78"/>
                  </a:lnTo>
                  <a:lnTo>
                    <a:pt x="346" y="76"/>
                  </a:lnTo>
                  <a:lnTo>
                    <a:pt x="347" y="74"/>
                  </a:lnTo>
                  <a:lnTo>
                    <a:pt x="352" y="69"/>
                  </a:lnTo>
                  <a:lnTo>
                    <a:pt x="356" y="65"/>
                  </a:lnTo>
                  <a:lnTo>
                    <a:pt x="361" y="60"/>
                  </a:lnTo>
                  <a:lnTo>
                    <a:pt x="365" y="57"/>
                  </a:lnTo>
                  <a:lnTo>
                    <a:pt x="368" y="52"/>
                  </a:lnTo>
                  <a:lnTo>
                    <a:pt x="373" y="50"/>
                  </a:lnTo>
                  <a:lnTo>
                    <a:pt x="377" y="47"/>
                  </a:lnTo>
                  <a:lnTo>
                    <a:pt x="382" y="44"/>
                  </a:lnTo>
                  <a:lnTo>
                    <a:pt x="384" y="41"/>
                  </a:lnTo>
                  <a:lnTo>
                    <a:pt x="388" y="39"/>
                  </a:lnTo>
                  <a:lnTo>
                    <a:pt x="391" y="37"/>
                  </a:lnTo>
                  <a:lnTo>
                    <a:pt x="395" y="35"/>
                  </a:lnTo>
                  <a:lnTo>
                    <a:pt x="398" y="34"/>
                  </a:lnTo>
                  <a:lnTo>
                    <a:pt x="401" y="32"/>
                  </a:lnTo>
                  <a:lnTo>
                    <a:pt x="403" y="32"/>
                  </a:lnTo>
                  <a:lnTo>
                    <a:pt x="406" y="31"/>
                  </a:lnTo>
                  <a:lnTo>
                    <a:pt x="411" y="30"/>
                  </a:lnTo>
                  <a:lnTo>
                    <a:pt x="415" y="29"/>
                  </a:lnTo>
                  <a:lnTo>
                    <a:pt x="419" y="29"/>
                  </a:lnTo>
                  <a:lnTo>
                    <a:pt x="422" y="31"/>
                  </a:lnTo>
                  <a:lnTo>
                    <a:pt x="424" y="32"/>
                  </a:lnTo>
                  <a:lnTo>
                    <a:pt x="427" y="33"/>
                  </a:lnTo>
                  <a:lnTo>
                    <a:pt x="429" y="36"/>
                  </a:lnTo>
                  <a:lnTo>
                    <a:pt x="431" y="38"/>
                  </a:lnTo>
                  <a:lnTo>
                    <a:pt x="432" y="41"/>
                  </a:lnTo>
                  <a:lnTo>
                    <a:pt x="434" y="45"/>
                  </a:lnTo>
                  <a:lnTo>
                    <a:pt x="435" y="49"/>
                  </a:lnTo>
                  <a:lnTo>
                    <a:pt x="436" y="53"/>
                  </a:lnTo>
                  <a:lnTo>
                    <a:pt x="436" y="54"/>
                  </a:lnTo>
                  <a:lnTo>
                    <a:pt x="436" y="57"/>
                  </a:lnTo>
                  <a:lnTo>
                    <a:pt x="436" y="60"/>
                  </a:lnTo>
                  <a:lnTo>
                    <a:pt x="437" y="63"/>
                  </a:lnTo>
                  <a:lnTo>
                    <a:pt x="437" y="66"/>
                  </a:lnTo>
                  <a:lnTo>
                    <a:pt x="437" y="69"/>
                  </a:lnTo>
                  <a:lnTo>
                    <a:pt x="437" y="73"/>
                  </a:lnTo>
                  <a:lnTo>
                    <a:pt x="437" y="78"/>
                  </a:lnTo>
                  <a:lnTo>
                    <a:pt x="437" y="83"/>
                  </a:lnTo>
                  <a:lnTo>
                    <a:pt x="437" y="87"/>
                  </a:lnTo>
                  <a:lnTo>
                    <a:pt x="436" y="89"/>
                  </a:lnTo>
                  <a:lnTo>
                    <a:pt x="436" y="92"/>
                  </a:lnTo>
                  <a:lnTo>
                    <a:pt x="436" y="95"/>
                  </a:lnTo>
                  <a:lnTo>
                    <a:pt x="436" y="98"/>
                  </a:lnTo>
                  <a:lnTo>
                    <a:pt x="436" y="101"/>
                  </a:lnTo>
                  <a:lnTo>
                    <a:pt x="436" y="104"/>
                  </a:lnTo>
                  <a:lnTo>
                    <a:pt x="435" y="107"/>
                  </a:lnTo>
                  <a:lnTo>
                    <a:pt x="435" y="109"/>
                  </a:lnTo>
                  <a:lnTo>
                    <a:pt x="435" y="111"/>
                  </a:lnTo>
                  <a:lnTo>
                    <a:pt x="434" y="115"/>
                  </a:lnTo>
                  <a:lnTo>
                    <a:pt x="434" y="118"/>
                  </a:lnTo>
                  <a:lnTo>
                    <a:pt x="434" y="122"/>
                  </a:lnTo>
                  <a:lnTo>
                    <a:pt x="433" y="125"/>
                  </a:lnTo>
                  <a:lnTo>
                    <a:pt x="432" y="128"/>
                  </a:lnTo>
                  <a:lnTo>
                    <a:pt x="431" y="131"/>
                  </a:lnTo>
                  <a:lnTo>
                    <a:pt x="431" y="135"/>
                  </a:lnTo>
                  <a:lnTo>
                    <a:pt x="430" y="138"/>
                  </a:lnTo>
                  <a:lnTo>
                    <a:pt x="429" y="142"/>
                  </a:lnTo>
                  <a:lnTo>
                    <a:pt x="428" y="145"/>
                  </a:lnTo>
                  <a:lnTo>
                    <a:pt x="427" y="149"/>
                  </a:lnTo>
                  <a:lnTo>
                    <a:pt x="426" y="153"/>
                  </a:lnTo>
                  <a:lnTo>
                    <a:pt x="425" y="157"/>
                  </a:lnTo>
                  <a:lnTo>
                    <a:pt x="424" y="160"/>
                  </a:lnTo>
                  <a:lnTo>
                    <a:pt x="423" y="163"/>
                  </a:lnTo>
                  <a:lnTo>
                    <a:pt x="422" y="167"/>
                  </a:lnTo>
                  <a:lnTo>
                    <a:pt x="421" y="171"/>
                  </a:lnTo>
                  <a:lnTo>
                    <a:pt x="420" y="176"/>
                  </a:lnTo>
                  <a:lnTo>
                    <a:pt x="419" y="180"/>
                  </a:lnTo>
                  <a:lnTo>
                    <a:pt x="417" y="183"/>
                  </a:lnTo>
                  <a:lnTo>
                    <a:pt x="415" y="187"/>
                  </a:lnTo>
                  <a:lnTo>
                    <a:pt x="413" y="191"/>
                  </a:lnTo>
                  <a:lnTo>
                    <a:pt x="412" y="196"/>
                  </a:lnTo>
                  <a:lnTo>
                    <a:pt x="410" y="200"/>
                  </a:lnTo>
                  <a:lnTo>
                    <a:pt x="408" y="204"/>
                  </a:lnTo>
                  <a:lnTo>
                    <a:pt x="406" y="208"/>
                  </a:lnTo>
                  <a:lnTo>
                    <a:pt x="405" y="213"/>
                  </a:lnTo>
                  <a:lnTo>
                    <a:pt x="403" y="217"/>
                  </a:lnTo>
                  <a:lnTo>
                    <a:pt x="401" y="221"/>
                  </a:lnTo>
                  <a:lnTo>
                    <a:pt x="399" y="225"/>
                  </a:lnTo>
                  <a:lnTo>
                    <a:pt x="397" y="230"/>
                  </a:lnTo>
                  <a:lnTo>
                    <a:pt x="394" y="234"/>
                  </a:lnTo>
                  <a:lnTo>
                    <a:pt x="392" y="238"/>
                  </a:lnTo>
                  <a:lnTo>
                    <a:pt x="389" y="243"/>
                  </a:lnTo>
                  <a:lnTo>
                    <a:pt x="387" y="248"/>
                  </a:lnTo>
                  <a:lnTo>
                    <a:pt x="384" y="252"/>
                  </a:lnTo>
                  <a:lnTo>
                    <a:pt x="383" y="256"/>
                  </a:lnTo>
                  <a:lnTo>
                    <a:pt x="381" y="258"/>
                  </a:lnTo>
                  <a:lnTo>
                    <a:pt x="379" y="262"/>
                  </a:lnTo>
                  <a:lnTo>
                    <a:pt x="376" y="265"/>
                  </a:lnTo>
                  <a:lnTo>
                    <a:pt x="374" y="269"/>
                  </a:lnTo>
                  <a:lnTo>
                    <a:pt x="371" y="273"/>
                  </a:lnTo>
                  <a:lnTo>
                    <a:pt x="369" y="276"/>
                  </a:lnTo>
                  <a:lnTo>
                    <a:pt x="367" y="279"/>
                  </a:lnTo>
                  <a:lnTo>
                    <a:pt x="365" y="282"/>
                  </a:lnTo>
                  <a:lnTo>
                    <a:pt x="363" y="286"/>
                  </a:lnTo>
                  <a:lnTo>
                    <a:pt x="361" y="290"/>
                  </a:lnTo>
                  <a:lnTo>
                    <a:pt x="359" y="293"/>
                  </a:lnTo>
                  <a:lnTo>
                    <a:pt x="357" y="296"/>
                  </a:lnTo>
                  <a:lnTo>
                    <a:pt x="354" y="299"/>
                  </a:lnTo>
                  <a:lnTo>
                    <a:pt x="352" y="303"/>
                  </a:lnTo>
                  <a:lnTo>
                    <a:pt x="350" y="306"/>
                  </a:lnTo>
                  <a:lnTo>
                    <a:pt x="348" y="309"/>
                  </a:lnTo>
                  <a:lnTo>
                    <a:pt x="346" y="311"/>
                  </a:lnTo>
                  <a:lnTo>
                    <a:pt x="345" y="315"/>
                  </a:lnTo>
                  <a:lnTo>
                    <a:pt x="342" y="318"/>
                  </a:lnTo>
                  <a:lnTo>
                    <a:pt x="340" y="321"/>
                  </a:lnTo>
                  <a:lnTo>
                    <a:pt x="338" y="325"/>
                  </a:lnTo>
                  <a:lnTo>
                    <a:pt x="336" y="328"/>
                  </a:lnTo>
                  <a:lnTo>
                    <a:pt x="333" y="330"/>
                  </a:lnTo>
                  <a:lnTo>
                    <a:pt x="331" y="333"/>
                  </a:lnTo>
                  <a:lnTo>
                    <a:pt x="329" y="336"/>
                  </a:lnTo>
                  <a:lnTo>
                    <a:pt x="327" y="339"/>
                  </a:lnTo>
                  <a:lnTo>
                    <a:pt x="326" y="342"/>
                  </a:lnTo>
                  <a:lnTo>
                    <a:pt x="324" y="345"/>
                  </a:lnTo>
                  <a:lnTo>
                    <a:pt x="322" y="348"/>
                  </a:lnTo>
                  <a:lnTo>
                    <a:pt x="320" y="350"/>
                  </a:lnTo>
                  <a:lnTo>
                    <a:pt x="316" y="355"/>
                  </a:lnTo>
                  <a:lnTo>
                    <a:pt x="312" y="360"/>
                  </a:lnTo>
                  <a:lnTo>
                    <a:pt x="308" y="365"/>
                  </a:lnTo>
                  <a:lnTo>
                    <a:pt x="306" y="370"/>
                  </a:lnTo>
                  <a:lnTo>
                    <a:pt x="302" y="374"/>
                  </a:lnTo>
                  <a:lnTo>
                    <a:pt x="299" y="379"/>
                  </a:lnTo>
                  <a:lnTo>
                    <a:pt x="296" y="383"/>
                  </a:lnTo>
                  <a:lnTo>
                    <a:pt x="294" y="387"/>
                  </a:lnTo>
                  <a:lnTo>
                    <a:pt x="291" y="391"/>
                  </a:lnTo>
                  <a:lnTo>
                    <a:pt x="289" y="395"/>
                  </a:lnTo>
                  <a:lnTo>
                    <a:pt x="286" y="399"/>
                  </a:lnTo>
                  <a:lnTo>
                    <a:pt x="284" y="403"/>
                  </a:lnTo>
                  <a:lnTo>
                    <a:pt x="282" y="405"/>
                  </a:lnTo>
                  <a:lnTo>
                    <a:pt x="281" y="409"/>
                  </a:lnTo>
                  <a:lnTo>
                    <a:pt x="279" y="412"/>
                  </a:lnTo>
                  <a:lnTo>
                    <a:pt x="278" y="415"/>
                  </a:lnTo>
                  <a:lnTo>
                    <a:pt x="276" y="419"/>
                  </a:lnTo>
                  <a:lnTo>
                    <a:pt x="275" y="423"/>
                  </a:lnTo>
                  <a:lnTo>
                    <a:pt x="273" y="426"/>
                  </a:lnTo>
                  <a:lnTo>
                    <a:pt x="271" y="430"/>
                  </a:lnTo>
                  <a:lnTo>
                    <a:pt x="270" y="435"/>
                  </a:lnTo>
                  <a:lnTo>
                    <a:pt x="269" y="439"/>
                  </a:lnTo>
                  <a:lnTo>
                    <a:pt x="267" y="443"/>
                  </a:lnTo>
                  <a:lnTo>
                    <a:pt x="266" y="448"/>
                  </a:lnTo>
                  <a:lnTo>
                    <a:pt x="265" y="452"/>
                  </a:lnTo>
                  <a:lnTo>
                    <a:pt x="265" y="456"/>
                  </a:lnTo>
                  <a:lnTo>
                    <a:pt x="264" y="460"/>
                  </a:lnTo>
                  <a:lnTo>
                    <a:pt x="265" y="464"/>
                  </a:lnTo>
                  <a:lnTo>
                    <a:pt x="265" y="469"/>
                  </a:lnTo>
                  <a:lnTo>
                    <a:pt x="266" y="473"/>
                  </a:lnTo>
                  <a:lnTo>
                    <a:pt x="268" y="478"/>
                  </a:lnTo>
                  <a:lnTo>
                    <a:pt x="270" y="481"/>
                  </a:lnTo>
                  <a:lnTo>
                    <a:pt x="271" y="484"/>
                  </a:lnTo>
                  <a:lnTo>
                    <a:pt x="273" y="488"/>
                  </a:lnTo>
                  <a:lnTo>
                    <a:pt x="276" y="491"/>
                  </a:lnTo>
                  <a:lnTo>
                    <a:pt x="281" y="494"/>
                  </a:lnTo>
                  <a:lnTo>
                    <a:pt x="284" y="497"/>
                  </a:lnTo>
                  <a:lnTo>
                    <a:pt x="289" y="499"/>
                  </a:lnTo>
                  <a:lnTo>
                    <a:pt x="293" y="502"/>
                  </a:lnTo>
                  <a:lnTo>
                    <a:pt x="298" y="505"/>
                  </a:lnTo>
                  <a:lnTo>
                    <a:pt x="302" y="507"/>
                  </a:lnTo>
                  <a:lnTo>
                    <a:pt x="306" y="509"/>
                  </a:lnTo>
                  <a:lnTo>
                    <a:pt x="309" y="511"/>
                  </a:lnTo>
                  <a:lnTo>
                    <a:pt x="313" y="513"/>
                  </a:lnTo>
                  <a:lnTo>
                    <a:pt x="317" y="515"/>
                  </a:lnTo>
                  <a:lnTo>
                    <a:pt x="320" y="516"/>
                  </a:lnTo>
                  <a:lnTo>
                    <a:pt x="323" y="517"/>
                  </a:lnTo>
                  <a:lnTo>
                    <a:pt x="326" y="519"/>
                  </a:lnTo>
                  <a:lnTo>
                    <a:pt x="328" y="520"/>
                  </a:lnTo>
                  <a:lnTo>
                    <a:pt x="331" y="521"/>
                  </a:lnTo>
                  <a:lnTo>
                    <a:pt x="333" y="522"/>
                  </a:lnTo>
                  <a:lnTo>
                    <a:pt x="336" y="524"/>
                  </a:lnTo>
                  <a:lnTo>
                    <a:pt x="340" y="526"/>
                  </a:lnTo>
                  <a:lnTo>
                    <a:pt x="345" y="528"/>
                  </a:lnTo>
                  <a:lnTo>
                    <a:pt x="347" y="530"/>
                  </a:lnTo>
                  <a:lnTo>
                    <a:pt x="350" y="532"/>
                  </a:lnTo>
                  <a:lnTo>
                    <a:pt x="354" y="534"/>
                  </a:lnTo>
                  <a:lnTo>
                    <a:pt x="357" y="536"/>
                  </a:lnTo>
                  <a:lnTo>
                    <a:pt x="360" y="538"/>
                  </a:lnTo>
                  <a:lnTo>
                    <a:pt x="363" y="541"/>
                  </a:lnTo>
                  <a:lnTo>
                    <a:pt x="365" y="544"/>
                  </a:lnTo>
                  <a:lnTo>
                    <a:pt x="369" y="548"/>
                  </a:lnTo>
                  <a:lnTo>
                    <a:pt x="371" y="550"/>
                  </a:lnTo>
                  <a:lnTo>
                    <a:pt x="373" y="553"/>
                  </a:lnTo>
                  <a:lnTo>
                    <a:pt x="375" y="557"/>
                  </a:lnTo>
                  <a:lnTo>
                    <a:pt x="378" y="562"/>
                  </a:lnTo>
                  <a:lnTo>
                    <a:pt x="378" y="564"/>
                  </a:lnTo>
                  <a:lnTo>
                    <a:pt x="379" y="567"/>
                  </a:lnTo>
                  <a:lnTo>
                    <a:pt x="379" y="570"/>
                  </a:lnTo>
                  <a:lnTo>
                    <a:pt x="380" y="572"/>
                  </a:lnTo>
                  <a:lnTo>
                    <a:pt x="380" y="575"/>
                  </a:lnTo>
                  <a:lnTo>
                    <a:pt x="380" y="578"/>
                  </a:lnTo>
                  <a:lnTo>
                    <a:pt x="380" y="580"/>
                  </a:lnTo>
                  <a:lnTo>
                    <a:pt x="380" y="584"/>
                  </a:lnTo>
                  <a:lnTo>
                    <a:pt x="378" y="588"/>
                  </a:lnTo>
                  <a:lnTo>
                    <a:pt x="377" y="592"/>
                  </a:lnTo>
                  <a:lnTo>
                    <a:pt x="376" y="596"/>
                  </a:lnTo>
                  <a:lnTo>
                    <a:pt x="375" y="600"/>
                  </a:lnTo>
                  <a:lnTo>
                    <a:pt x="373" y="603"/>
                  </a:lnTo>
                  <a:lnTo>
                    <a:pt x="371" y="607"/>
                  </a:lnTo>
                  <a:lnTo>
                    <a:pt x="370" y="609"/>
                  </a:lnTo>
                  <a:lnTo>
                    <a:pt x="368" y="613"/>
                  </a:lnTo>
                  <a:lnTo>
                    <a:pt x="366" y="616"/>
                  </a:lnTo>
                  <a:lnTo>
                    <a:pt x="365" y="619"/>
                  </a:lnTo>
                  <a:lnTo>
                    <a:pt x="362" y="622"/>
                  </a:lnTo>
                  <a:lnTo>
                    <a:pt x="360" y="625"/>
                  </a:lnTo>
                  <a:lnTo>
                    <a:pt x="358" y="628"/>
                  </a:lnTo>
                  <a:lnTo>
                    <a:pt x="355" y="631"/>
                  </a:lnTo>
                  <a:lnTo>
                    <a:pt x="352" y="635"/>
                  </a:lnTo>
                  <a:lnTo>
                    <a:pt x="350" y="639"/>
                  </a:lnTo>
                  <a:lnTo>
                    <a:pt x="373" y="656"/>
                  </a:lnTo>
                  <a:lnTo>
                    <a:pt x="374" y="654"/>
                  </a:lnTo>
                  <a:lnTo>
                    <a:pt x="376" y="652"/>
                  </a:lnTo>
                  <a:lnTo>
                    <a:pt x="377" y="649"/>
                  </a:lnTo>
                  <a:lnTo>
                    <a:pt x="379" y="648"/>
                  </a:lnTo>
                  <a:lnTo>
                    <a:pt x="381" y="646"/>
                  </a:lnTo>
                  <a:lnTo>
                    <a:pt x="384" y="644"/>
                  </a:lnTo>
                  <a:lnTo>
                    <a:pt x="384" y="640"/>
                  </a:lnTo>
                  <a:lnTo>
                    <a:pt x="387" y="636"/>
                  </a:lnTo>
                  <a:lnTo>
                    <a:pt x="389" y="633"/>
                  </a:lnTo>
                  <a:lnTo>
                    <a:pt x="391" y="629"/>
                  </a:lnTo>
                  <a:lnTo>
                    <a:pt x="393" y="626"/>
                  </a:lnTo>
                  <a:lnTo>
                    <a:pt x="396" y="622"/>
                  </a:lnTo>
                  <a:lnTo>
                    <a:pt x="398" y="617"/>
                  </a:lnTo>
                  <a:lnTo>
                    <a:pt x="400" y="613"/>
                  </a:lnTo>
                  <a:lnTo>
                    <a:pt x="401" y="610"/>
                  </a:lnTo>
                  <a:lnTo>
                    <a:pt x="402" y="607"/>
                  </a:lnTo>
                  <a:lnTo>
                    <a:pt x="403" y="604"/>
                  </a:lnTo>
                  <a:lnTo>
                    <a:pt x="403" y="601"/>
                  </a:lnTo>
                  <a:lnTo>
                    <a:pt x="404" y="597"/>
                  </a:lnTo>
                  <a:lnTo>
                    <a:pt x="405" y="593"/>
                  </a:lnTo>
                  <a:lnTo>
                    <a:pt x="405" y="590"/>
                  </a:lnTo>
                  <a:lnTo>
                    <a:pt x="406" y="586"/>
                  </a:lnTo>
                  <a:lnTo>
                    <a:pt x="406" y="582"/>
                  </a:lnTo>
                  <a:lnTo>
                    <a:pt x="406" y="578"/>
                  </a:lnTo>
                  <a:lnTo>
                    <a:pt x="406" y="574"/>
                  </a:lnTo>
                  <a:lnTo>
                    <a:pt x="407" y="571"/>
                  </a:lnTo>
                  <a:lnTo>
                    <a:pt x="406" y="567"/>
                  </a:lnTo>
                  <a:lnTo>
                    <a:pt x="406" y="563"/>
                  </a:lnTo>
                  <a:lnTo>
                    <a:pt x="406" y="559"/>
                  </a:lnTo>
                  <a:lnTo>
                    <a:pt x="406" y="556"/>
                  </a:lnTo>
                  <a:lnTo>
                    <a:pt x="405" y="553"/>
                  </a:lnTo>
                  <a:lnTo>
                    <a:pt x="404" y="550"/>
                  </a:lnTo>
                  <a:lnTo>
                    <a:pt x="403" y="547"/>
                  </a:lnTo>
                  <a:lnTo>
                    <a:pt x="403" y="544"/>
                  </a:lnTo>
                  <a:lnTo>
                    <a:pt x="401" y="541"/>
                  </a:lnTo>
                  <a:lnTo>
                    <a:pt x="400" y="538"/>
                  </a:lnTo>
                  <a:lnTo>
                    <a:pt x="398" y="535"/>
                  </a:lnTo>
                  <a:lnTo>
                    <a:pt x="397" y="534"/>
                  </a:lnTo>
                  <a:lnTo>
                    <a:pt x="392" y="528"/>
                  </a:lnTo>
                  <a:lnTo>
                    <a:pt x="388" y="524"/>
                  </a:lnTo>
                  <a:lnTo>
                    <a:pt x="384" y="520"/>
                  </a:lnTo>
                  <a:lnTo>
                    <a:pt x="379" y="516"/>
                  </a:lnTo>
                  <a:lnTo>
                    <a:pt x="376" y="514"/>
                  </a:lnTo>
                  <a:lnTo>
                    <a:pt x="373" y="512"/>
                  </a:lnTo>
                  <a:lnTo>
                    <a:pt x="370" y="510"/>
                  </a:lnTo>
                  <a:lnTo>
                    <a:pt x="367" y="509"/>
                  </a:lnTo>
                  <a:lnTo>
                    <a:pt x="365" y="507"/>
                  </a:lnTo>
                  <a:lnTo>
                    <a:pt x="362" y="505"/>
                  </a:lnTo>
                  <a:lnTo>
                    <a:pt x="358" y="503"/>
                  </a:lnTo>
                  <a:lnTo>
                    <a:pt x="355" y="502"/>
                  </a:lnTo>
                  <a:lnTo>
                    <a:pt x="351" y="500"/>
                  </a:lnTo>
                  <a:lnTo>
                    <a:pt x="348" y="498"/>
                  </a:lnTo>
                  <a:lnTo>
                    <a:pt x="345" y="497"/>
                  </a:lnTo>
                  <a:lnTo>
                    <a:pt x="342" y="495"/>
                  </a:lnTo>
                  <a:lnTo>
                    <a:pt x="338" y="493"/>
                  </a:lnTo>
                  <a:lnTo>
                    <a:pt x="334" y="492"/>
                  </a:lnTo>
                  <a:lnTo>
                    <a:pt x="330" y="490"/>
                  </a:lnTo>
                  <a:lnTo>
                    <a:pt x="327" y="489"/>
                  </a:lnTo>
                  <a:lnTo>
                    <a:pt x="324" y="487"/>
                  </a:lnTo>
                  <a:lnTo>
                    <a:pt x="321" y="486"/>
                  </a:lnTo>
                  <a:lnTo>
                    <a:pt x="318" y="484"/>
                  </a:lnTo>
                  <a:lnTo>
                    <a:pt x="315" y="483"/>
                  </a:lnTo>
                  <a:lnTo>
                    <a:pt x="312" y="481"/>
                  </a:lnTo>
                  <a:lnTo>
                    <a:pt x="309" y="479"/>
                  </a:lnTo>
                  <a:lnTo>
                    <a:pt x="307" y="479"/>
                  </a:lnTo>
                  <a:lnTo>
                    <a:pt x="305" y="478"/>
                  </a:lnTo>
                  <a:lnTo>
                    <a:pt x="300" y="474"/>
                  </a:lnTo>
                  <a:lnTo>
                    <a:pt x="297" y="470"/>
                  </a:lnTo>
                  <a:lnTo>
                    <a:pt x="296" y="467"/>
                  </a:lnTo>
                  <a:lnTo>
                    <a:pt x="295" y="464"/>
                  </a:lnTo>
                  <a:lnTo>
                    <a:pt x="294" y="461"/>
                  </a:lnTo>
                  <a:lnTo>
                    <a:pt x="294" y="460"/>
                  </a:lnTo>
                  <a:lnTo>
                    <a:pt x="294" y="454"/>
                  </a:lnTo>
                  <a:lnTo>
                    <a:pt x="295" y="450"/>
                  </a:lnTo>
                  <a:lnTo>
                    <a:pt x="295" y="447"/>
                  </a:lnTo>
                  <a:lnTo>
                    <a:pt x="296" y="444"/>
                  </a:lnTo>
                  <a:lnTo>
                    <a:pt x="297" y="442"/>
                  </a:lnTo>
                  <a:lnTo>
                    <a:pt x="299" y="439"/>
                  </a:lnTo>
                  <a:lnTo>
                    <a:pt x="300" y="435"/>
                  </a:lnTo>
                  <a:lnTo>
                    <a:pt x="301" y="432"/>
                  </a:lnTo>
                  <a:lnTo>
                    <a:pt x="303" y="428"/>
                  </a:lnTo>
                  <a:lnTo>
                    <a:pt x="305" y="426"/>
                  </a:lnTo>
                  <a:lnTo>
                    <a:pt x="306" y="423"/>
                  </a:lnTo>
                  <a:lnTo>
                    <a:pt x="308" y="419"/>
                  </a:lnTo>
                  <a:lnTo>
                    <a:pt x="310" y="416"/>
                  </a:lnTo>
                  <a:lnTo>
                    <a:pt x="313" y="412"/>
                  </a:lnTo>
                  <a:lnTo>
                    <a:pt x="315" y="408"/>
                  </a:lnTo>
                  <a:lnTo>
                    <a:pt x="317" y="405"/>
                  </a:lnTo>
                  <a:lnTo>
                    <a:pt x="320" y="402"/>
                  </a:lnTo>
                  <a:lnTo>
                    <a:pt x="322" y="398"/>
                  </a:lnTo>
                  <a:lnTo>
                    <a:pt x="325" y="394"/>
                  </a:lnTo>
                  <a:lnTo>
                    <a:pt x="327" y="390"/>
                  </a:lnTo>
                  <a:lnTo>
                    <a:pt x="330" y="386"/>
                  </a:lnTo>
                  <a:lnTo>
                    <a:pt x="333" y="383"/>
                  </a:lnTo>
                  <a:lnTo>
                    <a:pt x="336" y="379"/>
                  </a:lnTo>
                  <a:lnTo>
                    <a:pt x="339" y="375"/>
                  </a:lnTo>
                  <a:lnTo>
                    <a:pt x="342" y="371"/>
                  </a:lnTo>
                  <a:lnTo>
                    <a:pt x="345" y="367"/>
                  </a:lnTo>
                  <a:lnTo>
                    <a:pt x="346" y="363"/>
                  </a:lnTo>
                  <a:lnTo>
                    <a:pt x="349" y="359"/>
                  </a:lnTo>
                  <a:lnTo>
                    <a:pt x="352" y="356"/>
                  </a:lnTo>
                  <a:lnTo>
                    <a:pt x="356" y="352"/>
                  </a:lnTo>
                  <a:lnTo>
                    <a:pt x="357" y="349"/>
                  </a:lnTo>
                  <a:lnTo>
                    <a:pt x="359" y="347"/>
                  </a:lnTo>
                  <a:lnTo>
                    <a:pt x="361" y="344"/>
                  </a:lnTo>
                  <a:lnTo>
                    <a:pt x="364" y="341"/>
                  </a:lnTo>
                  <a:lnTo>
                    <a:pt x="365" y="338"/>
                  </a:lnTo>
                  <a:lnTo>
                    <a:pt x="366" y="335"/>
                  </a:lnTo>
                  <a:lnTo>
                    <a:pt x="368" y="332"/>
                  </a:lnTo>
                  <a:lnTo>
                    <a:pt x="370" y="330"/>
                  </a:lnTo>
                  <a:lnTo>
                    <a:pt x="372" y="328"/>
                  </a:lnTo>
                  <a:lnTo>
                    <a:pt x="374" y="325"/>
                  </a:lnTo>
                  <a:lnTo>
                    <a:pt x="376" y="322"/>
                  </a:lnTo>
                  <a:lnTo>
                    <a:pt x="378" y="319"/>
                  </a:lnTo>
                  <a:lnTo>
                    <a:pt x="379" y="316"/>
                  </a:lnTo>
                  <a:lnTo>
                    <a:pt x="382" y="313"/>
                  </a:lnTo>
                  <a:lnTo>
                    <a:pt x="383" y="311"/>
                  </a:lnTo>
                  <a:lnTo>
                    <a:pt x="385" y="309"/>
                  </a:lnTo>
                  <a:lnTo>
                    <a:pt x="386" y="306"/>
                  </a:lnTo>
                  <a:lnTo>
                    <a:pt x="388" y="303"/>
                  </a:lnTo>
                  <a:lnTo>
                    <a:pt x="389" y="300"/>
                  </a:lnTo>
                  <a:lnTo>
                    <a:pt x="391" y="298"/>
                  </a:lnTo>
                  <a:lnTo>
                    <a:pt x="393" y="295"/>
                  </a:lnTo>
                  <a:lnTo>
                    <a:pt x="395" y="293"/>
                  </a:lnTo>
                  <a:lnTo>
                    <a:pt x="396" y="290"/>
                  </a:lnTo>
                  <a:lnTo>
                    <a:pt x="398" y="288"/>
                  </a:lnTo>
                  <a:lnTo>
                    <a:pt x="400" y="285"/>
                  </a:lnTo>
                  <a:lnTo>
                    <a:pt x="401" y="282"/>
                  </a:lnTo>
                  <a:lnTo>
                    <a:pt x="403" y="280"/>
                  </a:lnTo>
                  <a:lnTo>
                    <a:pt x="404" y="277"/>
                  </a:lnTo>
                  <a:lnTo>
                    <a:pt x="405" y="274"/>
                  </a:lnTo>
                  <a:lnTo>
                    <a:pt x="407" y="272"/>
                  </a:lnTo>
                  <a:lnTo>
                    <a:pt x="409" y="270"/>
                  </a:lnTo>
                  <a:lnTo>
                    <a:pt x="411" y="267"/>
                  </a:lnTo>
                  <a:lnTo>
                    <a:pt x="412" y="264"/>
                  </a:lnTo>
                  <a:lnTo>
                    <a:pt x="413" y="261"/>
                  </a:lnTo>
                  <a:lnTo>
                    <a:pt x="415" y="259"/>
                  </a:lnTo>
                  <a:lnTo>
                    <a:pt x="416" y="256"/>
                  </a:lnTo>
                  <a:lnTo>
                    <a:pt x="418" y="254"/>
                  </a:lnTo>
                  <a:lnTo>
                    <a:pt x="419" y="251"/>
                  </a:lnTo>
                  <a:lnTo>
                    <a:pt x="421" y="248"/>
                  </a:lnTo>
                  <a:lnTo>
                    <a:pt x="422" y="245"/>
                  </a:lnTo>
                  <a:lnTo>
                    <a:pt x="422" y="242"/>
                  </a:lnTo>
                  <a:lnTo>
                    <a:pt x="424" y="239"/>
                  </a:lnTo>
                  <a:lnTo>
                    <a:pt x="425" y="237"/>
                  </a:lnTo>
                  <a:lnTo>
                    <a:pt x="427" y="234"/>
                  </a:lnTo>
                  <a:lnTo>
                    <a:pt x="428" y="232"/>
                  </a:lnTo>
                  <a:lnTo>
                    <a:pt x="429" y="229"/>
                  </a:lnTo>
                  <a:lnTo>
                    <a:pt x="431" y="226"/>
                  </a:lnTo>
                  <a:lnTo>
                    <a:pt x="432" y="223"/>
                  </a:lnTo>
                  <a:lnTo>
                    <a:pt x="433" y="220"/>
                  </a:lnTo>
                  <a:lnTo>
                    <a:pt x="434" y="218"/>
                  </a:lnTo>
                  <a:lnTo>
                    <a:pt x="435" y="215"/>
                  </a:lnTo>
                  <a:lnTo>
                    <a:pt x="436" y="212"/>
                  </a:lnTo>
                  <a:lnTo>
                    <a:pt x="437" y="209"/>
                  </a:lnTo>
                  <a:lnTo>
                    <a:pt x="439" y="206"/>
                  </a:lnTo>
                  <a:lnTo>
                    <a:pt x="440" y="203"/>
                  </a:lnTo>
                  <a:lnTo>
                    <a:pt x="441" y="200"/>
                  </a:lnTo>
                  <a:lnTo>
                    <a:pt x="441" y="198"/>
                  </a:lnTo>
                  <a:lnTo>
                    <a:pt x="442" y="195"/>
                  </a:lnTo>
                  <a:lnTo>
                    <a:pt x="443" y="191"/>
                  </a:lnTo>
                  <a:lnTo>
                    <a:pt x="445" y="188"/>
                  </a:lnTo>
                  <a:lnTo>
                    <a:pt x="446" y="185"/>
                  </a:lnTo>
                  <a:lnTo>
                    <a:pt x="447" y="182"/>
                  </a:lnTo>
                  <a:lnTo>
                    <a:pt x="448" y="180"/>
                  </a:lnTo>
                  <a:lnTo>
                    <a:pt x="449" y="177"/>
                  </a:lnTo>
                  <a:lnTo>
                    <a:pt x="450" y="173"/>
                  </a:lnTo>
                  <a:lnTo>
                    <a:pt x="451" y="169"/>
                  </a:lnTo>
                  <a:lnTo>
                    <a:pt x="451" y="166"/>
                  </a:lnTo>
                  <a:lnTo>
                    <a:pt x="452" y="163"/>
                  </a:lnTo>
                  <a:lnTo>
                    <a:pt x="453" y="161"/>
                  </a:lnTo>
                  <a:lnTo>
                    <a:pt x="454" y="158"/>
                  </a:lnTo>
                  <a:lnTo>
                    <a:pt x="455" y="155"/>
                  </a:lnTo>
                  <a:lnTo>
                    <a:pt x="456" y="152"/>
                  </a:lnTo>
                  <a:lnTo>
                    <a:pt x="456" y="149"/>
                  </a:lnTo>
                  <a:lnTo>
                    <a:pt x="457" y="146"/>
                  </a:lnTo>
                  <a:lnTo>
                    <a:pt x="457" y="144"/>
                  </a:lnTo>
                  <a:lnTo>
                    <a:pt x="458" y="141"/>
                  </a:lnTo>
                  <a:lnTo>
                    <a:pt x="459" y="135"/>
                  </a:lnTo>
                  <a:lnTo>
                    <a:pt x="460" y="131"/>
                  </a:lnTo>
                  <a:lnTo>
                    <a:pt x="460" y="128"/>
                  </a:lnTo>
                  <a:lnTo>
                    <a:pt x="460" y="125"/>
                  </a:lnTo>
                  <a:lnTo>
                    <a:pt x="461" y="123"/>
                  </a:lnTo>
                  <a:lnTo>
                    <a:pt x="461" y="121"/>
                  </a:lnTo>
                  <a:lnTo>
                    <a:pt x="462" y="116"/>
                  </a:lnTo>
                  <a:lnTo>
                    <a:pt x="463" y="111"/>
                  </a:lnTo>
                  <a:lnTo>
                    <a:pt x="463" y="107"/>
                  </a:lnTo>
                  <a:lnTo>
                    <a:pt x="464" y="103"/>
                  </a:lnTo>
                  <a:lnTo>
                    <a:pt x="464" y="99"/>
                  </a:lnTo>
                  <a:lnTo>
                    <a:pt x="465" y="94"/>
                  </a:lnTo>
                  <a:lnTo>
                    <a:pt x="465" y="90"/>
                  </a:lnTo>
                  <a:lnTo>
                    <a:pt x="465" y="86"/>
                  </a:lnTo>
                  <a:lnTo>
                    <a:pt x="465" y="82"/>
                  </a:lnTo>
                  <a:lnTo>
                    <a:pt x="465" y="78"/>
                  </a:lnTo>
                  <a:lnTo>
                    <a:pt x="464" y="73"/>
                  </a:lnTo>
                  <a:lnTo>
                    <a:pt x="464" y="69"/>
                  </a:lnTo>
                  <a:lnTo>
                    <a:pt x="464" y="66"/>
                  </a:lnTo>
                  <a:lnTo>
                    <a:pt x="464" y="63"/>
                  </a:lnTo>
                  <a:lnTo>
                    <a:pt x="463" y="58"/>
                  </a:lnTo>
                  <a:lnTo>
                    <a:pt x="462" y="54"/>
                  </a:lnTo>
                  <a:lnTo>
                    <a:pt x="462" y="51"/>
                  </a:lnTo>
                  <a:lnTo>
                    <a:pt x="461" y="47"/>
                  </a:lnTo>
                  <a:lnTo>
                    <a:pt x="460" y="43"/>
                  </a:lnTo>
                  <a:lnTo>
                    <a:pt x="460" y="39"/>
                  </a:lnTo>
                  <a:lnTo>
                    <a:pt x="459" y="35"/>
                  </a:lnTo>
                  <a:lnTo>
                    <a:pt x="459" y="32"/>
                  </a:lnTo>
                  <a:lnTo>
                    <a:pt x="458" y="28"/>
                  </a:lnTo>
                  <a:lnTo>
                    <a:pt x="456" y="24"/>
                  </a:lnTo>
                  <a:lnTo>
                    <a:pt x="455" y="20"/>
                  </a:lnTo>
                  <a:lnTo>
                    <a:pt x="453" y="17"/>
                  </a:lnTo>
                  <a:lnTo>
                    <a:pt x="451" y="14"/>
                  </a:lnTo>
                  <a:lnTo>
                    <a:pt x="449" y="12"/>
                  </a:lnTo>
                  <a:lnTo>
                    <a:pt x="446" y="10"/>
                  </a:lnTo>
                  <a:lnTo>
                    <a:pt x="444" y="8"/>
                  </a:lnTo>
                  <a:lnTo>
                    <a:pt x="441" y="6"/>
                  </a:lnTo>
                  <a:lnTo>
                    <a:pt x="439" y="4"/>
                  </a:lnTo>
                  <a:lnTo>
                    <a:pt x="436" y="3"/>
                  </a:lnTo>
                  <a:lnTo>
                    <a:pt x="434" y="2"/>
                  </a:lnTo>
                  <a:lnTo>
                    <a:pt x="430" y="1"/>
                  </a:lnTo>
                  <a:lnTo>
                    <a:pt x="427" y="0"/>
                  </a:lnTo>
                  <a:lnTo>
                    <a:pt x="424" y="0"/>
                  </a:lnTo>
                  <a:lnTo>
                    <a:pt x="422" y="0"/>
                  </a:lnTo>
                  <a:lnTo>
                    <a:pt x="418" y="0"/>
                  </a:lnTo>
                  <a:lnTo>
                    <a:pt x="415" y="0"/>
                  </a:lnTo>
                  <a:lnTo>
                    <a:pt x="411" y="0"/>
                  </a:lnTo>
                  <a:lnTo>
                    <a:pt x="407" y="1"/>
                  </a:lnTo>
                  <a:lnTo>
                    <a:pt x="403" y="1"/>
                  </a:lnTo>
                  <a:lnTo>
                    <a:pt x="401" y="2"/>
                  </a:lnTo>
                  <a:lnTo>
                    <a:pt x="397" y="3"/>
                  </a:lnTo>
                  <a:lnTo>
                    <a:pt x="394" y="5"/>
                  </a:lnTo>
                  <a:lnTo>
                    <a:pt x="390" y="6"/>
                  </a:lnTo>
                  <a:lnTo>
                    <a:pt x="387" y="7"/>
                  </a:lnTo>
                  <a:lnTo>
                    <a:pt x="384" y="9"/>
                  </a:lnTo>
                  <a:lnTo>
                    <a:pt x="381" y="11"/>
                  </a:lnTo>
                  <a:lnTo>
                    <a:pt x="377" y="12"/>
                  </a:lnTo>
                  <a:lnTo>
                    <a:pt x="373" y="14"/>
                  </a:lnTo>
                  <a:lnTo>
                    <a:pt x="370" y="15"/>
                  </a:lnTo>
                  <a:lnTo>
                    <a:pt x="368" y="18"/>
                  </a:lnTo>
                  <a:lnTo>
                    <a:pt x="365" y="20"/>
                  </a:lnTo>
                  <a:lnTo>
                    <a:pt x="361" y="22"/>
                  </a:lnTo>
                  <a:lnTo>
                    <a:pt x="358" y="25"/>
                  </a:lnTo>
                  <a:lnTo>
                    <a:pt x="354" y="28"/>
                  </a:lnTo>
                  <a:lnTo>
                    <a:pt x="350" y="31"/>
                  </a:lnTo>
                  <a:lnTo>
                    <a:pt x="347" y="33"/>
                  </a:lnTo>
                  <a:lnTo>
                    <a:pt x="344" y="37"/>
                  </a:lnTo>
                  <a:lnTo>
                    <a:pt x="341" y="41"/>
                  </a:lnTo>
                  <a:lnTo>
                    <a:pt x="336" y="44"/>
                  </a:lnTo>
                  <a:lnTo>
                    <a:pt x="333" y="48"/>
                  </a:lnTo>
                  <a:lnTo>
                    <a:pt x="328" y="52"/>
                  </a:lnTo>
                  <a:lnTo>
                    <a:pt x="326" y="56"/>
                  </a:lnTo>
                  <a:lnTo>
                    <a:pt x="322" y="60"/>
                  </a:lnTo>
                  <a:lnTo>
                    <a:pt x="318" y="65"/>
                  </a:lnTo>
                  <a:lnTo>
                    <a:pt x="314" y="69"/>
                  </a:lnTo>
                  <a:lnTo>
                    <a:pt x="311" y="75"/>
                  </a:lnTo>
                  <a:lnTo>
                    <a:pt x="307" y="79"/>
                  </a:lnTo>
                  <a:lnTo>
                    <a:pt x="304" y="85"/>
                  </a:lnTo>
                  <a:lnTo>
                    <a:pt x="301" y="87"/>
                  </a:lnTo>
                  <a:lnTo>
                    <a:pt x="299" y="89"/>
                  </a:lnTo>
                  <a:lnTo>
                    <a:pt x="298" y="92"/>
                  </a:lnTo>
                  <a:lnTo>
                    <a:pt x="296" y="95"/>
                  </a:lnTo>
                  <a:lnTo>
                    <a:pt x="294" y="97"/>
                  </a:lnTo>
                  <a:lnTo>
                    <a:pt x="292" y="100"/>
                  </a:lnTo>
                  <a:lnTo>
                    <a:pt x="290" y="103"/>
                  </a:lnTo>
                  <a:lnTo>
                    <a:pt x="289" y="106"/>
                  </a:lnTo>
                  <a:lnTo>
                    <a:pt x="288" y="108"/>
                  </a:lnTo>
                  <a:lnTo>
                    <a:pt x="286" y="111"/>
                  </a:lnTo>
                  <a:lnTo>
                    <a:pt x="285" y="114"/>
                  </a:lnTo>
                  <a:lnTo>
                    <a:pt x="283" y="117"/>
                  </a:lnTo>
                  <a:lnTo>
                    <a:pt x="281" y="120"/>
                  </a:lnTo>
                  <a:lnTo>
                    <a:pt x="279" y="123"/>
                  </a:lnTo>
                  <a:lnTo>
                    <a:pt x="277" y="125"/>
                  </a:lnTo>
                  <a:lnTo>
                    <a:pt x="276" y="128"/>
                  </a:lnTo>
                  <a:lnTo>
                    <a:pt x="275" y="131"/>
                  </a:lnTo>
                  <a:lnTo>
                    <a:pt x="273" y="134"/>
                  </a:lnTo>
                  <a:lnTo>
                    <a:pt x="272" y="138"/>
                  </a:lnTo>
                  <a:lnTo>
                    <a:pt x="270" y="141"/>
                  </a:lnTo>
                  <a:lnTo>
                    <a:pt x="270" y="144"/>
                  </a:lnTo>
                  <a:lnTo>
                    <a:pt x="268" y="146"/>
                  </a:lnTo>
                  <a:lnTo>
                    <a:pt x="267" y="150"/>
                  </a:lnTo>
                  <a:lnTo>
                    <a:pt x="265" y="153"/>
                  </a:lnTo>
                  <a:lnTo>
                    <a:pt x="264" y="156"/>
                  </a:lnTo>
                  <a:lnTo>
                    <a:pt x="263" y="160"/>
                  </a:lnTo>
                  <a:lnTo>
                    <a:pt x="262" y="162"/>
                  </a:lnTo>
                  <a:lnTo>
                    <a:pt x="261" y="166"/>
                  </a:lnTo>
                  <a:lnTo>
                    <a:pt x="259" y="169"/>
                  </a:lnTo>
                  <a:lnTo>
                    <a:pt x="258" y="172"/>
                  </a:lnTo>
                  <a:lnTo>
                    <a:pt x="257" y="175"/>
                  </a:lnTo>
                  <a:lnTo>
                    <a:pt x="256" y="179"/>
                  </a:lnTo>
                  <a:lnTo>
                    <a:pt x="254" y="181"/>
                  </a:lnTo>
                  <a:lnTo>
                    <a:pt x="253" y="184"/>
                  </a:lnTo>
                  <a:lnTo>
                    <a:pt x="252" y="186"/>
                  </a:lnTo>
                  <a:lnTo>
                    <a:pt x="252" y="190"/>
                  </a:lnTo>
                  <a:lnTo>
                    <a:pt x="251" y="192"/>
                  </a:lnTo>
                  <a:lnTo>
                    <a:pt x="250" y="195"/>
                  </a:lnTo>
                  <a:lnTo>
                    <a:pt x="250" y="198"/>
                  </a:lnTo>
                  <a:lnTo>
                    <a:pt x="249" y="200"/>
                  </a:lnTo>
                  <a:lnTo>
                    <a:pt x="248" y="202"/>
                  </a:lnTo>
                  <a:lnTo>
                    <a:pt x="248" y="205"/>
                  </a:lnTo>
                  <a:lnTo>
                    <a:pt x="247" y="208"/>
                  </a:lnTo>
                  <a:lnTo>
                    <a:pt x="246" y="211"/>
                  </a:lnTo>
                  <a:lnTo>
                    <a:pt x="245" y="215"/>
                  </a:lnTo>
                  <a:lnTo>
                    <a:pt x="243" y="219"/>
                  </a:lnTo>
                  <a:lnTo>
                    <a:pt x="242" y="224"/>
                  </a:lnTo>
                  <a:lnTo>
                    <a:pt x="241" y="229"/>
                  </a:lnTo>
                  <a:lnTo>
                    <a:pt x="239" y="233"/>
                  </a:lnTo>
                  <a:lnTo>
                    <a:pt x="238" y="237"/>
                  </a:lnTo>
                  <a:lnTo>
                    <a:pt x="237" y="240"/>
                  </a:lnTo>
                  <a:lnTo>
                    <a:pt x="237" y="245"/>
                  </a:lnTo>
                  <a:lnTo>
                    <a:pt x="235" y="248"/>
                  </a:lnTo>
                  <a:lnTo>
                    <a:pt x="235" y="252"/>
                  </a:lnTo>
                  <a:lnTo>
                    <a:pt x="234" y="256"/>
                  </a:lnTo>
                  <a:lnTo>
                    <a:pt x="233" y="259"/>
                  </a:lnTo>
                  <a:lnTo>
                    <a:pt x="232" y="262"/>
                  </a:lnTo>
                  <a:lnTo>
                    <a:pt x="232" y="266"/>
                  </a:lnTo>
                  <a:lnTo>
                    <a:pt x="232" y="269"/>
                  </a:lnTo>
                  <a:lnTo>
                    <a:pt x="232" y="273"/>
                  </a:lnTo>
                  <a:lnTo>
                    <a:pt x="231" y="275"/>
                  </a:lnTo>
                  <a:lnTo>
                    <a:pt x="230" y="279"/>
                  </a:lnTo>
                  <a:lnTo>
                    <a:pt x="229" y="282"/>
                  </a:lnTo>
                  <a:lnTo>
                    <a:pt x="229" y="286"/>
                  </a:lnTo>
                  <a:lnTo>
                    <a:pt x="228" y="289"/>
                  </a:lnTo>
                  <a:lnTo>
                    <a:pt x="227" y="293"/>
                  </a:lnTo>
                  <a:lnTo>
                    <a:pt x="227" y="296"/>
                  </a:lnTo>
                  <a:lnTo>
                    <a:pt x="227" y="300"/>
                  </a:lnTo>
                  <a:lnTo>
                    <a:pt x="225" y="303"/>
                  </a:lnTo>
                  <a:lnTo>
                    <a:pt x="225" y="307"/>
                  </a:lnTo>
                  <a:lnTo>
                    <a:pt x="223" y="310"/>
                  </a:lnTo>
                  <a:lnTo>
                    <a:pt x="223" y="314"/>
                  </a:lnTo>
                  <a:lnTo>
                    <a:pt x="221" y="318"/>
                  </a:lnTo>
                  <a:lnTo>
                    <a:pt x="220" y="322"/>
                  </a:lnTo>
                  <a:lnTo>
                    <a:pt x="219" y="326"/>
                  </a:lnTo>
                  <a:lnTo>
                    <a:pt x="218" y="330"/>
                  </a:lnTo>
                  <a:lnTo>
                    <a:pt x="217" y="333"/>
                  </a:lnTo>
                  <a:lnTo>
                    <a:pt x="216" y="337"/>
                  </a:lnTo>
                  <a:lnTo>
                    <a:pt x="214" y="342"/>
                  </a:lnTo>
                  <a:lnTo>
                    <a:pt x="213" y="346"/>
                  </a:lnTo>
                  <a:lnTo>
                    <a:pt x="213" y="349"/>
                  </a:lnTo>
                  <a:lnTo>
                    <a:pt x="212" y="354"/>
                  </a:lnTo>
                  <a:lnTo>
                    <a:pt x="210" y="357"/>
                  </a:lnTo>
                  <a:lnTo>
                    <a:pt x="209" y="362"/>
                  </a:lnTo>
                  <a:lnTo>
                    <a:pt x="207" y="365"/>
                  </a:lnTo>
                  <a:lnTo>
                    <a:pt x="206" y="368"/>
                  </a:lnTo>
                  <a:lnTo>
                    <a:pt x="205" y="372"/>
                  </a:lnTo>
                  <a:lnTo>
                    <a:pt x="203" y="376"/>
                  </a:lnTo>
                  <a:lnTo>
                    <a:pt x="201" y="379"/>
                  </a:lnTo>
                  <a:lnTo>
                    <a:pt x="200" y="383"/>
                  </a:lnTo>
                  <a:lnTo>
                    <a:pt x="198" y="386"/>
                  </a:lnTo>
                  <a:lnTo>
                    <a:pt x="197" y="389"/>
                  </a:lnTo>
                  <a:lnTo>
                    <a:pt x="195" y="392"/>
                  </a:lnTo>
                  <a:lnTo>
                    <a:pt x="194" y="395"/>
                  </a:lnTo>
                  <a:lnTo>
                    <a:pt x="192" y="398"/>
                  </a:lnTo>
                  <a:lnTo>
                    <a:pt x="190" y="401"/>
                  </a:lnTo>
                  <a:lnTo>
                    <a:pt x="187" y="405"/>
                  </a:lnTo>
                  <a:lnTo>
                    <a:pt x="183" y="408"/>
                  </a:lnTo>
                  <a:lnTo>
                    <a:pt x="181" y="409"/>
                  </a:lnTo>
                  <a:lnTo>
                    <a:pt x="178" y="411"/>
                  </a:lnTo>
                  <a:lnTo>
                    <a:pt x="175" y="412"/>
                  </a:lnTo>
                  <a:lnTo>
                    <a:pt x="172" y="412"/>
                  </a:lnTo>
                  <a:lnTo>
                    <a:pt x="167" y="412"/>
                  </a:lnTo>
                  <a:lnTo>
                    <a:pt x="163" y="411"/>
                  </a:lnTo>
                  <a:lnTo>
                    <a:pt x="159" y="410"/>
                  </a:lnTo>
                  <a:lnTo>
                    <a:pt x="156" y="410"/>
                  </a:lnTo>
                  <a:lnTo>
                    <a:pt x="153" y="409"/>
                  </a:lnTo>
                  <a:lnTo>
                    <a:pt x="150" y="408"/>
                  </a:lnTo>
                  <a:lnTo>
                    <a:pt x="147" y="407"/>
                  </a:lnTo>
                  <a:lnTo>
                    <a:pt x="145" y="406"/>
                  </a:lnTo>
                  <a:lnTo>
                    <a:pt x="142" y="405"/>
                  </a:lnTo>
                  <a:lnTo>
                    <a:pt x="139" y="405"/>
                  </a:lnTo>
                  <a:lnTo>
                    <a:pt x="137" y="404"/>
                  </a:lnTo>
                  <a:lnTo>
                    <a:pt x="135" y="404"/>
                  </a:lnTo>
                  <a:lnTo>
                    <a:pt x="131" y="402"/>
                  </a:lnTo>
                  <a:lnTo>
                    <a:pt x="128" y="401"/>
                  </a:lnTo>
                  <a:lnTo>
                    <a:pt x="125" y="400"/>
                  </a:lnTo>
                  <a:lnTo>
                    <a:pt x="122" y="399"/>
                  </a:lnTo>
                  <a:lnTo>
                    <a:pt x="119" y="398"/>
                  </a:lnTo>
                  <a:lnTo>
                    <a:pt x="117" y="397"/>
                  </a:lnTo>
                  <a:lnTo>
                    <a:pt x="114" y="396"/>
                  </a:lnTo>
                  <a:lnTo>
                    <a:pt x="111" y="395"/>
                  </a:lnTo>
                  <a:lnTo>
                    <a:pt x="107" y="393"/>
                  </a:lnTo>
                  <a:lnTo>
                    <a:pt x="103" y="392"/>
                  </a:lnTo>
                  <a:lnTo>
                    <a:pt x="100" y="390"/>
                  </a:lnTo>
                  <a:lnTo>
                    <a:pt x="98" y="390"/>
                  </a:lnTo>
                  <a:lnTo>
                    <a:pt x="94" y="388"/>
                  </a:lnTo>
                  <a:lnTo>
                    <a:pt x="91" y="388"/>
                  </a:lnTo>
                  <a:lnTo>
                    <a:pt x="89" y="387"/>
                  </a:lnTo>
                  <a:lnTo>
                    <a:pt x="86" y="387"/>
                  </a:lnTo>
                  <a:lnTo>
                    <a:pt x="82" y="386"/>
                  </a:lnTo>
                  <a:lnTo>
                    <a:pt x="80" y="386"/>
                  </a:lnTo>
                  <a:lnTo>
                    <a:pt x="77" y="386"/>
                  </a:lnTo>
                  <a:lnTo>
                    <a:pt x="74" y="386"/>
                  </a:lnTo>
                  <a:lnTo>
                    <a:pt x="71" y="386"/>
                  </a:lnTo>
                  <a:lnTo>
                    <a:pt x="69" y="386"/>
                  </a:lnTo>
                  <a:lnTo>
                    <a:pt x="66" y="386"/>
                  </a:lnTo>
                  <a:lnTo>
                    <a:pt x="64" y="387"/>
                  </a:lnTo>
                  <a:lnTo>
                    <a:pt x="61" y="387"/>
                  </a:lnTo>
                  <a:lnTo>
                    <a:pt x="59" y="388"/>
                  </a:lnTo>
                  <a:lnTo>
                    <a:pt x="56" y="388"/>
                  </a:lnTo>
                  <a:lnTo>
                    <a:pt x="54" y="389"/>
                  </a:lnTo>
                  <a:lnTo>
                    <a:pt x="48" y="391"/>
                  </a:lnTo>
                  <a:lnTo>
                    <a:pt x="44" y="394"/>
                  </a:lnTo>
                  <a:lnTo>
                    <a:pt x="40" y="397"/>
                  </a:lnTo>
                  <a:lnTo>
                    <a:pt x="36" y="401"/>
                  </a:lnTo>
                  <a:lnTo>
                    <a:pt x="31" y="405"/>
                  </a:lnTo>
                  <a:lnTo>
                    <a:pt x="27" y="408"/>
                  </a:lnTo>
                  <a:lnTo>
                    <a:pt x="25" y="410"/>
                  </a:lnTo>
                  <a:lnTo>
                    <a:pt x="23" y="413"/>
                  </a:lnTo>
                  <a:lnTo>
                    <a:pt x="21" y="416"/>
                  </a:lnTo>
                  <a:lnTo>
                    <a:pt x="20" y="419"/>
                  </a:lnTo>
                  <a:lnTo>
                    <a:pt x="18" y="422"/>
                  </a:lnTo>
                  <a:lnTo>
                    <a:pt x="16" y="424"/>
                  </a:lnTo>
                  <a:lnTo>
                    <a:pt x="15" y="427"/>
                  </a:lnTo>
                  <a:lnTo>
                    <a:pt x="13" y="430"/>
                  </a:lnTo>
                  <a:lnTo>
                    <a:pt x="12" y="433"/>
                  </a:lnTo>
                  <a:lnTo>
                    <a:pt x="10" y="437"/>
                  </a:lnTo>
                  <a:lnTo>
                    <a:pt x="9" y="440"/>
                  </a:lnTo>
                  <a:lnTo>
                    <a:pt x="8" y="443"/>
                  </a:lnTo>
                  <a:lnTo>
                    <a:pt x="6" y="446"/>
                  </a:lnTo>
                  <a:lnTo>
                    <a:pt x="6" y="450"/>
                  </a:lnTo>
                  <a:lnTo>
                    <a:pt x="5" y="453"/>
                  </a:lnTo>
                  <a:lnTo>
                    <a:pt x="4" y="457"/>
                  </a:lnTo>
                  <a:lnTo>
                    <a:pt x="3" y="460"/>
                  </a:lnTo>
                  <a:lnTo>
                    <a:pt x="3" y="462"/>
                  </a:lnTo>
                  <a:lnTo>
                    <a:pt x="2" y="465"/>
                  </a:lnTo>
                  <a:lnTo>
                    <a:pt x="2" y="468"/>
                  </a:lnTo>
                  <a:lnTo>
                    <a:pt x="1" y="471"/>
                  </a:lnTo>
                  <a:lnTo>
                    <a:pt x="1" y="474"/>
                  </a:lnTo>
                  <a:lnTo>
                    <a:pt x="0" y="476"/>
                  </a:lnTo>
                  <a:lnTo>
                    <a:pt x="0" y="479"/>
                  </a:lnTo>
                  <a:lnTo>
                    <a:pt x="0" y="481"/>
                  </a:lnTo>
                  <a:lnTo>
                    <a:pt x="0" y="484"/>
                  </a:lnTo>
                  <a:lnTo>
                    <a:pt x="0" y="486"/>
                  </a:lnTo>
                  <a:lnTo>
                    <a:pt x="0" y="487"/>
                  </a:lnTo>
                  <a:lnTo>
                    <a:pt x="25"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6" name="Freeform 37"/>
            <p:cNvSpPr>
              <a:spLocks/>
            </p:cNvSpPr>
            <p:nvPr/>
          </p:nvSpPr>
          <p:spPr bwMode="auto">
            <a:xfrm>
              <a:off x="7461250" y="2101850"/>
              <a:ext cx="103188" cy="111125"/>
            </a:xfrm>
            <a:custGeom>
              <a:avLst/>
              <a:gdLst>
                <a:gd name="T0" fmla="*/ 2147483647 w 65"/>
                <a:gd name="T1" fmla="*/ 0 h 70"/>
                <a:gd name="T2" fmla="*/ 2147483647 w 65"/>
                <a:gd name="T3" fmla="*/ 2147483647 h 70"/>
                <a:gd name="T4" fmla="*/ 2147483647 w 65"/>
                <a:gd name="T5" fmla="*/ 2147483647 h 70"/>
                <a:gd name="T6" fmla="*/ 2147483647 w 65"/>
                <a:gd name="T7" fmla="*/ 2147483647 h 70"/>
                <a:gd name="T8" fmla="*/ 2147483647 w 65"/>
                <a:gd name="T9" fmla="*/ 2147483647 h 70"/>
                <a:gd name="T10" fmla="*/ 2147483647 w 65"/>
                <a:gd name="T11" fmla="*/ 2147483647 h 70"/>
                <a:gd name="T12" fmla="*/ 2147483647 w 65"/>
                <a:gd name="T13" fmla="*/ 2147483647 h 70"/>
                <a:gd name="T14" fmla="*/ 2147483647 w 65"/>
                <a:gd name="T15" fmla="*/ 2147483647 h 70"/>
                <a:gd name="T16" fmla="*/ 2147483647 w 65"/>
                <a:gd name="T17" fmla="*/ 2147483647 h 70"/>
                <a:gd name="T18" fmla="*/ 2147483647 w 65"/>
                <a:gd name="T19" fmla="*/ 2147483647 h 70"/>
                <a:gd name="T20" fmla="*/ 2147483647 w 65"/>
                <a:gd name="T21" fmla="*/ 2147483647 h 70"/>
                <a:gd name="T22" fmla="*/ 2147483647 w 65"/>
                <a:gd name="T23" fmla="*/ 2147483647 h 70"/>
                <a:gd name="T24" fmla="*/ 2147483647 w 65"/>
                <a:gd name="T25" fmla="*/ 2147483647 h 70"/>
                <a:gd name="T26" fmla="*/ 2147483647 w 65"/>
                <a:gd name="T27" fmla="*/ 2147483647 h 70"/>
                <a:gd name="T28" fmla="*/ 0 w 65"/>
                <a:gd name="T29" fmla="*/ 2147483647 h 70"/>
                <a:gd name="T30" fmla="*/ 2147483647 w 65"/>
                <a:gd name="T31" fmla="*/ 2147483647 h 70"/>
                <a:gd name="T32" fmla="*/ 2147483647 w 65"/>
                <a:gd name="T33" fmla="*/ 2147483647 h 70"/>
                <a:gd name="T34" fmla="*/ 2147483647 w 65"/>
                <a:gd name="T35" fmla="*/ 2147483647 h 70"/>
                <a:gd name="T36" fmla="*/ 2147483647 w 65"/>
                <a:gd name="T37" fmla="*/ 2147483647 h 70"/>
                <a:gd name="T38" fmla="*/ 2147483647 w 65"/>
                <a:gd name="T39" fmla="*/ 2147483647 h 70"/>
                <a:gd name="T40" fmla="*/ 2147483647 w 65"/>
                <a:gd name="T41" fmla="*/ 2147483647 h 70"/>
                <a:gd name="T42" fmla="*/ 2147483647 w 65"/>
                <a:gd name="T43" fmla="*/ 2147483647 h 70"/>
                <a:gd name="T44" fmla="*/ 2147483647 w 65"/>
                <a:gd name="T45" fmla="*/ 2147483647 h 70"/>
                <a:gd name="T46" fmla="*/ 2147483647 w 65"/>
                <a:gd name="T47" fmla="*/ 2147483647 h 70"/>
                <a:gd name="T48" fmla="*/ 2147483647 w 65"/>
                <a:gd name="T49" fmla="*/ 2147483647 h 70"/>
                <a:gd name="T50" fmla="*/ 2147483647 w 65"/>
                <a:gd name="T51" fmla="*/ 2147483647 h 70"/>
                <a:gd name="T52" fmla="*/ 2147483647 w 65"/>
                <a:gd name="T53" fmla="*/ 2147483647 h 70"/>
                <a:gd name="T54" fmla="*/ 2147483647 w 65"/>
                <a:gd name="T55" fmla="*/ 2147483647 h 70"/>
                <a:gd name="T56" fmla="*/ 2147483647 w 65"/>
                <a:gd name="T57" fmla="*/ 2147483647 h 70"/>
                <a:gd name="T58" fmla="*/ 2147483647 w 65"/>
                <a:gd name="T59" fmla="*/ 2147483647 h 70"/>
                <a:gd name="T60" fmla="*/ 2147483647 w 65"/>
                <a:gd name="T61" fmla="*/ 0 h 70"/>
                <a:gd name="T62" fmla="*/ 2147483647 w 65"/>
                <a:gd name="T63" fmla="*/ 0 h 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
                <a:gd name="T97" fmla="*/ 0 h 70"/>
                <a:gd name="T98" fmla="*/ 65 w 65"/>
                <a:gd name="T99" fmla="*/ 70 h 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 h="70">
                  <a:moveTo>
                    <a:pt x="40" y="0"/>
                  </a:moveTo>
                  <a:lnTo>
                    <a:pt x="39" y="1"/>
                  </a:lnTo>
                  <a:lnTo>
                    <a:pt x="37" y="5"/>
                  </a:lnTo>
                  <a:lnTo>
                    <a:pt x="35" y="6"/>
                  </a:lnTo>
                  <a:lnTo>
                    <a:pt x="33" y="9"/>
                  </a:lnTo>
                  <a:lnTo>
                    <a:pt x="31" y="12"/>
                  </a:lnTo>
                  <a:lnTo>
                    <a:pt x="28" y="16"/>
                  </a:lnTo>
                  <a:lnTo>
                    <a:pt x="25" y="20"/>
                  </a:lnTo>
                  <a:lnTo>
                    <a:pt x="23" y="24"/>
                  </a:lnTo>
                  <a:lnTo>
                    <a:pt x="19" y="27"/>
                  </a:lnTo>
                  <a:lnTo>
                    <a:pt x="15" y="31"/>
                  </a:lnTo>
                  <a:lnTo>
                    <a:pt x="11" y="35"/>
                  </a:lnTo>
                  <a:lnTo>
                    <a:pt x="7" y="39"/>
                  </a:lnTo>
                  <a:lnTo>
                    <a:pt x="4" y="43"/>
                  </a:lnTo>
                  <a:lnTo>
                    <a:pt x="0" y="47"/>
                  </a:lnTo>
                  <a:lnTo>
                    <a:pt x="25" y="70"/>
                  </a:lnTo>
                  <a:lnTo>
                    <a:pt x="26" y="69"/>
                  </a:lnTo>
                  <a:lnTo>
                    <a:pt x="29" y="66"/>
                  </a:lnTo>
                  <a:lnTo>
                    <a:pt x="32" y="63"/>
                  </a:lnTo>
                  <a:lnTo>
                    <a:pt x="34" y="61"/>
                  </a:lnTo>
                  <a:lnTo>
                    <a:pt x="37" y="58"/>
                  </a:lnTo>
                  <a:lnTo>
                    <a:pt x="41" y="55"/>
                  </a:lnTo>
                  <a:lnTo>
                    <a:pt x="44" y="51"/>
                  </a:lnTo>
                  <a:lnTo>
                    <a:pt x="47" y="47"/>
                  </a:lnTo>
                  <a:lnTo>
                    <a:pt x="50" y="43"/>
                  </a:lnTo>
                  <a:lnTo>
                    <a:pt x="54" y="40"/>
                  </a:lnTo>
                  <a:lnTo>
                    <a:pt x="57" y="35"/>
                  </a:lnTo>
                  <a:lnTo>
                    <a:pt x="60" y="30"/>
                  </a:lnTo>
                  <a:lnTo>
                    <a:pt x="63" y="25"/>
                  </a:lnTo>
                  <a:lnTo>
                    <a:pt x="65" y="21"/>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7" name="Freeform 38"/>
            <p:cNvSpPr>
              <a:spLocks/>
            </p:cNvSpPr>
            <p:nvPr/>
          </p:nvSpPr>
          <p:spPr bwMode="auto">
            <a:xfrm>
              <a:off x="7529513" y="2155825"/>
              <a:ext cx="111125" cy="109538"/>
            </a:xfrm>
            <a:custGeom>
              <a:avLst/>
              <a:gdLst>
                <a:gd name="T0" fmla="*/ 2147483647 w 70"/>
                <a:gd name="T1" fmla="*/ 0 h 69"/>
                <a:gd name="T2" fmla="*/ 2147483647 w 70"/>
                <a:gd name="T3" fmla="*/ 2147483647 h 69"/>
                <a:gd name="T4" fmla="*/ 2147483647 w 70"/>
                <a:gd name="T5" fmla="*/ 2147483647 h 69"/>
                <a:gd name="T6" fmla="*/ 2147483647 w 70"/>
                <a:gd name="T7" fmla="*/ 2147483647 h 69"/>
                <a:gd name="T8" fmla="*/ 2147483647 w 70"/>
                <a:gd name="T9" fmla="*/ 2147483647 h 69"/>
                <a:gd name="T10" fmla="*/ 2147483647 w 70"/>
                <a:gd name="T11" fmla="*/ 2147483647 h 69"/>
                <a:gd name="T12" fmla="*/ 2147483647 w 70"/>
                <a:gd name="T13" fmla="*/ 2147483647 h 69"/>
                <a:gd name="T14" fmla="*/ 2147483647 w 70"/>
                <a:gd name="T15" fmla="*/ 2147483647 h 69"/>
                <a:gd name="T16" fmla="*/ 2147483647 w 70"/>
                <a:gd name="T17" fmla="*/ 2147483647 h 69"/>
                <a:gd name="T18" fmla="*/ 2147483647 w 70"/>
                <a:gd name="T19" fmla="*/ 2147483647 h 69"/>
                <a:gd name="T20" fmla="*/ 2147483647 w 70"/>
                <a:gd name="T21" fmla="*/ 2147483647 h 69"/>
                <a:gd name="T22" fmla="*/ 2147483647 w 70"/>
                <a:gd name="T23" fmla="*/ 2147483647 h 69"/>
                <a:gd name="T24" fmla="*/ 2147483647 w 70"/>
                <a:gd name="T25" fmla="*/ 2147483647 h 69"/>
                <a:gd name="T26" fmla="*/ 2147483647 w 70"/>
                <a:gd name="T27" fmla="*/ 2147483647 h 69"/>
                <a:gd name="T28" fmla="*/ 0 w 70"/>
                <a:gd name="T29" fmla="*/ 2147483647 h 69"/>
                <a:gd name="T30" fmla="*/ 2147483647 w 70"/>
                <a:gd name="T31" fmla="*/ 2147483647 h 69"/>
                <a:gd name="T32" fmla="*/ 2147483647 w 70"/>
                <a:gd name="T33" fmla="*/ 2147483647 h 69"/>
                <a:gd name="T34" fmla="*/ 2147483647 w 70"/>
                <a:gd name="T35" fmla="*/ 2147483647 h 69"/>
                <a:gd name="T36" fmla="*/ 2147483647 w 70"/>
                <a:gd name="T37" fmla="*/ 2147483647 h 69"/>
                <a:gd name="T38" fmla="*/ 2147483647 w 70"/>
                <a:gd name="T39" fmla="*/ 2147483647 h 69"/>
                <a:gd name="T40" fmla="*/ 2147483647 w 70"/>
                <a:gd name="T41" fmla="*/ 2147483647 h 69"/>
                <a:gd name="T42" fmla="*/ 2147483647 w 70"/>
                <a:gd name="T43" fmla="*/ 2147483647 h 69"/>
                <a:gd name="T44" fmla="*/ 2147483647 w 70"/>
                <a:gd name="T45" fmla="*/ 2147483647 h 69"/>
                <a:gd name="T46" fmla="*/ 2147483647 w 70"/>
                <a:gd name="T47" fmla="*/ 2147483647 h 69"/>
                <a:gd name="T48" fmla="*/ 2147483647 w 70"/>
                <a:gd name="T49" fmla="*/ 2147483647 h 69"/>
                <a:gd name="T50" fmla="*/ 2147483647 w 70"/>
                <a:gd name="T51" fmla="*/ 2147483647 h 69"/>
                <a:gd name="T52" fmla="*/ 2147483647 w 70"/>
                <a:gd name="T53" fmla="*/ 2147483647 h 69"/>
                <a:gd name="T54" fmla="*/ 2147483647 w 70"/>
                <a:gd name="T55" fmla="*/ 2147483647 h 69"/>
                <a:gd name="T56" fmla="*/ 2147483647 w 70"/>
                <a:gd name="T57" fmla="*/ 2147483647 h 69"/>
                <a:gd name="T58" fmla="*/ 2147483647 w 70"/>
                <a:gd name="T59" fmla="*/ 2147483647 h 69"/>
                <a:gd name="T60" fmla="*/ 2147483647 w 70"/>
                <a:gd name="T61" fmla="*/ 2147483647 h 69"/>
                <a:gd name="T62" fmla="*/ 2147483647 w 70"/>
                <a:gd name="T63" fmla="*/ 2147483647 h 69"/>
                <a:gd name="T64" fmla="*/ 2147483647 w 70"/>
                <a:gd name="T65" fmla="*/ 0 h 69"/>
                <a:gd name="T66" fmla="*/ 2147483647 w 70"/>
                <a:gd name="T67" fmla="*/ 0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0"/>
                <a:gd name="T103" fmla="*/ 0 h 69"/>
                <a:gd name="T104" fmla="*/ 70 w 70"/>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0" h="69">
                  <a:moveTo>
                    <a:pt x="41" y="0"/>
                  </a:moveTo>
                  <a:lnTo>
                    <a:pt x="40" y="1"/>
                  </a:lnTo>
                  <a:lnTo>
                    <a:pt x="39" y="5"/>
                  </a:lnTo>
                  <a:lnTo>
                    <a:pt x="37" y="7"/>
                  </a:lnTo>
                  <a:lnTo>
                    <a:pt x="35" y="10"/>
                  </a:lnTo>
                  <a:lnTo>
                    <a:pt x="33" y="13"/>
                  </a:lnTo>
                  <a:lnTo>
                    <a:pt x="30" y="17"/>
                  </a:lnTo>
                  <a:lnTo>
                    <a:pt x="27" y="21"/>
                  </a:lnTo>
                  <a:lnTo>
                    <a:pt x="24" y="25"/>
                  </a:lnTo>
                  <a:lnTo>
                    <a:pt x="20" y="28"/>
                  </a:lnTo>
                  <a:lnTo>
                    <a:pt x="17" y="33"/>
                  </a:lnTo>
                  <a:lnTo>
                    <a:pt x="13" y="37"/>
                  </a:lnTo>
                  <a:lnTo>
                    <a:pt x="9" y="41"/>
                  </a:lnTo>
                  <a:lnTo>
                    <a:pt x="4" y="45"/>
                  </a:lnTo>
                  <a:lnTo>
                    <a:pt x="0" y="48"/>
                  </a:lnTo>
                  <a:lnTo>
                    <a:pt x="30" y="69"/>
                  </a:lnTo>
                  <a:lnTo>
                    <a:pt x="31" y="67"/>
                  </a:lnTo>
                  <a:lnTo>
                    <a:pt x="35" y="65"/>
                  </a:lnTo>
                  <a:lnTo>
                    <a:pt x="37" y="64"/>
                  </a:lnTo>
                  <a:lnTo>
                    <a:pt x="39" y="61"/>
                  </a:lnTo>
                  <a:lnTo>
                    <a:pt x="42" y="58"/>
                  </a:lnTo>
                  <a:lnTo>
                    <a:pt x="45" y="55"/>
                  </a:lnTo>
                  <a:lnTo>
                    <a:pt x="48" y="51"/>
                  </a:lnTo>
                  <a:lnTo>
                    <a:pt x="52" y="47"/>
                  </a:lnTo>
                  <a:lnTo>
                    <a:pt x="55" y="43"/>
                  </a:lnTo>
                  <a:lnTo>
                    <a:pt x="58" y="39"/>
                  </a:lnTo>
                  <a:lnTo>
                    <a:pt x="60" y="33"/>
                  </a:lnTo>
                  <a:lnTo>
                    <a:pt x="64" y="28"/>
                  </a:lnTo>
                  <a:lnTo>
                    <a:pt x="65" y="26"/>
                  </a:lnTo>
                  <a:lnTo>
                    <a:pt x="67" y="24"/>
                  </a:lnTo>
                  <a:lnTo>
                    <a:pt x="68" y="21"/>
                  </a:lnTo>
                  <a:lnTo>
                    <a:pt x="70" y="19"/>
                  </a:lnTo>
                  <a:lnTo>
                    <a:pt x="4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8" name="Freeform 46"/>
            <p:cNvSpPr>
              <a:spLocks/>
            </p:cNvSpPr>
            <p:nvPr/>
          </p:nvSpPr>
          <p:spPr bwMode="auto">
            <a:xfrm>
              <a:off x="7607300" y="2201863"/>
              <a:ext cx="114300" cy="112713"/>
            </a:xfrm>
            <a:custGeom>
              <a:avLst/>
              <a:gdLst>
                <a:gd name="T0" fmla="*/ 2147483647 w 72"/>
                <a:gd name="T1" fmla="*/ 0 h 71"/>
                <a:gd name="T2" fmla="*/ 2147483647 w 72"/>
                <a:gd name="T3" fmla="*/ 2147483647 h 71"/>
                <a:gd name="T4" fmla="*/ 2147483647 w 72"/>
                <a:gd name="T5" fmla="*/ 2147483647 h 71"/>
                <a:gd name="T6" fmla="*/ 2147483647 w 72"/>
                <a:gd name="T7" fmla="*/ 2147483647 h 71"/>
                <a:gd name="T8" fmla="*/ 2147483647 w 72"/>
                <a:gd name="T9" fmla="*/ 2147483647 h 71"/>
                <a:gd name="T10" fmla="*/ 2147483647 w 72"/>
                <a:gd name="T11" fmla="*/ 2147483647 h 71"/>
                <a:gd name="T12" fmla="*/ 2147483647 w 72"/>
                <a:gd name="T13" fmla="*/ 2147483647 h 71"/>
                <a:gd name="T14" fmla="*/ 2147483647 w 72"/>
                <a:gd name="T15" fmla="*/ 2147483647 h 71"/>
                <a:gd name="T16" fmla="*/ 2147483647 w 72"/>
                <a:gd name="T17" fmla="*/ 2147483647 h 71"/>
                <a:gd name="T18" fmla="*/ 2147483647 w 72"/>
                <a:gd name="T19" fmla="*/ 2147483647 h 71"/>
                <a:gd name="T20" fmla="*/ 2147483647 w 72"/>
                <a:gd name="T21" fmla="*/ 2147483647 h 71"/>
                <a:gd name="T22" fmla="*/ 2147483647 w 72"/>
                <a:gd name="T23" fmla="*/ 2147483647 h 71"/>
                <a:gd name="T24" fmla="*/ 2147483647 w 72"/>
                <a:gd name="T25" fmla="*/ 2147483647 h 71"/>
                <a:gd name="T26" fmla="*/ 2147483647 w 72"/>
                <a:gd name="T27" fmla="*/ 2147483647 h 71"/>
                <a:gd name="T28" fmla="*/ 0 w 72"/>
                <a:gd name="T29" fmla="*/ 2147483647 h 71"/>
                <a:gd name="T30" fmla="*/ 2147483647 w 72"/>
                <a:gd name="T31" fmla="*/ 2147483647 h 71"/>
                <a:gd name="T32" fmla="*/ 2147483647 w 72"/>
                <a:gd name="T33" fmla="*/ 2147483647 h 71"/>
                <a:gd name="T34" fmla="*/ 2147483647 w 72"/>
                <a:gd name="T35" fmla="*/ 2147483647 h 71"/>
                <a:gd name="T36" fmla="*/ 2147483647 w 72"/>
                <a:gd name="T37" fmla="*/ 2147483647 h 71"/>
                <a:gd name="T38" fmla="*/ 2147483647 w 72"/>
                <a:gd name="T39" fmla="*/ 2147483647 h 71"/>
                <a:gd name="T40" fmla="*/ 2147483647 w 72"/>
                <a:gd name="T41" fmla="*/ 2147483647 h 71"/>
                <a:gd name="T42" fmla="*/ 2147483647 w 72"/>
                <a:gd name="T43" fmla="*/ 2147483647 h 71"/>
                <a:gd name="T44" fmla="*/ 2147483647 w 72"/>
                <a:gd name="T45" fmla="*/ 2147483647 h 71"/>
                <a:gd name="T46" fmla="*/ 2147483647 w 72"/>
                <a:gd name="T47" fmla="*/ 2147483647 h 71"/>
                <a:gd name="T48" fmla="*/ 2147483647 w 72"/>
                <a:gd name="T49" fmla="*/ 2147483647 h 71"/>
                <a:gd name="T50" fmla="*/ 2147483647 w 72"/>
                <a:gd name="T51" fmla="*/ 2147483647 h 71"/>
                <a:gd name="T52" fmla="*/ 2147483647 w 72"/>
                <a:gd name="T53" fmla="*/ 2147483647 h 71"/>
                <a:gd name="T54" fmla="*/ 2147483647 w 72"/>
                <a:gd name="T55" fmla="*/ 2147483647 h 71"/>
                <a:gd name="T56" fmla="*/ 2147483647 w 72"/>
                <a:gd name="T57" fmla="*/ 2147483647 h 71"/>
                <a:gd name="T58" fmla="*/ 2147483647 w 72"/>
                <a:gd name="T59" fmla="*/ 2147483647 h 71"/>
                <a:gd name="T60" fmla="*/ 2147483647 w 72"/>
                <a:gd name="T61" fmla="*/ 2147483647 h 71"/>
                <a:gd name="T62" fmla="*/ 2147483647 w 72"/>
                <a:gd name="T63" fmla="*/ 2147483647 h 71"/>
                <a:gd name="T64" fmla="*/ 2147483647 w 72"/>
                <a:gd name="T65" fmla="*/ 2147483647 h 71"/>
                <a:gd name="T66" fmla="*/ 2147483647 w 72"/>
                <a:gd name="T67" fmla="*/ 2147483647 h 71"/>
                <a:gd name="T68" fmla="*/ 2147483647 w 72"/>
                <a:gd name="T69" fmla="*/ 0 h 71"/>
                <a:gd name="T70" fmla="*/ 2147483647 w 72"/>
                <a:gd name="T71" fmla="*/ 0 h 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
                <a:gd name="T109" fmla="*/ 0 h 71"/>
                <a:gd name="T110" fmla="*/ 72 w 72"/>
                <a:gd name="T111" fmla="*/ 71 h 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 h="71">
                  <a:moveTo>
                    <a:pt x="42" y="0"/>
                  </a:moveTo>
                  <a:lnTo>
                    <a:pt x="41" y="1"/>
                  </a:lnTo>
                  <a:lnTo>
                    <a:pt x="39" y="6"/>
                  </a:lnTo>
                  <a:lnTo>
                    <a:pt x="37" y="8"/>
                  </a:lnTo>
                  <a:lnTo>
                    <a:pt x="35" y="12"/>
                  </a:lnTo>
                  <a:lnTo>
                    <a:pt x="33" y="15"/>
                  </a:lnTo>
                  <a:lnTo>
                    <a:pt x="30" y="19"/>
                  </a:lnTo>
                  <a:lnTo>
                    <a:pt x="28" y="23"/>
                  </a:lnTo>
                  <a:lnTo>
                    <a:pt x="25" y="27"/>
                  </a:lnTo>
                  <a:lnTo>
                    <a:pt x="21" y="32"/>
                  </a:lnTo>
                  <a:lnTo>
                    <a:pt x="17" y="36"/>
                  </a:lnTo>
                  <a:lnTo>
                    <a:pt x="12" y="40"/>
                  </a:lnTo>
                  <a:lnTo>
                    <a:pt x="9" y="44"/>
                  </a:lnTo>
                  <a:lnTo>
                    <a:pt x="4" y="48"/>
                  </a:lnTo>
                  <a:lnTo>
                    <a:pt x="0" y="53"/>
                  </a:lnTo>
                  <a:lnTo>
                    <a:pt x="32" y="71"/>
                  </a:lnTo>
                  <a:lnTo>
                    <a:pt x="33" y="70"/>
                  </a:lnTo>
                  <a:lnTo>
                    <a:pt x="36" y="67"/>
                  </a:lnTo>
                  <a:lnTo>
                    <a:pt x="38" y="65"/>
                  </a:lnTo>
                  <a:lnTo>
                    <a:pt x="41" y="62"/>
                  </a:lnTo>
                  <a:lnTo>
                    <a:pt x="44" y="59"/>
                  </a:lnTo>
                  <a:lnTo>
                    <a:pt x="48" y="56"/>
                  </a:lnTo>
                  <a:lnTo>
                    <a:pt x="50" y="53"/>
                  </a:lnTo>
                  <a:lnTo>
                    <a:pt x="54" y="49"/>
                  </a:lnTo>
                  <a:lnTo>
                    <a:pt x="57" y="44"/>
                  </a:lnTo>
                  <a:lnTo>
                    <a:pt x="61" y="39"/>
                  </a:lnTo>
                  <a:lnTo>
                    <a:pt x="62" y="36"/>
                  </a:lnTo>
                  <a:lnTo>
                    <a:pt x="64" y="35"/>
                  </a:lnTo>
                  <a:lnTo>
                    <a:pt x="65" y="32"/>
                  </a:lnTo>
                  <a:lnTo>
                    <a:pt x="67" y="30"/>
                  </a:lnTo>
                  <a:lnTo>
                    <a:pt x="68" y="27"/>
                  </a:lnTo>
                  <a:lnTo>
                    <a:pt x="69" y="24"/>
                  </a:lnTo>
                  <a:lnTo>
                    <a:pt x="71" y="21"/>
                  </a:lnTo>
                  <a:lnTo>
                    <a:pt x="72" y="18"/>
                  </a:lnTo>
                  <a:lnTo>
                    <a:pt x="4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59" name="Freeform 47"/>
            <p:cNvSpPr>
              <a:spLocks/>
            </p:cNvSpPr>
            <p:nvPr/>
          </p:nvSpPr>
          <p:spPr bwMode="auto">
            <a:xfrm>
              <a:off x="7691438" y="2251075"/>
              <a:ext cx="117475" cy="109538"/>
            </a:xfrm>
            <a:custGeom>
              <a:avLst/>
              <a:gdLst>
                <a:gd name="T0" fmla="*/ 2147483647 w 74"/>
                <a:gd name="T1" fmla="*/ 0 h 69"/>
                <a:gd name="T2" fmla="*/ 2147483647 w 74"/>
                <a:gd name="T3" fmla="*/ 2147483647 h 69"/>
                <a:gd name="T4" fmla="*/ 2147483647 w 74"/>
                <a:gd name="T5" fmla="*/ 2147483647 h 69"/>
                <a:gd name="T6" fmla="*/ 2147483647 w 74"/>
                <a:gd name="T7" fmla="*/ 2147483647 h 69"/>
                <a:gd name="T8" fmla="*/ 2147483647 w 74"/>
                <a:gd name="T9" fmla="*/ 2147483647 h 69"/>
                <a:gd name="T10" fmla="*/ 2147483647 w 74"/>
                <a:gd name="T11" fmla="*/ 2147483647 h 69"/>
                <a:gd name="T12" fmla="*/ 2147483647 w 74"/>
                <a:gd name="T13" fmla="*/ 2147483647 h 69"/>
                <a:gd name="T14" fmla="*/ 2147483647 w 74"/>
                <a:gd name="T15" fmla="*/ 2147483647 h 69"/>
                <a:gd name="T16" fmla="*/ 2147483647 w 74"/>
                <a:gd name="T17" fmla="*/ 2147483647 h 69"/>
                <a:gd name="T18" fmla="*/ 2147483647 w 74"/>
                <a:gd name="T19" fmla="*/ 2147483647 h 69"/>
                <a:gd name="T20" fmla="*/ 2147483647 w 74"/>
                <a:gd name="T21" fmla="*/ 2147483647 h 69"/>
                <a:gd name="T22" fmla="*/ 2147483647 w 74"/>
                <a:gd name="T23" fmla="*/ 2147483647 h 69"/>
                <a:gd name="T24" fmla="*/ 2147483647 w 74"/>
                <a:gd name="T25" fmla="*/ 2147483647 h 69"/>
                <a:gd name="T26" fmla="*/ 2147483647 w 74"/>
                <a:gd name="T27" fmla="*/ 2147483647 h 69"/>
                <a:gd name="T28" fmla="*/ 0 w 74"/>
                <a:gd name="T29" fmla="*/ 2147483647 h 69"/>
                <a:gd name="T30" fmla="*/ 2147483647 w 74"/>
                <a:gd name="T31" fmla="*/ 2147483647 h 69"/>
                <a:gd name="T32" fmla="*/ 2147483647 w 74"/>
                <a:gd name="T33" fmla="*/ 2147483647 h 69"/>
                <a:gd name="T34" fmla="*/ 2147483647 w 74"/>
                <a:gd name="T35" fmla="*/ 2147483647 h 69"/>
                <a:gd name="T36" fmla="*/ 2147483647 w 74"/>
                <a:gd name="T37" fmla="*/ 2147483647 h 69"/>
                <a:gd name="T38" fmla="*/ 2147483647 w 74"/>
                <a:gd name="T39" fmla="*/ 2147483647 h 69"/>
                <a:gd name="T40" fmla="*/ 2147483647 w 74"/>
                <a:gd name="T41" fmla="*/ 2147483647 h 69"/>
                <a:gd name="T42" fmla="*/ 2147483647 w 74"/>
                <a:gd name="T43" fmla="*/ 2147483647 h 69"/>
                <a:gd name="T44" fmla="*/ 2147483647 w 74"/>
                <a:gd name="T45" fmla="*/ 2147483647 h 69"/>
                <a:gd name="T46" fmla="*/ 2147483647 w 74"/>
                <a:gd name="T47" fmla="*/ 2147483647 h 69"/>
                <a:gd name="T48" fmla="*/ 2147483647 w 74"/>
                <a:gd name="T49" fmla="*/ 2147483647 h 69"/>
                <a:gd name="T50" fmla="*/ 2147483647 w 74"/>
                <a:gd name="T51" fmla="*/ 2147483647 h 69"/>
                <a:gd name="T52" fmla="*/ 2147483647 w 74"/>
                <a:gd name="T53" fmla="*/ 2147483647 h 69"/>
                <a:gd name="T54" fmla="*/ 2147483647 w 74"/>
                <a:gd name="T55" fmla="*/ 2147483647 h 69"/>
                <a:gd name="T56" fmla="*/ 2147483647 w 74"/>
                <a:gd name="T57" fmla="*/ 2147483647 h 69"/>
                <a:gd name="T58" fmla="*/ 2147483647 w 74"/>
                <a:gd name="T59" fmla="*/ 2147483647 h 69"/>
                <a:gd name="T60" fmla="*/ 2147483647 w 74"/>
                <a:gd name="T61" fmla="*/ 2147483647 h 69"/>
                <a:gd name="T62" fmla="*/ 2147483647 w 74"/>
                <a:gd name="T63" fmla="*/ 2147483647 h 69"/>
                <a:gd name="T64" fmla="*/ 2147483647 w 74"/>
                <a:gd name="T65" fmla="*/ 2147483647 h 69"/>
                <a:gd name="T66" fmla="*/ 2147483647 w 74"/>
                <a:gd name="T67" fmla="*/ 2147483647 h 69"/>
                <a:gd name="T68" fmla="*/ 2147483647 w 74"/>
                <a:gd name="T69" fmla="*/ 0 h 69"/>
                <a:gd name="T70" fmla="*/ 2147483647 w 74"/>
                <a:gd name="T71" fmla="*/ 0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
                <a:gd name="T109" fmla="*/ 0 h 69"/>
                <a:gd name="T110" fmla="*/ 74 w 74"/>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 h="69">
                  <a:moveTo>
                    <a:pt x="42" y="0"/>
                  </a:moveTo>
                  <a:lnTo>
                    <a:pt x="41" y="1"/>
                  </a:lnTo>
                  <a:lnTo>
                    <a:pt x="39" y="5"/>
                  </a:lnTo>
                  <a:lnTo>
                    <a:pt x="37" y="7"/>
                  </a:lnTo>
                  <a:lnTo>
                    <a:pt x="35" y="10"/>
                  </a:lnTo>
                  <a:lnTo>
                    <a:pt x="33" y="14"/>
                  </a:lnTo>
                  <a:lnTo>
                    <a:pt x="31" y="19"/>
                  </a:lnTo>
                  <a:lnTo>
                    <a:pt x="28" y="23"/>
                  </a:lnTo>
                  <a:lnTo>
                    <a:pt x="25" y="26"/>
                  </a:lnTo>
                  <a:lnTo>
                    <a:pt x="21" y="31"/>
                  </a:lnTo>
                  <a:lnTo>
                    <a:pt x="18" y="35"/>
                  </a:lnTo>
                  <a:lnTo>
                    <a:pt x="14" y="39"/>
                  </a:lnTo>
                  <a:lnTo>
                    <a:pt x="10" y="43"/>
                  </a:lnTo>
                  <a:lnTo>
                    <a:pt x="5" y="47"/>
                  </a:lnTo>
                  <a:lnTo>
                    <a:pt x="0" y="51"/>
                  </a:lnTo>
                  <a:lnTo>
                    <a:pt x="34" y="69"/>
                  </a:lnTo>
                  <a:lnTo>
                    <a:pt x="35" y="67"/>
                  </a:lnTo>
                  <a:lnTo>
                    <a:pt x="38" y="65"/>
                  </a:lnTo>
                  <a:lnTo>
                    <a:pt x="40" y="62"/>
                  </a:lnTo>
                  <a:lnTo>
                    <a:pt x="43" y="61"/>
                  </a:lnTo>
                  <a:lnTo>
                    <a:pt x="47" y="58"/>
                  </a:lnTo>
                  <a:lnTo>
                    <a:pt x="50" y="55"/>
                  </a:lnTo>
                  <a:lnTo>
                    <a:pt x="52" y="51"/>
                  </a:lnTo>
                  <a:lnTo>
                    <a:pt x="56" y="47"/>
                  </a:lnTo>
                  <a:lnTo>
                    <a:pt x="59" y="42"/>
                  </a:lnTo>
                  <a:lnTo>
                    <a:pt x="63" y="38"/>
                  </a:lnTo>
                  <a:lnTo>
                    <a:pt x="64" y="35"/>
                  </a:lnTo>
                  <a:lnTo>
                    <a:pt x="66" y="33"/>
                  </a:lnTo>
                  <a:lnTo>
                    <a:pt x="68" y="30"/>
                  </a:lnTo>
                  <a:lnTo>
                    <a:pt x="70" y="27"/>
                  </a:lnTo>
                  <a:lnTo>
                    <a:pt x="71" y="24"/>
                  </a:lnTo>
                  <a:lnTo>
                    <a:pt x="72" y="22"/>
                  </a:lnTo>
                  <a:lnTo>
                    <a:pt x="73" y="19"/>
                  </a:lnTo>
                  <a:lnTo>
                    <a:pt x="74" y="16"/>
                  </a:lnTo>
                  <a:lnTo>
                    <a:pt x="4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sp>
          <p:nvSpPr>
            <p:cNvPr id="14360" name="Freeform 48"/>
            <p:cNvSpPr>
              <a:spLocks/>
            </p:cNvSpPr>
            <p:nvPr/>
          </p:nvSpPr>
          <p:spPr bwMode="auto">
            <a:xfrm>
              <a:off x="7783513" y="2293938"/>
              <a:ext cx="122238" cy="107950"/>
            </a:xfrm>
            <a:custGeom>
              <a:avLst/>
              <a:gdLst>
                <a:gd name="T0" fmla="*/ 2147483647 w 77"/>
                <a:gd name="T1" fmla="*/ 0 h 68"/>
                <a:gd name="T2" fmla="*/ 2147483647 w 77"/>
                <a:gd name="T3" fmla="*/ 2147483647 h 68"/>
                <a:gd name="T4" fmla="*/ 2147483647 w 77"/>
                <a:gd name="T5" fmla="*/ 2147483647 h 68"/>
                <a:gd name="T6" fmla="*/ 2147483647 w 77"/>
                <a:gd name="T7" fmla="*/ 2147483647 h 68"/>
                <a:gd name="T8" fmla="*/ 2147483647 w 77"/>
                <a:gd name="T9" fmla="*/ 2147483647 h 68"/>
                <a:gd name="T10" fmla="*/ 2147483647 w 77"/>
                <a:gd name="T11" fmla="*/ 2147483647 h 68"/>
                <a:gd name="T12" fmla="*/ 2147483647 w 77"/>
                <a:gd name="T13" fmla="*/ 2147483647 h 68"/>
                <a:gd name="T14" fmla="*/ 2147483647 w 77"/>
                <a:gd name="T15" fmla="*/ 2147483647 h 68"/>
                <a:gd name="T16" fmla="*/ 2147483647 w 77"/>
                <a:gd name="T17" fmla="*/ 2147483647 h 68"/>
                <a:gd name="T18" fmla="*/ 2147483647 w 77"/>
                <a:gd name="T19" fmla="*/ 2147483647 h 68"/>
                <a:gd name="T20" fmla="*/ 2147483647 w 77"/>
                <a:gd name="T21" fmla="*/ 2147483647 h 68"/>
                <a:gd name="T22" fmla="*/ 2147483647 w 77"/>
                <a:gd name="T23" fmla="*/ 2147483647 h 68"/>
                <a:gd name="T24" fmla="*/ 2147483647 w 77"/>
                <a:gd name="T25" fmla="*/ 2147483647 h 68"/>
                <a:gd name="T26" fmla="*/ 2147483647 w 77"/>
                <a:gd name="T27" fmla="*/ 2147483647 h 68"/>
                <a:gd name="T28" fmla="*/ 0 w 77"/>
                <a:gd name="T29" fmla="*/ 2147483647 h 68"/>
                <a:gd name="T30" fmla="*/ 2147483647 w 77"/>
                <a:gd name="T31" fmla="*/ 2147483647 h 68"/>
                <a:gd name="T32" fmla="*/ 2147483647 w 77"/>
                <a:gd name="T33" fmla="*/ 2147483647 h 68"/>
                <a:gd name="T34" fmla="*/ 2147483647 w 77"/>
                <a:gd name="T35" fmla="*/ 2147483647 h 68"/>
                <a:gd name="T36" fmla="*/ 2147483647 w 77"/>
                <a:gd name="T37" fmla="*/ 2147483647 h 68"/>
                <a:gd name="T38" fmla="*/ 2147483647 w 77"/>
                <a:gd name="T39" fmla="*/ 2147483647 h 68"/>
                <a:gd name="T40" fmla="*/ 2147483647 w 77"/>
                <a:gd name="T41" fmla="*/ 2147483647 h 68"/>
                <a:gd name="T42" fmla="*/ 2147483647 w 77"/>
                <a:gd name="T43" fmla="*/ 2147483647 h 68"/>
                <a:gd name="T44" fmla="*/ 2147483647 w 77"/>
                <a:gd name="T45" fmla="*/ 2147483647 h 68"/>
                <a:gd name="T46" fmla="*/ 2147483647 w 77"/>
                <a:gd name="T47" fmla="*/ 2147483647 h 68"/>
                <a:gd name="T48" fmla="*/ 2147483647 w 77"/>
                <a:gd name="T49" fmla="*/ 2147483647 h 68"/>
                <a:gd name="T50" fmla="*/ 2147483647 w 77"/>
                <a:gd name="T51" fmla="*/ 2147483647 h 68"/>
                <a:gd name="T52" fmla="*/ 2147483647 w 77"/>
                <a:gd name="T53" fmla="*/ 2147483647 h 68"/>
                <a:gd name="T54" fmla="*/ 2147483647 w 77"/>
                <a:gd name="T55" fmla="*/ 2147483647 h 68"/>
                <a:gd name="T56" fmla="*/ 2147483647 w 77"/>
                <a:gd name="T57" fmla="*/ 2147483647 h 68"/>
                <a:gd name="T58" fmla="*/ 2147483647 w 77"/>
                <a:gd name="T59" fmla="*/ 2147483647 h 68"/>
                <a:gd name="T60" fmla="*/ 2147483647 w 77"/>
                <a:gd name="T61" fmla="*/ 2147483647 h 68"/>
                <a:gd name="T62" fmla="*/ 2147483647 w 77"/>
                <a:gd name="T63" fmla="*/ 2147483647 h 68"/>
                <a:gd name="T64" fmla="*/ 2147483647 w 77"/>
                <a:gd name="T65" fmla="*/ 2147483647 h 68"/>
                <a:gd name="T66" fmla="*/ 2147483647 w 77"/>
                <a:gd name="T67" fmla="*/ 2147483647 h 68"/>
                <a:gd name="T68" fmla="*/ 2147483647 w 77"/>
                <a:gd name="T69" fmla="*/ 0 h 68"/>
                <a:gd name="T70" fmla="*/ 2147483647 w 77"/>
                <a:gd name="T71" fmla="*/ 0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
                <a:gd name="T109" fmla="*/ 0 h 68"/>
                <a:gd name="T110" fmla="*/ 77 w 77"/>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 h="68">
                  <a:moveTo>
                    <a:pt x="42" y="0"/>
                  </a:moveTo>
                  <a:lnTo>
                    <a:pt x="41" y="1"/>
                  </a:lnTo>
                  <a:lnTo>
                    <a:pt x="39" y="6"/>
                  </a:lnTo>
                  <a:lnTo>
                    <a:pt x="37" y="8"/>
                  </a:lnTo>
                  <a:lnTo>
                    <a:pt x="35" y="12"/>
                  </a:lnTo>
                  <a:lnTo>
                    <a:pt x="33" y="15"/>
                  </a:lnTo>
                  <a:lnTo>
                    <a:pt x="32" y="19"/>
                  </a:lnTo>
                  <a:lnTo>
                    <a:pt x="28" y="23"/>
                  </a:lnTo>
                  <a:lnTo>
                    <a:pt x="25" y="27"/>
                  </a:lnTo>
                  <a:lnTo>
                    <a:pt x="21" y="31"/>
                  </a:lnTo>
                  <a:lnTo>
                    <a:pt x="18" y="35"/>
                  </a:lnTo>
                  <a:lnTo>
                    <a:pt x="14" y="40"/>
                  </a:lnTo>
                  <a:lnTo>
                    <a:pt x="10" y="44"/>
                  </a:lnTo>
                  <a:lnTo>
                    <a:pt x="5" y="48"/>
                  </a:lnTo>
                  <a:lnTo>
                    <a:pt x="0" y="53"/>
                  </a:lnTo>
                  <a:lnTo>
                    <a:pt x="38" y="68"/>
                  </a:lnTo>
                  <a:lnTo>
                    <a:pt x="39" y="67"/>
                  </a:lnTo>
                  <a:lnTo>
                    <a:pt x="42" y="64"/>
                  </a:lnTo>
                  <a:lnTo>
                    <a:pt x="43" y="61"/>
                  </a:lnTo>
                  <a:lnTo>
                    <a:pt x="46" y="59"/>
                  </a:lnTo>
                  <a:lnTo>
                    <a:pt x="49" y="55"/>
                  </a:lnTo>
                  <a:lnTo>
                    <a:pt x="51" y="53"/>
                  </a:lnTo>
                  <a:lnTo>
                    <a:pt x="54" y="49"/>
                  </a:lnTo>
                  <a:lnTo>
                    <a:pt x="57" y="45"/>
                  </a:lnTo>
                  <a:lnTo>
                    <a:pt x="60" y="40"/>
                  </a:lnTo>
                  <a:lnTo>
                    <a:pt x="64" y="35"/>
                  </a:lnTo>
                  <a:lnTo>
                    <a:pt x="65" y="33"/>
                  </a:lnTo>
                  <a:lnTo>
                    <a:pt x="67" y="30"/>
                  </a:lnTo>
                  <a:lnTo>
                    <a:pt x="69" y="28"/>
                  </a:lnTo>
                  <a:lnTo>
                    <a:pt x="70" y="25"/>
                  </a:lnTo>
                  <a:lnTo>
                    <a:pt x="71" y="22"/>
                  </a:lnTo>
                  <a:lnTo>
                    <a:pt x="73" y="19"/>
                  </a:lnTo>
                  <a:lnTo>
                    <a:pt x="75" y="16"/>
                  </a:lnTo>
                  <a:lnTo>
                    <a:pt x="77" y="14"/>
                  </a:lnTo>
                  <a:lnTo>
                    <a:pt x="4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700"/>
            </a:p>
          </p:txBody>
        </p:sp>
      </p:grpSp>
    </p:spTree>
    <p:extLst>
      <p:ext uri="{BB962C8B-B14F-4D97-AF65-F5344CB8AC3E}">
        <p14:creationId xmlns:p14="http://schemas.microsoft.com/office/powerpoint/2010/main" xmlns="" val="2959473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fade">
                                      <p:cBhvr>
                                        <p:cTn id="12" dur="1000"/>
                                        <p:tgtEl>
                                          <p:spTgt spid="512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animEffect transition="in" filter="fade">
                                      <p:cBhvr>
                                        <p:cTn id="17" dur="1000"/>
                                        <p:tgtEl>
                                          <p:spTgt spid="5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362200" y="1524000"/>
            <a:ext cx="6507480" cy="4712208"/>
          </a:xfrm>
        </p:spPr>
        <p:txBody>
          <a:bodyPr>
            <a:normAutofit lnSpcReduction="10000"/>
          </a:bodyPr>
          <a:lstStyle/>
          <a:p>
            <a:pPr lvl="0">
              <a:buNone/>
            </a:pPr>
            <a:endParaRPr lang="en-US" dirty="0" smtClean="0"/>
          </a:p>
          <a:p>
            <a:pPr>
              <a:buClr>
                <a:srgbClr val="C00000"/>
              </a:buClr>
              <a:buNone/>
            </a:pPr>
            <a:r>
              <a:rPr lang="en-US" sz="2400" dirty="0" smtClean="0"/>
              <a:t>  Ms. Jackson just taught chemical and physical properties of matter in her class and gave a short quiz to her class.</a:t>
            </a:r>
          </a:p>
          <a:p>
            <a:pPr>
              <a:buClr>
                <a:srgbClr val="C00000"/>
              </a:buClr>
              <a:buNone/>
            </a:pPr>
            <a:r>
              <a:rPr lang="en-US" sz="2400" dirty="0" smtClean="0"/>
              <a:t> </a:t>
            </a:r>
          </a:p>
          <a:p>
            <a:pPr>
              <a:buClr>
                <a:srgbClr val="C00000"/>
              </a:buClr>
              <a:buNone/>
            </a:pPr>
            <a:endParaRPr lang="en-US" sz="2400" dirty="0" smtClean="0"/>
          </a:p>
          <a:p>
            <a:pPr marL="463550" lvl="1" indent="-292100">
              <a:buClr>
                <a:srgbClr val="CC0066"/>
              </a:buClr>
              <a:buFont typeface="Wingdings" pitchFamily="2" charset="2"/>
              <a:buChar char="Ø"/>
            </a:pPr>
            <a:r>
              <a:rPr lang="en-US" sz="2400" dirty="0" smtClean="0"/>
              <a:t>Tommy and Jenny received very low scores on the quiz.</a:t>
            </a:r>
          </a:p>
          <a:p>
            <a:pPr marL="463550" lvl="1" indent="-292100">
              <a:buClr>
                <a:srgbClr val="CC0066"/>
              </a:buClr>
              <a:buFont typeface="Wingdings" pitchFamily="2" charset="2"/>
              <a:buChar char="Ø"/>
            </a:pPr>
            <a:endParaRPr lang="en-US" sz="2400" dirty="0" smtClean="0"/>
          </a:p>
          <a:p>
            <a:pPr marL="463550" lvl="1" indent="-292100">
              <a:buClr>
                <a:srgbClr val="CC0066"/>
              </a:buClr>
              <a:buFont typeface="Wingdings" pitchFamily="2" charset="2"/>
              <a:buChar char="Ø"/>
            </a:pPr>
            <a:endParaRPr lang="en-US" sz="2400" dirty="0" smtClean="0"/>
          </a:p>
          <a:p>
            <a:pPr marL="463550" lvl="1" indent="-292100">
              <a:buClr>
                <a:srgbClr val="CC0066"/>
              </a:buClr>
              <a:buFont typeface="Wingdings" pitchFamily="2" charset="2"/>
              <a:buChar char="Ø"/>
            </a:pPr>
            <a:r>
              <a:rPr lang="en-US" sz="2400" dirty="0" smtClean="0"/>
              <a:t>Marcus and Angela received very high scores on the quiz.</a:t>
            </a:r>
            <a:endParaRPr lang="en-US" dirty="0"/>
          </a:p>
        </p:txBody>
      </p:sp>
      <p:pic>
        <p:nvPicPr>
          <p:cNvPr id="4" name="Picture 2" descr="C:\Users\Acer\Desktop\_1310438301_253.png"/>
          <p:cNvPicPr>
            <a:picLocks noChangeAspect="1" noChangeArrowheads="1"/>
          </p:cNvPicPr>
          <p:nvPr/>
        </p:nvPicPr>
        <p:blipFill>
          <a:blip r:embed="rId3" cstate="print"/>
          <a:srcRect/>
          <a:stretch>
            <a:fillRect/>
          </a:stretch>
        </p:blipFill>
        <p:spPr bwMode="auto">
          <a:xfrm>
            <a:off x="685800" y="1752600"/>
            <a:ext cx="11430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3" descr="C:\Users\Acer\Desktop\_1310438500_684.png"/>
          <p:cNvPicPr>
            <a:picLocks noChangeAspect="1" noChangeArrowheads="1"/>
          </p:cNvPicPr>
          <p:nvPr/>
        </p:nvPicPr>
        <p:blipFill>
          <a:blip r:embed="rId4" cstate="print"/>
          <a:srcRect/>
          <a:stretch>
            <a:fillRect/>
          </a:stretch>
        </p:blipFill>
        <p:spPr bwMode="auto">
          <a:xfrm>
            <a:off x="152400" y="4953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3" descr="C:\Users\Acer\Desktop\_1310438112_771.png"/>
          <p:cNvPicPr>
            <a:picLocks noChangeAspect="1" noChangeArrowheads="1"/>
          </p:cNvPicPr>
          <p:nvPr/>
        </p:nvPicPr>
        <p:blipFill>
          <a:blip r:embed="rId5" cstate="print"/>
          <a:srcRect/>
          <a:stretch>
            <a:fillRect/>
          </a:stretch>
        </p:blipFill>
        <p:spPr bwMode="auto">
          <a:xfrm>
            <a:off x="1371600" y="4953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2" descr="C:\Users\Acer\Desktop\_1310437872_52.png"/>
          <p:cNvPicPr>
            <a:picLocks noChangeAspect="1" noChangeArrowheads="1"/>
          </p:cNvPicPr>
          <p:nvPr/>
        </p:nvPicPr>
        <p:blipFill>
          <a:blip r:embed="rId6" cstate="print"/>
          <a:srcRect/>
          <a:stretch>
            <a:fillRect/>
          </a:stretch>
        </p:blipFill>
        <p:spPr bwMode="auto">
          <a:xfrm>
            <a:off x="152400" y="3429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4" descr="C:\Users\Acer\Desktop\_1310438003_283.png"/>
          <p:cNvPicPr>
            <a:picLocks noChangeAspect="1" noChangeArrowheads="1"/>
          </p:cNvPicPr>
          <p:nvPr/>
        </p:nvPicPr>
        <p:blipFill>
          <a:blip r:embed="rId7" cstate="print"/>
          <a:srcRect/>
          <a:stretch>
            <a:fillRect/>
          </a:stretch>
        </p:blipFill>
        <p:spPr bwMode="auto">
          <a:xfrm>
            <a:off x="1371600" y="3429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itle 1"/>
          <p:cNvSpPr txBox="1">
            <a:spLocks/>
          </p:cNvSpPr>
          <p:nvPr/>
        </p:nvSpPr>
        <p:spPr>
          <a:xfrm>
            <a:off x="276225" y="76199"/>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Scenario 1</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399"/>
            <a:ext cx="8591550" cy="685801"/>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rPr>
              <a:t>If you were Ms. Jackson …</a:t>
            </a:r>
            <a:endParaRPr lang="en-US" sz="5400"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143000" y="4191000"/>
            <a:ext cx="6858000" cy="1524000"/>
          </a:xfrm>
        </p:spPr>
        <p:txBody>
          <a:bodyPr>
            <a:noAutofit/>
          </a:bodyPr>
          <a:lstStyle/>
          <a:p>
            <a:pPr marL="0" lvl="1" indent="0">
              <a:buNone/>
            </a:pPr>
            <a:r>
              <a:rPr lang="en-US" sz="3200" dirty="0" smtClean="0"/>
              <a:t>What </a:t>
            </a:r>
            <a:r>
              <a:rPr lang="en-US" sz="3200" i="1" dirty="0" smtClean="0"/>
              <a:t>type</a:t>
            </a:r>
            <a:r>
              <a:rPr lang="en-US" sz="3200" dirty="0" smtClean="0"/>
              <a:t> of feedback would you use, and </a:t>
            </a:r>
            <a:r>
              <a:rPr lang="en-US" sz="3200" i="1" dirty="0" smtClean="0"/>
              <a:t>when</a:t>
            </a:r>
            <a:r>
              <a:rPr lang="en-US" sz="3200" dirty="0" smtClean="0"/>
              <a:t> would you give it to each of the students? </a:t>
            </a:r>
          </a:p>
        </p:txBody>
      </p:sp>
      <p:pic>
        <p:nvPicPr>
          <p:cNvPr id="4" name="Picture 2" descr="C:\Users\Acer\Desktop\_1310438301_253.png"/>
          <p:cNvPicPr>
            <a:picLocks noChangeAspect="1" noChangeArrowheads="1"/>
          </p:cNvPicPr>
          <p:nvPr/>
        </p:nvPicPr>
        <p:blipFill>
          <a:blip r:embed="rId3" cstate="print"/>
          <a:srcRect/>
          <a:stretch>
            <a:fillRect/>
          </a:stretch>
        </p:blipFill>
        <p:spPr bwMode="auto">
          <a:xfrm>
            <a:off x="3429000" y="1219200"/>
            <a:ext cx="1752600" cy="1752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827391" y="1333500"/>
            <a:ext cx="6050280" cy="4686300"/>
          </a:xfrm>
        </p:spPr>
        <p:txBody>
          <a:bodyPr>
            <a:noAutofit/>
          </a:bodyPr>
          <a:lstStyle/>
          <a:p>
            <a:pPr marL="0" lvl="0">
              <a:buClr>
                <a:srgbClr val="C00000"/>
              </a:buClr>
              <a:buNone/>
            </a:pPr>
            <a:r>
              <a:rPr lang="en-US" sz="2800" dirty="0" smtClean="0"/>
              <a:t>Ms. Jackson is teaching an easy topic in her class today. </a:t>
            </a:r>
          </a:p>
          <a:p>
            <a:pPr lvl="0">
              <a:buClr>
                <a:srgbClr val="C00000"/>
              </a:buClr>
              <a:buNone/>
            </a:pPr>
            <a:endParaRPr lang="en-US" sz="2800" dirty="0" smtClean="0"/>
          </a:p>
          <a:p>
            <a:pPr lvl="0">
              <a:buClr>
                <a:srgbClr val="C00000"/>
              </a:buClr>
              <a:buNone/>
            </a:pPr>
            <a:endParaRPr lang="en-US" sz="2800" dirty="0" smtClean="0"/>
          </a:p>
          <a:p>
            <a:pPr>
              <a:buClr>
                <a:srgbClr val="CC0066"/>
              </a:buClr>
              <a:buFont typeface="Wingdings" pitchFamily="2" charset="2"/>
              <a:buChar char="Ø"/>
            </a:pPr>
            <a:r>
              <a:rPr lang="en-US" sz="2800" dirty="0" smtClean="0"/>
              <a:t>She is worried about losing the attention of her high-ability students (Marcus and Angela) while increasing the understanding of her</a:t>
            </a:r>
          </a:p>
          <a:p>
            <a:pPr lvl="0">
              <a:buClr>
                <a:srgbClr val="C00000"/>
              </a:buClr>
              <a:buNone/>
            </a:pPr>
            <a:r>
              <a:rPr lang="en-US" sz="2800" dirty="0" smtClean="0"/>
              <a:t>  low-ability students (Tommy and Jenny). </a:t>
            </a:r>
          </a:p>
          <a:p>
            <a:pPr>
              <a:buClr>
                <a:srgbClr val="C00000"/>
              </a:buClr>
              <a:buNone/>
            </a:pPr>
            <a:endParaRPr lang="en-US" sz="2800" dirty="0" smtClean="0"/>
          </a:p>
        </p:txBody>
      </p:sp>
      <p:pic>
        <p:nvPicPr>
          <p:cNvPr id="4" name="Picture 2" descr="C:\Users\Acer\Desktop\_1310437872_52.png"/>
          <p:cNvPicPr>
            <a:picLocks noChangeAspect="1" noChangeArrowheads="1"/>
          </p:cNvPicPr>
          <p:nvPr/>
        </p:nvPicPr>
        <p:blipFill>
          <a:blip r:embed="rId3" cstate="print"/>
          <a:srcRect/>
          <a:stretch>
            <a:fillRect/>
          </a:stretch>
        </p:blipFill>
        <p:spPr bwMode="auto">
          <a:xfrm>
            <a:off x="228600" y="4572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3" descr="C:\Users\Acer\Desktop\_1310438112_771.png"/>
          <p:cNvPicPr>
            <a:picLocks noChangeAspect="1" noChangeArrowheads="1"/>
          </p:cNvPicPr>
          <p:nvPr/>
        </p:nvPicPr>
        <p:blipFill>
          <a:blip r:embed="rId4" cstate="print"/>
          <a:srcRect/>
          <a:stretch>
            <a:fillRect/>
          </a:stretch>
        </p:blipFill>
        <p:spPr bwMode="auto">
          <a:xfrm>
            <a:off x="1447800" y="3048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4" descr="C:\Users\Acer\Desktop\_1310438003_283.png"/>
          <p:cNvPicPr>
            <a:picLocks noChangeAspect="1" noChangeArrowheads="1"/>
          </p:cNvPicPr>
          <p:nvPr/>
        </p:nvPicPr>
        <p:blipFill>
          <a:blip r:embed="rId5" cstate="print"/>
          <a:srcRect/>
          <a:stretch>
            <a:fillRect/>
          </a:stretch>
        </p:blipFill>
        <p:spPr bwMode="auto">
          <a:xfrm>
            <a:off x="1447800" y="4572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3" descr="C:\Users\Acer\Desktop\_1310438500_684.png"/>
          <p:cNvPicPr>
            <a:picLocks noChangeAspect="1" noChangeArrowheads="1"/>
          </p:cNvPicPr>
          <p:nvPr/>
        </p:nvPicPr>
        <p:blipFill>
          <a:blip r:embed="rId6" cstate="print"/>
          <a:srcRect/>
          <a:stretch>
            <a:fillRect/>
          </a:stretch>
        </p:blipFill>
        <p:spPr bwMode="auto">
          <a:xfrm>
            <a:off x="228600" y="3048000"/>
            <a:ext cx="1143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itle 1"/>
          <p:cNvSpPr txBox="1">
            <a:spLocks/>
          </p:cNvSpPr>
          <p:nvPr/>
        </p:nvSpPr>
        <p:spPr>
          <a:xfrm>
            <a:off x="276225" y="76199"/>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Scenario 2</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10" name="Picture 2" descr="C:\Users\Acer\Desktop\_1310438301_253.png"/>
          <p:cNvPicPr>
            <a:picLocks noChangeAspect="1" noChangeArrowheads="1"/>
          </p:cNvPicPr>
          <p:nvPr/>
        </p:nvPicPr>
        <p:blipFill>
          <a:blip r:embed="rId7" cstate="print"/>
          <a:srcRect/>
          <a:stretch>
            <a:fillRect/>
          </a:stretch>
        </p:blipFill>
        <p:spPr bwMode="auto">
          <a:xfrm>
            <a:off x="838200" y="1219200"/>
            <a:ext cx="11430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74964" y="3429000"/>
            <a:ext cx="8258175" cy="2971800"/>
          </a:xfrm>
        </p:spPr>
        <p:txBody>
          <a:bodyPr>
            <a:noAutofit/>
          </a:bodyPr>
          <a:lstStyle/>
          <a:p>
            <a:pPr marL="463550" indent="-344488">
              <a:spcBef>
                <a:spcPts val="0"/>
              </a:spcBef>
              <a:buClr>
                <a:srgbClr val="CC0066"/>
              </a:buClr>
              <a:buFont typeface="Wingdings" pitchFamily="2" charset="2"/>
              <a:buChar char="Ø"/>
            </a:pPr>
            <a:r>
              <a:rPr lang="en-US" sz="2400" dirty="0" smtClean="0"/>
              <a:t>What </a:t>
            </a:r>
            <a:r>
              <a:rPr lang="en-US" sz="2400" i="1" dirty="0" smtClean="0"/>
              <a:t>type</a:t>
            </a:r>
            <a:r>
              <a:rPr lang="en-US" sz="2400" dirty="0" smtClean="0"/>
              <a:t> of feedback would you use, and when would you give it to each of the students?</a:t>
            </a:r>
          </a:p>
          <a:p>
            <a:pPr marL="463550" indent="-344488">
              <a:spcBef>
                <a:spcPts val="0"/>
              </a:spcBef>
              <a:buClr>
                <a:srgbClr val="CC0066"/>
              </a:buClr>
              <a:buFont typeface="Wingdings" pitchFamily="2" charset="2"/>
              <a:buChar char="Ø"/>
            </a:pPr>
            <a:endParaRPr lang="en-US" sz="2400" dirty="0" smtClean="0"/>
          </a:p>
          <a:p>
            <a:pPr marL="463550" indent="-344488">
              <a:spcBef>
                <a:spcPts val="0"/>
              </a:spcBef>
              <a:buClr>
                <a:srgbClr val="CC0066"/>
              </a:buClr>
              <a:buFont typeface="Wingdings" pitchFamily="2" charset="2"/>
              <a:buChar char="Ø"/>
            </a:pPr>
            <a:r>
              <a:rPr lang="en-US" sz="2400" dirty="0" smtClean="0"/>
              <a:t>How can you balance feedback for high- and low-ability students in the class without losing the high-ability students’ attention while increasing the low-ability students’ motivation and understanding?</a:t>
            </a:r>
          </a:p>
        </p:txBody>
      </p:sp>
      <p:sp>
        <p:nvSpPr>
          <p:cNvPr id="4" name="Title 1"/>
          <p:cNvSpPr txBox="1">
            <a:spLocks/>
          </p:cNvSpPr>
          <p:nvPr/>
        </p:nvSpPr>
        <p:spPr>
          <a:xfrm>
            <a:off x="276225" y="152399"/>
            <a:ext cx="8591550" cy="6858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rPr>
              <a:t>If you were Ms. Jackson …</a:t>
            </a:r>
            <a:endParaRPr lang="en-US" sz="5400" dirty="0">
              <a:solidFill>
                <a:schemeClr val="accent2">
                  <a:lumMod val="75000"/>
                </a:schemeClr>
              </a:solidFill>
              <a:effectLst>
                <a:outerShdw blurRad="38100" dist="38100" dir="2700000" algn="tl">
                  <a:srgbClr val="000000">
                    <a:alpha val="43137"/>
                  </a:srgbClr>
                </a:outerShdw>
              </a:effectLst>
            </a:endParaRPr>
          </a:p>
        </p:txBody>
      </p:sp>
      <p:pic>
        <p:nvPicPr>
          <p:cNvPr id="5" name="Picture 2" descr="C:\Users\Acer\Desktop\_1310438301_253.png"/>
          <p:cNvPicPr>
            <a:picLocks noChangeAspect="1" noChangeArrowheads="1"/>
          </p:cNvPicPr>
          <p:nvPr/>
        </p:nvPicPr>
        <p:blipFill>
          <a:blip r:embed="rId3" cstate="print"/>
          <a:srcRect/>
          <a:stretch>
            <a:fillRect/>
          </a:stretch>
        </p:blipFill>
        <p:spPr bwMode="auto">
          <a:xfrm>
            <a:off x="3429000" y="1219200"/>
            <a:ext cx="1752600" cy="1752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91550" cy="685799"/>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Role-Playing Activity</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3"/>
          </p:nvPr>
        </p:nvSpPr>
        <p:spPr>
          <a:xfrm>
            <a:off x="1371600" y="1752600"/>
            <a:ext cx="6477000" cy="4114800"/>
          </a:xfrm>
        </p:spPr>
        <p:txBody>
          <a:bodyPr>
            <a:noAutofit/>
          </a:bodyPr>
          <a:lstStyle/>
          <a:p>
            <a:pPr>
              <a:buNone/>
            </a:pPr>
            <a:r>
              <a:rPr lang="en-US" sz="2400" b="1" dirty="0"/>
              <a:t>Teacher</a:t>
            </a:r>
            <a:r>
              <a:rPr lang="en-US" sz="2400" dirty="0"/>
              <a:t>: Needs to teach a </a:t>
            </a:r>
            <a:r>
              <a:rPr lang="en-US" sz="2400" dirty="0" smtClean="0"/>
              <a:t>topic (it can be either difficult or easy) to students today and wants to evaluate as well as support their understanding.</a:t>
            </a:r>
            <a:endParaRPr lang="en-US" sz="2400" dirty="0"/>
          </a:p>
          <a:p>
            <a:pPr>
              <a:buNone/>
            </a:pPr>
            <a:endParaRPr lang="en-US" sz="2400" b="1" dirty="0" smtClean="0"/>
          </a:p>
          <a:p>
            <a:pPr>
              <a:buNone/>
            </a:pPr>
            <a:r>
              <a:rPr lang="en-US" sz="2400" b="1" dirty="0" smtClean="0"/>
              <a:t>High-ability </a:t>
            </a:r>
            <a:r>
              <a:rPr lang="en-US" sz="2400" b="1" dirty="0"/>
              <a:t>student</a:t>
            </a:r>
            <a:r>
              <a:rPr lang="en-US" sz="2400" dirty="0"/>
              <a:t>: Has high science achievement in the </a:t>
            </a:r>
            <a:r>
              <a:rPr lang="en-US" sz="2400" dirty="0" smtClean="0"/>
              <a:t>class and will evaluate the quality of the teacher’s feedback at the end of the activity.</a:t>
            </a:r>
            <a:endParaRPr lang="en-US" sz="24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71600" y="1828800"/>
            <a:ext cx="6400800" cy="3582108"/>
          </a:xfrm>
        </p:spPr>
        <p:txBody>
          <a:bodyPr>
            <a:noAutofit/>
          </a:bodyPr>
          <a:lstStyle/>
          <a:p>
            <a:pPr>
              <a:buNone/>
            </a:pPr>
            <a:r>
              <a:rPr lang="en-US" sz="2400" b="1" dirty="0" smtClean="0"/>
              <a:t>Low-ability </a:t>
            </a:r>
            <a:r>
              <a:rPr lang="en-US" sz="2400" b="1" dirty="0"/>
              <a:t>student</a:t>
            </a:r>
            <a:r>
              <a:rPr lang="en-US" sz="2400" dirty="0"/>
              <a:t>: </a:t>
            </a:r>
            <a:r>
              <a:rPr lang="en-US" sz="2400" dirty="0" smtClean="0"/>
              <a:t>Has low </a:t>
            </a:r>
            <a:r>
              <a:rPr lang="en-US" sz="2400" dirty="0"/>
              <a:t>science achievement in the </a:t>
            </a:r>
            <a:r>
              <a:rPr lang="en-US" sz="2400" dirty="0" smtClean="0"/>
              <a:t>class and will evaluate the quality of the teacher’s feedback at the end of the activity.</a:t>
            </a:r>
            <a:endParaRPr lang="en-US" sz="2400" dirty="0"/>
          </a:p>
          <a:p>
            <a:pPr>
              <a:buNone/>
            </a:pPr>
            <a:endParaRPr lang="en-US" sz="2400" dirty="0"/>
          </a:p>
          <a:p>
            <a:pPr>
              <a:buNone/>
            </a:pPr>
            <a:r>
              <a:rPr lang="en-US" sz="2400" b="1" dirty="0" smtClean="0"/>
              <a:t>Observer</a:t>
            </a:r>
            <a:r>
              <a:rPr lang="en-US" sz="2400" dirty="0"/>
              <a:t>: </a:t>
            </a:r>
            <a:r>
              <a:rPr lang="en-US" sz="2400" dirty="0" smtClean="0"/>
              <a:t>Responsible for observing the class </a:t>
            </a:r>
            <a:r>
              <a:rPr lang="en-US" sz="2400" dirty="0"/>
              <a:t>and </a:t>
            </a:r>
            <a:r>
              <a:rPr lang="en-US" sz="2400" dirty="0" smtClean="0"/>
              <a:t>providing feedback </a:t>
            </a:r>
            <a:r>
              <a:rPr lang="en-US" sz="2400" dirty="0"/>
              <a:t>to </a:t>
            </a:r>
            <a:r>
              <a:rPr lang="en-US" sz="2400" dirty="0" smtClean="0"/>
              <a:t>the teacher (at the end of the activity) </a:t>
            </a:r>
            <a:r>
              <a:rPr lang="en-US" sz="2400" dirty="0"/>
              <a:t>about </a:t>
            </a:r>
            <a:r>
              <a:rPr lang="en-US" sz="2400" dirty="0" smtClean="0"/>
              <a:t>the teacher’s use of feedback </a:t>
            </a:r>
            <a:r>
              <a:rPr lang="en-US" sz="2400" dirty="0"/>
              <a:t>to </a:t>
            </a:r>
            <a:r>
              <a:rPr lang="en-US" sz="2400" dirty="0" smtClean="0"/>
              <a:t>students.</a:t>
            </a:r>
            <a:endParaRPr lang="en-US" sz="2400" dirty="0"/>
          </a:p>
          <a:p>
            <a:pPr>
              <a:buNone/>
            </a:pPr>
            <a:endParaRPr lang="en-US" sz="2400" dirty="0"/>
          </a:p>
        </p:txBody>
      </p:sp>
      <p:sp>
        <p:nvSpPr>
          <p:cNvPr id="7" name="Title 1"/>
          <p:cNvSpPr>
            <a:spLocks noGrp="1"/>
          </p:cNvSpPr>
          <p:nvPr>
            <p:ph type="title"/>
          </p:nvPr>
        </p:nvSpPr>
        <p:spPr>
          <a:xfrm>
            <a:off x="304800" y="228600"/>
            <a:ext cx="8591550" cy="685799"/>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Role-Playing Activity</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0"/>
            <a:ext cx="8591550" cy="1066801"/>
          </a:xfrm>
        </p:spPr>
        <p:txBody>
          <a:bodyPr>
            <a:norm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Discussion</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3"/>
          </p:nvPr>
        </p:nvSpPr>
        <p:spPr/>
        <p:txBody>
          <a:bodyPr>
            <a:normAutofit/>
          </a:bodyPr>
          <a:lstStyle/>
          <a:p>
            <a:pPr>
              <a:buNone/>
            </a:pPr>
            <a:endParaRPr lang="en-US" sz="3200" dirty="0" smtClean="0"/>
          </a:p>
          <a:p>
            <a:pPr>
              <a:buNone/>
            </a:pPr>
            <a:r>
              <a:rPr lang="en-US" sz="3200" dirty="0" smtClean="0"/>
              <a:t>According to role-playing activity </a:t>
            </a:r>
          </a:p>
          <a:p>
            <a:pPr>
              <a:buNone/>
            </a:pPr>
            <a:endParaRPr lang="en-US" sz="3200" dirty="0" smtClean="0"/>
          </a:p>
          <a:p>
            <a:pPr marL="630238" lvl="1" indent="-457200">
              <a:buClr>
                <a:srgbClr val="CC0066"/>
              </a:buClr>
              <a:buFont typeface="Wingdings" pitchFamily="2" charset="2"/>
              <a:buChar char="Ø"/>
            </a:pPr>
            <a:r>
              <a:rPr lang="en-US" sz="3000" dirty="0" smtClean="0"/>
              <a:t>Were the feedback types in the role-playing activity used appropriately?</a:t>
            </a:r>
          </a:p>
          <a:p>
            <a:pPr marL="630238" lvl="1" indent="-457200">
              <a:buClr>
                <a:srgbClr val="CC0066"/>
              </a:buClr>
              <a:buFont typeface="Wingdings" pitchFamily="2" charset="2"/>
              <a:buChar char="Ø"/>
            </a:pPr>
            <a:r>
              <a:rPr lang="en-US" sz="3000" dirty="0" smtClean="0"/>
              <a:t>Was the timing of feedback appropriate?</a:t>
            </a:r>
          </a:p>
          <a:p>
            <a:pPr marL="630238" lvl="1" indent="-457200">
              <a:buClr>
                <a:srgbClr val="CC0066"/>
              </a:buClr>
              <a:buFont typeface="Wingdings" pitchFamily="2" charset="2"/>
              <a:buChar char="Ø"/>
            </a:pPr>
            <a:r>
              <a:rPr lang="en-US" sz="3000" dirty="0" smtClean="0"/>
              <a:t>Other comments?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76200"/>
            <a:ext cx="8591550" cy="3657600"/>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Assessment Time </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xmlns="" val="181217180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91550" cy="1066801"/>
          </a:xfrm>
        </p:spPr>
        <p:txBody>
          <a:bodyPr>
            <a:norm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References</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3"/>
          </p:nvPr>
        </p:nvSpPr>
        <p:spPr>
          <a:xfrm>
            <a:off x="274320" y="1298448"/>
            <a:ext cx="8595360" cy="5178552"/>
          </a:xfrm>
          <a:noFill/>
        </p:spPr>
        <p:txBody>
          <a:bodyPr>
            <a:normAutofit fontScale="47500" lnSpcReduction="20000"/>
          </a:bodyPr>
          <a:lstStyle/>
          <a:p>
            <a:pPr>
              <a:spcBef>
                <a:spcPts val="0"/>
              </a:spcBef>
              <a:buNone/>
            </a:pPr>
            <a:r>
              <a:rPr lang="en-US" dirty="0" smtClean="0"/>
              <a:t>Black, P., &amp; </a:t>
            </a:r>
            <a:r>
              <a:rPr lang="en-US" dirty="0" err="1" smtClean="0"/>
              <a:t>Wiliam</a:t>
            </a:r>
            <a:r>
              <a:rPr lang="en-US" dirty="0" smtClean="0"/>
              <a:t>, D. (1998). Assessment and classroom learning. </a:t>
            </a:r>
            <a:r>
              <a:rPr lang="en-US" i="1" dirty="0" smtClean="0"/>
              <a:t>Assessment in Education 5</a:t>
            </a:r>
            <a:r>
              <a:rPr lang="en-US" dirty="0" smtClean="0"/>
              <a:t>(1)</a:t>
            </a:r>
            <a:r>
              <a:rPr lang="en-US" i="1" dirty="0" smtClean="0"/>
              <a:t>, </a:t>
            </a:r>
            <a:r>
              <a:rPr lang="en-US" dirty="0" smtClean="0"/>
              <a:t>7–74</a:t>
            </a:r>
            <a:r>
              <a:rPr lang="en-US" i="1" dirty="0" smtClean="0"/>
              <a:t>.</a:t>
            </a:r>
          </a:p>
          <a:p>
            <a:pPr>
              <a:spcBef>
                <a:spcPts val="0"/>
              </a:spcBef>
              <a:buNone/>
            </a:pPr>
            <a:endParaRPr lang="en-US" dirty="0" smtClean="0"/>
          </a:p>
          <a:p>
            <a:pPr>
              <a:spcBef>
                <a:spcPts val="0"/>
              </a:spcBef>
              <a:buNone/>
            </a:pPr>
            <a:r>
              <a:rPr lang="en-US" dirty="0" err="1" smtClean="0"/>
              <a:t>Boud</a:t>
            </a:r>
            <a:r>
              <a:rPr lang="en-US" dirty="0" smtClean="0"/>
              <a:t>, D. (2000). Sustainable assessment: Rethinking assessment for the learning society. </a:t>
            </a:r>
            <a:r>
              <a:rPr lang="en-US" i="1" dirty="0" smtClean="0"/>
              <a:t>Studies in Continuing Education, 22</a:t>
            </a:r>
            <a:r>
              <a:rPr lang="en-US" dirty="0" smtClean="0"/>
              <a:t>(2)</a:t>
            </a:r>
            <a:r>
              <a:rPr lang="en-US" i="1" dirty="0" smtClean="0"/>
              <a:t>, </a:t>
            </a:r>
            <a:r>
              <a:rPr lang="en-US" dirty="0" smtClean="0"/>
              <a:t>151–167</a:t>
            </a:r>
            <a:r>
              <a:rPr lang="en-US" i="1" dirty="0" smtClean="0"/>
              <a:t>.</a:t>
            </a:r>
          </a:p>
          <a:p>
            <a:pPr>
              <a:buNone/>
            </a:pPr>
            <a:r>
              <a:rPr lang="en-US" dirty="0" smtClean="0"/>
              <a:t>Butler, R. (1988). Enhancing and undermining intrinsic motivation: The effects of task-involving and ego-involving evaluation on interest and involvement. </a:t>
            </a:r>
            <a:r>
              <a:rPr lang="en-US" i="1" dirty="0" smtClean="0"/>
              <a:t>British Journal of Educational Psychology, 58, </a:t>
            </a:r>
            <a:r>
              <a:rPr lang="en-US" dirty="0" smtClean="0"/>
              <a:t>1–14</a:t>
            </a:r>
            <a:r>
              <a:rPr lang="en-US" i="1" dirty="0" smtClean="0"/>
              <a:t>.</a:t>
            </a:r>
          </a:p>
          <a:p>
            <a:pPr>
              <a:buNone/>
            </a:pPr>
            <a:r>
              <a:rPr lang="en-US" dirty="0" smtClean="0"/>
              <a:t>Cohen, V. B. (1985). A reexamination of feedback in computer-based instruction: Implications for instructional design. </a:t>
            </a:r>
            <a:r>
              <a:rPr lang="en-US" i="1" dirty="0" smtClean="0"/>
              <a:t>Educational Technology, 25</a:t>
            </a:r>
            <a:r>
              <a:rPr lang="en-US" dirty="0" smtClean="0"/>
              <a:t>(1), 33–37</a:t>
            </a:r>
            <a:r>
              <a:rPr lang="en-US" i="1" dirty="0" smtClean="0"/>
              <a:t>.</a:t>
            </a:r>
          </a:p>
          <a:p>
            <a:pPr>
              <a:buNone/>
            </a:pPr>
            <a:r>
              <a:rPr lang="en-US" dirty="0" smtClean="0"/>
              <a:t>Elliott, E., &amp; </a:t>
            </a:r>
            <a:r>
              <a:rPr lang="en-US" dirty="0" err="1" smtClean="0"/>
              <a:t>Dweck</a:t>
            </a:r>
            <a:r>
              <a:rPr lang="en-US" dirty="0" smtClean="0"/>
              <a:t>, C. (1988). Goals: An approach to motivation and achievement. </a:t>
            </a:r>
            <a:r>
              <a:rPr lang="en-US" i="1" dirty="0" smtClean="0"/>
              <a:t>Journal of Personality and Social Psychology, 54, </a:t>
            </a:r>
            <a:r>
              <a:rPr lang="en-US" dirty="0" smtClean="0"/>
              <a:t>5–12</a:t>
            </a:r>
            <a:r>
              <a:rPr lang="en-US" i="1" dirty="0" smtClean="0"/>
              <a:t>.</a:t>
            </a:r>
          </a:p>
          <a:p>
            <a:pPr>
              <a:buNone/>
            </a:pPr>
            <a:r>
              <a:rPr lang="en-US" dirty="0" err="1" smtClean="0"/>
              <a:t>Harlen</a:t>
            </a:r>
            <a:r>
              <a:rPr lang="en-US" dirty="0" smtClean="0"/>
              <a:t>, W., &amp; Crick, R. D. (2003). Testing and motivation for learning. </a:t>
            </a:r>
            <a:r>
              <a:rPr lang="en-US" i="1" dirty="0" smtClean="0"/>
              <a:t>Assessment in Education, 10</a:t>
            </a:r>
            <a:r>
              <a:rPr lang="en-US" dirty="0" smtClean="0"/>
              <a:t>(2), 169–207</a:t>
            </a:r>
            <a:r>
              <a:rPr lang="en-US" i="1" dirty="0" smtClean="0"/>
              <a:t>.</a:t>
            </a:r>
          </a:p>
          <a:p>
            <a:pPr>
              <a:buNone/>
            </a:pPr>
            <a:r>
              <a:rPr lang="en-US" dirty="0" err="1" smtClean="0"/>
              <a:t>Hounsell</a:t>
            </a:r>
            <a:r>
              <a:rPr lang="en-US" dirty="0" smtClean="0"/>
              <a:t>, D. (1997). Contrasting conceptions of essay-writing. In F. </a:t>
            </a:r>
            <a:r>
              <a:rPr lang="en-US" dirty="0" err="1" smtClean="0"/>
              <a:t>Marton</a:t>
            </a:r>
            <a:r>
              <a:rPr lang="en-US" dirty="0" smtClean="0"/>
              <a:t>, D. </a:t>
            </a:r>
            <a:r>
              <a:rPr lang="en-US" dirty="0" err="1" smtClean="0"/>
              <a:t>Hounsell</a:t>
            </a:r>
            <a:r>
              <a:rPr lang="en-US" dirty="0" smtClean="0"/>
              <a:t>, and N. </a:t>
            </a:r>
            <a:r>
              <a:rPr lang="en-US" dirty="0" err="1" smtClean="0"/>
              <a:t>Entwistle</a:t>
            </a:r>
            <a:r>
              <a:rPr lang="en-US" dirty="0" smtClean="0"/>
              <a:t> (Eds.), </a:t>
            </a:r>
            <a:r>
              <a:rPr lang="en-US" i="1" dirty="0" smtClean="0"/>
              <a:t>The Experience of Learning. </a:t>
            </a:r>
            <a:r>
              <a:rPr lang="en-US" dirty="0" smtClean="0"/>
              <a:t>Edinburgh: Scottish</a:t>
            </a:r>
            <a:r>
              <a:rPr lang="en-US" i="1" dirty="0" smtClean="0"/>
              <a:t> </a:t>
            </a:r>
            <a:r>
              <a:rPr lang="en-US" dirty="0" smtClean="0"/>
              <a:t>Academic Press.</a:t>
            </a:r>
            <a:endParaRPr lang="en-US" i="1" dirty="0" smtClean="0"/>
          </a:p>
          <a:p>
            <a:pPr>
              <a:buNone/>
            </a:pPr>
            <a:r>
              <a:rPr lang="en-US" dirty="0" err="1" smtClean="0"/>
              <a:t>Juwah</a:t>
            </a:r>
            <a:r>
              <a:rPr lang="en-US" dirty="0" smtClean="0"/>
              <a:t>, C., Macfarlane-Dick, D., Matthew, B., </a:t>
            </a:r>
            <a:r>
              <a:rPr lang="en-US" dirty="0" err="1" smtClean="0"/>
              <a:t>Nicol</a:t>
            </a:r>
            <a:r>
              <a:rPr lang="en-US" dirty="0" smtClean="0"/>
              <a:t>, D., Ross, D., &amp; Smith, B. (2004). </a:t>
            </a:r>
            <a:r>
              <a:rPr lang="en-US" i="1" dirty="0" smtClean="0"/>
              <a:t>Enhancing student learning through effective formative feedback</a:t>
            </a:r>
            <a:r>
              <a:rPr lang="en-US" dirty="0" smtClean="0"/>
              <a:t>. York: The Higher Education Academy.</a:t>
            </a:r>
          </a:p>
          <a:p>
            <a:pPr>
              <a:buNone/>
            </a:pPr>
            <a:r>
              <a:rPr lang="en-US" dirty="0" err="1" smtClean="0"/>
              <a:t>Kluger</a:t>
            </a:r>
            <a:r>
              <a:rPr lang="en-US" dirty="0" smtClean="0"/>
              <a:t>, A. N., &amp; </a:t>
            </a:r>
            <a:r>
              <a:rPr lang="en-US" dirty="0" err="1" smtClean="0"/>
              <a:t>DeNisi</a:t>
            </a:r>
            <a:r>
              <a:rPr lang="en-US" dirty="0" smtClean="0"/>
              <a:t>, A. (1996). The effects of feedback interventions on performance: A historical review, a meta-analysis, and a preliminary feedback intervention theory. </a:t>
            </a:r>
            <a:r>
              <a:rPr lang="en-US" i="1" dirty="0" smtClean="0"/>
              <a:t>Psychological Bulletin, 119</a:t>
            </a:r>
            <a:r>
              <a:rPr lang="en-US" dirty="0" smtClean="0"/>
              <a:t>(2), 254–284</a:t>
            </a:r>
            <a:r>
              <a:rPr lang="en-US" i="1" dirty="0" smtClean="0"/>
              <a:t>.</a:t>
            </a:r>
          </a:p>
          <a:p>
            <a:pPr>
              <a:buNone/>
            </a:pPr>
            <a:r>
              <a:rPr lang="en-US" dirty="0" err="1" smtClean="0"/>
              <a:t>Kulhavy</a:t>
            </a:r>
            <a:r>
              <a:rPr lang="en-US" dirty="0" smtClean="0"/>
              <a:t>, R. W., White, M. T., </a:t>
            </a:r>
            <a:r>
              <a:rPr lang="en-US" dirty="0" err="1" smtClean="0"/>
              <a:t>Topp</a:t>
            </a:r>
            <a:r>
              <a:rPr lang="en-US" dirty="0" smtClean="0"/>
              <a:t>, B. W., Chan, A. L., &amp; Adams, J. (1985). Feedback complexity and corrective efficiency. </a:t>
            </a:r>
            <a:r>
              <a:rPr lang="en-US" i="1" dirty="0" smtClean="0"/>
              <a:t>Contemporary Educational Psychology, 10</a:t>
            </a:r>
            <a:r>
              <a:rPr lang="en-US" dirty="0" smtClean="0"/>
              <a:t>(3), 285–291.</a:t>
            </a:r>
          </a:p>
          <a:p>
            <a:pPr>
              <a:buNone/>
            </a:pPr>
            <a:r>
              <a:rPr lang="en-US" dirty="0" smtClean="0"/>
              <a:t>Mason, B. J., &amp; </a:t>
            </a:r>
            <a:r>
              <a:rPr lang="en-US" dirty="0" err="1" smtClean="0"/>
              <a:t>Bruning</a:t>
            </a:r>
            <a:r>
              <a:rPr lang="en-US" dirty="0" smtClean="0"/>
              <a:t>, R. (2001). </a:t>
            </a:r>
            <a:r>
              <a:rPr lang="en-US" i="1" dirty="0" smtClean="0"/>
              <a:t>Providing feedback in computer-based instruction: What the research tells us. </a:t>
            </a:r>
            <a:r>
              <a:rPr lang="en-US" dirty="0" smtClean="0"/>
              <a:t>Center for Instructional Innovation, University of Nebraska-Lincoln: 14. Retrieved June 1, 2006, from </a:t>
            </a:r>
            <a:r>
              <a:rPr lang="en-US" dirty="0" smtClean="0">
                <a:solidFill>
                  <a:schemeClr val="tx1"/>
                </a:solidFill>
                <a:hlinkClick r:id="rId3"/>
              </a:rPr>
              <a:t>http://dwb.unl.edu/Edit/MB/MasonBruning.html</a:t>
            </a:r>
            <a:endParaRPr lang="en-US" dirty="0" smtClean="0">
              <a:solidFill>
                <a:schemeClr val="tx1"/>
              </a:solidFill>
            </a:endParaRPr>
          </a:p>
          <a:p>
            <a:pPr>
              <a:buNone/>
            </a:pPr>
            <a:r>
              <a:rPr lang="en-US" dirty="0" smtClean="0"/>
              <a:t>McDonald, B., &amp; </a:t>
            </a:r>
            <a:r>
              <a:rPr lang="en-US" dirty="0" err="1" smtClean="0"/>
              <a:t>Boud</a:t>
            </a:r>
            <a:r>
              <a:rPr lang="en-US" dirty="0" smtClean="0"/>
              <a:t>, D. (2003). The impact of self-assessment on achievement: The effects of self-assessment training on performance in external examinations. </a:t>
            </a:r>
            <a:r>
              <a:rPr lang="en-US" i="1" dirty="0" smtClean="0"/>
              <a:t>Assessment in Education,10</a:t>
            </a:r>
            <a:r>
              <a:rPr lang="en-US" dirty="0" smtClean="0"/>
              <a:t>(2), 209–220</a:t>
            </a:r>
            <a:r>
              <a:rPr lang="en-US" i="1" dirty="0" smtClean="0"/>
              <a:t>.</a:t>
            </a:r>
          </a:p>
          <a:p>
            <a:pPr>
              <a:buNone/>
            </a:pPr>
            <a:r>
              <a:rPr lang="en-US" dirty="0" smtClean="0"/>
              <a:t>Sadler, D. R. (1989). Formative assessment and the design of instructional systems. </a:t>
            </a:r>
            <a:r>
              <a:rPr lang="en-US" i="1" dirty="0" smtClean="0"/>
              <a:t>Instructional Science, 18, </a:t>
            </a:r>
            <a:r>
              <a:rPr lang="en-US" dirty="0" smtClean="0"/>
              <a:t>119–144</a:t>
            </a:r>
            <a:r>
              <a:rPr lang="en-US" i="1" dirty="0" smtClean="0"/>
              <a:t>.</a:t>
            </a:r>
          </a:p>
          <a:p>
            <a:pPr>
              <a:buNone/>
            </a:pPr>
            <a:r>
              <a:rPr lang="en-US" dirty="0" smtClean="0"/>
              <a:t>Shute, V. J. (2008). Focus on formative feedback. </a:t>
            </a:r>
            <a:r>
              <a:rPr lang="en-US" i="1" dirty="0" smtClean="0"/>
              <a:t>Review of Educational Research</a:t>
            </a:r>
            <a:r>
              <a:rPr lang="en-US" dirty="0" smtClean="0"/>
              <a:t>, 78(1), 153–189.</a:t>
            </a:r>
          </a:p>
          <a:p>
            <a:pPr>
              <a:buNone/>
            </a:pPr>
            <a:r>
              <a:rPr lang="en-US" dirty="0" err="1" smtClean="0"/>
              <a:t>Sleeman</a:t>
            </a:r>
            <a:r>
              <a:rPr lang="en-US" dirty="0" smtClean="0"/>
              <a:t>, D. H., Kelly, A. E., </a:t>
            </a:r>
            <a:r>
              <a:rPr lang="en-US" dirty="0" err="1" smtClean="0"/>
              <a:t>Martinak</a:t>
            </a:r>
            <a:r>
              <a:rPr lang="en-US" dirty="0" smtClean="0"/>
              <a:t>, R., Ward, R. D., &amp; Moore, J. L. (1989). Studies of diagnosis and remediation with high school algebra students. </a:t>
            </a:r>
            <a:r>
              <a:rPr lang="en-US" i="1" dirty="0" smtClean="0"/>
              <a:t>Cognitive Science, 13, </a:t>
            </a:r>
            <a:r>
              <a:rPr lang="en-US" dirty="0" smtClean="0"/>
              <a:t>551–568</a:t>
            </a:r>
            <a:r>
              <a:rPr lang="en-US" i="1" dirty="0" smtClean="0"/>
              <a:t>.</a:t>
            </a:r>
          </a:p>
          <a:p>
            <a:pPr>
              <a:buNone/>
            </a:pPr>
            <a:r>
              <a:rPr lang="en-US" dirty="0" smtClean="0"/>
              <a:t>Swan, M. B. (1983). </a:t>
            </a:r>
            <a:r>
              <a:rPr lang="en-US" i="1" dirty="0" smtClean="0"/>
              <a:t>Teaching decimal place value. A comparative study of conflict and positively-only approaches. Research Report No. 31, </a:t>
            </a:r>
            <a:r>
              <a:rPr lang="en-US" dirty="0" smtClean="0"/>
              <a:t>University of Nottingham</a:t>
            </a:r>
            <a:r>
              <a:rPr lang="en-US" i="1" dirty="0" smtClean="0"/>
              <a:t>, </a:t>
            </a:r>
            <a:r>
              <a:rPr lang="en-US" dirty="0" err="1" smtClean="0"/>
              <a:t>Sheel</a:t>
            </a:r>
            <a:r>
              <a:rPr lang="en-US" dirty="0" smtClean="0"/>
              <a:t> Center for Mathematical Education.</a:t>
            </a:r>
          </a:p>
          <a:p>
            <a:pPr>
              <a:buNone/>
            </a:pPr>
            <a:r>
              <a:rPr lang="en-US" dirty="0" err="1" smtClean="0"/>
              <a:t>Wiliam</a:t>
            </a:r>
            <a:r>
              <a:rPr lang="en-US" dirty="0" smtClean="0"/>
              <a:t>, D. (2007). Keeping learning on track: Classroom assessment and the regulation of learning. In F. K. Lester Jr. (Ed.), </a:t>
            </a:r>
            <a:r>
              <a:rPr lang="en-US" i="1" dirty="0" smtClean="0"/>
              <a:t>Second handbook of mathematics teaching and learning </a:t>
            </a:r>
            <a:r>
              <a:rPr lang="en-US" dirty="0" smtClean="0"/>
              <a:t>(pp. 1053–1098). Greenwich, CT: Information Age Publishing</a:t>
            </a:r>
            <a:r>
              <a:rPr lang="en-US" i="1" dirty="0" smtClean="0"/>
              <a:t>.</a:t>
            </a:r>
          </a:p>
          <a:p>
            <a:pPr>
              <a:buNone/>
            </a:pPr>
            <a:r>
              <a:rPr lang="en-US" dirty="0" err="1" smtClean="0"/>
              <a:t>Yorke</a:t>
            </a:r>
            <a:r>
              <a:rPr lang="en-US" dirty="0" smtClean="0"/>
              <a:t>, M. (2003). Formative assessment in higher education: Moves towards theory and the enhancement of pedagogic practice. </a:t>
            </a:r>
            <a:r>
              <a:rPr lang="en-US" i="1" dirty="0" smtClean="0"/>
              <a:t>Higher Education, 45</a:t>
            </a:r>
            <a:r>
              <a:rPr lang="en-US" dirty="0" smtClean="0"/>
              <a:t>(4), 477–501</a:t>
            </a:r>
            <a:r>
              <a:rPr lang="en-US" i="1" dirty="0" smtClean="0"/>
              <a:t>.</a:t>
            </a:r>
          </a:p>
          <a:p>
            <a:pPr>
              <a:buNone/>
            </a:pPr>
            <a:endParaRPr lang="en-US" i="1"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p:cNvSpPr>
          <p:nvPr/>
        </p:nvSpPr>
        <p:spPr bwMode="auto">
          <a:xfrm>
            <a:off x="3657600" y="2819400"/>
            <a:ext cx="2743200" cy="1143000"/>
          </a:xfrm>
          <a:prstGeom prst="rect">
            <a:avLst/>
          </a:prstGeom>
          <a:noFill/>
          <a:ln w="9525">
            <a:noFill/>
            <a:miter lim="800000"/>
            <a:headEnd/>
            <a:tailEnd/>
          </a:ln>
        </p:spPr>
        <p:txBody>
          <a:bodyPr anchor="ctr"/>
          <a:lstStyle/>
          <a:p>
            <a:pPr eaLnBrk="1" hangingPunct="1">
              <a:defRPr/>
            </a:pPr>
            <a:r>
              <a:rPr lang="en-US" sz="3900" b="0" dirty="0">
                <a:solidFill>
                  <a:srgbClr val="572314"/>
                </a:solidFill>
                <a:effectLst>
                  <a:outerShdw blurRad="38100" dist="38100" dir="2700000" algn="tl">
                    <a:srgbClr val="C0C0C0"/>
                  </a:outerShdw>
                </a:effectLst>
                <a:latin typeface="Gill Sans MT" pitchFamily="34" charset="0"/>
                <a:ea typeface="+mn-ea"/>
                <a:cs typeface="Arial" charset="0"/>
              </a:rPr>
              <a:t>Questions? </a:t>
            </a:r>
          </a:p>
        </p:txBody>
      </p:sp>
      <p:pic>
        <p:nvPicPr>
          <p:cNvPr id="32771" name="Picture 3" descr="MCj0431512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228600"/>
            <a:ext cx="18288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2" name="Picture 4" descr="MCj0431548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62800" y="4724400"/>
            <a:ext cx="16002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6053" name="Picture 5" descr="MCj03977760000[1]"/>
          <p:cNvPicPr>
            <a:picLocks noChangeAspect="1" noChangeArrowheads="1"/>
          </p:cNvPicPr>
          <p:nvPr/>
        </p:nvPicPr>
        <p:blipFill>
          <a:blip r:embed="rId5" cstate="print"/>
          <a:srcRect/>
          <a:stretch>
            <a:fillRect/>
          </a:stretch>
        </p:blipFill>
        <p:spPr bwMode="auto">
          <a:xfrm>
            <a:off x="6934200" y="381000"/>
            <a:ext cx="1460500" cy="1198563"/>
          </a:xfrm>
          <a:prstGeom prst="rect">
            <a:avLst/>
          </a:prstGeom>
          <a:noFill/>
          <a:effectLst>
            <a:outerShdw dist="107763" dir="2700000" algn="ctr" rotWithShape="0">
              <a:srgbClr val="808080">
                <a:alpha val="50000"/>
              </a:srgbClr>
            </a:outerShdw>
          </a:effectLst>
        </p:spPr>
      </p:pic>
      <p:pic>
        <p:nvPicPr>
          <p:cNvPr id="32774" name="Picture 6" descr="MCj04315600000[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14400" y="3352800"/>
            <a:ext cx="22860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6055" name="Picture 7" descr="MCj03841720000[1]"/>
          <p:cNvPicPr>
            <a:picLocks noChangeAspect="1" noChangeArrowheads="1"/>
          </p:cNvPicPr>
          <p:nvPr/>
        </p:nvPicPr>
        <p:blipFill>
          <a:blip r:embed="rId7" cstate="print"/>
          <a:srcRect/>
          <a:stretch>
            <a:fillRect/>
          </a:stretch>
        </p:blipFill>
        <p:spPr bwMode="auto">
          <a:xfrm>
            <a:off x="4648200" y="609600"/>
            <a:ext cx="1538288" cy="1825625"/>
          </a:xfrm>
          <a:prstGeom prst="rect">
            <a:avLst/>
          </a:prstGeom>
          <a:noFill/>
          <a:effectLst>
            <a:outerShdw dist="107763" dir="2700000" algn="ctr" rotWithShape="0">
              <a:srgbClr val="808080">
                <a:alpha val="50000"/>
              </a:srgbClr>
            </a:outerShdw>
          </a:effectLst>
        </p:spPr>
      </p:pic>
      <p:pic>
        <p:nvPicPr>
          <p:cNvPr id="32776" name="Picture 8" descr="MMj03363960000[1]"/>
          <p:cNvPicPr>
            <a:picLocks noChangeAspect="1" noChangeArrowheads="1" noCrop="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76600" y="4648200"/>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7" name="Picture 9" descr="MMj02545000000[1]"/>
          <p:cNvPicPr>
            <a:picLocks noChangeAspect="1" noChangeArrowheads="1" noCrop="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15000" y="4191000"/>
            <a:ext cx="952500" cy="95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8" name="Picture 10" descr="MMj01726290000[1]"/>
          <p:cNvPicPr>
            <a:picLocks noChangeAspect="1" noChangeArrowheads="1" noCrop="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696200" y="2514600"/>
            <a:ext cx="8001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6059" name="Picture 11" descr="MCj02346250000[1]"/>
          <p:cNvPicPr>
            <a:picLocks noChangeAspect="1" noChangeArrowheads="1"/>
          </p:cNvPicPr>
          <p:nvPr/>
        </p:nvPicPr>
        <p:blipFill>
          <a:blip r:embed="rId11" cstate="print"/>
          <a:srcRect/>
          <a:stretch>
            <a:fillRect/>
          </a:stretch>
        </p:blipFill>
        <p:spPr bwMode="auto">
          <a:xfrm>
            <a:off x="4267200" y="5181600"/>
            <a:ext cx="1157288" cy="1290638"/>
          </a:xfrm>
          <a:prstGeom prst="rect">
            <a:avLst/>
          </a:prstGeom>
          <a:noFill/>
          <a:effectLst>
            <a:outerShdw dist="107763" dir="2700000" algn="ctr" rotWithShape="0">
              <a:srgbClr val="808080">
                <a:alpha val="50000"/>
              </a:srgbClr>
            </a:outerShdw>
          </a:effectLst>
        </p:spPr>
      </p:pic>
      <p:pic>
        <p:nvPicPr>
          <p:cNvPr id="386060" name="Picture 12" descr="MCj03117780000[1]"/>
          <p:cNvPicPr>
            <a:picLocks noChangeAspect="1" noChangeArrowheads="1"/>
          </p:cNvPicPr>
          <p:nvPr/>
        </p:nvPicPr>
        <p:blipFill>
          <a:blip r:embed="rId12" cstate="print"/>
          <a:srcRect/>
          <a:stretch>
            <a:fillRect/>
          </a:stretch>
        </p:blipFill>
        <p:spPr bwMode="auto">
          <a:xfrm>
            <a:off x="990600" y="2120900"/>
            <a:ext cx="622300" cy="927100"/>
          </a:xfrm>
          <a:prstGeom prst="rect">
            <a:avLst/>
          </a:prstGeom>
          <a:noFill/>
          <a:effectLst>
            <a:outerShdw dist="107763" dir="2700000" algn="ctr" rotWithShape="0">
              <a:srgbClr val="808080">
                <a:alpha val="50000"/>
              </a:srgbClr>
            </a:outerShdw>
          </a:effectLst>
        </p:spPr>
      </p:pic>
      <p:pic>
        <p:nvPicPr>
          <p:cNvPr id="386061" name="Picture 13" descr="MCj03832380000[1]"/>
          <p:cNvPicPr>
            <a:picLocks noChangeAspect="1" noChangeArrowheads="1"/>
          </p:cNvPicPr>
          <p:nvPr/>
        </p:nvPicPr>
        <p:blipFill>
          <a:blip r:embed="rId13" cstate="print"/>
          <a:srcRect/>
          <a:stretch>
            <a:fillRect/>
          </a:stretch>
        </p:blipFill>
        <p:spPr bwMode="auto">
          <a:xfrm>
            <a:off x="3352800" y="1600200"/>
            <a:ext cx="841375" cy="1063625"/>
          </a:xfrm>
          <a:prstGeom prst="rect">
            <a:avLst/>
          </a:prstGeom>
          <a:noFill/>
          <a:effectLst>
            <a:outerShdw dist="107763" dir="2700000" algn="ctr" rotWithShape="0">
              <a:srgbClr val="808080">
                <a:alpha val="50000"/>
              </a:srgbClr>
            </a:outerShdw>
          </a:effectLst>
        </p:spPr>
      </p:pic>
    </p:spTree>
    <p:extLst>
      <p:ext uri="{BB962C8B-B14F-4D97-AF65-F5344CB8AC3E}">
        <p14:creationId xmlns:p14="http://schemas.microsoft.com/office/powerpoint/2010/main" xmlns="" val="37477228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0"/>
            <a:ext cx="8591550" cy="1066801"/>
          </a:xfrm>
        </p:spPr>
        <p:txBody>
          <a:bodyPr>
            <a:norm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Benefits of Feedback</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4" name="Rounded Rectangle 3"/>
          <p:cNvSpPr/>
          <p:nvPr/>
        </p:nvSpPr>
        <p:spPr>
          <a:xfrm>
            <a:off x="533400" y="1752600"/>
            <a:ext cx="8001000" cy="3810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pPr>
            <a:r>
              <a:rPr lang="en-US" sz="3200" dirty="0">
                <a:solidFill>
                  <a:schemeClr val="accent5">
                    <a:lumMod val="20000"/>
                    <a:lumOff val="80000"/>
                  </a:schemeClr>
                </a:solidFill>
              </a:rPr>
              <a:t>According to Black and </a:t>
            </a:r>
            <a:r>
              <a:rPr lang="en-US" sz="3200" dirty="0" err="1">
                <a:solidFill>
                  <a:schemeClr val="accent5">
                    <a:lumMod val="20000"/>
                    <a:lumOff val="80000"/>
                  </a:schemeClr>
                </a:solidFill>
              </a:rPr>
              <a:t>Wiliam's</a:t>
            </a:r>
            <a:r>
              <a:rPr lang="en-US" sz="3200" dirty="0">
                <a:solidFill>
                  <a:schemeClr val="accent5">
                    <a:lumMod val="20000"/>
                    <a:lumOff val="80000"/>
                  </a:schemeClr>
                </a:solidFill>
              </a:rPr>
              <a:t> </a:t>
            </a:r>
            <a:r>
              <a:rPr lang="en-US" sz="3200" dirty="0" smtClean="0">
                <a:solidFill>
                  <a:schemeClr val="accent5">
                    <a:lumMod val="20000"/>
                    <a:lumOff val="80000"/>
                  </a:schemeClr>
                </a:solidFill>
              </a:rPr>
              <a:t>(1998) classic </a:t>
            </a:r>
            <a:r>
              <a:rPr lang="en-US" sz="3200" dirty="0">
                <a:solidFill>
                  <a:schemeClr val="accent5">
                    <a:lumMod val="20000"/>
                    <a:lumOff val="80000"/>
                  </a:schemeClr>
                </a:solidFill>
              </a:rPr>
              <a:t>meta-analysis of 250 </a:t>
            </a:r>
            <a:r>
              <a:rPr lang="en-US" sz="3200" dirty="0" smtClean="0">
                <a:solidFill>
                  <a:schemeClr val="accent5">
                    <a:lumMod val="20000"/>
                    <a:lumOff val="80000"/>
                  </a:schemeClr>
                </a:solidFill>
              </a:rPr>
              <a:t>studies, </a:t>
            </a:r>
            <a:r>
              <a:rPr lang="en-US" sz="3200" dirty="0">
                <a:solidFill>
                  <a:schemeClr val="accent5">
                    <a:lumMod val="20000"/>
                    <a:lumOff val="80000"/>
                  </a:schemeClr>
                </a:solidFill>
              </a:rPr>
              <a:t>feedback positively influences learning and achievement across all content areas, knowledge and skill types, and levels of education.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91550" cy="838201"/>
          </a:xfrm>
        </p:spPr>
        <p:txBody>
          <a:bodyPr>
            <a:noAutofit/>
          </a:bodyPr>
          <a:lstStyle/>
          <a:p>
            <a:pPr algn="ctr"/>
            <a:r>
              <a:rPr lang="en-US" sz="5400" dirty="0">
                <a:solidFill>
                  <a:schemeClr val="accent2">
                    <a:lumMod val="75000"/>
                  </a:schemeClr>
                </a:solidFill>
                <a:effectLst>
                  <a:outerShdw blurRad="38100" dist="38100" dir="2700000" algn="tl">
                    <a:srgbClr val="C0C0C0"/>
                  </a:outerShdw>
                </a:effectLst>
                <a:latin typeface="+mn-lt"/>
                <a:ea typeface="+mn-ea"/>
                <a:cs typeface="Arial" pitchFamily="34" charset="0"/>
              </a:rPr>
              <a:t>Principles of </a:t>
            </a:r>
            <a:r>
              <a:rPr lang="en-US" sz="5400" dirty="0" smtClean="0">
                <a:solidFill>
                  <a:schemeClr val="accent2">
                    <a:lumMod val="75000"/>
                  </a:schemeClr>
                </a:solidFill>
                <a:effectLst>
                  <a:outerShdw blurRad="38100" dist="38100" dir="2700000" algn="tl">
                    <a:srgbClr val="C0C0C0"/>
                  </a:outerShdw>
                </a:effectLst>
                <a:latin typeface="+mn-lt"/>
                <a:ea typeface="+mn-ea"/>
                <a:cs typeface="Arial" pitchFamily="34" charset="0"/>
              </a:rPr>
              <a:t>Good </a:t>
            </a:r>
            <a:r>
              <a:rPr lang="en-US" sz="5400" dirty="0">
                <a:solidFill>
                  <a:schemeClr val="accent2">
                    <a:lumMod val="75000"/>
                  </a:schemeClr>
                </a:solidFill>
                <a:effectLst>
                  <a:outerShdw blurRad="38100" dist="38100" dir="2700000" algn="tl">
                    <a:srgbClr val="C0C0C0"/>
                  </a:outerShdw>
                </a:effectLst>
                <a:latin typeface="+mn-lt"/>
                <a:ea typeface="+mn-ea"/>
                <a:cs typeface="Arial" pitchFamily="34" charset="0"/>
              </a:rPr>
              <a:t>F</a:t>
            </a:r>
            <a:r>
              <a:rPr lang="en-US" sz="5400" dirty="0" smtClean="0">
                <a:solidFill>
                  <a:schemeClr val="accent2">
                    <a:lumMod val="75000"/>
                  </a:schemeClr>
                </a:solidFill>
                <a:effectLst>
                  <a:outerShdw blurRad="38100" dist="38100" dir="2700000" algn="tl">
                    <a:srgbClr val="C0C0C0"/>
                  </a:outerShdw>
                </a:effectLst>
                <a:latin typeface="+mn-lt"/>
                <a:ea typeface="+mn-ea"/>
                <a:cs typeface="Arial" pitchFamily="34" charset="0"/>
              </a:rPr>
              <a:t>eedback</a:t>
            </a:r>
            <a:endParaRPr lang="en-US" sz="5400" dirty="0">
              <a:solidFill>
                <a:schemeClr val="accent2">
                  <a:lumMod val="75000"/>
                </a:schemeClr>
              </a:solidFill>
              <a:effectLst>
                <a:outerShdw blurRad="38100" dist="38100" dir="2700000" algn="tl">
                  <a:srgbClr val="C0C0C0"/>
                </a:outerShdw>
              </a:effectLst>
              <a:latin typeface="+mn-lt"/>
              <a:ea typeface="+mn-ea"/>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602583599"/>
              </p:ext>
            </p:extLst>
          </p:nvPr>
        </p:nvGraphicFramePr>
        <p:xfrm>
          <a:off x="914400" y="1585347"/>
          <a:ext cx="7315200" cy="3968018"/>
        </p:xfrm>
        <a:graphic>
          <a:graphicData uri="http://schemas.openxmlformats.org/drawingml/2006/table">
            <a:tbl>
              <a:tblPr bandRow="1">
                <a:tableStyleId>{68D230F3-CF80-4859-8CE7-A43EE81993B5}</a:tableStyleId>
              </a:tblPr>
              <a:tblGrid>
                <a:gridCol w="7315200"/>
              </a:tblGrid>
              <a:tr h="853053">
                <a:tc>
                  <a:txBody>
                    <a:bodyPr/>
                    <a:lstStyle/>
                    <a:p>
                      <a:pPr marL="342900" marR="0" lvl="0" indent="-342900">
                        <a:lnSpc>
                          <a:spcPct val="115000"/>
                        </a:lnSpc>
                        <a:spcBef>
                          <a:spcPts val="0"/>
                        </a:spcBef>
                        <a:spcAft>
                          <a:spcPts val="1000"/>
                        </a:spcAft>
                        <a:buFont typeface="+mj-lt"/>
                        <a:buNone/>
                      </a:pPr>
                      <a:r>
                        <a:rPr lang="en-US" sz="2000" dirty="0" smtClean="0"/>
                        <a:t>1. </a:t>
                      </a:r>
                      <a:r>
                        <a:rPr lang="en-US" sz="2000" baseline="0" dirty="0" smtClean="0"/>
                        <a:t> </a:t>
                      </a:r>
                      <a:r>
                        <a:rPr lang="en-US" sz="2000" dirty="0" smtClean="0"/>
                        <a:t>Facilitates development </a:t>
                      </a:r>
                      <a:r>
                        <a:rPr lang="en-US" sz="2000" dirty="0"/>
                        <a:t>of self-assessment (reflection) in learning</a:t>
                      </a:r>
                      <a:r>
                        <a:rPr lang="en-US" sz="2000" dirty="0" smtClean="0"/>
                        <a:t>.</a:t>
                      </a:r>
                      <a:endParaRPr lang="en-US" sz="2000" dirty="0">
                        <a:solidFill>
                          <a:schemeClr val="accent2">
                            <a:lumMod val="50000"/>
                          </a:schemeClr>
                        </a:solidFill>
                        <a:latin typeface="Arial" pitchFamily="34" charset="0"/>
                        <a:ea typeface="Calibri"/>
                        <a:cs typeface="Arial" pitchFamily="34" charset="0"/>
                      </a:endParaRPr>
                    </a:p>
                  </a:txBody>
                  <a:tcPr marL="62523" marR="62523" marT="8848" marB="0"/>
                </a:tc>
              </a:tr>
              <a:tr h="595188">
                <a:tc>
                  <a:txBody>
                    <a:bodyPr/>
                    <a:lstStyle/>
                    <a:p>
                      <a:pPr marL="342900" marR="0" lvl="0" indent="-342900">
                        <a:lnSpc>
                          <a:spcPct val="115000"/>
                        </a:lnSpc>
                        <a:spcBef>
                          <a:spcPts val="0"/>
                        </a:spcBef>
                        <a:spcAft>
                          <a:spcPts val="1000"/>
                        </a:spcAft>
                        <a:buFont typeface="+mj-lt"/>
                        <a:buNone/>
                      </a:pPr>
                      <a:r>
                        <a:rPr lang="en-US" sz="2000" dirty="0" smtClean="0"/>
                        <a:t>2.  Encourages </a:t>
                      </a:r>
                      <a:r>
                        <a:rPr lang="en-US" sz="2000" dirty="0"/>
                        <a:t>teacher and peer </a:t>
                      </a:r>
                      <a:r>
                        <a:rPr lang="en-US" sz="2000" dirty="0" smtClean="0"/>
                        <a:t>dialogue </a:t>
                      </a:r>
                      <a:r>
                        <a:rPr lang="en-US" sz="2000" dirty="0"/>
                        <a:t>around learning</a:t>
                      </a:r>
                      <a:r>
                        <a:rPr lang="en-US" sz="2000" dirty="0" smtClean="0"/>
                        <a:t>.</a:t>
                      </a:r>
                      <a:endParaRPr lang="en-US" sz="2000" dirty="0">
                        <a:solidFill>
                          <a:schemeClr val="accent2">
                            <a:lumMod val="50000"/>
                          </a:schemeClr>
                        </a:solidFill>
                        <a:latin typeface="Arial" pitchFamily="34" charset="0"/>
                        <a:ea typeface="Calibri"/>
                        <a:cs typeface="Arial" pitchFamily="34" charset="0"/>
                      </a:endParaRPr>
                    </a:p>
                  </a:txBody>
                  <a:tcPr marL="62523" marR="62523" marT="8848" marB="0"/>
                </a:tc>
              </a:tr>
              <a:tr h="948984">
                <a:tc>
                  <a:txBody>
                    <a:bodyPr/>
                    <a:lstStyle/>
                    <a:p>
                      <a:pPr marL="342900" marR="0" lvl="0" indent="-342900">
                        <a:lnSpc>
                          <a:spcPct val="115000"/>
                        </a:lnSpc>
                        <a:spcBef>
                          <a:spcPts val="0"/>
                        </a:spcBef>
                        <a:spcAft>
                          <a:spcPts val="1000"/>
                        </a:spcAft>
                        <a:buFont typeface="+mj-lt"/>
                        <a:buNone/>
                      </a:pPr>
                      <a:r>
                        <a:rPr lang="en-US" sz="2000" dirty="0" smtClean="0"/>
                        <a:t>3.  Helps </a:t>
                      </a:r>
                      <a:r>
                        <a:rPr lang="en-US" sz="2000" dirty="0"/>
                        <a:t>to clarify </a:t>
                      </a:r>
                      <a:r>
                        <a:rPr lang="en-US" sz="2000" dirty="0" smtClean="0"/>
                        <a:t>good </a:t>
                      </a:r>
                      <a:r>
                        <a:rPr lang="en-US" sz="2000" dirty="0"/>
                        <a:t>performance </a:t>
                      </a:r>
                      <a:r>
                        <a:rPr lang="en-US" sz="2000" dirty="0" smtClean="0"/>
                        <a:t>(i.e., expected goals, </a:t>
                      </a:r>
                      <a:r>
                        <a:rPr lang="en-US" sz="2000" dirty="0"/>
                        <a:t>criteria, </a:t>
                      </a:r>
                      <a:r>
                        <a:rPr lang="en-US" sz="2000" dirty="0" smtClean="0"/>
                        <a:t>and</a:t>
                      </a:r>
                      <a:r>
                        <a:rPr lang="en-US" sz="2000" baseline="0" dirty="0" smtClean="0"/>
                        <a:t> </a:t>
                      </a:r>
                      <a:r>
                        <a:rPr lang="en-US" sz="2000" dirty="0" smtClean="0"/>
                        <a:t>standards).</a:t>
                      </a:r>
                      <a:endParaRPr lang="en-US" sz="2000" dirty="0">
                        <a:solidFill>
                          <a:schemeClr val="accent2">
                            <a:lumMod val="50000"/>
                          </a:schemeClr>
                        </a:solidFill>
                        <a:latin typeface="Arial" pitchFamily="34" charset="0"/>
                        <a:ea typeface="Calibri"/>
                        <a:cs typeface="Arial" pitchFamily="34" charset="0"/>
                      </a:endParaRPr>
                    </a:p>
                  </a:txBody>
                  <a:tcPr marL="62523" marR="62523" marT="8848" marB="0"/>
                </a:tc>
              </a:tr>
              <a:tr h="948984">
                <a:tc>
                  <a:txBody>
                    <a:bodyPr/>
                    <a:lstStyle/>
                    <a:p>
                      <a:pPr marL="342900" marR="0" lvl="0" indent="-342900">
                        <a:lnSpc>
                          <a:spcPct val="115000"/>
                        </a:lnSpc>
                        <a:spcBef>
                          <a:spcPts val="0"/>
                        </a:spcBef>
                        <a:spcAft>
                          <a:spcPts val="1000"/>
                        </a:spcAft>
                        <a:buFont typeface="+mj-lt"/>
                        <a:buNone/>
                      </a:pPr>
                      <a:r>
                        <a:rPr lang="en-US" sz="2000" dirty="0" smtClean="0"/>
                        <a:t>4. </a:t>
                      </a:r>
                      <a:r>
                        <a:rPr lang="en-US" sz="2000" baseline="0" dirty="0" smtClean="0"/>
                        <a:t> </a:t>
                      </a:r>
                      <a:r>
                        <a:rPr lang="en-US" sz="2000" dirty="0" smtClean="0"/>
                        <a:t>Provides </a:t>
                      </a:r>
                      <a:r>
                        <a:rPr lang="en-US" sz="2000" dirty="0"/>
                        <a:t>opportunities to close the gap between current and desired performance</a:t>
                      </a:r>
                      <a:r>
                        <a:rPr lang="en-US" sz="2000" dirty="0" smtClean="0"/>
                        <a:t>.</a:t>
                      </a:r>
                      <a:endParaRPr lang="en-US" sz="2000" dirty="0">
                        <a:solidFill>
                          <a:schemeClr val="accent2">
                            <a:lumMod val="50000"/>
                          </a:schemeClr>
                        </a:solidFill>
                        <a:latin typeface="Arial" pitchFamily="34" charset="0"/>
                        <a:ea typeface="Calibri"/>
                        <a:cs typeface="Arial" pitchFamily="34" charset="0"/>
                      </a:endParaRPr>
                    </a:p>
                  </a:txBody>
                  <a:tcPr marL="62523" marR="62523" marT="8848" marB="0"/>
                </a:tc>
              </a:tr>
              <a:tr h="621809">
                <a:tc>
                  <a:txBody>
                    <a:bodyPr/>
                    <a:lstStyle/>
                    <a:p>
                      <a:pPr marL="342900" marR="0" lvl="0" indent="-342900" algn="l" defTabSz="914400" rtl="0" eaLnBrk="1" fontAlgn="auto" latinLnBrk="0" hangingPunct="1">
                        <a:lnSpc>
                          <a:spcPct val="115000"/>
                        </a:lnSpc>
                        <a:spcBef>
                          <a:spcPts val="0"/>
                        </a:spcBef>
                        <a:spcAft>
                          <a:spcPts val="1000"/>
                        </a:spcAft>
                        <a:buClrTx/>
                        <a:buSzTx/>
                        <a:buFont typeface="+mj-lt"/>
                        <a:buNone/>
                        <a:tabLst/>
                        <a:defRPr/>
                      </a:pPr>
                      <a:r>
                        <a:rPr lang="en-US" sz="2000" smtClean="0"/>
                        <a:t>5. </a:t>
                      </a:r>
                      <a:r>
                        <a:rPr lang="en-US" sz="2000" dirty="0" smtClean="0"/>
                        <a:t>Encourages positive motivational beliefs and self-esteem.</a:t>
                      </a:r>
                      <a:endParaRPr lang="en-US" sz="2000" dirty="0" smtClean="0">
                        <a:solidFill>
                          <a:schemeClr val="accent2">
                            <a:lumMod val="50000"/>
                          </a:schemeClr>
                        </a:solidFill>
                        <a:latin typeface="Arial" pitchFamily="34" charset="0"/>
                        <a:ea typeface="Calibri"/>
                        <a:cs typeface="Arial" pitchFamily="34" charset="0"/>
                      </a:endParaRPr>
                    </a:p>
                  </a:txBody>
                  <a:tcPr marL="62523" marR="62523" marT="8848" marB="0"/>
                </a:tc>
              </a:tr>
            </a:tbl>
          </a:graphicData>
        </a:graphic>
      </p:graphicFrame>
      <p:sp>
        <p:nvSpPr>
          <p:cNvPr id="4" name="Rectangle 3"/>
          <p:cNvSpPr/>
          <p:nvPr/>
        </p:nvSpPr>
        <p:spPr>
          <a:xfrm>
            <a:off x="685800" y="6019800"/>
            <a:ext cx="8077200" cy="430887"/>
          </a:xfrm>
          <a:prstGeom prst="rect">
            <a:avLst/>
          </a:prstGeom>
        </p:spPr>
        <p:txBody>
          <a:bodyPr wrap="square">
            <a:spAutoFit/>
          </a:bodyPr>
          <a:lstStyle/>
          <a:p>
            <a:pPr>
              <a:buNone/>
            </a:pPr>
            <a:r>
              <a:rPr lang="en-US" sz="1100" dirty="0" err="1" smtClean="0"/>
              <a:t>Juwah</a:t>
            </a:r>
            <a:r>
              <a:rPr lang="en-US" sz="1100" dirty="0" smtClean="0"/>
              <a:t>, C., Macfarlane-Dick, D., Matthew, B., </a:t>
            </a:r>
            <a:r>
              <a:rPr lang="en-US" sz="1100" dirty="0" err="1" smtClean="0"/>
              <a:t>Nicol</a:t>
            </a:r>
            <a:r>
              <a:rPr lang="en-US" sz="1100" dirty="0" smtClean="0"/>
              <a:t>, D., Ross, D., &amp; Smith, B. (2004). </a:t>
            </a:r>
            <a:r>
              <a:rPr lang="en-US" sz="1100" i="1" dirty="0" smtClean="0"/>
              <a:t>Enhancing student learning through effective formative feedback</a:t>
            </a:r>
            <a:r>
              <a:rPr lang="en-US" sz="1100" dirty="0" smtClean="0"/>
              <a:t>. York: The Higher Education Academy</a:t>
            </a:r>
            <a:r>
              <a:rPr lang="en-US" sz="1100" i="1" dirty="0" smtClean="0"/>
              <a:t>.</a:t>
            </a:r>
            <a:endParaRPr lang="en-US" sz="1100" b="1"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91550" cy="762001"/>
          </a:xfrm>
        </p:spPr>
        <p:txBody>
          <a:bodyPr>
            <a:noAutofit/>
          </a:body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1</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4" name="Rounded Rectangle 3"/>
          <p:cNvSpPr/>
          <p:nvPr/>
        </p:nvSpPr>
        <p:spPr>
          <a:xfrm>
            <a:off x="609600" y="1905000"/>
            <a:ext cx="7924800" cy="3581400"/>
          </a:xfrm>
          <a:prstGeom prst="round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spcBef>
                <a:spcPts val="0"/>
              </a:spcBef>
              <a:spcAft>
                <a:spcPts val="1200"/>
              </a:spcAft>
              <a:buClr>
                <a:srgbClr val="C00000"/>
              </a:buClr>
            </a:pPr>
            <a:r>
              <a:rPr lang="en-US" sz="3400" dirty="0">
                <a:solidFill>
                  <a:schemeClr val="accent6">
                    <a:lumMod val="50000"/>
                  </a:schemeClr>
                </a:solidFill>
              </a:rPr>
              <a:t>If </a:t>
            </a:r>
            <a:r>
              <a:rPr lang="en-US" sz="3400" dirty="0" smtClean="0">
                <a:solidFill>
                  <a:schemeClr val="accent6">
                    <a:lumMod val="50000"/>
                  </a:schemeClr>
                </a:solidFill>
              </a:rPr>
              <a:t>students are directly involved in assessing their own work and given frequent opportunities to reflect on their goals, then learning and achievement can be enhanced (McDonald </a:t>
            </a:r>
            <a:r>
              <a:rPr lang="en-US" sz="3400" dirty="0">
                <a:solidFill>
                  <a:schemeClr val="accent6">
                    <a:lumMod val="50000"/>
                  </a:schemeClr>
                </a:solidFill>
              </a:rPr>
              <a:t>&amp; </a:t>
            </a:r>
            <a:r>
              <a:rPr lang="en-US" sz="3400" dirty="0" err="1" smtClean="0">
                <a:solidFill>
                  <a:schemeClr val="accent6">
                    <a:lumMod val="50000"/>
                  </a:schemeClr>
                </a:solidFill>
              </a:rPr>
              <a:t>Boud</a:t>
            </a:r>
            <a:r>
              <a:rPr lang="en-US" sz="3400" dirty="0">
                <a:solidFill>
                  <a:schemeClr val="accent6">
                    <a:lumMod val="50000"/>
                  </a:schemeClr>
                </a:solidFill>
              </a:rPr>
              <a:t>, 2003). </a:t>
            </a:r>
          </a:p>
        </p:txBody>
      </p:sp>
      <p:sp>
        <p:nvSpPr>
          <p:cNvPr id="3" name="Rectangle 2"/>
          <p:cNvSpPr/>
          <p:nvPr/>
        </p:nvSpPr>
        <p:spPr>
          <a:xfrm rot="20104065">
            <a:off x="6009627" y="996954"/>
            <a:ext cx="2005020" cy="7565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Foster self- </a:t>
            </a:r>
          </a:p>
          <a:p>
            <a:pPr algn="ctr"/>
            <a:r>
              <a:rPr lang="en-US" b="1" dirty="0" smtClean="0"/>
              <a:t>assessment</a:t>
            </a:r>
            <a:endParaRPr lang="en-US"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79095" y="1524000"/>
            <a:ext cx="8488680" cy="4788408"/>
          </a:xfrm>
          <a:prstGeom prst="round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514350" indent="-514350">
              <a:buClr>
                <a:srgbClr val="CC0066"/>
              </a:buClr>
              <a:buFont typeface="Wingdings" pitchFamily="2" charset="2"/>
              <a:buChar char="Ø"/>
            </a:pPr>
            <a:r>
              <a:rPr lang="en-US" sz="2800" dirty="0" smtClean="0">
                <a:solidFill>
                  <a:schemeClr val="accent6">
                    <a:lumMod val="50000"/>
                  </a:schemeClr>
                </a:solidFill>
              </a:rPr>
              <a:t>Conceptual </a:t>
            </a:r>
            <a:r>
              <a:rPr lang="en-US" sz="2800" dirty="0">
                <a:solidFill>
                  <a:schemeClr val="accent6">
                    <a:lumMod val="50000"/>
                  </a:schemeClr>
                </a:solidFill>
              </a:rPr>
              <a:t>feedback should </a:t>
            </a:r>
            <a:r>
              <a:rPr lang="en-US" sz="2800" dirty="0" smtClean="0">
                <a:solidFill>
                  <a:schemeClr val="accent6">
                    <a:lumMod val="50000"/>
                  </a:schemeClr>
                </a:solidFill>
              </a:rPr>
              <a:t>be a </a:t>
            </a:r>
            <a:r>
              <a:rPr lang="en-US" sz="2800" i="1" dirty="0" smtClean="0">
                <a:solidFill>
                  <a:schemeClr val="accent6">
                    <a:lumMod val="50000"/>
                  </a:schemeClr>
                </a:solidFill>
              </a:rPr>
              <a:t>dialogue</a:t>
            </a:r>
            <a:r>
              <a:rPr lang="en-US" sz="2800" dirty="0" smtClean="0">
                <a:solidFill>
                  <a:schemeClr val="accent6">
                    <a:lumMod val="50000"/>
                  </a:schemeClr>
                </a:solidFill>
              </a:rPr>
              <a:t> </a:t>
            </a:r>
            <a:r>
              <a:rPr lang="en-US" sz="2800" dirty="0">
                <a:solidFill>
                  <a:schemeClr val="accent6">
                    <a:lumMod val="50000"/>
                  </a:schemeClr>
                </a:solidFill>
              </a:rPr>
              <a:t>rather than </a:t>
            </a:r>
            <a:r>
              <a:rPr lang="en-US" sz="2800" dirty="0" smtClean="0">
                <a:solidFill>
                  <a:schemeClr val="accent6">
                    <a:lumMod val="50000"/>
                  </a:schemeClr>
                </a:solidFill>
              </a:rPr>
              <a:t>simply information transmission. </a:t>
            </a:r>
          </a:p>
          <a:p>
            <a:pPr marL="514350" indent="-514350">
              <a:buClr>
                <a:srgbClr val="CC0066"/>
              </a:buClr>
              <a:buFont typeface="Wingdings" pitchFamily="2" charset="2"/>
              <a:buChar char="Ø"/>
            </a:pPr>
            <a:r>
              <a:rPr lang="en-US" sz="2800" dirty="0" smtClean="0">
                <a:solidFill>
                  <a:schemeClr val="accent6">
                    <a:lumMod val="50000"/>
                  </a:schemeClr>
                </a:solidFill>
              </a:rPr>
              <a:t>Peer dialogue </a:t>
            </a:r>
            <a:r>
              <a:rPr lang="en-US" sz="2800" dirty="0">
                <a:solidFill>
                  <a:schemeClr val="accent6">
                    <a:lumMod val="50000"/>
                  </a:schemeClr>
                </a:solidFill>
              </a:rPr>
              <a:t>is beneficial for student </a:t>
            </a:r>
            <a:r>
              <a:rPr lang="en-US" sz="2800" dirty="0" smtClean="0">
                <a:solidFill>
                  <a:schemeClr val="accent6">
                    <a:lumMod val="50000"/>
                  </a:schemeClr>
                </a:solidFill>
              </a:rPr>
              <a:t>learning because</a:t>
            </a:r>
            <a:endParaRPr lang="en-US" sz="2800" dirty="0">
              <a:solidFill>
                <a:schemeClr val="accent6">
                  <a:lumMod val="50000"/>
                </a:schemeClr>
              </a:solidFill>
            </a:endParaRPr>
          </a:p>
          <a:p>
            <a:pPr marL="833438" lvl="1" indent="-285750">
              <a:buClr>
                <a:srgbClr val="CC0066"/>
              </a:buClr>
            </a:pPr>
            <a:r>
              <a:rPr lang="en-US" sz="1900" dirty="0" smtClean="0">
                <a:solidFill>
                  <a:schemeClr val="accent6">
                    <a:lumMod val="50000"/>
                  </a:schemeClr>
                </a:solidFill>
              </a:rPr>
              <a:t>Dialogue </a:t>
            </a:r>
            <a:r>
              <a:rPr lang="en-US" sz="1900" dirty="0">
                <a:solidFill>
                  <a:schemeClr val="accent6">
                    <a:lumMod val="50000"/>
                  </a:schemeClr>
                </a:solidFill>
              </a:rPr>
              <a:t>with peers </a:t>
            </a:r>
            <a:r>
              <a:rPr lang="en-US" sz="1900" dirty="0" smtClean="0">
                <a:solidFill>
                  <a:schemeClr val="accent6">
                    <a:lumMod val="50000"/>
                  </a:schemeClr>
                </a:solidFill>
              </a:rPr>
              <a:t>is more </a:t>
            </a:r>
            <a:r>
              <a:rPr lang="en-US" sz="1900" dirty="0">
                <a:solidFill>
                  <a:schemeClr val="accent6">
                    <a:lumMod val="50000"/>
                  </a:schemeClr>
                </a:solidFill>
              </a:rPr>
              <a:t>accessible than with teachers.</a:t>
            </a:r>
          </a:p>
          <a:p>
            <a:pPr marL="833438" lvl="1" indent="-285750">
              <a:buClr>
                <a:srgbClr val="CC0066"/>
              </a:buClr>
            </a:pPr>
            <a:r>
              <a:rPr lang="en-US" sz="1900" dirty="0">
                <a:solidFill>
                  <a:schemeClr val="accent6">
                    <a:lumMod val="50000"/>
                  </a:schemeClr>
                </a:solidFill>
              </a:rPr>
              <a:t>Peer discussion provides alternative perspectives, tactics, and strategies on problems.</a:t>
            </a:r>
          </a:p>
          <a:p>
            <a:pPr marL="833438" lvl="1" indent="-285750">
              <a:buClr>
                <a:srgbClr val="CC0066"/>
              </a:buClr>
            </a:pPr>
            <a:r>
              <a:rPr lang="en-US" sz="1900" dirty="0">
                <a:solidFill>
                  <a:schemeClr val="accent6">
                    <a:lumMod val="50000"/>
                  </a:schemeClr>
                </a:solidFill>
              </a:rPr>
              <a:t>Peer discussion may be motivational.</a:t>
            </a:r>
          </a:p>
          <a:p>
            <a:pPr marL="833438" lvl="1" indent="-285750">
              <a:buClr>
                <a:srgbClr val="CC0066"/>
              </a:buClr>
            </a:pPr>
            <a:r>
              <a:rPr lang="en-US" sz="1900" dirty="0" smtClean="0">
                <a:solidFill>
                  <a:schemeClr val="accent6">
                    <a:lumMod val="50000"/>
                  </a:schemeClr>
                </a:solidFill>
              </a:rPr>
              <a:t>It is usually easier </a:t>
            </a:r>
            <a:r>
              <a:rPr lang="en-US" sz="1900" dirty="0">
                <a:solidFill>
                  <a:schemeClr val="accent6">
                    <a:lumMod val="50000"/>
                  </a:schemeClr>
                </a:solidFill>
              </a:rPr>
              <a:t>for students to accept </a:t>
            </a:r>
            <a:r>
              <a:rPr lang="en-US" sz="1900" dirty="0" smtClean="0">
                <a:solidFill>
                  <a:schemeClr val="accent6">
                    <a:lumMod val="50000"/>
                  </a:schemeClr>
                </a:solidFill>
              </a:rPr>
              <a:t>peers</a:t>
            </a:r>
            <a:r>
              <a:rPr lang="en-US" sz="1900" dirty="0">
                <a:solidFill>
                  <a:schemeClr val="accent6">
                    <a:lumMod val="50000"/>
                  </a:schemeClr>
                </a:solidFill>
              </a:rPr>
              <a:t>’ critiques than teachers’ critiques</a:t>
            </a:r>
            <a:r>
              <a:rPr lang="en-US" sz="1800" dirty="0" smtClean="0">
                <a:solidFill>
                  <a:schemeClr val="accent6">
                    <a:lumMod val="50000"/>
                  </a:schemeClr>
                </a:solidFill>
              </a:rPr>
              <a:t>.</a:t>
            </a:r>
            <a:endParaRPr lang="en-US" sz="1800" dirty="0">
              <a:solidFill>
                <a:schemeClr val="accent6">
                  <a:lumMod val="50000"/>
                </a:schemeClr>
              </a:solidFill>
            </a:endParaRPr>
          </a:p>
        </p:txBody>
      </p:sp>
      <p:sp>
        <p:nvSpPr>
          <p:cNvPr id="5" name="Title 1"/>
          <p:cNvSpPr txBox="1">
            <a:spLocks/>
          </p:cNvSpPr>
          <p:nvPr/>
        </p:nvSpPr>
        <p:spPr>
          <a:xfrm>
            <a:off x="228600" y="228600"/>
            <a:ext cx="8591550" cy="762001"/>
          </a:xfrm>
          <a:prstGeom prst="rect">
            <a:avLst/>
          </a:prstGeom>
        </p:spPr>
        <p:txBody>
          <a:bodyPr vert="horz" lIns="91440" tIns="45720" rIns="91440" bIns="45720" rtlCol="0" anchor="b" anchorCtr="0">
            <a:no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pPr algn="ctr"/>
            <a:r>
              <a:rPr lang="en-US" sz="5400" dirty="0" smtClean="0">
                <a:solidFill>
                  <a:schemeClr val="accent2">
                    <a:lumMod val="75000"/>
                  </a:schemeClr>
                </a:solidFill>
                <a:effectLst>
                  <a:outerShdw blurRad="38100" dist="38100" dir="2700000" algn="tl">
                    <a:srgbClr val="000000">
                      <a:alpha val="43137"/>
                    </a:srgbClr>
                  </a:outerShdw>
                </a:effectLst>
                <a:latin typeface="+mn-lt"/>
              </a:rPr>
              <a:t>Principle 2</a:t>
            </a:r>
            <a:endParaRPr lang="en-US" sz="5400" dirty="0">
              <a:solidFill>
                <a:schemeClr val="accent2">
                  <a:lumMod val="75000"/>
                </a:schemeClr>
              </a:solidFill>
              <a:effectLst>
                <a:outerShdw blurRad="38100" dist="38100" dir="2700000" algn="tl">
                  <a:srgbClr val="000000">
                    <a:alpha val="43137"/>
                  </a:srgbClr>
                </a:outerShdw>
              </a:effectLst>
              <a:latin typeface="+mn-lt"/>
            </a:endParaRPr>
          </a:p>
        </p:txBody>
      </p:sp>
      <p:sp>
        <p:nvSpPr>
          <p:cNvPr id="6" name="Rectangle 5"/>
          <p:cNvSpPr/>
          <p:nvPr/>
        </p:nvSpPr>
        <p:spPr>
          <a:xfrm rot="20104065">
            <a:off x="6452956" y="1036880"/>
            <a:ext cx="1708047" cy="6455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Promote </a:t>
            </a:r>
          </a:p>
          <a:p>
            <a:pPr algn="ctr"/>
            <a:r>
              <a:rPr lang="en-US" b="1" dirty="0" smtClean="0"/>
              <a:t>dialogue</a:t>
            </a:r>
            <a:endParaRPr lang="en-US" b="1"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1_Soho">
  <a:themeElements>
    <a:clrScheme name="Custom 2">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0084B4"/>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TC101790493[[fn=SOHO]]</Template>
  <TotalTime>4083</TotalTime>
  <Words>3444</Words>
  <Application>Microsoft Office PowerPoint</Application>
  <PresentationFormat>On-screen Show (4:3)</PresentationFormat>
  <Paragraphs>481</Paragraphs>
  <Slides>59</Slides>
  <Notes>59</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Soho</vt:lpstr>
      <vt:lpstr>1_Soho</vt:lpstr>
      <vt:lpstr>Slide 1</vt:lpstr>
      <vt:lpstr>Slide 2</vt:lpstr>
      <vt:lpstr>Outline</vt:lpstr>
      <vt:lpstr>Slide 4</vt:lpstr>
      <vt:lpstr>Slide 5</vt:lpstr>
      <vt:lpstr>Benefits of Feedback</vt:lpstr>
      <vt:lpstr>Principles of Good Feedback</vt:lpstr>
      <vt:lpstr>Principle 1</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Example</vt:lpstr>
      <vt:lpstr>Slide 26</vt:lpstr>
      <vt:lpstr>Slide 27</vt:lpstr>
      <vt:lpstr>   Example</vt:lpstr>
      <vt:lpstr>Example</vt:lpstr>
      <vt:lpstr>Slide 30</vt:lpstr>
      <vt:lpstr>Example</vt:lpstr>
      <vt:lpstr>Slide 32</vt:lpstr>
      <vt:lpstr>Slide 33</vt:lpstr>
      <vt:lpstr>Immediate &amp; Delayed Feedback</vt:lpstr>
      <vt:lpstr>Example</vt:lpstr>
      <vt:lpstr>Example</vt:lpstr>
      <vt:lpstr>Slide 37</vt:lpstr>
      <vt:lpstr>Slide 38</vt:lpstr>
      <vt:lpstr>Slide 39</vt:lpstr>
      <vt:lpstr>Slide 40</vt:lpstr>
      <vt:lpstr>Slide 41</vt:lpstr>
      <vt:lpstr>Slide 42</vt:lpstr>
      <vt:lpstr>Slide 43</vt:lpstr>
      <vt:lpstr>Slide 44</vt:lpstr>
      <vt:lpstr>What did she do wrong?</vt:lpstr>
      <vt:lpstr>What did he do right?</vt:lpstr>
      <vt:lpstr>What did he do wrong?</vt:lpstr>
      <vt:lpstr>Slide 48</vt:lpstr>
      <vt:lpstr>Slide 49</vt:lpstr>
      <vt:lpstr>Slide 50</vt:lpstr>
      <vt:lpstr>If you were Ms. Jackson …</vt:lpstr>
      <vt:lpstr>Slide 52</vt:lpstr>
      <vt:lpstr>Slide 53</vt:lpstr>
      <vt:lpstr>Role-Playing Activity</vt:lpstr>
      <vt:lpstr>Role-Playing Activity</vt:lpstr>
      <vt:lpstr>Discussion</vt:lpstr>
      <vt:lpstr>Assessment Time </vt:lpstr>
      <vt:lpstr>References</vt:lpstr>
      <vt:lpstr>Slide 59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vshute</dc:creator>
  <cp:lastModifiedBy>cdwyer</cp:lastModifiedBy>
  <cp:revision>539</cp:revision>
  <cp:lastPrinted>2011-07-14T19:02:41Z</cp:lastPrinted>
  <dcterms:created xsi:type="dcterms:W3CDTF">2011-06-17T13:19:24Z</dcterms:created>
  <dcterms:modified xsi:type="dcterms:W3CDTF">2011-08-18T18:39:25Z</dcterms:modified>
</cp:coreProperties>
</file>