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99FF"/>
    <a:srgbClr val="FFFFFF"/>
    <a:srgbClr val="CCFFFF"/>
    <a:srgbClr val="1E1E1E"/>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06CBE8-418F-45FA-80D1-4B2ADE457E4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1572315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06CBE8-418F-45FA-80D1-4B2ADE457E49}"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357230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06CBE8-418F-45FA-80D1-4B2ADE457E49}"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887025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06CBE8-418F-45FA-80D1-4B2ADE457E49}"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CECF6-C5CE-45C5-B2F7-B327F4AC8559}"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575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06CBE8-418F-45FA-80D1-4B2ADE457E49}"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1032011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06CBE8-418F-45FA-80D1-4B2ADE457E49}"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2712703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06CBE8-418F-45FA-80D1-4B2ADE457E49}"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477462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6CBE8-418F-45FA-80D1-4B2ADE457E4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2055668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6CBE8-418F-45FA-80D1-4B2ADE457E4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119272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6CBE8-418F-45FA-80D1-4B2ADE457E4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3359912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06CBE8-418F-45FA-80D1-4B2ADE457E4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30017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06CBE8-418F-45FA-80D1-4B2ADE457E49}"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36789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06CBE8-418F-45FA-80D1-4B2ADE457E49}"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95328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06CBE8-418F-45FA-80D1-4B2ADE457E49}"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211183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6CBE8-418F-45FA-80D1-4B2ADE457E49}"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118263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06CBE8-418F-45FA-80D1-4B2ADE457E49}"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92302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06CBE8-418F-45FA-80D1-4B2ADE457E49}"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372501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406CBE8-418F-45FA-80D1-4B2ADE457E49}" type="datetimeFigureOut">
              <a:rPr lang="en-US" smtClean="0"/>
              <a:t>12/8/2020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71CECF6-C5CE-45C5-B2F7-B327F4AC8559}" type="slidenum">
              <a:rPr lang="en-US" smtClean="0"/>
              <a:t>‹#›</a:t>
            </a:fld>
            <a:endParaRPr lang="en-US"/>
          </a:p>
        </p:txBody>
      </p:sp>
    </p:spTree>
    <p:extLst>
      <p:ext uri="{BB962C8B-B14F-4D97-AF65-F5344CB8AC3E}">
        <p14:creationId xmlns:p14="http://schemas.microsoft.com/office/powerpoint/2010/main" val="23380358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68BE36-024D-4A4F-BBA5-8CF8C4A8CD8A}"/>
              </a:ext>
            </a:extLst>
          </p:cNvPr>
          <p:cNvSpPr>
            <a:spLocks noGrp="1"/>
          </p:cNvSpPr>
          <p:nvPr>
            <p:ph type="title"/>
          </p:nvPr>
        </p:nvSpPr>
        <p:spPr>
          <a:xfrm>
            <a:off x="919119" y="228600"/>
            <a:ext cx="10353762" cy="552450"/>
          </a:xfrm>
        </p:spPr>
        <p:txBody>
          <a:bodyPr>
            <a:normAutofit fontScale="90000"/>
          </a:bodyPr>
          <a:lstStyle/>
          <a:p>
            <a:r>
              <a:rPr lang="en-US" dirty="0"/>
              <a:t>Program Goal; Variables and Functions in </a:t>
            </a:r>
            <a:r>
              <a:rPr lang="en-US" dirty="0">
                <a:cs typeface="Courier New" panose="02070309020205020404" pitchFamily="49" charset="0"/>
              </a:rPr>
              <a:t>main</a:t>
            </a:r>
          </a:p>
        </p:txBody>
      </p:sp>
      <p:sp>
        <p:nvSpPr>
          <p:cNvPr id="5" name="Content Placeholder 4">
            <a:extLst>
              <a:ext uri="{FF2B5EF4-FFF2-40B4-BE49-F238E27FC236}">
                <a16:creationId xmlns:a16="http://schemas.microsoft.com/office/drawing/2014/main" id="{CFCB1027-AF56-43FD-8E38-226D0F1C33F7}"/>
              </a:ext>
            </a:extLst>
          </p:cNvPr>
          <p:cNvSpPr>
            <a:spLocks noGrp="1"/>
          </p:cNvSpPr>
          <p:nvPr>
            <p:ph sz="half" idx="1"/>
          </p:nvPr>
        </p:nvSpPr>
        <p:spPr>
          <a:xfrm>
            <a:off x="411269" y="952500"/>
            <a:ext cx="5577840" cy="5676900"/>
          </a:xfrm>
        </p:spPr>
        <p:txBody>
          <a:bodyPr lIns="0" tIns="0" rIns="0" bIns="0">
            <a:noAutofit/>
          </a:bodyPr>
          <a:lstStyle/>
          <a:p>
            <a:pPr marL="347472" indent="-347472">
              <a:spcBef>
                <a:spcPts val="0"/>
              </a:spcBef>
              <a:spcAft>
                <a:spcPts val="0"/>
              </a:spcAft>
            </a:pPr>
            <a:r>
              <a:rPr lang="en-US" sz="1800" b="1" u="sng" dirty="0">
                <a:latin typeface="Arial" panose="020B0604020202020204" pitchFamily="34" charset="0"/>
                <a:cs typeface="Arial" panose="020B0604020202020204" pitchFamily="34" charset="0"/>
              </a:rPr>
              <a:t>Program Goal:</a:t>
            </a:r>
            <a:r>
              <a:rPr lang="en-US" sz="1800" dirty="0">
                <a:latin typeface="Arial" panose="020B0604020202020204" pitchFamily="34" charset="0"/>
                <a:cs typeface="Arial" panose="020B0604020202020204" pitchFamily="34" charset="0"/>
              </a:rPr>
              <a:t> </a:t>
            </a:r>
          </a:p>
          <a:p>
            <a:pPr marL="347472" indent="-347472">
              <a:spcBef>
                <a:spcPts val="0"/>
              </a:spcBef>
              <a:spcAft>
                <a:spcPts val="0"/>
              </a:spcAft>
            </a:pPr>
            <a:r>
              <a:rPr lang="en-US" sz="1800" dirty="0">
                <a:latin typeface="Arial" panose="020B0604020202020204" pitchFamily="34" charset="0"/>
                <a:cs typeface="Arial" panose="020B0604020202020204" pitchFamily="34" charset="0"/>
              </a:rPr>
              <a:t>Part 1 – Read in stock data </a:t>
            </a:r>
          </a:p>
          <a:p>
            <a:pPr marL="724572" lvl="1" indent="-347472">
              <a:spcBef>
                <a:spcPts val="0"/>
              </a:spcBef>
              <a:spcAft>
                <a:spcPts val="0"/>
              </a:spcAft>
            </a:pPr>
            <a:r>
              <a:rPr lang="en-US" sz="1600" dirty="0">
                <a:latin typeface="Arial" panose="020B0604020202020204" pitchFamily="34" charset="0"/>
                <a:cs typeface="Arial" panose="020B0604020202020204" pitchFamily="34" charset="0"/>
              </a:rPr>
              <a:t>Read in data from user-specified input file, sort it how user wants, print the data to the screen as a list with three labeled columns: </a:t>
            </a:r>
          </a:p>
          <a:p>
            <a:pPr marL="724572" lvl="1" indent="-347472">
              <a:spcBef>
                <a:spcPts val="0"/>
              </a:spcBef>
              <a:spcAft>
                <a:spcPts val="0"/>
              </a:spcAft>
            </a:pPr>
            <a:r>
              <a:rPr lang="en-US" sz="1600" dirty="0">
                <a:latin typeface="Arial" panose="020B0604020202020204" pitchFamily="34" charset="0"/>
                <a:cs typeface="Arial" panose="020B0604020202020204" pitchFamily="34" charset="0"/>
              </a:rPr>
              <a:t>Left – Tickers (official symbols for stock names), </a:t>
            </a:r>
          </a:p>
          <a:p>
            <a:pPr marL="724572" lvl="1" indent="-347472">
              <a:spcBef>
                <a:spcPts val="0"/>
              </a:spcBef>
              <a:spcAft>
                <a:spcPts val="0"/>
              </a:spcAft>
            </a:pPr>
            <a:r>
              <a:rPr lang="en-US" sz="1600" dirty="0">
                <a:latin typeface="Arial" panose="020B0604020202020204" pitchFamily="34" charset="0"/>
                <a:cs typeface="Arial" panose="020B0604020202020204" pitchFamily="34" charset="0"/>
              </a:rPr>
              <a:t>Middle – Share Price (in US dollars, or USD $), </a:t>
            </a:r>
          </a:p>
          <a:p>
            <a:pPr marL="724572" lvl="1" indent="-347472">
              <a:spcBef>
                <a:spcPts val="0"/>
              </a:spcBef>
              <a:spcAft>
                <a:spcPts val="0"/>
              </a:spcAft>
            </a:pPr>
            <a:r>
              <a:rPr lang="en-US" sz="1600" dirty="0">
                <a:latin typeface="Arial" panose="020B0604020202020204" pitchFamily="34" charset="0"/>
                <a:cs typeface="Arial" panose="020B0604020202020204" pitchFamily="34" charset="0"/>
              </a:rPr>
              <a:t>Right – Growth (percent), either positive or negative; </a:t>
            </a:r>
          </a:p>
          <a:p>
            <a:pPr marL="347472" indent="-347472">
              <a:spcBef>
                <a:spcPts val="0"/>
              </a:spcBef>
              <a:spcAft>
                <a:spcPts val="0"/>
              </a:spcAft>
            </a:pPr>
            <a:r>
              <a:rPr lang="en-US" sz="1800" dirty="0">
                <a:latin typeface="Arial" panose="020B0604020202020204" pitchFamily="34" charset="0"/>
                <a:cs typeface="Arial" panose="020B0604020202020204" pitchFamily="34" charset="0"/>
              </a:rPr>
              <a:t>Part 2 – Stock-buying simulation</a:t>
            </a:r>
          </a:p>
          <a:p>
            <a:pPr marL="724572" lvl="1" indent="-347472">
              <a:spcBef>
                <a:spcPts val="0"/>
              </a:spcBef>
              <a:spcAft>
                <a:spcPts val="0"/>
              </a:spcAft>
            </a:pPr>
            <a:r>
              <a:rPr lang="en-US" sz="1600" dirty="0">
                <a:latin typeface="Arial" panose="020B0604020202020204" pitchFamily="34" charset="0"/>
                <a:cs typeface="Arial" panose="020B0604020202020204" pitchFamily="34" charset="0"/>
              </a:rPr>
              <a:t>If the user wishes, run a simulation of buying shares of one stock from the data.</a:t>
            </a:r>
          </a:p>
          <a:p>
            <a:pPr marL="0" indent="0" algn="ctr">
              <a:spcBef>
                <a:spcPts val="0"/>
              </a:spcBef>
              <a:spcAft>
                <a:spcPts val="0"/>
              </a:spcAft>
              <a:buNone/>
            </a:pPr>
            <a:r>
              <a:rPr lang="en-US" u="sng" dirty="0">
                <a:effectLst>
                  <a:outerShdw blurRad="38100" dist="38100" dir="2700000" algn="tl">
                    <a:srgbClr val="000000">
                      <a:alpha val="43137"/>
                    </a:srgbClr>
                  </a:outerShdw>
                </a:effectLst>
                <a:latin typeface="+mj-lt"/>
                <a:cs typeface="Arial" panose="020B0604020202020204" pitchFamily="34" charset="0"/>
              </a:rPr>
              <a:t>Structures</a:t>
            </a:r>
          </a:p>
          <a:p>
            <a:pPr marL="285750" indent="-285750">
              <a:spcBef>
                <a:spcPts val="0"/>
              </a:spcBef>
              <a:spcAft>
                <a:spcPts val="0"/>
              </a:spcAft>
            </a:pPr>
            <a:r>
              <a:rPr lang="en-US"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One structure: struct </a:t>
            </a:r>
            <a:r>
              <a:rPr lang="en-US" sz="1800"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stock</a:t>
            </a:r>
          </a:p>
          <a:p>
            <a:pPr marL="285750" indent="-285750">
              <a:spcBef>
                <a:spcPts val="0"/>
              </a:spcBef>
              <a:spcAft>
                <a:spcPts val="0"/>
              </a:spcAft>
            </a:pPr>
            <a:r>
              <a:rPr lang="en-US" sz="1800" dirty="0">
                <a:solidFill>
                  <a:srgbClr val="FFFF00"/>
                </a:solidFill>
                <a:effectLst/>
                <a:latin typeface="Arial" panose="020B0604020202020204" pitchFamily="34" charset="0"/>
                <a:cs typeface="Arial" panose="020B0604020202020204" pitchFamily="34" charset="0"/>
              </a:rPr>
              <a:t>stock </a:t>
            </a:r>
            <a:r>
              <a:rPr lang="en-US" sz="1800" dirty="0">
                <a:effectLst/>
                <a:latin typeface="Arial" panose="020B0604020202020204" pitchFamily="34" charset="0"/>
                <a:cs typeface="Arial" panose="020B0604020202020204" pitchFamily="34" charset="0"/>
              </a:rPr>
              <a:t>structure fields:</a:t>
            </a:r>
          </a:p>
          <a:p>
            <a:pPr marL="662850" lvl="1" indent="-285750">
              <a:spcBef>
                <a:spcPts val="0"/>
              </a:spcBef>
              <a:spcAft>
                <a:spcPts val="0"/>
              </a:spcAft>
            </a:pPr>
            <a:r>
              <a:rPr lang="en-US" sz="1600" dirty="0">
                <a:effectLst/>
                <a:latin typeface="Arial" panose="020B0604020202020204" pitchFamily="34" charset="0"/>
                <a:cs typeface="Arial" panose="020B0604020202020204" pitchFamily="34" charset="0"/>
              </a:rPr>
              <a:t>1. char </a:t>
            </a:r>
            <a:r>
              <a:rPr lang="en-US" sz="1600" dirty="0">
                <a:solidFill>
                  <a:srgbClr val="92D050"/>
                </a:solidFill>
                <a:effectLst/>
                <a:latin typeface="Arial" panose="020B0604020202020204" pitchFamily="34" charset="0"/>
                <a:cs typeface="Arial" panose="020B0604020202020204" pitchFamily="34" charset="0"/>
              </a:rPr>
              <a:t>ticker[10]</a:t>
            </a:r>
            <a:r>
              <a:rPr lang="en-US" sz="1600" dirty="0">
                <a:effectLst/>
                <a:latin typeface="Arial" panose="020B0604020202020204" pitchFamily="34" charset="0"/>
                <a:cs typeface="Arial" panose="020B0604020202020204" pitchFamily="34" charset="0"/>
              </a:rPr>
              <a:t> (enough space for 10 characters)</a:t>
            </a:r>
          </a:p>
          <a:p>
            <a:pPr marL="662850" lvl="1" indent="-285750">
              <a:spcBef>
                <a:spcPts val="0"/>
              </a:spcBef>
              <a:spcAft>
                <a:spcPts val="0"/>
              </a:spcAft>
            </a:pPr>
            <a:r>
              <a:rPr lang="en-US" sz="1600" dirty="0">
                <a:effectLst/>
                <a:latin typeface="Arial" panose="020B0604020202020204" pitchFamily="34" charset="0"/>
                <a:cs typeface="Arial" panose="020B0604020202020204" pitchFamily="34" charset="0"/>
              </a:rPr>
              <a:t>2. double </a:t>
            </a:r>
            <a:r>
              <a:rPr lang="en-US" sz="1600" dirty="0">
                <a:solidFill>
                  <a:srgbClr val="00B0F0"/>
                </a:solidFill>
                <a:effectLst/>
                <a:latin typeface="Arial" panose="020B0604020202020204" pitchFamily="34" charset="0"/>
                <a:cs typeface="Arial" panose="020B0604020202020204" pitchFamily="34" charset="0"/>
              </a:rPr>
              <a:t>price</a:t>
            </a:r>
          </a:p>
          <a:p>
            <a:pPr marL="662850" lvl="1" indent="-285750">
              <a:spcBef>
                <a:spcPts val="0"/>
              </a:spcBef>
              <a:spcAft>
                <a:spcPts val="0"/>
              </a:spcAft>
            </a:pPr>
            <a:r>
              <a:rPr lang="en-US" sz="1600" dirty="0">
                <a:effectLst/>
                <a:latin typeface="Arial" panose="020B0604020202020204" pitchFamily="34" charset="0"/>
                <a:cs typeface="Arial" panose="020B0604020202020204" pitchFamily="34" charset="0"/>
              </a:rPr>
              <a:t>3. double </a:t>
            </a:r>
            <a:r>
              <a:rPr lang="en-US" sz="1600" dirty="0">
                <a:solidFill>
                  <a:srgbClr val="00B0F0"/>
                </a:solidFill>
                <a:effectLst/>
                <a:latin typeface="Arial" panose="020B0604020202020204" pitchFamily="34" charset="0"/>
                <a:cs typeface="Arial" panose="020B0604020202020204" pitchFamily="34" charset="0"/>
              </a:rPr>
              <a:t>growth</a:t>
            </a:r>
          </a:p>
          <a:p>
            <a:pPr marL="0" indent="0" algn="ctr">
              <a:spcBef>
                <a:spcPts val="0"/>
              </a:spcBef>
              <a:spcAft>
                <a:spcPts val="0"/>
              </a:spcAft>
              <a:buNone/>
            </a:pPr>
            <a:r>
              <a:rPr lang="en-US" u="sng" dirty="0">
                <a:effectLst/>
                <a:latin typeface="+mj-lt"/>
                <a:cs typeface="Arial" panose="020B0604020202020204" pitchFamily="34" charset="0"/>
              </a:rPr>
              <a:t>Variables (main program)</a:t>
            </a:r>
          </a:p>
          <a:p>
            <a:pPr marL="285750" indent="-285750">
              <a:spcBef>
                <a:spcPts val="0"/>
              </a:spcBef>
              <a:spcAft>
                <a:spcPts val="0"/>
              </a:spcAft>
            </a:pPr>
            <a:r>
              <a:rPr lang="en-US" sz="1800" dirty="0">
                <a:effectLst/>
                <a:latin typeface="Arial" panose="020B0604020202020204" pitchFamily="34" charset="0"/>
                <a:cs typeface="Arial" panose="020B0604020202020204" pitchFamily="34" charset="0"/>
              </a:rPr>
              <a:t>struct </a:t>
            </a:r>
            <a:r>
              <a:rPr lang="en-US" sz="1800" dirty="0">
                <a:solidFill>
                  <a:srgbClr val="FFFF00"/>
                </a:solidFill>
                <a:effectLst/>
                <a:latin typeface="Arial" panose="020B0604020202020204" pitchFamily="34" charset="0"/>
                <a:cs typeface="Arial" panose="020B0604020202020204" pitchFamily="34" charset="0"/>
              </a:rPr>
              <a:t>stock </a:t>
            </a:r>
            <a:r>
              <a:rPr lang="en-US" sz="1800" dirty="0" err="1">
                <a:solidFill>
                  <a:srgbClr val="FFFF00"/>
                </a:solidFill>
                <a:effectLst/>
                <a:latin typeface="Arial" panose="020B0604020202020204" pitchFamily="34" charset="0"/>
                <a:cs typeface="Arial" panose="020B0604020202020204" pitchFamily="34" charset="0"/>
              </a:rPr>
              <a:t>stock_list</a:t>
            </a:r>
            <a:r>
              <a:rPr lang="en-US" sz="1800" dirty="0">
                <a:solidFill>
                  <a:srgbClr val="FFFF00"/>
                </a:solidFill>
                <a:effectLst/>
                <a:latin typeface="Arial" panose="020B0604020202020204" pitchFamily="34" charset="0"/>
                <a:cs typeface="Arial" panose="020B0604020202020204" pitchFamily="34" charset="0"/>
              </a:rPr>
              <a:t>[100]</a:t>
            </a:r>
          </a:p>
          <a:p>
            <a:pPr marL="285750" indent="-285750">
              <a:spcBef>
                <a:spcPts val="0"/>
              </a:spcBef>
              <a:spcAft>
                <a:spcPts val="0"/>
              </a:spcAft>
            </a:pPr>
            <a:r>
              <a:rPr lang="en-US" sz="1800" dirty="0">
                <a:effectLst/>
                <a:latin typeface="Arial" panose="020B0604020202020204" pitchFamily="34" charset="0"/>
                <a:cs typeface="Arial" panose="020B0604020202020204" pitchFamily="34" charset="0"/>
              </a:rPr>
              <a:t>int </a:t>
            </a:r>
            <a:r>
              <a:rPr lang="en-US" sz="1800" dirty="0" err="1">
                <a:solidFill>
                  <a:srgbClr val="FF9933"/>
                </a:solidFill>
                <a:effectLst/>
                <a:latin typeface="Arial" panose="020B0604020202020204" pitchFamily="34" charset="0"/>
                <a:cs typeface="Arial" panose="020B0604020202020204" pitchFamily="34" charset="0"/>
              </a:rPr>
              <a:t>num_stocks</a:t>
            </a:r>
            <a:r>
              <a:rPr lang="en-US" sz="1800" dirty="0">
                <a:solidFill>
                  <a:srgbClr val="FF9933"/>
                </a:solidFill>
                <a:effectLst/>
                <a:latin typeface="Arial" panose="020B0604020202020204" pitchFamily="34" charset="0"/>
                <a:cs typeface="Arial" panose="020B0604020202020204" pitchFamily="34" charset="0"/>
              </a:rPr>
              <a:t>, </a:t>
            </a:r>
            <a:r>
              <a:rPr lang="en-US" sz="1800" dirty="0" err="1">
                <a:solidFill>
                  <a:srgbClr val="FF9933"/>
                </a:solidFill>
                <a:effectLst/>
                <a:latin typeface="Arial" panose="020B0604020202020204" pitchFamily="34" charset="0"/>
                <a:cs typeface="Arial" panose="020B0604020202020204" pitchFamily="34" charset="0"/>
              </a:rPr>
              <a:t>sort_choice</a:t>
            </a:r>
            <a:r>
              <a:rPr lang="en-US" sz="1800" dirty="0">
                <a:solidFill>
                  <a:srgbClr val="FF9933"/>
                </a:solidFill>
                <a:effectLst/>
                <a:latin typeface="Arial" panose="020B0604020202020204" pitchFamily="34" charset="0"/>
                <a:cs typeface="Arial" panose="020B0604020202020204" pitchFamily="34" charset="0"/>
              </a:rPr>
              <a:t> </a:t>
            </a:r>
          </a:p>
          <a:p>
            <a:pPr marL="285750" indent="-285750">
              <a:spcBef>
                <a:spcPts val="0"/>
              </a:spcBef>
              <a:spcAft>
                <a:spcPts val="0"/>
              </a:spcAft>
            </a:pPr>
            <a:r>
              <a:rPr lang="en-US" sz="1800" dirty="0">
                <a:effectLst/>
                <a:latin typeface="Arial" panose="020B0604020202020204" pitchFamily="34" charset="0"/>
                <a:cs typeface="Arial" panose="020B0604020202020204" pitchFamily="34" charset="0"/>
              </a:rPr>
              <a:t>char</a:t>
            </a:r>
            <a:r>
              <a:rPr lang="en-US" sz="1800" dirty="0">
                <a:solidFill>
                  <a:srgbClr val="FF9933"/>
                </a:solidFill>
                <a:effectLst/>
                <a:latin typeface="Arial" panose="020B0604020202020204" pitchFamily="34" charset="0"/>
                <a:cs typeface="Arial" panose="020B0604020202020204" pitchFamily="34" charset="0"/>
              </a:rPr>
              <a:t> </a:t>
            </a:r>
            <a:r>
              <a:rPr lang="en-US" sz="1800" dirty="0">
                <a:solidFill>
                  <a:srgbClr val="92D050"/>
                </a:solidFill>
                <a:effectLst/>
                <a:latin typeface="Arial" panose="020B0604020202020204" pitchFamily="34" charset="0"/>
                <a:cs typeface="Arial" panose="020B0604020202020204" pitchFamily="34" charset="0"/>
              </a:rPr>
              <a:t>ans1, ans2</a:t>
            </a:r>
          </a:p>
          <a:p>
            <a:pPr marL="285750" indent="-285750">
              <a:spcBef>
                <a:spcPts val="0"/>
              </a:spcBef>
              <a:spcAft>
                <a:spcPts val="0"/>
              </a:spcAft>
            </a:pPr>
            <a:r>
              <a:rPr lang="en-US" sz="1800" dirty="0">
                <a:effectLst/>
                <a:latin typeface="Arial" panose="020B0604020202020204" pitchFamily="34" charset="0"/>
                <a:cs typeface="Arial" panose="020B0604020202020204" pitchFamily="34" charset="0"/>
              </a:rPr>
              <a:t>double </a:t>
            </a:r>
            <a:r>
              <a:rPr lang="en-US" sz="1800" dirty="0" err="1">
                <a:solidFill>
                  <a:srgbClr val="00B0F0"/>
                </a:solidFill>
                <a:effectLst/>
                <a:latin typeface="Arial" panose="020B0604020202020204" pitchFamily="34" charset="0"/>
                <a:cs typeface="Arial" panose="020B0604020202020204" pitchFamily="34" charset="0"/>
              </a:rPr>
              <a:t>cur_bal</a:t>
            </a:r>
            <a:r>
              <a:rPr lang="en-US" sz="1800" dirty="0">
                <a:solidFill>
                  <a:srgbClr val="00B0F0"/>
                </a:solidFill>
                <a:effectLst/>
                <a:latin typeface="Arial" panose="020B0604020202020204" pitchFamily="34" charset="0"/>
                <a:cs typeface="Arial" panose="020B0604020202020204" pitchFamily="34" charset="0"/>
              </a:rPr>
              <a:t>, </a:t>
            </a:r>
            <a:r>
              <a:rPr lang="en-US" sz="1800" dirty="0" err="1">
                <a:solidFill>
                  <a:srgbClr val="00B0F0"/>
                </a:solidFill>
                <a:effectLst/>
                <a:latin typeface="Arial" panose="020B0604020202020204" pitchFamily="34" charset="0"/>
                <a:cs typeface="Arial" panose="020B0604020202020204" pitchFamily="34" charset="0"/>
              </a:rPr>
              <a:t>new_bal</a:t>
            </a:r>
            <a:endParaRPr lang="en-US" sz="1800" dirty="0">
              <a:effectLst/>
              <a:latin typeface="Arial" panose="020B0604020202020204" pitchFamily="34" charset="0"/>
              <a:cs typeface="Arial" panose="020B0604020202020204" pitchFamily="34" charset="0"/>
            </a:endParaRPr>
          </a:p>
          <a:p>
            <a:pPr lvl="1"/>
            <a:endParaRPr lang="en-US" sz="1600" dirty="0"/>
          </a:p>
        </p:txBody>
      </p:sp>
      <p:sp>
        <p:nvSpPr>
          <p:cNvPr id="6" name="Content Placeholder 5">
            <a:extLst>
              <a:ext uri="{FF2B5EF4-FFF2-40B4-BE49-F238E27FC236}">
                <a16:creationId xmlns:a16="http://schemas.microsoft.com/office/drawing/2014/main" id="{4E1626AC-ADD2-4ADC-9099-29F281DDB4B0}"/>
              </a:ext>
            </a:extLst>
          </p:cNvPr>
          <p:cNvSpPr>
            <a:spLocks noGrp="1"/>
          </p:cNvSpPr>
          <p:nvPr>
            <p:ph sz="half" idx="2"/>
          </p:nvPr>
        </p:nvSpPr>
        <p:spPr>
          <a:xfrm>
            <a:off x="6202891" y="952500"/>
            <a:ext cx="5577840" cy="5676899"/>
          </a:xfrm>
        </p:spPr>
        <p:txBody>
          <a:bodyPr lIns="0" tIns="0" rIns="0" bIns="0">
            <a:noAutofit/>
          </a:bodyPr>
          <a:lstStyle/>
          <a:p>
            <a:pPr marL="36900" indent="0" algn="ctr">
              <a:spcBef>
                <a:spcPts val="0"/>
              </a:spcBef>
              <a:spcAft>
                <a:spcPts val="0"/>
              </a:spcAft>
              <a:buNone/>
            </a:pPr>
            <a:r>
              <a:rPr lang="en-US" u="sng" dirty="0"/>
              <a:t>Purpose of Variables (main)</a:t>
            </a:r>
          </a:p>
          <a:p>
            <a:pPr>
              <a:spcBef>
                <a:spcPts val="0"/>
              </a:spcBef>
              <a:spcAft>
                <a:spcPts val="0"/>
              </a:spcAft>
            </a:pPr>
            <a:r>
              <a:rPr lang="en-US" sz="1800" dirty="0" err="1">
                <a:solidFill>
                  <a:srgbClr val="FFFF00"/>
                </a:solidFill>
                <a:effectLst/>
                <a:latin typeface="Arial" panose="020B0604020202020204" pitchFamily="34" charset="0"/>
                <a:cs typeface="Arial" panose="020B0604020202020204" pitchFamily="34" charset="0"/>
              </a:rPr>
              <a:t>stock_list</a:t>
            </a:r>
            <a:r>
              <a:rPr lang="en-US" sz="1800" dirty="0">
                <a:solidFill>
                  <a:srgbClr val="FFFF00"/>
                </a:solidFill>
                <a:effectLst/>
                <a:latin typeface="Arial" panose="020B0604020202020204" pitchFamily="34" charset="0"/>
                <a:cs typeface="Arial" panose="020B0604020202020204" pitchFamily="34" charset="0"/>
              </a:rPr>
              <a:t>[100]: </a:t>
            </a:r>
            <a:r>
              <a:rPr lang="en-US" sz="1800" dirty="0">
                <a:effectLst/>
                <a:latin typeface="Arial" panose="020B0604020202020204" pitchFamily="34" charset="0"/>
                <a:cs typeface="Arial" panose="020B0604020202020204" pitchFamily="34" charset="0"/>
              </a:rPr>
              <a:t>at each index, store the data for one stock from the given input file</a:t>
            </a:r>
          </a:p>
          <a:p>
            <a:pPr>
              <a:spcBef>
                <a:spcPts val="0"/>
              </a:spcBef>
              <a:spcAft>
                <a:spcPts val="0"/>
              </a:spcAft>
            </a:pPr>
            <a:r>
              <a:rPr lang="en-US" sz="1800" dirty="0" err="1">
                <a:solidFill>
                  <a:srgbClr val="FF9933"/>
                </a:solidFill>
                <a:effectLst/>
                <a:latin typeface="Arial" panose="020B0604020202020204" pitchFamily="34" charset="0"/>
                <a:cs typeface="Arial" panose="020B0604020202020204" pitchFamily="34" charset="0"/>
              </a:rPr>
              <a:t>num_stocks</a:t>
            </a:r>
            <a:r>
              <a:rPr lang="en-US" sz="1800" dirty="0">
                <a:effectLst/>
                <a:latin typeface="Arial" panose="020B0604020202020204" pitchFamily="34" charset="0"/>
                <a:cs typeface="Arial" panose="020B0604020202020204" pitchFamily="34" charset="0"/>
              </a:rPr>
              <a:t>: the number of stocks in the data</a:t>
            </a:r>
          </a:p>
          <a:p>
            <a:pPr>
              <a:spcBef>
                <a:spcPts val="0"/>
              </a:spcBef>
              <a:spcAft>
                <a:spcPts val="0"/>
              </a:spcAft>
            </a:pPr>
            <a:r>
              <a:rPr lang="en-US" sz="1800" dirty="0" err="1">
                <a:solidFill>
                  <a:srgbClr val="FF9933"/>
                </a:solidFill>
                <a:effectLst/>
                <a:latin typeface="Arial" panose="020B0604020202020204" pitchFamily="34" charset="0"/>
                <a:cs typeface="Arial" panose="020B0604020202020204" pitchFamily="34" charset="0"/>
              </a:rPr>
              <a:t>sort_choice</a:t>
            </a:r>
            <a:r>
              <a:rPr lang="en-US" sz="1800" dirty="0">
                <a:effectLst/>
                <a:latin typeface="Arial" panose="020B0604020202020204" pitchFamily="34" charset="0"/>
                <a:cs typeface="Arial" panose="020B0604020202020204" pitchFamily="34" charset="0"/>
              </a:rPr>
              <a:t>: how the data is to be sorted</a:t>
            </a:r>
          </a:p>
          <a:p>
            <a:pPr>
              <a:spcBef>
                <a:spcPts val="0"/>
              </a:spcBef>
              <a:spcAft>
                <a:spcPts val="0"/>
              </a:spcAft>
            </a:pPr>
            <a:r>
              <a:rPr lang="en-US" sz="1800" dirty="0">
                <a:solidFill>
                  <a:srgbClr val="92D050"/>
                </a:solidFill>
                <a:effectLst/>
                <a:latin typeface="Arial" panose="020B0604020202020204" pitchFamily="34" charset="0"/>
                <a:cs typeface="Arial" panose="020B0604020202020204" pitchFamily="34" charset="0"/>
              </a:rPr>
              <a:t>ans1</a:t>
            </a:r>
            <a:r>
              <a:rPr lang="en-US" sz="1800" dirty="0">
                <a:effectLst/>
                <a:latin typeface="Arial" panose="020B0604020202020204" pitchFamily="34" charset="0"/>
                <a:cs typeface="Arial" panose="020B0604020202020204" pitchFamily="34" charset="0"/>
              </a:rPr>
              <a:t>: yes/no answer to question in main; is ‘y’ or ‘n’</a:t>
            </a:r>
          </a:p>
          <a:p>
            <a:pPr>
              <a:spcBef>
                <a:spcPts val="0"/>
              </a:spcBef>
              <a:spcAft>
                <a:spcPts val="0"/>
              </a:spcAft>
            </a:pPr>
            <a:r>
              <a:rPr lang="en-US" sz="1800" dirty="0">
                <a:solidFill>
                  <a:srgbClr val="92D050"/>
                </a:solidFill>
                <a:effectLst/>
                <a:latin typeface="Arial" panose="020B0604020202020204" pitchFamily="34" charset="0"/>
                <a:cs typeface="Arial" panose="020B0604020202020204" pitchFamily="34" charset="0"/>
              </a:rPr>
              <a:t>ans2</a:t>
            </a:r>
            <a:r>
              <a:rPr lang="en-US" sz="1800" dirty="0">
                <a:effectLst/>
                <a:latin typeface="Arial" panose="020B0604020202020204" pitchFamily="34" charset="0"/>
                <a:cs typeface="Arial" panose="020B0604020202020204" pitchFamily="34" charset="0"/>
              </a:rPr>
              <a:t>: same as </a:t>
            </a:r>
            <a:r>
              <a:rPr lang="en-US" sz="1800" dirty="0">
                <a:solidFill>
                  <a:srgbClr val="92D050"/>
                </a:solidFill>
                <a:effectLst/>
                <a:latin typeface="Arial" panose="020B0604020202020204" pitchFamily="34" charset="0"/>
                <a:cs typeface="Arial" panose="020B0604020202020204" pitchFamily="34" charset="0"/>
              </a:rPr>
              <a:t>ans1</a:t>
            </a:r>
          </a:p>
          <a:p>
            <a:pPr>
              <a:spcBef>
                <a:spcPts val="0"/>
              </a:spcBef>
              <a:spcAft>
                <a:spcPts val="0"/>
              </a:spcAft>
            </a:pPr>
            <a:r>
              <a:rPr lang="en-US" sz="1800" dirty="0" err="1">
                <a:solidFill>
                  <a:srgbClr val="00B0F0"/>
                </a:solidFill>
                <a:effectLst/>
                <a:latin typeface="Arial" panose="020B0604020202020204" pitchFamily="34" charset="0"/>
                <a:cs typeface="Arial" panose="020B0604020202020204" pitchFamily="34" charset="0"/>
              </a:rPr>
              <a:t>cur_bal</a:t>
            </a:r>
            <a:r>
              <a:rPr lang="en-US" sz="1800" dirty="0">
                <a:effectLst/>
                <a:latin typeface="Arial" panose="020B0604020202020204" pitchFamily="34" charset="0"/>
                <a:cs typeface="Arial" panose="020B0604020202020204" pitchFamily="34" charset="0"/>
              </a:rPr>
              <a:t>: if stock-buying simulation is run, the user’s starting balance</a:t>
            </a:r>
          </a:p>
          <a:p>
            <a:pPr>
              <a:spcBef>
                <a:spcPts val="0"/>
              </a:spcBef>
              <a:spcAft>
                <a:spcPts val="0"/>
              </a:spcAft>
            </a:pPr>
            <a:r>
              <a:rPr lang="en-US" sz="1800" dirty="0" err="1">
                <a:solidFill>
                  <a:srgbClr val="00B0F0"/>
                </a:solidFill>
                <a:effectLst/>
                <a:latin typeface="Arial" panose="020B0604020202020204" pitchFamily="34" charset="0"/>
                <a:cs typeface="Arial" panose="020B0604020202020204" pitchFamily="34" charset="0"/>
              </a:rPr>
              <a:t>new_bal</a:t>
            </a:r>
            <a:r>
              <a:rPr lang="en-US" sz="1800" dirty="0">
                <a:effectLst/>
                <a:latin typeface="Arial" panose="020B0604020202020204" pitchFamily="34" charset="0"/>
                <a:cs typeface="Arial" panose="020B0604020202020204" pitchFamily="34" charset="0"/>
              </a:rPr>
              <a:t>: if stock-buying simulation is run, the user’s ending balance</a:t>
            </a:r>
          </a:p>
          <a:p>
            <a:pPr marL="36900" indent="0" algn="ctr">
              <a:spcBef>
                <a:spcPts val="0"/>
              </a:spcBef>
              <a:spcAft>
                <a:spcPts val="0"/>
              </a:spcAft>
              <a:buNone/>
            </a:pPr>
            <a:r>
              <a:rPr lang="en-US" u="sng" dirty="0">
                <a:effectLst/>
                <a:latin typeface="+mj-lt"/>
                <a:cs typeface="Arial" panose="020B0604020202020204" pitchFamily="34" charset="0"/>
              </a:rPr>
              <a:t>Functions</a:t>
            </a:r>
          </a:p>
          <a:p>
            <a:pPr>
              <a:spcBef>
                <a:spcPts val="0"/>
              </a:spcBef>
              <a:spcAft>
                <a:spcPts val="0"/>
              </a:spcAft>
            </a:pPr>
            <a:r>
              <a:rPr lang="en-US" sz="1800" dirty="0">
                <a:effectLst/>
                <a:latin typeface="Arial" panose="020B0604020202020204" pitchFamily="34" charset="0"/>
                <a:cs typeface="Arial" panose="020B0604020202020204" pitchFamily="34" charset="0"/>
              </a:rPr>
              <a:t>Function 1: </a:t>
            </a:r>
            <a:r>
              <a:rPr lang="en-US" sz="1800" dirty="0">
                <a:solidFill>
                  <a:srgbClr val="FF9933"/>
                </a:solidFill>
                <a:effectLst/>
                <a:latin typeface="Arial" panose="020B0604020202020204" pitchFamily="34" charset="0"/>
                <a:cs typeface="Arial" panose="020B0604020202020204" pitchFamily="34" charset="0"/>
              </a:rPr>
              <a:t>int</a:t>
            </a:r>
            <a:r>
              <a:rPr lang="en-US" sz="1800" dirty="0">
                <a:effectLst/>
                <a:latin typeface="Arial" panose="020B0604020202020204" pitchFamily="34" charset="0"/>
                <a:cs typeface="Arial" panose="020B0604020202020204" pitchFamily="34" charset="0"/>
              </a:rPr>
              <a:t> </a:t>
            </a:r>
            <a:r>
              <a:rPr lang="en-US" sz="1800" dirty="0" err="1">
                <a:solidFill>
                  <a:schemeClr val="tx1"/>
                </a:solidFill>
                <a:effectLst/>
                <a:latin typeface="Arial" panose="020B0604020202020204" pitchFamily="34" charset="0"/>
                <a:cs typeface="Arial" panose="020B0604020202020204" pitchFamily="34" charset="0"/>
              </a:rPr>
              <a:t>read_data</a:t>
            </a:r>
            <a:r>
              <a:rPr lang="en-US" sz="1800" dirty="0">
                <a:solidFill>
                  <a:schemeClr val="tx1"/>
                </a:solidFill>
                <a:effectLst/>
                <a:latin typeface="Arial" panose="020B0604020202020204" pitchFamily="34" charset="0"/>
                <a:cs typeface="Arial" panose="020B0604020202020204" pitchFamily="34" charset="0"/>
              </a:rPr>
              <a:t>(</a:t>
            </a:r>
            <a:r>
              <a:rPr lang="en-US" sz="1800" dirty="0">
                <a:effectLst/>
                <a:latin typeface="Arial" panose="020B0604020202020204" pitchFamily="34" charset="0"/>
                <a:cs typeface="Arial" panose="020B0604020202020204" pitchFamily="34" charset="0"/>
              </a:rPr>
              <a:t>struct </a:t>
            </a:r>
            <a:r>
              <a:rPr lang="en-US" sz="1800" dirty="0">
                <a:solidFill>
                  <a:srgbClr val="FFFF00"/>
                </a:solidFill>
                <a:effectLst/>
                <a:latin typeface="Arial" panose="020B0604020202020204" pitchFamily="34" charset="0"/>
                <a:cs typeface="Arial" panose="020B0604020202020204" pitchFamily="34" charset="0"/>
              </a:rPr>
              <a:t>stock list[]</a:t>
            </a:r>
            <a:r>
              <a:rPr lang="en-US" sz="1800" dirty="0">
                <a:solidFill>
                  <a:schemeClr val="tx1"/>
                </a:solidFill>
                <a:effectLst/>
                <a:latin typeface="Arial" panose="020B0604020202020204" pitchFamily="34" charset="0"/>
                <a:cs typeface="Arial" panose="020B0604020202020204" pitchFamily="34" charset="0"/>
              </a:rPr>
              <a:t>)</a:t>
            </a:r>
          </a:p>
          <a:p>
            <a:pPr lvl="1">
              <a:spcBef>
                <a:spcPts val="0"/>
              </a:spcBef>
              <a:spcAft>
                <a:spcPts val="0"/>
              </a:spcAft>
            </a:pPr>
            <a:r>
              <a:rPr lang="en-US" sz="1600" dirty="0">
                <a:effectLst/>
                <a:latin typeface="Arial" panose="020B0604020202020204" pitchFamily="34" charset="0"/>
                <a:cs typeface="Arial" panose="020B0604020202020204" pitchFamily="34" charset="0"/>
              </a:rPr>
              <a:t>Takes </a:t>
            </a:r>
            <a:r>
              <a:rPr lang="en-US" sz="1600" dirty="0">
                <a:solidFill>
                  <a:srgbClr val="FFFF00"/>
                </a:solidFill>
                <a:effectLst/>
                <a:latin typeface="Arial" panose="020B0604020202020204" pitchFamily="34" charset="0"/>
                <a:cs typeface="Arial" panose="020B0604020202020204" pitchFamily="34" charset="0"/>
              </a:rPr>
              <a:t>stock</a:t>
            </a:r>
            <a:r>
              <a:rPr lang="en-US" sz="1600" dirty="0">
                <a:effectLst/>
                <a:latin typeface="Arial" panose="020B0604020202020204" pitchFamily="34" charset="0"/>
                <a:cs typeface="Arial" panose="020B0604020202020204" pitchFamily="34" charset="0"/>
              </a:rPr>
              <a:t> array, returns </a:t>
            </a:r>
            <a:r>
              <a:rPr lang="en-US" sz="1600" dirty="0">
                <a:solidFill>
                  <a:srgbClr val="FF9933"/>
                </a:solidFill>
                <a:effectLst/>
                <a:latin typeface="Arial" panose="020B0604020202020204" pitchFamily="34" charset="0"/>
                <a:cs typeface="Arial" panose="020B0604020202020204" pitchFamily="34" charset="0"/>
              </a:rPr>
              <a:t>integer </a:t>
            </a:r>
            <a:r>
              <a:rPr lang="en-US" sz="1600" dirty="0">
                <a:effectLst/>
                <a:latin typeface="Arial" panose="020B0604020202020204" pitchFamily="34" charset="0"/>
                <a:cs typeface="Arial" panose="020B0604020202020204" pitchFamily="34" charset="0"/>
              </a:rPr>
              <a:t>(</a:t>
            </a:r>
            <a:r>
              <a:rPr lang="en-US" sz="1600" dirty="0" err="1">
                <a:solidFill>
                  <a:srgbClr val="FF9933"/>
                </a:solidFill>
                <a:effectLst/>
                <a:latin typeface="Arial" panose="020B0604020202020204" pitchFamily="34" charset="0"/>
                <a:cs typeface="Arial" panose="020B0604020202020204" pitchFamily="34" charset="0"/>
              </a:rPr>
              <a:t>num_stocks</a:t>
            </a:r>
            <a:r>
              <a:rPr lang="en-US" sz="1600" dirty="0">
                <a:effectLst/>
                <a:latin typeface="Arial" panose="020B0604020202020204" pitchFamily="34" charset="0"/>
                <a:cs typeface="Arial" panose="020B0604020202020204" pitchFamily="34" charset="0"/>
              </a:rPr>
              <a:t>)</a:t>
            </a:r>
          </a:p>
          <a:p>
            <a:pPr lvl="1">
              <a:spcBef>
                <a:spcPts val="0"/>
              </a:spcBef>
              <a:spcAft>
                <a:spcPts val="0"/>
              </a:spcAft>
            </a:pPr>
            <a:r>
              <a:rPr lang="en-US" sz="1600" dirty="0">
                <a:effectLst/>
                <a:latin typeface="Arial" panose="020B0604020202020204" pitchFamily="34" charset="0"/>
                <a:cs typeface="Arial" panose="020B0604020202020204" pitchFamily="34" charset="0"/>
              </a:rPr>
              <a:t>Actions: 1. ask user for input file, 2. have user enter input file name, 3. read in first line of input file (indicates number of stocks in the file), 4. read data from each subsequent line of the file into each index of </a:t>
            </a:r>
            <a:r>
              <a:rPr lang="en-US" sz="1600" dirty="0">
                <a:solidFill>
                  <a:srgbClr val="FFFF00"/>
                </a:solidFill>
                <a:effectLst/>
                <a:latin typeface="Arial" panose="020B0604020202020204" pitchFamily="34" charset="0"/>
                <a:cs typeface="Arial" panose="020B0604020202020204" pitchFamily="34" charset="0"/>
              </a:rPr>
              <a:t>stock array list[]</a:t>
            </a:r>
            <a:r>
              <a:rPr lang="en-US" sz="1600" dirty="0">
                <a:effectLst/>
                <a:latin typeface="Arial" panose="020B0604020202020204" pitchFamily="34" charset="0"/>
                <a:cs typeface="Arial" panose="020B0604020202020204" pitchFamily="34" charset="0"/>
              </a:rPr>
              <a:t> (each index reads in and stores 1</a:t>
            </a:r>
            <a:r>
              <a:rPr lang="en-US" sz="1600" baseline="30000" dirty="0">
                <a:effectLst/>
                <a:latin typeface="Arial" panose="020B0604020202020204" pitchFamily="34" charset="0"/>
                <a:cs typeface="Arial" panose="020B0604020202020204" pitchFamily="34" charset="0"/>
              </a:rPr>
              <a:t>st</a:t>
            </a:r>
            <a:r>
              <a:rPr lang="en-US" sz="1600" dirty="0">
                <a:effectLst/>
                <a:latin typeface="Arial" panose="020B0604020202020204" pitchFamily="34" charset="0"/>
                <a:cs typeface="Arial" panose="020B0604020202020204" pitchFamily="34" charset="0"/>
              </a:rPr>
              <a:t> ticker, 2</a:t>
            </a:r>
            <a:r>
              <a:rPr lang="en-US" sz="1600" baseline="30000" dirty="0">
                <a:effectLst/>
                <a:latin typeface="Arial" panose="020B0604020202020204" pitchFamily="34" charset="0"/>
                <a:cs typeface="Arial" panose="020B0604020202020204" pitchFamily="34" charset="0"/>
              </a:rPr>
              <a:t>nd</a:t>
            </a:r>
            <a:r>
              <a:rPr lang="en-US" sz="1600" dirty="0">
                <a:effectLst/>
                <a:latin typeface="Arial" panose="020B0604020202020204" pitchFamily="34" charset="0"/>
                <a:cs typeface="Arial" panose="020B0604020202020204" pitchFamily="34" charset="0"/>
              </a:rPr>
              <a:t> price, and 3</a:t>
            </a:r>
            <a:r>
              <a:rPr lang="en-US" sz="1600" baseline="30000" dirty="0">
                <a:effectLst/>
                <a:latin typeface="Arial" panose="020B0604020202020204" pitchFamily="34" charset="0"/>
                <a:cs typeface="Arial" panose="020B0604020202020204" pitchFamily="34" charset="0"/>
              </a:rPr>
              <a:t>rd</a:t>
            </a:r>
            <a:r>
              <a:rPr lang="en-US" sz="1600" dirty="0">
                <a:effectLst/>
                <a:latin typeface="Arial" panose="020B0604020202020204" pitchFamily="34" charset="0"/>
                <a:cs typeface="Arial" panose="020B0604020202020204" pitchFamily="34" charset="0"/>
              </a:rPr>
              <a:t> growth data, in that order, for each stock).</a:t>
            </a:r>
          </a:p>
        </p:txBody>
      </p:sp>
    </p:spTree>
    <p:extLst>
      <p:ext uri="{BB962C8B-B14F-4D97-AF65-F5344CB8AC3E}">
        <p14:creationId xmlns:p14="http://schemas.microsoft.com/office/powerpoint/2010/main" val="170922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68BE36-024D-4A4F-BBA5-8CF8C4A8CD8A}"/>
              </a:ext>
            </a:extLst>
          </p:cNvPr>
          <p:cNvSpPr>
            <a:spLocks noGrp="1"/>
          </p:cNvSpPr>
          <p:nvPr>
            <p:ph type="title"/>
          </p:nvPr>
        </p:nvSpPr>
        <p:spPr>
          <a:xfrm>
            <a:off x="919119" y="228600"/>
            <a:ext cx="10353762" cy="552450"/>
          </a:xfrm>
        </p:spPr>
        <p:txBody>
          <a:bodyPr>
            <a:normAutofit fontScale="90000"/>
          </a:bodyPr>
          <a:lstStyle/>
          <a:p>
            <a:r>
              <a:rPr lang="en-US" dirty="0">
                <a:cs typeface="Courier New" panose="02070309020205020404" pitchFamily="49" charset="0"/>
              </a:rPr>
              <a:t>Functions (continued)</a:t>
            </a:r>
          </a:p>
        </p:txBody>
      </p:sp>
      <p:sp>
        <p:nvSpPr>
          <p:cNvPr id="5" name="Content Placeholder 4">
            <a:extLst>
              <a:ext uri="{FF2B5EF4-FFF2-40B4-BE49-F238E27FC236}">
                <a16:creationId xmlns:a16="http://schemas.microsoft.com/office/drawing/2014/main" id="{CFCB1027-AF56-43FD-8E38-226D0F1C33F7}"/>
              </a:ext>
            </a:extLst>
          </p:cNvPr>
          <p:cNvSpPr>
            <a:spLocks noGrp="1"/>
          </p:cNvSpPr>
          <p:nvPr>
            <p:ph sz="half" idx="1"/>
          </p:nvPr>
        </p:nvSpPr>
        <p:spPr>
          <a:xfrm>
            <a:off x="411330" y="952500"/>
            <a:ext cx="5577840" cy="5676900"/>
          </a:xfrm>
        </p:spPr>
        <p:txBody>
          <a:bodyPr lIns="0" tIns="0" rIns="0" bIns="0">
            <a:noAutofit/>
          </a:bodyPr>
          <a:lstStyle/>
          <a:p>
            <a:pPr marL="347472" indent="-347472">
              <a:spcBef>
                <a:spcPts val="0"/>
              </a:spcBef>
              <a:spcAft>
                <a:spcPts val="0"/>
              </a:spcAft>
            </a:pPr>
            <a:r>
              <a:rPr lang="en-US" sz="1800" dirty="0">
                <a:effectLst/>
                <a:latin typeface="Arial" panose="020B0604020202020204" pitchFamily="34" charset="0"/>
                <a:cs typeface="Arial" panose="020B0604020202020204" pitchFamily="34" charset="0"/>
              </a:rPr>
              <a:t>Function 2: </a:t>
            </a:r>
            <a:r>
              <a:rPr lang="en-US" sz="1800" dirty="0">
                <a:solidFill>
                  <a:srgbClr val="FF9933"/>
                </a:solidFill>
                <a:effectLst/>
                <a:latin typeface="Arial" panose="020B0604020202020204" pitchFamily="34" charset="0"/>
                <a:cs typeface="Arial" panose="020B0604020202020204" pitchFamily="34" charset="0"/>
              </a:rPr>
              <a:t>int</a:t>
            </a:r>
            <a:r>
              <a:rPr lang="en-US" sz="1800" dirty="0">
                <a:effectLst/>
                <a:latin typeface="Arial" panose="020B0604020202020204" pitchFamily="34" charset="0"/>
                <a:cs typeface="Arial" panose="020B0604020202020204" pitchFamily="34" charset="0"/>
              </a:rPr>
              <a:t> </a:t>
            </a:r>
            <a:r>
              <a:rPr lang="en-US" sz="1800" dirty="0" err="1">
                <a:solidFill>
                  <a:schemeClr val="tx1"/>
                </a:solidFill>
                <a:effectLst/>
                <a:latin typeface="Arial" panose="020B0604020202020204" pitchFamily="34" charset="0"/>
                <a:cs typeface="Arial" panose="020B0604020202020204" pitchFamily="34" charset="0"/>
              </a:rPr>
              <a:t>user_sort_request</a:t>
            </a:r>
            <a:r>
              <a:rPr lang="en-US" sz="1800" dirty="0">
                <a:solidFill>
                  <a:schemeClr val="tx1"/>
                </a:solidFill>
                <a:effectLst/>
                <a:latin typeface="Arial" panose="020B0604020202020204" pitchFamily="34" charset="0"/>
                <a:cs typeface="Arial" panose="020B0604020202020204" pitchFamily="34" charset="0"/>
              </a:rPr>
              <a:t>()</a:t>
            </a:r>
          </a:p>
          <a:p>
            <a:pPr marL="724572" lvl="1" indent="-347472">
              <a:spcBef>
                <a:spcPts val="0"/>
              </a:spcBef>
              <a:spcAft>
                <a:spcPts val="0"/>
              </a:spcAft>
            </a:pPr>
            <a:r>
              <a:rPr lang="en-US" sz="1600" dirty="0">
                <a:effectLst/>
                <a:latin typeface="Arial" panose="020B0604020202020204" pitchFamily="34" charset="0"/>
                <a:cs typeface="Arial" panose="020B0604020202020204" pitchFamily="34" charset="0"/>
              </a:rPr>
              <a:t>Returns </a:t>
            </a:r>
            <a:r>
              <a:rPr lang="en-US" sz="1600" dirty="0">
                <a:solidFill>
                  <a:srgbClr val="FF9933"/>
                </a:solidFill>
                <a:effectLst/>
                <a:latin typeface="Arial" panose="020B0604020202020204" pitchFamily="34" charset="0"/>
                <a:cs typeface="Arial" panose="020B0604020202020204" pitchFamily="34" charset="0"/>
              </a:rPr>
              <a:t>integer </a:t>
            </a:r>
            <a:r>
              <a:rPr lang="en-US" sz="1600" dirty="0">
                <a:effectLst/>
                <a:latin typeface="Arial" panose="020B0604020202020204" pitchFamily="34" charset="0"/>
                <a:cs typeface="Arial" panose="020B0604020202020204" pitchFamily="34" charset="0"/>
              </a:rPr>
              <a:t>(main variable: </a:t>
            </a:r>
            <a:r>
              <a:rPr lang="en-US" sz="1600" dirty="0" err="1">
                <a:solidFill>
                  <a:srgbClr val="FF9933"/>
                </a:solidFill>
                <a:effectLst/>
                <a:latin typeface="Arial" panose="020B0604020202020204" pitchFamily="34" charset="0"/>
                <a:cs typeface="Arial" panose="020B0604020202020204" pitchFamily="34" charset="0"/>
              </a:rPr>
              <a:t>sort_choice</a:t>
            </a:r>
            <a:r>
              <a:rPr lang="en-US" sz="1600" dirty="0">
                <a:effectLst/>
                <a:latin typeface="Arial" panose="020B0604020202020204" pitchFamily="34" charset="0"/>
                <a:cs typeface="Arial" panose="020B0604020202020204" pitchFamily="34" charset="0"/>
              </a:rPr>
              <a:t>)</a:t>
            </a:r>
          </a:p>
          <a:p>
            <a:pPr marL="724572" lvl="1" indent="-347472">
              <a:spcBef>
                <a:spcPts val="0"/>
              </a:spcBef>
              <a:spcAft>
                <a:spcPts val="0"/>
              </a:spcAft>
            </a:pPr>
            <a:r>
              <a:rPr lang="en-US" sz="1600" dirty="0">
                <a:effectLst/>
                <a:latin typeface="Arial" panose="020B0604020202020204" pitchFamily="34" charset="0"/>
                <a:cs typeface="Arial" panose="020B0604020202020204" pitchFamily="34" charset="0"/>
              </a:rPr>
              <a:t>Actions: 1. asks the user to enter an integer indicating how they would like the stocks from the input file to be sorted - </a:t>
            </a:r>
            <a:r>
              <a:rPr lang="en-US" sz="1600" dirty="0">
                <a:solidFill>
                  <a:srgbClr val="FF9933"/>
                </a:solidFill>
                <a:effectLst/>
                <a:latin typeface="Arial" panose="020B0604020202020204" pitchFamily="34" charset="0"/>
                <a:cs typeface="Arial" panose="020B0604020202020204" pitchFamily="34" charset="0"/>
              </a:rPr>
              <a:t>1</a:t>
            </a:r>
            <a:r>
              <a:rPr lang="en-US" sz="1600" dirty="0">
                <a:effectLst/>
                <a:latin typeface="Arial" panose="020B0604020202020204" pitchFamily="34" charset="0"/>
                <a:cs typeface="Arial" panose="020B0604020202020204" pitchFamily="34" charset="0"/>
              </a:rPr>
              <a:t> for by ticker, </a:t>
            </a:r>
            <a:r>
              <a:rPr lang="en-US" sz="1600" dirty="0">
                <a:solidFill>
                  <a:srgbClr val="FF9933"/>
                </a:solidFill>
                <a:effectLst/>
                <a:latin typeface="Arial" panose="020B0604020202020204" pitchFamily="34" charset="0"/>
                <a:cs typeface="Arial" panose="020B0604020202020204" pitchFamily="34" charset="0"/>
              </a:rPr>
              <a:t>2</a:t>
            </a:r>
            <a:r>
              <a:rPr lang="en-US" sz="1600" dirty="0">
                <a:effectLst/>
                <a:latin typeface="Arial" panose="020B0604020202020204" pitchFamily="34" charset="0"/>
                <a:cs typeface="Arial" panose="020B0604020202020204" pitchFamily="34" charset="0"/>
              </a:rPr>
              <a:t> for by price, </a:t>
            </a:r>
            <a:r>
              <a:rPr lang="en-US" sz="1600" dirty="0">
                <a:solidFill>
                  <a:srgbClr val="FF9933"/>
                </a:solidFill>
                <a:effectLst/>
                <a:latin typeface="Arial" panose="020B0604020202020204" pitchFamily="34" charset="0"/>
                <a:cs typeface="Arial" panose="020B0604020202020204" pitchFamily="34" charset="0"/>
              </a:rPr>
              <a:t>3</a:t>
            </a:r>
            <a:r>
              <a:rPr lang="en-US" sz="1600" dirty="0">
                <a:effectLst/>
                <a:latin typeface="Arial" panose="020B0604020202020204" pitchFamily="34" charset="0"/>
                <a:cs typeface="Arial" panose="020B0604020202020204" pitchFamily="34" charset="0"/>
              </a:rPr>
              <a:t> for by percent growth, 2. the user enters the </a:t>
            </a:r>
            <a:r>
              <a:rPr lang="en-US" sz="1600" dirty="0">
                <a:solidFill>
                  <a:srgbClr val="FF9933"/>
                </a:solidFill>
                <a:effectLst/>
                <a:latin typeface="Arial" panose="020B0604020202020204" pitchFamily="34" charset="0"/>
                <a:cs typeface="Arial" panose="020B0604020202020204" pitchFamily="34" charset="0"/>
              </a:rPr>
              <a:t>number they want</a:t>
            </a:r>
            <a:r>
              <a:rPr lang="en-US" sz="1600" dirty="0">
                <a:effectLst/>
                <a:latin typeface="Arial" panose="020B0604020202020204" pitchFamily="34" charset="0"/>
                <a:cs typeface="Arial" panose="020B0604020202020204" pitchFamily="34" charset="0"/>
              </a:rPr>
              <a:t>, 3. if the </a:t>
            </a:r>
            <a:r>
              <a:rPr lang="en-US" sz="1600" dirty="0">
                <a:solidFill>
                  <a:srgbClr val="FF9933"/>
                </a:solidFill>
                <a:effectLst/>
                <a:latin typeface="Arial" panose="020B0604020202020204" pitchFamily="34" charset="0"/>
                <a:cs typeface="Arial" panose="020B0604020202020204" pitchFamily="34" charset="0"/>
              </a:rPr>
              <a:t>number</a:t>
            </a:r>
            <a:r>
              <a:rPr lang="en-US" sz="1600" dirty="0">
                <a:effectLst/>
                <a:latin typeface="Arial" panose="020B0604020202020204" pitchFamily="34" charset="0"/>
                <a:cs typeface="Arial" panose="020B0604020202020204" pitchFamily="34" charset="0"/>
              </a:rPr>
              <a:t> is invalid, keep asking the user to enter a valid response until they do, 4. return this </a:t>
            </a:r>
            <a:r>
              <a:rPr lang="en-US" sz="1600" dirty="0">
                <a:solidFill>
                  <a:srgbClr val="FF9933"/>
                </a:solidFill>
                <a:effectLst/>
                <a:latin typeface="Arial" panose="020B0604020202020204" pitchFamily="34" charset="0"/>
                <a:cs typeface="Arial" panose="020B0604020202020204" pitchFamily="34" charset="0"/>
              </a:rPr>
              <a:t>number</a:t>
            </a:r>
            <a:r>
              <a:rPr lang="en-US" sz="1600" dirty="0">
                <a:effectLst/>
                <a:latin typeface="Arial" panose="020B0604020202020204" pitchFamily="34" charset="0"/>
                <a:cs typeface="Arial" panose="020B0604020202020204" pitchFamily="34" charset="0"/>
              </a:rPr>
              <a:t>.</a:t>
            </a:r>
          </a:p>
          <a:p>
            <a:pPr marL="347472" indent="-347472">
              <a:spcBef>
                <a:spcPts val="0"/>
              </a:spcBef>
              <a:spcAft>
                <a:spcPts val="0"/>
              </a:spcAft>
            </a:pPr>
            <a:r>
              <a:rPr lang="en-US" sz="1800" dirty="0">
                <a:effectLst/>
                <a:latin typeface="Arial" panose="020B0604020202020204" pitchFamily="34" charset="0"/>
                <a:cs typeface="Arial" panose="020B0604020202020204" pitchFamily="34" charset="0"/>
              </a:rPr>
              <a:t>Function 3: </a:t>
            </a:r>
            <a:r>
              <a:rPr lang="en-US" sz="1800" dirty="0">
                <a:solidFill>
                  <a:srgbClr val="FF99FF"/>
                </a:solidFill>
                <a:effectLst/>
                <a:latin typeface="Arial" panose="020B0604020202020204" pitchFamily="34" charset="0"/>
                <a:cs typeface="Arial" panose="020B0604020202020204" pitchFamily="34" charset="0"/>
              </a:rPr>
              <a:t>void </a:t>
            </a:r>
            <a:r>
              <a:rPr lang="en-US" sz="1800" dirty="0" err="1">
                <a:solidFill>
                  <a:schemeClr val="tx1"/>
                </a:solidFill>
                <a:effectLst/>
                <a:latin typeface="Arial" panose="020B0604020202020204" pitchFamily="34" charset="0"/>
                <a:cs typeface="Arial" panose="020B0604020202020204" pitchFamily="34" charset="0"/>
              </a:rPr>
              <a:t>sort_data</a:t>
            </a:r>
            <a:r>
              <a:rPr lang="en-US" sz="1800" dirty="0">
                <a:solidFill>
                  <a:schemeClr val="tx1"/>
                </a:solidFill>
                <a:effectLst/>
                <a:latin typeface="Arial" panose="020B0604020202020204" pitchFamily="34" charset="0"/>
                <a:cs typeface="Arial" panose="020B0604020202020204" pitchFamily="34" charset="0"/>
              </a:rPr>
              <a:t>(</a:t>
            </a:r>
            <a:r>
              <a:rPr lang="en-US" sz="1800" dirty="0">
                <a:effectLst/>
                <a:latin typeface="Arial" panose="020B0604020202020204" pitchFamily="34" charset="0"/>
                <a:cs typeface="Arial" panose="020B0604020202020204" pitchFamily="34" charset="0"/>
              </a:rPr>
              <a:t>struct </a:t>
            </a:r>
            <a:r>
              <a:rPr lang="en-US" sz="1800" dirty="0">
                <a:solidFill>
                  <a:srgbClr val="FFFF00"/>
                </a:solidFill>
                <a:effectLst/>
                <a:latin typeface="Arial" panose="020B0604020202020204" pitchFamily="34" charset="0"/>
                <a:cs typeface="Arial" panose="020B0604020202020204" pitchFamily="34" charset="0"/>
              </a:rPr>
              <a:t>stock list[]</a:t>
            </a:r>
            <a:r>
              <a:rPr lang="en-US" sz="1800" dirty="0">
                <a:effectLst/>
                <a:latin typeface="Arial" panose="020B0604020202020204" pitchFamily="34" charset="0"/>
                <a:cs typeface="Arial" panose="020B0604020202020204" pitchFamily="34" charset="0"/>
              </a:rPr>
              <a:t>, int </a:t>
            </a:r>
            <a:r>
              <a:rPr lang="en-US" sz="1800" dirty="0">
                <a:solidFill>
                  <a:srgbClr val="FF9933"/>
                </a:solidFill>
                <a:effectLst/>
                <a:latin typeface="Arial" panose="020B0604020202020204" pitchFamily="34" charset="0"/>
                <a:cs typeface="Arial" panose="020B0604020202020204" pitchFamily="34" charset="0"/>
              </a:rPr>
              <a:t>num1</a:t>
            </a:r>
            <a:r>
              <a:rPr lang="en-US" sz="1800" dirty="0">
                <a:effectLst/>
                <a:latin typeface="Arial" panose="020B0604020202020204" pitchFamily="34" charset="0"/>
                <a:cs typeface="Arial" panose="020B0604020202020204" pitchFamily="34" charset="0"/>
              </a:rPr>
              <a:t>, int </a:t>
            </a:r>
            <a:r>
              <a:rPr lang="en-US" sz="1800" dirty="0">
                <a:solidFill>
                  <a:srgbClr val="FF9933"/>
                </a:solidFill>
                <a:effectLst/>
                <a:latin typeface="Arial" panose="020B0604020202020204" pitchFamily="34" charset="0"/>
                <a:cs typeface="Arial" panose="020B0604020202020204" pitchFamily="34" charset="0"/>
              </a:rPr>
              <a:t>num2</a:t>
            </a:r>
            <a:r>
              <a:rPr lang="en-US" sz="1800" dirty="0">
                <a:solidFill>
                  <a:schemeClr val="tx1"/>
                </a:solidFill>
                <a:effectLst/>
                <a:latin typeface="Arial" panose="020B0604020202020204" pitchFamily="34" charset="0"/>
                <a:cs typeface="Arial" panose="020B0604020202020204" pitchFamily="34" charset="0"/>
              </a:rPr>
              <a:t>)</a:t>
            </a:r>
          </a:p>
          <a:p>
            <a:pPr marL="724572" lvl="1" indent="-347472">
              <a:spcBef>
                <a:spcPts val="0"/>
              </a:spcBef>
              <a:spcAft>
                <a:spcPts val="0"/>
              </a:spcAft>
            </a:pPr>
            <a:r>
              <a:rPr lang="en-US" sz="1600" dirty="0">
                <a:effectLst/>
                <a:latin typeface="Arial" panose="020B0604020202020204" pitchFamily="34" charset="0"/>
                <a:cs typeface="Arial" panose="020B0604020202020204" pitchFamily="34" charset="0"/>
              </a:rPr>
              <a:t>Takes </a:t>
            </a:r>
            <a:r>
              <a:rPr lang="en-US" sz="1600" dirty="0">
                <a:solidFill>
                  <a:srgbClr val="FFFF00"/>
                </a:solidFill>
                <a:effectLst/>
                <a:latin typeface="Arial" panose="020B0604020202020204" pitchFamily="34" charset="0"/>
                <a:cs typeface="Arial" panose="020B0604020202020204" pitchFamily="34" charset="0"/>
              </a:rPr>
              <a:t>stock</a:t>
            </a:r>
            <a:r>
              <a:rPr lang="en-US" sz="1600" dirty="0">
                <a:effectLst/>
                <a:latin typeface="Arial" panose="020B0604020202020204" pitchFamily="34" charset="0"/>
                <a:cs typeface="Arial" panose="020B0604020202020204" pitchFamily="34" charset="0"/>
              </a:rPr>
              <a:t> array, </a:t>
            </a:r>
            <a:r>
              <a:rPr lang="en-US" sz="1600" dirty="0">
                <a:solidFill>
                  <a:srgbClr val="FF9933"/>
                </a:solidFill>
                <a:effectLst/>
                <a:latin typeface="Arial" panose="020B0604020202020204" pitchFamily="34" charset="0"/>
                <a:cs typeface="Arial" panose="020B0604020202020204" pitchFamily="34" charset="0"/>
              </a:rPr>
              <a:t>integer </a:t>
            </a:r>
            <a:r>
              <a:rPr lang="en-US" sz="1600" dirty="0">
                <a:effectLst/>
                <a:latin typeface="Arial" panose="020B0604020202020204" pitchFamily="34" charset="0"/>
                <a:cs typeface="Arial" panose="020B0604020202020204" pitchFamily="34" charset="0"/>
              </a:rPr>
              <a:t>(main: </a:t>
            </a:r>
            <a:r>
              <a:rPr lang="en-US" sz="1600" dirty="0" err="1">
                <a:solidFill>
                  <a:srgbClr val="FF9933"/>
                </a:solidFill>
                <a:effectLst/>
                <a:latin typeface="Arial" panose="020B0604020202020204" pitchFamily="34" charset="0"/>
                <a:cs typeface="Arial" panose="020B0604020202020204" pitchFamily="34" charset="0"/>
              </a:rPr>
              <a:t>sort_choice</a:t>
            </a:r>
            <a:r>
              <a:rPr lang="en-US" sz="1600" dirty="0">
                <a:effectLst/>
                <a:latin typeface="Arial" panose="020B0604020202020204" pitchFamily="34" charset="0"/>
                <a:cs typeface="Arial" panose="020B0604020202020204" pitchFamily="34" charset="0"/>
              </a:rPr>
              <a:t>), integer (main: </a:t>
            </a:r>
            <a:r>
              <a:rPr lang="en-US" sz="1600" dirty="0" err="1">
                <a:solidFill>
                  <a:srgbClr val="FF9933"/>
                </a:solidFill>
                <a:effectLst/>
                <a:latin typeface="Arial" panose="020B0604020202020204" pitchFamily="34" charset="0"/>
                <a:cs typeface="Arial" panose="020B0604020202020204" pitchFamily="34" charset="0"/>
              </a:rPr>
              <a:t>num_stocks</a:t>
            </a:r>
            <a:r>
              <a:rPr lang="en-US" sz="1600" dirty="0">
                <a:effectLst/>
                <a:latin typeface="Arial" panose="020B0604020202020204" pitchFamily="34" charset="0"/>
                <a:cs typeface="Arial" panose="020B0604020202020204" pitchFamily="34" charset="0"/>
              </a:rPr>
              <a:t>)</a:t>
            </a:r>
          </a:p>
          <a:p>
            <a:pPr marL="724572" lvl="1" indent="-347472">
              <a:spcBef>
                <a:spcPts val="0"/>
              </a:spcBef>
              <a:spcAft>
                <a:spcPts val="0"/>
              </a:spcAft>
            </a:pPr>
            <a:r>
              <a:rPr lang="en-US" sz="1600" dirty="0">
                <a:effectLst/>
                <a:latin typeface="Arial" panose="020B0604020202020204" pitchFamily="34" charset="0"/>
                <a:cs typeface="Arial" panose="020B0604020202020204" pitchFamily="34" charset="0"/>
              </a:rPr>
              <a:t>Actions: 1. checks </a:t>
            </a:r>
            <a:r>
              <a:rPr lang="en-US" sz="1600" dirty="0" err="1">
                <a:solidFill>
                  <a:srgbClr val="FF9933"/>
                </a:solidFill>
                <a:effectLst/>
                <a:latin typeface="Arial" panose="020B0604020202020204" pitchFamily="34" charset="0"/>
                <a:cs typeface="Arial" panose="020B0604020202020204" pitchFamily="34" charset="0"/>
              </a:rPr>
              <a:t>sort_choice</a:t>
            </a:r>
            <a:r>
              <a:rPr lang="en-US" sz="1600" dirty="0">
                <a:effectLst/>
                <a:latin typeface="Arial" panose="020B0604020202020204" pitchFamily="34" charset="0"/>
                <a:cs typeface="Arial" panose="020B0604020202020204" pitchFamily="34" charset="0"/>
              </a:rPr>
              <a:t> to know how to sort data, 2. if sorting by </a:t>
            </a:r>
            <a:r>
              <a:rPr lang="en-US" sz="1600" dirty="0">
                <a:solidFill>
                  <a:srgbClr val="92D050"/>
                </a:solidFill>
                <a:effectLst/>
                <a:latin typeface="Arial" panose="020B0604020202020204" pitchFamily="34" charset="0"/>
                <a:cs typeface="Arial" panose="020B0604020202020204" pitchFamily="34" charset="0"/>
              </a:rPr>
              <a:t>ticker</a:t>
            </a:r>
            <a:r>
              <a:rPr lang="en-US" sz="1600" dirty="0">
                <a:effectLst/>
                <a:latin typeface="Arial" panose="020B0604020202020204" pitchFamily="34" charset="0"/>
                <a:cs typeface="Arial" panose="020B0604020202020204" pitchFamily="34" charset="0"/>
              </a:rPr>
              <a:t>, ask user if they want stocks sorted </a:t>
            </a:r>
            <a:r>
              <a:rPr lang="en-US" sz="1600" dirty="0">
                <a:solidFill>
                  <a:srgbClr val="92D050"/>
                </a:solidFill>
                <a:effectLst/>
                <a:latin typeface="Arial" panose="020B0604020202020204" pitchFamily="34" charset="0"/>
                <a:cs typeface="Arial" panose="020B0604020202020204" pitchFamily="34" charset="0"/>
              </a:rPr>
              <a:t>A-Z </a:t>
            </a:r>
            <a:r>
              <a:rPr lang="en-US" sz="1600" dirty="0">
                <a:effectLst/>
                <a:latin typeface="Arial" panose="020B0604020202020204" pitchFamily="34" charset="0"/>
                <a:cs typeface="Arial" panose="020B0604020202020204" pitchFamily="34" charset="0"/>
              </a:rPr>
              <a:t>or</a:t>
            </a:r>
            <a:r>
              <a:rPr lang="en-US" sz="1600" dirty="0">
                <a:solidFill>
                  <a:srgbClr val="92D050"/>
                </a:solidFill>
                <a:effectLst/>
                <a:latin typeface="Arial" panose="020B0604020202020204" pitchFamily="34" charset="0"/>
                <a:cs typeface="Arial" panose="020B0604020202020204" pitchFamily="34" charset="0"/>
              </a:rPr>
              <a:t> Z-A</a:t>
            </a:r>
            <a:r>
              <a:rPr lang="en-US" sz="1600" dirty="0">
                <a:effectLst/>
                <a:latin typeface="Arial" panose="020B0604020202020204" pitchFamily="34" charset="0"/>
                <a:cs typeface="Arial" panose="020B0604020202020204" pitchFamily="34" charset="0"/>
              </a:rPr>
              <a:t>; if sorting by </a:t>
            </a:r>
            <a:r>
              <a:rPr lang="en-US" sz="1600" dirty="0">
                <a:solidFill>
                  <a:srgbClr val="00B0F0"/>
                </a:solidFill>
                <a:effectLst/>
                <a:latin typeface="Arial" panose="020B0604020202020204" pitchFamily="34" charset="0"/>
                <a:cs typeface="Arial" panose="020B0604020202020204" pitchFamily="34" charset="0"/>
              </a:rPr>
              <a:t>price</a:t>
            </a:r>
            <a:r>
              <a:rPr lang="en-US" sz="1600" dirty="0">
                <a:effectLst/>
                <a:latin typeface="Arial" panose="020B0604020202020204" pitchFamily="34" charset="0"/>
                <a:cs typeface="Arial" panose="020B0604020202020204" pitchFamily="34" charset="0"/>
              </a:rPr>
              <a:t> or </a:t>
            </a:r>
            <a:r>
              <a:rPr lang="en-US" sz="1600" dirty="0">
                <a:solidFill>
                  <a:srgbClr val="00B0F0"/>
                </a:solidFill>
                <a:effectLst/>
                <a:latin typeface="Arial" panose="020B0604020202020204" pitchFamily="34" charset="0"/>
                <a:cs typeface="Arial" panose="020B0604020202020204" pitchFamily="34" charset="0"/>
              </a:rPr>
              <a:t>growth</a:t>
            </a:r>
            <a:r>
              <a:rPr lang="en-US" sz="1600" dirty="0">
                <a:effectLst/>
                <a:latin typeface="Arial" panose="020B0604020202020204" pitchFamily="34" charset="0"/>
                <a:cs typeface="Arial" panose="020B0604020202020204" pitchFamily="34" charset="0"/>
              </a:rPr>
              <a:t>, ask user if they want them sorted </a:t>
            </a:r>
            <a:r>
              <a:rPr lang="en-US" sz="1600" dirty="0">
                <a:solidFill>
                  <a:srgbClr val="00B0F0"/>
                </a:solidFill>
                <a:effectLst/>
                <a:latin typeface="Arial" panose="020B0604020202020204" pitchFamily="34" charset="0"/>
                <a:cs typeface="Arial" panose="020B0604020202020204" pitchFamily="34" charset="0"/>
              </a:rPr>
              <a:t>greatest to least </a:t>
            </a:r>
            <a:r>
              <a:rPr lang="en-US" sz="1600" dirty="0">
                <a:effectLst/>
                <a:latin typeface="Arial" panose="020B0604020202020204" pitchFamily="34" charset="0"/>
                <a:cs typeface="Arial" panose="020B0604020202020204" pitchFamily="34" charset="0"/>
              </a:rPr>
              <a:t>or </a:t>
            </a:r>
            <a:r>
              <a:rPr lang="en-US" sz="1600" dirty="0">
                <a:solidFill>
                  <a:srgbClr val="00B0F0"/>
                </a:solidFill>
                <a:effectLst/>
                <a:latin typeface="Arial" panose="020B0604020202020204" pitchFamily="34" charset="0"/>
                <a:cs typeface="Arial" panose="020B0604020202020204" pitchFamily="34" charset="0"/>
              </a:rPr>
              <a:t>least to greatest</a:t>
            </a:r>
            <a:r>
              <a:rPr lang="en-US" sz="1600" dirty="0">
                <a:effectLst/>
                <a:latin typeface="Arial" panose="020B0604020202020204" pitchFamily="34" charset="0"/>
                <a:cs typeface="Arial" panose="020B0604020202020204" pitchFamily="34" charset="0"/>
              </a:rPr>
              <a:t>, 3. have user enter </a:t>
            </a:r>
            <a:r>
              <a:rPr lang="en-US" sz="1600" dirty="0">
                <a:solidFill>
                  <a:srgbClr val="FF9933"/>
                </a:solidFill>
                <a:effectLst/>
                <a:latin typeface="Arial" panose="020B0604020202020204" pitchFamily="34" charset="0"/>
                <a:cs typeface="Arial" panose="020B0604020202020204" pitchFamily="34" charset="0"/>
              </a:rPr>
              <a:t>response</a:t>
            </a:r>
            <a:r>
              <a:rPr lang="en-US" sz="1600" dirty="0">
                <a:effectLst/>
                <a:latin typeface="Arial" panose="020B0604020202020204" pitchFamily="34" charset="0"/>
                <a:cs typeface="Arial" panose="020B0604020202020204" pitchFamily="34" charset="0"/>
              </a:rPr>
              <a:t>; while their </a:t>
            </a:r>
            <a:r>
              <a:rPr lang="en-US" sz="1600" dirty="0">
                <a:solidFill>
                  <a:srgbClr val="FF9933"/>
                </a:solidFill>
                <a:effectLst/>
                <a:latin typeface="Arial" panose="020B0604020202020204" pitchFamily="34" charset="0"/>
                <a:cs typeface="Arial" panose="020B0604020202020204" pitchFamily="34" charset="0"/>
              </a:rPr>
              <a:t>response</a:t>
            </a:r>
            <a:r>
              <a:rPr lang="en-US" sz="1600" dirty="0">
                <a:effectLst/>
                <a:latin typeface="Arial" panose="020B0604020202020204" pitchFamily="34" charset="0"/>
                <a:cs typeface="Arial" panose="020B0604020202020204" pitchFamily="34" charset="0"/>
              </a:rPr>
              <a:t> is invalid, keep asking them to re-enter </a:t>
            </a:r>
            <a:r>
              <a:rPr lang="en-US" sz="1600" dirty="0">
                <a:solidFill>
                  <a:srgbClr val="FF9933"/>
                </a:solidFill>
                <a:effectLst/>
                <a:latin typeface="Arial" panose="020B0604020202020204" pitchFamily="34" charset="0"/>
                <a:cs typeface="Arial" panose="020B0604020202020204" pitchFamily="34" charset="0"/>
              </a:rPr>
              <a:t>response</a:t>
            </a:r>
            <a:r>
              <a:rPr lang="en-US" sz="1600" dirty="0">
                <a:effectLst/>
                <a:latin typeface="Arial" panose="020B0604020202020204" pitchFamily="34" charset="0"/>
                <a:cs typeface="Arial" panose="020B0604020202020204" pitchFamily="34" charset="0"/>
              </a:rPr>
              <a:t>, 4. loop through </a:t>
            </a:r>
            <a:r>
              <a:rPr lang="en-US" sz="1600" dirty="0">
                <a:solidFill>
                  <a:srgbClr val="FFFF00"/>
                </a:solidFill>
                <a:effectLst/>
                <a:latin typeface="Arial" panose="020B0604020202020204" pitchFamily="34" charset="0"/>
                <a:cs typeface="Arial" panose="020B0604020202020204" pitchFamily="34" charset="0"/>
              </a:rPr>
              <a:t>stock </a:t>
            </a:r>
            <a:r>
              <a:rPr lang="en-US" sz="1600" dirty="0">
                <a:effectLst/>
                <a:latin typeface="Arial" panose="020B0604020202020204" pitchFamily="34" charset="0"/>
                <a:cs typeface="Arial" panose="020B0604020202020204" pitchFamily="34" charset="0"/>
              </a:rPr>
              <a:t>array, check each stock index to make sure it fits sort criteria; if it does not, swap stock positions in </a:t>
            </a:r>
            <a:r>
              <a:rPr lang="en-US" sz="1600" dirty="0">
                <a:solidFill>
                  <a:srgbClr val="FFFF00"/>
                </a:solidFill>
                <a:effectLst/>
                <a:latin typeface="Arial" panose="020B0604020202020204" pitchFamily="34" charset="0"/>
                <a:cs typeface="Arial" panose="020B0604020202020204" pitchFamily="34" charset="0"/>
              </a:rPr>
              <a:t>list[]</a:t>
            </a:r>
            <a:r>
              <a:rPr lang="en-US" sz="1600" dirty="0">
                <a:effectLst/>
                <a:latin typeface="Arial" panose="020B0604020202020204" pitchFamily="34" charset="0"/>
                <a:cs typeface="Arial" panose="020B0604020202020204" pitchFamily="34" charset="0"/>
              </a:rPr>
              <a:t> accordingly.</a:t>
            </a:r>
          </a:p>
        </p:txBody>
      </p:sp>
      <p:sp>
        <p:nvSpPr>
          <p:cNvPr id="6" name="Content Placeholder 5">
            <a:extLst>
              <a:ext uri="{FF2B5EF4-FFF2-40B4-BE49-F238E27FC236}">
                <a16:creationId xmlns:a16="http://schemas.microsoft.com/office/drawing/2014/main" id="{4E1626AC-ADD2-4ADC-9099-29F281DDB4B0}"/>
              </a:ext>
            </a:extLst>
          </p:cNvPr>
          <p:cNvSpPr>
            <a:spLocks noGrp="1"/>
          </p:cNvSpPr>
          <p:nvPr>
            <p:ph sz="half" idx="2"/>
          </p:nvPr>
        </p:nvSpPr>
        <p:spPr>
          <a:xfrm>
            <a:off x="6202892" y="952500"/>
            <a:ext cx="5577776" cy="5676899"/>
          </a:xfrm>
        </p:spPr>
        <p:txBody>
          <a:bodyPr lIns="0" tIns="0" rIns="0" bIns="0">
            <a:noAutofit/>
          </a:bodyPr>
          <a:lstStyle/>
          <a:p>
            <a:pPr>
              <a:spcBef>
                <a:spcPts val="0"/>
              </a:spcBef>
              <a:spcAft>
                <a:spcPts val="0"/>
              </a:spcAft>
            </a:pPr>
            <a:r>
              <a:rPr lang="en-US" sz="1800" dirty="0">
                <a:effectLst/>
                <a:latin typeface="Arial" panose="020B0604020202020204" pitchFamily="34" charset="0"/>
                <a:cs typeface="Arial" panose="020B0604020202020204" pitchFamily="34" charset="0"/>
              </a:rPr>
              <a:t>Function 4: </a:t>
            </a:r>
            <a:r>
              <a:rPr lang="en-US" sz="1800" dirty="0">
                <a:solidFill>
                  <a:srgbClr val="FF99FF"/>
                </a:solidFill>
                <a:effectLst/>
                <a:latin typeface="Arial" panose="020B0604020202020204" pitchFamily="34" charset="0"/>
                <a:cs typeface="Arial" panose="020B0604020202020204" pitchFamily="34" charset="0"/>
              </a:rPr>
              <a:t>void</a:t>
            </a:r>
            <a:r>
              <a:rPr lang="en-US" sz="1800" dirty="0">
                <a:effectLst/>
                <a:latin typeface="Arial" panose="020B0604020202020204" pitchFamily="34" charset="0"/>
                <a:cs typeface="Arial" panose="020B0604020202020204" pitchFamily="34" charset="0"/>
              </a:rPr>
              <a:t> </a:t>
            </a:r>
            <a:r>
              <a:rPr lang="en-US" sz="1800" dirty="0" err="1">
                <a:solidFill>
                  <a:schemeClr val="tx1"/>
                </a:solidFill>
                <a:effectLst/>
                <a:latin typeface="Arial" panose="020B0604020202020204" pitchFamily="34" charset="0"/>
                <a:cs typeface="Arial" panose="020B0604020202020204" pitchFamily="34" charset="0"/>
              </a:rPr>
              <a:t>print_data</a:t>
            </a:r>
            <a:r>
              <a:rPr lang="en-US" sz="1800" dirty="0">
                <a:solidFill>
                  <a:schemeClr val="tx1"/>
                </a:solidFill>
                <a:effectLst/>
                <a:latin typeface="Arial" panose="020B0604020202020204" pitchFamily="34" charset="0"/>
                <a:cs typeface="Arial" panose="020B0604020202020204" pitchFamily="34" charset="0"/>
              </a:rPr>
              <a:t>(</a:t>
            </a:r>
            <a:r>
              <a:rPr lang="en-US" sz="1800" dirty="0">
                <a:effectLst/>
                <a:latin typeface="Arial" panose="020B0604020202020204" pitchFamily="34" charset="0"/>
                <a:cs typeface="Arial" panose="020B0604020202020204" pitchFamily="34" charset="0"/>
              </a:rPr>
              <a:t>struct </a:t>
            </a:r>
            <a:r>
              <a:rPr lang="en-US" sz="1800" dirty="0">
                <a:solidFill>
                  <a:srgbClr val="FFFF00"/>
                </a:solidFill>
                <a:effectLst/>
                <a:latin typeface="Arial" panose="020B0604020202020204" pitchFamily="34" charset="0"/>
                <a:cs typeface="Arial" panose="020B0604020202020204" pitchFamily="34" charset="0"/>
              </a:rPr>
              <a:t>stock list[]</a:t>
            </a:r>
            <a:r>
              <a:rPr lang="en-US" sz="1800" dirty="0">
                <a:effectLst/>
                <a:latin typeface="Arial" panose="020B0604020202020204" pitchFamily="34" charset="0"/>
                <a:cs typeface="Arial" panose="020B0604020202020204" pitchFamily="34" charset="0"/>
              </a:rPr>
              <a:t>, int </a:t>
            </a:r>
            <a:r>
              <a:rPr lang="en-US" sz="1800" dirty="0" err="1">
                <a:solidFill>
                  <a:srgbClr val="FF9933"/>
                </a:solidFill>
                <a:effectLst/>
                <a:latin typeface="Arial" panose="020B0604020202020204" pitchFamily="34" charset="0"/>
                <a:cs typeface="Arial" panose="020B0604020202020204" pitchFamily="34" charset="0"/>
              </a:rPr>
              <a:t>len</a:t>
            </a:r>
            <a:r>
              <a:rPr lang="en-US" sz="1800" dirty="0">
                <a:effectLst/>
                <a:latin typeface="Arial" panose="020B0604020202020204" pitchFamily="34" charset="0"/>
                <a:cs typeface="Arial" panose="020B0604020202020204" pitchFamily="34" charset="0"/>
              </a:rPr>
              <a:t>)</a:t>
            </a:r>
          </a:p>
          <a:p>
            <a:pPr lvl="1">
              <a:spcBef>
                <a:spcPts val="0"/>
              </a:spcBef>
              <a:spcAft>
                <a:spcPts val="0"/>
              </a:spcAft>
            </a:pPr>
            <a:r>
              <a:rPr lang="en-US" sz="1600" dirty="0">
                <a:effectLst/>
                <a:latin typeface="Arial" panose="020B0604020202020204" pitchFamily="34" charset="0"/>
                <a:cs typeface="Arial" panose="020B0604020202020204" pitchFamily="34" charset="0"/>
              </a:rPr>
              <a:t>Takes </a:t>
            </a:r>
            <a:r>
              <a:rPr lang="en-US" sz="1600" dirty="0">
                <a:solidFill>
                  <a:srgbClr val="FFFF00"/>
                </a:solidFill>
                <a:effectLst/>
                <a:latin typeface="Arial" panose="020B0604020202020204" pitchFamily="34" charset="0"/>
                <a:cs typeface="Arial" panose="020B0604020202020204" pitchFamily="34" charset="0"/>
              </a:rPr>
              <a:t>stock</a:t>
            </a:r>
            <a:r>
              <a:rPr lang="en-US" sz="1600" dirty="0">
                <a:effectLst/>
                <a:latin typeface="Arial" panose="020B0604020202020204" pitchFamily="34" charset="0"/>
                <a:cs typeface="Arial" panose="020B0604020202020204" pitchFamily="34" charset="0"/>
              </a:rPr>
              <a:t> array,</a:t>
            </a:r>
            <a:r>
              <a:rPr lang="en-US" sz="1600" dirty="0">
                <a:solidFill>
                  <a:srgbClr val="FF9933"/>
                </a:solidFill>
                <a:effectLst/>
                <a:latin typeface="Arial" panose="020B0604020202020204" pitchFamily="34" charset="0"/>
                <a:cs typeface="Arial" panose="020B0604020202020204" pitchFamily="34" charset="0"/>
              </a:rPr>
              <a:t> integer </a:t>
            </a:r>
            <a:r>
              <a:rPr lang="en-US" sz="1600" dirty="0">
                <a:effectLst/>
                <a:latin typeface="Arial" panose="020B0604020202020204" pitchFamily="34" charset="0"/>
                <a:cs typeface="Arial" panose="020B0604020202020204" pitchFamily="34" charset="0"/>
              </a:rPr>
              <a:t>(main: </a:t>
            </a:r>
            <a:r>
              <a:rPr lang="en-US" sz="1600" dirty="0" err="1">
                <a:solidFill>
                  <a:srgbClr val="FF9933"/>
                </a:solidFill>
                <a:effectLst/>
                <a:latin typeface="Arial" panose="020B0604020202020204" pitchFamily="34" charset="0"/>
                <a:cs typeface="Arial" panose="020B0604020202020204" pitchFamily="34" charset="0"/>
              </a:rPr>
              <a:t>num_stocks</a:t>
            </a:r>
            <a:r>
              <a:rPr lang="en-US" sz="1600" dirty="0">
                <a:effectLst/>
                <a:latin typeface="Arial" panose="020B0604020202020204" pitchFamily="34" charset="0"/>
                <a:cs typeface="Arial" panose="020B0604020202020204" pitchFamily="34" charset="0"/>
              </a:rPr>
              <a:t>)</a:t>
            </a:r>
          </a:p>
          <a:p>
            <a:pPr lvl="1">
              <a:spcBef>
                <a:spcPts val="0"/>
              </a:spcBef>
              <a:spcAft>
                <a:spcPts val="0"/>
              </a:spcAft>
            </a:pPr>
            <a:r>
              <a:rPr lang="en-US" sz="1600" dirty="0">
                <a:effectLst/>
                <a:latin typeface="Arial" panose="020B0604020202020204" pitchFamily="34" charset="0"/>
                <a:cs typeface="Arial" panose="020B0604020202020204" pitchFamily="34" charset="0"/>
              </a:rPr>
              <a:t>Actions: 1. prints headings for the data (to help display it as a table), separates them from data using line below them comprised of ‘=‘ signs, 2. prints and </a:t>
            </a:r>
            <a:r>
              <a:rPr lang="en-US" sz="1600" dirty="0">
                <a:solidFill>
                  <a:srgbClr val="FF9933"/>
                </a:solidFill>
                <a:effectLst/>
                <a:latin typeface="Arial" panose="020B0604020202020204" pitchFamily="34" charset="0"/>
                <a:cs typeface="Arial" panose="020B0604020202020204" pitchFamily="34" charset="0"/>
              </a:rPr>
              <a:t>numbers</a:t>
            </a:r>
            <a:r>
              <a:rPr lang="en-US" sz="1600" dirty="0">
                <a:effectLst/>
                <a:latin typeface="Arial" panose="020B0604020202020204" pitchFamily="34" charset="0"/>
                <a:cs typeface="Arial" panose="020B0604020202020204" pitchFamily="34" charset="0"/>
              </a:rPr>
              <a:t> (starting at 1, not 0) the data for each stock stored at each index of </a:t>
            </a:r>
            <a:r>
              <a:rPr lang="en-US" sz="1600" dirty="0">
                <a:solidFill>
                  <a:srgbClr val="FFFF00"/>
                </a:solidFill>
                <a:effectLst/>
                <a:latin typeface="Arial" panose="020B0604020202020204" pitchFamily="34" charset="0"/>
                <a:cs typeface="Arial" panose="020B0604020202020204" pitchFamily="34" charset="0"/>
              </a:rPr>
              <a:t>list[]</a:t>
            </a:r>
            <a:r>
              <a:rPr lang="en-US" sz="1600" dirty="0">
                <a:effectLst/>
                <a:latin typeface="Arial" panose="020B0604020202020204" pitchFamily="34" charset="0"/>
                <a:cs typeface="Arial" panose="020B0604020202020204" pitchFamily="34" charset="0"/>
              </a:rPr>
              <a:t>, </a:t>
            </a:r>
            <a:r>
              <a:rPr lang="en-US" sz="1600" dirty="0">
                <a:solidFill>
                  <a:srgbClr val="FF9933"/>
                </a:solidFill>
                <a:effectLst/>
                <a:latin typeface="Arial" panose="020B0604020202020204" pitchFamily="34" charset="0"/>
                <a:cs typeface="Arial" panose="020B0604020202020204" pitchFamily="34" charset="0"/>
              </a:rPr>
              <a:t>number</a:t>
            </a:r>
            <a:r>
              <a:rPr lang="en-US" sz="1600" dirty="0">
                <a:effectLst/>
                <a:latin typeface="Arial" panose="020B0604020202020204" pitchFamily="34" charset="0"/>
                <a:cs typeface="Arial" panose="020B0604020202020204" pitchFamily="34" charset="0"/>
              </a:rPr>
              <a:t> at left, </a:t>
            </a:r>
            <a:r>
              <a:rPr lang="en-US" sz="1600" dirty="0">
                <a:solidFill>
                  <a:srgbClr val="92D050"/>
                </a:solidFill>
                <a:effectLst/>
                <a:latin typeface="Arial" panose="020B0604020202020204" pitchFamily="34" charset="0"/>
                <a:cs typeface="Arial" panose="020B0604020202020204" pitchFamily="34" charset="0"/>
              </a:rPr>
              <a:t>ticker</a:t>
            </a:r>
            <a:r>
              <a:rPr lang="en-US" sz="1600" dirty="0">
                <a:effectLst/>
                <a:latin typeface="Arial" panose="020B0604020202020204" pitchFamily="34" charset="0"/>
                <a:cs typeface="Arial" panose="020B0604020202020204" pitchFamily="34" charset="0"/>
              </a:rPr>
              <a:t> 2</a:t>
            </a:r>
            <a:r>
              <a:rPr lang="en-US" sz="1600" baseline="30000" dirty="0">
                <a:effectLst/>
                <a:latin typeface="Arial" panose="020B0604020202020204" pitchFamily="34" charset="0"/>
                <a:cs typeface="Arial" panose="020B0604020202020204" pitchFamily="34" charset="0"/>
              </a:rPr>
              <a:t>nd</a:t>
            </a:r>
            <a:r>
              <a:rPr lang="en-US" sz="1600" dirty="0">
                <a:effectLst/>
                <a:latin typeface="Arial" panose="020B0604020202020204" pitchFamily="34" charset="0"/>
                <a:cs typeface="Arial" panose="020B0604020202020204" pitchFamily="34" charset="0"/>
              </a:rPr>
              <a:t> from left under “Ticker” heading, </a:t>
            </a:r>
            <a:r>
              <a:rPr lang="en-US" sz="1600" dirty="0">
                <a:solidFill>
                  <a:srgbClr val="00B0F0"/>
                </a:solidFill>
                <a:effectLst/>
                <a:latin typeface="Arial" panose="020B0604020202020204" pitchFamily="34" charset="0"/>
                <a:cs typeface="Arial" panose="020B0604020202020204" pitchFamily="34" charset="0"/>
              </a:rPr>
              <a:t>price</a:t>
            </a:r>
            <a:r>
              <a:rPr lang="en-US" sz="1600" dirty="0">
                <a:effectLst/>
                <a:latin typeface="Arial" panose="020B0604020202020204" pitchFamily="34" charset="0"/>
                <a:cs typeface="Arial" panose="020B0604020202020204" pitchFamily="34" charset="0"/>
              </a:rPr>
              <a:t> in USD 2</a:t>
            </a:r>
            <a:r>
              <a:rPr lang="en-US" sz="1600" baseline="30000" dirty="0">
                <a:effectLst/>
                <a:latin typeface="Arial" panose="020B0604020202020204" pitchFamily="34" charset="0"/>
                <a:cs typeface="Arial" panose="020B0604020202020204" pitchFamily="34" charset="0"/>
              </a:rPr>
              <a:t>nd</a:t>
            </a:r>
            <a:r>
              <a:rPr lang="en-US" sz="1600" dirty="0">
                <a:effectLst/>
                <a:latin typeface="Arial" panose="020B0604020202020204" pitchFamily="34" charset="0"/>
                <a:cs typeface="Arial" panose="020B0604020202020204" pitchFamily="34" charset="0"/>
              </a:rPr>
              <a:t> from right under “Price” heading, percent </a:t>
            </a:r>
            <a:r>
              <a:rPr lang="en-US" sz="1600" dirty="0">
                <a:solidFill>
                  <a:srgbClr val="00B0F0"/>
                </a:solidFill>
                <a:effectLst/>
                <a:latin typeface="Arial" panose="020B0604020202020204" pitchFamily="34" charset="0"/>
                <a:cs typeface="Arial" panose="020B0604020202020204" pitchFamily="34" charset="0"/>
              </a:rPr>
              <a:t>growth</a:t>
            </a:r>
            <a:r>
              <a:rPr lang="en-US" sz="1600" dirty="0">
                <a:effectLst/>
                <a:latin typeface="Arial" panose="020B0604020202020204" pitchFamily="34" charset="0"/>
                <a:cs typeface="Arial" panose="020B0604020202020204" pitchFamily="34" charset="0"/>
              </a:rPr>
              <a:t> far right under “Growth” heading.</a:t>
            </a:r>
          </a:p>
          <a:p>
            <a:pPr>
              <a:spcBef>
                <a:spcPts val="0"/>
              </a:spcBef>
              <a:spcAft>
                <a:spcPts val="0"/>
              </a:spcAft>
            </a:pPr>
            <a:r>
              <a:rPr lang="en-US" sz="1800" dirty="0">
                <a:effectLst/>
                <a:latin typeface="Arial" panose="020B0604020202020204" pitchFamily="34" charset="0"/>
                <a:cs typeface="Arial" panose="020B0604020202020204" pitchFamily="34" charset="0"/>
              </a:rPr>
              <a:t>Function 5: </a:t>
            </a:r>
            <a:r>
              <a:rPr lang="en-US" sz="1800" dirty="0">
                <a:solidFill>
                  <a:srgbClr val="00B0F0"/>
                </a:solidFill>
                <a:effectLst/>
                <a:latin typeface="Arial" panose="020B0604020202020204" pitchFamily="34" charset="0"/>
                <a:cs typeface="Arial" panose="020B0604020202020204" pitchFamily="34" charset="0"/>
              </a:rPr>
              <a:t>double </a:t>
            </a:r>
            <a:r>
              <a:rPr lang="en-US" sz="1800" dirty="0" err="1">
                <a:solidFill>
                  <a:schemeClr val="tx1"/>
                </a:solidFill>
                <a:effectLst/>
                <a:latin typeface="Arial" panose="020B0604020202020204" pitchFamily="34" charset="0"/>
                <a:cs typeface="Arial" panose="020B0604020202020204" pitchFamily="34" charset="0"/>
              </a:rPr>
              <a:t>random_bal</a:t>
            </a:r>
            <a:r>
              <a:rPr lang="en-US" sz="1800" dirty="0">
                <a:solidFill>
                  <a:schemeClr val="tx1"/>
                </a:solidFill>
                <a:effectLst/>
                <a:latin typeface="Arial" panose="020B0604020202020204" pitchFamily="34" charset="0"/>
                <a:cs typeface="Arial" panose="020B0604020202020204" pitchFamily="34" charset="0"/>
              </a:rPr>
              <a:t>()</a:t>
            </a:r>
          </a:p>
          <a:p>
            <a:pPr lvl="1">
              <a:spcBef>
                <a:spcPts val="0"/>
              </a:spcBef>
              <a:spcAft>
                <a:spcPts val="0"/>
              </a:spcAft>
            </a:pPr>
            <a:r>
              <a:rPr lang="en-US" sz="1600" dirty="0">
                <a:effectLst/>
                <a:latin typeface="Arial" panose="020B0604020202020204" pitchFamily="34" charset="0"/>
                <a:cs typeface="Arial" panose="020B0604020202020204" pitchFamily="34" charset="0"/>
              </a:rPr>
              <a:t>Returns a </a:t>
            </a:r>
            <a:r>
              <a:rPr lang="en-US" sz="1600" dirty="0">
                <a:solidFill>
                  <a:srgbClr val="00B0F0"/>
                </a:solidFill>
                <a:effectLst/>
                <a:latin typeface="Arial" panose="020B0604020202020204" pitchFamily="34" charset="0"/>
                <a:cs typeface="Arial" panose="020B0604020202020204" pitchFamily="34" charset="0"/>
              </a:rPr>
              <a:t>double</a:t>
            </a:r>
            <a:r>
              <a:rPr lang="en-US" sz="1600" dirty="0">
                <a:effectLst/>
                <a:latin typeface="Arial" panose="020B0604020202020204" pitchFamily="34" charset="0"/>
                <a:cs typeface="Arial" panose="020B0604020202020204" pitchFamily="34" charset="0"/>
              </a:rPr>
              <a:t> (main: </a:t>
            </a:r>
            <a:r>
              <a:rPr lang="en-US" sz="1600" dirty="0" err="1">
                <a:solidFill>
                  <a:srgbClr val="00B0F0"/>
                </a:solidFill>
                <a:effectLst/>
                <a:latin typeface="Arial" panose="020B0604020202020204" pitchFamily="34" charset="0"/>
                <a:cs typeface="Arial" panose="020B0604020202020204" pitchFamily="34" charset="0"/>
              </a:rPr>
              <a:t>cur_bal</a:t>
            </a:r>
            <a:r>
              <a:rPr lang="en-US" sz="1600" dirty="0">
                <a:effectLst/>
                <a:latin typeface="Arial" panose="020B0604020202020204" pitchFamily="34" charset="0"/>
                <a:cs typeface="Arial" panose="020B0604020202020204" pitchFamily="34" charset="0"/>
              </a:rPr>
              <a:t>)</a:t>
            </a:r>
          </a:p>
          <a:p>
            <a:pPr lvl="1">
              <a:spcBef>
                <a:spcPts val="0"/>
              </a:spcBef>
              <a:spcAft>
                <a:spcPts val="0"/>
              </a:spcAft>
            </a:pPr>
            <a:r>
              <a:rPr lang="en-US" sz="1600" dirty="0">
                <a:effectLst/>
                <a:latin typeface="Arial" panose="020B0604020202020204" pitchFamily="34" charset="0"/>
                <a:cs typeface="Arial" panose="020B0604020202020204" pitchFamily="34" charset="0"/>
              </a:rPr>
              <a:t>Actions: 1. seeds the random number generator with the time function, 2. assigns a random # between 0 and 10000 to a </a:t>
            </a:r>
            <a:r>
              <a:rPr lang="en-US" sz="1600" dirty="0">
                <a:solidFill>
                  <a:srgbClr val="00B0F0"/>
                </a:solidFill>
                <a:effectLst/>
                <a:latin typeface="Arial" panose="020B0604020202020204" pitchFamily="34" charset="0"/>
                <a:cs typeface="Arial" panose="020B0604020202020204" pitchFamily="34" charset="0"/>
              </a:rPr>
              <a:t>double</a:t>
            </a:r>
            <a:r>
              <a:rPr lang="en-US" sz="1600" dirty="0">
                <a:effectLst/>
                <a:latin typeface="Arial" panose="020B0604020202020204" pitchFamily="34" charset="0"/>
                <a:cs typeface="Arial" panose="020B0604020202020204" pitchFamily="34" charset="0"/>
              </a:rPr>
              <a:t> variable, 3. returns </a:t>
            </a:r>
            <a:r>
              <a:rPr lang="en-US" sz="1600" dirty="0">
                <a:solidFill>
                  <a:srgbClr val="00B0F0"/>
                </a:solidFill>
                <a:effectLst/>
                <a:latin typeface="Arial" panose="020B0604020202020204" pitchFamily="34" charset="0"/>
                <a:cs typeface="Arial" panose="020B0604020202020204" pitchFamily="34" charset="0"/>
              </a:rPr>
              <a:t>this</a:t>
            </a:r>
            <a:r>
              <a:rPr lang="en-US" sz="1600" dirty="0">
                <a:effectLst/>
                <a:latin typeface="Arial" panose="020B0604020202020204" pitchFamily="34" charset="0"/>
                <a:cs typeface="Arial" panose="020B0604020202020204" pitchFamily="34" charset="0"/>
              </a:rPr>
              <a:t> as the user’s </a:t>
            </a:r>
            <a:r>
              <a:rPr lang="en-US" sz="1600" dirty="0">
                <a:solidFill>
                  <a:srgbClr val="00B0F0"/>
                </a:solidFill>
                <a:effectLst/>
                <a:latin typeface="Arial" panose="020B0604020202020204" pitchFamily="34" charset="0"/>
                <a:cs typeface="Arial" panose="020B0604020202020204" pitchFamily="34" charset="0"/>
              </a:rPr>
              <a:t>initial balance in USD</a:t>
            </a:r>
          </a:p>
          <a:p>
            <a:pPr lvl="1">
              <a:spcBef>
                <a:spcPts val="0"/>
              </a:spcBef>
              <a:spcAft>
                <a:spcPts val="0"/>
              </a:spcAft>
            </a:pPr>
            <a:r>
              <a:rPr lang="en-US" sz="1600" dirty="0">
                <a:effectLst/>
                <a:latin typeface="Arial" panose="020B0604020202020204" pitchFamily="34" charset="0"/>
                <a:cs typeface="Arial" panose="020B0604020202020204" pitchFamily="34" charset="0"/>
              </a:rPr>
              <a:t>Note: Functions 5 and 6 are only called if user wants</a:t>
            </a:r>
          </a:p>
          <a:p>
            <a:pPr>
              <a:spcBef>
                <a:spcPts val="0"/>
              </a:spcBef>
              <a:spcAft>
                <a:spcPts val="0"/>
              </a:spcAft>
            </a:pPr>
            <a:r>
              <a:rPr lang="en-US" sz="1800" dirty="0">
                <a:effectLst/>
                <a:latin typeface="Arial" panose="020B0604020202020204" pitchFamily="34" charset="0"/>
                <a:cs typeface="Arial" panose="020B0604020202020204" pitchFamily="34" charset="0"/>
              </a:rPr>
              <a:t>Function 6: </a:t>
            </a:r>
            <a:r>
              <a:rPr lang="en-US" sz="1800" dirty="0">
                <a:solidFill>
                  <a:srgbClr val="00B0F0"/>
                </a:solidFill>
                <a:effectLst/>
                <a:latin typeface="Arial" panose="020B0604020202020204" pitchFamily="34" charset="0"/>
                <a:cs typeface="Arial" panose="020B0604020202020204" pitchFamily="34" charset="0"/>
              </a:rPr>
              <a:t>double</a:t>
            </a:r>
            <a:r>
              <a:rPr lang="en-US" sz="1800" dirty="0">
                <a:effectLst/>
                <a:latin typeface="Arial" panose="020B0604020202020204" pitchFamily="34" charset="0"/>
                <a:cs typeface="Arial" panose="020B0604020202020204" pitchFamily="34" charset="0"/>
              </a:rPr>
              <a:t> </a:t>
            </a:r>
            <a:r>
              <a:rPr lang="en-US" sz="1800" dirty="0">
                <a:solidFill>
                  <a:schemeClr val="tx1"/>
                </a:solidFill>
                <a:effectLst/>
                <a:latin typeface="Arial" panose="020B0604020202020204" pitchFamily="34" charset="0"/>
                <a:cs typeface="Arial" panose="020B0604020202020204" pitchFamily="34" charset="0"/>
              </a:rPr>
              <a:t>buy(</a:t>
            </a:r>
            <a:r>
              <a:rPr lang="en-US" sz="1800" dirty="0">
                <a:effectLst/>
                <a:latin typeface="Arial" panose="020B0604020202020204" pitchFamily="34" charset="0"/>
                <a:cs typeface="Arial" panose="020B0604020202020204" pitchFamily="34" charset="0"/>
              </a:rPr>
              <a:t>struct </a:t>
            </a:r>
            <a:r>
              <a:rPr lang="en-US" sz="1800" dirty="0">
                <a:solidFill>
                  <a:srgbClr val="FFFF00"/>
                </a:solidFill>
                <a:effectLst/>
                <a:latin typeface="Arial" panose="020B0604020202020204" pitchFamily="34" charset="0"/>
                <a:cs typeface="Arial" panose="020B0604020202020204" pitchFamily="34" charset="0"/>
              </a:rPr>
              <a:t>stock list[]</a:t>
            </a:r>
            <a:r>
              <a:rPr lang="en-US" sz="1800" dirty="0">
                <a:effectLst/>
                <a:latin typeface="Arial" panose="020B0604020202020204" pitchFamily="34" charset="0"/>
                <a:cs typeface="Arial" panose="020B0604020202020204" pitchFamily="34" charset="0"/>
              </a:rPr>
              <a:t>, double </a:t>
            </a:r>
            <a:r>
              <a:rPr lang="en-US" sz="1800" dirty="0" err="1">
                <a:effectLst/>
                <a:latin typeface="Arial" panose="020B0604020202020204" pitchFamily="34" charset="0"/>
                <a:cs typeface="Arial" panose="020B0604020202020204" pitchFamily="34" charset="0"/>
              </a:rPr>
              <a:t>bal</a:t>
            </a:r>
            <a:r>
              <a:rPr lang="en-US" sz="1800" dirty="0">
                <a:effectLst/>
                <a:latin typeface="Arial" panose="020B0604020202020204" pitchFamily="34" charset="0"/>
                <a:cs typeface="Arial" panose="020B0604020202020204" pitchFamily="34" charset="0"/>
              </a:rPr>
              <a:t>, int </a:t>
            </a:r>
            <a:r>
              <a:rPr lang="en-US" sz="1800" dirty="0" err="1">
                <a:solidFill>
                  <a:srgbClr val="FF9933"/>
                </a:solidFill>
                <a:effectLst/>
                <a:latin typeface="Arial" panose="020B0604020202020204" pitchFamily="34" charset="0"/>
                <a:cs typeface="Arial" panose="020B0604020202020204" pitchFamily="34" charset="0"/>
              </a:rPr>
              <a:t>len</a:t>
            </a:r>
            <a:r>
              <a:rPr lang="en-US" sz="1800" dirty="0">
                <a:solidFill>
                  <a:schemeClr val="tx1"/>
                </a:solidFill>
                <a:effectLst/>
                <a:latin typeface="Arial" panose="020B0604020202020204" pitchFamily="34" charset="0"/>
                <a:cs typeface="Arial" panose="020B0604020202020204" pitchFamily="34" charset="0"/>
              </a:rPr>
              <a:t>)</a:t>
            </a:r>
          </a:p>
          <a:p>
            <a:pPr lvl="1">
              <a:spcBef>
                <a:spcPts val="0"/>
              </a:spcBef>
              <a:spcAft>
                <a:spcPts val="0"/>
              </a:spcAft>
            </a:pPr>
            <a:r>
              <a:rPr lang="en-US" sz="1600" dirty="0">
                <a:effectLst/>
                <a:latin typeface="Arial" panose="020B0604020202020204" pitchFamily="34" charset="0"/>
                <a:cs typeface="Arial" panose="020B0604020202020204" pitchFamily="34" charset="0"/>
              </a:rPr>
              <a:t>Takes </a:t>
            </a:r>
            <a:r>
              <a:rPr lang="en-US" sz="1600" dirty="0">
                <a:solidFill>
                  <a:srgbClr val="FFFF00"/>
                </a:solidFill>
                <a:effectLst/>
                <a:latin typeface="Arial" panose="020B0604020202020204" pitchFamily="34" charset="0"/>
                <a:cs typeface="Arial" panose="020B0604020202020204" pitchFamily="34" charset="0"/>
              </a:rPr>
              <a:t>stock</a:t>
            </a:r>
            <a:r>
              <a:rPr lang="en-US" sz="1600" dirty="0">
                <a:effectLst/>
                <a:latin typeface="Arial" panose="020B0604020202020204" pitchFamily="34" charset="0"/>
                <a:cs typeface="Arial" panose="020B0604020202020204" pitchFamily="34" charset="0"/>
              </a:rPr>
              <a:t> array, </a:t>
            </a:r>
            <a:r>
              <a:rPr lang="en-US" sz="1600" dirty="0">
                <a:solidFill>
                  <a:srgbClr val="00B0F0"/>
                </a:solidFill>
                <a:effectLst/>
                <a:latin typeface="Arial" panose="020B0604020202020204" pitchFamily="34" charset="0"/>
                <a:cs typeface="Arial" panose="020B0604020202020204" pitchFamily="34" charset="0"/>
              </a:rPr>
              <a:t>double </a:t>
            </a:r>
            <a:r>
              <a:rPr lang="en-US" sz="1600" dirty="0">
                <a:effectLst/>
                <a:latin typeface="Arial" panose="020B0604020202020204" pitchFamily="34" charset="0"/>
                <a:cs typeface="Arial" panose="020B0604020202020204" pitchFamily="34" charset="0"/>
              </a:rPr>
              <a:t>(main: </a:t>
            </a:r>
            <a:r>
              <a:rPr lang="en-US" sz="1600" dirty="0" err="1">
                <a:solidFill>
                  <a:srgbClr val="00B0F0"/>
                </a:solidFill>
                <a:effectLst/>
                <a:latin typeface="Arial" panose="020B0604020202020204" pitchFamily="34" charset="0"/>
                <a:cs typeface="Arial" panose="020B0604020202020204" pitchFamily="34" charset="0"/>
              </a:rPr>
              <a:t>cur_bal</a:t>
            </a:r>
            <a:r>
              <a:rPr lang="en-US" sz="1600" dirty="0">
                <a:effectLst/>
                <a:latin typeface="Arial" panose="020B0604020202020204" pitchFamily="34" charset="0"/>
                <a:cs typeface="Arial" panose="020B0604020202020204" pitchFamily="34" charset="0"/>
              </a:rPr>
              <a:t>), </a:t>
            </a:r>
            <a:r>
              <a:rPr lang="en-US" sz="1600" dirty="0">
                <a:solidFill>
                  <a:srgbClr val="FF9933"/>
                </a:solidFill>
                <a:effectLst/>
                <a:latin typeface="Arial" panose="020B0604020202020204" pitchFamily="34" charset="0"/>
                <a:cs typeface="Arial" panose="020B0604020202020204" pitchFamily="34" charset="0"/>
              </a:rPr>
              <a:t>integer</a:t>
            </a:r>
            <a:r>
              <a:rPr lang="en-US" sz="1600" dirty="0">
                <a:effectLst/>
                <a:latin typeface="Arial" panose="020B0604020202020204" pitchFamily="34" charset="0"/>
                <a:cs typeface="Arial" panose="020B0604020202020204" pitchFamily="34" charset="0"/>
              </a:rPr>
              <a:t> (main: </a:t>
            </a:r>
            <a:r>
              <a:rPr lang="en-US" sz="1600" dirty="0" err="1">
                <a:solidFill>
                  <a:srgbClr val="FF9933"/>
                </a:solidFill>
                <a:effectLst/>
                <a:latin typeface="Arial" panose="020B0604020202020204" pitchFamily="34" charset="0"/>
                <a:cs typeface="Arial" panose="020B0604020202020204" pitchFamily="34" charset="0"/>
              </a:rPr>
              <a:t>num_stocks</a:t>
            </a:r>
            <a:r>
              <a:rPr lang="en-US" sz="1600" dirty="0">
                <a:effectLst/>
                <a:latin typeface="Arial" panose="020B0604020202020204" pitchFamily="34" charset="0"/>
                <a:cs typeface="Arial" panose="020B0604020202020204" pitchFamily="34" charset="0"/>
              </a:rPr>
              <a:t>), returns </a:t>
            </a:r>
            <a:r>
              <a:rPr lang="en-US" sz="1600" dirty="0">
                <a:solidFill>
                  <a:srgbClr val="00B0F0"/>
                </a:solidFill>
                <a:effectLst/>
                <a:latin typeface="Arial" panose="020B0604020202020204" pitchFamily="34" charset="0"/>
                <a:cs typeface="Arial" panose="020B0604020202020204" pitchFamily="34" charset="0"/>
              </a:rPr>
              <a:t>double</a:t>
            </a:r>
            <a:r>
              <a:rPr lang="en-US" sz="1600" dirty="0">
                <a:effectLst/>
                <a:latin typeface="Arial" panose="020B0604020202020204" pitchFamily="34" charset="0"/>
                <a:cs typeface="Arial" panose="020B0604020202020204" pitchFamily="34" charset="0"/>
              </a:rPr>
              <a:t> (main: </a:t>
            </a:r>
            <a:r>
              <a:rPr lang="en-US" sz="1600" dirty="0" err="1">
                <a:solidFill>
                  <a:srgbClr val="00B0F0"/>
                </a:solidFill>
                <a:effectLst/>
                <a:latin typeface="Arial" panose="020B0604020202020204" pitchFamily="34" charset="0"/>
                <a:cs typeface="Arial" panose="020B0604020202020204" pitchFamily="34" charset="0"/>
              </a:rPr>
              <a:t>new_bal</a:t>
            </a:r>
            <a:r>
              <a:rPr lang="en-US" sz="1600" dirty="0">
                <a:effectLst/>
                <a:latin typeface="Arial" panose="020B0604020202020204" pitchFamily="34" charset="0"/>
                <a:cs typeface="Arial" panose="020B0604020202020204" pitchFamily="34" charset="0"/>
              </a:rPr>
              <a:t>)</a:t>
            </a:r>
          </a:p>
          <a:p>
            <a:pPr lvl="1">
              <a:spcBef>
                <a:spcPts val="0"/>
              </a:spcBef>
              <a:spcAft>
                <a:spcPts val="0"/>
              </a:spcAft>
            </a:pPr>
            <a:r>
              <a:rPr lang="en-US" sz="1600" dirty="0">
                <a:effectLst/>
                <a:latin typeface="Arial" panose="020B0604020202020204" pitchFamily="34" charset="0"/>
                <a:cs typeface="Arial" panose="020B0604020202020204" pitchFamily="34" charset="0"/>
              </a:rPr>
              <a:t>Actions: 1. Asks user for </a:t>
            </a:r>
            <a:r>
              <a:rPr lang="en-US" sz="1600" dirty="0">
                <a:solidFill>
                  <a:srgbClr val="FF9933"/>
                </a:solidFill>
                <a:effectLst/>
                <a:latin typeface="Arial" panose="020B0604020202020204" pitchFamily="34" charset="0"/>
                <a:cs typeface="Arial" panose="020B0604020202020204" pitchFamily="34" charset="0"/>
              </a:rPr>
              <a:t>number on left of table next to ticker </a:t>
            </a:r>
            <a:r>
              <a:rPr lang="en-US" sz="1600" dirty="0">
                <a:effectLst/>
                <a:latin typeface="Arial" panose="020B0604020202020204" pitchFamily="34" charset="0"/>
                <a:cs typeface="Arial" panose="020B0604020202020204" pitchFamily="34" charset="0"/>
              </a:rPr>
              <a:t>of one stock they would like to buy, … (</a:t>
            </a:r>
            <a:r>
              <a:rPr lang="en-US" sz="1600" dirty="0">
                <a:effectLst/>
                <a:latin typeface="Arial" panose="020B0604020202020204" pitchFamily="34" charset="0"/>
                <a:cs typeface="Arial" panose="020B0604020202020204" pitchFamily="34" charset="0"/>
                <a:sym typeface="Wingdings" panose="05000000000000000000" pitchFamily="2" charset="2"/>
              </a:rPr>
              <a:t>)</a:t>
            </a:r>
            <a:endParaRPr lang="en-US" sz="16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60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68BE36-024D-4A4F-BBA5-8CF8C4A8CD8A}"/>
              </a:ext>
            </a:extLst>
          </p:cNvPr>
          <p:cNvSpPr>
            <a:spLocks noGrp="1"/>
          </p:cNvSpPr>
          <p:nvPr>
            <p:ph type="title"/>
          </p:nvPr>
        </p:nvSpPr>
        <p:spPr>
          <a:xfrm>
            <a:off x="919119" y="228600"/>
            <a:ext cx="10353762" cy="552450"/>
          </a:xfrm>
        </p:spPr>
        <p:txBody>
          <a:bodyPr>
            <a:normAutofit fontScale="90000"/>
          </a:bodyPr>
          <a:lstStyle/>
          <a:p>
            <a:r>
              <a:rPr lang="en-US" dirty="0">
                <a:cs typeface="Courier New" panose="02070309020205020404" pitchFamily="49" charset="0"/>
              </a:rPr>
              <a:t>Functions (continued) and Overall Logic</a:t>
            </a:r>
          </a:p>
        </p:txBody>
      </p:sp>
      <p:sp>
        <p:nvSpPr>
          <p:cNvPr id="5" name="Content Placeholder 4">
            <a:extLst>
              <a:ext uri="{FF2B5EF4-FFF2-40B4-BE49-F238E27FC236}">
                <a16:creationId xmlns:a16="http://schemas.microsoft.com/office/drawing/2014/main" id="{CFCB1027-AF56-43FD-8E38-226D0F1C33F7}"/>
              </a:ext>
            </a:extLst>
          </p:cNvPr>
          <p:cNvSpPr>
            <a:spLocks noGrp="1"/>
          </p:cNvSpPr>
          <p:nvPr>
            <p:ph sz="half" idx="1"/>
          </p:nvPr>
        </p:nvSpPr>
        <p:spPr>
          <a:xfrm>
            <a:off x="411330" y="952500"/>
            <a:ext cx="5577840" cy="5676900"/>
          </a:xfrm>
        </p:spPr>
        <p:txBody>
          <a:bodyPr lIns="0" tIns="0" rIns="0" bIns="0">
            <a:noAutofit/>
          </a:bodyPr>
          <a:lstStyle/>
          <a:p>
            <a:pPr marL="347472" indent="-347472">
              <a:spcBef>
                <a:spcPts val="0"/>
              </a:spcBef>
              <a:spcAft>
                <a:spcPts val="0"/>
              </a:spcAft>
            </a:pPr>
            <a:r>
              <a:rPr lang="en-US" sz="1600" dirty="0">
                <a:effectLst/>
                <a:latin typeface="Arial" panose="020B0604020202020204" pitchFamily="34" charset="0"/>
                <a:cs typeface="Arial" panose="020B0604020202020204" pitchFamily="34" charset="0"/>
              </a:rPr>
              <a:t>(</a:t>
            </a:r>
            <a:r>
              <a:rPr lang="en-US" sz="1600" dirty="0">
                <a:effectLst/>
                <a:latin typeface="Arial" panose="020B0604020202020204" pitchFamily="34" charset="0"/>
                <a:cs typeface="Arial" panose="020B0604020202020204" pitchFamily="34" charset="0"/>
                <a:sym typeface="Wingdings" panose="05000000000000000000" pitchFamily="2" charset="2"/>
              </a:rPr>
              <a:t>)2. user enters </a:t>
            </a:r>
            <a:r>
              <a:rPr lang="en-US" sz="16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number</a:t>
            </a:r>
            <a:r>
              <a:rPr lang="en-US" sz="1600" dirty="0">
                <a:effectLst/>
                <a:latin typeface="Arial" panose="020B0604020202020204" pitchFamily="34" charset="0"/>
                <a:cs typeface="Arial" panose="020B0604020202020204" pitchFamily="34" charset="0"/>
                <a:sym typeface="Wingdings" panose="05000000000000000000" pitchFamily="2" charset="2"/>
              </a:rPr>
              <a:t>; while </a:t>
            </a:r>
            <a:r>
              <a:rPr lang="en-US" sz="16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response</a:t>
            </a:r>
            <a:r>
              <a:rPr lang="en-US" sz="1600" dirty="0">
                <a:effectLst/>
                <a:latin typeface="Arial" panose="020B0604020202020204" pitchFamily="34" charset="0"/>
                <a:cs typeface="Arial" panose="020B0604020202020204" pitchFamily="34" charset="0"/>
                <a:sym typeface="Wingdings" panose="05000000000000000000" pitchFamily="2" charset="2"/>
              </a:rPr>
              <a:t> is invalid, ask user to re-enter </a:t>
            </a:r>
            <a:r>
              <a:rPr lang="en-US" sz="16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response</a:t>
            </a:r>
            <a:r>
              <a:rPr lang="en-US" sz="1600" dirty="0">
                <a:effectLst/>
                <a:latin typeface="Arial" panose="020B0604020202020204" pitchFamily="34" charset="0"/>
                <a:cs typeface="Arial" panose="020B0604020202020204" pitchFamily="34" charset="0"/>
                <a:sym typeface="Wingdings" panose="05000000000000000000" pitchFamily="2" charset="2"/>
              </a:rPr>
              <a:t>; since </a:t>
            </a:r>
            <a:r>
              <a:rPr lang="en-US" sz="16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number</a:t>
            </a:r>
            <a:r>
              <a:rPr lang="en-US" sz="1600" dirty="0">
                <a:effectLst/>
                <a:latin typeface="Arial" panose="020B0604020202020204" pitchFamily="34" charset="0"/>
                <a:cs typeface="Arial" panose="020B0604020202020204" pitchFamily="34" charset="0"/>
                <a:sym typeface="Wingdings" panose="05000000000000000000" pitchFamily="2" charset="2"/>
              </a:rPr>
              <a:t> refers to </a:t>
            </a:r>
            <a:r>
              <a:rPr lang="en-US" sz="16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index</a:t>
            </a:r>
            <a:r>
              <a:rPr lang="en-US" sz="1600" dirty="0">
                <a:effectLst/>
                <a:latin typeface="Arial" panose="020B0604020202020204" pitchFamily="34" charset="0"/>
                <a:cs typeface="Arial" panose="020B0604020202020204" pitchFamily="34" charset="0"/>
                <a:sym typeface="Wingdings" panose="05000000000000000000" pitchFamily="2" charset="2"/>
              </a:rPr>
              <a:t> in </a:t>
            </a:r>
            <a:r>
              <a:rPr lang="en-US" sz="1600" dirty="0">
                <a:solidFill>
                  <a:srgbClr val="FFFF00"/>
                </a:solidFill>
                <a:effectLst/>
                <a:latin typeface="Arial" panose="020B0604020202020204" pitchFamily="34" charset="0"/>
                <a:cs typeface="Arial" panose="020B0604020202020204" pitchFamily="34" charset="0"/>
                <a:sym typeface="Wingdings" panose="05000000000000000000" pitchFamily="2" charset="2"/>
              </a:rPr>
              <a:t>list[]</a:t>
            </a:r>
            <a:r>
              <a:rPr lang="en-US" sz="1600" dirty="0">
                <a:effectLst/>
                <a:latin typeface="Arial" panose="020B0604020202020204" pitchFamily="34" charset="0"/>
                <a:cs typeface="Arial" panose="020B0604020202020204" pitchFamily="34" charset="0"/>
                <a:sym typeface="Wingdings" panose="05000000000000000000" pitchFamily="2" charset="2"/>
              </a:rPr>
              <a:t>, decrement it by 1, 3. now that a </a:t>
            </a:r>
            <a:r>
              <a:rPr lang="en-US" sz="16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stock is picked</a:t>
            </a:r>
            <a:r>
              <a:rPr lang="en-US" sz="1600" dirty="0">
                <a:effectLst/>
                <a:latin typeface="Arial" panose="020B0604020202020204" pitchFamily="34" charset="0"/>
                <a:cs typeface="Arial" panose="020B0604020202020204" pitchFamily="34" charset="0"/>
                <a:sym typeface="Wingdings" panose="05000000000000000000" pitchFamily="2" charset="2"/>
              </a:rPr>
              <a:t>, ask user how many </a:t>
            </a:r>
            <a:r>
              <a:rPr lang="en-US" sz="16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shares</a:t>
            </a:r>
            <a:r>
              <a:rPr lang="en-US" sz="1600" dirty="0">
                <a:effectLst/>
                <a:latin typeface="Arial" panose="020B0604020202020204" pitchFamily="34" charset="0"/>
                <a:cs typeface="Arial" panose="020B0604020202020204" pitchFamily="34" charset="0"/>
                <a:sym typeface="Wingdings" panose="05000000000000000000" pitchFamily="2" charset="2"/>
              </a:rPr>
              <a:t> of it they would like to buy; while </a:t>
            </a:r>
            <a:r>
              <a:rPr lang="en-US" sz="16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total cost of the shares </a:t>
            </a:r>
            <a:r>
              <a:rPr lang="en-US" sz="1600" dirty="0">
                <a:effectLst/>
                <a:latin typeface="Arial" panose="020B0604020202020204" pitchFamily="34" charset="0"/>
                <a:cs typeface="Arial" panose="020B0604020202020204" pitchFamily="34" charset="0"/>
                <a:sym typeface="Wingdings" panose="05000000000000000000" pitchFamily="2" charset="2"/>
              </a:rPr>
              <a:t>exceeds their </a:t>
            </a:r>
            <a:r>
              <a:rPr lang="en-US" sz="16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current balance</a:t>
            </a:r>
            <a:r>
              <a:rPr lang="en-US" sz="1600" dirty="0">
                <a:effectLst/>
                <a:latin typeface="Arial" panose="020B0604020202020204" pitchFamily="34" charset="0"/>
                <a:cs typeface="Arial" panose="020B0604020202020204" pitchFamily="34" charset="0"/>
                <a:sym typeface="Wingdings" panose="05000000000000000000" pitchFamily="2" charset="2"/>
              </a:rPr>
              <a:t>, ask them if they want to try to make another purchase - if they do not, return their </a:t>
            </a:r>
            <a:r>
              <a:rPr lang="en-US" sz="16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current balance </a:t>
            </a:r>
            <a:r>
              <a:rPr lang="en-US" sz="1600" dirty="0">
                <a:effectLst/>
                <a:latin typeface="Arial" panose="020B0604020202020204" pitchFamily="34" charset="0"/>
                <a:cs typeface="Arial" panose="020B0604020202020204" pitchFamily="34" charset="0"/>
                <a:sym typeface="Wingdings" panose="05000000000000000000" pitchFamily="2" charset="2"/>
              </a:rPr>
              <a:t>(which thus remains unchanged from the start of the function), but if they do, repeat the process of steps 1-3 until all responses result in a valid outcome, 4. print to the screen a report of the user’s purchase showing the </a:t>
            </a:r>
            <a:r>
              <a:rPr lang="en-US" sz="1600" dirty="0">
                <a:solidFill>
                  <a:srgbClr val="92D050"/>
                </a:solidFill>
                <a:effectLst/>
                <a:latin typeface="Arial" panose="020B0604020202020204" pitchFamily="34" charset="0"/>
                <a:cs typeface="Arial" panose="020B0604020202020204" pitchFamily="34" charset="0"/>
                <a:sym typeface="Wingdings" panose="05000000000000000000" pitchFamily="2" charset="2"/>
              </a:rPr>
              <a:t>ticker </a:t>
            </a:r>
            <a:r>
              <a:rPr lang="en-US" sz="1600" dirty="0">
                <a:effectLst/>
                <a:latin typeface="Arial" panose="020B0604020202020204" pitchFamily="34" charset="0"/>
                <a:cs typeface="Arial" panose="020B0604020202020204" pitchFamily="34" charset="0"/>
                <a:sym typeface="Wingdings" panose="05000000000000000000" pitchFamily="2" charset="2"/>
              </a:rPr>
              <a:t>of the stock they bought, how many </a:t>
            </a:r>
            <a:r>
              <a:rPr lang="en-US" sz="16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shares</a:t>
            </a:r>
            <a:r>
              <a:rPr lang="en-US" sz="1600" dirty="0">
                <a:effectLst/>
                <a:latin typeface="Arial" panose="020B0604020202020204" pitchFamily="34" charset="0"/>
                <a:cs typeface="Arial" panose="020B0604020202020204" pitchFamily="34" charset="0"/>
                <a:sym typeface="Wingdings" panose="05000000000000000000" pitchFamily="2" charset="2"/>
              </a:rPr>
              <a:t> of it they bought, and the total </a:t>
            </a:r>
            <a:r>
              <a:rPr lang="en-US" sz="16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cost</a:t>
            </a:r>
            <a:r>
              <a:rPr lang="en-US" sz="1600" dirty="0">
                <a:effectLst/>
                <a:latin typeface="Arial" panose="020B0604020202020204" pitchFamily="34" charset="0"/>
                <a:cs typeface="Arial" panose="020B0604020202020204" pitchFamily="34" charset="0"/>
                <a:sym typeface="Wingdings" panose="05000000000000000000" pitchFamily="2" charset="2"/>
              </a:rPr>
              <a:t> of their transaction, 5. subtract the </a:t>
            </a:r>
            <a:r>
              <a:rPr lang="en-US" sz="16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total cost </a:t>
            </a:r>
            <a:r>
              <a:rPr lang="en-US" sz="1600" dirty="0">
                <a:effectLst/>
                <a:latin typeface="Arial" panose="020B0604020202020204" pitchFamily="34" charset="0"/>
                <a:cs typeface="Arial" panose="020B0604020202020204" pitchFamily="34" charset="0"/>
                <a:sym typeface="Wingdings" panose="05000000000000000000" pitchFamily="2" charset="2"/>
              </a:rPr>
              <a:t>of the transaction from the user’s </a:t>
            </a:r>
            <a:r>
              <a:rPr lang="en-US" sz="16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current balance</a:t>
            </a:r>
            <a:r>
              <a:rPr lang="en-US" sz="1600" dirty="0">
                <a:effectLst/>
                <a:latin typeface="Arial" panose="020B0604020202020204" pitchFamily="34" charset="0"/>
                <a:cs typeface="Arial" panose="020B0604020202020204" pitchFamily="34" charset="0"/>
                <a:sym typeface="Wingdings" panose="05000000000000000000" pitchFamily="2" charset="2"/>
              </a:rPr>
              <a:t>, 6. return this difference; this is the user’s </a:t>
            </a:r>
            <a:r>
              <a:rPr lang="en-US" sz="16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final balance</a:t>
            </a:r>
            <a:r>
              <a:rPr lang="en-US" sz="1600" dirty="0">
                <a:effectLst/>
                <a:latin typeface="Arial" panose="020B0604020202020204" pitchFamily="34" charset="0"/>
                <a:cs typeface="Arial" panose="020B0604020202020204" pitchFamily="34" charset="0"/>
                <a:sym typeface="Wingdings" panose="05000000000000000000" pitchFamily="2" charset="2"/>
              </a:rPr>
              <a:t>.</a:t>
            </a:r>
          </a:p>
          <a:p>
            <a:pPr marL="0" indent="0" algn="r">
              <a:spcBef>
                <a:spcPts val="0"/>
              </a:spcBef>
              <a:spcAft>
                <a:spcPts val="0"/>
              </a:spcAft>
              <a:buNone/>
            </a:pPr>
            <a:endParaRPr lang="en-US" sz="2400" dirty="0">
              <a:effectLst/>
              <a:cs typeface="Arial" panose="020B0604020202020204" pitchFamily="34" charset="0"/>
            </a:endParaRPr>
          </a:p>
          <a:p>
            <a:pPr marL="0" indent="0" algn="r">
              <a:spcBef>
                <a:spcPts val="0"/>
              </a:spcBef>
              <a:spcAft>
                <a:spcPts val="0"/>
              </a:spcAft>
              <a:buNone/>
            </a:pPr>
            <a:endParaRPr lang="en-US" sz="2400" dirty="0">
              <a:effectLst/>
              <a:cs typeface="Arial" panose="020B0604020202020204" pitchFamily="34" charset="0"/>
            </a:endParaRPr>
          </a:p>
          <a:p>
            <a:pPr marL="0" indent="0" algn="r">
              <a:spcBef>
                <a:spcPts val="0"/>
              </a:spcBef>
              <a:spcAft>
                <a:spcPts val="0"/>
              </a:spcAft>
              <a:buNone/>
            </a:pPr>
            <a:endParaRPr lang="en-US" sz="2400" dirty="0">
              <a:effectLst/>
              <a:cs typeface="Arial" panose="020B0604020202020204" pitchFamily="34" charset="0"/>
            </a:endParaRPr>
          </a:p>
          <a:p>
            <a:pPr marL="0" indent="0" algn="r">
              <a:spcBef>
                <a:spcPts val="0"/>
              </a:spcBef>
              <a:spcAft>
                <a:spcPts val="0"/>
              </a:spcAft>
              <a:buNone/>
            </a:pPr>
            <a:r>
              <a:rPr lang="en-US" sz="2400" dirty="0">
                <a:effectLst/>
                <a:cs typeface="Arial" panose="020B0604020202020204" pitchFamily="34" charset="0"/>
                <a:sym typeface="Wingdings" panose="05000000000000000000" pitchFamily="2" charset="2"/>
              </a:rPr>
              <a:t> </a:t>
            </a:r>
            <a:r>
              <a:rPr lang="en-US" sz="2400" dirty="0">
                <a:effectLst/>
                <a:cs typeface="Arial" panose="020B0604020202020204" pitchFamily="34" charset="0"/>
              </a:rPr>
              <a:t>Sample Input File</a:t>
            </a:r>
          </a:p>
          <a:p>
            <a:pPr marL="0" indent="0" algn="r">
              <a:spcBef>
                <a:spcPts val="0"/>
              </a:spcBef>
              <a:spcAft>
                <a:spcPts val="0"/>
              </a:spcAft>
              <a:buNone/>
            </a:pPr>
            <a:r>
              <a:rPr lang="en-US" sz="1400" dirty="0">
                <a:effectLst/>
                <a:latin typeface="Arial" panose="020B0604020202020204" pitchFamily="34" charset="0"/>
                <a:cs typeface="Arial" panose="020B0604020202020204" pitchFamily="34" charset="0"/>
              </a:rPr>
              <a:t>(</a:t>
            </a:r>
            <a:r>
              <a:rPr lang="en-US" sz="1400" dirty="0">
                <a:solidFill>
                  <a:srgbClr val="FF9933"/>
                </a:solidFill>
                <a:effectLst/>
                <a:latin typeface="Arial" panose="020B0604020202020204" pitchFamily="34" charset="0"/>
                <a:cs typeface="Arial" panose="020B0604020202020204" pitchFamily="34" charset="0"/>
              </a:rPr>
              <a:t>Number of stocks </a:t>
            </a:r>
            <a:r>
              <a:rPr lang="en-US" sz="1400" dirty="0">
                <a:effectLst/>
                <a:latin typeface="Arial" panose="020B0604020202020204" pitchFamily="34" charset="0"/>
                <a:cs typeface="Arial" panose="020B0604020202020204" pitchFamily="34" charset="0"/>
              </a:rPr>
              <a:t>indicated on 1</a:t>
            </a:r>
            <a:r>
              <a:rPr lang="en-US" sz="1400" baseline="30000" dirty="0">
                <a:effectLst/>
                <a:latin typeface="Arial" panose="020B0604020202020204" pitchFamily="34" charset="0"/>
                <a:cs typeface="Arial" panose="020B0604020202020204" pitchFamily="34" charset="0"/>
              </a:rPr>
              <a:t>st</a:t>
            </a:r>
            <a:r>
              <a:rPr lang="en-US" sz="1400" dirty="0">
                <a:effectLst/>
                <a:latin typeface="Arial" panose="020B0604020202020204" pitchFamily="34" charset="0"/>
                <a:cs typeface="Arial" panose="020B0604020202020204" pitchFamily="34" charset="0"/>
              </a:rPr>
              <a:t> </a:t>
            </a:r>
          </a:p>
          <a:p>
            <a:pPr marL="0" indent="0" algn="r">
              <a:spcBef>
                <a:spcPts val="0"/>
              </a:spcBef>
              <a:spcAft>
                <a:spcPts val="0"/>
              </a:spcAft>
              <a:buNone/>
            </a:pPr>
            <a:r>
              <a:rPr lang="en-US" sz="1400" dirty="0">
                <a:effectLst/>
                <a:latin typeface="Arial" panose="020B0604020202020204" pitchFamily="34" charset="0"/>
                <a:cs typeface="Arial" panose="020B0604020202020204" pitchFamily="34" charset="0"/>
              </a:rPr>
              <a:t>line; in lines below, </a:t>
            </a:r>
            <a:r>
              <a:rPr lang="en-US" sz="1400" dirty="0">
                <a:solidFill>
                  <a:srgbClr val="92D050"/>
                </a:solidFill>
                <a:effectLst/>
                <a:latin typeface="Arial" panose="020B0604020202020204" pitchFamily="34" charset="0"/>
                <a:cs typeface="Arial" panose="020B0604020202020204" pitchFamily="34" charset="0"/>
              </a:rPr>
              <a:t>ticker</a:t>
            </a:r>
            <a:r>
              <a:rPr lang="en-US" sz="1400" dirty="0">
                <a:effectLst/>
                <a:latin typeface="Arial" panose="020B0604020202020204" pitchFamily="34" charset="0"/>
                <a:cs typeface="Arial" panose="020B0604020202020204" pitchFamily="34" charset="0"/>
              </a:rPr>
              <a:t> on left,</a:t>
            </a:r>
          </a:p>
          <a:p>
            <a:pPr marL="0" indent="0" algn="r">
              <a:spcBef>
                <a:spcPts val="0"/>
              </a:spcBef>
              <a:spcAft>
                <a:spcPts val="0"/>
              </a:spcAft>
              <a:buNone/>
            </a:pPr>
            <a:r>
              <a:rPr lang="en-US" sz="1400" dirty="0">
                <a:solidFill>
                  <a:srgbClr val="00B0F0"/>
                </a:solidFill>
                <a:effectLst/>
                <a:latin typeface="Arial" panose="020B0604020202020204" pitchFamily="34" charset="0"/>
                <a:cs typeface="Arial" panose="020B0604020202020204" pitchFamily="34" charset="0"/>
              </a:rPr>
              <a:t>price</a:t>
            </a:r>
            <a:r>
              <a:rPr lang="en-US" sz="1400" dirty="0">
                <a:effectLst/>
                <a:latin typeface="Arial" panose="020B0604020202020204" pitchFamily="34" charset="0"/>
                <a:cs typeface="Arial" panose="020B0604020202020204" pitchFamily="34" charset="0"/>
              </a:rPr>
              <a:t> ($) in middle, </a:t>
            </a:r>
            <a:r>
              <a:rPr lang="en-US" sz="1400" dirty="0">
                <a:solidFill>
                  <a:srgbClr val="00B0F0"/>
                </a:solidFill>
                <a:effectLst/>
                <a:latin typeface="Arial" panose="020B0604020202020204" pitchFamily="34" charset="0"/>
                <a:cs typeface="Arial" panose="020B0604020202020204" pitchFamily="34" charset="0"/>
              </a:rPr>
              <a:t>growth</a:t>
            </a:r>
            <a:r>
              <a:rPr lang="en-US" sz="1400" dirty="0">
                <a:effectLst/>
                <a:latin typeface="Arial" panose="020B0604020202020204" pitchFamily="34" charset="0"/>
                <a:cs typeface="Arial" panose="020B0604020202020204" pitchFamily="34" charset="0"/>
              </a:rPr>
              <a:t> % on right</a:t>
            </a:r>
          </a:p>
          <a:p>
            <a:pPr marL="0" indent="0" algn="ctr">
              <a:spcBef>
                <a:spcPts val="0"/>
              </a:spcBef>
              <a:spcAft>
                <a:spcPts val="0"/>
              </a:spcAft>
              <a:buNone/>
            </a:pPr>
            <a:endParaRPr lang="en-US" sz="2400" dirty="0">
              <a:effectLst/>
              <a:cs typeface="Arial" panose="020B0604020202020204" pitchFamily="34" charset="0"/>
            </a:endParaRPr>
          </a:p>
        </p:txBody>
      </p:sp>
      <p:pic>
        <p:nvPicPr>
          <p:cNvPr id="3" name="Content Placeholder 2">
            <a:extLst>
              <a:ext uri="{FF2B5EF4-FFF2-40B4-BE49-F238E27FC236}">
                <a16:creationId xmlns:a16="http://schemas.microsoft.com/office/drawing/2014/main" id="{4F34F45F-9C5C-4C71-A46A-0E929F79ED0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287042" y="4682782"/>
            <a:ext cx="2766247" cy="1946618"/>
          </a:xfrm>
        </p:spPr>
      </p:pic>
      <p:sp>
        <p:nvSpPr>
          <p:cNvPr id="7" name="Content Placeholder 4">
            <a:extLst>
              <a:ext uri="{FF2B5EF4-FFF2-40B4-BE49-F238E27FC236}">
                <a16:creationId xmlns:a16="http://schemas.microsoft.com/office/drawing/2014/main" id="{26367B48-1614-4201-98FF-3ADDCA500A31}"/>
              </a:ext>
            </a:extLst>
          </p:cNvPr>
          <p:cNvSpPr txBox="1">
            <a:spLocks/>
          </p:cNvSpPr>
          <p:nvPr/>
        </p:nvSpPr>
        <p:spPr>
          <a:xfrm>
            <a:off x="6096000" y="952500"/>
            <a:ext cx="5577840" cy="5676900"/>
          </a:xfrm>
          <a:prstGeom prst="rect">
            <a:avLst/>
          </a:prstGeom>
          <a:effectLst>
            <a:outerShdw blurRad="25400" dir="17880000">
              <a:srgbClr val="000000">
                <a:alpha val="46000"/>
              </a:srgbClr>
            </a:outerShdw>
          </a:effectLst>
        </p:spPr>
        <p:txBody>
          <a:bodyPr vert="horz" lIns="0" tIns="0" rIns="0" bIns="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ctr">
              <a:spcBef>
                <a:spcPts val="0"/>
              </a:spcBef>
              <a:spcAft>
                <a:spcPts val="0"/>
              </a:spcAft>
              <a:buNone/>
            </a:pPr>
            <a:r>
              <a:rPr lang="en-US" u="sng" dirty="0">
                <a:effectLst/>
                <a:cs typeface="Arial" panose="020B0604020202020204" pitchFamily="34" charset="0"/>
              </a:rPr>
              <a:t>Logic</a:t>
            </a:r>
          </a:p>
          <a:p>
            <a:pPr marL="285750" indent="-285750">
              <a:spcBef>
                <a:spcPts val="0"/>
              </a:spcBef>
              <a:spcAft>
                <a:spcPts val="0"/>
              </a:spcAft>
            </a:pPr>
            <a:r>
              <a:rPr lang="en-US" sz="1600" dirty="0">
                <a:effectLst/>
                <a:latin typeface="Arial" panose="020B0604020202020204" pitchFamily="34" charset="0"/>
                <a:cs typeface="Arial" panose="020B0604020202020204" pitchFamily="34" charset="0"/>
              </a:rPr>
              <a:t>Note: this program requires the </a:t>
            </a:r>
            <a:r>
              <a:rPr lang="en-US" sz="1600" dirty="0">
                <a:solidFill>
                  <a:srgbClr val="CCFFFF"/>
                </a:solidFill>
                <a:effectLst/>
                <a:latin typeface="Arial" panose="020B0604020202020204" pitchFamily="34" charset="0"/>
                <a:cs typeface="Arial" panose="020B0604020202020204" pitchFamily="34" charset="0"/>
              </a:rPr>
              <a:t>header files </a:t>
            </a:r>
            <a:r>
              <a:rPr lang="en-US" sz="1600" dirty="0" err="1">
                <a:solidFill>
                  <a:srgbClr val="CCFFFF"/>
                </a:solidFill>
                <a:effectLst/>
                <a:latin typeface="Arial" panose="020B0604020202020204" pitchFamily="34" charset="0"/>
                <a:cs typeface="Arial" panose="020B0604020202020204" pitchFamily="34" charset="0"/>
              </a:rPr>
              <a:t>stdio.h</a:t>
            </a:r>
            <a:r>
              <a:rPr lang="en-US" sz="1600" dirty="0">
                <a:solidFill>
                  <a:srgbClr val="CCFFFF"/>
                </a:solidFill>
                <a:effectLst/>
                <a:latin typeface="Arial" panose="020B0604020202020204" pitchFamily="34" charset="0"/>
                <a:cs typeface="Arial" panose="020B0604020202020204" pitchFamily="34" charset="0"/>
              </a:rPr>
              <a:t>, </a:t>
            </a:r>
            <a:r>
              <a:rPr lang="en-US" sz="1600" dirty="0" err="1">
                <a:solidFill>
                  <a:srgbClr val="CCFFFF"/>
                </a:solidFill>
                <a:effectLst/>
                <a:latin typeface="Arial" panose="020B0604020202020204" pitchFamily="34" charset="0"/>
                <a:cs typeface="Arial" panose="020B0604020202020204" pitchFamily="34" charset="0"/>
              </a:rPr>
              <a:t>stdlib.h</a:t>
            </a:r>
            <a:r>
              <a:rPr lang="en-US" sz="1600" dirty="0">
                <a:solidFill>
                  <a:srgbClr val="CCFFFF"/>
                </a:solidFill>
                <a:effectLst/>
                <a:latin typeface="Arial" panose="020B0604020202020204" pitchFamily="34" charset="0"/>
                <a:cs typeface="Arial" panose="020B0604020202020204" pitchFamily="34" charset="0"/>
              </a:rPr>
              <a:t>, </a:t>
            </a:r>
            <a:r>
              <a:rPr lang="en-US" sz="1600" dirty="0" err="1">
                <a:solidFill>
                  <a:srgbClr val="CCFFFF"/>
                </a:solidFill>
                <a:effectLst/>
                <a:latin typeface="Arial" panose="020B0604020202020204" pitchFamily="34" charset="0"/>
                <a:cs typeface="Arial" panose="020B0604020202020204" pitchFamily="34" charset="0"/>
              </a:rPr>
              <a:t>string.h</a:t>
            </a:r>
            <a:r>
              <a:rPr lang="en-US" sz="1600" dirty="0">
                <a:solidFill>
                  <a:srgbClr val="CCFFFF"/>
                </a:solidFill>
                <a:effectLst/>
                <a:latin typeface="Arial" panose="020B0604020202020204" pitchFamily="34" charset="0"/>
                <a:cs typeface="Arial" panose="020B0604020202020204" pitchFamily="34" charset="0"/>
              </a:rPr>
              <a:t>, </a:t>
            </a:r>
            <a:r>
              <a:rPr lang="en-US" sz="1600" dirty="0" err="1">
                <a:solidFill>
                  <a:srgbClr val="CCFFFF"/>
                </a:solidFill>
                <a:effectLst/>
                <a:latin typeface="Arial" panose="020B0604020202020204" pitchFamily="34" charset="0"/>
                <a:cs typeface="Arial" panose="020B0604020202020204" pitchFamily="34" charset="0"/>
              </a:rPr>
              <a:t>time.h</a:t>
            </a:r>
            <a:endParaRPr lang="en-US" sz="1600" dirty="0">
              <a:solidFill>
                <a:srgbClr val="CCFFFF"/>
              </a:solidFill>
              <a:effectLst/>
              <a:latin typeface="Arial" panose="020B0604020202020204" pitchFamily="34" charset="0"/>
              <a:cs typeface="Arial" panose="020B0604020202020204" pitchFamily="34" charset="0"/>
            </a:endParaRPr>
          </a:p>
          <a:p>
            <a:pPr marL="0" indent="0">
              <a:spcBef>
                <a:spcPts val="0"/>
              </a:spcBef>
              <a:spcAft>
                <a:spcPts val="0"/>
              </a:spcAft>
              <a:buNone/>
            </a:pPr>
            <a:r>
              <a:rPr lang="en-US" sz="1600" dirty="0">
                <a:effectLst/>
                <a:latin typeface="Arial" panose="020B0604020202020204" pitchFamily="34" charset="0"/>
                <a:cs typeface="Arial" panose="020B0604020202020204" pitchFamily="34" charset="0"/>
              </a:rPr>
              <a:t>In the program, the only actions the user must take are entering an </a:t>
            </a:r>
            <a:r>
              <a:rPr lang="en-US" sz="1600" dirty="0">
                <a:solidFill>
                  <a:srgbClr val="92D050"/>
                </a:solidFill>
                <a:effectLst/>
                <a:latin typeface="Arial" panose="020B0604020202020204" pitchFamily="34" charset="0"/>
                <a:cs typeface="Arial" panose="020B0604020202020204" pitchFamily="34" charset="0"/>
              </a:rPr>
              <a:t>input file name</a:t>
            </a:r>
            <a:r>
              <a:rPr lang="en-US" sz="1600" dirty="0">
                <a:effectLst/>
                <a:latin typeface="Arial" panose="020B0604020202020204" pitchFamily="34" charset="0"/>
                <a:cs typeface="Arial" panose="020B0604020202020204" pitchFamily="34" charset="0"/>
              </a:rPr>
              <a:t>, then two </a:t>
            </a:r>
            <a:r>
              <a:rPr lang="en-US" sz="1600" dirty="0">
                <a:solidFill>
                  <a:srgbClr val="FF9933"/>
                </a:solidFill>
                <a:effectLst/>
                <a:latin typeface="Arial" panose="020B0604020202020204" pitchFamily="34" charset="0"/>
                <a:cs typeface="Arial" panose="020B0604020202020204" pitchFamily="34" charset="0"/>
              </a:rPr>
              <a:t>integers</a:t>
            </a:r>
            <a:r>
              <a:rPr lang="en-US" sz="1600" dirty="0">
                <a:effectLst/>
                <a:latin typeface="Arial" panose="020B0604020202020204" pitchFamily="34" charset="0"/>
                <a:cs typeface="Arial" panose="020B0604020202020204" pitchFamily="34" charset="0"/>
              </a:rPr>
              <a:t> for sorting the data from the input file, then a </a:t>
            </a:r>
            <a:r>
              <a:rPr lang="en-US" sz="1600" dirty="0">
                <a:solidFill>
                  <a:srgbClr val="92D050"/>
                </a:solidFill>
                <a:effectLst/>
                <a:latin typeface="Arial" panose="020B0604020202020204" pitchFamily="34" charset="0"/>
                <a:cs typeface="Arial" panose="020B0604020202020204" pitchFamily="34" charset="0"/>
              </a:rPr>
              <a:t>character</a:t>
            </a:r>
            <a:r>
              <a:rPr lang="en-US" sz="1600" dirty="0">
                <a:effectLst/>
                <a:latin typeface="Arial" panose="020B0604020202020204" pitchFamily="34" charset="0"/>
                <a:cs typeface="Arial" panose="020B0604020202020204" pitchFamily="34" charset="0"/>
              </a:rPr>
              <a:t> to indicate whether they want to run the stock purchase simulation. Each time the user is asked a polar (yes/no) question, a </a:t>
            </a:r>
            <a:r>
              <a:rPr lang="en-US" sz="1600" dirty="0">
                <a:solidFill>
                  <a:srgbClr val="92D050"/>
                </a:solidFill>
                <a:effectLst/>
                <a:latin typeface="Arial" panose="020B0604020202020204" pitchFamily="34" charset="0"/>
                <a:cs typeface="Arial" panose="020B0604020202020204" pitchFamily="34" charset="0"/>
              </a:rPr>
              <a:t>response</a:t>
            </a:r>
            <a:r>
              <a:rPr lang="en-US" sz="1600" dirty="0">
                <a:effectLst/>
                <a:latin typeface="Arial" panose="020B0604020202020204" pitchFamily="34" charset="0"/>
                <a:cs typeface="Arial" panose="020B0604020202020204" pitchFamily="34" charset="0"/>
              </a:rPr>
              <a:t> of y indicates “yes” and a </a:t>
            </a:r>
            <a:r>
              <a:rPr lang="en-US" sz="1600" dirty="0">
                <a:solidFill>
                  <a:srgbClr val="92D050"/>
                </a:solidFill>
                <a:effectLst/>
                <a:latin typeface="Arial" panose="020B0604020202020204" pitchFamily="34" charset="0"/>
                <a:cs typeface="Arial" panose="020B0604020202020204" pitchFamily="34" charset="0"/>
              </a:rPr>
              <a:t>response</a:t>
            </a:r>
            <a:r>
              <a:rPr lang="en-US" sz="1600" dirty="0">
                <a:effectLst/>
                <a:latin typeface="Arial" panose="020B0604020202020204" pitchFamily="34" charset="0"/>
                <a:cs typeface="Arial" panose="020B0604020202020204" pitchFamily="34" charset="0"/>
              </a:rPr>
              <a:t> of n indicates “no.”</a:t>
            </a:r>
          </a:p>
          <a:p>
            <a:pPr marL="0" indent="0">
              <a:spcBef>
                <a:spcPts val="0"/>
              </a:spcBef>
              <a:spcAft>
                <a:spcPts val="0"/>
              </a:spcAft>
              <a:buNone/>
            </a:pPr>
            <a:r>
              <a:rPr lang="en-US" sz="1600" dirty="0">
                <a:effectLst/>
                <a:latin typeface="Arial" panose="020B0604020202020204" pitchFamily="34" charset="0"/>
                <a:cs typeface="Arial" panose="020B0604020202020204" pitchFamily="34" charset="0"/>
              </a:rPr>
              <a:t>In addition, except for the </a:t>
            </a:r>
            <a:r>
              <a:rPr lang="en-US" sz="1600" dirty="0">
                <a:solidFill>
                  <a:srgbClr val="92D050"/>
                </a:solidFill>
                <a:effectLst/>
                <a:latin typeface="Arial" panose="020B0604020202020204" pitchFamily="34" charset="0"/>
                <a:cs typeface="Arial" panose="020B0604020202020204" pitchFamily="34" charset="0"/>
              </a:rPr>
              <a:t>input file name</a:t>
            </a:r>
            <a:r>
              <a:rPr lang="en-US" sz="1600" dirty="0">
                <a:effectLst/>
                <a:latin typeface="Arial" panose="020B0604020202020204" pitchFamily="34" charset="0"/>
                <a:cs typeface="Arial" panose="020B0604020202020204" pitchFamily="34" charset="0"/>
              </a:rPr>
              <a:t>, any time the user is asked to enter a value, a while loop runs after they enter their response if their answer is invalid until a valid one is given. This is done to ensure the program runs optimally.</a:t>
            </a:r>
          </a:p>
          <a:p>
            <a:pPr marL="0" indent="0">
              <a:spcBef>
                <a:spcPts val="0"/>
              </a:spcBef>
              <a:spcAft>
                <a:spcPts val="0"/>
              </a:spcAft>
              <a:buNone/>
            </a:pPr>
            <a:r>
              <a:rPr lang="en-US" sz="1600" dirty="0">
                <a:effectLst/>
                <a:latin typeface="Arial" panose="020B0604020202020204" pitchFamily="34" charset="0"/>
                <a:cs typeface="Arial" panose="020B0604020202020204" pitchFamily="34" charset="0"/>
              </a:rPr>
              <a:t>The program uses </a:t>
            </a:r>
            <a:r>
              <a:rPr lang="en-US" sz="1600" dirty="0">
                <a:solidFill>
                  <a:srgbClr val="FF9933"/>
                </a:solidFill>
                <a:effectLst/>
                <a:latin typeface="Arial" panose="020B0604020202020204" pitchFamily="34" charset="0"/>
                <a:cs typeface="Arial" panose="020B0604020202020204" pitchFamily="34" charset="0"/>
              </a:rPr>
              <a:t>integer</a:t>
            </a:r>
            <a:r>
              <a:rPr lang="en-US" sz="1600" dirty="0">
                <a:effectLst/>
                <a:latin typeface="Arial" panose="020B0604020202020204" pitchFamily="34" charset="0"/>
                <a:cs typeface="Arial" panose="020B0604020202020204" pitchFamily="34" charset="0"/>
              </a:rPr>
              <a:t> loop counters </a:t>
            </a:r>
            <a:r>
              <a:rPr lang="en-US" sz="1600" dirty="0" err="1">
                <a:solidFill>
                  <a:srgbClr val="FF9933"/>
                </a:solidFill>
                <a:effectLst/>
                <a:latin typeface="Arial" panose="020B0604020202020204" pitchFamily="34" charset="0"/>
                <a:cs typeface="Arial" panose="020B0604020202020204" pitchFamily="34" charset="0"/>
              </a:rPr>
              <a:t>i</a:t>
            </a:r>
            <a:r>
              <a:rPr lang="en-US" sz="1600" dirty="0">
                <a:effectLst/>
                <a:latin typeface="Arial" panose="020B0604020202020204" pitchFamily="34" charset="0"/>
                <a:cs typeface="Arial" panose="020B0604020202020204" pitchFamily="34" charset="0"/>
              </a:rPr>
              <a:t> and </a:t>
            </a:r>
            <a:r>
              <a:rPr lang="en-US" sz="1600" dirty="0">
                <a:solidFill>
                  <a:srgbClr val="FF9933"/>
                </a:solidFill>
                <a:effectLst/>
                <a:latin typeface="Arial" panose="020B0604020202020204" pitchFamily="34" charset="0"/>
                <a:cs typeface="Arial" panose="020B0604020202020204" pitchFamily="34" charset="0"/>
              </a:rPr>
              <a:t>j</a:t>
            </a:r>
            <a:r>
              <a:rPr lang="en-US" sz="1600" dirty="0">
                <a:effectLst/>
                <a:latin typeface="Arial" panose="020B0604020202020204" pitchFamily="34" charset="0"/>
                <a:cs typeface="Arial" panose="020B0604020202020204" pitchFamily="34" charset="0"/>
              </a:rPr>
              <a:t>, incrementing or decrementing them by 1, to iterate through for loops throughout the program and its functions. The </a:t>
            </a:r>
            <a:r>
              <a:rPr lang="en-US" sz="1600" dirty="0" err="1">
                <a:solidFill>
                  <a:srgbClr val="FFFFFF"/>
                </a:solidFill>
                <a:effectLst/>
                <a:latin typeface="Arial" panose="020B0604020202020204" pitchFamily="34" charset="0"/>
                <a:cs typeface="Arial" panose="020B0604020202020204" pitchFamily="34" charset="0"/>
              </a:rPr>
              <a:t>fopen</a:t>
            </a:r>
            <a:r>
              <a:rPr lang="en-US" sz="1600" dirty="0">
                <a:effectLst/>
                <a:latin typeface="Arial" panose="020B0604020202020204" pitchFamily="34" charset="0"/>
                <a:cs typeface="Arial" panose="020B0604020202020204" pitchFamily="34" charset="0"/>
              </a:rPr>
              <a:t> and </a:t>
            </a:r>
            <a:r>
              <a:rPr lang="en-US" sz="1600" dirty="0" err="1">
                <a:solidFill>
                  <a:schemeClr val="tx1"/>
                </a:solidFill>
                <a:effectLst/>
                <a:latin typeface="Arial" panose="020B0604020202020204" pitchFamily="34" charset="0"/>
                <a:cs typeface="Arial" panose="020B0604020202020204" pitchFamily="34" charset="0"/>
              </a:rPr>
              <a:t>fscanf</a:t>
            </a:r>
            <a:r>
              <a:rPr lang="en-US" sz="1600" dirty="0">
                <a:effectLst/>
                <a:latin typeface="Arial" panose="020B0604020202020204" pitchFamily="34" charset="0"/>
                <a:cs typeface="Arial" panose="020B0604020202020204" pitchFamily="34" charset="0"/>
              </a:rPr>
              <a:t> functions and a for loop are used to read in the data, starting at index 0 (</a:t>
            </a:r>
            <a:r>
              <a:rPr lang="en-US" sz="1600" dirty="0" err="1">
                <a:solidFill>
                  <a:srgbClr val="FF9933"/>
                </a:solidFill>
                <a:effectLst/>
                <a:latin typeface="Arial" panose="020B0604020202020204" pitchFamily="34" charset="0"/>
                <a:cs typeface="Arial" panose="020B0604020202020204" pitchFamily="34" charset="0"/>
              </a:rPr>
              <a:t>i</a:t>
            </a:r>
            <a:r>
              <a:rPr lang="en-US" sz="1600" dirty="0">
                <a:effectLst/>
                <a:latin typeface="Arial" panose="020B0604020202020204" pitchFamily="34" charset="0"/>
                <a:cs typeface="Arial" panose="020B0604020202020204" pitchFamily="34" charset="0"/>
              </a:rPr>
              <a:t>=0) of the </a:t>
            </a:r>
            <a:r>
              <a:rPr lang="en-US" sz="1600" dirty="0" err="1">
                <a:solidFill>
                  <a:srgbClr val="FFFF00"/>
                </a:solidFill>
                <a:effectLst/>
                <a:latin typeface="Arial" panose="020B0604020202020204" pitchFamily="34" charset="0"/>
                <a:cs typeface="Arial" panose="020B0604020202020204" pitchFamily="34" charset="0"/>
              </a:rPr>
              <a:t>stock_list</a:t>
            </a:r>
            <a:r>
              <a:rPr lang="en-US" sz="1600" dirty="0">
                <a:solidFill>
                  <a:srgbClr val="FFFF00"/>
                </a:solidFill>
                <a:effectLst/>
                <a:latin typeface="Arial" panose="020B0604020202020204" pitchFamily="34" charset="0"/>
                <a:cs typeface="Arial" panose="020B0604020202020204" pitchFamily="34" charset="0"/>
              </a:rPr>
              <a:t>[] </a:t>
            </a:r>
            <a:r>
              <a:rPr lang="en-US" sz="1600" dirty="0">
                <a:effectLst/>
                <a:latin typeface="Arial" panose="020B0604020202020204" pitchFamily="34" charset="0"/>
                <a:cs typeface="Arial" panose="020B0604020202020204" pitchFamily="34" charset="0"/>
              </a:rPr>
              <a:t>array and filling in the fields of each next index’s structure until the </a:t>
            </a:r>
            <a:r>
              <a:rPr lang="en-US" sz="1600" dirty="0">
                <a:solidFill>
                  <a:srgbClr val="FF9933"/>
                </a:solidFill>
                <a:effectLst/>
                <a:latin typeface="Arial" panose="020B0604020202020204" pitchFamily="34" charset="0"/>
                <a:cs typeface="Arial" panose="020B0604020202020204" pitchFamily="34" charset="0"/>
              </a:rPr>
              <a:t>index number </a:t>
            </a:r>
            <a:r>
              <a:rPr lang="en-US" sz="1600" dirty="0">
                <a:effectLst/>
                <a:latin typeface="Arial" panose="020B0604020202020204" pitchFamily="34" charset="0"/>
                <a:cs typeface="Arial" panose="020B0604020202020204" pitchFamily="34" charset="0"/>
              </a:rPr>
              <a:t>is equal to the </a:t>
            </a:r>
            <a:r>
              <a:rPr lang="en-US" sz="1600" dirty="0">
                <a:solidFill>
                  <a:srgbClr val="FF9933"/>
                </a:solidFill>
                <a:effectLst/>
                <a:latin typeface="Arial" panose="020B0604020202020204" pitchFamily="34" charset="0"/>
                <a:cs typeface="Arial" panose="020B0604020202020204" pitchFamily="34" charset="0"/>
              </a:rPr>
              <a:t>number of stocks in the list </a:t>
            </a:r>
            <a:r>
              <a:rPr lang="en-US" sz="1600" dirty="0">
                <a:effectLst/>
                <a:latin typeface="Arial" panose="020B0604020202020204" pitchFamily="34" charset="0"/>
                <a:cs typeface="Arial" panose="020B0604020202020204" pitchFamily="34" charset="0"/>
              </a:rPr>
              <a:t>(counting from 1, not 0). The </a:t>
            </a:r>
            <a:r>
              <a:rPr lang="en-US" sz="1600" dirty="0" err="1">
                <a:solidFill>
                  <a:schemeClr val="tx1"/>
                </a:solidFill>
                <a:effectLst/>
                <a:latin typeface="Arial" panose="020B0604020202020204" pitchFamily="34" charset="0"/>
                <a:cs typeface="Arial" panose="020B0604020202020204" pitchFamily="34" charset="0"/>
              </a:rPr>
              <a:t>print_data</a:t>
            </a:r>
            <a:r>
              <a:rPr lang="en-US" sz="1600" dirty="0">
                <a:solidFill>
                  <a:schemeClr val="tx1"/>
                </a:solidFill>
                <a:effectLst/>
                <a:latin typeface="Arial" panose="020B0604020202020204" pitchFamily="34" charset="0"/>
                <a:cs typeface="Arial" panose="020B0604020202020204" pitchFamily="34" charset="0"/>
              </a:rPr>
              <a:t> </a:t>
            </a:r>
            <a:r>
              <a:rPr lang="en-US" sz="1600" dirty="0">
                <a:effectLst/>
                <a:latin typeface="Arial" panose="020B0604020202020204" pitchFamily="34" charset="0"/>
                <a:cs typeface="Arial" panose="020B0604020202020204" pitchFamily="34" charset="0"/>
              </a:rPr>
              <a:t>function uses a for loop of the same format to print each stock’s data. The </a:t>
            </a:r>
            <a:r>
              <a:rPr lang="en-US" sz="1600" dirty="0" err="1">
                <a:solidFill>
                  <a:schemeClr val="tx1"/>
                </a:solidFill>
                <a:effectLst/>
                <a:latin typeface="Arial" panose="020B0604020202020204" pitchFamily="34" charset="0"/>
                <a:cs typeface="Arial" panose="020B0604020202020204" pitchFamily="34" charset="0"/>
              </a:rPr>
              <a:t>sort_data</a:t>
            </a:r>
            <a:r>
              <a:rPr lang="en-US" sz="1600" dirty="0">
                <a:solidFill>
                  <a:schemeClr val="tx1"/>
                </a:solidFill>
                <a:effectLst/>
                <a:latin typeface="Arial" panose="020B0604020202020204" pitchFamily="34" charset="0"/>
                <a:cs typeface="Arial" panose="020B0604020202020204" pitchFamily="34" charset="0"/>
              </a:rPr>
              <a:t> </a:t>
            </a:r>
            <a:r>
              <a:rPr lang="en-US" sz="1600" dirty="0">
                <a:effectLst/>
                <a:latin typeface="Arial" panose="020B0604020202020204" pitchFamily="34" charset="0"/>
                <a:cs typeface="Arial" panose="020B0604020202020204" pitchFamily="34" charset="0"/>
              </a:rPr>
              <a:t>function nests a for loop starting at </a:t>
            </a:r>
            <a:r>
              <a:rPr lang="en-US" sz="1600" dirty="0">
                <a:solidFill>
                  <a:srgbClr val="FF9933"/>
                </a:solidFill>
                <a:effectLst/>
                <a:latin typeface="Arial" panose="020B0604020202020204" pitchFamily="34" charset="0"/>
                <a:cs typeface="Arial" panose="020B0604020202020204" pitchFamily="34" charset="0"/>
              </a:rPr>
              <a:t>j</a:t>
            </a:r>
            <a:r>
              <a:rPr lang="en-US" sz="1600" dirty="0">
                <a:effectLst/>
                <a:latin typeface="Arial" panose="020B0604020202020204" pitchFamily="34" charset="0"/>
                <a:cs typeface="Arial" panose="020B0604020202020204" pitchFamily="34" charset="0"/>
              </a:rPr>
              <a:t>=</a:t>
            </a:r>
            <a:r>
              <a:rPr lang="en-US" sz="1600" dirty="0" err="1">
                <a:solidFill>
                  <a:srgbClr val="FF9933"/>
                </a:solidFill>
                <a:effectLst/>
                <a:latin typeface="Arial" panose="020B0604020202020204" pitchFamily="34" charset="0"/>
                <a:cs typeface="Arial" panose="020B0604020202020204" pitchFamily="34" charset="0"/>
              </a:rPr>
              <a:t>i</a:t>
            </a:r>
            <a:r>
              <a:rPr lang="en-US" sz="1600" dirty="0">
                <a:effectLst/>
                <a:latin typeface="Arial" panose="020B0604020202020204" pitchFamily="34" charset="0"/>
                <a:cs typeface="Arial" panose="020B0604020202020204" pitchFamily="34" charset="0"/>
              </a:rPr>
              <a:t> and incrementing each one by 1 (</a:t>
            </a:r>
            <a:r>
              <a:rPr lang="en-US" sz="1600" dirty="0">
                <a:effectLst/>
                <a:latin typeface="Arial" panose="020B0604020202020204" pitchFamily="34" charset="0"/>
                <a:cs typeface="Arial" panose="020B0604020202020204" pitchFamily="34" charset="0"/>
                <a:sym typeface="Wingdings" panose="05000000000000000000" pitchFamily="2" charset="2"/>
              </a:rPr>
              <a:t>)</a:t>
            </a:r>
            <a:endParaRPr lang="en-US" sz="1600" dirty="0">
              <a:effectLst/>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0E1CFBA7-4A2F-4FBA-8DFD-2D10250A3F0C}"/>
              </a:ext>
            </a:extLst>
          </p:cNvPr>
          <p:cNvSpPr/>
          <p:nvPr/>
        </p:nvSpPr>
        <p:spPr>
          <a:xfrm>
            <a:off x="255231" y="4638392"/>
            <a:ext cx="5760720" cy="210312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305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EC3DC91-D27C-452F-845A-0D3A6ED1CB98}"/>
              </a:ext>
            </a:extLst>
          </p:cNvPr>
          <p:cNvSpPr/>
          <p:nvPr/>
        </p:nvSpPr>
        <p:spPr>
          <a:xfrm>
            <a:off x="6112485" y="806522"/>
            <a:ext cx="5668125" cy="4793363"/>
          </a:xfrm>
          <a:prstGeom prst="rect">
            <a:avLst/>
          </a:prstGeom>
          <a:solidFill>
            <a:srgbClr val="1E1E1E"/>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868BE36-024D-4A4F-BBA5-8CF8C4A8CD8A}"/>
              </a:ext>
            </a:extLst>
          </p:cNvPr>
          <p:cNvSpPr>
            <a:spLocks noGrp="1"/>
          </p:cNvSpPr>
          <p:nvPr>
            <p:ph type="title"/>
          </p:nvPr>
        </p:nvSpPr>
        <p:spPr>
          <a:xfrm>
            <a:off x="919119" y="228600"/>
            <a:ext cx="10353762" cy="552450"/>
          </a:xfrm>
        </p:spPr>
        <p:txBody>
          <a:bodyPr>
            <a:normAutofit fontScale="90000"/>
          </a:bodyPr>
          <a:lstStyle/>
          <a:p>
            <a:r>
              <a:rPr lang="en-US" dirty="0">
                <a:cs typeface="Courier New" panose="02070309020205020404" pitchFamily="49" charset="0"/>
              </a:rPr>
              <a:t>Functions (continued) and Overall Logic</a:t>
            </a:r>
          </a:p>
        </p:txBody>
      </p:sp>
      <p:sp>
        <p:nvSpPr>
          <p:cNvPr id="5" name="Content Placeholder 4">
            <a:extLst>
              <a:ext uri="{FF2B5EF4-FFF2-40B4-BE49-F238E27FC236}">
                <a16:creationId xmlns:a16="http://schemas.microsoft.com/office/drawing/2014/main" id="{CFCB1027-AF56-43FD-8E38-226D0F1C33F7}"/>
              </a:ext>
            </a:extLst>
          </p:cNvPr>
          <p:cNvSpPr>
            <a:spLocks noGrp="1"/>
          </p:cNvSpPr>
          <p:nvPr>
            <p:ph sz="half" idx="1"/>
          </p:nvPr>
        </p:nvSpPr>
        <p:spPr>
          <a:xfrm>
            <a:off x="411330" y="830245"/>
            <a:ext cx="5577840" cy="5676900"/>
          </a:xfrm>
        </p:spPr>
        <p:txBody>
          <a:bodyPr lIns="0" tIns="0" rIns="0" bIns="0">
            <a:noAutofit/>
          </a:bodyPr>
          <a:lstStyle/>
          <a:p>
            <a:pPr marL="0" indent="0">
              <a:spcBef>
                <a:spcPts val="0"/>
              </a:spcBef>
              <a:spcAft>
                <a:spcPts val="0"/>
              </a:spcAft>
              <a:buNone/>
            </a:pPr>
            <a:r>
              <a:rPr lang="en-US" sz="1500" dirty="0">
                <a:effectLst/>
                <a:latin typeface="Arial" panose="020B0604020202020204" pitchFamily="34" charset="0"/>
                <a:cs typeface="Arial" panose="020B0604020202020204" pitchFamily="34" charset="0"/>
              </a:rPr>
              <a:t>(</a:t>
            </a:r>
            <a:r>
              <a:rPr lang="en-US" sz="1500" dirty="0">
                <a:effectLst/>
                <a:latin typeface="Arial" panose="020B0604020202020204" pitchFamily="34" charset="0"/>
                <a:cs typeface="Arial" panose="020B0604020202020204" pitchFamily="34" charset="0"/>
                <a:sym typeface="Wingdings" panose="05000000000000000000" pitchFamily="2" charset="2"/>
              </a:rPr>
              <a:t>) at the end of each loop iteration for data being sorted </a:t>
            </a:r>
            <a:r>
              <a:rPr lang="en-US" sz="1500" dirty="0">
                <a:solidFill>
                  <a:srgbClr val="92D050"/>
                </a:solidFill>
                <a:effectLst/>
                <a:latin typeface="Arial" panose="020B0604020202020204" pitchFamily="34" charset="0"/>
                <a:cs typeface="Arial" panose="020B0604020202020204" pitchFamily="34" charset="0"/>
                <a:sym typeface="Wingdings" panose="05000000000000000000" pitchFamily="2" charset="2"/>
              </a:rPr>
              <a:t>A-Z</a:t>
            </a:r>
            <a:r>
              <a:rPr lang="en-US" sz="1500" dirty="0">
                <a:effectLst/>
                <a:latin typeface="Arial" panose="020B0604020202020204" pitchFamily="34" charset="0"/>
                <a:cs typeface="Arial" panose="020B0604020202020204" pitchFamily="34" charset="0"/>
                <a:sym typeface="Wingdings" panose="05000000000000000000" pitchFamily="2" charset="2"/>
              </a:rPr>
              <a:t> or </a:t>
            </a:r>
            <a:r>
              <a:rPr lang="en-US" sz="15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greatest to least</a:t>
            </a:r>
            <a:r>
              <a:rPr lang="en-US" sz="1500" dirty="0">
                <a:effectLst/>
                <a:latin typeface="Arial" panose="020B0604020202020204" pitchFamily="34" charset="0"/>
                <a:cs typeface="Arial" panose="020B0604020202020204" pitchFamily="34" charset="0"/>
                <a:sym typeface="Wingdings" panose="05000000000000000000" pitchFamily="2" charset="2"/>
              </a:rPr>
              <a:t>. For data being sorted </a:t>
            </a:r>
            <a:r>
              <a:rPr lang="en-US" sz="1500" dirty="0">
                <a:solidFill>
                  <a:srgbClr val="92D050"/>
                </a:solidFill>
                <a:effectLst/>
                <a:latin typeface="Arial" panose="020B0604020202020204" pitchFamily="34" charset="0"/>
                <a:cs typeface="Arial" panose="020B0604020202020204" pitchFamily="34" charset="0"/>
                <a:sym typeface="Wingdings" panose="05000000000000000000" pitchFamily="2" charset="2"/>
              </a:rPr>
              <a:t>Z-A</a:t>
            </a:r>
            <a:r>
              <a:rPr lang="en-US" sz="1500" dirty="0">
                <a:effectLst/>
                <a:latin typeface="Arial" panose="020B0604020202020204" pitchFamily="34" charset="0"/>
                <a:cs typeface="Arial" panose="020B0604020202020204" pitchFamily="34" charset="0"/>
                <a:sym typeface="Wingdings" panose="05000000000000000000" pitchFamily="2" charset="2"/>
              </a:rPr>
              <a:t> or </a:t>
            </a:r>
            <a:r>
              <a:rPr lang="en-US" sz="15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least to greatest</a:t>
            </a:r>
            <a:r>
              <a:rPr lang="en-US" sz="1500" dirty="0">
                <a:effectLst/>
                <a:latin typeface="Arial" panose="020B0604020202020204" pitchFamily="34" charset="0"/>
                <a:cs typeface="Arial" panose="020B0604020202020204" pitchFamily="34" charset="0"/>
                <a:sym typeface="Wingdings" panose="05000000000000000000" pitchFamily="2" charset="2"/>
              </a:rPr>
              <a:t>, a nested for loop where: 1) the outer loop has </a:t>
            </a:r>
            <a:r>
              <a:rPr lang="en-US" sz="1500" dirty="0" err="1">
                <a:solidFill>
                  <a:srgbClr val="FF9933"/>
                </a:solidFill>
                <a:effectLst/>
                <a:latin typeface="Arial" panose="020B0604020202020204" pitchFamily="34" charset="0"/>
                <a:cs typeface="Arial" panose="020B0604020202020204" pitchFamily="34" charset="0"/>
                <a:sym typeface="Wingdings" panose="05000000000000000000" pitchFamily="2" charset="2"/>
              </a:rPr>
              <a:t>i</a:t>
            </a:r>
            <a:r>
              <a:rPr lang="en-US" sz="1500" dirty="0">
                <a:effectLst/>
                <a:latin typeface="Arial" panose="020B0604020202020204" pitchFamily="34" charset="0"/>
                <a:cs typeface="Arial" panose="020B0604020202020204" pitchFamily="34" charset="0"/>
                <a:sym typeface="Wingdings" panose="05000000000000000000" pitchFamily="2" charset="2"/>
              </a:rPr>
              <a:t>=</a:t>
            </a:r>
            <a:r>
              <a:rPr lang="en-US" sz="15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num_stocks-1</a:t>
            </a:r>
            <a:r>
              <a:rPr lang="en-US" sz="1500" dirty="0">
                <a:effectLst/>
                <a:latin typeface="Arial" panose="020B0604020202020204" pitchFamily="34" charset="0"/>
                <a:cs typeface="Arial" panose="020B0604020202020204" pitchFamily="34" charset="0"/>
                <a:sym typeface="Wingdings" panose="05000000000000000000" pitchFamily="2" charset="2"/>
              </a:rPr>
              <a:t>, and 2) the inner loop has </a:t>
            </a:r>
            <a:r>
              <a:rPr lang="en-US" sz="15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j</a:t>
            </a:r>
            <a:r>
              <a:rPr lang="en-US" sz="1500" dirty="0">
                <a:effectLst/>
                <a:latin typeface="Arial" panose="020B0604020202020204" pitchFamily="34" charset="0"/>
                <a:cs typeface="Arial" panose="020B0604020202020204" pitchFamily="34" charset="0"/>
                <a:sym typeface="Wingdings" panose="05000000000000000000" pitchFamily="2" charset="2"/>
              </a:rPr>
              <a:t>=</a:t>
            </a:r>
            <a:r>
              <a:rPr lang="en-US" sz="1500" dirty="0" err="1">
                <a:solidFill>
                  <a:srgbClr val="FF9933"/>
                </a:solidFill>
                <a:effectLst/>
                <a:latin typeface="Arial" panose="020B0604020202020204" pitchFamily="34" charset="0"/>
                <a:cs typeface="Arial" panose="020B0604020202020204" pitchFamily="34" charset="0"/>
                <a:sym typeface="Wingdings" panose="05000000000000000000" pitchFamily="2" charset="2"/>
              </a:rPr>
              <a:t>i</a:t>
            </a:r>
            <a:r>
              <a:rPr lang="en-US" sz="1500" dirty="0">
                <a:effectLst/>
                <a:latin typeface="Arial" panose="020B0604020202020204" pitchFamily="34" charset="0"/>
                <a:cs typeface="Arial" panose="020B0604020202020204" pitchFamily="34" charset="0"/>
                <a:sym typeface="Wingdings" panose="05000000000000000000" pitchFamily="2" charset="2"/>
              </a:rPr>
              <a:t>, where each decrements by 1 after each iteration, and runs while each is greater than or equal to 0 (the 0</a:t>
            </a:r>
            <a:r>
              <a:rPr lang="en-US" sz="1500" baseline="30000" dirty="0">
                <a:effectLst/>
                <a:latin typeface="Arial" panose="020B0604020202020204" pitchFamily="34" charset="0"/>
                <a:cs typeface="Arial" panose="020B0604020202020204" pitchFamily="34" charset="0"/>
                <a:sym typeface="Wingdings" panose="05000000000000000000" pitchFamily="2" charset="2"/>
              </a:rPr>
              <a:t>th</a:t>
            </a:r>
            <a:r>
              <a:rPr lang="en-US" sz="1500" dirty="0">
                <a:effectLst/>
                <a:latin typeface="Arial" panose="020B0604020202020204" pitchFamily="34" charset="0"/>
                <a:cs typeface="Arial" panose="020B0604020202020204" pitchFamily="34" charset="0"/>
                <a:sym typeface="Wingdings" panose="05000000000000000000" pitchFamily="2" charset="2"/>
              </a:rPr>
              <a:t> index). For both these sort orders, the if statement is the same; based on the sort method, it checks if the field at index </a:t>
            </a:r>
            <a:r>
              <a:rPr lang="en-US" sz="15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j</a:t>
            </a:r>
            <a:r>
              <a:rPr lang="en-US" sz="1500" dirty="0">
                <a:effectLst/>
                <a:latin typeface="Arial" panose="020B0604020202020204" pitchFamily="34" charset="0"/>
                <a:cs typeface="Arial" panose="020B0604020202020204" pitchFamily="34" charset="0"/>
                <a:sym typeface="Wingdings" panose="05000000000000000000" pitchFamily="2" charset="2"/>
              </a:rPr>
              <a:t> of </a:t>
            </a:r>
            <a:r>
              <a:rPr lang="en-US" sz="1500" dirty="0" err="1">
                <a:solidFill>
                  <a:srgbClr val="FFFF00"/>
                </a:solidFill>
                <a:effectLst/>
                <a:latin typeface="Arial" panose="020B0604020202020204" pitchFamily="34" charset="0"/>
                <a:cs typeface="Arial" panose="020B0604020202020204" pitchFamily="34" charset="0"/>
                <a:sym typeface="Wingdings" panose="05000000000000000000" pitchFamily="2" charset="2"/>
              </a:rPr>
              <a:t>stock_list</a:t>
            </a:r>
            <a:r>
              <a:rPr lang="en-US" sz="1500" dirty="0">
                <a:solidFill>
                  <a:srgbClr val="FFFF00"/>
                </a:solidFill>
                <a:effectLst/>
                <a:latin typeface="Arial" panose="020B0604020202020204" pitchFamily="34" charset="0"/>
                <a:cs typeface="Arial" panose="020B0604020202020204" pitchFamily="34" charset="0"/>
                <a:sym typeface="Wingdings" panose="05000000000000000000" pitchFamily="2" charset="2"/>
              </a:rPr>
              <a:t>[] </a:t>
            </a:r>
            <a:r>
              <a:rPr lang="en-US" sz="1500" dirty="0">
                <a:effectLst/>
                <a:latin typeface="Arial" panose="020B0604020202020204" pitchFamily="34" charset="0"/>
                <a:cs typeface="Arial" panose="020B0604020202020204" pitchFamily="34" charset="0"/>
                <a:sym typeface="Wingdings" panose="05000000000000000000" pitchFamily="2" charset="2"/>
              </a:rPr>
              <a:t>comes first alphabetically or is greater numerically than the one at index </a:t>
            </a:r>
            <a:r>
              <a:rPr lang="en-US" sz="1500" dirty="0" err="1">
                <a:solidFill>
                  <a:srgbClr val="FF9933"/>
                </a:solidFill>
                <a:effectLst/>
                <a:latin typeface="Arial" panose="020B0604020202020204" pitchFamily="34" charset="0"/>
                <a:cs typeface="Arial" panose="020B0604020202020204" pitchFamily="34" charset="0"/>
                <a:sym typeface="Wingdings" panose="05000000000000000000" pitchFamily="2" charset="2"/>
              </a:rPr>
              <a:t>i</a:t>
            </a:r>
            <a:r>
              <a:rPr lang="en-US" sz="1500" dirty="0">
                <a:effectLst/>
                <a:latin typeface="Arial" panose="020B0604020202020204" pitchFamily="34" charset="0"/>
                <a:cs typeface="Arial" panose="020B0604020202020204" pitchFamily="34" charset="0"/>
                <a:sym typeface="Wingdings" panose="05000000000000000000" pitchFamily="2" charset="2"/>
              </a:rPr>
              <a:t>, and if it is, it swaps the two </a:t>
            </a:r>
            <a:r>
              <a:rPr lang="en-US" sz="1500" dirty="0">
                <a:solidFill>
                  <a:srgbClr val="FFFF00"/>
                </a:solidFill>
                <a:effectLst/>
                <a:latin typeface="Arial" panose="020B0604020202020204" pitchFamily="34" charset="0"/>
                <a:cs typeface="Arial" panose="020B0604020202020204" pitchFamily="34" charset="0"/>
                <a:sym typeface="Wingdings" panose="05000000000000000000" pitchFamily="2" charset="2"/>
              </a:rPr>
              <a:t>structures</a:t>
            </a:r>
            <a:r>
              <a:rPr lang="en-US" sz="1500" dirty="0">
                <a:effectLst/>
                <a:latin typeface="Arial" panose="020B0604020202020204" pitchFamily="34" charset="0"/>
                <a:cs typeface="Arial" panose="020B0604020202020204" pitchFamily="34" charset="0"/>
                <a:sym typeface="Wingdings" panose="05000000000000000000" pitchFamily="2" charset="2"/>
              </a:rPr>
              <a:t> (</a:t>
            </a:r>
            <a:r>
              <a:rPr lang="en-US" sz="1500" dirty="0">
                <a:solidFill>
                  <a:srgbClr val="FFFF00"/>
                </a:solidFill>
                <a:effectLst/>
                <a:latin typeface="Arial" panose="020B0604020202020204" pitchFamily="34" charset="0"/>
                <a:cs typeface="Arial" panose="020B0604020202020204" pitchFamily="34" charset="0"/>
                <a:sym typeface="Wingdings" panose="05000000000000000000" pitchFamily="2" charset="2"/>
              </a:rPr>
              <a:t>stocks</a:t>
            </a:r>
            <a:r>
              <a:rPr lang="en-US" sz="1500" dirty="0">
                <a:effectLst/>
                <a:latin typeface="Arial" panose="020B0604020202020204" pitchFamily="34" charset="0"/>
                <a:cs typeface="Arial" panose="020B0604020202020204" pitchFamily="34" charset="0"/>
                <a:sym typeface="Wingdings" panose="05000000000000000000" pitchFamily="2" charset="2"/>
              </a:rPr>
              <a:t>), storing the values at index </a:t>
            </a:r>
            <a:r>
              <a:rPr lang="en-US" sz="1500" dirty="0" err="1">
                <a:solidFill>
                  <a:srgbClr val="FF9933"/>
                </a:solidFill>
                <a:effectLst/>
                <a:latin typeface="Arial" panose="020B0604020202020204" pitchFamily="34" charset="0"/>
                <a:cs typeface="Arial" panose="020B0604020202020204" pitchFamily="34" charset="0"/>
                <a:sym typeface="Wingdings" panose="05000000000000000000" pitchFamily="2" charset="2"/>
              </a:rPr>
              <a:t>i</a:t>
            </a:r>
            <a:r>
              <a:rPr lang="en-US" sz="1500" dirty="0">
                <a:effectLst/>
                <a:latin typeface="Arial" panose="020B0604020202020204" pitchFamily="34" charset="0"/>
                <a:cs typeface="Arial" panose="020B0604020202020204" pitchFamily="34" charset="0"/>
                <a:sym typeface="Wingdings" panose="05000000000000000000" pitchFamily="2" charset="2"/>
              </a:rPr>
              <a:t> in a </a:t>
            </a:r>
            <a:r>
              <a:rPr lang="en-US" sz="1500" dirty="0">
                <a:solidFill>
                  <a:srgbClr val="FFFF00"/>
                </a:solidFill>
                <a:effectLst/>
                <a:latin typeface="Arial" panose="020B0604020202020204" pitchFamily="34" charset="0"/>
                <a:cs typeface="Arial" panose="020B0604020202020204" pitchFamily="34" charset="0"/>
                <a:sym typeface="Wingdings" panose="05000000000000000000" pitchFamily="2" charset="2"/>
              </a:rPr>
              <a:t>temporary stock </a:t>
            </a:r>
            <a:r>
              <a:rPr lang="en-US" sz="1500" dirty="0">
                <a:effectLst/>
                <a:latin typeface="Arial" panose="020B0604020202020204" pitchFamily="34" charset="0"/>
                <a:cs typeface="Arial" panose="020B0604020202020204" pitchFamily="34" charset="0"/>
                <a:sym typeface="Wingdings" panose="05000000000000000000" pitchFamily="2" charset="2"/>
              </a:rPr>
              <a:t>structure and setting the fields at index </a:t>
            </a:r>
            <a:r>
              <a:rPr lang="en-US" sz="1500" dirty="0" err="1">
                <a:solidFill>
                  <a:srgbClr val="FF9933"/>
                </a:solidFill>
                <a:effectLst/>
                <a:latin typeface="Arial" panose="020B0604020202020204" pitchFamily="34" charset="0"/>
                <a:cs typeface="Arial" panose="020B0604020202020204" pitchFamily="34" charset="0"/>
                <a:sym typeface="Wingdings" panose="05000000000000000000" pitchFamily="2" charset="2"/>
              </a:rPr>
              <a:t>i</a:t>
            </a:r>
            <a:r>
              <a:rPr lang="en-US" sz="1500" dirty="0">
                <a:effectLst/>
                <a:latin typeface="Arial" panose="020B0604020202020204" pitchFamily="34" charset="0"/>
                <a:cs typeface="Arial" panose="020B0604020202020204" pitchFamily="34" charset="0"/>
                <a:sym typeface="Wingdings" panose="05000000000000000000" pitchFamily="2" charset="2"/>
              </a:rPr>
              <a:t> equal to those of index </a:t>
            </a:r>
            <a:r>
              <a:rPr lang="en-US" sz="15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j</a:t>
            </a:r>
            <a:r>
              <a:rPr lang="en-US" sz="1500" dirty="0">
                <a:effectLst/>
                <a:latin typeface="Arial" panose="020B0604020202020204" pitchFamily="34" charset="0"/>
                <a:cs typeface="Arial" panose="020B0604020202020204" pitchFamily="34" charset="0"/>
                <a:sym typeface="Wingdings" panose="05000000000000000000" pitchFamily="2" charset="2"/>
              </a:rPr>
              <a:t> (using the </a:t>
            </a:r>
            <a:r>
              <a:rPr lang="en-US" sz="1500" dirty="0" err="1">
                <a:effectLst/>
                <a:latin typeface="Arial" panose="020B0604020202020204" pitchFamily="34" charset="0"/>
                <a:cs typeface="Arial" panose="020B0604020202020204" pitchFamily="34" charset="0"/>
                <a:sym typeface="Wingdings" panose="05000000000000000000" pitchFamily="2" charset="2"/>
              </a:rPr>
              <a:t>strcpy</a:t>
            </a:r>
            <a:r>
              <a:rPr lang="en-US" sz="1500" dirty="0">
                <a:effectLst/>
                <a:latin typeface="Arial" panose="020B0604020202020204" pitchFamily="34" charset="0"/>
                <a:cs typeface="Arial" panose="020B0604020202020204" pitchFamily="34" charset="0"/>
                <a:sym typeface="Wingdings" panose="05000000000000000000" pitchFamily="2" charset="2"/>
              </a:rPr>
              <a:t>(</a:t>
            </a:r>
            <a:r>
              <a:rPr lang="en-US" sz="1500" dirty="0">
                <a:solidFill>
                  <a:srgbClr val="92D050"/>
                </a:solidFill>
                <a:effectLst/>
                <a:latin typeface="Arial" panose="020B0604020202020204" pitchFamily="34" charset="0"/>
                <a:cs typeface="Arial" panose="020B0604020202020204" pitchFamily="34" charset="0"/>
                <a:sym typeface="Wingdings" panose="05000000000000000000" pitchFamily="2" charset="2"/>
              </a:rPr>
              <a:t>char *s1</a:t>
            </a:r>
            <a:r>
              <a:rPr lang="en-US" sz="1500" dirty="0">
                <a:effectLst/>
                <a:latin typeface="Arial" panose="020B0604020202020204" pitchFamily="34" charset="0"/>
                <a:cs typeface="Arial" panose="020B0604020202020204" pitchFamily="34" charset="0"/>
                <a:sym typeface="Wingdings" panose="05000000000000000000" pitchFamily="2" charset="2"/>
              </a:rPr>
              <a:t>, </a:t>
            </a:r>
            <a:r>
              <a:rPr lang="en-US" sz="1500" dirty="0">
                <a:solidFill>
                  <a:srgbClr val="92D050"/>
                </a:solidFill>
                <a:effectLst/>
                <a:latin typeface="Arial" panose="020B0604020202020204" pitchFamily="34" charset="0"/>
                <a:cs typeface="Arial" panose="020B0604020202020204" pitchFamily="34" charset="0"/>
                <a:sym typeface="Wingdings" panose="05000000000000000000" pitchFamily="2" charset="2"/>
              </a:rPr>
              <a:t>const char *s2</a:t>
            </a:r>
            <a:r>
              <a:rPr lang="en-US" sz="1500" dirty="0">
                <a:effectLst/>
                <a:latin typeface="Arial" panose="020B0604020202020204" pitchFamily="34" charset="0"/>
                <a:cs typeface="Arial" panose="020B0604020202020204" pitchFamily="34" charset="0"/>
                <a:sym typeface="Wingdings" panose="05000000000000000000" pitchFamily="2" charset="2"/>
              </a:rPr>
              <a:t>) function for </a:t>
            </a:r>
            <a:r>
              <a:rPr lang="en-US" sz="1500" dirty="0">
                <a:solidFill>
                  <a:srgbClr val="92D050"/>
                </a:solidFill>
                <a:effectLst/>
                <a:latin typeface="Arial" panose="020B0604020202020204" pitchFamily="34" charset="0"/>
                <a:cs typeface="Arial" panose="020B0604020202020204" pitchFamily="34" charset="0"/>
                <a:sym typeface="Wingdings" panose="05000000000000000000" pitchFamily="2" charset="2"/>
              </a:rPr>
              <a:t>strings</a:t>
            </a:r>
            <a:r>
              <a:rPr lang="en-US" sz="1500" dirty="0">
                <a:effectLst/>
                <a:latin typeface="Arial" panose="020B0604020202020204" pitchFamily="34" charset="0"/>
                <a:cs typeface="Arial" panose="020B0604020202020204" pitchFamily="34" charset="0"/>
                <a:sym typeface="Wingdings" panose="05000000000000000000" pitchFamily="2" charset="2"/>
              </a:rPr>
              <a:t>) and then replacing the values at index </a:t>
            </a:r>
            <a:r>
              <a:rPr lang="en-US" sz="15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j</a:t>
            </a:r>
            <a:r>
              <a:rPr lang="en-US" sz="1500" dirty="0">
                <a:effectLst/>
                <a:latin typeface="Arial" panose="020B0604020202020204" pitchFamily="34" charset="0"/>
                <a:cs typeface="Arial" panose="020B0604020202020204" pitchFamily="34" charset="0"/>
                <a:sym typeface="Wingdings" panose="05000000000000000000" pitchFamily="2" charset="2"/>
              </a:rPr>
              <a:t> with those from index </a:t>
            </a:r>
            <a:r>
              <a:rPr lang="en-US" sz="1500" dirty="0" err="1">
                <a:solidFill>
                  <a:srgbClr val="FF9933"/>
                </a:solidFill>
                <a:effectLst/>
                <a:latin typeface="Arial" panose="020B0604020202020204" pitchFamily="34" charset="0"/>
                <a:cs typeface="Arial" panose="020B0604020202020204" pitchFamily="34" charset="0"/>
                <a:sym typeface="Wingdings" panose="05000000000000000000" pitchFamily="2" charset="2"/>
              </a:rPr>
              <a:t>i</a:t>
            </a:r>
            <a:r>
              <a:rPr lang="en-US" sz="1500" dirty="0">
                <a:effectLst/>
                <a:latin typeface="Arial" panose="020B0604020202020204" pitchFamily="34" charset="0"/>
                <a:cs typeface="Arial" panose="020B0604020202020204" pitchFamily="34" charset="0"/>
                <a:sym typeface="Wingdings" panose="05000000000000000000" pitchFamily="2" charset="2"/>
              </a:rPr>
              <a:t>, stored in the </a:t>
            </a:r>
            <a:r>
              <a:rPr lang="en-US" sz="1500" dirty="0">
                <a:solidFill>
                  <a:srgbClr val="FFFF00"/>
                </a:solidFill>
                <a:effectLst/>
                <a:latin typeface="Arial" panose="020B0604020202020204" pitchFamily="34" charset="0"/>
                <a:cs typeface="Arial" panose="020B0604020202020204" pitchFamily="34" charset="0"/>
                <a:sym typeface="Wingdings" panose="05000000000000000000" pitchFamily="2" charset="2"/>
              </a:rPr>
              <a:t>temporary</a:t>
            </a:r>
            <a:r>
              <a:rPr lang="en-US" sz="1500" dirty="0">
                <a:effectLst/>
                <a:latin typeface="Arial" panose="020B0604020202020204" pitchFamily="34" charset="0"/>
                <a:cs typeface="Arial" panose="020B0604020202020204" pitchFamily="34" charset="0"/>
                <a:sym typeface="Wingdings" panose="05000000000000000000" pitchFamily="2" charset="2"/>
              </a:rPr>
              <a:t> </a:t>
            </a:r>
            <a:r>
              <a:rPr lang="en-US" sz="1500" dirty="0">
                <a:solidFill>
                  <a:srgbClr val="FFFF00"/>
                </a:solidFill>
                <a:effectLst/>
                <a:latin typeface="Arial" panose="020B0604020202020204" pitchFamily="34" charset="0"/>
                <a:cs typeface="Arial" panose="020B0604020202020204" pitchFamily="34" charset="0"/>
                <a:sym typeface="Wingdings" panose="05000000000000000000" pitchFamily="2" charset="2"/>
              </a:rPr>
              <a:t>stock</a:t>
            </a:r>
            <a:r>
              <a:rPr lang="en-US" sz="1500" dirty="0">
                <a:effectLst/>
                <a:latin typeface="Arial" panose="020B0604020202020204" pitchFamily="34" charset="0"/>
                <a:cs typeface="Arial" panose="020B0604020202020204" pitchFamily="34" charset="0"/>
                <a:sym typeface="Wingdings" panose="05000000000000000000" pitchFamily="2" charset="2"/>
              </a:rPr>
              <a:t> structure. </a:t>
            </a:r>
          </a:p>
          <a:p>
            <a:pPr marL="0" indent="0">
              <a:spcBef>
                <a:spcPts val="0"/>
              </a:spcBef>
              <a:spcAft>
                <a:spcPts val="0"/>
              </a:spcAft>
              <a:buNone/>
            </a:pPr>
            <a:r>
              <a:rPr lang="en-US" sz="1500" dirty="0">
                <a:effectLst/>
                <a:latin typeface="Arial" panose="020B0604020202020204" pitchFamily="34" charset="0"/>
                <a:cs typeface="Arial" panose="020B0604020202020204" pitchFamily="34" charset="0"/>
                <a:sym typeface="Wingdings" panose="05000000000000000000" pitchFamily="2" charset="2"/>
              </a:rPr>
              <a:t>As for the remainder of the functions in the program, the bulk of their logic is similar to what has already been described. However, in </a:t>
            </a:r>
            <a:r>
              <a:rPr lang="en-US" sz="1500" dirty="0">
                <a:solidFill>
                  <a:schemeClr val="tx1"/>
                </a:solidFill>
                <a:effectLst/>
                <a:latin typeface="Arial" panose="020B0604020202020204" pitchFamily="34" charset="0"/>
                <a:cs typeface="Arial" panose="020B0604020202020204" pitchFamily="34" charset="0"/>
                <a:sym typeface="Wingdings" panose="05000000000000000000" pitchFamily="2" charset="2"/>
              </a:rPr>
              <a:t>buy</a:t>
            </a:r>
            <a:r>
              <a:rPr lang="en-US" sz="1500" dirty="0">
                <a:effectLst/>
                <a:latin typeface="Arial" panose="020B0604020202020204" pitchFamily="34" charset="0"/>
                <a:cs typeface="Arial" panose="020B0604020202020204" pitchFamily="34" charset="0"/>
                <a:sym typeface="Wingdings" panose="05000000000000000000" pitchFamily="2" charset="2"/>
              </a:rPr>
              <a:t>, when the user indicates the </a:t>
            </a:r>
            <a:r>
              <a:rPr lang="en-US" sz="15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specific number of the stock </a:t>
            </a:r>
            <a:r>
              <a:rPr lang="en-US" sz="1500" dirty="0">
                <a:effectLst/>
                <a:latin typeface="Arial" panose="020B0604020202020204" pitchFamily="34" charset="0"/>
                <a:cs typeface="Arial" panose="020B0604020202020204" pitchFamily="34" charset="0"/>
                <a:sym typeface="Wingdings" panose="05000000000000000000" pitchFamily="2" charset="2"/>
              </a:rPr>
              <a:t>they would like to purchase, no for loop is used to locate this </a:t>
            </a:r>
            <a:r>
              <a:rPr lang="en-US" sz="15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index</a:t>
            </a:r>
            <a:r>
              <a:rPr lang="en-US" sz="1500" dirty="0">
                <a:effectLst/>
                <a:latin typeface="Arial" panose="020B0604020202020204" pitchFamily="34" charset="0"/>
                <a:cs typeface="Arial" panose="020B0604020202020204" pitchFamily="34" charset="0"/>
                <a:sym typeface="Wingdings" panose="05000000000000000000" pitchFamily="2" charset="2"/>
              </a:rPr>
              <a:t>; their response is stored in a variable </a:t>
            </a:r>
            <a:r>
              <a:rPr lang="en-US" sz="1500" dirty="0" err="1">
                <a:solidFill>
                  <a:srgbClr val="FF9933"/>
                </a:solidFill>
                <a:effectLst/>
                <a:latin typeface="Arial" panose="020B0604020202020204" pitchFamily="34" charset="0"/>
                <a:cs typeface="Arial" panose="020B0604020202020204" pitchFamily="34" charset="0"/>
                <a:sym typeface="Wingdings" panose="05000000000000000000" pitchFamily="2" charset="2"/>
              </a:rPr>
              <a:t>stock_choice</a:t>
            </a:r>
            <a:r>
              <a:rPr lang="en-US" sz="1500" dirty="0">
                <a:effectLst/>
                <a:latin typeface="Arial" panose="020B0604020202020204" pitchFamily="34" charset="0"/>
                <a:cs typeface="Arial" panose="020B0604020202020204" pitchFamily="34" charset="0"/>
                <a:sym typeface="Wingdings" panose="05000000000000000000" pitchFamily="2" charset="2"/>
              </a:rPr>
              <a:t> used to denote the </a:t>
            </a:r>
            <a:r>
              <a:rPr lang="en-US" sz="15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appropriate index for the stock</a:t>
            </a:r>
            <a:r>
              <a:rPr lang="en-US" sz="1500" dirty="0">
                <a:effectLst/>
                <a:latin typeface="Arial" panose="020B0604020202020204" pitchFamily="34" charset="0"/>
                <a:cs typeface="Arial" panose="020B0604020202020204" pitchFamily="34" charset="0"/>
                <a:sym typeface="Wingdings" panose="05000000000000000000" pitchFamily="2" charset="2"/>
              </a:rPr>
              <a:t> in </a:t>
            </a:r>
            <a:r>
              <a:rPr lang="en-US" sz="1500" dirty="0" err="1">
                <a:solidFill>
                  <a:srgbClr val="FFFF00"/>
                </a:solidFill>
                <a:effectLst/>
                <a:latin typeface="Arial" panose="020B0604020202020204" pitchFamily="34" charset="0"/>
                <a:cs typeface="Arial" panose="020B0604020202020204" pitchFamily="34" charset="0"/>
                <a:sym typeface="Wingdings" panose="05000000000000000000" pitchFamily="2" charset="2"/>
              </a:rPr>
              <a:t>stock_list</a:t>
            </a:r>
            <a:r>
              <a:rPr lang="en-US" sz="1500" dirty="0">
                <a:solidFill>
                  <a:srgbClr val="FFFF00"/>
                </a:solidFill>
                <a:effectLst/>
                <a:latin typeface="Arial" panose="020B0604020202020204" pitchFamily="34" charset="0"/>
                <a:cs typeface="Arial" panose="020B0604020202020204" pitchFamily="34" charset="0"/>
                <a:sym typeface="Wingdings" panose="05000000000000000000" pitchFamily="2" charset="2"/>
              </a:rPr>
              <a:t>[]</a:t>
            </a:r>
            <a:r>
              <a:rPr lang="en-US" sz="1500" dirty="0">
                <a:effectLst/>
                <a:latin typeface="Arial" panose="020B0604020202020204" pitchFamily="34" charset="0"/>
                <a:cs typeface="Arial" panose="020B0604020202020204" pitchFamily="34" charset="0"/>
                <a:sym typeface="Wingdings" panose="05000000000000000000" pitchFamily="2" charset="2"/>
              </a:rPr>
              <a:t>.</a:t>
            </a:r>
          </a:p>
          <a:p>
            <a:pPr marL="347472" indent="-347472">
              <a:spcBef>
                <a:spcPts val="0"/>
              </a:spcBef>
              <a:spcAft>
                <a:spcPts val="0"/>
              </a:spcAft>
            </a:pPr>
            <a:endParaRPr lang="en-US" sz="2400" dirty="0">
              <a:effectLst/>
              <a:latin typeface="Arial" panose="020B0604020202020204" pitchFamily="34" charset="0"/>
              <a:cs typeface="Arial" panose="020B0604020202020204" pitchFamily="34" charset="0"/>
              <a:sym typeface="Wingdings" panose="05000000000000000000" pitchFamily="2" charset="2"/>
            </a:endParaRPr>
          </a:p>
          <a:p>
            <a:pPr marL="0" indent="0">
              <a:spcBef>
                <a:spcPts val="0"/>
              </a:spcBef>
              <a:spcAft>
                <a:spcPts val="0"/>
              </a:spcAft>
              <a:buNone/>
            </a:pPr>
            <a:endParaRPr lang="en-US" sz="1600" dirty="0">
              <a:effectLst/>
              <a:latin typeface="Arial" panose="020B0604020202020204" pitchFamily="34" charset="0"/>
              <a:cs typeface="Arial" panose="020B0604020202020204" pitchFamily="34" charset="0"/>
              <a:sym typeface="Wingdings" panose="05000000000000000000" pitchFamily="2" charset="2"/>
            </a:endParaRPr>
          </a:p>
        </p:txBody>
      </p:sp>
      <p:sp>
        <p:nvSpPr>
          <p:cNvPr id="7" name="Content Placeholder 4">
            <a:extLst>
              <a:ext uri="{FF2B5EF4-FFF2-40B4-BE49-F238E27FC236}">
                <a16:creationId xmlns:a16="http://schemas.microsoft.com/office/drawing/2014/main" id="{26367B48-1614-4201-98FF-3ADDCA500A31}"/>
              </a:ext>
            </a:extLst>
          </p:cNvPr>
          <p:cNvSpPr txBox="1">
            <a:spLocks/>
          </p:cNvSpPr>
          <p:nvPr/>
        </p:nvSpPr>
        <p:spPr>
          <a:xfrm>
            <a:off x="6096000" y="952500"/>
            <a:ext cx="5577840" cy="5676900"/>
          </a:xfrm>
          <a:prstGeom prst="rect">
            <a:avLst/>
          </a:prstGeom>
          <a:effectLst>
            <a:outerShdw blurRad="25400" dir="17880000">
              <a:srgbClr val="000000">
                <a:alpha val="46000"/>
              </a:srgbClr>
            </a:outerShdw>
          </a:effectLst>
        </p:spPr>
        <p:txBody>
          <a:bodyPr vert="horz" lIns="0" tIns="0" rIns="0" bIns="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285750" indent="-285750">
              <a:spcBef>
                <a:spcPts val="0"/>
              </a:spcBef>
              <a:spcAft>
                <a:spcPts val="0"/>
              </a:spcAft>
            </a:pPr>
            <a:endParaRPr lang="en-US" sz="1600" dirty="0">
              <a:effectLst/>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965E305-52A6-480C-BF4D-7D2A8D8F2CF0}"/>
              </a:ext>
            </a:extLst>
          </p:cNvPr>
          <p:cNvPicPr>
            <a:picLocks noChangeAspect="1"/>
          </p:cNvPicPr>
          <p:nvPr/>
        </p:nvPicPr>
        <p:blipFill>
          <a:blip r:embed="rId2"/>
          <a:stretch>
            <a:fillRect/>
          </a:stretch>
        </p:blipFill>
        <p:spPr>
          <a:xfrm>
            <a:off x="7039034" y="850685"/>
            <a:ext cx="4741576" cy="4740471"/>
          </a:xfrm>
          <a:prstGeom prst="rect">
            <a:avLst/>
          </a:prstGeom>
        </p:spPr>
      </p:pic>
      <p:pic>
        <p:nvPicPr>
          <p:cNvPr id="11" name="Picture 10">
            <a:extLst>
              <a:ext uri="{FF2B5EF4-FFF2-40B4-BE49-F238E27FC236}">
                <a16:creationId xmlns:a16="http://schemas.microsoft.com/office/drawing/2014/main" id="{7D0A918E-8773-44DE-971C-91C86422DA7C}"/>
              </a:ext>
            </a:extLst>
          </p:cNvPr>
          <p:cNvPicPr>
            <a:picLocks noChangeAspect="1"/>
          </p:cNvPicPr>
          <p:nvPr/>
        </p:nvPicPr>
        <p:blipFill>
          <a:blip r:embed="rId3"/>
          <a:stretch>
            <a:fillRect/>
          </a:stretch>
        </p:blipFill>
        <p:spPr>
          <a:xfrm>
            <a:off x="411330" y="5649080"/>
            <a:ext cx="7026249" cy="1082134"/>
          </a:xfrm>
          <a:prstGeom prst="rect">
            <a:avLst/>
          </a:prstGeom>
        </p:spPr>
      </p:pic>
      <p:sp>
        <p:nvSpPr>
          <p:cNvPr id="12" name="TextBox 11">
            <a:extLst>
              <a:ext uri="{FF2B5EF4-FFF2-40B4-BE49-F238E27FC236}">
                <a16:creationId xmlns:a16="http://schemas.microsoft.com/office/drawing/2014/main" id="{18F68936-3A28-44D0-B837-EAAB8D0062B9}"/>
              </a:ext>
            </a:extLst>
          </p:cNvPr>
          <p:cNvSpPr txBox="1"/>
          <p:nvPr/>
        </p:nvSpPr>
        <p:spPr>
          <a:xfrm>
            <a:off x="4581176" y="6029792"/>
            <a:ext cx="2963233" cy="738664"/>
          </a:xfrm>
          <a:prstGeom prst="rect">
            <a:avLst/>
          </a:prstGeom>
          <a:noFill/>
        </p:spPr>
        <p:txBody>
          <a:bodyPr wrap="square" rtlCol="0">
            <a:spAutoFit/>
          </a:bodyPr>
          <a:lstStyle/>
          <a:p>
            <a:r>
              <a:rPr lang="en-US" sz="1400" dirty="0">
                <a:solidFill>
                  <a:schemeClr val="tx2">
                    <a:lumMod val="90000"/>
                  </a:schemeClr>
                </a:solidFill>
                <a:latin typeface="Arial" panose="020B0604020202020204" pitchFamily="34" charset="0"/>
                <a:cs typeface="Arial" panose="020B0604020202020204" pitchFamily="34" charset="0"/>
              </a:rPr>
              <a:t>An example of a while loop used to ensure valid </a:t>
            </a:r>
            <a:r>
              <a:rPr lang="en-US" sz="1400" dirty="0">
                <a:solidFill>
                  <a:schemeClr val="tx2"/>
                </a:solidFill>
                <a:latin typeface="Arial" panose="020B0604020202020204" pitchFamily="34" charset="0"/>
                <a:cs typeface="Arial" panose="020B0604020202020204" pitchFamily="34" charset="0"/>
              </a:rPr>
              <a:t>responses</a:t>
            </a:r>
            <a:r>
              <a:rPr lang="en-US" sz="1400" dirty="0">
                <a:solidFill>
                  <a:schemeClr val="tx2">
                    <a:lumMod val="90000"/>
                  </a:schemeClr>
                </a:solidFill>
                <a:latin typeface="Arial" panose="020B0604020202020204" pitchFamily="34" charset="0"/>
                <a:cs typeface="Arial" panose="020B0604020202020204" pitchFamily="34" charset="0"/>
              </a:rPr>
              <a:t> throughout the program.</a:t>
            </a:r>
          </a:p>
        </p:txBody>
      </p:sp>
      <p:sp>
        <p:nvSpPr>
          <p:cNvPr id="19" name="Rectangle 18">
            <a:extLst>
              <a:ext uri="{FF2B5EF4-FFF2-40B4-BE49-F238E27FC236}">
                <a16:creationId xmlns:a16="http://schemas.microsoft.com/office/drawing/2014/main" id="{9ADF98FC-A333-4F32-9B18-42C1487F0D86}"/>
              </a:ext>
            </a:extLst>
          </p:cNvPr>
          <p:cNvSpPr/>
          <p:nvPr/>
        </p:nvSpPr>
        <p:spPr>
          <a:xfrm>
            <a:off x="337351" y="5599885"/>
            <a:ext cx="7207058" cy="1191907"/>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Brace 19">
            <a:extLst>
              <a:ext uri="{FF2B5EF4-FFF2-40B4-BE49-F238E27FC236}">
                <a16:creationId xmlns:a16="http://schemas.microsoft.com/office/drawing/2014/main" id="{DCDB2901-7384-412C-854E-B4C34E812E9D}"/>
              </a:ext>
            </a:extLst>
          </p:cNvPr>
          <p:cNvSpPr/>
          <p:nvPr/>
        </p:nvSpPr>
        <p:spPr>
          <a:xfrm>
            <a:off x="7498690" y="1046507"/>
            <a:ext cx="45719" cy="2565647"/>
          </a:xfrm>
          <a:prstGeom prst="lef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9D9BAEED-6703-4F2A-83FF-A87106F2DAA3}"/>
              </a:ext>
            </a:extLst>
          </p:cNvPr>
          <p:cNvSpPr txBox="1"/>
          <p:nvPr/>
        </p:nvSpPr>
        <p:spPr>
          <a:xfrm>
            <a:off x="6112485" y="1496886"/>
            <a:ext cx="1448409" cy="2031325"/>
          </a:xfrm>
          <a:prstGeom prst="rect">
            <a:avLst/>
          </a:prstGeom>
          <a:noFill/>
        </p:spPr>
        <p:txBody>
          <a:bodyPr wrap="square" rtlCol="0">
            <a:spAutoFit/>
          </a:bodyPr>
          <a:lstStyle/>
          <a:p>
            <a:r>
              <a:rPr lang="en-US" sz="1400" dirty="0">
                <a:solidFill>
                  <a:schemeClr val="tx2">
                    <a:lumMod val="90000"/>
                  </a:schemeClr>
                </a:solidFill>
                <a:latin typeface="Arial" panose="020B0604020202020204" pitchFamily="34" charset="0"/>
                <a:cs typeface="Arial" panose="020B0604020202020204" pitchFamily="34" charset="0"/>
              </a:rPr>
              <a:t>An example of the nested for loop used in </a:t>
            </a:r>
            <a:r>
              <a:rPr lang="en-US" sz="1400" dirty="0" err="1">
                <a:solidFill>
                  <a:schemeClr val="tx2">
                    <a:lumMod val="90000"/>
                  </a:schemeClr>
                </a:solidFill>
                <a:latin typeface="Arial" panose="020B0604020202020204" pitchFamily="34" charset="0"/>
                <a:cs typeface="Arial" panose="020B0604020202020204" pitchFamily="34" charset="0"/>
              </a:rPr>
              <a:t>sort_data</a:t>
            </a:r>
            <a:r>
              <a:rPr lang="en-US" sz="1400" dirty="0">
                <a:solidFill>
                  <a:schemeClr val="tx2">
                    <a:lumMod val="90000"/>
                  </a:schemeClr>
                </a:solidFill>
                <a:latin typeface="Arial" panose="020B0604020202020204" pitchFamily="34" charset="0"/>
                <a:cs typeface="Arial" panose="020B0604020202020204" pitchFamily="34" charset="0"/>
              </a:rPr>
              <a:t>; this one sorts the stocks alphabetically; top one A-Z, bottom one Z-A</a:t>
            </a:r>
          </a:p>
        </p:txBody>
      </p:sp>
    </p:spTree>
    <p:extLst>
      <p:ext uri="{BB962C8B-B14F-4D97-AF65-F5344CB8AC3E}">
        <p14:creationId xmlns:p14="http://schemas.microsoft.com/office/powerpoint/2010/main" val="2730517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796</TotalTime>
  <Words>1729</Words>
  <Application>Microsoft Office PowerPoint</Application>
  <PresentationFormat>Widescreen</PresentationFormat>
  <Paragraphs>68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Calisto MT</vt:lpstr>
      <vt:lpstr>Wingdings 2</vt:lpstr>
      <vt:lpstr>Slate</vt:lpstr>
      <vt:lpstr>Program Goal; Variables and Functions in main</vt:lpstr>
      <vt:lpstr>Functions (continued)</vt:lpstr>
      <vt:lpstr>Functions (continued) and Overall Logic</vt:lpstr>
      <vt:lpstr>Functions (continued) and Overall Logic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Goal</dc:title>
  <dc:creator>calebite10@gmail.com</dc:creator>
  <cp:lastModifiedBy>calebite10@gmail.com</cp:lastModifiedBy>
  <cp:revision>60</cp:revision>
  <dcterms:created xsi:type="dcterms:W3CDTF">2020-12-07T23:59:57Z</dcterms:created>
  <dcterms:modified xsi:type="dcterms:W3CDTF">2020-12-09T03:01:21Z</dcterms:modified>
</cp:coreProperties>
</file>