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ype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457200" indent="-457200" defTabSz="457200">
              <a:lnSpc>
                <a:spcPts val="16200"/>
              </a:lnSpc>
              <a:tabLst>
                <a:tab pos="139700" algn="l"/>
                <a:tab pos="457200" algn="l"/>
              </a:tabLst>
              <a:defRPr sz="6933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Type</a:t>
            </a:r>
            <a:r>
              <a:t>Script</a:t>
            </a:r>
          </a:p>
        </p:txBody>
      </p:sp>
      <p:sp>
        <p:nvSpPr>
          <p:cNvPr id="120" name="JavaScript that scales.…"/>
          <p:cNvSpPr txBox="1"/>
          <p:nvPr>
            <p:ph type="subTitle" sz="quarter" idx="1"/>
          </p:nvPr>
        </p:nvSpPr>
        <p:spPr>
          <a:xfrm>
            <a:off x="1270000" y="4473426"/>
            <a:ext cx="10464800" cy="169877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8800"/>
              </a:lnSpc>
              <a:tabLst>
                <a:tab pos="139700" algn="l"/>
                <a:tab pos="457200" algn="l"/>
              </a:tabLst>
              <a:defRPr sz="37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JavaScript that scales.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indent="-457200" defTabSz="457200">
              <a:lnSpc>
                <a:spcPts val="4000"/>
              </a:lnSpc>
              <a:tabLst>
                <a:tab pos="139700" algn="l"/>
                <a:tab pos="457200" algn="l"/>
              </a:tabLst>
              <a:defRPr sz="18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TypeScript is a typed superset of JavaScript that compiles to plain JavaScript.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57200" indent="-457200" defTabSz="457200">
              <a:lnSpc>
                <a:spcPts val="4000"/>
              </a:lnSpc>
              <a:tabLst>
                <a:tab pos="139700" algn="l"/>
                <a:tab pos="457200" algn="l"/>
              </a:tabLst>
              <a:defRPr sz="18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Any browser,. Any host. Any OS. Open source.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4" name="// Default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rPr>
                <a:solidFill>
                  <a:srgbClr val="738191"/>
                </a:solidFill>
              </a:rP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) {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if</a:t>
            </a:r>
            <a:r>
              <a:rPr>
                <a:solidFill>
                  <a:srgbClr val="738191"/>
                </a:solidFill>
              </a:rPr>
              <a:t> (lastName)</a:t>
            </a:r>
            <a:endParaRPr>
              <a:solidFill>
                <a:srgbClr val="738191"/>
              </a:solidFill>
            </a:endParaRPr>
          </a:p>
          <a:p>
            <a:pPr lvl="2" marL="457200" indent="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 + " " + lastName;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else</a:t>
            </a:r>
            <a:endParaRPr b="1"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   </a:t>
            </a: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}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);                  // error, missing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738191"/>
                </a:solidFill>
              </a:rPr>
              <a:t>);  // error, too many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);         // ah, just right</a:t>
            </a:r>
          </a:p>
        </p:txBody>
      </p:sp>
      <p:sp>
        <p:nvSpPr>
          <p:cNvPr id="155" name="// every parameter is assumed to be required by the function."/>
          <p:cNvSpPr txBox="1"/>
          <p:nvPr/>
        </p:nvSpPr>
        <p:spPr>
          <a:xfrm>
            <a:off x="1739900" y="6565900"/>
            <a:ext cx="850965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every parameter is assumed to be required by the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8" name="// Optional Parameters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Optional Parameters</a:t>
            </a:r>
            <a:endParaRPr>
              <a:solidFill>
                <a:srgbClr val="7381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61" name="// Optional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Optional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rPr>
                <a:solidFill>
                  <a:srgbClr val="738191"/>
                </a:solidFill>
              </a:rP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) {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if</a:t>
            </a:r>
            <a:r>
              <a:rPr>
                <a:solidFill>
                  <a:srgbClr val="738191"/>
                </a:solidFill>
              </a:rPr>
              <a:t> (lastName)</a:t>
            </a:r>
            <a:endParaRPr>
              <a:solidFill>
                <a:srgbClr val="738191"/>
              </a:solidFill>
            </a:endParaRPr>
          </a:p>
          <a:p>
            <a:pPr lvl="2" marL="457200" indent="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 + " " + lastName;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else</a:t>
            </a:r>
            <a:endParaRPr b="1"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   </a:t>
            </a: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}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);                 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738191"/>
                </a:solidFill>
              </a:rPr>
              <a:t>); 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);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64" name="// Optional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Optional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rPr>
                <a:solidFill>
                  <a:srgbClr val="738191"/>
                </a:solidFill>
              </a:rP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, lastName?: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) {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if</a:t>
            </a:r>
            <a:r>
              <a:rPr>
                <a:solidFill>
                  <a:srgbClr val="738191"/>
                </a:solidFill>
              </a:rPr>
              <a:t> (lastName)</a:t>
            </a:r>
            <a:endParaRPr>
              <a:solidFill>
                <a:srgbClr val="738191"/>
              </a:solidFill>
            </a:endParaRPr>
          </a:p>
          <a:p>
            <a:pPr lvl="2" marL="457200" indent="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 + " " + lastName;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else</a:t>
            </a:r>
            <a:endParaRPr b="1"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   </a:t>
            </a: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}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);                 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738191"/>
                </a:solidFill>
              </a:rPr>
              <a:t>); 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);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67" name="// Optional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Optional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rPr>
                <a:solidFill>
                  <a:srgbClr val="738191"/>
                </a:solidFill>
              </a:rP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, lastName?: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) {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if</a:t>
            </a:r>
            <a:r>
              <a:rPr>
                <a:solidFill>
                  <a:srgbClr val="738191"/>
                </a:solidFill>
              </a:rPr>
              <a:t> (lastName)</a:t>
            </a:r>
            <a:endParaRPr>
              <a:solidFill>
                <a:srgbClr val="738191"/>
              </a:solidFill>
            </a:endParaRPr>
          </a:p>
          <a:p>
            <a:pPr lvl="2" marL="457200" indent="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 + " " + lastName;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else</a:t>
            </a:r>
            <a:endParaRPr b="1"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   </a:t>
            </a: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}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);                 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// works correctly now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738191"/>
                </a:solidFill>
              </a:rPr>
              <a:t>);  // error, too many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);         // ah, just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70" name="// Default-Initialised Parameters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Default-Initialised Parameters </a:t>
            </a:r>
            <a:endParaRPr>
              <a:solidFill>
                <a:srgbClr val="7381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73" name="// Default-Initialised Parameters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Default-Initialised Parameters </a:t>
            </a:r>
            <a:endParaRPr>
              <a:solidFill>
                <a:srgbClr val="738191"/>
              </a:solidFill>
            </a:endParaRPr>
          </a:p>
        </p:txBody>
      </p:sp>
      <p:sp>
        <p:nvSpPr>
          <p:cNvPr id="174" name="// a value that a parameter will be assigned if the user does not provide one,…"/>
          <p:cNvSpPr txBox="1"/>
          <p:nvPr/>
        </p:nvSpPr>
        <p:spPr>
          <a:xfrm>
            <a:off x="889000" y="7169149"/>
            <a:ext cx="9901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value that a parameter will be assigned if the user does not provide one, 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 if the user passes undefined in its place.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77" name="// Default-Initialised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Default-Initialised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78" name="// a value that a parameter will be assigned if the user does not provide one,…"/>
          <p:cNvSpPr txBox="1"/>
          <p:nvPr/>
        </p:nvSpPr>
        <p:spPr>
          <a:xfrm>
            <a:off x="889000" y="7169149"/>
            <a:ext cx="9901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value that a parameter will be assigned if the user does not provide one, 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 if the user passes undefined in its place.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1" name="// Default-Initialised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Default-Initialised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= "Will"</a:t>
            </a:r>
            <a:r>
              <a:t>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82" name="// a value that a parameter will be assigned if the user does not provide one,…"/>
          <p:cNvSpPr txBox="1"/>
          <p:nvPr/>
        </p:nvSpPr>
        <p:spPr>
          <a:xfrm>
            <a:off x="889000" y="7169149"/>
            <a:ext cx="9901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value that a parameter will be assigned if the user does not provide one, 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 if the user passes undefined in its place.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5" name="// Default-Initialised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Default-Initialised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 = "Will",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);                  </a:t>
            </a:r>
            <a:r>
              <a:rPr sz="1600"/>
              <a:t>// error, too few parameters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2F4F4F"/>
                </a:solidFill>
              </a:rPr>
              <a:t>);  </a:t>
            </a:r>
            <a:r>
              <a:rPr sz="1600"/>
              <a:t>// error, too many parameters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2F4F4F"/>
                </a:solidFill>
              </a:rPr>
              <a:t>);         </a:t>
            </a:r>
            <a:r>
              <a:rPr sz="1600"/>
              <a:t>// okay and returns "Bob Adams"</a:t>
            </a:r>
            <a:endParaRPr>
              <a:solidFill>
                <a:srgbClr val="2F4F4F"/>
              </a:solidFill>
            </a:endParaRPr>
          </a:p>
        </p:txBody>
      </p:sp>
      <p:sp>
        <p:nvSpPr>
          <p:cNvPr id="186" name="// a value that a parameter will be assigned if the user does not provide one,…"/>
          <p:cNvSpPr txBox="1"/>
          <p:nvPr/>
        </p:nvSpPr>
        <p:spPr>
          <a:xfrm>
            <a:off x="889000" y="7169149"/>
            <a:ext cx="9901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value that a parameter will be assigned if the user does not provide one, 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 if the user passes undefined in its place.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16200"/>
              </a:lnSpc>
              <a:tabLst>
                <a:tab pos="139700" algn="l"/>
                <a:tab pos="457200" algn="l"/>
              </a:tabLst>
              <a:defRPr sz="6933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Type</a:t>
            </a:r>
            <a:r>
              <a:t>Script</a:t>
            </a:r>
          </a:p>
        </p:txBody>
      </p:sp>
      <p:sp>
        <p:nvSpPr>
          <p:cNvPr id="123" name="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  <a:p>
            <a:pPr/>
            <a:r>
              <a:t>Fat arrow</a:t>
            </a:r>
          </a:p>
          <a:p>
            <a:pPr/>
            <a:r>
              <a:t>Type Inference</a:t>
            </a:r>
          </a:p>
          <a:p>
            <a:pPr/>
            <a:r>
              <a:t>Type Compatibility</a:t>
            </a:r>
          </a:p>
          <a:p>
            <a:pPr/>
            <a:r>
              <a:t>Namespaces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9" name="// Default-Initialised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Default-Initialised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 = "Will",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);                  </a:t>
            </a:r>
            <a:r>
              <a:rPr sz="1600"/>
              <a:t>// error, too few parameters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2F4F4F"/>
                </a:solidFill>
              </a:rPr>
              <a:t>);  </a:t>
            </a:r>
            <a:r>
              <a:rPr sz="1600"/>
              <a:t>// error, too many parameters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2F4F4F"/>
                </a:solidFill>
              </a:rPr>
              <a:t>);         </a:t>
            </a:r>
            <a:r>
              <a:rPr sz="1600"/>
              <a:t>// okay and returns "Bob Adams"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2F4F4F"/>
                </a:solidFill>
              </a:rPr>
              <a:t>let</a:t>
            </a:r>
            <a:r>
              <a:rPr>
                <a:solidFill>
                  <a:srgbClr val="2F4F4F"/>
                </a:solidFill>
              </a:rPr>
              <a:t> result4 = buildName(</a:t>
            </a:r>
            <a:r>
              <a:rPr>
                <a:solidFill>
                  <a:srgbClr val="0048AB"/>
                </a:solidFill>
              </a:rPr>
              <a:t>undefined</a:t>
            </a:r>
            <a:r>
              <a:rPr>
                <a:solidFill>
                  <a:srgbClr val="2F4F4F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2F4F4F"/>
                </a:solidFill>
              </a:rPr>
              <a:t>);     </a:t>
            </a:r>
            <a:r>
              <a:rPr b="1" sz="1600">
                <a:solidFill>
                  <a:schemeClr val="accent1">
                    <a:lumOff val="-13575"/>
                  </a:schemeClr>
                </a:solidFill>
              </a:rPr>
              <a:t>// okay and returns "Will Adams"</a:t>
            </a:r>
          </a:p>
        </p:txBody>
      </p:sp>
      <p:sp>
        <p:nvSpPr>
          <p:cNvPr id="190" name="// a value that a parameter will be assigned if the user does not provide one,…"/>
          <p:cNvSpPr txBox="1"/>
          <p:nvPr/>
        </p:nvSpPr>
        <p:spPr>
          <a:xfrm>
            <a:off x="889000" y="7169149"/>
            <a:ext cx="9901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 value that a parameter will be assigned if the user does not provide one, 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 if the user passes undefined in its place.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93" name="// Rest parameters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Rest parameters</a:t>
            </a:r>
            <a:endParaRPr>
              <a:solidFill>
                <a:srgbClr val="7381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96" name="// Rest parameters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Rest parameters</a:t>
            </a:r>
            <a:endParaRPr>
              <a:solidFill>
                <a:srgbClr val="738191"/>
              </a:solidFill>
            </a:endParaRPr>
          </a:p>
        </p:txBody>
      </p:sp>
      <p:sp>
        <p:nvSpPr>
          <p:cNvPr id="197" name="// allow you to quickly accept multiple arguments in your function…"/>
          <p:cNvSpPr txBox="1"/>
          <p:nvPr/>
        </p:nvSpPr>
        <p:spPr>
          <a:xfrm>
            <a:off x="1292782" y="6187439"/>
            <a:ext cx="9473060" cy="693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allow you to quickly accept multiple arguments in your function </a:t>
            </a:r>
            <a:endParaRPr>
              <a:solidFill>
                <a:srgbClr val="738191"/>
              </a:solidFill>
            </a:endParaRPr>
          </a:p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and get them as an array.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200" name="// Rest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Rest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, ...restOfName: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[])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</a:t>
            </a:r>
            <a:r>
              <a:rPr>
                <a:solidFill>
                  <a:srgbClr val="0048AB"/>
                </a:solidFill>
              </a:rPr>
              <a:t>" "</a:t>
            </a:r>
            <a:r>
              <a:t> + restOfName.join(</a:t>
            </a:r>
            <a:r>
              <a:rPr>
                <a:solidFill>
                  <a:srgbClr val="0048AB"/>
                </a:solidFill>
              </a:rPr>
              <a:t>" “</a:t>
            </a:r>
            <a:r>
              <a:t>);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1" name="// allow you to quickly accept multiple arguments in your function…"/>
          <p:cNvSpPr txBox="1"/>
          <p:nvPr/>
        </p:nvSpPr>
        <p:spPr>
          <a:xfrm>
            <a:off x="1292782" y="6187439"/>
            <a:ext cx="9473060" cy="693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allow you to quickly accept multiple arguments in your function </a:t>
            </a:r>
            <a:endParaRPr>
              <a:solidFill>
                <a:srgbClr val="738191"/>
              </a:solidFill>
            </a:endParaRPr>
          </a:p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and get them as an array.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204" name="// Rest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Rest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, </a:t>
            </a:r>
            <a:r>
              <a:rPr b="1"/>
              <a:t>...restOfName: </a:t>
            </a:r>
            <a:r>
              <a:rPr b="1">
                <a:solidFill>
                  <a:srgbClr val="0048AB"/>
                </a:solidFill>
              </a:rPr>
              <a:t>string</a:t>
            </a:r>
            <a:r>
              <a:rPr b="1"/>
              <a:t>[]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</a:t>
            </a:r>
            <a:r>
              <a:rPr>
                <a:solidFill>
                  <a:srgbClr val="0048AB"/>
                </a:solidFill>
              </a:rPr>
              <a:t>" "</a:t>
            </a:r>
            <a:r>
              <a:t> + restOfName.join(</a:t>
            </a:r>
            <a:r>
              <a:rPr>
                <a:solidFill>
                  <a:srgbClr val="0048AB"/>
                </a:solidFill>
              </a:rPr>
              <a:t>" “</a:t>
            </a:r>
            <a:r>
              <a:t>);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5" name="...restOfName: string[]"/>
          <p:cNvSpPr txBox="1"/>
          <p:nvPr/>
        </p:nvSpPr>
        <p:spPr>
          <a:xfrm>
            <a:off x="1282700" y="4889499"/>
            <a:ext cx="64452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6800"/>
              </a:lnSpc>
              <a:tabLst>
                <a:tab pos="139700" algn="l"/>
                <a:tab pos="457200" algn="l"/>
              </a:tabLst>
              <a:defRPr b="0" sz="3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...restOfName: </a:t>
            </a:r>
            <a:r>
              <a:rPr b="1">
                <a:solidFill>
                  <a:srgbClr val="0048AB"/>
                </a:solidFill>
              </a:rPr>
              <a:t>string</a:t>
            </a:r>
            <a:r>
              <a:rPr b="1"/>
              <a:t>[]</a:t>
            </a:r>
          </a:p>
        </p:txBody>
      </p:sp>
      <p:sp>
        <p:nvSpPr>
          <p:cNvPr id="206" name="// allow you to quickly accept multiple arguments in your function…"/>
          <p:cNvSpPr txBox="1"/>
          <p:nvPr/>
        </p:nvSpPr>
        <p:spPr>
          <a:xfrm>
            <a:off x="1292782" y="6187439"/>
            <a:ext cx="9473060" cy="693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allow you to quickly accept multiple arguments in your function </a:t>
            </a:r>
            <a:endParaRPr>
              <a:solidFill>
                <a:srgbClr val="738191"/>
              </a:solidFill>
            </a:endParaRPr>
          </a:p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and get them as an array.</a:t>
            </a:r>
          </a:p>
        </p:txBody>
      </p:sp>
      <p:sp>
        <p:nvSpPr>
          <p:cNvPr id="207" name="Arrow 7"/>
          <p:cNvSpPr/>
          <p:nvPr/>
        </p:nvSpPr>
        <p:spPr>
          <a:xfrm rot="20042985">
            <a:off x="7626470" y="3205583"/>
            <a:ext cx="1532096" cy="196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210" name="// Rest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Rest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, </a:t>
            </a:r>
            <a:r>
              <a:rPr b="1"/>
              <a:t>...restOfName: </a:t>
            </a:r>
            <a:r>
              <a:rPr b="1">
                <a:solidFill>
                  <a:srgbClr val="0048AB"/>
                </a:solidFill>
              </a:rPr>
              <a:t>string</a:t>
            </a:r>
            <a:r>
              <a:rPr b="1"/>
              <a:t>[]</a:t>
            </a:r>
            <a:r>
              <a:t>) {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return</a:t>
            </a:r>
            <a:r>
              <a:t> firstName + </a:t>
            </a:r>
            <a:r>
              <a:rPr>
                <a:solidFill>
                  <a:srgbClr val="0048AB"/>
                </a:solidFill>
              </a:rPr>
              <a:t>" "</a:t>
            </a:r>
            <a:r>
              <a:t> + restOfName.join(</a:t>
            </a:r>
            <a:r>
              <a:rPr>
                <a:solidFill>
                  <a:srgbClr val="0048AB"/>
                </a:solidFill>
              </a:rPr>
              <a:t>" “</a:t>
            </a:r>
            <a:r>
              <a:t>);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 </a:t>
            </a:r>
            <a:r>
              <a:t>employeeName = buildName(</a:t>
            </a:r>
            <a:r>
              <a:rPr>
                <a:solidFill>
                  <a:srgbClr val="0048AB"/>
                </a:solidFill>
              </a:rPr>
              <a:t>“Joseph”, “Samuel”, “Lucas”,”Mackenzie”);</a:t>
            </a:r>
          </a:p>
        </p:txBody>
      </p:sp>
      <p:sp>
        <p:nvSpPr>
          <p:cNvPr id="211" name="// allow you to quickly accept multiple arguments in your function…"/>
          <p:cNvSpPr txBox="1"/>
          <p:nvPr/>
        </p:nvSpPr>
        <p:spPr>
          <a:xfrm>
            <a:off x="1292782" y="6187439"/>
            <a:ext cx="9473060" cy="693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allow you to quickly accept multiple arguments in your function </a:t>
            </a:r>
            <a:endParaRPr>
              <a:solidFill>
                <a:srgbClr val="738191"/>
              </a:solidFill>
            </a:endParaRPr>
          </a:p>
          <a:p>
            <a:pPr marL="457200" indent="-457200"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and get them as an array.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14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17" name="The motivation for a fat arrow is: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130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The motivation for a </a:t>
            </a:r>
            <a:r>
              <a:rPr i="1"/>
              <a:t>fat arrow</a:t>
            </a:r>
            <a:r>
              <a:t> is: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1.	You don't need to keep typing function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2.	It lexically captures the meaning of this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3.	It lexically captures the meaning of arguments</a:t>
            </a:r>
          </a:p>
        </p:txBody>
      </p:sp>
      <p:sp>
        <p:nvSpPr>
          <p:cNvPr id="218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21" name="The motivation for a fat arrow is: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130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The motivation for a </a:t>
            </a:r>
            <a:r>
              <a:rPr i="1"/>
              <a:t>fat arrow</a:t>
            </a:r>
            <a:r>
              <a:t> is: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1.	You don't need to keep typing function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2.	It lexically captures the meaning of this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3.	It lexically captures the meaning of arguments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 = "Will",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  <a:br/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22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25" name="The motivation for a fat arrow is: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130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The motivation for a </a:t>
            </a:r>
            <a:r>
              <a:rPr i="1"/>
              <a:t>fat arrow</a:t>
            </a:r>
            <a:r>
              <a:t> is: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1.	You don't need to keep typing function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2.	It lexically captures the meaning of this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3.	It lexically captures the meaning of arguments</a:t>
            </a: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t>(firstName = "Will",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{</a:t>
            </a:r>
            <a:br/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48AB"/>
                </a:solidFill>
              </a:rPr>
              <a:t>buildName = </a:t>
            </a:r>
            <a:r>
              <a:t>(firstName = "Will",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=&gt;</a:t>
            </a:r>
            <a:r>
              <a:t> {</a:t>
            </a:r>
            <a:br/>
            <a:r>
              <a:t>    </a:t>
            </a:r>
            <a:r>
              <a:rPr b="1"/>
              <a:t>return</a:t>
            </a:r>
            <a:r>
              <a:t> firstName + " " + lastName;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26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6" name="// Named function"/>
          <p:cNvSpPr txBox="1"/>
          <p:nvPr>
            <p:ph type="body" sz="quarter" idx="1"/>
          </p:nvPr>
        </p:nvSpPr>
        <p:spPr>
          <a:xfrm>
            <a:off x="952500" y="2590800"/>
            <a:ext cx="5334000" cy="3223767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Named function</a:t>
            </a:r>
            <a:br/>
          </a:p>
        </p:txBody>
      </p:sp>
      <p:sp>
        <p:nvSpPr>
          <p:cNvPr id="127" name="// Anonymous function"/>
          <p:cNvSpPr txBox="1"/>
          <p:nvPr/>
        </p:nvSpPr>
        <p:spPr>
          <a:xfrm>
            <a:off x="1041400" y="5295900"/>
            <a:ext cx="5334000" cy="3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Anonymous function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29" name="// Example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Example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959A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</a:t>
            </a:r>
            <a:r>
              <a:rPr>
                <a:solidFill>
                  <a:srgbClr val="4271AE"/>
                </a:solidFill>
              </a:rPr>
              <a:t> </a:t>
            </a:r>
            <a:r>
              <a:rPr>
                <a:solidFill>
                  <a:srgbClr val="8E908C"/>
                </a:solidFill>
              </a:rPr>
              <a:t>Person</a:t>
            </a:r>
            <a:r>
              <a:rPr>
                <a:solidFill>
                  <a:srgbClr val="4271AE"/>
                </a:solidFill>
              </a:rPr>
              <a:t>(</a:t>
            </a:r>
            <a:r>
              <a:rPr>
                <a:solidFill>
                  <a:srgbClr val="F5871F"/>
                </a:solidFill>
              </a:rPr>
              <a:t>age</a:t>
            </a:r>
            <a:r>
              <a:rPr>
                <a:solidFill>
                  <a:srgbClr val="4271AE"/>
                </a:solidFill>
              </a:rPr>
              <a:t>) </a:t>
            </a:r>
            <a:r>
              <a:rPr>
                <a:solidFill>
                  <a:srgbClr val="333333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 = age;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.growOld = </a:t>
            </a:r>
            <a:r>
              <a:rPr b="1" sz="2400">
                <a:solidFill>
                  <a:schemeClr val="accent1">
                    <a:lumOff val="-13575"/>
                  </a:schemeClr>
                </a:solidFill>
              </a:rPr>
              <a:t>function()</a:t>
            </a:r>
            <a:r>
              <a:rPr>
                <a:solidFill>
                  <a:srgbClr val="4271AE"/>
                </a:solidFill>
              </a:rPr>
              <a:t> </a:t>
            </a:r>
            <a:r>
              <a:t>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.age++;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person = </a:t>
            </a:r>
            <a:r>
              <a:rPr>
                <a:solidFill>
                  <a:srgbClr val="8959A8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F5871F"/>
                </a:solidFill>
              </a:rPr>
              <a:t>1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setTimeout(person.growOld,</a:t>
            </a:r>
            <a:r>
              <a:rPr>
                <a:solidFill>
                  <a:srgbClr val="F5871F"/>
                </a:solidFill>
              </a:rPr>
              <a:t>1000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setTimeout(</a:t>
            </a:r>
            <a:r>
              <a:rPr>
                <a:solidFill>
                  <a:srgbClr val="8959A8"/>
                </a:solidFill>
              </a:rPr>
              <a:t>function</a:t>
            </a:r>
            <a:r>
              <a:rPr>
                <a:solidFill>
                  <a:srgbClr val="4271AE"/>
                </a:solidFill>
              </a:rPr>
              <a:t>() </a:t>
            </a:r>
            <a:r>
              <a:rPr>
                <a:solidFill>
                  <a:srgbClr val="333333"/>
                </a:solidFill>
              </a:rPr>
              <a:t>{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rPr>
                <a:solidFill>
                  <a:srgbClr val="333333"/>
                </a:solidFill>
              </a:rPr>
              <a:t>.log(person.age); },</a:t>
            </a:r>
            <a:r>
              <a:rPr>
                <a:solidFill>
                  <a:srgbClr val="F5871F"/>
                </a:solidFill>
              </a:rPr>
              <a:t>2000</a:t>
            </a:r>
            <a:r>
              <a:rPr>
                <a:solidFill>
                  <a:srgbClr val="333333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0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33" name="// Example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Example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959A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</a:t>
            </a:r>
            <a:r>
              <a:rPr>
                <a:solidFill>
                  <a:srgbClr val="4271AE"/>
                </a:solidFill>
              </a:rPr>
              <a:t> </a:t>
            </a:r>
            <a:r>
              <a:rPr>
                <a:solidFill>
                  <a:srgbClr val="8E908C"/>
                </a:solidFill>
              </a:rPr>
              <a:t>Person</a:t>
            </a:r>
            <a:r>
              <a:rPr>
                <a:solidFill>
                  <a:srgbClr val="4271AE"/>
                </a:solidFill>
              </a:rPr>
              <a:t>(</a:t>
            </a:r>
            <a:r>
              <a:rPr>
                <a:solidFill>
                  <a:srgbClr val="F5871F"/>
                </a:solidFill>
              </a:rPr>
              <a:t>age</a:t>
            </a:r>
            <a:r>
              <a:rPr>
                <a:solidFill>
                  <a:srgbClr val="4271AE"/>
                </a:solidFill>
              </a:rPr>
              <a:t>) </a:t>
            </a:r>
            <a:r>
              <a:rPr>
                <a:solidFill>
                  <a:srgbClr val="333333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 = age;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.growOld = </a:t>
            </a:r>
            <a:r>
              <a:rPr b="1" sz="2400">
                <a:solidFill>
                  <a:schemeClr val="accent1">
                    <a:lumOff val="-13575"/>
                  </a:schemeClr>
                </a:solidFill>
              </a:rPr>
              <a:t>function()</a:t>
            </a:r>
            <a:r>
              <a:rPr>
                <a:solidFill>
                  <a:srgbClr val="4271AE"/>
                </a:solidFill>
              </a:rPr>
              <a:t> </a:t>
            </a:r>
            <a:r>
              <a:t>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.age++;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person = </a:t>
            </a:r>
            <a:r>
              <a:rPr>
                <a:solidFill>
                  <a:srgbClr val="8959A8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F5871F"/>
                </a:solidFill>
              </a:rPr>
              <a:t>1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setTimeout(person.growOld,</a:t>
            </a:r>
            <a:r>
              <a:rPr>
                <a:solidFill>
                  <a:srgbClr val="F5871F"/>
                </a:solidFill>
              </a:rPr>
              <a:t>1000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setTimeout(</a:t>
            </a:r>
            <a:r>
              <a:rPr>
                <a:solidFill>
                  <a:srgbClr val="8959A8"/>
                </a:solidFill>
              </a:rPr>
              <a:t>function</a:t>
            </a:r>
            <a:r>
              <a:rPr>
                <a:solidFill>
                  <a:srgbClr val="4271AE"/>
                </a:solidFill>
              </a:rPr>
              <a:t>() </a:t>
            </a:r>
            <a:r>
              <a:rPr>
                <a:solidFill>
                  <a:srgbClr val="333333"/>
                </a:solidFill>
              </a:rPr>
              <a:t>{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rPr>
                <a:solidFill>
                  <a:srgbClr val="333333"/>
                </a:solidFill>
              </a:rPr>
              <a:t>.log(person.age); },</a:t>
            </a:r>
            <a:r>
              <a:rPr>
                <a:solidFill>
                  <a:srgbClr val="F5871F"/>
                </a:solidFill>
              </a:rPr>
              <a:t>2000</a:t>
            </a:r>
            <a:r>
              <a:rPr>
                <a:solidFill>
                  <a:srgbClr val="333333"/>
                </a:solidFill>
              </a:rPr>
              <a:t>); </a:t>
            </a:r>
            <a:r>
              <a:t>// 1, should have been 2</a:t>
            </a:r>
            <a:endParaRPr>
              <a:solidFill>
                <a:srgbClr val="333333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4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37" name="// Example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Example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959A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</a:t>
            </a:r>
            <a:r>
              <a:rPr>
                <a:solidFill>
                  <a:srgbClr val="4271AE"/>
                </a:solidFill>
              </a:rPr>
              <a:t> </a:t>
            </a:r>
            <a:r>
              <a:rPr>
                <a:solidFill>
                  <a:srgbClr val="8E908C"/>
                </a:solidFill>
              </a:rPr>
              <a:t>Person</a:t>
            </a:r>
            <a:r>
              <a:rPr>
                <a:solidFill>
                  <a:srgbClr val="4271AE"/>
                </a:solidFill>
              </a:rPr>
              <a:t>(</a:t>
            </a:r>
            <a:r>
              <a:rPr>
                <a:solidFill>
                  <a:srgbClr val="F5871F"/>
                </a:solidFill>
              </a:rPr>
              <a:t>age</a:t>
            </a:r>
            <a:r>
              <a:rPr>
                <a:solidFill>
                  <a:srgbClr val="4271AE"/>
                </a:solidFill>
              </a:rPr>
              <a:t>) </a:t>
            </a:r>
            <a:r>
              <a:rPr>
                <a:solidFill>
                  <a:srgbClr val="333333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 = age;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.growOld = </a:t>
            </a:r>
            <a:r>
              <a:rPr b="1" sz="2400">
                <a:solidFill>
                  <a:schemeClr val="accent1">
                    <a:lumOff val="-13575"/>
                  </a:schemeClr>
                </a:solidFill>
              </a:rPr>
              <a:t>() =&gt;</a:t>
            </a:r>
            <a:r>
              <a:t> 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.age++;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person = </a:t>
            </a:r>
            <a:r>
              <a:rPr>
                <a:solidFill>
                  <a:srgbClr val="8959A8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F5871F"/>
                </a:solidFill>
              </a:rPr>
              <a:t>1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setTimeout(person.growOld,</a:t>
            </a:r>
            <a:r>
              <a:rPr>
                <a:solidFill>
                  <a:srgbClr val="F5871F"/>
                </a:solidFill>
              </a:rPr>
              <a:t>1000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</a:t>
            </a:r>
            <a:r>
              <a:rPr>
                <a:solidFill>
                  <a:srgbClr val="8959A8"/>
                </a:solidFill>
              </a:rPr>
              <a:t>function</a:t>
            </a:r>
            <a:r>
              <a:rPr>
                <a:solidFill>
                  <a:srgbClr val="4271AE"/>
                </a:solidFill>
              </a:rPr>
              <a:t>() </a:t>
            </a:r>
            <a:r>
              <a:t>{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t>.log(person.age); },</a:t>
            </a:r>
            <a:r>
              <a:rPr>
                <a:solidFill>
                  <a:srgbClr val="F5871F"/>
                </a:solidFill>
              </a:rPr>
              <a:t>2000</a:t>
            </a:r>
            <a:r>
              <a:t>); </a:t>
            </a:r>
            <a:r>
              <a:rPr>
                <a:solidFill>
                  <a:srgbClr val="8E908C"/>
                </a:solidFill>
              </a:rPr>
              <a:t>// 2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33333"/>
              </a:solidFill>
            </a:endParaR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8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  <p:sp>
        <p:nvSpPr>
          <p:cNvPr id="239" name="// captures the meaning of this…"/>
          <p:cNvSpPr txBox="1"/>
          <p:nvPr/>
        </p:nvSpPr>
        <p:spPr>
          <a:xfrm>
            <a:off x="5651499" y="2774950"/>
            <a:ext cx="59864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captures the meaning of this</a:t>
            </a:r>
          </a:p>
          <a:p>
            <a:pPr algn="l" defTabSz="457200">
              <a:lnSpc>
                <a:spcPts val="46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from the surrounding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at Ar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 Arrow</a:t>
            </a:r>
          </a:p>
        </p:txBody>
      </p:sp>
      <p:sp>
        <p:nvSpPr>
          <p:cNvPr id="242" name="// Refactor example to combine arrows with classes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E908C"/>
                </a:solidFill>
              </a:rPr>
              <a:t>// Refactor example to combine arrows with classes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class</a:t>
            </a:r>
            <a:r>
              <a:t> Person 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959A8"/>
                </a:solidFill>
              </a:rPr>
              <a:t>constructor</a:t>
            </a:r>
            <a:r>
              <a:t>(public age:number) {}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growOld = () =&gt; 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959A8"/>
                </a:solidFill>
              </a:rPr>
              <a:t>this</a:t>
            </a:r>
            <a:r>
              <a:t>.age++;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person = </a:t>
            </a:r>
            <a:r>
              <a:rPr>
                <a:solidFill>
                  <a:srgbClr val="8959A8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F5871F"/>
                </a:solidFill>
              </a:rPr>
              <a:t>1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setTimeout(person.growOld,</a:t>
            </a:r>
            <a:r>
              <a:rPr>
                <a:solidFill>
                  <a:srgbClr val="F5871F"/>
                </a:solidFill>
              </a:rPr>
              <a:t>1000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setTimeout(</a:t>
            </a:r>
            <a:r>
              <a:rPr>
                <a:solidFill>
                  <a:srgbClr val="8959A8"/>
                </a:solidFill>
              </a:rPr>
              <a:t>function</a:t>
            </a:r>
            <a:r>
              <a:rPr>
                <a:solidFill>
                  <a:srgbClr val="4271AE"/>
                </a:solidFill>
              </a:rPr>
              <a:t>() </a:t>
            </a:r>
            <a:r>
              <a:t>{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t>.log(person.age); },</a:t>
            </a:r>
            <a:r>
              <a:rPr>
                <a:solidFill>
                  <a:srgbClr val="F5871F"/>
                </a:solidFill>
              </a:rPr>
              <a:t>2000</a:t>
            </a:r>
            <a:r>
              <a:t>); </a:t>
            </a:r>
            <a:r>
              <a:rPr>
                <a:solidFill>
                  <a:srgbClr val="8E908C"/>
                </a:solidFill>
              </a:rPr>
              <a:t>// 2</a:t>
            </a:r>
            <a:endParaRPr>
              <a:solidFill>
                <a:srgbClr val="8E908C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3" name="=&gt;"/>
          <p:cNvSpPr txBox="1"/>
          <p:nvPr/>
        </p:nvSpPr>
        <p:spPr>
          <a:xfrm>
            <a:off x="5347970" y="6338423"/>
            <a:ext cx="2308861" cy="2271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48" name="// provides type information…"/>
          <p:cNvSpPr txBox="1"/>
          <p:nvPr/>
        </p:nvSpPr>
        <p:spPr>
          <a:xfrm>
            <a:off x="2286000" y="5708649"/>
            <a:ext cx="68861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provides type information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when there is no explicit type annotation.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51" name="let x = 3;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let x = 3;</a:t>
            </a:r>
          </a:p>
        </p:txBody>
      </p:sp>
      <p:sp>
        <p:nvSpPr>
          <p:cNvPr id="252" name="// provides type information…"/>
          <p:cNvSpPr txBox="1"/>
          <p:nvPr/>
        </p:nvSpPr>
        <p:spPr>
          <a:xfrm>
            <a:off x="2286000" y="5708649"/>
            <a:ext cx="68861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provides type information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when there is no explicit type annotation.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55" name="let x = 3;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 x = 3;</a:t>
            </a:r>
          </a:p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 = [0, 1, </a:t>
            </a:r>
            <a:r>
              <a:rPr>
                <a:solidFill>
                  <a:srgbClr val="0048AB"/>
                </a:solidFill>
              </a:rPr>
              <a:t>null</a:t>
            </a:r>
            <a:r>
              <a:t>];</a:t>
            </a:r>
          </a:p>
        </p:txBody>
      </p:sp>
      <p:sp>
        <p:nvSpPr>
          <p:cNvPr id="256" name="// provides type information…"/>
          <p:cNvSpPr txBox="1"/>
          <p:nvPr/>
        </p:nvSpPr>
        <p:spPr>
          <a:xfrm>
            <a:off x="2286000" y="5708649"/>
            <a:ext cx="68861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provides type information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when there is no explicit type annotation.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59" name="let x = 3;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 x = 3;</a:t>
            </a:r>
          </a:p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 = [0, 1, </a:t>
            </a:r>
            <a:r>
              <a:rPr>
                <a:solidFill>
                  <a:srgbClr val="0048AB"/>
                </a:solidFill>
              </a:rPr>
              <a:t>null</a:t>
            </a:r>
            <a:r>
              <a:t>];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zoo = [</a:t>
            </a:r>
            <a:r>
              <a:rPr b="1"/>
              <a:t>new</a:t>
            </a:r>
            <a:r>
              <a:t> Rhino(), </a:t>
            </a:r>
            <a:r>
              <a:rPr b="1"/>
              <a:t>new</a:t>
            </a:r>
            <a:r>
              <a:t> Elephant(), </a:t>
            </a:r>
            <a:r>
              <a:rPr b="1"/>
              <a:t>new</a:t>
            </a:r>
            <a:r>
              <a:t> Snake()];</a:t>
            </a:r>
          </a:p>
        </p:txBody>
      </p:sp>
      <p:sp>
        <p:nvSpPr>
          <p:cNvPr id="260" name="// provides type information…"/>
          <p:cNvSpPr txBox="1"/>
          <p:nvPr/>
        </p:nvSpPr>
        <p:spPr>
          <a:xfrm>
            <a:off x="2286000" y="5708649"/>
            <a:ext cx="68861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provides type information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when there is no explicit type annotation.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63" name="let x = 3;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 x = 3;</a:t>
            </a:r>
          </a:p>
          <a:p>
            <a:pPr marL="457200" indent="-457200" defTabSz="457200">
              <a:lnSpc>
                <a:spcPts val="4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 = [0, 1, </a:t>
            </a:r>
            <a:r>
              <a:rPr>
                <a:solidFill>
                  <a:srgbClr val="0048AB"/>
                </a:solidFill>
              </a:rPr>
              <a:t>null</a:t>
            </a:r>
            <a:r>
              <a:t>];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zoo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: Animal[]</a:t>
            </a:r>
            <a:r>
              <a:t> = [</a:t>
            </a:r>
            <a:r>
              <a:rPr b="1"/>
              <a:t>new</a:t>
            </a:r>
            <a:r>
              <a:t> Rhino(), </a:t>
            </a:r>
            <a:r>
              <a:rPr b="1"/>
              <a:t>new</a:t>
            </a:r>
            <a:r>
              <a:t> Elephant(), </a:t>
            </a:r>
            <a:r>
              <a:rPr b="1"/>
              <a:t>new</a:t>
            </a:r>
            <a:r>
              <a:t> Snake()];</a:t>
            </a:r>
          </a:p>
        </p:txBody>
      </p:sp>
      <p:sp>
        <p:nvSpPr>
          <p:cNvPr id="264" name="// provides type information…"/>
          <p:cNvSpPr txBox="1"/>
          <p:nvPr/>
        </p:nvSpPr>
        <p:spPr>
          <a:xfrm>
            <a:off x="2285999" y="5708649"/>
            <a:ext cx="68861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provides type information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when there is no explicit type annotation.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0" name="// Named function function add(x, y)  {     return x + y; }"/>
          <p:cNvSpPr txBox="1"/>
          <p:nvPr>
            <p:ph type="body" sz="quarter" idx="1"/>
          </p:nvPr>
        </p:nvSpPr>
        <p:spPr>
          <a:xfrm>
            <a:off x="952500" y="2590800"/>
            <a:ext cx="5334000" cy="3223767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Named function</a:t>
            </a:r>
            <a:br/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add</a:t>
            </a:r>
            <a:r>
              <a:t>(x, y) </a:t>
            </a:r>
            <a:br/>
            <a:r>
              <a:t>{</a:t>
            </a:r>
            <a:br/>
            <a:r>
              <a:t>    </a:t>
            </a:r>
            <a:r>
              <a:rPr b="1"/>
              <a:t>return</a:t>
            </a:r>
            <a:r>
              <a:t> x + y;</a:t>
            </a:r>
            <a:br/>
            <a:r>
              <a:t>}</a:t>
            </a:r>
          </a:p>
        </p:txBody>
      </p:sp>
      <p:sp>
        <p:nvSpPr>
          <p:cNvPr id="131" name="// Anonymous function let myAdd = function(x, y)  {     return x+y; };"/>
          <p:cNvSpPr txBox="1"/>
          <p:nvPr/>
        </p:nvSpPr>
        <p:spPr>
          <a:xfrm>
            <a:off x="1041399" y="5295900"/>
            <a:ext cx="5334001" cy="3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Anonymous function</a:t>
            </a:r>
            <a:br/>
            <a:r>
              <a:rPr b="1"/>
              <a:t>let</a:t>
            </a:r>
            <a:r>
              <a:t> myAdd = </a:t>
            </a:r>
            <a:r>
              <a:rPr b="1"/>
              <a:t>function</a:t>
            </a:r>
            <a:r>
              <a:t>(x, y) </a:t>
            </a:r>
            <a:br/>
            <a:r>
              <a:t>{</a:t>
            </a:r>
            <a:br/>
            <a:r>
              <a:t>    </a:t>
            </a:r>
            <a:r>
              <a:rPr b="1"/>
              <a:t>return</a:t>
            </a:r>
            <a:r>
              <a:t> x+y;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67" name="// x is compatible with y if y has at least the same members as x.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6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36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 b="1">
                <a:solidFill>
                  <a:srgbClr val="BF414A"/>
                </a:solidFill>
              </a:rPr>
              <a:t>x</a:t>
            </a:r>
            <a:r>
              <a:t> is compatible with </a:t>
            </a:r>
            <a:r>
              <a:rPr b="1">
                <a:solidFill>
                  <a:srgbClr val="BF414A"/>
                </a:solidFill>
              </a:rPr>
              <a:t>y</a:t>
            </a:r>
            <a:r>
              <a:t> if </a:t>
            </a:r>
            <a:r>
              <a:rPr b="1">
                <a:solidFill>
                  <a:srgbClr val="BF414A"/>
                </a:solidFill>
              </a:rPr>
              <a:t>y</a:t>
            </a:r>
            <a:r>
              <a:t> has at least the same members as </a:t>
            </a:r>
            <a:r>
              <a:rPr b="1">
                <a:solidFill>
                  <a:srgbClr val="BF414A"/>
                </a:solidFill>
              </a:rPr>
              <a:t>x</a:t>
            </a:r>
            <a:r>
              <a:t>.</a:t>
            </a:r>
            <a:endParaRPr>
              <a:solidFill>
                <a:srgbClr val="2F4F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70" name="interface Thing {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</a:t>
            </a:r>
            <a:r>
              <a:rPr b="0"/>
              <a:t> Thing {</a:t>
            </a: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class</a:t>
            </a:r>
            <a:r>
              <a:t> Person {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p: Thing;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= </a:t>
            </a:r>
            <a:r>
              <a:rPr b="1"/>
              <a:t>new</a:t>
            </a:r>
            <a:r>
              <a:t> Person();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73" name="interface Thing {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</a:t>
            </a:r>
            <a:r>
              <a:rPr b="0"/>
              <a:t> Thing {</a:t>
            </a: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class</a:t>
            </a:r>
            <a:r>
              <a:t> Person {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p: Thing;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OK, because of structural typing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= </a:t>
            </a:r>
            <a:r>
              <a:rPr b="1"/>
              <a:t>new</a:t>
            </a:r>
            <a:r>
              <a:t> Person();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76" name="interface Thing {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</a:t>
            </a:r>
            <a:r>
              <a:rPr b="0"/>
              <a:t> Thing {</a:t>
            </a: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x: Thing;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y = { name: </a:t>
            </a:r>
            <a:r>
              <a:rPr>
                <a:solidFill>
                  <a:srgbClr val="0048AB"/>
                </a:solidFill>
              </a:rPr>
              <a:t>"Alice"</a:t>
            </a:r>
            <a:r>
              <a:t>, location: </a:t>
            </a:r>
            <a:r>
              <a:rPr>
                <a:solidFill>
                  <a:srgbClr val="0048AB"/>
                </a:solidFill>
              </a:rPr>
              <a:t>"Seattle"</a:t>
            </a:r>
            <a:r>
              <a:t> };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y;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79" name="interface Thing {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</a:t>
            </a:r>
            <a:r>
              <a:rPr b="0"/>
              <a:t> Thing {</a:t>
            </a: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x: Thing;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y's inferred type is { name: string; location: string; }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y = { name: </a:t>
            </a:r>
            <a:r>
              <a:rPr>
                <a:solidFill>
                  <a:srgbClr val="0048AB"/>
                </a:solidFill>
              </a:rPr>
              <a:t>"Alice"</a:t>
            </a:r>
            <a:r>
              <a:t>, location: </a:t>
            </a:r>
            <a:r>
              <a:rPr>
                <a:solidFill>
                  <a:srgbClr val="0048AB"/>
                </a:solidFill>
              </a:rPr>
              <a:t>"Seattle"</a:t>
            </a:r>
            <a:r>
              <a:t> };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y;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82" name="interface Thing {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b="1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</a:t>
            </a:r>
            <a:r>
              <a:rPr b="0"/>
              <a:t> Thing {</a:t>
            </a:r>
            <a:endParaRPr b="0"/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x: Thing;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y's inferred type is { name: string; location: string; }</a:t>
            </a:r>
            <a:endParaRPr>
              <a:solidFill>
                <a:srgbClr val="2F4F4F"/>
              </a:solidFill>
            </a:endParaR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y = { name: </a:t>
            </a:r>
            <a:r>
              <a:rPr>
                <a:solidFill>
                  <a:srgbClr val="0048AB"/>
                </a:solidFill>
              </a:rPr>
              <a:t>"Alice"</a:t>
            </a:r>
            <a:r>
              <a:t>, location: </a:t>
            </a:r>
            <a:r>
              <a:rPr>
                <a:solidFill>
                  <a:srgbClr val="0048AB"/>
                </a:solidFill>
              </a:rPr>
              <a:t>"Seattle"</a:t>
            </a:r>
            <a:r>
              <a:t> };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y;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6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36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 b="1">
                <a:solidFill>
                  <a:srgbClr val="BF414A"/>
                </a:solidFill>
              </a:rPr>
              <a:t>x</a:t>
            </a:r>
            <a:r>
              <a:t> is compatible with </a:t>
            </a:r>
            <a:r>
              <a:rPr b="1">
                <a:solidFill>
                  <a:srgbClr val="BF414A"/>
                </a:solidFill>
              </a:rPr>
              <a:t>y</a:t>
            </a:r>
            <a:r>
              <a:t> if </a:t>
            </a:r>
            <a:r>
              <a:rPr b="1">
                <a:solidFill>
                  <a:srgbClr val="BF414A"/>
                </a:solidFill>
              </a:rPr>
              <a:t>y</a:t>
            </a:r>
            <a:r>
              <a:t> has at least the same members as </a:t>
            </a:r>
            <a:r>
              <a:rPr b="1">
                <a:solidFill>
                  <a:srgbClr val="BF414A"/>
                </a:solidFill>
              </a:rPr>
              <a:t>x</a:t>
            </a:r>
            <a:r>
              <a:t>.</a:t>
            </a:r>
            <a:endParaRPr>
              <a:solidFill>
                <a:srgbClr val="2F4F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85" name="// Function compatibility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Function compatibility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6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36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Each parameter in </a:t>
            </a:r>
            <a:r>
              <a:rPr>
                <a:solidFill>
                  <a:srgbClr val="BF414A"/>
                </a:solidFill>
              </a:rPr>
              <a:t>x</a:t>
            </a:r>
            <a:r>
              <a:t> must have a corresponding parameter in </a:t>
            </a:r>
            <a:r>
              <a:rPr>
                <a:solidFill>
                  <a:srgbClr val="BF414A"/>
                </a:solidFill>
              </a:rPr>
              <a:t>y</a:t>
            </a:r>
            <a:r>
              <a:t> with a compatible type.</a:t>
            </a:r>
            <a:endParaRPr>
              <a:solidFill>
                <a:srgbClr val="2F4F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ype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Compatibility</a:t>
            </a:r>
          </a:p>
        </p:txBody>
      </p:sp>
      <p:sp>
        <p:nvSpPr>
          <p:cNvPr id="288" name="// Function compatibility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Function compatibility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x = (a: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 =&gt; 0;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let</a:t>
            </a:r>
            <a:r>
              <a:t> y = (b: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s: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t>) =&gt; 0;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y = x; </a:t>
            </a:r>
            <a:r>
              <a:rPr>
                <a:solidFill>
                  <a:srgbClr val="738191"/>
                </a:solidFill>
              </a:rPr>
              <a:t>// OK</a:t>
            </a:r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4F4F"/>
                </a:solidFill>
              </a:rPr>
              <a:t>x = y; </a:t>
            </a:r>
            <a:r>
              <a:t>// Error</a:t>
            </a: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4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457200" defTabSz="457200">
              <a:lnSpc>
                <a:spcPts val="6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36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Each parameter in </a:t>
            </a:r>
            <a:r>
              <a:rPr>
                <a:solidFill>
                  <a:srgbClr val="BF414A"/>
                </a:solidFill>
              </a:rPr>
              <a:t>x</a:t>
            </a:r>
            <a:r>
              <a:t> must have a corresponding parameter in </a:t>
            </a:r>
            <a:r>
              <a:rPr>
                <a:solidFill>
                  <a:srgbClr val="BF414A"/>
                </a:solidFill>
              </a:rPr>
              <a:t>y</a:t>
            </a:r>
            <a:r>
              <a:t> with a compatible type.</a:t>
            </a:r>
            <a:endParaRPr>
              <a:solidFill>
                <a:srgbClr val="2F4F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Namesp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Namespaces</a:t>
            </a:r>
          </a:p>
        </p:txBody>
      </p:sp>
      <p:sp>
        <p:nvSpPr>
          <p:cNvPr id="291" name="// Namespaces are simply named JavaScript objects…"/>
          <p:cNvSpPr txBox="1"/>
          <p:nvPr/>
        </p:nvSpPr>
        <p:spPr>
          <a:xfrm>
            <a:off x="2319139" y="7766049"/>
            <a:ext cx="83665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Namespaces are simply named JavaScript objects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in the global namespace.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Namesp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Namespaces</a:t>
            </a:r>
          </a:p>
        </p:txBody>
      </p:sp>
      <p:sp>
        <p:nvSpPr>
          <p:cNvPr id="294" name="namespace Utility {…"/>
          <p:cNvSpPr txBox="1"/>
          <p:nvPr>
            <p:ph type="body" idx="1"/>
          </p:nvPr>
        </p:nvSpPr>
        <p:spPr>
          <a:xfrm>
            <a:off x="952500" y="22733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namespace</a:t>
            </a:r>
            <a:r>
              <a:t> Utility 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959A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export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function</a:t>
            </a:r>
            <a:r>
              <a:rPr>
                <a:solidFill>
                  <a:srgbClr val="4271AE"/>
                </a:solidFill>
              </a:rPr>
              <a:t> </a:t>
            </a:r>
            <a:r>
              <a:rPr>
                <a:solidFill>
                  <a:srgbClr val="8E908C"/>
                </a:solidFill>
              </a:rPr>
              <a:t>log</a:t>
            </a:r>
            <a:r>
              <a:rPr>
                <a:solidFill>
                  <a:srgbClr val="4271AE"/>
                </a:solidFill>
              </a:rPr>
              <a:t>(</a:t>
            </a:r>
            <a:r>
              <a:rPr>
                <a:solidFill>
                  <a:srgbClr val="F5871F"/>
                </a:solidFill>
              </a:rPr>
              <a:t>msg</a:t>
            </a:r>
            <a:r>
              <a:rPr>
                <a:solidFill>
                  <a:srgbClr val="4271AE"/>
                </a:solidFill>
              </a:rPr>
              <a:t>) </a:t>
            </a:r>
            <a:r>
              <a:rPr>
                <a:solidFill>
                  <a:srgbClr val="333333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t>.log(msg);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959A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export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function</a:t>
            </a:r>
            <a:r>
              <a:rPr>
                <a:solidFill>
                  <a:srgbClr val="4271AE"/>
                </a:solidFill>
              </a:rPr>
              <a:t> </a:t>
            </a:r>
            <a:r>
              <a:rPr>
                <a:solidFill>
                  <a:srgbClr val="8E908C"/>
                </a:solidFill>
              </a:rPr>
              <a:t>error</a:t>
            </a:r>
            <a:r>
              <a:rPr>
                <a:solidFill>
                  <a:srgbClr val="4271AE"/>
                </a:solidFill>
              </a:rPr>
              <a:t>(</a:t>
            </a:r>
            <a:r>
              <a:rPr>
                <a:solidFill>
                  <a:srgbClr val="F5871F"/>
                </a:solidFill>
              </a:rPr>
              <a:t>msg</a:t>
            </a:r>
            <a:r>
              <a:rPr>
                <a:solidFill>
                  <a:srgbClr val="4271AE"/>
                </a:solidFill>
              </a:rPr>
              <a:t>) </a:t>
            </a:r>
            <a:r>
              <a:rPr>
                <a:solidFill>
                  <a:srgbClr val="333333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F5871F"/>
                </a:solidFill>
              </a:rPr>
              <a:t>console</a:t>
            </a:r>
            <a:r>
              <a:t>.error(msg);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usage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Utility.log(</a:t>
            </a:r>
            <a:r>
              <a:rPr>
                <a:solidFill>
                  <a:srgbClr val="718C00"/>
                </a:solidFill>
              </a:rPr>
              <a:t>'Call me'</a:t>
            </a:r>
            <a:r>
              <a:t>);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Utility.error(</a:t>
            </a:r>
            <a:r>
              <a:rPr>
                <a:solidFill>
                  <a:srgbClr val="718C00"/>
                </a:solidFill>
              </a:rPr>
              <a:t>'maybe!'</a:t>
            </a:r>
            <a:r>
              <a:t>);</a:t>
            </a:r>
          </a:p>
          <a:p>
            <a:pPr lvl="1" marL="457200" indent="-228600" defTabSz="457200">
              <a:lnSpc>
                <a:spcPts val="4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2F4F4F"/>
                </a:solidFill>
                <a:latin typeface="Menlo"/>
                <a:ea typeface="Menlo"/>
                <a:cs typeface="Menlo"/>
                <a:sym typeface="Menlo"/>
              </a:defRPr>
            </a:pPr>
            <a:br/>
            <a:br>
              <a:rPr>
                <a:solidFill>
                  <a:srgbClr val="333333"/>
                </a:solidFill>
              </a:rPr>
            </a:br>
            <a:endParaRPr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// Namespaces are simply named JavaScript objects…"/>
          <p:cNvSpPr txBox="1"/>
          <p:nvPr/>
        </p:nvSpPr>
        <p:spPr>
          <a:xfrm>
            <a:off x="2319139" y="7766049"/>
            <a:ext cx="83665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Namespaces are simply named JavaScript objects </a:t>
            </a:r>
          </a:p>
          <a:p>
            <a:pPr algn="l" defTabSz="457200">
              <a:lnSpc>
                <a:spcPts val="4700"/>
              </a:lnSpc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// in the global namespace.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4" name="// Named function function add(x: number, y: number): number  {     return x + y; }"/>
          <p:cNvSpPr txBox="1"/>
          <p:nvPr>
            <p:ph type="body" sz="quarter" idx="1"/>
          </p:nvPr>
        </p:nvSpPr>
        <p:spPr>
          <a:xfrm>
            <a:off x="952500" y="2590799"/>
            <a:ext cx="7170490" cy="2367262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Named function</a:t>
            </a:r>
            <a:br/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add</a:t>
            </a:r>
            <a:r>
              <a:t>(x: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): </a:t>
            </a:r>
            <a:r>
              <a:rPr b="1">
                <a:solidFill>
                  <a:srgbClr val="0048AB"/>
                </a:solidFill>
              </a:rPr>
              <a:t>number</a:t>
            </a:r>
            <a:r>
              <a:t> </a:t>
            </a:r>
            <a:br/>
            <a:r>
              <a:t>{</a:t>
            </a:r>
            <a:br/>
            <a:r>
              <a:t>    </a:t>
            </a:r>
            <a:r>
              <a:rPr b="1"/>
              <a:t>return</a:t>
            </a:r>
            <a:r>
              <a:t> x + y;</a:t>
            </a:r>
            <a:br/>
            <a:r>
              <a:t>}</a:t>
            </a:r>
          </a:p>
        </p:txBody>
      </p:sp>
      <p:sp>
        <p:nvSpPr>
          <p:cNvPr id="135" name="// Anonymous function let myAdd = function(x, y)  {     return x+y; };"/>
          <p:cNvSpPr txBox="1"/>
          <p:nvPr/>
        </p:nvSpPr>
        <p:spPr>
          <a:xfrm>
            <a:off x="1041400" y="5295900"/>
            <a:ext cx="5334000" cy="3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Anonymous function</a:t>
            </a:r>
            <a:br/>
            <a:r>
              <a:rPr b="1"/>
              <a:t>let</a:t>
            </a:r>
            <a:r>
              <a:t> myAdd = </a:t>
            </a:r>
            <a:r>
              <a:rPr b="1"/>
              <a:t>function</a:t>
            </a:r>
            <a:r>
              <a:t>(x, y) </a:t>
            </a:r>
            <a:br/>
            <a:r>
              <a:t>{</a:t>
            </a:r>
            <a:br/>
            <a:r>
              <a:t>    </a:t>
            </a:r>
            <a:r>
              <a:rPr b="1"/>
              <a:t>return</a:t>
            </a:r>
            <a:r>
              <a:t> x+y;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rcice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Exercices</a:t>
            </a:r>
          </a:p>
        </p:txBody>
      </p:sp>
      <p:sp>
        <p:nvSpPr>
          <p:cNvPr id="298" name="Typescript quality (typed, functions, modules, interface)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quality (typed, functions, modules, interface)</a:t>
            </a:r>
          </a:p>
          <a:p>
            <a:pPr/>
            <a:r>
              <a:t>Solved problems</a:t>
            </a:r>
          </a:p>
          <a:p>
            <a:pPr/>
            <a:r>
              <a:t>Team work (or not)</a:t>
            </a:r>
          </a:p>
          <a:p>
            <a:pPr/>
            <a:r>
              <a:t>15/20 minutes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work</a:t>
            </a:r>
            <a:r>
              <a:t> - 10 mins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8" name="// Named function function add(x: number, y: number): number  {     return x + y; }"/>
          <p:cNvSpPr txBox="1"/>
          <p:nvPr>
            <p:ph type="body" sz="quarter" idx="1"/>
          </p:nvPr>
        </p:nvSpPr>
        <p:spPr>
          <a:xfrm>
            <a:off x="952500" y="2590800"/>
            <a:ext cx="7170490" cy="2367261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Named function</a:t>
            </a:r>
            <a:br/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add</a:t>
            </a:r>
            <a:r>
              <a:t>(x: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): </a:t>
            </a:r>
            <a:r>
              <a:rPr b="1">
                <a:solidFill>
                  <a:srgbClr val="0048AB"/>
                </a:solidFill>
              </a:rPr>
              <a:t>number</a:t>
            </a:r>
            <a:r>
              <a:t> </a:t>
            </a:r>
            <a:br/>
            <a:r>
              <a:t>{</a:t>
            </a:r>
            <a:br/>
            <a:r>
              <a:t>    </a:t>
            </a:r>
            <a:r>
              <a:rPr b="1"/>
              <a:t>return</a:t>
            </a:r>
            <a:r>
              <a:t> x + y;</a:t>
            </a:r>
            <a:br/>
            <a:r>
              <a:t>}</a:t>
            </a:r>
          </a:p>
        </p:txBody>
      </p:sp>
      <p:sp>
        <p:nvSpPr>
          <p:cNvPr id="139" name="// Anonymous function let myAdd = function(x: number, y: number): number  {      return x+y;  };"/>
          <p:cNvSpPr txBox="1"/>
          <p:nvPr/>
        </p:nvSpPr>
        <p:spPr>
          <a:xfrm>
            <a:off x="1041400" y="5295900"/>
            <a:ext cx="7565381" cy="3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Anonymous function</a:t>
            </a:r>
            <a:br/>
            <a:r>
              <a:rPr b="1"/>
              <a:t>let</a:t>
            </a:r>
            <a:r>
              <a:t> myAdd = </a:t>
            </a:r>
            <a:r>
              <a:rPr b="1"/>
              <a:t>function</a:t>
            </a:r>
            <a:r>
              <a:t>(x: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): </a:t>
            </a:r>
            <a:r>
              <a:rPr b="1">
                <a:solidFill>
                  <a:srgbClr val="0048AB"/>
                </a:solidFill>
              </a:rPr>
              <a:t>number</a:t>
            </a:r>
            <a:r>
              <a:t> </a:t>
            </a:r>
            <a:br/>
            <a:r>
              <a:t>{ </a:t>
            </a:r>
            <a:br/>
            <a:r>
              <a:t>    </a:t>
            </a:r>
            <a:r>
              <a:rPr b="1"/>
              <a:t>return</a:t>
            </a:r>
            <a:r>
              <a:t> x+y; 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2" name="// Named function function add(x: number, y: number): number  {     return x + y; }"/>
          <p:cNvSpPr txBox="1"/>
          <p:nvPr>
            <p:ph type="body" sz="quarter" idx="1"/>
          </p:nvPr>
        </p:nvSpPr>
        <p:spPr>
          <a:xfrm>
            <a:off x="952500" y="2590800"/>
            <a:ext cx="7170490" cy="2367261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Named function</a:t>
            </a:r>
            <a:br/>
            <a:r>
              <a:rPr b="1"/>
              <a:t>function</a:t>
            </a:r>
            <a:r>
              <a:t> </a:t>
            </a:r>
            <a:r>
              <a:rPr b="1">
                <a:solidFill>
                  <a:srgbClr val="0048AB"/>
                </a:solidFill>
              </a:rPr>
              <a:t>add</a:t>
            </a:r>
            <a:r>
              <a:t>(x: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): </a:t>
            </a:r>
            <a:r>
              <a:rPr b="1">
                <a:solidFill>
                  <a:srgbClr val="0048AB"/>
                </a:solidFill>
              </a:rPr>
              <a:t>number</a:t>
            </a:r>
            <a:r>
              <a:t> </a:t>
            </a:r>
            <a:br/>
            <a:r>
              <a:t>{</a:t>
            </a:r>
            <a:br/>
            <a:r>
              <a:t>    </a:t>
            </a:r>
            <a:r>
              <a:rPr b="1"/>
              <a:t>return</a:t>
            </a:r>
            <a:r>
              <a:t> x + y;</a:t>
            </a:r>
            <a:br/>
            <a:r>
              <a:t>}</a:t>
            </a:r>
          </a:p>
        </p:txBody>
      </p:sp>
      <p:sp>
        <p:nvSpPr>
          <p:cNvPr id="143" name="// Anonymous function let myAdd = function(x: number, y: number): number  {      return x+y;  };"/>
          <p:cNvSpPr txBox="1"/>
          <p:nvPr/>
        </p:nvSpPr>
        <p:spPr>
          <a:xfrm>
            <a:off x="1041400" y="5295900"/>
            <a:ext cx="7565381" cy="3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Anonymous function</a:t>
            </a:r>
            <a:br/>
            <a:r>
              <a:rPr b="1"/>
              <a:t>let</a:t>
            </a:r>
            <a:r>
              <a:t> myAdd = </a:t>
            </a:r>
            <a:r>
              <a:rPr b="1"/>
              <a:t>function</a:t>
            </a:r>
            <a:r>
              <a:t>(x: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, y: </a:t>
            </a:r>
            <a:r>
              <a:rPr>
                <a:solidFill>
                  <a:srgbClr val="0048AB"/>
                </a:solidFill>
              </a:rPr>
              <a:t>number</a:t>
            </a:r>
            <a:r>
              <a:t>): </a:t>
            </a:r>
            <a:r>
              <a:rPr b="1">
                <a:solidFill>
                  <a:srgbClr val="0048AB"/>
                </a:solidFill>
              </a:rPr>
              <a:t>number</a:t>
            </a:r>
            <a:r>
              <a:t> </a:t>
            </a:r>
            <a:br/>
            <a:r>
              <a:t>{ </a:t>
            </a:r>
            <a:br/>
            <a:r>
              <a:t>    </a:t>
            </a:r>
            <a:r>
              <a:rPr b="1"/>
              <a:t>return</a:t>
            </a:r>
            <a:r>
              <a:t> x+y; </a:t>
            </a:r>
            <a:br/>
            <a:r>
              <a:t>};</a:t>
            </a:r>
          </a:p>
        </p:txBody>
      </p:sp>
      <p:sp>
        <p:nvSpPr>
          <p:cNvPr id="144" name="Typed !"/>
          <p:cNvSpPr txBox="1"/>
          <p:nvPr/>
        </p:nvSpPr>
        <p:spPr>
          <a:xfrm rot="19088903">
            <a:off x="3078226" y="3887323"/>
            <a:ext cx="6238749" cy="229645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Typed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7" name="// Default Parameters"/>
          <p:cNvSpPr txBox="1"/>
          <p:nvPr>
            <p:ph type="body" idx="1"/>
          </p:nvPr>
        </p:nvSpPr>
        <p:spPr>
          <a:xfrm>
            <a:off x="952500" y="2590800"/>
            <a:ext cx="11099801" cy="6286500"/>
          </a:xfrm>
          <a:prstGeom prst="rect">
            <a:avLst/>
          </a:prstGeom>
        </p:spPr>
        <p:txBody>
          <a:bodyPr anchor="t"/>
          <a:lstStyle>
            <a:lvl1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73819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738191"/>
                </a:solidFill>
              </a:rPr>
              <a:t>// Default Parameters</a:t>
            </a:r>
            <a:endParaRPr>
              <a:solidFill>
                <a:srgbClr val="73819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0" name="// Default Parameters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// Default Parameters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function</a:t>
            </a:r>
            <a:r>
              <a:rPr>
                <a:solidFill>
                  <a:srgbClr val="738191"/>
                </a:solidFill>
              </a:rPr>
              <a:t> </a:t>
            </a:r>
            <a:r>
              <a:rPr b="1">
                <a:solidFill>
                  <a:srgbClr val="0048AB"/>
                </a:solidFill>
              </a:rPr>
              <a:t>buildName</a:t>
            </a:r>
            <a:r>
              <a:rPr>
                <a:solidFill>
                  <a:srgbClr val="738191"/>
                </a:solidFill>
              </a:rPr>
              <a:t>(firstName: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, lastName: </a:t>
            </a:r>
            <a:r>
              <a:rPr>
                <a:solidFill>
                  <a:srgbClr val="0048AB"/>
                </a:solidFill>
              </a:rPr>
              <a:t>string</a:t>
            </a:r>
            <a:r>
              <a:rPr>
                <a:solidFill>
                  <a:srgbClr val="738191"/>
                </a:solidFill>
              </a:rPr>
              <a:t>) {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if</a:t>
            </a:r>
            <a:r>
              <a:rPr>
                <a:solidFill>
                  <a:srgbClr val="738191"/>
                </a:solidFill>
              </a:rPr>
              <a:t> (lastName)</a:t>
            </a:r>
            <a:endParaRPr>
              <a:solidFill>
                <a:srgbClr val="738191"/>
              </a:solidFill>
            </a:endParaRPr>
          </a:p>
          <a:p>
            <a:pPr lvl="2" marL="457200" indent="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 + " " + lastName;</a:t>
            </a:r>
            <a:endParaRPr>
              <a:solidFill>
                <a:srgbClr val="738191"/>
              </a:solidFill>
            </a:endParaRPr>
          </a:p>
          <a:p>
            <a:pPr lvl="1" marL="457200" indent="-2286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else</a:t>
            </a:r>
            <a:endParaRPr b="1"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   </a:t>
            </a:r>
            <a:r>
              <a:rPr b="1">
                <a:solidFill>
                  <a:srgbClr val="738191"/>
                </a:solidFill>
              </a:rPr>
              <a:t>return</a:t>
            </a:r>
            <a:r>
              <a:rPr>
                <a:solidFill>
                  <a:srgbClr val="738191"/>
                </a:solidFill>
              </a:rPr>
              <a:t> firstName;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38191"/>
                </a:solidFill>
              </a:rPr>
              <a:t>}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result1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);                 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result2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"Sr."</a:t>
            </a:r>
            <a:r>
              <a:rPr>
                <a:solidFill>
                  <a:srgbClr val="738191"/>
                </a:solidFill>
              </a:rPr>
              <a:t>);</a:t>
            </a:r>
            <a:endParaRPr>
              <a:solidFill>
                <a:srgbClr val="738191"/>
              </a:solidFill>
            </a:endParaRPr>
          </a:p>
          <a:p>
            <a:pPr marL="457200" indent="-457200" defTabSz="457200">
              <a:lnSpc>
                <a:spcPts val="39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738191"/>
                </a:solidFill>
              </a:rPr>
              <a:t>let</a:t>
            </a:r>
            <a:r>
              <a:rPr>
                <a:solidFill>
                  <a:srgbClr val="738191"/>
                </a:solidFill>
              </a:rPr>
              <a:t> result3 = buildName(</a:t>
            </a:r>
            <a:r>
              <a:rPr>
                <a:solidFill>
                  <a:srgbClr val="0048AB"/>
                </a:solidFill>
              </a:rPr>
              <a:t>"Bob"</a:t>
            </a:r>
            <a:r>
              <a:rPr>
                <a:solidFill>
                  <a:srgbClr val="738191"/>
                </a:solidFill>
              </a:rPr>
              <a:t>, </a:t>
            </a:r>
            <a:r>
              <a:rPr>
                <a:solidFill>
                  <a:srgbClr val="0048AB"/>
                </a:solidFill>
              </a:rPr>
              <a:t>"Adams"</a:t>
            </a:r>
            <a:r>
              <a:rPr>
                <a:solidFill>
                  <a:srgbClr val="738191"/>
                </a:solidFill>
              </a:rPr>
              <a:t>);      </a:t>
            </a:r>
          </a:p>
        </p:txBody>
      </p:sp>
      <p:sp>
        <p:nvSpPr>
          <p:cNvPr id="151" name="// every parameter is assumed to be required by the function."/>
          <p:cNvSpPr txBox="1"/>
          <p:nvPr/>
        </p:nvSpPr>
        <p:spPr>
          <a:xfrm>
            <a:off x="1739900" y="6565900"/>
            <a:ext cx="850965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3900"/>
              </a:lnSpc>
              <a:tabLst>
                <a:tab pos="139700" algn="l"/>
                <a:tab pos="457200" algn="l"/>
              </a:tabLst>
              <a:defRPr b="0" sz="18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rgbClr val="738191"/>
                </a:solidFill>
              </a:rPr>
              <a:t>every parameter is assumed to be required by the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