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004500" cx="252031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0" orient="horz"/>
        <p:guide pos="79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CO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890236" y="11184734"/>
            <a:ext cx="21422678" cy="7717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780473" y="20402550"/>
            <a:ext cx="17642205" cy="9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2440"/>
              </a:spcBef>
              <a:spcAft>
                <a:spcPts val="0"/>
              </a:spcAft>
              <a:buClr>
                <a:srgbClr val="888888"/>
              </a:buClr>
              <a:buSzPts val="12200"/>
              <a:buFont typeface="Arial"/>
              <a:buNone/>
              <a:defRPr b="0" i="0" sz="1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b="0" i="0" sz="10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20923" y="8940289"/>
            <a:ext cx="23761306" cy="22682835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747386" y="13966750"/>
            <a:ext cx="30720506" cy="567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5804058" y="8506068"/>
            <a:ext cx="30720506" cy="1659207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990875" y="23136228"/>
            <a:ext cx="21422678" cy="7150894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0"/>
              <a:buFont typeface="Calibri"/>
              <a:buNone/>
              <a:defRPr b="1" i="0" sz="1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990875" y="15260245"/>
            <a:ext cx="21422678" cy="7875982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>
            <a:noAutofit/>
          </a:bodyPr>
          <a:lstStyle>
            <a:lvl1pPr indent="-228600" lvl="0" marL="457200" marR="0" rtl="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b="0" i="0" sz="6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Font typeface="Arial"/>
              <a:buNone/>
              <a:defRPr b="0" i="0" sz="6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60158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2811601" y="8401053"/>
            <a:ext cx="11131391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908050" lvl="0" marL="4572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6750" lvl="3" marL="1828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0" lvl="4" marL="22860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6750" lvl="5" marL="27432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6750" lvl="6" marL="32004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6750" lvl="7" marL="3657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6750" lvl="8" marL="41148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60158" y="8059343"/>
            <a:ext cx="11135768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>
            <a:noAutofit/>
          </a:bodyPr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260158" y="11418094"/>
            <a:ext cx="11135768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2802852" y="8059343"/>
            <a:ext cx="11140142" cy="3358751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>
            <a:noAutofit/>
          </a:bodyPr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1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2802852" y="11418094"/>
            <a:ext cx="11140142" cy="20744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8128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7550" lvl="1" marL="914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66750" lvl="2" marL="1371600" marR="0" rtl="0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5950" lvl="3" marL="1828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5950" lvl="4" marL="22860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5950" lvl="5" marL="27432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5950" lvl="6" marL="32004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5950" lvl="7" marL="36576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5950" lvl="8" marL="4114800" marR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260159" y="1433512"/>
            <a:ext cx="8291663" cy="6100763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853732" y="1433515"/>
            <a:ext cx="14089261" cy="30728843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260159" y="7534278"/>
            <a:ext cx="8291663" cy="246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939994" y="25203150"/>
            <a:ext cx="15121890" cy="2975375"/>
          </a:xfrm>
          <a:prstGeom prst="rect">
            <a:avLst/>
          </a:prstGeom>
          <a:noFill/>
          <a:ln>
            <a:noFill/>
          </a:ln>
        </p:spPr>
        <p:txBody>
          <a:bodyPr anchorCtr="0" anchor="b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939994" y="3217069"/>
            <a:ext cx="15121890" cy="21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939994" y="28178525"/>
            <a:ext cx="15121890" cy="422552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228600" lvl="0" marL="4572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b="0" i="0" sz="1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174875" lIns="349750" spcFirstLastPara="1" rIns="349750" wrap="square" tIns="174875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b="0" i="0" sz="1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601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611076" y="33370841"/>
            <a:ext cx="7980998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4875" lIns="349750" spcFirstLastPara="1" rIns="349750" wrap="square" tIns="1748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honisaza@itm.edu.co" TargetMode="External"/><Relationship Id="rId4" Type="http://schemas.openxmlformats.org/officeDocument/2006/relationships/hyperlink" Target="mailto:Jhonisaza@itm.edu.co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4.png"/><Relationship Id="rId9" Type="http://schemas.openxmlformats.org/officeDocument/2006/relationships/hyperlink" Target="http://www.fagjkajgkagj.com/" TargetMode="External"/><Relationship Id="rId5" Type="http://schemas.openxmlformats.org/officeDocument/2006/relationships/hyperlink" Target="mailto:Jhonisaza@itm.edu.co" TargetMode="External"/><Relationship Id="rId6" Type="http://schemas.openxmlformats.org/officeDocument/2006/relationships/hyperlink" Target="mailto:jhofredy@itm.edu.co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2975521" y="25613956"/>
            <a:ext cx="11891677" cy="5044509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las conclusiones del proyecto, la población que fue o será impactada por el proyecto y el trabajo futuro que se puede desarrollar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3014075" y="10066707"/>
            <a:ext cx="11795800" cy="7903542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Describa, paso a paso, la metodología que siguió para cumplir el objetivo propuesto en el resumen, haga una descripción que le permita a otra persona recrear su proyecto, hágalo cualitativa y cuantitativamente, referencia a otros autores que hayan seguido la misma metodología. Procure, en este apartado, la representación gráfica mediante diagrama de flujo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2974122" y="5342878"/>
            <a:ext cx="11811842" cy="396951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Ing. Electromecánica, 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ESTUDIANTE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 de Electromecánica,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Sexto semestre. </a:t>
            </a:r>
            <a:r>
              <a:rPr b="0" i="0" lang="es-CO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Jhonisaza@itm.edu.co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19112" y="14612094"/>
            <a:ext cx="11795802" cy="335815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Escriba cuál es la problemática en la que se enmarca este proyecto de acuerdo al Objetivo de Desarrollo Sostenible seleccionado, y describa el problema puntual que logra resolverse o enfrentarse con el desarrollo de su proyecto y cómo se da está solución o incidencia, en un máximo de 100 palabras (Arial 24)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20255" y="23534652"/>
            <a:ext cx="118665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Nombre de la figura.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propia (En caso que sea un resultado alcanzado por los autores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7">
            <a:alphaModFix/>
          </a:blip>
          <a:srcRect b="50000" l="0" r="0" t="0"/>
          <a:stretch/>
        </p:blipFill>
        <p:spPr>
          <a:xfrm>
            <a:off x="-6029" y="18660063"/>
            <a:ext cx="12247562" cy="445167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594002" y="31755778"/>
            <a:ext cx="24320941" cy="3313832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Awwad, A., Xin, R. C., Dong, Z. F., Ebadian, M. A., &amp; Soliman, H. M. (1995). Measurement and correlation of the pressure drop in air-water two-phase flow in horizontal helicoidal pipes. </a:t>
            </a:r>
            <a:r>
              <a:rPr i="1"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Multiphase Flow, 21</a:t>
            </a: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(4), 607-619.</a:t>
            </a: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USAR NORMA APA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914304" y="5576"/>
            <a:ext cx="14761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7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MUESTRA DE PROYECTOS DE AULA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580114" y="30898166"/>
            <a:ext cx="24320941" cy="850900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REFERENCIAS  DE BASES DE DATOS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2994015" y="4991100"/>
            <a:ext cx="11791949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PARTICIPANTES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546260" y="14213734"/>
            <a:ext cx="11695275" cy="870505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2303" y="24517736"/>
            <a:ext cx="10297144" cy="522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300389" y="29828922"/>
            <a:ext cx="1173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 2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Nombre de la figura.</a:t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Tomado de </a:t>
            </a:r>
            <a:r>
              <a:rPr b="0" lang="es-CO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www.fagjkajgkagj.com</a:t>
            </a:r>
            <a:r>
              <a:rPr b="0" lang="es-CO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Consultada 18/05/2015</a:t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2961615" y="25203050"/>
            <a:ext cx="1188477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CONCLUSIONES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914303" y="1364099"/>
            <a:ext cx="1474269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TÍTULO PROYECTO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46260" y="5036041"/>
            <a:ext cx="11722423" cy="8821166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espacio debe resumir en un máximo de 150 palabras el objetivo del proyecto, la metodología que siguió el equipo para dar cumplimiento al objetivo, los principales resultados alcanzados y la conclusión más importante que dejó el proyecto (Arial 24, interlineado sencillo).</a:t>
            </a: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54358" y="5031570"/>
            <a:ext cx="11714325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2988133" y="9497611"/>
            <a:ext cx="11803711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METODOLOGÍA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2982428" y="18660063"/>
            <a:ext cx="11884771" cy="62266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Utilice imágenes, fotos y/o gráficos para presentar los resultados que alcanzó tras aplicar la metodología antes descrita, es posible presentar los resultados parciales o intermedios que se alcanzaron, pero es obligatorio presentar el resultado final del proyecto y establecer una discusión sobre cómo logró resolver o enfrentar el problema planteado, y qué hace falta para lograr seguir avanzando en la solución del mismo (Arial 24)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3042352" y="18653348"/>
            <a:ext cx="11824846" cy="851277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RESULTADOS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10">
            <a:alphaModFix/>
          </a:blip>
          <a:srcRect b="22755" l="10841" r="13189" t="12882"/>
          <a:stretch/>
        </p:blipFill>
        <p:spPr>
          <a:xfrm>
            <a:off x="-38446" y="238126"/>
            <a:ext cx="5904657" cy="362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11">
            <a:alphaModFix/>
          </a:blip>
          <a:srcRect b="0" l="27432" r="24940" t="0"/>
          <a:stretch/>
        </p:blipFill>
        <p:spPr>
          <a:xfrm>
            <a:off x="20666645" y="30667"/>
            <a:ext cx="453650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