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Constantia"/>
      <p:regular r:id="rId27"/>
      <p:bold r:id="rId28"/>
      <p:italic r:id="rId29"/>
      <p:boldItalic r:id="rId30"/>
    </p:embeddedFon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39DC57-B5D8-4840-B193-D4A1AC49A303}">
  <a:tblStyle styleId="{EF39DC57-B5D8-4840-B193-D4A1AC49A3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Constantia-bold.fntdata"/><Relationship Id="rId27" Type="http://schemas.openxmlformats.org/officeDocument/2006/relationships/font" Target="fonts/Constanti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onstantia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omfortaa-regular.fntdata"/><Relationship Id="rId30" Type="http://schemas.openxmlformats.org/officeDocument/2006/relationships/font" Target="fonts/Constantia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Comfortaa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55259821_15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e55259821_15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55259821_15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e55259821_15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55259821_15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e55259821_15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55259821_14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e55259821_1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5e55259821_1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e9cd2c8d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4e9cd2c8d0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e9cd2c8d0_0_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e9cd2c8d0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4e9cd2c8d0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e9cd2c8d0_0_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e9cd2c8d0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4e9cd2c8d0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e9cd2c8d0_0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e9cd2c8d0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4e9cd2c8d0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e9cd2c8d0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4e9cd2c8d0_2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55259821_15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e55259821_1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e55259821_1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3c6c91a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4f3c6c91a1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55259821_15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e55259821_15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33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9751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6893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" name="Google Shape;95;p13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3"/>
              </a:buClr>
              <a:buSzPts val="1235"/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93369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730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65747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65747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3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p13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41" name="Google Shape;41;p4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zuluaga55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jzuluaga55@gmail.com" TargetMode="External"/><Relationship Id="rId4" Type="http://schemas.openxmlformats.org/officeDocument/2006/relationships/hyperlink" Target="https://github.com/zulu55" TargetMode="External"/><Relationship Id="rId5" Type="http://schemas.openxmlformats.org/officeDocument/2006/relationships/hyperlink" Target="https://www.youtube.com/jzuluaga55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dGm8hIizs2dpCVkmm_-JlYt1RuqydOar77ngbFtEH30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dotnet/cor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6tjHBbvKd3M" TargetMode="External"/><Relationship Id="rId4" Type="http://schemas.openxmlformats.org/officeDocument/2006/relationships/hyperlink" Target="https://www.youtube.com/watch?v=0seicSnwR9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cNBTaFCSYEd-6t_TBuYR9ksH6tuY3g4Ga6UNUdAOUAI" TargetMode="External"/><Relationship Id="rId4" Type="http://schemas.openxmlformats.org/officeDocument/2006/relationships/hyperlink" Target="https://docs.google.com/document/d/1B0-dUlAwOumsM9zqjj62X4gtauFFA4cWW5JN_-EwM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zuluaga55@gmail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20.png"/><Relationship Id="rId13" Type="http://schemas.openxmlformats.org/officeDocument/2006/relationships/image" Target="../media/image11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15" Type="http://schemas.openxmlformats.org/officeDocument/2006/relationships/image" Target="../media/image17.png"/><Relationship Id="rId14" Type="http://schemas.openxmlformats.org/officeDocument/2006/relationships/image" Target="../media/image6.png"/><Relationship Id="rId17" Type="http://schemas.openxmlformats.org/officeDocument/2006/relationships/image" Target="../media/image16.png"/><Relationship Id="rId16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6600"/>
              <a:buFont typeface="Calibri"/>
              <a:buNone/>
            </a:pPr>
            <a:r>
              <a:rPr b="1" i="0" lang="en-US" sz="6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Programación Distribuida</a:t>
            </a:r>
            <a:endParaRPr b="1" i="0" sz="6600" u="none" cap="none" strike="noStrike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533400" y="3948616"/>
            <a:ext cx="7854696" cy="2576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2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Juan Carlos Zuluaga Cardona</a:t>
            </a:r>
            <a:endParaRPr/>
          </a:p>
          <a:p>
            <a:pPr indent="0" lvl="0" marL="0" marR="45720" rtl="0" algn="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420"/>
              <a:buFont typeface="Noto Sans Symbols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3"/>
              </a:rPr>
              <a:t>jzuluaga55@gmail.com</a:t>
            </a:r>
            <a:endParaRPr b="0" i="0" sz="36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45720" rtl="0" algn="r">
              <a:spcBef>
                <a:spcPts val="720"/>
              </a:spcBef>
              <a:spcAft>
                <a:spcPts val="0"/>
              </a:spcAft>
              <a:buClr>
                <a:schemeClr val="accent3"/>
              </a:buClr>
              <a:buSzPts val="342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Teléfono: 350 634 2747</a:t>
            </a:r>
            <a:endParaRPr b="0" i="0" sz="36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ágina principal de YouTube"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-1365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>
            <p:ph type="title"/>
          </p:nvPr>
        </p:nvSpPr>
        <p:spPr>
          <a:xfrm>
            <a:off x="0" y="10920"/>
            <a:ext cx="82296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Evaluación Grupo 1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7" name="Google Shape;197;p25"/>
          <p:cNvGraphicFramePr/>
          <p:nvPr/>
        </p:nvGraphicFramePr>
        <p:xfrm>
          <a:off x="76200" y="81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{EF39DC57-B5D8-4840-B193-D4A1AC49A303}</a:tableStyleId>
              </a:tblPr>
              <a:tblGrid>
                <a:gridCol w="502225"/>
                <a:gridCol w="5578700"/>
                <a:gridCol w="1750975"/>
                <a:gridCol w="1180900"/>
              </a:tblGrid>
              <a:tr h="42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Fecha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Examen parcial, individual, tipo certificación en de los temas vistos hasta la fecha. </a:t>
                      </a: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preguntas y respuestas en Inglés.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2019/09/13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Práctica individual en Xamarin Forms con Prism, donde se aplican todos conceptos vistos hasta el momento.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2019/10/18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Examen parcial, individual, tipo certificación en de los temas vistos hasta la fecha. </a:t>
                      </a: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preguntas y respuestas en Inglés.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2019/10/23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1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Simulacro pruebas saber-pro. La nota sacada en este simulacro será la nota del estudiante. </a:t>
                      </a: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fecha tentativa, depende de la programación del simulacro por el ICFES.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2019/10/23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88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Participación en la semana de la ingeniería. Trabajo en equipos máximo de 3 personas, pero la nota es individual.  La nota depende de: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10% propuesta.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 poster, documento y plegable.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70% trabajo y exposición.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fecha tentativa, depende de la programación de la facultad.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 la semana de la ingeniería apróximadamente: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2019/11/15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Práctica individual en Xamarin Classic con MVVM Cross, donde se aplican todos conceptos vistos en el curso.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2019/11/22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ágina principal de YouTube"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-1365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>
            <p:ph type="title"/>
          </p:nvPr>
        </p:nvSpPr>
        <p:spPr>
          <a:xfrm>
            <a:off x="0" y="10920"/>
            <a:ext cx="82296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Evaluación Grupo 2 &amp; 3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4" name="Google Shape;204;p26"/>
          <p:cNvGraphicFramePr/>
          <p:nvPr/>
        </p:nvGraphicFramePr>
        <p:xfrm>
          <a:off x="76200" y="81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{EF39DC57-B5D8-4840-B193-D4A1AC49A303}</a:tableStyleId>
              </a:tblPr>
              <a:tblGrid>
                <a:gridCol w="502225"/>
                <a:gridCol w="5578700"/>
                <a:gridCol w="1750975"/>
                <a:gridCol w="1180900"/>
              </a:tblGrid>
              <a:tr h="42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Fecha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Examen parcial, individual, tipo certificación en de los temas vistos hasta la fecha. </a:t>
                      </a: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preguntas y respuestas en Inglés.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2019/09/12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Práctica individual en Xamarin Forms con Prism, donde se aplican todos conceptos vistos hasta el momento.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2019/10/17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Examen parcial, individual, tipo certificación en de los temas vistos hasta la fecha. </a:t>
                      </a: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preguntas y respuestas en Inglés.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2019/10/22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1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Simulacro pruebas saber-pro. La nota sacada en este simulacro será la nota del estudiante. </a:t>
                      </a: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fecha tentativa, depende de la programación del simulacro por el ICFES.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2019/10/22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88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Participación en la semana de la ingeniería. Trabajo en equipos máximo de 3 personas, pero la nota es individual.  La nota depende de: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10% propuesta.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 poster, documento y plegable.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70% trabajo y exposición.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fecha tentativa, depende de la programación de la facultad.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 la semana de la ingeniería apróximadamente: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2019/11/14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Práctica individual en Xamarin Classic con MVVM Cross, donde se aplican todos conceptos vistos en el curso.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2019/11/21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ágina principal de YouTube" id="209" name="Google Shape;2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-1365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/>
          <p:nvPr>
            <p:ph type="title"/>
          </p:nvPr>
        </p:nvSpPr>
        <p:spPr>
          <a:xfrm>
            <a:off x="0" y="10920"/>
            <a:ext cx="82296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Evaluación Grupo 4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1" name="Google Shape;211;p27"/>
          <p:cNvGraphicFramePr/>
          <p:nvPr/>
        </p:nvGraphicFramePr>
        <p:xfrm>
          <a:off x="76200" y="81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{EF39DC57-B5D8-4840-B193-D4A1AC49A303}</a:tableStyleId>
              </a:tblPr>
              <a:tblGrid>
                <a:gridCol w="502225"/>
                <a:gridCol w="5578700"/>
                <a:gridCol w="1750975"/>
                <a:gridCol w="1180900"/>
              </a:tblGrid>
              <a:tr h="42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Fecha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Examen parcial, individual, tipo certificación en de los temas vistos hasta la fecha. </a:t>
                      </a: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preguntas y respuestas en Inglés.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2019/09/14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Práctica individual en Xamarin Forms con Prism, donde se aplican todos conceptos vistos hasta el momento.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2019/10/19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Examen parcial, individual, tipo certificación en de los temas vistos hasta la fecha. </a:t>
                      </a: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preguntas y respuestas en Inglés.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2019/10/24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1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Simulacro pruebas saber-pro. La nota sacada en este simulacro será la nota del estudiante. </a:t>
                      </a: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fecha tentativa, depende de la programación del simulacro por el ICFES.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2019/10/24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88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Participación en la semana de la ingeniería. Trabajo en equipos máximo de 3 personas, pero la nota es individual.  La nota depende de: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10% propuesta.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 poster, documento y plegable.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70% trabajo y exposición.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fecha tentativa, depende de la programación de la facultad.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 la semana de la ingeniería apróximadamente: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2019/11/16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Práctica individual en Xamarin Classic con MVVM Cross, donde se aplican todos conceptos vistos en el curso.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2019/11/23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0"/>
            <a:ext cx="694480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530350" y="1052729"/>
            <a:ext cx="77724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en-US"/>
              <a:t>Programación Distribuida</a:t>
            </a:r>
            <a:endParaRPr b="1" i="0" sz="5600" u="none" cap="none" strike="noStrike">
              <a:solidFill>
                <a:srgbClr val="4AE3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530350" y="4146450"/>
            <a:ext cx="7772400" cy="223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1" lang="en-US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Juan Carlos </a:t>
            </a:r>
            <a:r>
              <a:rPr b="1" lang="en-US" sz="24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Zulu</a:t>
            </a:r>
            <a:r>
              <a:rPr b="1" lang="en-US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aga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1" lang="en-US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Email: </a:t>
            </a:r>
            <a:r>
              <a:rPr b="1" lang="en-US" sz="2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jzuluaga55@gmail.com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1" lang="en-US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Github: </a:t>
            </a:r>
            <a:r>
              <a:rPr b="1" lang="en-US" sz="2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https://github.com/zulu55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1" lang="en-US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Youtube: </a:t>
            </a:r>
            <a:r>
              <a:rPr b="1" lang="en-US" sz="2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https://www.youtube.com/jzuluaga55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1" lang="en-US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Phone: +57 350 634 2747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457200" y="1935475"/>
            <a:ext cx="8550600" cy="47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52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See instructions in shared document: "Configuration of Development Environment for Xamarin (v6)" and perform the installation as soon as possible (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https://docs.google.com/document/d/1dGm8hIizs2dpCVkmm_-JlYt1RuqydOar77ngbFtEH30</a:t>
            </a:r>
            <a:r>
              <a:rPr lang="en-US" sz="2400"/>
              <a:t>) </a:t>
            </a:r>
            <a:endParaRPr sz="2400"/>
          </a:p>
          <a:p>
            <a:pPr indent="0" lvl="0" marL="4572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386975" y="645563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.Net Core?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457200" y="1935475"/>
            <a:ext cx="8550600" cy="47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52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Open source development platform maintained by Microsoft and .Net Community on Github. (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https://github.com/dotnet/core</a:t>
            </a:r>
            <a:r>
              <a:rPr lang="en-US" sz="2400"/>
              <a:t>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Cross-platform; supporting Windows, macOS and Linux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Compatible with .NET Framework, Xamarin and Mono, via the .NET Standard Library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C#, F#, VB can be used to write apps and libraries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Flexible deployment with Docker support.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It implies a total redesign of the way we have been working. For example, dependency injection is now mandatory.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457200" y="1935475"/>
            <a:ext cx="8550600" cy="47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400"/>
              <a:t>Study the following videos:</a:t>
            </a:r>
            <a:endParaRPr sz="2400"/>
          </a:p>
          <a:p>
            <a:pPr indent="-381000" lvl="0" marL="457200" rtl="0" algn="l">
              <a:spcBef>
                <a:spcPts val="52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https://www.youtube.com/watch?v=6tjHBbvKd3M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https://www.youtube.com/watch?v=0seicSnwR9w</a:t>
            </a: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530350" y="1052720"/>
            <a:ext cx="7772400" cy="54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en-US"/>
              <a:t>Let's start</a:t>
            </a:r>
            <a:endParaRPr b="1" i="0" sz="5600" u="none" cap="none" strike="noStrike">
              <a:solidFill>
                <a:srgbClr val="4AE3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 </a:t>
            </a:r>
            <a:r>
              <a:rPr lang="en-US"/>
              <a:t>Document 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457200" y="2087875"/>
            <a:ext cx="8550600" cy="47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400"/>
              <a:t>For Groups 2 &amp; 3 (Tuesday - </a:t>
            </a:r>
            <a:r>
              <a:rPr lang="en-US" sz="2400"/>
              <a:t>Thursday)</a:t>
            </a:r>
            <a:r>
              <a:rPr lang="en-US" sz="2400"/>
              <a:t>:</a:t>
            </a:r>
            <a:endParaRPr sz="2400"/>
          </a:p>
          <a:p>
            <a:pPr indent="-381000" lvl="0" marL="457200" rtl="0" algn="l">
              <a:spcBef>
                <a:spcPts val="52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https://docs.google.com/document/d/1cNBTaFCSYEd-6t_TBuYR9ksH6tuY3g4Ga6UNUdAOUAI</a:t>
            </a:r>
            <a:endParaRPr sz="24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400"/>
              <a:t>For Groups 1 &amp; 4 (Wednesday - Friday / Saturday):</a:t>
            </a:r>
            <a:endParaRPr sz="2400"/>
          </a:p>
          <a:p>
            <a:pPr indent="-381000" lvl="0" marL="457200" rtl="0" algn="l">
              <a:spcBef>
                <a:spcPts val="52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https://docs.google.com/document/d/1B0-dUlAwOumsM9zqjj62X4gtauFFA4cWW5JN_-EwMTs</a:t>
            </a: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Presentación Docente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457200" y="1935480"/>
            <a:ext cx="8229600" cy="2861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Nombre: Juan Carlos Zuluaga Cardona (Zulu)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Contacto: </a:t>
            </a:r>
            <a:r>
              <a:rPr b="0" i="0" lang="en-US" sz="2600" u="sng" cap="none" strike="noStrike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3"/>
              </a:rPr>
              <a:t>jzuluaga55@gmail.com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350 634 2747.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Profesión: Ingeniero en Informática.</a:t>
            </a:r>
            <a:endParaRPr/>
          </a:p>
          <a:p>
            <a:pPr indent="-274320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Perfil: Desarrollador y docente con más de 2</a:t>
            </a:r>
            <a:r>
              <a:rPr lang="en-US"/>
              <a:t>3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años de experiencia. Trabajo con el ITM desde el 2012, apasionado por el desarrollo y la enseñanza.</a:t>
            </a:r>
            <a:endParaRPr/>
          </a:p>
        </p:txBody>
      </p:sp>
      <p:pic>
        <p:nvPicPr>
          <p:cNvPr descr="Xamarin Ceritifications"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68" y="4725144"/>
            <a:ext cx="2137420" cy="198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7356" y="5056146"/>
            <a:ext cx="5076056" cy="132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b="1" i="0" lang="en-US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1" i="0" sz="5600" u="none" cap="none" strike="noStrike">
              <a:solidFill>
                <a:srgbClr val="4AE3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Evaluación, condiciones, metodología</a:t>
            </a:r>
            <a:endParaRPr b="0" i="0" sz="22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Reglas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179500" y="1984850"/>
            <a:ext cx="8712900" cy="47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Empezamos clase en punto, pasados 15 minutos, se cierra la puerta y no se permite el ingreso.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Deben tener acceso al correo institucional ya que el docente solo les enviará información a este correo.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llama a lista todas las clases, el 20% de las faltas da cancelación por asistencia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reglamento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estudiantil)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635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Se debe activar una cuenta de Azure, preferiblemente una cuenta de estudiante.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635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comer ni beber en clase.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Colocar los celulares en modo vibración en clase.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No utilizar los computadores para actividades que no estén en el desarrollo normal de la clase (Facebook, YouTube, Chats, entre otros).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No se permite tomar clases en grupos diferentes al matriculado.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ágina principal de YouTube"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-136525"/>
            <a:ext cx="952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179500" y="2031025"/>
            <a:ext cx="8712900" cy="4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No chatear en clase por medio de los celulares o los computadores.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Tener cuenta de correo dominio Gmail y Microsoft. Son necesarias para la realización de los exámenes del curso.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cuenta en GitHub. Todos los proyectos deben estar en repositorios.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recomendable tener un dispositivo con Android.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materia no es habilitable (reglamento estudiantil).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 el código fuente se hace en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Inglés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incluyendo los comentarios.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evaluaciones se harán en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Inglés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Las herramientas de desarrollo deben instalarse en Inglés.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 de las notas individuales, cualquier copia, total o parcial de trabajos, código fuente, documentos u otros,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dará una nota de 0.0 a TODOS los implicados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Página principal de YouTube"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-1365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Reglas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179500" y="1844175"/>
            <a:ext cx="8712900" cy="4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Las clases se graban en vídeo, pero esto no quiere decir que es un curso virtual. Es 100% presencial, los vídeos son un complemento OPCIONAL para los estudiantes que lo requieran.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ágina principal de YouTube"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-1365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Reglas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azure"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875" y="3490111"/>
            <a:ext cx="1230884" cy="1230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android logo png 3d" id="162" name="Google Shape;16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817" y="3389293"/>
            <a:ext cx="1432520" cy="143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2655" y="1647879"/>
            <a:ext cx="2076822" cy="207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549" y="5320392"/>
            <a:ext cx="1023055" cy="1055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25347" y="4957602"/>
            <a:ext cx="1543540" cy="1543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68075" y="5220187"/>
            <a:ext cx="1563064" cy="1170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26452" y="5020866"/>
            <a:ext cx="1654533" cy="165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28695" y="5292788"/>
            <a:ext cx="1230875" cy="11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64715" y="3568576"/>
            <a:ext cx="1654525" cy="137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7544" y="2218219"/>
            <a:ext cx="1432500" cy="95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88052" y="2157074"/>
            <a:ext cx="1023050" cy="10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57694" y="2159569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59450" y="3358925"/>
            <a:ext cx="1493213" cy="149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636845" y="5200070"/>
            <a:ext cx="1296125" cy="12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254300" y="3541713"/>
            <a:ext cx="1432500" cy="14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Principales herramientas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457200" y="2136975"/>
            <a:ext cx="8435100" cy="4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Aplicaciones en 3 capas.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Manejo de transacciones.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MVC 6 Servicios Web, WCF, Servicios Rest.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.NET Core.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Desarrollo de aplicaciones para dispositivos móviles.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Bases de datos locales en aplicaciones móviles.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Integración con redes sociales.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Multi-idioma.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Mapas, Geolocalización, Notificaciones Push.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Xamarin Forms / Xamarin Classic / MVVM Cross.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ágina principal de YouTube"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-1365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Temas específicos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Tecnologías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457200" y="1935475"/>
            <a:ext cx="3697200" cy="4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MVC 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MVVM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 API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JavaScript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Jquery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AJAX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Linq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4572000" y="1935475"/>
            <a:ext cx="3697200" cy="4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.NET Core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Xamarin Forms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Xamarin Classic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MVVM Cross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Prism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