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258" r:id="rId4"/>
    <p:sldId id="271" r:id="rId5"/>
    <p:sldId id="260" r:id="rId6"/>
    <p:sldId id="262" r:id="rId7"/>
    <p:sldId id="261"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6A7096-B0F1-49DD-A5DB-3C7B97EA3DAC}" type="datetimeFigureOut">
              <a:rPr lang="fr-FR" smtClean="0"/>
              <a:t>14/01/2021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BD9E50-1CB3-48A1-B530-08ABE4C192E7}" type="slidenum">
              <a:rPr lang="fr-FR" smtClean="0"/>
              <a:t>‹N°›</a:t>
            </a:fld>
            <a:endParaRPr lang="fr-FR"/>
          </a:p>
        </p:txBody>
      </p:sp>
    </p:spTree>
    <p:extLst>
      <p:ext uri="{BB962C8B-B14F-4D97-AF65-F5344CB8AC3E}">
        <p14:creationId xmlns:p14="http://schemas.microsoft.com/office/powerpoint/2010/main" val="85505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9FBD9E50-1CB3-48A1-B530-08ABE4C192E7}" type="slidenum">
              <a:rPr lang="fr-FR" smtClean="0"/>
              <a:t>8</a:t>
            </a:fld>
            <a:endParaRPr lang="fr-FR"/>
          </a:p>
        </p:txBody>
      </p:sp>
    </p:spTree>
    <p:extLst>
      <p:ext uri="{BB962C8B-B14F-4D97-AF65-F5344CB8AC3E}">
        <p14:creationId xmlns:p14="http://schemas.microsoft.com/office/powerpoint/2010/main" val="3988348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Modifiez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5D2DC28-B3C5-4241-BCC4-1ADAA7ED618F}" type="datetime1">
              <a:rPr lang="fr-FR" smtClean="0"/>
              <a:t>14/01/2021</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EA6A7D13-93E6-4B4F-A757-AE89F118431C}"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80EBC64-4BA9-4BE7-83F7-A88CA1475E4F}" type="datetime1">
              <a:rPr lang="fr-FR" smtClean="0"/>
              <a:t>14/01/2021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A6A7D13-93E6-4B4F-A757-AE89F118431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8B3B79C6-890C-42C5-BB2E-20D8DC367BB6}" type="datetime1">
              <a:rPr lang="fr-FR" smtClean="0"/>
              <a:t>14/01/2021</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EA6A7D13-93E6-4B4F-A757-AE89F118431C}"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3FC46F94-3634-4645-848F-A4297A6D3A34}" type="datetime1">
              <a:rPr lang="fr-FR" smtClean="0"/>
              <a:t>14/01/2021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EA6A7D13-93E6-4B4F-A757-AE89F118431C}" type="slidenum">
              <a:rPr lang="fr-FR" smtClean="0"/>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Modifiez le style du titre</a:t>
            </a:r>
            <a:endParaRPr kumimoji="0" lang="en-US"/>
          </a:p>
        </p:txBody>
      </p:sp>
      <p:sp>
        <p:nvSpPr>
          <p:cNvPr id="12" name="Espace réservé de la date 11"/>
          <p:cNvSpPr>
            <a:spLocks noGrp="1"/>
          </p:cNvSpPr>
          <p:nvPr>
            <p:ph type="dt" sz="half" idx="10"/>
          </p:nvPr>
        </p:nvSpPr>
        <p:spPr/>
        <p:txBody>
          <a:bodyPr/>
          <a:lstStyle/>
          <a:p>
            <a:fld id="{266C5A8F-3DB6-4F6B-B268-41D52E2343B2}" type="datetime1">
              <a:rPr lang="fr-FR" smtClean="0"/>
              <a:t>14/01/2021</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6A7D13-93E6-4B4F-A757-AE89F118431C}" type="slidenum">
              <a:rPr lang="fr-FR" smtClean="0"/>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122C080F-17E4-4FE3-8EE7-48FABE067EDE}" type="datetime1">
              <a:rPr lang="fr-FR" smtClean="0"/>
              <a:t>14/01/2021</a:t>
            </a:fld>
            <a:endParaRPr lang="fr-FR"/>
          </a:p>
        </p:txBody>
      </p:sp>
      <p:sp>
        <p:nvSpPr>
          <p:cNvPr id="10" name="Espace réservé du numéro de diapositive 9"/>
          <p:cNvSpPr>
            <a:spLocks noGrp="1"/>
          </p:cNvSpPr>
          <p:nvPr>
            <p:ph type="sldNum" sz="quarter" idx="16"/>
          </p:nvPr>
        </p:nvSpPr>
        <p:spPr/>
        <p:txBody>
          <a:bodyPr rtlCol="0"/>
          <a:lstStyle/>
          <a:p>
            <a:fld id="{EA6A7D13-93E6-4B4F-A757-AE89F118431C}" type="slidenum">
              <a:rPr lang="fr-FR" smtClean="0"/>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Modifiez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EDCB2815-229C-47D9-9790-E35FDD2F09CA}" type="datetime1">
              <a:rPr lang="fr-FR" smtClean="0"/>
              <a:t>14/01/2021</a:t>
            </a:fld>
            <a:endParaRPr lang="fr-FR"/>
          </a:p>
        </p:txBody>
      </p:sp>
      <p:sp>
        <p:nvSpPr>
          <p:cNvPr id="12" name="Espace réservé du numéro de diapositive 11"/>
          <p:cNvSpPr>
            <a:spLocks noGrp="1"/>
          </p:cNvSpPr>
          <p:nvPr>
            <p:ph type="sldNum" sz="quarter" idx="16"/>
          </p:nvPr>
        </p:nvSpPr>
        <p:spPr/>
        <p:txBody>
          <a:bodyPr rtlCol="0"/>
          <a:lstStyle/>
          <a:p>
            <a:fld id="{EA6A7D13-93E6-4B4F-A757-AE89F118431C}" type="slidenum">
              <a:rPr lang="fr-FR" smtClean="0"/>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40992FAA-8490-4EF5-AA61-9DD7B0927CCC}" type="datetime1">
              <a:rPr lang="fr-FR" smtClean="0"/>
              <a:t>14/01/2021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EA6A7D13-93E6-4B4F-A757-AE89F118431C}"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85F4581-EE5C-46F3-B5E4-E45E57B0ABBF}" type="datetime1">
              <a:rPr lang="fr-FR" smtClean="0"/>
              <a:t>14/01/2021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EA6A7D13-93E6-4B4F-A757-AE89F118431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F24E92F1-A2D0-4B50-88A3-F43D87DAFD72}" type="datetime1">
              <a:rPr lang="fr-FR" smtClean="0"/>
              <a:t>14/01/2021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EA6A7D13-93E6-4B4F-A757-AE89F118431C}" type="slidenum">
              <a:rPr lang="fr-FR" smtClean="0"/>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Modifiez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539EF0BE-B5C2-47F1-A62C-4BAB1A02471C}" type="datetime1">
              <a:rPr lang="fr-FR" smtClean="0"/>
              <a:t>14/01/2021</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EA6A7D13-93E6-4B4F-A757-AE89F118431C}" type="slidenum">
              <a:rPr lang="fr-FR" smtClean="0"/>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960C955-5EE6-49EB-8C7B-27B464EE9B55}" type="datetime1">
              <a:rPr lang="fr-FR" smtClean="0"/>
              <a:t>14/01/2021</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6A7D13-93E6-4B4F-A757-AE89F118431C}"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emonde.fr/campus/article/2018/06/26/deux-tiers-des-jeunes-ingenieurs-ont-un-cdi-des-leur-sortie-d-ecole_5321559_4401467.html" TargetMode="External"/><Relationship Id="rId2" Type="http://schemas.openxmlformats.org/officeDocument/2006/relationships/hyperlink" Target="http://contact.maaf.fr/guide-accueil-maaf/l-espace-client-maaf.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Rédaction du rapport</a:t>
            </a:r>
            <a:endParaRPr lang="fr-FR" dirty="0"/>
          </a:p>
        </p:txBody>
      </p:sp>
      <p:sp>
        <p:nvSpPr>
          <p:cNvPr id="3" name="Sous-titre 2"/>
          <p:cNvSpPr>
            <a:spLocks noGrp="1"/>
          </p:cNvSpPr>
          <p:nvPr>
            <p:ph type="subTitle" idx="1"/>
          </p:nvPr>
        </p:nvSpPr>
        <p:spPr/>
        <p:txBody>
          <a:bodyPr/>
          <a:lstStyle/>
          <a:p>
            <a:r>
              <a:rPr lang="fr-FR" dirty="0" smtClean="0"/>
              <a:t>Licence professionnelle ARM</a:t>
            </a:r>
            <a:endParaRPr lang="fr-FR" dirty="0"/>
          </a:p>
        </p:txBody>
      </p:sp>
    </p:spTree>
    <p:extLst>
      <p:ext uri="{BB962C8B-B14F-4D97-AF65-F5344CB8AC3E}">
        <p14:creationId xmlns:p14="http://schemas.microsoft.com/office/powerpoint/2010/main" val="114752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 n’est pas ça!</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178404"/>
            <a:ext cx="8496944" cy="2707359"/>
          </a:xfrm>
          <a:prstGeom prst="rect">
            <a:avLst/>
          </a:prstGeom>
          <a:ln w="28575">
            <a:solidFill>
              <a:srgbClr val="92D050"/>
            </a:solidFill>
          </a:ln>
        </p:spPr>
      </p:pic>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10</a:t>
            </a:fld>
            <a:endParaRPr lang="fr-FR"/>
          </a:p>
        </p:txBody>
      </p:sp>
      <p:sp>
        <p:nvSpPr>
          <p:cNvPr id="6" name="Espace réservé de la date 5"/>
          <p:cNvSpPr>
            <a:spLocks noGrp="1"/>
          </p:cNvSpPr>
          <p:nvPr>
            <p:ph type="dt" sz="half" idx="10"/>
          </p:nvPr>
        </p:nvSpPr>
        <p:spPr/>
        <p:txBody>
          <a:bodyPr/>
          <a:lstStyle/>
          <a:p>
            <a:fld id="{4A67AD21-31BD-4DEB-9DC6-8F55F59907DC}" type="datetime1">
              <a:rPr lang="fr-FR" smtClean="0"/>
              <a:t>14/01/2021</a:t>
            </a:fld>
            <a:endParaRPr lang="fr-FR"/>
          </a:p>
        </p:txBody>
      </p:sp>
      <p:sp>
        <p:nvSpPr>
          <p:cNvPr id="5" name="ZoneTexte 4"/>
          <p:cNvSpPr txBox="1"/>
          <p:nvPr/>
        </p:nvSpPr>
        <p:spPr>
          <a:xfrm>
            <a:off x="533400" y="5301208"/>
            <a:ext cx="5118720" cy="1200329"/>
          </a:xfrm>
          <a:prstGeom prst="rect">
            <a:avLst/>
          </a:prstGeom>
          <a:noFill/>
          <a:ln>
            <a:solidFill>
              <a:srgbClr val="FF0000"/>
            </a:solidFill>
          </a:ln>
        </p:spPr>
        <p:txBody>
          <a:bodyPr wrap="square" rtlCol="0">
            <a:spAutoFit/>
          </a:bodyPr>
          <a:lstStyle/>
          <a:p>
            <a:r>
              <a:rPr lang="fr-FR" dirty="0" smtClean="0"/>
              <a:t>La présentation (mise en forme) de l’introduction répond à des exigences particulières, aussi vous ne pouvez pas utiliser des puces dans cette partie mais plus loin dans le corps du rapport</a:t>
            </a:r>
            <a:endParaRPr lang="fr-FR" dirty="0"/>
          </a:p>
        </p:txBody>
      </p:sp>
    </p:spTree>
    <p:extLst>
      <p:ext uri="{BB962C8B-B14F-4D97-AF65-F5344CB8AC3E}">
        <p14:creationId xmlns:p14="http://schemas.microsoft.com/office/powerpoint/2010/main" val="2147342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Oui pourquoi pas!</a:t>
            </a:r>
            <a:endParaRPr lang="fr-FR" dirty="0"/>
          </a:p>
        </p:txBody>
      </p:sp>
      <p:pic>
        <p:nvPicPr>
          <p:cNvPr id="4" name="Espace réservé du contenu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2784341"/>
            <a:ext cx="8153400" cy="2127518"/>
          </a:xfrm>
          <a:ln w="19050">
            <a:solidFill>
              <a:srgbClr val="92D050"/>
            </a:solidFill>
          </a:ln>
        </p:spPr>
      </p:pic>
      <p:sp>
        <p:nvSpPr>
          <p:cNvPr id="5" name="Espace réservé du numéro de diapositive 4"/>
          <p:cNvSpPr>
            <a:spLocks noGrp="1"/>
          </p:cNvSpPr>
          <p:nvPr>
            <p:ph type="sldNum" sz="quarter" idx="12"/>
          </p:nvPr>
        </p:nvSpPr>
        <p:spPr/>
        <p:txBody>
          <a:bodyPr>
            <a:normAutofit fontScale="85000" lnSpcReduction="20000"/>
          </a:bodyPr>
          <a:lstStyle/>
          <a:p>
            <a:fld id="{EA6A7D13-93E6-4B4F-A757-AE89F118431C}" type="slidenum">
              <a:rPr lang="fr-FR" smtClean="0"/>
              <a:t>11</a:t>
            </a:fld>
            <a:endParaRPr lang="fr-FR"/>
          </a:p>
        </p:txBody>
      </p:sp>
      <p:sp>
        <p:nvSpPr>
          <p:cNvPr id="7" name="Espace réservé de la date 6"/>
          <p:cNvSpPr>
            <a:spLocks noGrp="1"/>
          </p:cNvSpPr>
          <p:nvPr>
            <p:ph type="dt" sz="half" idx="10"/>
          </p:nvPr>
        </p:nvSpPr>
        <p:spPr/>
        <p:txBody>
          <a:bodyPr/>
          <a:lstStyle/>
          <a:p>
            <a:fld id="{5BD894A2-141B-49AD-A862-48EAA7806304}" type="datetime1">
              <a:rPr lang="fr-FR" smtClean="0"/>
              <a:t>14/01/2021</a:t>
            </a:fld>
            <a:endParaRPr lang="fr-FR"/>
          </a:p>
        </p:txBody>
      </p:sp>
    </p:spTree>
    <p:extLst>
      <p:ext uri="{BB962C8B-B14F-4D97-AF65-F5344CB8AC3E}">
        <p14:creationId xmlns:p14="http://schemas.microsoft.com/office/powerpoint/2010/main" val="1567928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L’annexe n’est pas un cadeau pour l’enseignant en manque de lecture</a:t>
            </a:r>
            <a:endParaRPr lang="fr-FR" dirty="0"/>
          </a:p>
        </p:txBody>
      </p:sp>
      <p:sp>
        <p:nvSpPr>
          <p:cNvPr id="3" name="Espace réservé du contenu 2"/>
          <p:cNvSpPr>
            <a:spLocks noGrp="1"/>
          </p:cNvSpPr>
          <p:nvPr>
            <p:ph sz="quarter" idx="1"/>
          </p:nvPr>
        </p:nvSpPr>
        <p:spPr/>
        <p:txBody>
          <a:bodyPr/>
          <a:lstStyle/>
          <a:p>
            <a:pPr algn="just"/>
            <a:r>
              <a:rPr lang="fr-FR" dirty="0" smtClean="0"/>
              <a:t>Toute annexe doit avoir un titre, un numéro de page, une source et date (éventuellement)</a:t>
            </a:r>
          </a:p>
          <a:p>
            <a:pPr algn="just"/>
            <a:r>
              <a:rPr lang="fr-FR" dirty="0" smtClean="0"/>
              <a:t>Les annexes doivent être annoncées dans le corps du texte</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645024"/>
            <a:ext cx="8712968" cy="761865"/>
          </a:xfrm>
          <a:prstGeom prst="rect">
            <a:avLst/>
          </a:prstGeom>
          <a:ln w="28575">
            <a:solidFill>
              <a:srgbClr val="92D050"/>
            </a:solidFill>
          </a:ln>
        </p:spPr>
      </p:pic>
      <p:sp>
        <p:nvSpPr>
          <p:cNvPr id="5" name="Espace réservé du numéro de diapositive 4"/>
          <p:cNvSpPr>
            <a:spLocks noGrp="1"/>
          </p:cNvSpPr>
          <p:nvPr>
            <p:ph type="sldNum" sz="quarter" idx="12"/>
          </p:nvPr>
        </p:nvSpPr>
        <p:spPr/>
        <p:txBody>
          <a:bodyPr>
            <a:normAutofit fontScale="85000" lnSpcReduction="20000"/>
          </a:bodyPr>
          <a:lstStyle/>
          <a:p>
            <a:fld id="{EA6A7D13-93E6-4B4F-A757-AE89F118431C}" type="slidenum">
              <a:rPr lang="fr-FR" smtClean="0"/>
              <a:t>12</a:t>
            </a:fld>
            <a:endParaRPr lang="fr-FR"/>
          </a:p>
        </p:txBody>
      </p:sp>
      <p:sp>
        <p:nvSpPr>
          <p:cNvPr id="7" name="Espace réservé de la date 6"/>
          <p:cNvSpPr>
            <a:spLocks noGrp="1"/>
          </p:cNvSpPr>
          <p:nvPr>
            <p:ph type="dt" sz="half" idx="10"/>
          </p:nvPr>
        </p:nvSpPr>
        <p:spPr/>
        <p:txBody>
          <a:bodyPr/>
          <a:lstStyle/>
          <a:p>
            <a:fld id="{9BCB2333-1A94-4090-AC5C-941FC8EC1E7B}" type="datetime1">
              <a:rPr lang="fr-FR" smtClean="0"/>
              <a:t>14/01/2021</a:t>
            </a:fld>
            <a:endParaRPr lang="fr-FR"/>
          </a:p>
        </p:txBody>
      </p:sp>
    </p:spTree>
    <p:extLst>
      <p:ext uri="{BB962C8B-B14F-4D97-AF65-F5344CB8AC3E}">
        <p14:creationId xmlns:p14="http://schemas.microsoft.com/office/powerpoint/2010/main" val="2894526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illustrations</a:t>
            </a:r>
            <a:br>
              <a:rPr lang="fr-FR" dirty="0" smtClean="0"/>
            </a:br>
            <a:r>
              <a:rPr lang="fr-FR" dirty="0" smtClean="0"/>
              <a:t>rédiger une table </a:t>
            </a:r>
            <a:endParaRPr lang="fr-FR" dirty="0"/>
          </a:p>
        </p:txBody>
      </p:sp>
      <p:sp>
        <p:nvSpPr>
          <p:cNvPr id="3" name="Espace réservé du contenu 2"/>
          <p:cNvSpPr>
            <a:spLocks noGrp="1"/>
          </p:cNvSpPr>
          <p:nvPr>
            <p:ph sz="quarter" idx="1"/>
          </p:nvPr>
        </p:nvSpPr>
        <p:spPr/>
        <p:txBody>
          <a:bodyPr/>
          <a:lstStyle/>
          <a:p>
            <a:pPr algn="just"/>
            <a:r>
              <a:rPr lang="fr-FR" dirty="0" smtClean="0"/>
              <a:t>La table des illustrations permet de répertorier les illustrations (tableau, photographie, schéma, graphique, copie d’écran…) nécessaires pour apporter des preuves ou des exemples à votre rapport</a:t>
            </a:r>
          </a:p>
          <a:p>
            <a:pPr algn="just"/>
            <a:endParaRPr lang="fr-FR" dirty="0"/>
          </a:p>
        </p:txBody>
      </p:sp>
      <p:sp>
        <p:nvSpPr>
          <p:cNvPr id="5" name="Espace réservé du numéro de diapositive 4"/>
          <p:cNvSpPr>
            <a:spLocks noGrp="1"/>
          </p:cNvSpPr>
          <p:nvPr>
            <p:ph type="sldNum" sz="quarter" idx="12"/>
          </p:nvPr>
        </p:nvSpPr>
        <p:spPr/>
        <p:txBody>
          <a:bodyPr>
            <a:normAutofit fontScale="85000" lnSpcReduction="20000"/>
          </a:bodyPr>
          <a:lstStyle/>
          <a:p>
            <a:fld id="{EA6A7D13-93E6-4B4F-A757-AE89F118431C}" type="slidenum">
              <a:rPr lang="fr-FR" smtClean="0"/>
              <a:t>13</a:t>
            </a:fld>
            <a:endParaRPr lang="fr-FR"/>
          </a:p>
        </p:txBody>
      </p:sp>
      <p:sp>
        <p:nvSpPr>
          <p:cNvPr id="8" name="Espace réservé de la date 7"/>
          <p:cNvSpPr>
            <a:spLocks noGrp="1"/>
          </p:cNvSpPr>
          <p:nvPr>
            <p:ph type="dt" sz="half" idx="10"/>
          </p:nvPr>
        </p:nvSpPr>
        <p:spPr/>
        <p:txBody>
          <a:bodyPr/>
          <a:lstStyle/>
          <a:p>
            <a:fld id="{2E6669F0-D6E8-4EB7-88E8-8510A41B5911}" type="datetime1">
              <a:rPr lang="fr-FR" smtClean="0"/>
              <a:t>14/01/2021</a:t>
            </a:fld>
            <a:endParaRPr lang="fr-FR"/>
          </a:p>
        </p:txBody>
      </p:sp>
    </p:spTree>
    <p:extLst>
      <p:ext uri="{BB962C8B-B14F-4D97-AF65-F5344CB8AC3E}">
        <p14:creationId xmlns:p14="http://schemas.microsoft.com/office/powerpoint/2010/main" val="2418916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925" y="1419225"/>
            <a:ext cx="6534150" cy="4019550"/>
          </a:xfrm>
          <a:prstGeom prst="rect">
            <a:avLst/>
          </a:prstGeom>
          <a:ln w="28575">
            <a:solidFill>
              <a:srgbClr val="92D050"/>
            </a:solidFill>
          </a:ln>
        </p:spPr>
      </p:pic>
      <p:sp>
        <p:nvSpPr>
          <p:cNvPr id="3" name="Espace réservé du numéro de diapositive 2"/>
          <p:cNvSpPr>
            <a:spLocks noGrp="1"/>
          </p:cNvSpPr>
          <p:nvPr>
            <p:ph type="sldNum" sz="quarter" idx="12"/>
          </p:nvPr>
        </p:nvSpPr>
        <p:spPr/>
        <p:txBody>
          <a:bodyPr/>
          <a:lstStyle/>
          <a:p>
            <a:fld id="{EA6A7D13-93E6-4B4F-A757-AE89F118431C}" type="slidenum">
              <a:rPr lang="fr-FR" smtClean="0"/>
              <a:t>14</a:t>
            </a:fld>
            <a:endParaRPr lang="fr-FR"/>
          </a:p>
        </p:txBody>
      </p:sp>
      <p:sp>
        <p:nvSpPr>
          <p:cNvPr id="5" name="Espace réservé de la date 4"/>
          <p:cNvSpPr>
            <a:spLocks noGrp="1"/>
          </p:cNvSpPr>
          <p:nvPr>
            <p:ph type="dt" sz="half" idx="10"/>
          </p:nvPr>
        </p:nvSpPr>
        <p:spPr/>
        <p:txBody>
          <a:bodyPr/>
          <a:lstStyle/>
          <a:p>
            <a:fld id="{1CF6F2E7-195D-40DC-AD9E-A4F5253EADEB}" type="datetime1">
              <a:rPr lang="fr-FR" smtClean="0"/>
              <a:t>14/01/2021</a:t>
            </a:fld>
            <a:endParaRPr lang="fr-FR"/>
          </a:p>
        </p:txBody>
      </p:sp>
    </p:spTree>
    <p:extLst>
      <p:ext uri="{BB962C8B-B14F-4D97-AF65-F5344CB8AC3E}">
        <p14:creationId xmlns:p14="http://schemas.microsoft.com/office/powerpoint/2010/main" val="3580047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Les documents doivent avoir un titre, un numéro, une source</a:t>
            </a:r>
            <a:endParaRPr lang="fr-FR" dirty="0"/>
          </a:p>
        </p:txBody>
      </p:sp>
      <p:sp>
        <p:nvSpPr>
          <p:cNvPr id="2" name="Espace réservé du numéro de diapositive 1"/>
          <p:cNvSpPr>
            <a:spLocks noGrp="1"/>
          </p:cNvSpPr>
          <p:nvPr>
            <p:ph type="sldNum" sz="quarter" idx="12"/>
          </p:nvPr>
        </p:nvSpPr>
        <p:spPr/>
        <p:txBody>
          <a:bodyPr>
            <a:normAutofit fontScale="85000" lnSpcReduction="20000"/>
          </a:bodyPr>
          <a:lstStyle/>
          <a:p>
            <a:fld id="{EA6A7D13-93E6-4B4F-A757-AE89F118431C}" type="slidenum">
              <a:rPr lang="fr-FR" smtClean="0"/>
              <a:t>15</a:t>
            </a:fld>
            <a:endParaRPr lang="fr-F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2775" y="1703756"/>
            <a:ext cx="8153400" cy="4288688"/>
          </a:xfrm>
          <a:prstGeom prst="rect">
            <a:avLst/>
          </a:prstGeom>
          <a:solidFill>
            <a:srgbClr val="92D050"/>
          </a:solidFill>
          <a:ln w="28575">
            <a:solidFill>
              <a:srgbClr val="92D050"/>
            </a:solidFill>
          </a:ln>
          <a:effectLst/>
        </p:spPr>
      </p:pic>
      <p:sp>
        <p:nvSpPr>
          <p:cNvPr id="6" name="Espace réservé de la date 5"/>
          <p:cNvSpPr>
            <a:spLocks noGrp="1"/>
          </p:cNvSpPr>
          <p:nvPr>
            <p:ph type="dt" sz="half" idx="10"/>
          </p:nvPr>
        </p:nvSpPr>
        <p:spPr/>
        <p:txBody>
          <a:bodyPr/>
          <a:lstStyle/>
          <a:p>
            <a:fld id="{08ECBA13-039E-4431-B02B-0C3D7181014A}" type="datetime1">
              <a:rPr lang="fr-FR" smtClean="0"/>
              <a:t>14/01/2021</a:t>
            </a:fld>
            <a:endParaRPr lang="fr-FR"/>
          </a:p>
        </p:txBody>
      </p:sp>
      <p:cxnSp>
        <p:nvCxnSpPr>
          <p:cNvPr id="5" name="Connecteur droit 4"/>
          <p:cNvCxnSpPr/>
          <p:nvPr/>
        </p:nvCxnSpPr>
        <p:spPr>
          <a:xfrm flipH="1">
            <a:off x="2555776" y="1412776"/>
            <a:ext cx="3744416" cy="45365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65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Citez vos sources</a:t>
            </a:r>
            <a:endParaRPr lang="fr-FR" dirty="0"/>
          </a:p>
        </p:txBody>
      </p:sp>
      <p:sp>
        <p:nvSpPr>
          <p:cNvPr id="3" name="Espace réservé du contenu 2"/>
          <p:cNvSpPr>
            <a:spLocks noGrp="1"/>
          </p:cNvSpPr>
          <p:nvPr>
            <p:ph sz="quarter" idx="1"/>
          </p:nvPr>
        </p:nvSpPr>
        <p:spPr>
          <a:xfrm>
            <a:off x="612648" y="1600200"/>
            <a:ext cx="8153400" cy="4997152"/>
          </a:xfrm>
        </p:spPr>
        <p:txBody>
          <a:bodyPr>
            <a:normAutofit fontScale="77500" lnSpcReduction="20000"/>
          </a:bodyPr>
          <a:lstStyle/>
          <a:p>
            <a:pPr marL="0" indent="0" algn="just">
              <a:buNone/>
            </a:pPr>
            <a:r>
              <a:rPr lang="fr-FR" dirty="0" smtClean="0"/>
              <a:t>Lorsqu’on cite une page Internet:</a:t>
            </a:r>
          </a:p>
          <a:p>
            <a:pPr algn="just"/>
            <a:r>
              <a:rPr lang="fr-FR" dirty="0">
                <a:latin typeface="Calibri"/>
                <a:ea typeface="Calibri"/>
                <a:cs typeface="Times New Roman"/>
              </a:rPr>
              <a:t>Titre de la page d’accueil du site, [type de source], l’url du site et (date de consultation)</a:t>
            </a:r>
          </a:p>
          <a:p>
            <a:pPr algn="just"/>
            <a:r>
              <a:rPr lang="fr-FR" dirty="0" err="1" smtClean="0"/>
              <a:t>Maaf</a:t>
            </a:r>
            <a:r>
              <a:rPr lang="fr-FR" dirty="0" smtClean="0"/>
              <a:t>, la référence qualité prix, [</a:t>
            </a:r>
            <a:r>
              <a:rPr lang="fr-FR" dirty="0"/>
              <a:t>en ligne], </a:t>
            </a:r>
            <a:r>
              <a:rPr lang="fr-FR" dirty="0">
                <a:hlinkClick r:id="rId2"/>
              </a:rPr>
              <a:t>http://</a:t>
            </a:r>
            <a:r>
              <a:rPr lang="fr-FR" dirty="0" smtClean="0">
                <a:hlinkClick r:id="rId2"/>
              </a:rPr>
              <a:t>contact.maaf.fr/guide-accueil-maaf/l-espace-client-maaf.html</a:t>
            </a:r>
            <a:r>
              <a:rPr lang="fr-FR" dirty="0" smtClean="0"/>
              <a:t>, (consulté le 10 janvier 2019) </a:t>
            </a:r>
          </a:p>
          <a:p>
            <a:pPr marL="0" indent="0" algn="just">
              <a:buNone/>
            </a:pPr>
            <a:r>
              <a:rPr lang="fr-FR" dirty="0" smtClean="0"/>
              <a:t>Un article sur un site Internet:</a:t>
            </a:r>
          </a:p>
          <a:p>
            <a:pPr algn="just"/>
            <a:r>
              <a:rPr lang="fr-FR" dirty="0">
                <a:latin typeface="Calibri"/>
                <a:ea typeface="Calibri"/>
                <a:cs typeface="Times New Roman"/>
              </a:rPr>
              <a:t>NOM Prénom de l’auteur, « Titre de l’article », Titre de la page d’accueil du site, date de l’article, URL de la page ou du site (date de consultation).</a:t>
            </a:r>
          </a:p>
          <a:p>
            <a:pPr algn="just"/>
            <a:r>
              <a:rPr lang="fr-FR" dirty="0" smtClean="0"/>
              <a:t>LE NEVE </a:t>
            </a:r>
            <a:r>
              <a:rPr lang="fr-FR" dirty="0" err="1" smtClean="0"/>
              <a:t>Soazig</a:t>
            </a:r>
            <a:r>
              <a:rPr lang="fr-FR" dirty="0" smtClean="0"/>
              <a:t>, « Deux </a:t>
            </a:r>
            <a:r>
              <a:rPr lang="fr-FR" dirty="0"/>
              <a:t>tiers des jeunes ingénieurs ont un CDI dès leur sortie </a:t>
            </a:r>
            <a:r>
              <a:rPr lang="fr-FR" dirty="0" smtClean="0"/>
              <a:t>d’école », Le Monde</a:t>
            </a:r>
            <a:r>
              <a:rPr lang="fr-FR" dirty="0"/>
              <a:t>,</a:t>
            </a:r>
            <a:r>
              <a:rPr lang="fr-FR" dirty="0" smtClean="0"/>
              <a:t> 26 juin 2018, </a:t>
            </a:r>
            <a:r>
              <a:rPr lang="fr-FR" dirty="0" smtClean="0">
                <a:hlinkClick r:id="rId3"/>
              </a:rPr>
              <a:t>https</a:t>
            </a:r>
            <a:r>
              <a:rPr lang="fr-FR" dirty="0">
                <a:hlinkClick r:id="rId3"/>
              </a:rPr>
              <a:t>://</a:t>
            </a:r>
            <a:r>
              <a:rPr lang="fr-FR" dirty="0" smtClean="0">
                <a:hlinkClick r:id="rId3"/>
              </a:rPr>
              <a:t>www.lemonde.fr/campus/article/2018/06/26/deux-tiers-des-jeunes-ingenieurs-ont-un-cdi-des-leur-sortie-d-ecole_5321559_4401467.html</a:t>
            </a:r>
            <a:r>
              <a:rPr lang="fr-FR" dirty="0" smtClean="0"/>
              <a:t>, (consulté le 17 janvier 2019)</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2</a:t>
            </a:fld>
            <a:endParaRPr lang="fr-FR"/>
          </a:p>
        </p:txBody>
      </p:sp>
      <p:sp>
        <p:nvSpPr>
          <p:cNvPr id="6" name="Espace réservé de la date 5"/>
          <p:cNvSpPr>
            <a:spLocks noGrp="1"/>
          </p:cNvSpPr>
          <p:nvPr>
            <p:ph type="dt" sz="half" idx="10"/>
          </p:nvPr>
        </p:nvSpPr>
        <p:spPr/>
        <p:txBody>
          <a:bodyPr/>
          <a:lstStyle/>
          <a:p>
            <a:fld id="{F1347FED-32BB-41BD-9CB5-0E4A7CA4579C}" type="datetime1">
              <a:rPr lang="fr-FR" smtClean="0"/>
              <a:t>14/01/2021</a:t>
            </a:fld>
            <a:endParaRPr lang="fr-FR"/>
          </a:p>
        </p:txBody>
      </p:sp>
    </p:spTree>
    <p:extLst>
      <p:ext uri="{BB962C8B-B14F-4D97-AF65-F5344CB8AC3E}">
        <p14:creationId xmlns:p14="http://schemas.microsoft.com/office/powerpoint/2010/main" val="197123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 vous avez plusieurs sources</a:t>
            </a:r>
            <a:endParaRPr lang="fr-FR" dirty="0"/>
          </a:p>
        </p:txBody>
      </p:sp>
      <p:sp>
        <p:nvSpPr>
          <p:cNvPr id="3" name="Espace réservé du contenu 2"/>
          <p:cNvSpPr>
            <a:spLocks noGrp="1"/>
          </p:cNvSpPr>
          <p:nvPr>
            <p:ph sz="quarter" idx="1"/>
          </p:nvPr>
        </p:nvSpPr>
        <p:spPr/>
        <p:txBody>
          <a:bodyPr/>
          <a:lstStyle/>
          <a:p>
            <a:r>
              <a:rPr lang="fr-FR" dirty="0" smtClean="0"/>
              <a:t>Regrouper vos sources par type:</a:t>
            </a:r>
          </a:p>
          <a:p>
            <a:pPr lvl="1"/>
            <a:r>
              <a:rPr lang="fr-FR" dirty="0" smtClean="0"/>
              <a:t>Images</a:t>
            </a:r>
          </a:p>
          <a:p>
            <a:pPr lvl="1"/>
            <a:r>
              <a:rPr lang="fr-FR" dirty="0" smtClean="0"/>
              <a:t>Présentation groupe Orange</a:t>
            </a:r>
          </a:p>
          <a:p>
            <a:pPr lvl="1"/>
            <a:r>
              <a:rPr lang="fr-FR" dirty="0" smtClean="0"/>
              <a:t>Présentation protocoles…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3</a:t>
            </a:fld>
            <a:endParaRPr lang="fr-FR"/>
          </a:p>
        </p:txBody>
      </p:sp>
      <p:sp>
        <p:nvSpPr>
          <p:cNvPr id="6" name="Espace réservé de la date 5"/>
          <p:cNvSpPr>
            <a:spLocks noGrp="1"/>
          </p:cNvSpPr>
          <p:nvPr>
            <p:ph type="dt" sz="half" idx="10"/>
          </p:nvPr>
        </p:nvSpPr>
        <p:spPr/>
        <p:txBody>
          <a:bodyPr/>
          <a:lstStyle/>
          <a:p>
            <a:fld id="{B71D9EF7-B863-4DF5-B500-679BB7EFF4D2}" type="datetime1">
              <a:rPr lang="fr-FR" smtClean="0"/>
              <a:t>14/01/2021</a:t>
            </a:fld>
            <a:endParaRPr lang="fr-FR"/>
          </a:p>
        </p:txBody>
      </p:sp>
    </p:spTree>
    <p:extLst>
      <p:ext uri="{BB962C8B-B14F-4D97-AF65-F5344CB8AC3E}">
        <p14:creationId xmlns:p14="http://schemas.microsoft.com/office/powerpoint/2010/main" val="672481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Ce n’est ni une bibliographie, ni une webographie!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EA6A7D13-93E6-4B4F-A757-AE89F118431C}" type="slidenum">
              <a:rPr lang="fr-FR" smtClean="0"/>
              <a:t>4</a:t>
            </a:fld>
            <a:endParaRPr lang="fr-FR"/>
          </a:p>
        </p:txBody>
      </p:sp>
      <p:pic>
        <p:nvPicPr>
          <p:cNvPr id="5" name="Espace réservé du contenu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74812" y="2700337"/>
            <a:ext cx="6029325" cy="2295525"/>
          </a:xfrm>
          <a:ln w="28575">
            <a:solidFill>
              <a:srgbClr val="92D050"/>
            </a:solidFill>
          </a:ln>
        </p:spPr>
      </p:pic>
      <p:sp>
        <p:nvSpPr>
          <p:cNvPr id="7" name="Espace réservé de la date 6"/>
          <p:cNvSpPr>
            <a:spLocks noGrp="1"/>
          </p:cNvSpPr>
          <p:nvPr>
            <p:ph type="dt" sz="half" idx="10"/>
          </p:nvPr>
        </p:nvSpPr>
        <p:spPr/>
        <p:txBody>
          <a:bodyPr/>
          <a:lstStyle/>
          <a:p>
            <a:fld id="{28C6857D-B698-4E18-81FD-5194BE6C020C}" type="datetime1">
              <a:rPr lang="fr-FR" smtClean="0"/>
              <a:t>14/01/2021</a:t>
            </a:fld>
            <a:endParaRPr lang="fr-FR"/>
          </a:p>
        </p:txBody>
      </p:sp>
      <p:cxnSp>
        <p:nvCxnSpPr>
          <p:cNvPr id="6" name="Connecteur droit 5"/>
          <p:cNvCxnSpPr/>
          <p:nvPr/>
        </p:nvCxnSpPr>
        <p:spPr>
          <a:xfrm flipH="1">
            <a:off x="2051720" y="1988840"/>
            <a:ext cx="5040560" cy="3672408"/>
          </a:xfrm>
          <a:prstGeom prst="line">
            <a:avLst/>
          </a:prstGeom>
          <a:ln w="57150">
            <a:solidFill>
              <a:srgbClr val="FF0000"/>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1306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paragraphe</a:t>
            </a:r>
            <a:endParaRPr lang="fr-FR" dirty="0"/>
          </a:p>
        </p:txBody>
      </p:sp>
      <p:sp>
        <p:nvSpPr>
          <p:cNvPr id="3" name="Espace réservé du contenu 2"/>
          <p:cNvSpPr>
            <a:spLocks noGrp="1"/>
          </p:cNvSpPr>
          <p:nvPr>
            <p:ph sz="quarter" idx="1"/>
          </p:nvPr>
        </p:nvSpPr>
        <p:spPr/>
        <p:txBody>
          <a:bodyPr/>
          <a:lstStyle/>
          <a:p>
            <a:pPr algn="just"/>
            <a:r>
              <a:rPr lang="fr-FR" dirty="0" smtClean="0"/>
              <a:t>Un paragraphe est formé d’une suite de phrases, le point commun des phrases: le même thème</a:t>
            </a:r>
          </a:p>
          <a:p>
            <a:pPr algn="just"/>
            <a:r>
              <a:rPr lang="fr-FR" dirty="0" smtClean="0"/>
              <a:t>Les jeunes d’aujourd’hui écrivent une phrase, puis vont à la ligne, écrivent une autre phrase, ainsi de suite</a:t>
            </a:r>
          </a:p>
          <a:p>
            <a:pPr algn="just"/>
            <a:r>
              <a:rPr lang="fr-FR" dirty="0" smtClean="0"/>
              <a:t>Je vous rappelle, vous n’êtes pas sur votre réseau social, à publier ou poster un commentaire</a:t>
            </a:r>
          </a:p>
          <a:p>
            <a:pPr algn="just"/>
            <a:r>
              <a:rPr lang="fr-FR" dirty="0" smtClean="0"/>
              <a:t>Il s’agit d’un rapport, cela demande beaucoup plus de rigueur.</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5</a:t>
            </a:fld>
            <a:endParaRPr lang="fr-FR"/>
          </a:p>
        </p:txBody>
      </p:sp>
      <p:sp>
        <p:nvSpPr>
          <p:cNvPr id="6" name="Espace réservé de la date 5"/>
          <p:cNvSpPr>
            <a:spLocks noGrp="1"/>
          </p:cNvSpPr>
          <p:nvPr>
            <p:ph type="dt" sz="half" idx="10"/>
          </p:nvPr>
        </p:nvSpPr>
        <p:spPr/>
        <p:txBody>
          <a:bodyPr/>
          <a:lstStyle/>
          <a:p>
            <a:fld id="{1849BC24-DE15-4C93-86CE-4B10E0AF31D3}" type="datetime1">
              <a:rPr lang="fr-FR" smtClean="0"/>
              <a:t>14/01/2021</a:t>
            </a:fld>
            <a:endParaRPr lang="fr-FR"/>
          </a:p>
        </p:txBody>
      </p:sp>
    </p:spTree>
    <p:extLst>
      <p:ext uri="{BB962C8B-B14F-4D97-AF65-F5344CB8AC3E}">
        <p14:creationId xmlns:p14="http://schemas.microsoft.com/office/powerpoint/2010/main" val="1716521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 ne sont pas des paragraphes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4C66BB76-5929-4A72-83DC-ED1C45AE5CB1}" type="slidenum">
              <a:rPr lang="fr-FR" smtClean="0"/>
              <a:t>6</a:t>
            </a:fld>
            <a:endParaRPr lang="fr-FR"/>
          </a:p>
        </p:txBody>
      </p:sp>
      <p:sp>
        <p:nvSpPr>
          <p:cNvPr id="4" name="Espace réservé du contenu 3"/>
          <p:cNvSpPr>
            <a:spLocks noGrp="1"/>
          </p:cNvSpPr>
          <p:nvPr>
            <p:ph sz="quarter" idx="1"/>
          </p:nvPr>
        </p:nvSpPr>
        <p:spPr>
          <a:xfrm>
            <a:off x="612648" y="1600200"/>
            <a:ext cx="8207824" cy="4709120"/>
          </a:xfrm>
          <a:ln>
            <a:solidFill>
              <a:srgbClr val="002060"/>
            </a:solidFill>
          </a:ln>
        </p:spPr>
        <p:txBody>
          <a:bodyPr>
            <a:normAutofit lnSpcReduction="10000"/>
          </a:bodyPr>
          <a:lstStyle/>
          <a:p>
            <a:pPr marL="0" lvl="0" indent="0">
              <a:buClr>
                <a:srgbClr val="DA1F28"/>
              </a:buClr>
              <a:buNone/>
            </a:pPr>
            <a:r>
              <a:rPr lang="fr-FR" sz="1700" dirty="0" smtClean="0">
                <a:solidFill>
                  <a:prstClr val="black"/>
                </a:solidFill>
              </a:rPr>
              <a:t>Je suis très étonnée de trouver dans vos écrits des paragraphes constitués par une seule phrase.</a:t>
            </a:r>
          </a:p>
          <a:p>
            <a:pPr marL="0" lvl="0" indent="0">
              <a:buClr>
                <a:srgbClr val="DA1F28"/>
              </a:buClr>
              <a:buNone/>
            </a:pPr>
            <a:r>
              <a:rPr lang="fr-FR" sz="1700" dirty="0" smtClean="0">
                <a:solidFill>
                  <a:prstClr val="black"/>
                </a:solidFill>
              </a:rPr>
              <a:t>Je ne sais pas ce qui vous pousse à croire qu’aller à la ligne est un acte gratuit et sans signification.</a:t>
            </a:r>
          </a:p>
          <a:p>
            <a:pPr marL="0" lvl="0" indent="0">
              <a:buClr>
                <a:srgbClr val="DA1F28"/>
              </a:buClr>
              <a:buNone/>
            </a:pPr>
            <a:r>
              <a:rPr lang="fr-FR" sz="1700" dirty="0" smtClean="0">
                <a:solidFill>
                  <a:prstClr val="black"/>
                </a:solidFill>
              </a:rPr>
              <a:t>De plus, je suis également étonnée de trouver des phrases interminables, qui sont constituées de plusieurs relatives, aussi  je pense que les étudiants ne savent pas ce que cela signifie, car les notions de français apprises dans le secondaire sont tombées aux oubliettes, dommage car ce sont des </a:t>
            </a:r>
            <a:r>
              <a:rPr lang="fr-FR" sz="1700" b="1" dirty="0" smtClean="0">
                <a:solidFill>
                  <a:prstClr val="black"/>
                </a:solidFill>
              </a:rPr>
              <a:t>acquis précieux</a:t>
            </a:r>
            <a:r>
              <a:rPr lang="fr-FR" sz="1700" dirty="0" smtClean="0">
                <a:solidFill>
                  <a:prstClr val="black"/>
                </a:solidFill>
              </a:rPr>
              <a:t>, nécessaires et </a:t>
            </a:r>
            <a:r>
              <a:rPr lang="fr-FR" sz="1700" b="1" dirty="0" smtClean="0">
                <a:solidFill>
                  <a:prstClr val="black"/>
                </a:solidFill>
              </a:rPr>
              <a:t>incontournables dans une vie professionnelle</a:t>
            </a:r>
            <a:r>
              <a:rPr lang="fr-FR" sz="1700" dirty="0" smtClean="0">
                <a:solidFill>
                  <a:prstClr val="black"/>
                </a:solidFill>
              </a:rPr>
              <a:t>.</a:t>
            </a:r>
          </a:p>
          <a:p>
            <a:pPr marL="0" lvl="0" indent="0">
              <a:buClr>
                <a:srgbClr val="DA1F28"/>
              </a:buClr>
              <a:buNone/>
            </a:pPr>
            <a:endParaRPr lang="fr-FR" sz="1700" dirty="0">
              <a:solidFill>
                <a:prstClr val="black"/>
              </a:solidFill>
            </a:endParaRPr>
          </a:p>
          <a:p>
            <a:pPr marL="0" lvl="0" indent="0">
              <a:buClr>
                <a:srgbClr val="DA1F28"/>
              </a:buClr>
              <a:buNone/>
            </a:pPr>
            <a:r>
              <a:rPr lang="fr-FR" sz="1700" dirty="0" smtClean="0">
                <a:solidFill>
                  <a:prstClr val="black"/>
                </a:solidFill>
              </a:rPr>
              <a:t>Alors je vous invite à ne pas écrire comme dans une publicité, où l’intention de l’auteur est de vous plaire sans provoquer l’ennui.</a:t>
            </a:r>
          </a:p>
          <a:p>
            <a:pPr marL="0" lvl="0" indent="0">
              <a:buClr>
                <a:srgbClr val="DA1F28"/>
              </a:buClr>
              <a:buNone/>
            </a:pPr>
            <a:r>
              <a:rPr lang="fr-FR" sz="1700" dirty="0" smtClean="0">
                <a:solidFill>
                  <a:prstClr val="black"/>
                </a:solidFill>
              </a:rPr>
              <a:t>Je m’ennuie terriblement en lisant des écrits qui ne respectent pas les règles de mise en forme.</a:t>
            </a:r>
          </a:p>
          <a:p>
            <a:pPr marL="0" lvl="0" indent="0">
              <a:buClr>
                <a:srgbClr val="DA1F28"/>
              </a:buClr>
              <a:buNone/>
            </a:pPr>
            <a:r>
              <a:rPr lang="fr-FR" sz="1700" dirty="0" smtClean="0">
                <a:solidFill>
                  <a:prstClr val="black"/>
                </a:solidFill>
              </a:rPr>
              <a:t>D’ailleurs si on veut être logique, mes trois dernières phrases devraient être regroupées dans le même paragraphe car il s’agit du même sujet; la mise en forme d’un texte!</a:t>
            </a:r>
          </a:p>
          <a:p>
            <a:pPr marL="0" lvl="0" indent="0" algn="just">
              <a:buClr>
                <a:srgbClr val="DA1F28"/>
              </a:buClr>
              <a:buNone/>
            </a:pPr>
            <a:endParaRPr lang="fr-FR" sz="1700" dirty="0" smtClean="0">
              <a:solidFill>
                <a:prstClr val="black"/>
              </a:solidFill>
            </a:endParaRPr>
          </a:p>
        </p:txBody>
      </p:sp>
      <p:sp>
        <p:nvSpPr>
          <p:cNvPr id="5" name="Espace réservé de la date 4"/>
          <p:cNvSpPr>
            <a:spLocks noGrp="1"/>
          </p:cNvSpPr>
          <p:nvPr>
            <p:ph type="dt" sz="half" idx="10"/>
          </p:nvPr>
        </p:nvSpPr>
        <p:spPr/>
        <p:txBody>
          <a:bodyPr/>
          <a:lstStyle/>
          <a:p>
            <a:fld id="{A0A68C11-FEEF-4F1F-91AE-0EA66E6AA855}" type="datetime1">
              <a:rPr lang="fr-FR" smtClean="0"/>
              <a:t>14/01/2021</a:t>
            </a:fld>
            <a:endParaRPr lang="fr-FR"/>
          </a:p>
        </p:txBody>
      </p:sp>
      <p:cxnSp>
        <p:nvCxnSpPr>
          <p:cNvPr id="7" name="Connecteur droit 6"/>
          <p:cNvCxnSpPr/>
          <p:nvPr/>
        </p:nvCxnSpPr>
        <p:spPr>
          <a:xfrm flipH="1">
            <a:off x="1763688" y="1052736"/>
            <a:ext cx="4896544" cy="547260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9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t>
            </a:r>
            <a:r>
              <a:rPr lang="fr-FR" dirty="0" smtClean="0"/>
              <a:t>oujours pas!</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556792"/>
            <a:ext cx="8496944" cy="4739662"/>
          </a:xfrm>
          <a:prstGeom prst="rect">
            <a:avLst/>
          </a:prstGeom>
          <a:ln w="19050">
            <a:solidFill>
              <a:srgbClr val="92D050"/>
            </a:solidFill>
          </a:ln>
        </p:spPr>
      </p:pic>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7</a:t>
            </a:fld>
            <a:endParaRPr lang="fr-FR"/>
          </a:p>
        </p:txBody>
      </p:sp>
      <p:sp>
        <p:nvSpPr>
          <p:cNvPr id="5" name="Espace réservé de la date 4"/>
          <p:cNvSpPr>
            <a:spLocks noGrp="1"/>
          </p:cNvSpPr>
          <p:nvPr>
            <p:ph type="dt" sz="half" idx="10"/>
          </p:nvPr>
        </p:nvSpPr>
        <p:spPr/>
        <p:txBody>
          <a:bodyPr/>
          <a:lstStyle/>
          <a:p>
            <a:fld id="{7AECCE8B-E94C-43FD-A815-C18F54C5F557}" type="datetime1">
              <a:rPr lang="fr-FR" smtClean="0"/>
              <a:t>14/01/2021</a:t>
            </a:fld>
            <a:endParaRPr lang="fr-FR"/>
          </a:p>
        </p:txBody>
      </p:sp>
      <p:cxnSp>
        <p:nvCxnSpPr>
          <p:cNvPr id="7" name="Connecteur droit 6"/>
          <p:cNvCxnSpPr/>
          <p:nvPr/>
        </p:nvCxnSpPr>
        <p:spPr>
          <a:xfrm flipH="1">
            <a:off x="1763688" y="1124744"/>
            <a:ext cx="5184576" cy="56166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Voici des </a:t>
            </a:r>
            <a:r>
              <a:rPr lang="fr-FR" dirty="0" smtClean="0"/>
              <a:t>paragraphes, enfin!!!!</a:t>
            </a:r>
            <a:endParaRPr lang="fr-FR"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1484784"/>
            <a:ext cx="7416824" cy="4827258"/>
          </a:xfrm>
          <a:prstGeom prst="rect">
            <a:avLst/>
          </a:prstGeom>
          <a:ln w="19050">
            <a:solidFill>
              <a:srgbClr val="92D050"/>
            </a:solidFill>
          </a:ln>
        </p:spPr>
      </p:pic>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8</a:t>
            </a:fld>
            <a:endParaRPr lang="fr-FR"/>
          </a:p>
        </p:txBody>
      </p:sp>
      <p:sp>
        <p:nvSpPr>
          <p:cNvPr id="5" name="Espace réservé de la date 4"/>
          <p:cNvSpPr>
            <a:spLocks noGrp="1"/>
          </p:cNvSpPr>
          <p:nvPr>
            <p:ph type="dt" sz="half" idx="10"/>
          </p:nvPr>
        </p:nvSpPr>
        <p:spPr/>
        <p:txBody>
          <a:bodyPr/>
          <a:lstStyle/>
          <a:p>
            <a:fld id="{F91C1BBE-238E-4C62-BC95-2AEC178B42AE}" type="datetime1">
              <a:rPr lang="fr-FR" smtClean="0"/>
              <a:t>14/01/2021</a:t>
            </a:fld>
            <a:endParaRPr lang="fr-FR"/>
          </a:p>
        </p:txBody>
      </p:sp>
      <p:sp>
        <p:nvSpPr>
          <p:cNvPr id="6" name="Émoticône 5"/>
          <p:cNvSpPr/>
          <p:nvPr/>
        </p:nvSpPr>
        <p:spPr>
          <a:xfrm>
            <a:off x="8172400" y="4509120"/>
            <a:ext cx="914400" cy="914400"/>
          </a:xfrm>
          <a:prstGeom prst="smileyFace">
            <a:avLst/>
          </a:prstGeom>
          <a:solidFill>
            <a:schemeClr val="bg1"/>
          </a:solid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0817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sz="quarter" idx="1"/>
          </p:nvPr>
        </p:nvSpPr>
        <p:spPr/>
        <p:txBody>
          <a:bodyPr>
            <a:normAutofit lnSpcReduction="10000"/>
          </a:bodyPr>
          <a:lstStyle/>
          <a:p>
            <a:r>
              <a:rPr lang="fr-FR" dirty="0" smtClean="0"/>
              <a:t>Vous</a:t>
            </a:r>
            <a:r>
              <a:rPr lang="fr-FR" dirty="0" smtClean="0"/>
              <a:t> décrivez </a:t>
            </a:r>
            <a:r>
              <a:rPr lang="fr-FR" dirty="0" smtClean="0"/>
              <a:t>la situation de départ, pourquoi la licence ARM, pourquoi cette entreprise? Pourquoi ce service? De quoi ils ont besoin? Comment pouvez-vous les aider?...</a:t>
            </a:r>
          </a:p>
          <a:p>
            <a:r>
              <a:rPr lang="fr-FR" dirty="0" smtClean="0"/>
              <a:t>Le projet, quels sont les objectifs, les enjeux, les perspectives…le calendrier, les délais, les contraintes, le budget,…</a:t>
            </a:r>
          </a:p>
          <a:p>
            <a:r>
              <a:rPr lang="fr-FR" dirty="0" smtClean="0"/>
              <a:t>Le plan du rapport</a:t>
            </a:r>
          </a:p>
          <a:p>
            <a:r>
              <a:rPr lang="fr-FR" dirty="0" smtClean="0"/>
              <a:t>Cette introduction doit </a:t>
            </a:r>
            <a:r>
              <a:rPr lang="fr-FR" b="1" dirty="0" smtClean="0"/>
              <a:t>au moins mesurer </a:t>
            </a:r>
            <a:r>
              <a:rPr lang="fr-FR" dirty="0" smtClean="0"/>
              <a:t>une page!</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EA6A7D13-93E6-4B4F-A757-AE89F118431C}" type="slidenum">
              <a:rPr lang="fr-FR" smtClean="0"/>
              <a:t>9</a:t>
            </a:fld>
            <a:endParaRPr lang="fr-FR"/>
          </a:p>
        </p:txBody>
      </p:sp>
      <p:sp>
        <p:nvSpPr>
          <p:cNvPr id="6" name="Espace réservé de la date 5"/>
          <p:cNvSpPr>
            <a:spLocks noGrp="1"/>
          </p:cNvSpPr>
          <p:nvPr>
            <p:ph type="dt" sz="half" idx="10"/>
          </p:nvPr>
        </p:nvSpPr>
        <p:spPr/>
        <p:txBody>
          <a:bodyPr/>
          <a:lstStyle/>
          <a:p>
            <a:fld id="{1B58C758-B3E0-40AE-95E0-584CEDBE8367}" type="datetime1">
              <a:rPr lang="fr-FR" smtClean="0"/>
              <a:t>14/01/2021</a:t>
            </a:fld>
            <a:endParaRPr lang="fr-FR"/>
          </a:p>
        </p:txBody>
      </p:sp>
    </p:spTree>
    <p:extLst>
      <p:ext uri="{BB962C8B-B14F-4D97-AF65-F5344CB8AC3E}">
        <p14:creationId xmlns:p14="http://schemas.microsoft.com/office/powerpoint/2010/main" val="14366015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TotalTime>
  <Words>591</Words>
  <Application>Microsoft Office PowerPoint</Application>
  <PresentationFormat>Affichage à l'écran (4:3)</PresentationFormat>
  <Paragraphs>73</Paragraphs>
  <Slides>15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Calibri</vt:lpstr>
      <vt:lpstr>Times New Roman</vt:lpstr>
      <vt:lpstr>Tw Cen MT</vt:lpstr>
      <vt:lpstr>Wingdings</vt:lpstr>
      <vt:lpstr>Wingdings 2</vt:lpstr>
      <vt:lpstr>Médian</vt:lpstr>
      <vt:lpstr>Rédaction du rapport</vt:lpstr>
      <vt:lpstr>Citez vos sources</vt:lpstr>
      <vt:lpstr>Si vous avez plusieurs sources</vt:lpstr>
      <vt:lpstr>Ce n’est ni une bibliographie, ni une webographie!</vt:lpstr>
      <vt:lpstr>Un paragraphe</vt:lpstr>
      <vt:lpstr>Ce ne sont pas des paragraphes</vt:lpstr>
      <vt:lpstr>Toujours pas!</vt:lpstr>
      <vt:lpstr>Voici des paragraphes, enfin!!!!</vt:lpstr>
      <vt:lpstr>Introduction</vt:lpstr>
      <vt:lpstr>Ce n’est pas ça!</vt:lpstr>
      <vt:lpstr>Oui pourquoi pas!</vt:lpstr>
      <vt:lpstr>L’annexe n’est pas un cadeau pour l’enseignant en manque de lecture</vt:lpstr>
      <vt:lpstr>Les illustrations rédiger une table </vt:lpstr>
      <vt:lpstr>Présentation PowerPoint</vt:lpstr>
      <vt:lpstr>Les documents doivent avoir un titre, un numéro, une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Rédaction du rapport</dc:title>
  <dc:creator>Utilisateur Windows</dc:creator>
  <cp:lastModifiedBy>cr2i</cp:lastModifiedBy>
  <cp:revision>11</cp:revision>
  <dcterms:created xsi:type="dcterms:W3CDTF">2019-01-17T20:49:39Z</dcterms:created>
  <dcterms:modified xsi:type="dcterms:W3CDTF">2021-01-14T15:37:23Z</dcterms:modified>
</cp:coreProperties>
</file>