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7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58" r:id="rId5"/>
    <p:sldId id="259" r:id="rId6"/>
    <p:sldId id="260" r:id="rId7"/>
    <p:sldId id="262" r:id="rId8"/>
    <p:sldId id="263" r:id="rId9"/>
    <p:sldId id="300" r:id="rId10"/>
    <p:sldId id="30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02" r:id="rId22"/>
    <p:sldId id="274" r:id="rId23"/>
    <p:sldId id="275" r:id="rId24"/>
    <p:sldId id="276" r:id="rId25"/>
    <p:sldId id="277" r:id="rId26"/>
    <p:sldId id="278" r:id="rId27"/>
    <p:sldId id="303" r:id="rId28"/>
    <p:sldId id="304" r:id="rId29"/>
    <p:sldId id="305" r:id="rId30"/>
    <p:sldId id="306" r:id="rId31"/>
    <p:sldId id="279" r:id="rId32"/>
    <p:sldId id="307" r:id="rId33"/>
    <p:sldId id="280" r:id="rId34"/>
    <p:sldId id="308" r:id="rId35"/>
    <p:sldId id="309" r:id="rId36"/>
    <p:sldId id="310" r:id="rId37"/>
    <p:sldId id="311" r:id="rId38"/>
    <p:sldId id="282" r:id="rId39"/>
    <p:sldId id="312" r:id="rId40"/>
    <p:sldId id="283" r:id="rId41"/>
    <p:sldId id="284" r:id="rId42"/>
    <p:sldId id="285" r:id="rId43"/>
    <p:sldId id="286" r:id="rId44"/>
    <p:sldId id="287" r:id="rId45"/>
    <p:sldId id="313" r:id="rId46"/>
    <p:sldId id="288" r:id="rId47"/>
    <p:sldId id="289" r:id="rId48"/>
    <p:sldId id="314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316" r:id="rId59"/>
    <p:sldId id="315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79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02/01/2016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Registre Internet Régionaux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(R.I.R.)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940px-Regional_Internet_Registries_world_map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" y="1780381"/>
            <a:ext cx="8953500" cy="3952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faire référence aux 8 bits d'une adresse IPv4, nous utilisons le terme « octet </a:t>
            </a:r>
            <a:r>
              <a:rPr lang="fr-FR" dirty="0" smtClean="0"/>
              <a:t>».</a:t>
            </a:r>
          </a:p>
          <a:p>
            <a:endParaRPr lang="fr-FR" dirty="0" smtClean="0"/>
          </a:p>
          <a:p>
            <a:r>
              <a:rPr lang="fr-FR" dirty="0" smtClean="0"/>
              <a:t>Pour les adresses IPv6, « </a:t>
            </a:r>
            <a:r>
              <a:rPr lang="fr-FR" b="1" dirty="0" err="1" smtClean="0"/>
              <a:t>hextet</a:t>
            </a:r>
            <a:r>
              <a:rPr lang="fr-FR" dirty="0" smtClean="0"/>
              <a:t> » est le terme non officiel utilisé pour désigner un segment de 16 bits ou de quatre valeurs hexadécimales.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Conversions hexadécimales </a:t>
            </a:r>
            <a:br>
              <a:rPr lang="fr-FR" b="1" dirty="0" smtClean="0"/>
            </a:br>
            <a:endParaRPr lang="fr-FR" dirty="0"/>
          </a:p>
        </p:txBody>
      </p:sp>
      <p:pic>
        <p:nvPicPr>
          <p:cNvPr id="4" name="Espace réservé du contenu 3" descr="8.2.2.2-Représentation-de-l'adresse-IPv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052736"/>
            <a:ext cx="7488832" cy="556475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Omission des zéros en début de segment de 16 bits (ou d'</a:t>
            </a:r>
            <a:r>
              <a:rPr lang="fr-FR" dirty="0" err="1" smtClean="0"/>
              <a:t>hextet</a:t>
            </a:r>
            <a:r>
              <a:rPr lang="fr-FR" dirty="0" smtClean="0"/>
              <a:t>).</a:t>
            </a:r>
            <a:endParaRPr lang="fr-FR" dirty="0"/>
          </a:p>
        </p:txBody>
      </p:sp>
      <p:pic>
        <p:nvPicPr>
          <p:cNvPr id="4" name="Espace réservé du contenu 3" descr="8.2.2.3-Règle-n°-1---1--Omettre-les-zéros-en-début-de-seg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2924944"/>
            <a:ext cx="7620000" cy="18478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Omission des zéros en début de segment de 16 bits (ou d'</a:t>
            </a:r>
            <a:r>
              <a:rPr lang="fr-FR" dirty="0" err="1" smtClean="0"/>
              <a:t>hextet</a:t>
            </a:r>
            <a:r>
              <a:rPr lang="fr-FR" dirty="0" smtClean="0"/>
              <a:t>).</a:t>
            </a:r>
            <a:endParaRPr lang="fr-FR" dirty="0"/>
          </a:p>
        </p:txBody>
      </p:sp>
      <p:pic>
        <p:nvPicPr>
          <p:cNvPr id="4" name="Espace réservé du contenu 3" descr="8.2.2.3-Règle-n°-1---2--Omettre-les-zéros-en-début-de-seg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939256"/>
            <a:ext cx="7620000" cy="18478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Omission des zéros en début de segment de 16 bits (ou d'</a:t>
            </a:r>
            <a:r>
              <a:rPr lang="fr-FR" dirty="0" err="1" smtClean="0"/>
              <a:t>hextet</a:t>
            </a:r>
            <a:r>
              <a:rPr lang="fr-FR" dirty="0" smtClean="0"/>
              <a:t>).</a:t>
            </a:r>
            <a:endParaRPr lang="fr-FR" dirty="0"/>
          </a:p>
        </p:txBody>
      </p:sp>
      <p:pic>
        <p:nvPicPr>
          <p:cNvPr id="4" name="Espace réservé du contenu 3" descr="8.2.2.3-Règle-n°-1---3--Omettre-les-zéros-en-début-de-seg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939256"/>
            <a:ext cx="7620000" cy="18478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Omission des zéros en début de segment de 16 bits (ou d'</a:t>
            </a:r>
            <a:r>
              <a:rPr lang="fr-FR" dirty="0" err="1" smtClean="0"/>
              <a:t>hextet</a:t>
            </a:r>
            <a:r>
              <a:rPr lang="fr-FR" dirty="0" smtClean="0"/>
              <a:t>).</a:t>
            </a:r>
            <a:endParaRPr lang="fr-FR" dirty="0"/>
          </a:p>
        </p:txBody>
      </p:sp>
      <p:pic>
        <p:nvPicPr>
          <p:cNvPr id="4" name="Espace réservé du contenu 3" descr="8.2.2.3-Règle-n°-1---4--Omettre-les-zéros-en-début-de-seg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939256"/>
            <a:ext cx="7620000" cy="184785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Omission des zéros en début de segment de 16 bits (ou d'</a:t>
            </a:r>
            <a:r>
              <a:rPr lang="fr-FR" dirty="0" err="1" smtClean="0"/>
              <a:t>hextet</a:t>
            </a:r>
            <a:r>
              <a:rPr lang="fr-FR" dirty="0" smtClean="0"/>
              <a:t>).</a:t>
            </a:r>
            <a:endParaRPr lang="fr-FR" dirty="0"/>
          </a:p>
        </p:txBody>
      </p:sp>
      <p:pic>
        <p:nvPicPr>
          <p:cNvPr id="6" name="Espace réservé du contenu 5" descr="8.2.2.3-Règle-n°-1---5--Omettre-les-zéros-en-début-de-seg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939256"/>
            <a:ext cx="7620000" cy="184785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Omission des zéros en début de segment de 16 bits (ou d'</a:t>
            </a:r>
            <a:r>
              <a:rPr lang="fr-FR" dirty="0" err="1" smtClean="0"/>
              <a:t>hextet</a:t>
            </a:r>
            <a:r>
              <a:rPr lang="fr-FR" dirty="0" smtClean="0"/>
              <a:t>).</a:t>
            </a:r>
            <a:endParaRPr lang="fr-FR" dirty="0"/>
          </a:p>
        </p:txBody>
      </p:sp>
      <p:pic>
        <p:nvPicPr>
          <p:cNvPr id="4" name="Espace réservé du contenu 3" descr="8.2.2.3-Règle-n°-1---6--Omettre-les-zéros-en-début-de-seg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939256"/>
            <a:ext cx="7620000" cy="184785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Omission des zéros en début de segment de 16 bits (ou d'</a:t>
            </a:r>
            <a:r>
              <a:rPr lang="fr-FR" dirty="0" err="1" smtClean="0"/>
              <a:t>hextet</a:t>
            </a:r>
            <a:r>
              <a:rPr lang="fr-FR" dirty="0" smtClean="0"/>
              <a:t>).</a:t>
            </a:r>
            <a:endParaRPr lang="fr-FR" dirty="0"/>
          </a:p>
        </p:txBody>
      </p:sp>
      <p:pic>
        <p:nvPicPr>
          <p:cNvPr id="4" name="Espace réservé du contenu 3" descr="8.2.2.3-Règle-n°-1---7--Omettre-les-zéros-en-début-de-seg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939256"/>
            <a:ext cx="7620000" cy="184785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Omission des zéros en début de segment de 16 bits (ou d'</a:t>
            </a:r>
            <a:r>
              <a:rPr lang="fr-FR" dirty="0" err="1" smtClean="0"/>
              <a:t>hextet</a:t>
            </a:r>
            <a:r>
              <a:rPr lang="fr-FR" dirty="0" smtClean="0"/>
              <a:t>).</a:t>
            </a:r>
            <a:endParaRPr lang="fr-FR" dirty="0"/>
          </a:p>
        </p:txBody>
      </p:sp>
      <p:pic>
        <p:nvPicPr>
          <p:cNvPr id="4" name="Espace réservé du contenu 3" descr="8.2.2.3-Règle-n°-1---8--Omettre-les-zéros-en-début-de-seg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939256"/>
            <a:ext cx="7620000" cy="184785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coexistence </a:t>
            </a:r>
            <a:r>
              <a:rPr lang="fr-FR" dirty="0" smtClean="0"/>
              <a:t>des protocoles IPv4 et IPv6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sz="4000" dirty="0" smtClean="0"/>
              <a:t>L'espace </a:t>
            </a:r>
            <a:r>
              <a:rPr lang="fr-FR" sz="4000" dirty="0" smtClean="0"/>
              <a:t>d'adressage de la classe </a:t>
            </a:r>
            <a:r>
              <a:rPr lang="fr-FR" sz="4000" dirty="0" smtClean="0"/>
              <a:t>C était </a:t>
            </a:r>
            <a:r>
              <a:rPr lang="fr-FR" sz="4000" dirty="0" smtClean="0"/>
              <a:t>réservé aux </a:t>
            </a:r>
            <a:endParaRPr lang="fr-FR" sz="4000" dirty="0" smtClean="0"/>
          </a:p>
          <a:p>
            <a:pPr algn="ctr">
              <a:buNone/>
            </a:pPr>
            <a:r>
              <a:rPr lang="fr-FR" sz="4000" dirty="0" smtClean="0"/>
              <a:t>réseaux </a:t>
            </a:r>
            <a:r>
              <a:rPr lang="fr-FR" sz="4000" dirty="0" smtClean="0"/>
              <a:t>de petite </a:t>
            </a:r>
            <a:r>
              <a:rPr lang="fr-FR" sz="4000" dirty="0" smtClean="0"/>
              <a:t>taille</a:t>
            </a:r>
          </a:p>
          <a:p>
            <a:pPr algn="ctr">
              <a:buNone/>
            </a:pPr>
            <a:r>
              <a:rPr lang="fr-FR" sz="4000" dirty="0" smtClean="0"/>
              <a:t> </a:t>
            </a:r>
            <a:r>
              <a:rPr lang="fr-FR" sz="4000" dirty="0" smtClean="0"/>
              <a:t>comportant </a:t>
            </a:r>
            <a:endParaRPr lang="fr-FR" sz="4000" dirty="0" smtClean="0"/>
          </a:p>
          <a:p>
            <a:pPr algn="ctr">
              <a:buNone/>
            </a:pPr>
            <a:r>
              <a:rPr lang="fr-FR" sz="5000" dirty="0" smtClean="0"/>
              <a:t>254 </a:t>
            </a:r>
            <a:r>
              <a:rPr lang="fr-FR" sz="5000" dirty="0" smtClean="0"/>
              <a:t>hôtes </a:t>
            </a:r>
            <a:endParaRPr lang="fr-FR" sz="5000" dirty="0" smtClean="0"/>
          </a:p>
          <a:p>
            <a:pPr algn="ctr">
              <a:buNone/>
            </a:pPr>
            <a:r>
              <a:rPr lang="fr-FR" sz="4000" dirty="0" smtClean="0"/>
              <a:t>au </a:t>
            </a:r>
            <a:r>
              <a:rPr lang="fr-FR" sz="4000" dirty="0" smtClean="0"/>
              <a:t>maximum.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2.4-Règle-n°-2---1--Omettre-les-séquences-composées-uniquement-de-zéro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6643" y="1600200"/>
            <a:ext cx="7590714" cy="45259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fr-FR" sz="4000" b="1" dirty="0" smtClean="0"/>
              <a:t>Une </a:t>
            </a:r>
            <a:r>
              <a:rPr lang="fr-FR" sz="4000" b="1" dirty="0" smtClean="0"/>
              <a:t>suite de </a:t>
            </a:r>
            <a:endParaRPr lang="fr-FR" sz="4000" b="1" dirty="0" smtClean="0"/>
          </a:p>
          <a:p>
            <a:pPr algn="ctr">
              <a:buNone/>
            </a:pPr>
            <a:r>
              <a:rPr lang="fr-FR" sz="4000" b="1" dirty="0" smtClean="0"/>
              <a:t>deux </a:t>
            </a:r>
            <a:r>
              <a:rPr lang="fr-FR" sz="4000" b="1" dirty="0" smtClean="0"/>
              <a:t>fois </a:t>
            </a:r>
            <a:endParaRPr lang="fr-FR" sz="4000" b="1" dirty="0" smtClean="0"/>
          </a:p>
          <a:p>
            <a:pPr algn="ctr">
              <a:buNone/>
            </a:pPr>
            <a:r>
              <a:rPr lang="fr-FR" sz="4000" b="1" dirty="0" smtClean="0"/>
              <a:t>deux-points </a:t>
            </a:r>
            <a:r>
              <a:rPr lang="fr-FR" sz="4000" b="1" dirty="0" smtClean="0"/>
              <a:t>(::) </a:t>
            </a:r>
            <a:endParaRPr lang="fr-FR" sz="4000" b="1" dirty="0" smtClean="0"/>
          </a:p>
          <a:p>
            <a:pPr algn="ctr">
              <a:buNone/>
            </a:pPr>
            <a:r>
              <a:rPr lang="fr-FR" sz="4000" b="1" dirty="0" smtClean="0"/>
              <a:t>ne </a:t>
            </a:r>
            <a:r>
              <a:rPr lang="fr-FR" sz="4000" b="1" dirty="0" smtClean="0"/>
              <a:t>peut être utilisée </a:t>
            </a:r>
            <a:endParaRPr lang="fr-FR" sz="4000" b="1" dirty="0" smtClean="0"/>
          </a:p>
          <a:p>
            <a:pPr algn="ctr">
              <a:buNone/>
            </a:pPr>
            <a:r>
              <a:rPr lang="fr-FR" sz="4000" b="1" dirty="0" smtClean="0"/>
              <a:t>qu’une </a:t>
            </a:r>
            <a:r>
              <a:rPr lang="fr-FR" sz="4000" b="1" dirty="0" smtClean="0"/>
              <a:t>seule fois </a:t>
            </a:r>
            <a:endParaRPr lang="fr-FR" sz="4000" b="1" dirty="0" smtClean="0"/>
          </a:p>
          <a:p>
            <a:pPr algn="ctr">
              <a:buNone/>
            </a:pPr>
            <a:r>
              <a:rPr lang="fr-FR" sz="4000" b="1" dirty="0" smtClean="0"/>
              <a:t>par </a:t>
            </a:r>
            <a:r>
              <a:rPr lang="fr-FR" sz="4000" b="1" dirty="0" smtClean="0"/>
              <a:t>adresse</a:t>
            </a:r>
            <a:endParaRPr lang="fr-FR" sz="4000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2.4-Règle-n°-2---2--Omettre-les-séquences-composées-uniquement-de-zéro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6643" y="1600200"/>
            <a:ext cx="7590714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2.4-Règle-n°-2---3--Omettre-les-séquences-composées-uniquement-de-zéro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6643" y="1600200"/>
            <a:ext cx="7590714" cy="452596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2.4-Règle-n°-2---4--Omettre-les-séquences-composées-uniquement-de-zéro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6643" y="1600200"/>
            <a:ext cx="7590714" cy="4525963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2.4-Règle-n°-2---5--Omettre-les-séquences-composées-uniquement-de-zéro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6643" y="1600200"/>
            <a:ext cx="7590714" cy="452596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Une adresse source IPv6 doit être une adresse de monodiffusion</a:t>
            </a:r>
            <a:r>
              <a:rPr lang="fr-FR" b="1" dirty="0" smtClean="0"/>
              <a:t>.</a:t>
            </a:r>
            <a:endParaRPr lang="fr-FR" dirty="0"/>
          </a:p>
        </p:txBody>
      </p:sp>
      <p:pic>
        <p:nvPicPr>
          <p:cNvPr id="6" name="Espace réservé du contenu 5" descr="8.2.3.1-Types-d'adresses-IPv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73877" y="1600200"/>
            <a:ext cx="5596245" cy="4525963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fr-FR" dirty="0" smtClean="0"/>
              <a:t>L'adresse IP </a:t>
            </a:r>
            <a:endParaRPr lang="fr-FR" dirty="0" smtClean="0"/>
          </a:p>
          <a:p>
            <a:pPr algn="ctr">
              <a:buNone/>
            </a:pPr>
            <a:r>
              <a:rPr lang="fr-FR" dirty="0" smtClean="0"/>
              <a:t>192.168.1.10 </a:t>
            </a:r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/>
              <a:t>et </a:t>
            </a:r>
            <a:r>
              <a:rPr lang="fr-FR" dirty="0" smtClean="0"/>
              <a:t>le masque de sous-réseau </a:t>
            </a:r>
            <a:endParaRPr lang="fr-FR" dirty="0" smtClean="0"/>
          </a:p>
          <a:p>
            <a:pPr algn="ctr">
              <a:buNone/>
            </a:pPr>
            <a:r>
              <a:rPr lang="fr-FR" dirty="0" smtClean="0"/>
              <a:t>255.255.255.0</a:t>
            </a:r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/>
              <a:t>Peuvent s’écrire grâce a la notation </a:t>
            </a:r>
            <a:r>
              <a:rPr lang="fr-FR" b="1" dirty="0" smtClean="0"/>
              <a:t>CIDR</a:t>
            </a:r>
            <a:r>
              <a:rPr lang="fr-FR" dirty="0" smtClean="0"/>
              <a:t> : </a:t>
            </a: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/>
              <a:t>192.168.1.10/24</a:t>
            </a:r>
            <a:r>
              <a:rPr lang="fr-FR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protocole IPv6 n'utilise pas la notation décimale à point du masque de sous-réseau.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 smtClean="0"/>
              <a:t>longueur de préfixe est utilisée pour indiquer la partie réseau d'une adresse IPv6 à l'aide de la notation adresse IPv6/longueur de préfixe</a:t>
            </a:r>
            <a:r>
              <a:rPr lang="fr-FR" dirty="0" smtClean="0"/>
              <a:t>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La longueur de préfixe peut aller de 0 à 128.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 existe </a:t>
            </a:r>
            <a:r>
              <a:rPr lang="fr-FR" b="1" dirty="0" smtClean="0"/>
              <a:t>six</a:t>
            </a:r>
            <a:r>
              <a:rPr lang="fr-FR" dirty="0" smtClean="0"/>
              <a:t> types d'adresse de monodiffusion IPv6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1- Monodiffusion </a:t>
            </a:r>
            <a:r>
              <a:rPr lang="fr-FR" b="1" dirty="0" smtClean="0"/>
              <a:t>globale </a:t>
            </a:r>
          </a:p>
          <a:p>
            <a:pPr lvl="0"/>
            <a:r>
              <a:rPr lang="fr-FR" dirty="0" smtClean="0"/>
              <a:t>Une adresse de monodiffusion globale est similaire à une adresse IPv4 publique.</a:t>
            </a:r>
          </a:p>
          <a:p>
            <a:pPr lvl="0"/>
            <a:r>
              <a:rPr lang="fr-FR" dirty="0" smtClean="0"/>
              <a:t>Ces adresses sont uniques au monde et routables sur Internet.</a:t>
            </a:r>
          </a:p>
          <a:p>
            <a:pPr lvl="0"/>
            <a:r>
              <a:rPr lang="fr-FR" dirty="0" smtClean="0"/>
              <a:t>Les adresses de monodiffusion globale peuvent être </a:t>
            </a:r>
            <a:r>
              <a:rPr lang="fr-FR" dirty="0" smtClean="0"/>
              <a:t>statique ou dynamique.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Prévision de </a:t>
            </a:r>
            <a:r>
              <a:rPr lang="fr-FR" dirty="0" err="1" smtClean="0"/>
              <a:t>connection</a:t>
            </a:r>
            <a:endParaRPr lang="fr-FR" dirty="0"/>
          </a:p>
        </p:txBody>
      </p:sp>
      <p:pic>
        <p:nvPicPr>
          <p:cNvPr id="4" name="Espace réservé du contenu 3" descr="internet-of-things-adoption-predic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598289" y="1556792"/>
            <a:ext cx="9742289" cy="51167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Il existe </a:t>
            </a:r>
            <a:r>
              <a:rPr lang="fr-FR" b="1" dirty="0" smtClean="0"/>
              <a:t>six</a:t>
            </a:r>
            <a:r>
              <a:rPr lang="fr-FR" dirty="0" smtClean="0"/>
              <a:t> types d'adresse de monodiffusion IPv6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b="1" dirty="0" smtClean="0"/>
              <a:t>2- Link-local</a:t>
            </a:r>
            <a:r>
              <a:rPr lang="fr-FR" dirty="0" smtClean="0"/>
              <a:t> </a:t>
            </a:r>
            <a:endParaRPr lang="fr-FR" dirty="0" smtClean="0"/>
          </a:p>
          <a:p>
            <a:pPr lvl="0"/>
            <a:r>
              <a:rPr lang="fr-FR" dirty="0" smtClean="0"/>
              <a:t>Les adresses </a:t>
            </a:r>
            <a:r>
              <a:rPr lang="fr-FR" dirty="0" err="1" smtClean="0"/>
              <a:t>link</a:t>
            </a:r>
            <a:r>
              <a:rPr lang="fr-FR" dirty="0" smtClean="0"/>
              <a:t>-local sont utilisées pour communiquer avec d'autres périphériques sur la même liaison locale</a:t>
            </a:r>
            <a:r>
              <a:rPr lang="fr-FR" dirty="0" smtClean="0"/>
              <a:t>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Les </a:t>
            </a:r>
            <a:r>
              <a:rPr lang="fr-FR" dirty="0" smtClean="0"/>
              <a:t>adresses </a:t>
            </a:r>
            <a:r>
              <a:rPr lang="fr-FR" b="1" dirty="0" err="1" smtClean="0"/>
              <a:t>link</a:t>
            </a:r>
            <a:r>
              <a:rPr lang="fr-FR" b="1" dirty="0" smtClean="0"/>
              <a:t>-local</a:t>
            </a:r>
            <a:r>
              <a:rPr lang="fr-FR" dirty="0" smtClean="0"/>
              <a:t> sont confinées à une seule liaison.</a:t>
            </a:r>
          </a:p>
          <a:p>
            <a:pPr lvl="0"/>
            <a:r>
              <a:rPr lang="fr-FR" dirty="0" smtClean="0"/>
              <a:t>Les routeurs ne transmettent </a:t>
            </a:r>
            <a:r>
              <a:rPr lang="fr-FR" b="1" dirty="0" smtClean="0"/>
              <a:t>aucun paquet</a:t>
            </a:r>
            <a:r>
              <a:rPr lang="fr-FR" dirty="0" smtClean="0"/>
              <a:t> avec une adresse source ou de destination </a:t>
            </a:r>
            <a:r>
              <a:rPr lang="fr-FR" dirty="0" err="1" smtClean="0"/>
              <a:t>link</a:t>
            </a:r>
            <a:r>
              <a:rPr lang="fr-FR" dirty="0" smtClean="0"/>
              <a:t>-local. </a:t>
            </a:r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Les adresses </a:t>
            </a:r>
            <a:r>
              <a:rPr lang="fr-FR" dirty="0" err="1" smtClean="0"/>
              <a:t>link</a:t>
            </a:r>
            <a:r>
              <a:rPr lang="fr-FR" dirty="0" smtClean="0"/>
              <a:t>-local IPv6 se trouvent dans la plage </a:t>
            </a:r>
            <a:r>
              <a:rPr lang="fr-FR" b="1" dirty="0" smtClean="0"/>
              <a:t>FE80::/10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b="1" dirty="0" smtClean="0"/>
              <a:t>/10</a:t>
            </a:r>
            <a:r>
              <a:rPr lang="fr-FR" dirty="0" smtClean="0"/>
              <a:t> Indique que les 10 premiers bits sont 1111 1110 10xx </a:t>
            </a:r>
            <a:r>
              <a:rPr lang="fr-FR" dirty="0" err="1" smtClean="0"/>
              <a:t>xxxx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Le premier </a:t>
            </a:r>
            <a:r>
              <a:rPr lang="fr-FR" dirty="0" err="1" smtClean="0"/>
              <a:t>hextet</a:t>
            </a:r>
            <a:r>
              <a:rPr lang="fr-FR" dirty="0" smtClean="0"/>
              <a:t> dispose d'une plage allant de 1111 1110 10</a:t>
            </a:r>
            <a:r>
              <a:rPr lang="fr-FR" b="1" dirty="0" smtClean="0"/>
              <a:t>00 0000</a:t>
            </a:r>
            <a:r>
              <a:rPr lang="fr-FR" dirty="0" smtClean="0"/>
              <a:t> (FE80) à 1111 1110 10</a:t>
            </a:r>
            <a:r>
              <a:rPr lang="fr-FR" b="1" dirty="0" smtClean="0"/>
              <a:t>11 1111</a:t>
            </a:r>
            <a:r>
              <a:rPr lang="fr-FR" dirty="0" smtClean="0"/>
              <a:t> (FEBF).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Les hôtes IPv6 créent une adresse </a:t>
            </a:r>
            <a:r>
              <a:rPr lang="fr-FR" dirty="0" err="1" smtClean="0"/>
              <a:t>link</a:t>
            </a:r>
            <a:r>
              <a:rPr lang="fr-FR" dirty="0" smtClean="0"/>
              <a:t>-local IPv6 même si aucune adresse de monodiffusion globale IPv6 n'a été attribuée aux périphériques. </a:t>
            </a:r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3.2-Longueur-de-préfixe-IPv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205831"/>
            <a:ext cx="7620000" cy="33147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Il existe </a:t>
            </a:r>
            <a:r>
              <a:rPr lang="fr-FR" b="1" dirty="0" smtClean="0"/>
              <a:t>six</a:t>
            </a:r>
            <a:r>
              <a:rPr lang="fr-FR" dirty="0" smtClean="0"/>
              <a:t> types d'adresse de monodiffusion IPv6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b="1" dirty="0" smtClean="0"/>
              <a:t>3- Bouclage</a:t>
            </a:r>
            <a:r>
              <a:rPr lang="fr-FR" dirty="0" smtClean="0"/>
              <a:t> </a:t>
            </a:r>
            <a:endParaRPr lang="fr-FR" dirty="0" smtClean="0"/>
          </a:p>
          <a:p>
            <a:pPr lvl="0"/>
            <a:r>
              <a:rPr lang="fr-FR" dirty="0" smtClean="0"/>
              <a:t>Une adresse de bouclage est utilisée par un hôte pour envoyer un paquet à lui-même.</a:t>
            </a:r>
          </a:p>
          <a:p>
            <a:pPr lvl="0"/>
            <a:r>
              <a:rPr lang="fr-FR" dirty="0" smtClean="0"/>
              <a:t>Elle ne peut pas être attribuée à une interface physique.</a:t>
            </a:r>
          </a:p>
          <a:p>
            <a:pPr lvl="0"/>
            <a:r>
              <a:rPr lang="fr-FR" dirty="0" smtClean="0"/>
              <a:t>L'adresse </a:t>
            </a:r>
            <a:r>
              <a:rPr lang="fr-FR" dirty="0" smtClean="0"/>
              <a:t>de bouclage IPv6 contient uniquement des 0, excepté le dernier bit</a:t>
            </a:r>
            <a:r>
              <a:rPr lang="fr-FR" dirty="0" smtClean="0"/>
              <a:t>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Elle est donc notée </a:t>
            </a:r>
            <a:r>
              <a:rPr lang="fr-FR" b="1" dirty="0" smtClean="0"/>
              <a:t>::1/128</a:t>
            </a:r>
            <a:r>
              <a:rPr lang="fr-FR" dirty="0" smtClean="0"/>
              <a:t>, ou simplement </a:t>
            </a:r>
            <a:r>
              <a:rPr lang="fr-FR" b="1" dirty="0" smtClean="0"/>
              <a:t>::1</a:t>
            </a:r>
            <a:r>
              <a:rPr lang="fr-FR" dirty="0" smtClean="0"/>
              <a:t> au format compressé.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3.4-2-Les adresses de monodiffusion link-local IPv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496344"/>
            <a:ext cx="7620000" cy="2733675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Il existe </a:t>
            </a:r>
            <a:r>
              <a:rPr lang="fr-FR" b="1" dirty="0" smtClean="0"/>
              <a:t>six</a:t>
            </a:r>
            <a:r>
              <a:rPr lang="fr-FR" dirty="0" smtClean="0"/>
              <a:t> types d'adresse de monodiffusion IPv6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b="1" dirty="0" smtClean="0"/>
              <a:t>4- Adresse </a:t>
            </a:r>
            <a:r>
              <a:rPr lang="fr-FR" b="1" dirty="0" smtClean="0"/>
              <a:t>non spécifiée</a:t>
            </a:r>
            <a:r>
              <a:rPr lang="fr-FR" dirty="0" smtClean="0"/>
              <a:t> </a:t>
            </a:r>
          </a:p>
          <a:p>
            <a:pPr lvl="0"/>
            <a:r>
              <a:rPr lang="fr-FR" dirty="0" smtClean="0"/>
              <a:t>C’est une adresse contenant uniquement des </a:t>
            </a:r>
            <a:r>
              <a:rPr lang="fr-FR" b="1" dirty="0" smtClean="0"/>
              <a:t>0</a:t>
            </a:r>
            <a:r>
              <a:rPr lang="fr-FR" dirty="0" smtClean="0"/>
              <a:t> et notée </a:t>
            </a:r>
            <a:r>
              <a:rPr lang="fr-FR" b="1" dirty="0" smtClean="0"/>
              <a:t>::/128</a:t>
            </a:r>
            <a:r>
              <a:rPr lang="fr-FR" dirty="0" smtClean="0"/>
              <a:t> ou simplement </a:t>
            </a:r>
            <a:r>
              <a:rPr lang="fr-FR" b="1" dirty="0" smtClean="0"/>
              <a:t>::</a:t>
            </a:r>
            <a:r>
              <a:rPr lang="fr-FR" dirty="0" smtClean="0"/>
              <a:t> au format compressé</a:t>
            </a:r>
            <a:r>
              <a:rPr lang="fr-FR" dirty="0" smtClean="0"/>
              <a:t>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Elle ne peut pas être attribuée à une </a:t>
            </a:r>
            <a:r>
              <a:rPr lang="fr-FR" dirty="0" smtClean="0"/>
              <a:t>interface.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Une adresse non spécifiée est utilisée comme adresse source lorsque le périphérique n'a pas encore d'adresse IPv6 </a:t>
            </a:r>
            <a:r>
              <a:rPr lang="fr-FR" dirty="0" smtClean="0"/>
              <a:t>permanente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Il existe </a:t>
            </a:r>
            <a:r>
              <a:rPr lang="fr-FR" b="1" dirty="0" smtClean="0"/>
              <a:t>six</a:t>
            </a:r>
            <a:r>
              <a:rPr lang="fr-FR" dirty="0" smtClean="0"/>
              <a:t> types d'adresse de monodiffusion IPv6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b="1" dirty="0" smtClean="0"/>
              <a:t>5- Adresse </a:t>
            </a:r>
            <a:r>
              <a:rPr lang="fr-FR" b="1" dirty="0" smtClean="0"/>
              <a:t>locale unique</a:t>
            </a:r>
            <a:r>
              <a:rPr lang="fr-FR" dirty="0" smtClean="0"/>
              <a:t> </a:t>
            </a:r>
          </a:p>
          <a:p>
            <a:pPr lvl="0"/>
            <a:r>
              <a:rPr lang="fr-FR" dirty="0" smtClean="0"/>
              <a:t>Des adresses locales uniques sont utilisées pour l'adressage local au sein d'un site ou entre un nombre limité de sites</a:t>
            </a:r>
            <a:r>
              <a:rPr lang="fr-FR" dirty="0" smtClean="0"/>
              <a:t>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Ces adresses ne doivent pas être routables sur le réseau IPv6 global</a:t>
            </a:r>
            <a:r>
              <a:rPr lang="fr-FR" dirty="0" smtClean="0"/>
              <a:t>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Les adresses locales uniques sont comprises entre FC00::/7 et FDFF::/7. 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Il existe </a:t>
            </a:r>
            <a:r>
              <a:rPr lang="fr-FR" b="1" dirty="0" smtClean="0"/>
              <a:t>six</a:t>
            </a:r>
            <a:r>
              <a:rPr lang="fr-FR" dirty="0" smtClean="0"/>
              <a:t> types d'adresse de monodiffusion IPv6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6- IPv4 </a:t>
            </a:r>
            <a:r>
              <a:rPr lang="fr-FR" b="1" dirty="0" smtClean="0"/>
              <a:t>intégré</a:t>
            </a:r>
            <a:r>
              <a:rPr lang="fr-FR" dirty="0" smtClean="0"/>
              <a:t> 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lvl="0"/>
            <a:r>
              <a:rPr lang="fr-FR" dirty="0" smtClean="0"/>
              <a:t>Nous n’aborderons pas ceci dans ce cours</a:t>
            </a:r>
            <a:r>
              <a:rPr lang="fr-FR" dirty="0" smtClean="0"/>
              <a:t>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Ces adresses sont utilisées pour faciliter la transition de l'IPv4 vers l'IPv6</a:t>
            </a:r>
            <a:r>
              <a:rPr lang="fr-FR" dirty="0" smtClean="0"/>
              <a:t>.</a:t>
            </a:r>
          </a:p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Il existe </a:t>
            </a:r>
            <a:r>
              <a:rPr lang="fr-FR" b="1" dirty="0" smtClean="0"/>
              <a:t>six</a:t>
            </a:r>
            <a:r>
              <a:rPr lang="fr-FR" dirty="0" smtClean="0"/>
              <a:t> types d'adresse de monodiffusion IPv6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b="1" dirty="0" smtClean="0"/>
              <a:t>Les </a:t>
            </a:r>
            <a:r>
              <a:rPr lang="fr-FR" b="1" dirty="0" smtClean="0"/>
              <a:t>adresses de monodiffusion globale </a:t>
            </a:r>
            <a:r>
              <a:rPr lang="fr-FR" b="1" dirty="0" smtClean="0"/>
              <a:t>IPv6</a:t>
            </a:r>
          </a:p>
          <a:p>
            <a:pPr>
              <a:buNone/>
            </a:pPr>
            <a:endParaRPr lang="fr-FR" dirty="0" smtClean="0"/>
          </a:p>
          <a:p>
            <a:pPr lvl="0"/>
            <a:r>
              <a:rPr lang="fr-FR" dirty="0" smtClean="0"/>
              <a:t>Elles  sont uniques au monde et routables (Internet IPv6</a:t>
            </a:r>
            <a:r>
              <a:rPr lang="fr-FR" dirty="0" smtClean="0"/>
              <a:t>).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Ces adresses sont équivalentes aux adresses publiques IPv4</a:t>
            </a:r>
            <a:r>
              <a:rPr lang="fr-FR" dirty="0" smtClean="0"/>
              <a:t>.</a:t>
            </a:r>
          </a:p>
          <a:p>
            <a:pPr lvl="0"/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smtClean="0"/>
              <a:t>ce jour, les seules adresses de monodiffusion globale qui sont attribués sont celles qui ont :</a:t>
            </a:r>
          </a:p>
          <a:p>
            <a:pPr lvl="0"/>
            <a:r>
              <a:rPr lang="fr-FR" dirty="0" smtClean="0"/>
              <a:t>Les premiers bits </a:t>
            </a:r>
            <a:r>
              <a:rPr lang="fr-FR" dirty="0" smtClean="0"/>
              <a:t>a 001 ou 2000</a:t>
            </a:r>
            <a:r>
              <a:rPr lang="fr-FR" dirty="0" smtClean="0"/>
              <a:t>::/3 sont attribuées.</a:t>
            </a:r>
          </a:p>
          <a:p>
            <a:pPr lvl="0">
              <a:buNone/>
            </a:pPr>
            <a:r>
              <a:rPr lang="fr-FR" dirty="0" smtClean="0"/>
              <a:t> </a:t>
            </a:r>
          </a:p>
          <a:p>
            <a:r>
              <a:rPr lang="fr-FR" dirty="0" smtClean="0"/>
              <a:t>Soit  1/8e de l'espace d'adressage IPv6 total disponible </a:t>
            </a:r>
            <a:endParaRPr lang="fr-F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Structure et la plage d'adresses de monodiffusion globale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4" name="Espace réservé du contenu 3" descr="8.2.4.1-1-La-structure-d'une-adresse-de-monodiffusion-globale-IPv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240" y="1600200"/>
            <a:ext cx="6857520" cy="4525963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Préfixe de routage global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dirty="0" smtClean="0"/>
              <a:t>Le </a:t>
            </a:r>
            <a:r>
              <a:rPr lang="fr-FR" dirty="0" smtClean="0"/>
              <a:t>préfixe de routage global est le préfixe ou la partie réseau de l'adresse attribué(e) par le fournisseur (par exemple un FAI) à un client ou à un site.</a:t>
            </a:r>
          </a:p>
          <a:p>
            <a:pPr lvl="0"/>
            <a:r>
              <a:rPr lang="fr-FR" dirty="0" smtClean="0"/>
              <a:t>Actuellement, les RIR attribuent le préfixe global de routage /48 aux clients.</a:t>
            </a:r>
          </a:p>
          <a:p>
            <a:pPr lvl="0"/>
            <a:r>
              <a:rPr lang="fr-FR" dirty="0" smtClean="0"/>
              <a:t>Ces clients incluent tous les clients potentiels, des réseaux d'entreprise aux réseaux particuliers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Usine connectée</a:t>
            </a:r>
            <a:endParaRPr lang="fr-FR" dirty="0"/>
          </a:p>
        </p:txBody>
      </p:sp>
      <p:pic>
        <p:nvPicPr>
          <p:cNvPr id="4" name="Espace réservé du contenu 3" descr="Internet-Of-Things-Manufactur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9018773" cy="53285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4.1-2-La-structure-d'une-adresse-de-monodiffusion-globale-IPv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240" y="1600200"/>
            <a:ext cx="6857520" cy="4525963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4.1-3-La-structure-d'une-adresse-de-monodiffusion-globale-IPv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240" y="1600200"/>
            <a:ext cx="6857520" cy="4525963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Configuration de l’IPv6 sur un routeur</a:t>
            </a:r>
            <a:endParaRPr lang="fr-FR" dirty="0"/>
          </a:p>
        </p:txBody>
      </p:sp>
      <p:pic>
        <p:nvPicPr>
          <p:cNvPr id="4" name="Espace réservé du contenu 3" descr="8.2.4.2-1-La-configuration-statique-d'une-adresse-de-monodiffusion-globa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115344"/>
            <a:ext cx="7620000" cy="3495675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Configuration de l’IPv6 sur un routeur</a:t>
            </a:r>
            <a:endParaRPr lang="fr-FR" dirty="0"/>
          </a:p>
        </p:txBody>
      </p:sp>
      <p:pic>
        <p:nvPicPr>
          <p:cNvPr id="4" name="Espace réservé du contenu 3" descr="8.2.4.2-2-La-configuration-statique-d'une-adresse-de-monodiffusion-globa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61842" y="1600200"/>
            <a:ext cx="5420315" cy="4525963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Exemple de configuration IPv6 sous Windows</a:t>
            </a:r>
            <a:r>
              <a:rPr lang="fr-FR" b="1" dirty="0" smtClean="0"/>
              <a:t>.</a:t>
            </a:r>
            <a:endParaRPr lang="fr-FR" dirty="0"/>
          </a:p>
        </p:txBody>
      </p:sp>
      <p:pic>
        <p:nvPicPr>
          <p:cNvPr id="4" name="Espace réservé du contenu 3" descr="8.2.4.2-3-La-configuration-statique-d'une-adresse-de-monodiffusion-globa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61842" y="1600200"/>
            <a:ext cx="5420315" cy="4525963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Configuration automatique des adresses sans état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fr-FR" b="1" dirty="0" smtClean="0"/>
              <a:t>(</a:t>
            </a:r>
            <a:r>
              <a:rPr lang="fr-FR" b="1" dirty="0" smtClean="0"/>
              <a:t>SLAAC -</a:t>
            </a:r>
            <a:r>
              <a:rPr lang="fr-FR" b="1" dirty="0" err="1" smtClean="0"/>
              <a:t>S</a:t>
            </a:r>
            <a:r>
              <a:rPr lang="fr-FR" dirty="0" err="1" smtClean="0"/>
              <a:t>tate</a:t>
            </a:r>
            <a:r>
              <a:rPr lang="fr-FR" b="1" dirty="0" err="1" smtClean="0"/>
              <a:t>L</a:t>
            </a:r>
            <a:r>
              <a:rPr lang="fr-FR" dirty="0" err="1" smtClean="0"/>
              <a:t>ess</a:t>
            </a:r>
            <a:r>
              <a:rPr lang="fr-FR" dirty="0" smtClean="0"/>
              <a:t> </a:t>
            </a:r>
            <a:r>
              <a:rPr lang="fr-FR" b="1" dirty="0" err="1" smtClean="0"/>
              <a:t>A</a:t>
            </a:r>
            <a:r>
              <a:rPr lang="fr-FR" dirty="0" err="1" smtClean="0"/>
              <a:t>ddress</a:t>
            </a:r>
            <a:r>
              <a:rPr lang="fr-FR" dirty="0" smtClean="0"/>
              <a:t> </a:t>
            </a:r>
            <a:r>
              <a:rPr lang="fr-FR" b="1" dirty="0" err="1" smtClean="0"/>
              <a:t>A</a:t>
            </a:r>
            <a:r>
              <a:rPr lang="fr-FR" dirty="0" err="1" smtClean="0"/>
              <a:t>utoconfiguration</a:t>
            </a:r>
            <a:r>
              <a:rPr lang="fr-FR" b="1" dirty="0" smtClean="0"/>
              <a:t>) </a:t>
            </a:r>
            <a:endParaRPr lang="fr-FR" dirty="0" smtClean="0"/>
          </a:p>
          <a:p>
            <a:r>
              <a:rPr lang="fr-FR" dirty="0" smtClean="0"/>
              <a:t>La configuration automatique des adresses sans état (SLAAC) permet à un périphérique d'obtenir</a:t>
            </a:r>
          </a:p>
          <a:p>
            <a:pPr lvl="0"/>
            <a:r>
              <a:rPr lang="fr-FR" dirty="0" smtClean="0"/>
              <a:t>son préfixe</a:t>
            </a:r>
          </a:p>
          <a:p>
            <a:pPr lvl="0"/>
            <a:r>
              <a:rPr lang="fr-FR" dirty="0" smtClean="0"/>
              <a:t>la longueur de préfixe</a:t>
            </a:r>
          </a:p>
          <a:p>
            <a:pPr lvl="0"/>
            <a:r>
              <a:rPr lang="fr-FR" dirty="0" smtClean="0"/>
              <a:t>l'adresse de la passerelle par défaut depuis un routeur </a:t>
            </a:r>
            <a:r>
              <a:rPr lang="fr-FR" dirty="0" smtClean="0"/>
              <a:t>IPv6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et cela, sans l'intervention d'un serveur DHCPv6.</a:t>
            </a:r>
            <a:endParaRPr lang="fr-F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143000"/>
          </a:xfrm>
        </p:spPr>
        <p:txBody>
          <a:bodyPr>
            <a:noAutofit/>
          </a:bodyPr>
          <a:lstStyle/>
          <a:p>
            <a:r>
              <a:rPr lang="fr-FR" dirty="0" smtClean="0"/>
              <a:t>Lorsqu'un routeur IPv6 reçoit un message de sollicitation, il répond immédiatement en envoyant un message d'annonce de routeur.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 descr="8.2.4.3-La-configuration-dynamique-d'une-adresse-de-monodiffusion-globale-avec-la-méthode-SLAA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0628"/>
          <a:stretch>
            <a:fillRect/>
          </a:stretch>
        </p:blipFill>
        <p:spPr>
          <a:xfrm>
            <a:off x="1691680" y="2996952"/>
            <a:ext cx="5436592" cy="3633267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4.4-La-configuration-dynamique-d'une-adresse-de-monodiffusion-globale-avec-la-méthode-DHCPv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60648"/>
            <a:ext cx="8060547" cy="6055486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Un routeur IPv6 est un routeur qui 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transfère </a:t>
            </a:r>
            <a:r>
              <a:rPr lang="fr-FR" dirty="0" smtClean="0"/>
              <a:t>les paquets IPv6 entre les </a:t>
            </a:r>
            <a:r>
              <a:rPr lang="fr-FR" dirty="0" smtClean="0"/>
              <a:t>réseaux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peut être configuré avec des routes IPv6 statiques </a:t>
            </a:r>
            <a:r>
              <a:rPr lang="fr-FR" dirty="0" smtClean="0"/>
              <a:t>ou dynamique</a:t>
            </a:r>
          </a:p>
          <a:p>
            <a:pPr lvl="0">
              <a:buNone/>
            </a:pPr>
            <a:r>
              <a:rPr lang="fr-FR" dirty="0" smtClean="0"/>
              <a:t> </a:t>
            </a:r>
          </a:p>
          <a:p>
            <a:pPr lvl="0"/>
            <a:r>
              <a:rPr lang="fr-FR" dirty="0" smtClean="0"/>
              <a:t>envoie des messages d'annonce de routeur ICMPv6.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4.5-1-La-génération-aléatoire-ou-à-l'aide-de-la-méthode-EUI-6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2954" y="1600200"/>
            <a:ext cx="5278091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Les techniques de migration IPV4 vers IPv6</a:t>
            </a:r>
            <a:r>
              <a:rPr lang="fr-FR" b="1" dirty="0" smtClean="0"/>
              <a:t>.</a:t>
            </a:r>
            <a:endParaRPr lang="fr-FR" dirty="0"/>
          </a:p>
        </p:txBody>
      </p:sp>
      <p:pic>
        <p:nvPicPr>
          <p:cNvPr id="6" name="Espace réservé du contenu 5" descr="8.2.1.2--1--La-coexistence-des-protocoles-IPv4-et-IPv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6018" y="1600200"/>
            <a:ext cx="6231963" cy="4525963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4.5-2-La-génération-aléatoire-ou-à-l'aide-de-la-méthode-EUI-6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2954" y="1600200"/>
            <a:ext cx="5278091" cy="4525963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4.6-Les-adresses-link-local-dynamiqu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9721" y="1600200"/>
            <a:ext cx="6844557" cy="4525963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 descr="8.2.4.7-1-Adresses-Link-Local-statiqu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3386" y="1600200"/>
            <a:ext cx="6477228" cy="4525963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4.7-2-Adresses-Link-Local-statiqu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3386" y="1600200"/>
            <a:ext cx="6477228" cy="4525963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4.8-1-Vérifier-la-configuration-des-adresses-IPv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77974" y="1600200"/>
            <a:ext cx="5388051" cy="4525963"/>
          </a:xfr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4.8-2-Vérifier-la-configuration-des-adresses-IPv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77974" y="1600200"/>
            <a:ext cx="5388051" cy="4525963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4.8-3-Vérifier-la-configuration-des-adresses-IPv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77974" y="1600200"/>
            <a:ext cx="5388051" cy="4525963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5.2-Les-adresses-de-multidiffusion-IPv6-de-nœud-sollicité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3142" y="1600200"/>
            <a:ext cx="5477716" cy="4525963"/>
          </a:xfr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fr-FR" sz="4000" b="1" dirty="0" smtClean="0"/>
              <a:t>Une </a:t>
            </a:r>
            <a:r>
              <a:rPr lang="fr-FR" sz="4000" b="1" dirty="0" smtClean="0"/>
              <a:t>adresse de </a:t>
            </a:r>
            <a:r>
              <a:rPr lang="fr-FR" sz="4000" b="1" dirty="0" smtClean="0"/>
              <a:t>multidiffusion</a:t>
            </a:r>
          </a:p>
          <a:p>
            <a:pPr algn="ctr">
              <a:buNone/>
            </a:pPr>
            <a:r>
              <a:rPr lang="fr-FR" sz="4000" b="1" dirty="0" smtClean="0"/>
              <a:t> </a:t>
            </a:r>
          </a:p>
          <a:p>
            <a:pPr algn="ctr">
              <a:buNone/>
            </a:pPr>
            <a:r>
              <a:rPr lang="fr-FR" sz="4000" b="1" dirty="0" smtClean="0"/>
              <a:t>est </a:t>
            </a:r>
            <a:r>
              <a:rPr lang="fr-FR" sz="4000" b="1" dirty="0" smtClean="0"/>
              <a:t>en grande partie </a:t>
            </a:r>
            <a:r>
              <a:rPr lang="fr-FR" sz="4000" b="1" dirty="0" smtClean="0"/>
              <a:t>semblable</a:t>
            </a:r>
          </a:p>
          <a:p>
            <a:pPr algn="ctr">
              <a:buNone/>
            </a:pPr>
            <a:r>
              <a:rPr lang="fr-FR" sz="4000" b="1" dirty="0" smtClean="0"/>
              <a:t> </a:t>
            </a:r>
            <a:r>
              <a:rPr lang="fr-FR" sz="4000" b="1" dirty="0" smtClean="0"/>
              <a:t>à une </a:t>
            </a:r>
            <a:endParaRPr lang="fr-FR" sz="4000" b="1" dirty="0" smtClean="0"/>
          </a:p>
          <a:p>
            <a:pPr algn="ctr">
              <a:buNone/>
            </a:pPr>
            <a:r>
              <a:rPr lang="fr-FR" sz="4000" b="1" dirty="0" smtClean="0"/>
              <a:t>adresse </a:t>
            </a:r>
            <a:r>
              <a:rPr lang="fr-FR" sz="4000" b="1" dirty="0" smtClean="0"/>
              <a:t>de diffusion IPv4</a:t>
            </a:r>
            <a:r>
              <a:rPr lang="fr-FR" sz="4000" b="1" dirty="0" smtClean="0"/>
              <a:t>.</a:t>
            </a:r>
            <a:endParaRPr lang="fr-FR" sz="4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dirty="0" smtClean="0"/>
              <a:t>Une </a:t>
            </a:r>
            <a:r>
              <a:rPr lang="fr-FR" b="1" dirty="0" smtClean="0"/>
              <a:t>adresse de multidiffusion de nœud</a:t>
            </a:r>
            <a:r>
              <a:rPr lang="fr-FR" dirty="0" smtClean="0"/>
              <a:t> sollicité est une adresse </a:t>
            </a:r>
            <a:endParaRPr lang="fr-FR" dirty="0" smtClean="0"/>
          </a:p>
          <a:p>
            <a:pPr algn="ctr">
              <a:buNone/>
            </a:pPr>
            <a:r>
              <a:rPr lang="fr-FR" dirty="0" smtClean="0"/>
              <a:t>correspondant </a:t>
            </a:r>
          </a:p>
          <a:p>
            <a:pPr algn="ctr">
              <a:buNone/>
            </a:pPr>
            <a:r>
              <a:rPr lang="fr-FR" dirty="0" smtClean="0"/>
              <a:t>uniquement </a:t>
            </a:r>
            <a:r>
              <a:rPr lang="fr-FR" dirty="0" smtClean="0"/>
              <a:t>aux </a:t>
            </a:r>
            <a:endParaRPr lang="fr-FR" dirty="0" smtClean="0"/>
          </a:p>
          <a:p>
            <a:pPr algn="ctr">
              <a:buNone/>
            </a:pPr>
            <a:r>
              <a:rPr lang="fr-FR" b="1" dirty="0" smtClean="0"/>
              <a:t>24</a:t>
            </a:r>
            <a:r>
              <a:rPr lang="fr-FR" b="1" dirty="0" smtClean="0"/>
              <a:t> derniers bits </a:t>
            </a:r>
            <a:endParaRPr lang="fr-FR" b="1" dirty="0" smtClean="0"/>
          </a:p>
          <a:p>
            <a:pPr algn="ctr">
              <a:buNone/>
            </a:pPr>
            <a:r>
              <a:rPr lang="fr-FR" b="1" dirty="0" smtClean="0"/>
              <a:t>de </a:t>
            </a:r>
            <a:r>
              <a:rPr lang="fr-FR" b="1" dirty="0" smtClean="0"/>
              <a:t>l'adresse </a:t>
            </a:r>
            <a:endParaRPr lang="fr-FR" b="1" dirty="0" smtClean="0"/>
          </a:p>
          <a:p>
            <a:pPr algn="ctr">
              <a:buNone/>
            </a:pPr>
            <a:r>
              <a:rPr lang="fr-FR" b="1" dirty="0" smtClean="0"/>
              <a:t>de </a:t>
            </a:r>
            <a:r>
              <a:rPr lang="fr-FR" b="1" dirty="0" smtClean="0"/>
              <a:t>monodiffusion globale</a:t>
            </a:r>
            <a:r>
              <a:rPr lang="fr-FR" dirty="0" smtClean="0"/>
              <a:t> </a:t>
            </a:r>
            <a:r>
              <a:rPr lang="fr-FR" dirty="0" smtClean="0"/>
              <a:t>IPv6</a:t>
            </a:r>
          </a:p>
          <a:p>
            <a:pPr algn="ctr">
              <a:buNone/>
            </a:pPr>
            <a:r>
              <a:rPr lang="fr-FR" dirty="0" smtClean="0"/>
              <a:t> d'un </a:t>
            </a:r>
            <a:r>
              <a:rPr lang="fr-FR" dirty="0" smtClean="0"/>
              <a:t>périphérique.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Les techniques de migration IPV4 vers IPv6</a:t>
            </a:r>
            <a:r>
              <a:rPr lang="fr-FR" b="1" dirty="0" smtClean="0"/>
              <a:t>.</a:t>
            </a:r>
            <a:endParaRPr lang="fr-FR" dirty="0"/>
          </a:p>
        </p:txBody>
      </p:sp>
      <p:pic>
        <p:nvPicPr>
          <p:cNvPr id="4" name="Espace réservé du contenu 3" descr="8.2.1.2--2--La-coexistence-des-protocoles-IPv4-et-IPv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6018" y="1600200"/>
            <a:ext cx="6231963" cy="4525963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lnSpcReduction="10000"/>
          </a:bodyPr>
          <a:lstStyle/>
          <a:p>
            <a:pPr lvl="0"/>
            <a:r>
              <a:rPr lang="fr-FR" dirty="0" smtClean="0"/>
              <a:t>Une adresse IPv6 se compose de 128 bits</a:t>
            </a:r>
            <a:r>
              <a:rPr lang="fr-FR" dirty="0" smtClean="0"/>
              <a:t>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Elle se présente le plus souvent sous la forme de 32 caractères hexadécimaux</a:t>
            </a:r>
            <a:r>
              <a:rPr lang="fr-FR" dirty="0" smtClean="0"/>
              <a:t>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Chaque caractère hexadécimal est l’équivalent de 4 bits (4 x 32 = 128</a:t>
            </a:r>
            <a:r>
              <a:rPr lang="fr-FR" dirty="0" smtClean="0"/>
              <a:t>).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Une adresse hôte IPv6 non </a:t>
            </a:r>
            <a:r>
              <a:rPr lang="fr-FR" dirty="0" smtClean="0"/>
              <a:t>abrégée</a:t>
            </a:r>
          </a:p>
          <a:p>
            <a:pPr>
              <a:buNone/>
            </a:pPr>
            <a:r>
              <a:rPr lang="fr-FR" dirty="0" smtClean="0"/>
              <a:t>2001:0DB8:0001:0000:0000:0000:0000:0001</a:t>
            </a:r>
          </a:p>
          <a:p>
            <a:pPr lvl="0"/>
            <a:endParaRPr lang="fr-FR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r-FR" dirty="0" smtClean="0"/>
              <a:t>Un </a:t>
            </a:r>
            <a:r>
              <a:rPr lang="fr-FR" dirty="0" err="1" smtClean="0"/>
              <a:t>hextet</a:t>
            </a:r>
            <a:r>
              <a:rPr lang="fr-FR" dirty="0" smtClean="0"/>
              <a:t> est la version IPv6 hexadécimale d’un octet IPv4</a:t>
            </a:r>
            <a:r>
              <a:rPr lang="fr-FR" dirty="0" smtClean="0"/>
              <a:t>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Une adresse IPv4 fait 4 octets de long et est séparée par des points</a:t>
            </a:r>
            <a:r>
              <a:rPr lang="fr-FR" dirty="0" smtClean="0"/>
              <a:t>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Une adresse IPv6 fait 8 </a:t>
            </a:r>
            <a:r>
              <a:rPr lang="fr-FR" dirty="0" err="1" smtClean="0"/>
              <a:t>hextets</a:t>
            </a:r>
            <a:r>
              <a:rPr lang="fr-FR" dirty="0" smtClean="0"/>
              <a:t> de long et est séparée par des signes deux-points</a:t>
            </a:r>
            <a:r>
              <a:rPr lang="fr-FR" dirty="0" smtClean="0"/>
              <a:t>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Une adresse IPv4 fait 4 octets et est généralement écrite ou affichée en notation décimale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smtClean="0"/>
              <a:t>255.255.255.255</a:t>
            </a:r>
          </a:p>
          <a:p>
            <a:pPr lvl="0"/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</a:t>
            </a:r>
            <a:r>
              <a:rPr lang="fr-FR" dirty="0" smtClean="0"/>
              <a:t>adresse IPv6 fait 8 octets et est généralement écrite ou affichée en notation hexadécimale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FFFF:FFFF:FFFF:FFFF:FFFF:FFFF:FFFF:FFFF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Dans </a:t>
            </a:r>
            <a:r>
              <a:rPr lang="fr-FR" dirty="0" smtClean="0"/>
              <a:t>une adresse IPv4, chaque octet individuel comporte 8 chiffres binaires (bits</a:t>
            </a:r>
            <a:r>
              <a:rPr lang="fr-FR" dirty="0" smtClean="0"/>
              <a:t>).</a:t>
            </a:r>
            <a:endParaRPr lang="fr-FR" dirty="0" smtClean="0"/>
          </a:p>
          <a:p>
            <a:pPr lvl="0"/>
            <a:r>
              <a:rPr lang="fr-FR" dirty="0" smtClean="0"/>
              <a:t>Quatre octets correspondent à une adresse IPv4 32 bits</a:t>
            </a:r>
            <a:r>
              <a:rPr lang="fr-FR" dirty="0" smtClean="0"/>
              <a:t>.</a:t>
            </a:r>
          </a:p>
          <a:p>
            <a:pPr algn="ctr">
              <a:buNone/>
            </a:pPr>
            <a:r>
              <a:rPr lang="fr-FR" dirty="0" smtClean="0"/>
              <a:t>11111111 </a:t>
            </a:r>
            <a:r>
              <a:rPr lang="fr-FR" dirty="0" smtClean="0"/>
              <a:t>soit 255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dirty="0" smtClean="0"/>
              <a:t>11111111.11111111.11111111.11111111 </a:t>
            </a:r>
            <a:r>
              <a:rPr lang="fr-FR" dirty="0" smtClean="0"/>
              <a:t> Soit 	255.255.255.255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dirty="0" smtClean="0"/>
              <a:t>Dans une adresse IPv6, chaque </a:t>
            </a:r>
            <a:r>
              <a:rPr lang="fr-FR" dirty="0" err="1" smtClean="0"/>
              <a:t>hextet</a:t>
            </a:r>
            <a:r>
              <a:rPr lang="fr-FR" dirty="0" smtClean="0"/>
              <a:t> individuel fait 16 bits de long.</a:t>
            </a:r>
          </a:p>
          <a:p>
            <a:pPr lvl="0"/>
            <a:r>
              <a:rPr lang="fr-FR" dirty="0" smtClean="0"/>
              <a:t>Huit </a:t>
            </a:r>
            <a:r>
              <a:rPr lang="fr-FR" dirty="0" err="1" smtClean="0"/>
              <a:t>hextets</a:t>
            </a:r>
            <a:r>
              <a:rPr lang="fr-FR" dirty="0" smtClean="0"/>
              <a:t> correspondent à une adresse IPv6 de 128 bits.</a:t>
            </a:r>
          </a:p>
          <a:p>
            <a:r>
              <a:rPr lang="fr-FR" dirty="0" smtClean="0"/>
              <a:t>1111111111111111 = FFFF</a:t>
            </a:r>
          </a:p>
          <a:p>
            <a:r>
              <a:rPr lang="fr-FR" dirty="0" smtClean="0"/>
              <a:t>1111111111111111.1111111111111111.1111111111111111.1111111111111111. 1111111111111111.1111111111111111.1111111111111111.1111111111111111 = FFFF:FFFF:FFFF:FFFF:FFFF:FFFF:FFFF:FFFF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l’adresse IPv6 contient tous les zéros dans le </a:t>
            </a:r>
            <a:r>
              <a:rPr lang="fr-FR" dirty="0" err="1" smtClean="0"/>
              <a:t>hextet</a:t>
            </a:r>
            <a:r>
              <a:rPr lang="fr-FR" dirty="0" smtClean="0"/>
              <a:t> à l’extrême gauche,</a:t>
            </a:r>
          </a:p>
          <a:p>
            <a:r>
              <a:rPr lang="fr-FR" dirty="0" smtClean="0"/>
              <a:t>l’adresse est probablement une adresse de bouclage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 lvl="0"/>
            <a:r>
              <a:rPr lang="fr-FR" b="1" dirty="0" smtClean="0"/>
              <a:t>0000:0000:0000:0000:0000:0000:0000:0001 = adresse de bouclage</a:t>
            </a:r>
            <a:endParaRPr lang="fr-FR" dirty="0" smtClean="0"/>
          </a:p>
          <a:p>
            <a:pPr lvl="0"/>
            <a:r>
              <a:rPr lang="fr-FR" b="1" dirty="0" smtClean="0"/>
              <a:t>::1 = adresse de bouclage abrégée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Type d’adresse IPv6 </a:t>
            </a:r>
            <a:r>
              <a:rPr lang="fr-FR" dirty="0" smtClean="0"/>
              <a:t>:</a:t>
            </a:r>
          </a:p>
          <a:p>
            <a:pPr algn="ctr"/>
            <a:r>
              <a:rPr lang="fr-FR" dirty="0" smtClean="0"/>
              <a:t> </a:t>
            </a:r>
            <a:r>
              <a:rPr lang="fr-FR" b="1" dirty="0" smtClean="0"/>
              <a:t>Adresse de bouclage</a:t>
            </a:r>
            <a:r>
              <a:rPr lang="fr-FR" dirty="0" smtClean="0"/>
              <a:t> 							</a:t>
            </a:r>
            <a:r>
              <a:rPr lang="fr-FR" b="1" dirty="0" smtClean="0"/>
              <a:t>0000 à </a:t>
            </a:r>
            <a:r>
              <a:rPr lang="fr-FR" b="1" dirty="0" smtClean="0"/>
              <a:t>00FF</a:t>
            </a:r>
          </a:p>
          <a:p>
            <a:endParaRPr lang="fr-FR" dirty="0" smtClean="0"/>
          </a:p>
          <a:p>
            <a:r>
              <a:rPr lang="fr-FR" i="1" dirty="0" smtClean="0"/>
              <a:t>N’importe quelle adresse, adresse non spécifiée ou adresse compatible IPv4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Type </a:t>
            </a:r>
            <a:r>
              <a:rPr lang="fr-FR" dirty="0" smtClean="0"/>
              <a:t>d’adresse IPv6 </a:t>
            </a:r>
            <a:r>
              <a:rPr lang="fr-FR" dirty="0" smtClean="0"/>
              <a:t>:</a:t>
            </a:r>
          </a:p>
          <a:p>
            <a:pPr algn="ctr"/>
            <a:r>
              <a:rPr lang="fr-FR" dirty="0" smtClean="0"/>
              <a:t> </a:t>
            </a:r>
            <a:r>
              <a:rPr lang="fr-FR" b="1" dirty="0" smtClean="0"/>
              <a:t>Adresse de monodiffusion globale</a:t>
            </a:r>
            <a:r>
              <a:rPr lang="fr-FR" dirty="0" smtClean="0"/>
              <a:t>					</a:t>
            </a:r>
            <a:r>
              <a:rPr lang="fr-FR" b="1" dirty="0" smtClean="0"/>
              <a:t>2000 à </a:t>
            </a:r>
            <a:r>
              <a:rPr lang="fr-FR" b="1" dirty="0" smtClean="0"/>
              <a:t>3FFF</a:t>
            </a:r>
          </a:p>
          <a:p>
            <a:endParaRPr lang="fr-FR" dirty="0" smtClean="0"/>
          </a:p>
          <a:p>
            <a:r>
              <a:rPr lang="fr-FR" i="1" dirty="0" smtClean="0"/>
              <a:t>(Adresse routable dans une plage d’adresses actuellement distribuée par l’IANA [Internet </a:t>
            </a:r>
            <a:r>
              <a:rPr lang="fr-FR" i="1" dirty="0" err="1" smtClean="0"/>
              <a:t>Assigned</a:t>
            </a:r>
            <a:r>
              <a:rPr lang="fr-FR" i="1" dirty="0" smtClean="0"/>
              <a:t> </a:t>
            </a:r>
            <a:r>
              <a:rPr lang="fr-FR" i="1" dirty="0" err="1" smtClean="0"/>
              <a:t>Numbers</a:t>
            </a:r>
            <a:r>
              <a:rPr lang="fr-FR" i="1" dirty="0" smtClean="0"/>
              <a:t> </a:t>
            </a:r>
            <a:r>
              <a:rPr lang="fr-FR" i="1" dirty="0" err="1" smtClean="0"/>
              <a:t>Authority</a:t>
            </a:r>
            <a:r>
              <a:rPr lang="fr-FR" i="1" dirty="0" smtClean="0"/>
              <a:t>])</a:t>
            </a:r>
            <a:endParaRPr lang="fr-FR" dirty="0" smtClean="0"/>
          </a:p>
          <a:p>
            <a:r>
              <a:rPr lang="fr-FR" dirty="0" smtClean="0"/>
              <a:t> 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Type </a:t>
            </a:r>
            <a:r>
              <a:rPr lang="fr-FR" dirty="0" smtClean="0"/>
              <a:t>d’adresse IPv6 </a:t>
            </a:r>
            <a:r>
              <a:rPr lang="fr-FR" dirty="0" smtClean="0"/>
              <a:t>:</a:t>
            </a:r>
          </a:p>
          <a:p>
            <a:pPr algn="ctr"/>
            <a:r>
              <a:rPr lang="fr-FR" dirty="0" smtClean="0"/>
              <a:t> </a:t>
            </a:r>
            <a:r>
              <a:rPr lang="fr-FR" b="1" dirty="0" smtClean="0"/>
              <a:t>Liaison locale 								FE80 à </a:t>
            </a:r>
            <a:r>
              <a:rPr lang="fr-FR" b="1" dirty="0" smtClean="0"/>
              <a:t>FEBF</a:t>
            </a:r>
          </a:p>
          <a:p>
            <a:endParaRPr lang="fr-FR" dirty="0" smtClean="0"/>
          </a:p>
          <a:p>
            <a:r>
              <a:rPr lang="fr-FR" i="1" dirty="0" smtClean="0"/>
              <a:t>(</a:t>
            </a:r>
            <a:r>
              <a:rPr lang="fr-FR" i="1" dirty="0" smtClean="0"/>
              <a:t>Adresse de monodiffusion qui identifie l’ordinateur hôte du réseau local)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Type </a:t>
            </a:r>
            <a:r>
              <a:rPr lang="fr-FR" dirty="0" smtClean="0"/>
              <a:t>d’adresse IPv6 </a:t>
            </a:r>
            <a:r>
              <a:rPr lang="fr-FR" dirty="0" smtClean="0"/>
              <a:t>:</a:t>
            </a:r>
          </a:p>
          <a:p>
            <a:pPr algn="ctr"/>
            <a:r>
              <a:rPr lang="fr-FR" dirty="0" smtClean="0"/>
              <a:t> </a:t>
            </a:r>
            <a:r>
              <a:rPr lang="fr-FR" b="1" dirty="0" smtClean="0"/>
              <a:t>Adresse locale unique</a:t>
            </a:r>
            <a:r>
              <a:rPr lang="fr-FR" dirty="0" smtClean="0"/>
              <a:t>	</a:t>
            </a:r>
            <a:r>
              <a:rPr lang="fr-FR" b="1" dirty="0" smtClean="0"/>
              <a:t>					FC00 à </a:t>
            </a:r>
            <a:r>
              <a:rPr lang="fr-FR" b="1" dirty="0" smtClean="0"/>
              <a:t>FCFF</a:t>
            </a:r>
          </a:p>
          <a:p>
            <a:endParaRPr lang="fr-FR" dirty="0" smtClean="0"/>
          </a:p>
          <a:p>
            <a:r>
              <a:rPr lang="fr-FR" i="1" dirty="0" smtClean="0"/>
              <a:t>(Adresse de monodiffusion qui peut être attribuée à un hôte pour l’identifier comme faisant partie d’un sous-réseau spécifique du réseau local)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Les techniques de migration IPV4 vers IPv6.</a:t>
            </a:r>
            <a:endParaRPr lang="fr-FR" dirty="0"/>
          </a:p>
        </p:txBody>
      </p:sp>
      <p:pic>
        <p:nvPicPr>
          <p:cNvPr id="8" name="Espace réservé du contenu 7" descr="8.2.1.2--3--La-coexistence-des-protocoles-IPv4-et-IPv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6018" y="1600200"/>
            <a:ext cx="6231963" cy="4525963"/>
          </a:xfr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Type </a:t>
            </a:r>
            <a:r>
              <a:rPr lang="fr-FR" dirty="0" smtClean="0"/>
              <a:t>d’adresse IPv6 </a:t>
            </a:r>
            <a:r>
              <a:rPr lang="fr-FR" dirty="0" smtClean="0"/>
              <a:t>:</a:t>
            </a:r>
          </a:p>
          <a:p>
            <a:pPr algn="ctr">
              <a:buNone/>
            </a:pPr>
            <a:r>
              <a:rPr lang="fr-FR" dirty="0" smtClean="0"/>
              <a:t> </a:t>
            </a:r>
            <a:r>
              <a:rPr lang="fr-FR" b="1" dirty="0" smtClean="0"/>
              <a:t>Adresse de multidiffusion</a:t>
            </a:r>
            <a:r>
              <a:rPr lang="fr-FR" dirty="0" smtClean="0"/>
              <a:t> </a:t>
            </a:r>
            <a:r>
              <a:rPr lang="fr-FR" b="1" dirty="0" smtClean="0"/>
              <a:t>						FF00 à </a:t>
            </a:r>
            <a:r>
              <a:rPr lang="fr-FR" b="1" dirty="0" smtClean="0"/>
              <a:t>FFFF</a:t>
            </a:r>
            <a:r>
              <a:rPr lang="fr-FR" dirty="0" smtClean="0"/>
              <a:t> 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fr-FR" b="1" dirty="0" smtClean="0"/>
              <a:t>8.2.5.3 </a:t>
            </a:r>
            <a:r>
              <a:rPr lang="fr-FR" b="1" dirty="0" err="1" smtClean="0"/>
              <a:t>Packet</a:t>
            </a:r>
            <a:r>
              <a:rPr lang="fr-FR" b="1" dirty="0" smtClean="0"/>
              <a:t> Tracer : configuration de l'adressage IPv6</a:t>
            </a:r>
          </a:p>
          <a:p>
            <a:r>
              <a:rPr lang="fr-FR" b="1" dirty="0" smtClean="0"/>
              <a:t>8.2.5.4 Travaux pratiques - Identifier les adresses IPv6</a:t>
            </a:r>
          </a:p>
          <a:p>
            <a:r>
              <a:rPr lang="fr-FR" b="1" dirty="0" smtClean="0"/>
              <a:t>8.3.2.5 </a:t>
            </a:r>
            <a:r>
              <a:rPr lang="fr-FR" b="1" dirty="0" err="1" smtClean="0"/>
              <a:t>Packet</a:t>
            </a:r>
            <a:r>
              <a:rPr lang="fr-FR" b="1" dirty="0" smtClean="0"/>
              <a:t> Tracer : vérifier l'adressage IPv4 et IPv6</a:t>
            </a:r>
          </a:p>
          <a:p>
            <a:r>
              <a:rPr lang="fr-FR" b="1" dirty="0" smtClean="0"/>
              <a:t>8.3.2.7 Travaux pratiques – Tester la connectivité réseau à l'aide de requêtes </a:t>
            </a:r>
            <a:r>
              <a:rPr lang="fr-FR" b="1" dirty="0" err="1" smtClean="0"/>
              <a:t>ping</a:t>
            </a:r>
            <a:r>
              <a:rPr lang="fr-FR" b="1" dirty="0" smtClean="0"/>
              <a:t> et de </a:t>
            </a:r>
            <a:r>
              <a:rPr lang="fr-FR" b="1" dirty="0" err="1" smtClean="0"/>
              <a:t>Traceroute</a:t>
            </a:r>
            <a:endParaRPr lang="fr-FR" b="1" dirty="0" smtClean="0"/>
          </a:p>
          <a:p>
            <a:r>
              <a:rPr lang="fr-FR" b="1" dirty="0" smtClean="0"/>
              <a:t>8.3.2.8 </a:t>
            </a:r>
            <a:r>
              <a:rPr lang="fr-FR" b="1" dirty="0" err="1" smtClean="0"/>
              <a:t>Packet</a:t>
            </a:r>
            <a:r>
              <a:rPr lang="fr-FR" b="1" dirty="0" smtClean="0"/>
              <a:t> Tracer : résoudre les problèmes d'adressage IPv4 et </a:t>
            </a:r>
            <a:r>
              <a:rPr lang="fr-FR" b="1" dirty="0" smtClean="0"/>
              <a:t>IPv6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8.2.2.1-Système-de-notation-hexadécima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7876" y="202954"/>
            <a:ext cx="5228420" cy="661042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b="1" dirty="0" smtClean="0"/>
          </a:p>
          <a:p>
            <a:pPr algn="ctr">
              <a:buNone/>
            </a:pPr>
            <a:r>
              <a:rPr lang="fr-FR" sz="4000" b="1" dirty="0" smtClean="0"/>
              <a:t>Les </a:t>
            </a:r>
            <a:r>
              <a:rPr lang="fr-FR" sz="4000" b="1" dirty="0" smtClean="0"/>
              <a:t>adresses IPv6 </a:t>
            </a:r>
            <a:endParaRPr lang="fr-FR" sz="4000" b="1" dirty="0" smtClean="0"/>
          </a:p>
          <a:p>
            <a:pPr algn="ctr">
              <a:buNone/>
            </a:pPr>
            <a:r>
              <a:rPr lang="fr-FR" sz="4000" b="1" dirty="0" smtClean="0"/>
              <a:t>ont </a:t>
            </a:r>
            <a:r>
              <a:rPr lang="fr-FR" sz="4000" b="1" dirty="0" smtClean="0"/>
              <a:t>une longueur de 128 </a:t>
            </a:r>
            <a:r>
              <a:rPr lang="fr-FR" sz="4000" b="1" dirty="0" smtClean="0"/>
              <a:t>bits</a:t>
            </a:r>
          </a:p>
          <a:p>
            <a:pPr algn="ctr">
              <a:buNone/>
            </a:pPr>
            <a:r>
              <a:rPr lang="fr-FR" sz="4000" b="1" dirty="0" smtClean="0"/>
              <a:t> </a:t>
            </a:r>
            <a:r>
              <a:rPr lang="fr-FR" sz="4000" b="1" dirty="0" smtClean="0"/>
              <a:t>et sont notées </a:t>
            </a:r>
            <a:endParaRPr lang="fr-FR" sz="4000" b="1" dirty="0" smtClean="0"/>
          </a:p>
          <a:p>
            <a:pPr algn="ctr">
              <a:buNone/>
            </a:pPr>
            <a:r>
              <a:rPr lang="fr-FR" sz="4000" b="1" dirty="0" smtClean="0"/>
              <a:t>sous </a:t>
            </a:r>
            <a:r>
              <a:rPr lang="fr-FR" sz="4000" b="1" dirty="0" smtClean="0"/>
              <a:t>forme de </a:t>
            </a:r>
            <a:endParaRPr lang="fr-FR" sz="4000" b="1" dirty="0" smtClean="0"/>
          </a:p>
          <a:p>
            <a:pPr algn="ctr">
              <a:buNone/>
            </a:pPr>
            <a:r>
              <a:rPr lang="fr-FR" sz="4000" b="1" dirty="0" smtClean="0"/>
              <a:t>chaînes </a:t>
            </a:r>
            <a:r>
              <a:rPr lang="fr-FR" sz="4000" b="1" dirty="0" smtClean="0"/>
              <a:t>de valeurs hexadécimales</a:t>
            </a:r>
            <a:r>
              <a:rPr lang="fr-FR" sz="4000" b="1" dirty="0" smtClean="0"/>
              <a:t>.</a:t>
            </a:r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AA8A8D4C5F78418F82A480D13935C7" ma:contentTypeVersion="11" ma:contentTypeDescription="Crée un document." ma:contentTypeScope="" ma:versionID="7f11e7f505abf57452d9a7e54a1cdd4e">
  <xsd:schema xmlns:xsd="http://www.w3.org/2001/XMLSchema" xmlns:xs="http://www.w3.org/2001/XMLSchema" xmlns:p="http://schemas.microsoft.com/office/2006/metadata/properties" xmlns:ns2="f1dc9816-a2cc-4fdc-bce6-856ab86e5277" xmlns:ns3="dac438ac-f2b2-434c-a395-fad79ebeb6d4" targetNamespace="http://schemas.microsoft.com/office/2006/metadata/properties" ma:root="true" ma:fieldsID="a4a8c87e28660aea3ccd264235576329" ns2:_="" ns3:_="">
    <xsd:import namespace="f1dc9816-a2cc-4fdc-bce6-856ab86e5277"/>
    <xsd:import namespace="dac438ac-f2b2-434c-a395-fad79ebeb6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c9816-a2cc-4fdc-bce6-856ab86e52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aa141cfe-7933-482d-bbb8-97c86f16e5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c438ac-f2b2-434c-a395-fad79ebeb6d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3771f4d-5cbc-450b-a417-ff3e5ad3ec7c}" ma:internalName="TaxCatchAll" ma:showField="CatchAllData" ma:web="dac438ac-f2b2-434c-a395-fad79ebeb6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c438ac-f2b2-434c-a395-fad79ebeb6d4" xsi:nil="true"/>
    <lcf76f155ced4ddcb4097134ff3c332f xmlns="f1dc9816-a2cc-4fdc-bce6-856ab86e52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76082A0-17BF-4566-961F-C8C414DA48C5}"/>
</file>

<file path=customXml/itemProps2.xml><?xml version="1.0" encoding="utf-8"?>
<ds:datastoreItem xmlns:ds="http://schemas.openxmlformats.org/officeDocument/2006/customXml" ds:itemID="{BBB01087-0748-4F2A-9583-56270403209D}"/>
</file>

<file path=customXml/itemProps3.xml><?xml version="1.0" encoding="utf-8"?>
<ds:datastoreItem xmlns:ds="http://schemas.openxmlformats.org/officeDocument/2006/customXml" ds:itemID="{A5395525-A51B-4AD7-88DB-23179C83B1B3}"/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916</Words>
  <Application>Microsoft Office PowerPoint</Application>
  <PresentationFormat>Affichage à l'écran (4:3)</PresentationFormat>
  <Paragraphs>200</Paragraphs>
  <Slides>71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71</vt:i4>
      </vt:variant>
    </vt:vector>
  </HeadingPairs>
  <TitlesOfParts>
    <vt:vector size="72" baseType="lpstr">
      <vt:lpstr>Thème Office</vt:lpstr>
      <vt:lpstr>Registre Internet Régionaux  (R.I.R.) </vt:lpstr>
      <vt:lpstr>La coexistence des protocoles IPv4 et IPv6</vt:lpstr>
      <vt:lpstr>Prévision de connection</vt:lpstr>
      <vt:lpstr>Exemple : Usine connectée</vt:lpstr>
      <vt:lpstr>Les techniques de migration IPV4 vers IPv6.</vt:lpstr>
      <vt:lpstr>Les techniques de migration IPV4 vers IPv6.</vt:lpstr>
      <vt:lpstr>Les techniques de migration IPV4 vers IPv6.</vt:lpstr>
      <vt:lpstr>Diapositive 8</vt:lpstr>
      <vt:lpstr>Diapositive 9</vt:lpstr>
      <vt:lpstr>Diapositive 10</vt:lpstr>
      <vt:lpstr>Conversions hexadécimales  </vt:lpstr>
      <vt:lpstr>Omission des zéros en début de segment de 16 bits (ou d'hextet).</vt:lpstr>
      <vt:lpstr>Omission des zéros en début de segment de 16 bits (ou d'hextet).</vt:lpstr>
      <vt:lpstr>Omission des zéros en début de segment de 16 bits (ou d'hextet).</vt:lpstr>
      <vt:lpstr>Omission des zéros en début de segment de 16 bits (ou d'hextet).</vt:lpstr>
      <vt:lpstr>Omission des zéros en début de segment de 16 bits (ou d'hextet).</vt:lpstr>
      <vt:lpstr>Omission des zéros en début de segment de 16 bits (ou d'hextet).</vt:lpstr>
      <vt:lpstr>Omission des zéros en début de segment de 16 bits (ou d'hextet).</vt:lpstr>
      <vt:lpstr>Omission des zéros en début de segment de 16 bits (ou d'hextet).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Une adresse source IPv6 doit être une adresse de monodiffusion.</vt:lpstr>
      <vt:lpstr>Diapositive 27</vt:lpstr>
      <vt:lpstr>Diapositive 28</vt:lpstr>
      <vt:lpstr>Il existe six types d'adresse de monodiffusion IPv6.</vt:lpstr>
      <vt:lpstr>Il existe six types d'adresse de monodiffusion IPv6.</vt:lpstr>
      <vt:lpstr>Diapositive 31</vt:lpstr>
      <vt:lpstr>Il existe six types d'adresse de monodiffusion IPv6.</vt:lpstr>
      <vt:lpstr>Diapositive 33</vt:lpstr>
      <vt:lpstr>Il existe six types d'adresse de monodiffusion IPv6.</vt:lpstr>
      <vt:lpstr>Il existe six types d'adresse de monodiffusion IPv6.</vt:lpstr>
      <vt:lpstr>Il existe six types d'adresse de monodiffusion IPv6.</vt:lpstr>
      <vt:lpstr>Il existe six types d'adresse de monodiffusion IPv6.</vt:lpstr>
      <vt:lpstr>Structure et la plage d'adresses de monodiffusion globale.</vt:lpstr>
      <vt:lpstr>Préfixe de routage global </vt:lpstr>
      <vt:lpstr>Diapositive 40</vt:lpstr>
      <vt:lpstr>Diapositive 41</vt:lpstr>
      <vt:lpstr>Configuration de l’IPv6 sur un routeur</vt:lpstr>
      <vt:lpstr>Configuration de l’IPv6 sur un routeur</vt:lpstr>
      <vt:lpstr>Exemple de configuration IPv6 sous Windows.</vt:lpstr>
      <vt:lpstr>Configuration automatique des adresses sans état</vt:lpstr>
      <vt:lpstr>Lorsqu'un routeur IPv6 reçoit un message de sollicitation, il répond immédiatement en envoyant un message d'annonce de routeur.  </vt:lpstr>
      <vt:lpstr>Diapositive 47</vt:lpstr>
      <vt:lpstr>Un routeur IPv6 est un routeur qui 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  <vt:lpstr>Diapositive 69</vt:lpstr>
      <vt:lpstr>Diapositive 70</vt:lpstr>
      <vt:lpstr>Exercices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BigBoss</dc:creator>
  <cp:lastModifiedBy>FD</cp:lastModifiedBy>
  <cp:revision>15</cp:revision>
  <dcterms:created xsi:type="dcterms:W3CDTF">2016-01-02T14:14:18Z</dcterms:created>
  <dcterms:modified xsi:type="dcterms:W3CDTF">2016-01-02T15:24:28Z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0x0101005CAA8A8D4C5F78418F82A480D13935C7</vt:lpwstr>
  </property>
</Properties>
</file>