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9"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40"/>
  </p:normalViewPr>
  <p:slideViewPr>
    <p:cSldViewPr snapToGrid="0" snapToObjects="1">
      <p:cViewPr varScale="1">
        <p:scale>
          <a:sx n="90" d="100"/>
          <a:sy n="90" d="100"/>
        </p:scale>
        <p:origin x="232"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7/7/22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7/7/22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7/7/22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7/7/22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7/7/22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7/7/22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sj.com/articles/elon-musks-appeals-for-lithium-are-no-substitute-for-better-price-signals-1165588907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6329-3D20-1D3B-09BC-4C46EEA42240}"/>
              </a:ext>
            </a:extLst>
          </p:cNvPr>
          <p:cNvSpPr>
            <a:spLocks noGrp="1"/>
          </p:cNvSpPr>
          <p:nvPr>
            <p:ph type="ctrTitle"/>
          </p:nvPr>
        </p:nvSpPr>
        <p:spPr>
          <a:xfrm>
            <a:off x="-198300" y="674647"/>
            <a:ext cx="6710611" cy="2268559"/>
          </a:xfrm>
        </p:spPr>
        <p:txBody>
          <a:bodyPr/>
          <a:lstStyle/>
          <a:p>
            <a:r>
              <a:rPr lang="en-US" dirty="0"/>
              <a:t>LITHIUM PLAY</a:t>
            </a:r>
          </a:p>
        </p:txBody>
      </p:sp>
      <p:sp>
        <p:nvSpPr>
          <p:cNvPr id="3" name="Subtitle 2">
            <a:extLst>
              <a:ext uri="{FF2B5EF4-FFF2-40B4-BE49-F238E27FC236}">
                <a16:creationId xmlns:a16="http://schemas.microsoft.com/office/drawing/2014/main" id="{EB6EEFCA-BA0A-89D3-0896-C7F1D00F2039}"/>
              </a:ext>
            </a:extLst>
          </p:cNvPr>
          <p:cNvSpPr>
            <a:spLocks noGrp="1"/>
          </p:cNvSpPr>
          <p:nvPr>
            <p:ph type="subTitle" idx="1"/>
          </p:nvPr>
        </p:nvSpPr>
        <p:spPr>
          <a:xfrm>
            <a:off x="910367" y="3798332"/>
            <a:ext cx="7404957" cy="1160213"/>
          </a:xfrm>
        </p:spPr>
        <p:txBody>
          <a:bodyPr/>
          <a:lstStyle/>
          <a:p>
            <a:r>
              <a:rPr lang="en-US" dirty="0"/>
              <a:t>Presented by: </a:t>
            </a:r>
            <a:r>
              <a:rPr lang="en-US" dirty="0" err="1"/>
              <a:t>Avangelina</a:t>
            </a:r>
            <a:r>
              <a:rPr lang="en-US" dirty="0"/>
              <a:t> Cazares, Mr. Stallworth, Carlos A. Guerra</a:t>
            </a:r>
          </a:p>
        </p:txBody>
      </p:sp>
      <p:sp>
        <p:nvSpPr>
          <p:cNvPr id="4" name="TextBox 3">
            <a:extLst>
              <a:ext uri="{FF2B5EF4-FFF2-40B4-BE49-F238E27FC236}">
                <a16:creationId xmlns:a16="http://schemas.microsoft.com/office/drawing/2014/main" id="{DB864766-8DBF-307C-AEA8-9EAF45E51EC0}"/>
              </a:ext>
            </a:extLst>
          </p:cNvPr>
          <p:cNvSpPr txBox="1"/>
          <p:nvPr/>
        </p:nvSpPr>
        <p:spPr>
          <a:xfrm>
            <a:off x="2564781" y="3429000"/>
            <a:ext cx="4884234" cy="369332"/>
          </a:xfrm>
          <a:prstGeom prst="rect">
            <a:avLst/>
          </a:prstGeom>
          <a:noFill/>
        </p:spPr>
        <p:txBody>
          <a:bodyPr wrap="square" rtlCol="0">
            <a:spAutoFit/>
          </a:bodyPr>
          <a:lstStyle/>
          <a:p>
            <a:r>
              <a:rPr lang="en-US" dirty="0"/>
              <a:t>Algorithmic Trading on a lithium portfolio </a:t>
            </a:r>
          </a:p>
        </p:txBody>
      </p:sp>
    </p:spTree>
    <p:extLst>
      <p:ext uri="{BB962C8B-B14F-4D97-AF65-F5344CB8AC3E}">
        <p14:creationId xmlns:p14="http://schemas.microsoft.com/office/powerpoint/2010/main" val="387525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DE37-384A-B7FC-97D9-E7941C274E33}"/>
              </a:ext>
            </a:extLst>
          </p:cNvPr>
          <p:cNvSpPr>
            <a:spLocks noGrp="1"/>
          </p:cNvSpPr>
          <p:nvPr>
            <p:ph type="title"/>
          </p:nvPr>
        </p:nvSpPr>
        <p:spPr>
          <a:xfrm>
            <a:off x="2311771" y="693756"/>
            <a:ext cx="4046167" cy="1077229"/>
          </a:xfrm>
        </p:spPr>
        <p:txBody>
          <a:bodyPr/>
          <a:lstStyle/>
          <a:p>
            <a:r>
              <a:rPr lang="en-US" dirty="0"/>
              <a:t>Executive Summary</a:t>
            </a:r>
          </a:p>
        </p:txBody>
      </p:sp>
      <p:sp>
        <p:nvSpPr>
          <p:cNvPr id="3" name="Content Placeholder 2">
            <a:extLst>
              <a:ext uri="{FF2B5EF4-FFF2-40B4-BE49-F238E27FC236}">
                <a16:creationId xmlns:a16="http://schemas.microsoft.com/office/drawing/2014/main" id="{94A47CAA-9B18-55AB-2B97-33E37F3ED2F3}"/>
              </a:ext>
            </a:extLst>
          </p:cNvPr>
          <p:cNvSpPr>
            <a:spLocks noGrp="1"/>
          </p:cNvSpPr>
          <p:nvPr>
            <p:ph idx="1"/>
          </p:nvPr>
        </p:nvSpPr>
        <p:spPr>
          <a:xfrm>
            <a:off x="2687874" y="1770985"/>
            <a:ext cx="7796540" cy="4764069"/>
          </a:xfrm>
        </p:spPr>
        <p:txBody>
          <a:bodyPr>
            <a:normAutofit fontScale="77500" lnSpcReduction="20000"/>
          </a:bodyPr>
          <a:lstStyle/>
          <a:p>
            <a:pPr marL="0" indent="0" algn="just">
              <a:buNone/>
            </a:pPr>
            <a:r>
              <a:rPr lang="en-US" sz="2300" dirty="0"/>
              <a:t>Lithium Play offers an edge for investors with no prior industry experience with Lithium. By using a tested SMA algorithm </a:t>
            </a:r>
          </a:p>
          <a:p>
            <a:pPr marL="0" indent="0" algn="just">
              <a:buNone/>
            </a:pPr>
            <a:r>
              <a:rPr lang="en-US" sz="2300" dirty="0"/>
              <a:t>“As electric car makers race to increase the rate and capacity of their cars Lithium will be a key component. This presents an opportunity to invest in a sector with low risk in the short term </a:t>
            </a:r>
          </a:p>
          <a:p>
            <a:pPr marL="0" indent="0">
              <a:buNone/>
            </a:pPr>
            <a:r>
              <a:rPr lang="en-US" sz="2300" dirty="0"/>
              <a:t>Elon Musk: </a:t>
            </a:r>
          </a:p>
          <a:p>
            <a:endParaRPr lang="en-US" sz="2300" dirty="0"/>
          </a:p>
          <a:p>
            <a:endParaRPr lang="en-US" sz="2300" dirty="0"/>
          </a:p>
          <a:p>
            <a:pPr marL="0" indent="0">
              <a:buNone/>
            </a:pPr>
            <a:endParaRPr lang="en-US" sz="2300" dirty="0"/>
          </a:p>
          <a:p>
            <a:pPr marL="0" indent="0">
              <a:buNone/>
            </a:pPr>
            <a:r>
              <a:rPr lang="en-US" sz="2300" dirty="0"/>
              <a:t>WSJ: “Demand for lithium is expected to outpace global supply”</a:t>
            </a:r>
            <a:endParaRPr lang="en-US" dirty="0"/>
          </a:p>
          <a:p>
            <a:pPr marL="0" indent="0">
              <a:buNone/>
            </a:pPr>
            <a:r>
              <a:rPr lang="en-US" sz="1400" dirty="0">
                <a:hlinkClick r:id="rId2"/>
              </a:rPr>
              <a:t>https://www.wsj.com/articles/elon-musks-appeals-for-lithium-are-no-substitute-for-better-price-signals-11655889078</a:t>
            </a:r>
            <a:endParaRPr lang="en-US" sz="1400" dirty="0"/>
          </a:p>
          <a:p>
            <a:pPr marL="0" indent="0">
              <a:buNone/>
            </a:pPr>
            <a:endParaRPr lang="en-US" sz="1600" dirty="0"/>
          </a:p>
        </p:txBody>
      </p:sp>
      <p:pic>
        <p:nvPicPr>
          <p:cNvPr id="5" name="Picture 4" descr="Graphical user interface, text, application&#10;&#10;Description automatically generated">
            <a:extLst>
              <a:ext uri="{FF2B5EF4-FFF2-40B4-BE49-F238E27FC236}">
                <a16:creationId xmlns:a16="http://schemas.microsoft.com/office/drawing/2014/main" id="{4A079420-DF17-3DDE-AD73-E523D6CA716C}"/>
              </a:ext>
            </a:extLst>
          </p:cNvPr>
          <p:cNvPicPr>
            <a:picLocks noChangeAspect="1"/>
          </p:cNvPicPr>
          <p:nvPr/>
        </p:nvPicPr>
        <p:blipFill>
          <a:blip r:embed="rId3"/>
          <a:stretch>
            <a:fillRect/>
          </a:stretch>
        </p:blipFill>
        <p:spPr>
          <a:xfrm>
            <a:off x="4803632" y="3650293"/>
            <a:ext cx="2584735" cy="1635432"/>
          </a:xfrm>
          <a:prstGeom prst="rect">
            <a:avLst/>
          </a:prstGeom>
        </p:spPr>
      </p:pic>
    </p:spTree>
    <p:extLst>
      <p:ext uri="{BB962C8B-B14F-4D97-AF65-F5344CB8AC3E}">
        <p14:creationId xmlns:p14="http://schemas.microsoft.com/office/powerpoint/2010/main" val="345771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65D6-6517-A22C-E8A5-7564CEA2B0AC}"/>
              </a:ext>
            </a:extLst>
          </p:cNvPr>
          <p:cNvSpPr>
            <a:spLocks noGrp="1"/>
          </p:cNvSpPr>
          <p:nvPr>
            <p:ph type="title"/>
          </p:nvPr>
        </p:nvSpPr>
        <p:spPr>
          <a:xfrm>
            <a:off x="2283196" y="693756"/>
            <a:ext cx="2331667" cy="1077229"/>
          </a:xfrm>
        </p:spPr>
        <p:txBody>
          <a:bodyPr/>
          <a:lstStyle/>
          <a:p>
            <a:r>
              <a:rPr lang="en-US" dirty="0"/>
              <a:t>User Story</a:t>
            </a:r>
          </a:p>
        </p:txBody>
      </p:sp>
      <p:sp>
        <p:nvSpPr>
          <p:cNvPr id="3" name="Content Placeholder 2">
            <a:extLst>
              <a:ext uri="{FF2B5EF4-FFF2-40B4-BE49-F238E27FC236}">
                <a16:creationId xmlns:a16="http://schemas.microsoft.com/office/drawing/2014/main" id="{2577737B-248B-4803-18A9-D3B9D36D71B0}"/>
              </a:ext>
            </a:extLst>
          </p:cNvPr>
          <p:cNvSpPr>
            <a:spLocks noGrp="1"/>
          </p:cNvSpPr>
          <p:nvPr>
            <p:ph idx="1"/>
          </p:nvPr>
        </p:nvSpPr>
        <p:spPr>
          <a:xfrm>
            <a:off x="2283196" y="1574963"/>
            <a:ext cx="7796540" cy="3997828"/>
          </a:xfrm>
        </p:spPr>
        <p:txBody>
          <a:bodyPr>
            <a:normAutofit/>
          </a:bodyPr>
          <a:lstStyle/>
          <a:p>
            <a:r>
              <a:rPr lang="en-US" dirty="0"/>
              <a:t>This program is a tool for stock market investors to have an edge in the Lithium public market without prior knowledge of the industry or trading by investing with the help of our Algorithm. It will signal when to buy and sale the top 10 lithium companies for 2022 according to several sources, trained with a strategy that would have worked in the past during the last 12 months</a:t>
            </a:r>
          </a:p>
          <a:p>
            <a:r>
              <a:rPr lang="en-US" dirty="0"/>
              <a:t>Users can purchase the code directly for use in their own endeavors. Following a period of testing in a paper account we will consider other ways of raising capital and/or improving features </a:t>
            </a:r>
          </a:p>
        </p:txBody>
      </p:sp>
    </p:spTree>
    <p:extLst>
      <p:ext uri="{BB962C8B-B14F-4D97-AF65-F5344CB8AC3E}">
        <p14:creationId xmlns:p14="http://schemas.microsoft.com/office/powerpoint/2010/main" val="389517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7617-1AF2-D0B3-08F2-F3CE44290139}"/>
              </a:ext>
            </a:extLst>
          </p:cNvPr>
          <p:cNvSpPr>
            <a:spLocks noGrp="1"/>
          </p:cNvSpPr>
          <p:nvPr>
            <p:ph type="title"/>
          </p:nvPr>
        </p:nvSpPr>
        <p:spPr>
          <a:xfrm>
            <a:off x="0" y="675035"/>
            <a:ext cx="7958331" cy="1077229"/>
          </a:xfrm>
        </p:spPr>
        <p:txBody>
          <a:bodyPr/>
          <a:lstStyle/>
          <a:p>
            <a:pPr algn="ctr"/>
            <a:r>
              <a:rPr lang="en-US" dirty="0"/>
              <a:t>Portfolio &amp; Data</a:t>
            </a:r>
          </a:p>
        </p:txBody>
      </p:sp>
      <p:graphicFrame>
        <p:nvGraphicFramePr>
          <p:cNvPr id="7" name="Table 7">
            <a:extLst>
              <a:ext uri="{FF2B5EF4-FFF2-40B4-BE49-F238E27FC236}">
                <a16:creationId xmlns:a16="http://schemas.microsoft.com/office/drawing/2014/main" id="{B34E620C-06A6-3C5B-0527-ED279DA29827}"/>
              </a:ext>
            </a:extLst>
          </p:cNvPr>
          <p:cNvGraphicFramePr>
            <a:graphicFrameLocks noGrp="1"/>
          </p:cNvGraphicFramePr>
          <p:nvPr>
            <p:ph idx="1"/>
            <p:extLst>
              <p:ext uri="{D42A27DB-BD31-4B8C-83A1-F6EECF244321}">
                <p14:modId xmlns:p14="http://schemas.microsoft.com/office/powerpoint/2010/main" val="553421351"/>
              </p:ext>
            </p:extLst>
          </p:nvPr>
        </p:nvGraphicFramePr>
        <p:xfrm>
          <a:off x="1514303" y="1752264"/>
          <a:ext cx="4689240" cy="4297680"/>
        </p:xfrm>
        <a:graphic>
          <a:graphicData uri="http://schemas.openxmlformats.org/drawingml/2006/table">
            <a:tbl>
              <a:tblPr firstRow="1" bandRow="1">
                <a:tableStyleId>{5C22544A-7EE6-4342-B048-85BDC9FD1C3A}</a:tableStyleId>
              </a:tblPr>
              <a:tblGrid>
                <a:gridCol w="4689240">
                  <a:extLst>
                    <a:ext uri="{9D8B030D-6E8A-4147-A177-3AD203B41FA5}">
                      <a16:colId xmlns:a16="http://schemas.microsoft.com/office/drawing/2014/main" val="1786999013"/>
                    </a:ext>
                  </a:extLst>
                </a:gridCol>
              </a:tblGrid>
              <a:tr h="326400">
                <a:tc>
                  <a:txBody>
                    <a:bodyPr/>
                    <a:lstStyle/>
                    <a:p>
                      <a:r>
                        <a:rPr lang="en-US" dirty="0"/>
                        <a:t>Stock (Ticker)</a:t>
                      </a:r>
                    </a:p>
                  </a:txBody>
                  <a:tcPr/>
                </a:tc>
                <a:extLst>
                  <a:ext uri="{0D108BD9-81ED-4DB2-BD59-A6C34878D82A}">
                    <a16:rowId xmlns:a16="http://schemas.microsoft.com/office/drawing/2014/main" val="3266399902"/>
                  </a:ext>
                </a:extLst>
              </a:tr>
              <a:tr h="326400">
                <a:tc>
                  <a:txBody>
                    <a:bodyPr/>
                    <a:lstStyle/>
                    <a:p>
                      <a:r>
                        <a:rPr lang="en-US" dirty="0"/>
                        <a:t>(LAC)</a:t>
                      </a:r>
                      <a:r>
                        <a:rPr lang="en-US" sz="1800" b="0" i="0" kern="1200" dirty="0">
                          <a:solidFill>
                            <a:schemeClr val="dk1"/>
                          </a:solidFill>
                          <a:effectLst/>
                          <a:latin typeface="+mn-lt"/>
                          <a:ea typeface="+mn-ea"/>
                          <a:cs typeface="+mn-cs"/>
                        </a:rPr>
                        <a:t> Lithium Americas Corp</a:t>
                      </a:r>
                      <a:endParaRPr lang="en-US" dirty="0"/>
                    </a:p>
                  </a:txBody>
                  <a:tcPr/>
                </a:tc>
                <a:extLst>
                  <a:ext uri="{0D108BD9-81ED-4DB2-BD59-A6C34878D82A}">
                    <a16:rowId xmlns:a16="http://schemas.microsoft.com/office/drawing/2014/main" val="1666316866"/>
                  </a:ext>
                </a:extLst>
              </a:tr>
              <a:tr h="326400">
                <a:tc>
                  <a:txBody>
                    <a:bodyPr/>
                    <a:lstStyle/>
                    <a:p>
                      <a:r>
                        <a:rPr lang="en-US" dirty="0"/>
                        <a:t>(SLI) Standard Lithium</a:t>
                      </a:r>
                    </a:p>
                  </a:txBody>
                  <a:tcPr/>
                </a:tc>
                <a:extLst>
                  <a:ext uri="{0D108BD9-81ED-4DB2-BD59-A6C34878D82A}">
                    <a16:rowId xmlns:a16="http://schemas.microsoft.com/office/drawing/2014/main" val="1267186867"/>
                  </a:ext>
                </a:extLst>
              </a:tr>
              <a:tr h="326400">
                <a:tc>
                  <a:txBody>
                    <a:bodyPr/>
                    <a:lstStyle/>
                    <a:p>
                      <a:r>
                        <a:rPr lang="en-US" dirty="0"/>
                        <a:t>(LTHM) </a:t>
                      </a:r>
                      <a:r>
                        <a:rPr lang="en-US" dirty="0" err="1"/>
                        <a:t>Livent</a:t>
                      </a:r>
                      <a:endParaRPr lang="en-US" dirty="0"/>
                    </a:p>
                  </a:txBody>
                  <a:tcPr/>
                </a:tc>
                <a:extLst>
                  <a:ext uri="{0D108BD9-81ED-4DB2-BD59-A6C34878D82A}">
                    <a16:rowId xmlns:a16="http://schemas.microsoft.com/office/drawing/2014/main" val="958185000"/>
                  </a:ext>
                </a:extLst>
              </a:tr>
              <a:tr h="326400">
                <a:tc>
                  <a:txBody>
                    <a:bodyPr/>
                    <a:lstStyle/>
                    <a:p>
                      <a:r>
                        <a:rPr lang="en-US" dirty="0"/>
                        <a:t>(LIT) </a:t>
                      </a:r>
                      <a:r>
                        <a:rPr lang="en-US" sz="1800" b="0" i="0" kern="1200" dirty="0">
                          <a:solidFill>
                            <a:schemeClr val="dk1"/>
                          </a:solidFill>
                          <a:effectLst/>
                          <a:latin typeface="+mn-lt"/>
                          <a:ea typeface="+mn-ea"/>
                          <a:cs typeface="+mn-cs"/>
                        </a:rPr>
                        <a:t>Global X Lithium &amp; Battery Tech ETF</a:t>
                      </a:r>
                      <a:endParaRPr lang="en-US" dirty="0"/>
                    </a:p>
                  </a:txBody>
                  <a:tcPr/>
                </a:tc>
                <a:extLst>
                  <a:ext uri="{0D108BD9-81ED-4DB2-BD59-A6C34878D82A}">
                    <a16:rowId xmlns:a16="http://schemas.microsoft.com/office/drawing/2014/main" val="3654866243"/>
                  </a:ext>
                </a:extLst>
              </a:tr>
              <a:tr h="571201">
                <a:tc>
                  <a:txBody>
                    <a:bodyPr/>
                    <a:lstStyle/>
                    <a:p>
                      <a:r>
                        <a:rPr lang="en-US" dirty="0"/>
                        <a:t>(BATT) </a:t>
                      </a:r>
                      <a:r>
                        <a:rPr lang="en-US" sz="1800" b="0" i="0" kern="1200" dirty="0">
                          <a:solidFill>
                            <a:schemeClr val="dk1"/>
                          </a:solidFill>
                          <a:effectLst/>
                          <a:latin typeface="+mn-lt"/>
                          <a:ea typeface="+mn-ea"/>
                          <a:cs typeface="+mn-cs"/>
                        </a:rPr>
                        <a:t>Amplify Lithium &amp; Battery Technology</a:t>
                      </a:r>
                      <a:endParaRPr lang="en-US" dirty="0"/>
                    </a:p>
                  </a:txBody>
                  <a:tcPr/>
                </a:tc>
                <a:extLst>
                  <a:ext uri="{0D108BD9-81ED-4DB2-BD59-A6C34878D82A}">
                    <a16:rowId xmlns:a16="http://schemas.microsoft.com/office/drawing/2014/main" val="2668398530"/>
                  </a:ext>
                </a:extLst>
              </a:tr>
              <a:tr h="326400">
                <a:tc>
                  <a:txBody>
                    <a:bodyPr/>
                    <a:lstStyle/>
                    <a:p>
                      <a:r>
                        <a:rPr lang="en-US" dirty="0"/>
                        <a:t>(PLL) </a:t>
                      </a:r>
                      <a:r>
                        <a:rPr lang="en-US" sz="1800" b="0" i="0" kern="1200" dirty="0">
                          <a:solidFill>
                            <a:schemeClr val="dk1"/>
                          </a:solidFill>
                          <a:effectLst/>
                          <a:latin typeface="+mn-lt"/>
                          <a:ea typeface="+mn-ea"/>
                          <a:cs typeface="+mn-cs"/>
                        </a:rPr>
                        <a:t>Piedmont Lithium</a:t>
                      </a:r>
                      <a:endParaRPr lang="en-US" dirty="0"/>
                    </a:p>
                  </a:txBody>
                  <a:tcPr/>
                </a:tc>
                <a:extLst>
                  <a:ext uri="{0D108BD9-81ED-4DB2-BD59-A6C34878D82A}">
                    <a16:rowId xmlns:a16="http://schemas.microsoft.com/office/drawing/2014/main" val="4093458825"/>
                  </a:ext>
                </a:extLst>
              </a:tr>
              <a:tr h="326400">
                <a:tc>
                  <a:txBody>
                    <a:bodyPr/>
                    <a:lstStyle/>
                    <a:p>
                      <a:r>
                        <a:rPr lang="en-US" dirty="0"/>
                        <a:t>(ALB) </a:t>
                      </a:r>
                      <a:r>
                        <a:rPr lang="en-US" sz="1800" b="0" i="0" kern="1200" dirty="0">
                          <a:solidFill>
                            <a:schemeClr val="dk1"/>
                          </a:solidFill>
                          <a:effectLst/>
                          <a:latin typeface="+mn-lt"/>
                          <a:ea typeface="+mn-ea"/>
                          <a:cs typeface="+mn-cs"/>
                        </a:rPr>
                        <a:t>Albemarle Corporation</a:t>
                      </a:r>
                      <a:endParaRPr lang="en-US" dirty="0"/>
                    </a:p>
                  </a:txBody>
                  <a:tcPr/>
                </a:tc>
                <a:extLst>
                  <a:ext uri="{0D108BD9-81ED-4DB2-BD59-A6C34878D82A}">
                    <a16:rowId xmlns:a16="http://schemas.microsoft.com/office/drawing/2014/main" val="3389371275"/>
                  </a:ext>
                </a:extLst>
              </a:tr>
              <a:tr h="326400">
                <a:tc>
                  <a:txBody>
                    <a:bodyPr/>
                    <a:lstStyle/>
                    <a:p>
                      <a:r>
                        <a:rPr lang="en-US" dirty="0"/>
                        <a:t>(SQM) </a:t>
                      </a:r>
                      <a:r>
                        <a:rPr lang="en-US" sz="1800" b="0" i="0" kern="1200" dirty="0">
                          <a:solidFill>
                            <a:schemeClr val="dk1"/>
                          </a:solidFill>
                          <a:effectLst/>
                          <a:latin typeface="+mn-lt"/>
                          <a:ea typeface="+mn-ea"/>
                          <a:cs typeface="+mn-cs"/>
                        </a:rPr>
                        <a:t>Sociedad </a:t>
                      </a:r>
                      <a:r>
                        <a:rPr lang="en-US" sz="1800" b="0" i="0" kern="1200" dirty="0" err="1">
                          <a:solidFill>
                            <a:schemeClr val="dk1"/>
                          </a:solidFill>
                          <a:effectLst/>
                          <a:latin typeface="+mn-lt"/>
                          <a:ea typeface="+mn-ea"/>
                          <a:cs typeface="+mn-cs"/>
                        </a:rPr>
                        <a:t>Quimica</a:t>
                      </a:r>
                      <a:r>
                        <a:rPr lang="en-US" sz="1800" b="0" i="0" kern="1200" dirty="0">
                          <a:solidFill>
                            <a:schemeClr val="dk1"/>
                          </a:solidFill>
                          <a:effectLst/>
                          <a:latin typeface="+mn-lt"/>
                          <a:ea typeface="+mn-ea"/>
                          <a:cs typeface="+mn-cs"/>
                        </a:rPr>
                        <a:t> y Minera de Chile</a:t>
                      </a:r>
                      <a:endParaRPr lang="en-US" dirty="0"/>
                    </a:p>
                  </a:txBody>
                  <a:tcPr/>
                </a:tc>
                <a:extLst>
                  <a:ext uri="{0D108BD9-81ED-4DB2-BD59-A6C34878D82A}">
                    <a16:rowId xmlns:a16="http://schemas.microsoft.com/office/drawing/2014/main" val="1541029231"/>
                  </a:ext>
                </a:extLst>
              </a:tr>
              <a:tr h="326400">
                <a:tc>
                  <a:txBody>
                    <a:bodyPr/>
                    <a:lstStyle/>
                    <a:p>
                      <a:r>
                        <a:rPr lang="en-US" dirty="0"/>
                        <a:t>(OROCF) </a:t>
                      </a:r>
                      <a:r>
                        <a:rPr lang="en-US" sz="1800" b="0" i="0" kern="1200" dirty="0" err="1">
                          <a:solidFill>
                            <a:schemeClr val="dk1"/>
                          </a:solidFill>
                          <a:effectLst/>
                          <a:latin typeface="+mn-lt"/>
                          <a:ea typeface="+mn-ea"/>
                          <a:cs typeface="+mn-cs"/>
                        </a:rPr>
                        <a:t>Allkem</a:t>
                      </a:r>
                      <a:endParaRPr lang="en-US" dirty="0"/>
                    </a:p>
                  </a:txBody>
                  <a:tcPr/>
                </a:tc>
                <a:extLst>
                  <a:ext uri="{0D108BD9-81ED-4DB2-BD59-A6C34878D82A}">
                    <a16:rowId xmlns:a16="http://schemas.microsoft.com/office/drawing/2014/main" val="313868079"/>
                  </a:ext>
                </a:extLst>
              </a:tr>
              <a:tr h="326400">
                <a:tc>
                  <a:txBody>
                    <a:bodyPr/>
                    <a:lstStyle/>
                    <a:p>
                      <a:r>
                        <a:rPr lang="en-US" dirty="0"/>
                        <a:t>(RCKTF) </a:t>
                      </a:r>
                      <a:r>
                        <a:rPr lang="en-US" sz="1800" b="0" i="0" kern="1200" dirty="0">
                          <a:solidFill>
                            <a:schemeClr val="dk1"/>
                          </a:solidFill>
                          <a:effectLst/>
                          <a:latin typeface="+mn-lt"/>
                          <a:ea typeface="+mn-ea"/>
                          <a:cs typeface="+mn-cs"/>
                        </a:rPr>
                        <a:t>Rock Tech Lithium</a:t>
                      </a:r>
                      <a:endParaRPr lang="en-US" dirty="0"/>
                    </a:p>
                  </a:txBody>
                  <a:tcPr/>
                </a:tc>
                <a:extLst>
                  <a:ext uri="{0D108BD9-81ED-4DB2-BD59-A6C34878D82A}">
                    <a16:rowId xmlns:a16="http://schemas.microsoft.com/office/drawing/2014/main" val="240296063"/>
                  </a:ext>
                </a:extLst>
              </a:tr>
            </a:tbl>
          </a:graphicData>
        </a:graphic>
      </p:graphicFrame>
      <p:pic>
        <p:nvPicPr>
          <p:cNvPr id="9" name="Picture 8" descr="A picture containing logo&#10;&#10;Description automatically generated">
            <a:extLst>
              <a:ext uri="{FF2B5EF4-FFF2-40B4-BE49-F238E27FC236}">
                <a16:creationId xmlns:a16="http://schemas.microsoft.com/office/drawing/2014/main" id="{343B3F52-8959-5124-56D3-2ACC0DADC5AF}"/>
              </a:ext>
            </a:extLst>
          </p:cNvPr>
          <p:cNvPicPr>
            <a:picLocks noChangeAspect="1"/>
          </p:cNvPicPr>
          <p:nvPr/>
        </p:nvPicPr>
        <p:blipFill>
          <a:blip r:embed="rId2"/>
          <a:stretch>
            <a:fillRect/>
          </a:stretch>
        </p:blipFill>
        <p:spPr>
          <a:xfrm>
            <a:off x="7301047" y="1752264"/>
            <a:ext cx="2703138" cy="1480290"/>
          </a:xfrm>
          <a:prstGeom prst="rect">
            <a:avLst/>
          </a:prstGeom>
        </p:spPr>
      </p:pic>
      <p:sp>
        <p:nvSpPr>
          <p:cNvPr id="10" name="TextBox 9">
            <a:extLst>
              <a:ext uri="{FF2B5EF4-FFF2-40B4-BE49-F238E27FC236}">
                <a16:creationId xmlns:a16="http://schemas.microsoft.com/office/drawing/2014/main" id="{CFCD0449-BEF0-3F04-F989-3B16D3B6C428}"/>
              </a:ext>
            </a:extLst>
          </p:cNvPr>
          <p:cNvSpPr txBox="1"/>
          <p:nvPr/>
        </p:nvSpPr>
        <p:spPr>
          <a:xfrm>
            <a:off x="7047571" y="3278460"/>
            <a:ext cx="3630126" cy="369332"/>
          </a:xfrm>
          <a:prstGeom prst="rect">
            <a:avLst/>
          </a:prstGeom>
          <a:noFill/>
        </p:spPr>
        <p:txBody>
          <a:bodyPr wrap="square" rtlCol="0">
            <a:spAutoFit/>
          </a:bodyPr>
          <a:lstStyle/>
          <a:p>
            <a:r>
              <a:rPr lang="en-US" dirty="0"/>
              <a:t>https://</a:t>
            </a:r>
            <a:r>
              <a:rPr lang="en-US" dirty="0" err="1"/>
              <a:t>pypi.org</a:t>
            </a:r>
            <a:r>
              <a:rPr lang="en-US" dirty="0"/>
              <a:t>/project/</a:t>
            </a:r>
            <a:r>
              <a:rPr lang="en-US" dirty="0" err="1"/>
              <a:t>yfinance</a:t>
            </a:r>
            <a:r>
              <a:rPr lang="en-US" dirty="0"/>
              <a:t>/</a:t>
            </a:r>
          </a:p>
        </p:txBody>
      </p:sp>
      <p:sp>
        <p:nvSpPr>
          <p:cNvPr id="11" name="TextBox 10">
            <a:extLst>
              <a:ext uri="{FF2B5EF4-FFF2-40B4-BE49-F238E27FC236}">
                <a16:creationId xmlns:a16="http://schemas.microsoft.com/office/drawing/2014/main" id="{A19F7728-FF33-DEA7-56E9-6BE62524691C}"/>
              </a:ext>
            </a:extLst>
          </p:cNvPr>
          <p:cNvSpPr txBox="1"/>
          <p:nvPr/>
        </p:nvSpPr>
        <p:spPr>
          <a:xfrm>
            <a:off x="7411341" y="4432892"/>
            <a:ext cx="3158797" cy="400110"/>
          </a:xfrm>
          <a:prstGeom prst="rect">
            <a:avLst/>
          </a:prstGeom>
          <a:noFill/>
        </p:spPr>
        <p:txBody>
          <a:bodyPr wrap="square" rtlCol="0">
            <a:spAutoFit/>
          </a:bodyPr>
          <a:lstStyle/>
          <a:p>
            <a:r>
              <a:rPr lang="en-US" sz="2000" dirty="0"/>
              <a:t>Yahoo Finance API</a:t>
            </a:r>
          </a:p>
        </p:txBody>
      </p:sp>
      <p:sp>
        <p:nvSpPr>
          <p:cNvPr id="12" name="TextBox 11">
            <a:extLst>
              <a:ext uri="{FF2B5EF4-FFF2-40B4-BE49-F238E27FC236}">
                <a16:creationId xmlns:a16="http://schemas.microsoft.com/office/drawing/2014/main" id="{F87B47A3-9B82-B40C-88BD-29A2A5A38EC2}"/>
              </a:ext>
            </a:extLst>
          </p:cNvPr>
          <p:cNvSpPr txBox="1"/>
          <p:nvPr/>
        </p:nvSpPr>
        <p:spPr>
          <a:xfrm>
            <a:off x="7411341" y="3786561"/>
            <a:ext cx="2825480" cy="646331"/>
          </a:xfrm>
          <a:prstGeom prst="rect">
            <a:avLst/>
          </a:prstGeom>
          <a:noFill/>
        </p:spPr>
        <p:txBody>
          <a:bodyPr wrap="square" rtlCol="0">
            <a:spAutoFit/>
          </a:bodyPr>
          <a:lstStyle/>
          <a:p>
            <a:r>
              <a:rPr lang="en-US" b="1" dirty="0"/>
              <a:t>	</a:t>
            </a:r>
            <a:r>
              <a:rPr lang="en-US" b="1" dirty="0" err="1"/>
              <a:t>yfinance</a:t>
            </a:r>
            <a:r>
              <a:rPr lang="en-US" b="1" dirty="0"/>
              <a:t> 0.1.72</a:t>
            </a:r>
          </a:p>
          <a:p>
            <a:endParaRPr lang="en-US" dirty="0"/>
          </a:p>
        </p:txBody>
      </p:sp>
    </p:spTree>
    <p:extLst>
      <p:ext uri="{BB962C8B-B14F-4D97-AF65-F5344CB8AC3E}">
        <p14:creationId xmlns:p14="http://schemas.microsoft.com/office/powerpoint/2010/main" val="133129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4A4E-3CFC-E28B-846D-E540C27AFC6E}"/>
              </a:ext>
            </a:extLst>
          </p:cNvPr>
          <p:cNvSpPr>
            <a:spLocks noGrp="1"/>
          </p:cNvSpPr>
          <p:nvPr>
            <p:ph type="title"/>
          </p:nvPr>
        </p:nvSpPr>
        <p:spPr>
          <a:xfrm>
            <a:off x="2142427" y="704499"/>
            <a:ext cx="6444361" cy="502620"/>
          </a:xfrm>
        </p:spPr>
        <p:txBody>
          <a:bodyPr>
            <a:noAutofit/>
          </a:bodyPr>
          <a:lstStyle/>
          <a:p>
            <a:r>
              <a:rPr lang="en-US" sz="4000" dirty="0"/>
              <a:t>Improvements: Trading Bot </a:t>
            </a:r>
          </a:p>
        </p:txBody>
      </p:sp>
      <p:pic>
        <p:nvPicPr>
          <p:cNvPr id="5" name="Content Placeholder 4">
            <a:extLst>
              <a:ext uri="{FF2B5EF4-FFF2-40B4-BE49-F238E27FC236}">
                <a16:creationId xmlns:a16="http://schemas.microsoft.com/office/drawing/2014/main" id="{D13485BC-EC8D-F59A-8C85-48EF84C76D33}"/>
              </a:ext>
            </a:extLst>
          </p:cNvPr>
          <p:cNvPicPr>
            <a:picLocks noGrp="1" noChangeAspect="1"/>
          </p:cNvPicPr>
          <p:nvPr>
            <p:ph idx="1"/>
          </p:nvPr>
        </p:nvPicPr>
        <p:blipFill>
          <a:blip r:embed="rId2"/>
          <a:stretch>
            <a:fillRect/>
          </a:stretch>
        </p:blipFill>
        <p:spPr>
          <a:xfrm>
            <a:off x="8720865" y="108169"/>
            <a:ext cx="2583062" cy="1320581"/>
          </a:xfrm>
        </p:spPr>
      </p:pic>
      <p:sp>
        <p:nvSpPr>
          <p:cNvPr id="6" name="TextBox 5">
            <a:extLst>
              <a:ext uri="{FF2B5EF4-FFF2-40B4-BE49-F238E27FC236}">
                <a16:creationId xmlns:a16="http://schemas.microsoft.com/office/drawing/2014/main" id="{FD40DC33-EE33-8493-7B71-9CD1639969E2}"/>
              </a:ext>
            </a:extLst>
          </p:cNvPr>
          <p:cNvSpPr txBox="1"/>
          <p:nvPr/>
        </p:nvSpPr>
        <p:spPr>
          <a:xfrm>
            <a:off x="2686049" y="4143802"/>
            <a:ext cx="3243263" cy="1477328"/>
          </a:xfrm>
          <a:prstGeom prst="rect">
            <a:avLst/>
          </a:prstGeom>
          <a:noFill/>
        </p:spPr>
        <p:txBody>
          <a:bodyPr wrap="square" rtlCol="0">
            <a:spAutoFit/>
          </a:bodyPr>
          <a:lstStyle/>
          <a:p>
            <a:r>
              <a:rPr lang="en-US" dirty="0"/>
              <a:t>The trading algorithm will go live on Alpaca  buying and selling stocks in the Lithium portfolio without further human input </a:t>
            </a:r>
          </a:p>
        </p:txBody>
      </p:sp>
      <p:pic>
        <p:nvPicPr>
          <p:cNvPr id="8" name="Picture 7" descr="Icon&#10;&#10;Description automatically generated">
            <a:extLst>
              <a:ext uri="{FF2B5EF4-FFF2-40B4-BE49-F238E27FC236}">
                <a16:creationId xmlns:a16="http://schemas.microsoft.com/office/drawing/2014/main" id="{31E69349-A733-FC11-BDE3-408092F75636}"/>
              </a:ext>
            </a:extLst>
          </p:cNvPr>
          <p:cNvPicPr>
            <a:picLocks noChangeAspect="1"/>
          </p:cNvPicPr>
          <p:nvPr/>
        </p:nvPicPr>
        <p:blipFill>
          <a:blip r:embed="rId3"/>
          <a:stretch>
            <a:fillRect/>
          </a:stretch>
        </p:blipFill>
        <p:spPr>
          <a:xfrm>
            <a:off x="6362703" y="3989914"/>
            <a:ext cx="1021047" cy="1200329"/>
          </a:xfrm>
          <a:prstGeom prst="rect">
            <a:avLst/>
          </a:prstGeom>
        </p:spPr>
      </p:pic>
      <p:sp>
        <p:nvSpPr>
          <p:cNvPr id="9" name="TextBox 8">
            <a:extLst>
              <a:ext uri="{FF2B5EF4-FFF2-40B4-BE49-F238E27FC236}">
                <a16:creationId xmlns:a16="http://schemas.microsoft.com/office/drawing/2014/main" id="{449F527B-AA65-A46C-890A-86541013F0A1}"/>
              </a:ext>
            </a:extLst>
          </p:cNvPr>
          <p:cNvSpPr txBox="1"/>
          <p:nvPr/>
        </p:nvSpPr>
        <p:spPr>
          <a:xfrm>
            <a:off x="5929312" y="5190243"/>
            <a:ext cx="2413370" cy="307777"/>
          </a:xfrm>
          <a:prstGeom prst="rect">
            <a:avLst/>
          </a:prstGeom>
          <a:noFill/>
        </p:spPr>
        <p:txBody>
          <a:bodyPr wrap="square" rtlCol="0">
            <a:spAutoFit/>
          </a:bodyPr>
          <a:lstStyle/>
          <a:p>
            <a:r>
              <a:rPr lang="en-US" sz="1400" dirty="0"/>
              <a:t>https://</a:t>
            </a:r>
            <a:r>
              <a:rPr lang="en-US" sz="1400" dirty="0" err="1"/>
              <a:t>alpaca.markets</a:t>
            </a:r>
            <a:r>
              <a:rPr lang="en-US" sz="1400" dirty="0"/>
              <a:t>/</a:t>
            </a:r>
          </a:p>
        </p:txBody>
      </p:sp>
      <p:sp>
        <p:nvSpPr>
          <p:cNvPr id="10" name="TextBox 9">
            <a:extLst>
              <a:ext uri="{FF2B5EF4-FFF2-40B4-BE49-F238E27FC236}">
                <a16:creationId xmlns:a16="http://schemas.microsoft.com/office/drawing/2014/main" id="{999A25B3-1CB6-1B05-5F9F-80D95EBBC26D}"/>
              </a:ext>
            </a:extLst>
          </p:cNvPr>
          <p:cNvSpPr txBox="1"/>
          <p:nvPr/>
        </p:nvSpPr>
        <p:spPr>
          <a:xfrm>
            <a:off x="2686049" y="1659798"/>
            <a:ext cx="1287532" cy="2031325"/>
          </a:xfrm>
          <a:prstGeom prst="rect">
            <a:avLst/>
          </a:prstGeom>
          <a:noFill/>
        </p:spPr>
        <p:txBody>
          <a:bodyPr wrap="none" rtlCol="0">
            <a:spAutoFit/>
          </a:bodyPr>
          <a:lstStyle/>
          <a:p>
            <a:r>
              <a:rPr lang="en-US" u="sng" dirty="0"/>
              <a:t>Libraries:</a:t>
            </a:r>
          </a:p>
          <a:p>
            <a:r>
              <a:rPr lang="en-US" dirty="0"/>
              <a:t>Pandas</a:t>
            </a:r>
          </a:p>
          <a:p>
            <a:r>
              <a:rPr lang="en-US" dirty="0"/>
              <a:t>NumPy</a:t>
            </a:r>
          </a:p>
          <a:p>
            <a:r>
              <a:rPr lang="en-US" dirty="0" err="1"/>
              <a:t>hvPlot</a:t>
            </a:r>
            <a:endParaRPr lang="en-US" dirty="0"/>
          </a:p>
          <a:p>
            <a:r>
              <a:rPr lang="en-US" dirty="0"/>
              <a:t>Matplotlib</a:t>
            </a:r>
          </a:p>
          <a:p>
            <a:r>
              <a:rPr lang="en-US" dirty="0"/>
              <a:t>scikit-learn</a:t>
            </a:r>
          </a:p>
          <a:p>
            <a:endParaRPr lang="en-US" dirty="0"/>
          </a:p>
        </p:txBody>
      </p:sp>
    </p:spTree>
    <p:extLst>
      <p:ext uri="{BB962C8B-B14F-4D97-AF65-F5344CB8AC3E}">
        <p14:creationId xmlns:p14="http://schemas.microsoft.com/office/powerpoint/2010/main" val="1879314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14737</TotalTime>
  <Words>340</Words>
  <Application>Microsoft Macintosh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LITHIUM PLAY</vt:lpstr>
      <vt:lpstr>Executive Summary</vt:lpstr>
      <vt:lpstr>User Story</vt:lpstr>
      <vt:lpstr>Portfolio &amp; Data</vt:lpstr>
      <vt:lpstr>Improvements: Trading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LITHIUM PLAY</dc:title>
  <dc:creator>carlos guerra</dc:creator>
  <cp:lastModifiedBy>carlos guerra</cp:lastModifiedBy>
  <cp:revision>2</cp:revision>
  <dcterms:created xsi:type="dcterms:W3CDTF">2022-07-07T20:05:42Z</dcterms:created>
  <dcterms:modified xsi:type="dcterms:W3CDTF">2022-07-18T01:42:49Z</dcterms:modified>
</cp:coreProperties>
</file>