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63"/>
  </p:handoutMasterIdLst>
  <p:sldIdLst>
    <p:sldId id="256" r:id="rId2"/>
    <p:sldId id="277" r:id="rId3"/>
    <p:sldId id="280" r:id="rId4"/>
    <p:sldId id="281" r:id="rId5"/>
    <p:sldId id="273" r:id="rId6"/>
    <p:sldId id="278" r:id="rId7"/>
    <p:sldId id="282" r:id="rId8"/>
    <p:sldId id="283" r:id="rId9"/>
    <p:sldId id="284" r:id="rId10"/>
    <p:sldId id="285" r:id="rId11"/>
    <p:sldId id="286" r:id="rId12"/>
    <p:sldId id="287" r:id="rId13"/>
    <p:sldId id="290" r:id="rId14"/>
    <p:sldId id="292" r:id="rId15"/>
    <p:sldId id="341" r:id="rId16"/>
    <p:sldId id="342" r:id="rId17"/>
    <p:sldId id="294" r:id="rId18"/>
    <p:sldId id="343" r:id="rId19"/>
    <p:sldId id="293" r:id="rId20"/>
    <p:sldId id="298" r:id="rId21"/>
    <p:sldId id="300" r:id="rId22"/>
    <p:sldId id="299" r:id="rId23"/>
    <p:sldId id="301" r:id="rId24"/>
    <p:sldId id="302" r:id="rId25"/>
    <p:sldId id="303" r:id="rId26"/>
    <p:sldId id="304" r:id="rId27"/>
    <p:sldId id="305" r:id="rId28"/>
    <p:sldId id="306" r:id="rId29"/>
    <p:sldId id="344" r:id="rId30"/>
    <p:sldId id="297" r:id="rId31"/>
    <p:sldId id="308" r:id="rId32"/>
    <p:sldId id="309" r:id="rId33"/>
    <p:sldId id="310" r:id="rId34"/>
    <p:sldId id="307" r:id="rId35"/>
    <p:sldId id="314" r:id="rId36"/>
    <p:sldId id="315" r:id="rId37"/>
    <p:sldId id="316" r:id="rId38"/>
    <p:sldId id="313" r:id="rId39"/>
    <p:sldId id="317" r:id="rId40"/>
    <p:sldId id="319" r:id="rId41"/>
    <p:sldId id="320" r:id="rId42"/>
    <p:sldId id="321" r:id="rId43"/>
    <p:sldId id="322" r:id="rId44"/>
    <p:sldId id="323" r:id="rId45"/>
    <p:sldId id="325" r:id="rId46"/>
    <p:sldId id="324" r:id="rId47"/>
    <p:sldId id="326" r:id="rId48"/>
    <p:sldId id="312" r:id="rId49"/>
    <p:sldId id="327" r:id="rId50"/>
    <p:sldId id="329" r:id="rId51"/>
    <p:sldId id="330" r:id="rId52"/>
    <p:sldId id="331" r:id="rId53"/>
    <p:sldId id="332" r:id="rId54"/>
    <p:sldId id="333" r:id="rId55"/>
    <p:sldId id="335" r:id="rId56"/>
    <p:sldId id="336" r:id="rId57"/>
    <p:sldId id="337" r:id="rId58"/>
    <p:sldId id="345" r:id="rId59"/>
    <p:sldId id="339" r:id="rId60"/>
    <p:sldId id="340" r:id="rId61"/>
    <p:sldId id="27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6" autoAdjust="0"/>
    <p:restoredTop sz="94415" autoAdjust="0"/>
  </p:normalViewPr>
  <p:slideViewPr>
    <p:cSldViewPr snapToGrid="0" snapToObjects="1">
      <p:cViewPr varScale="1">
        <p:scale>
          <a:sx n="40" d="100"/>
          <a:sy n="40" d="100"/>
        </p:scale>
        <p:origin x="48" y="936"/>
      </p:cViewPr>
      <p:guideLst>
        <p:guide orient="horz" pos="2160"/>
        <p:guide pos="2880"/>
      </p:guideLst>
    </p:cSldViewPr>
  </p:slideViewPr>
  <p:outlineViewPr>
    <p:cViewPr>
      <p:scale>
        <a:sx n="33" d="100"/>
        <a:sy n="33" d="100"/>
      </p:scale>
      <p:origin x="36" y="618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24,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24,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24,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24,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24,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8.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9.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4.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CALCULUS </a:t>
            </a:r>
            <a:r>
              <a:rPr lang="en-US" dirty="0" err="1">
                <a:latin typeface="+mn-lt"/>
              </a:rPr>
              <a:t>volUME</a:t>
            </a:r>
            <a:r>
              <a:rPr lang="en-US" dirty="0">
                <a:latin typeface="+mn-lt"/>
              </a:rPr>
              <a:t> 3</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 PARAMETRIC EQUATIONS AND POLAR COORDINATES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2" y="5533644"/>
            <a:ext cx="1507108"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1.9</a:t>
            </a:r>
          </a:p>
        </p:txBody>
      </p:sp>
      <p:pic>
        <p:nvPicPr>
          <p:cNvPr id="2" name="Picture Placeholder 1" descr="A series of circles with center marked and a point on the circle drawing out a curve as if the circle was rolling along a plane. The shape made seems to be half an ellipse with height the diameter of the original circle and with major axis the circumference of the circ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0874" b="-50874"/>
          <a:stretch>
            <a:fillRect/>
          </a:stretch>
        </p:blipFill>
        <p:spPr/>
      </p:pic>
      <p:sp>
        <p:nvSpPr>
          <p:cNvPr id="7" name="Text Placeholder 6"/>
          <p:cNvSpPr>
            <a:spLocks noGrp="1"/>
          </p:cNvSpPr>
          <p:nvPr>
            <p:ph type="body" sz="quarter" idx="14"/>
          </p:nvPr>
        </p:nvSpPr>
        <p:spPr/>
        <p:txBody>
          <a:bodyPr>
            <a:normAutofit/>
          </a:bodyPr>
          <a:lstStyle/>
          <a:p>
            <a:r>
              <a:rPr lang="en-US" sz="1600" dirty="0"/>
              <a:t>A wheel traveling along a road without slipping; the point on the edge of the wheel traces out a cycloid.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82897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1.10</a:t>
            </a:r>
          </a:p>
        </p:txBody>
      </p:sp>
      <p:pic>
        <p:nvPicPr>
          <p:cNvPr id="2" name="Picture Placeholder 1" descr="Two circles are drawn both with center at the origin and with radii 3 and 4, respectively; the circle with radius 3 has an arrow pointing in the counterclockwise direction. There is a third circle drawn with center on the circle with radius 3 and touching the circle with radius 4 at one point. That is, this third circle has radius 1. A point is drawn on this third circle, and if it were to roll along the other two circles, it would draw out a four pointed star with points at (4, 0), (0, 4), (−4, 0), and (0, −4). On the graph there are also written two equations: x(t) = 3 cos(t) + cos(3t) and y(t) = 3 sin(t) – sin(3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607" b="-1460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Graph of the hypocycloid described by the parametric equations shown.</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13565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1.11</a:t>
            </a:r>
          </a:p>
        </p:txBody>
      </p:sp>
      <p:pic>
        <p:nvPicPr>
          <p:cNvPr id="2" name="Picture Placeholder 1" descr="A series of hypocycloids is given. The first is a three pointed star marked a/b = 3. The second is a four pointed star marked a/b = 4. The third is a five pointed star marked a/b = 5. None of these first three figures has lines that cross each other. The fourth figure is a five pointed star but this one has lines which cross each other and looks like the star that children first learn to draw; it is marked a/b = 5/3. A similar sort of star with seven points is next and is marked a/b = 7/3. Then a similar star with eight points is next and is marked a/b = 8/3. The next figure is a complicated series of curves that ultimately creates a small rosette in the middle; this is marked a/b = π. Lastly, there is an even more complicated series of curves that creates a large rosette with sharper florets marked a/b = the square root of 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7" b="-37"/>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Graph of various hypocycloids corresponding to different values of </a:t>
            </a:r>
            <a:r>
              <a:rPr lang="en-US" sz="1600" i="1" dirty="0">
                <a:solidFill>
                  <a:srgbClr val="000000"/>
                </a:solidFill>
              </a:rPr>
              <a:t>a</a:t>
            </a:r>
            <a:r>
              <a:rPr lang="en-US" sz="1600" dirty="0">
                <a:solidFill>
                  <a:srgbClr val="000000"/>
                </a:solidFill>
              </a:rPr>
              <a:t>/</a:t>
            </a:r>
            <a:r>
              <a:rPr lang="en-US" sz="1600" i="1" dirty="0">
                <a:solidFill>
                  <a:srgbClr val="000000"/>
                </a:solidFill>
              </a:rPr>
              <a:t>b</a:t>
            </a:r>
            <a:r>
              <a:rPr lang="en-US" sz="1600" dirty="0">
                <a:solidFill>
                  <a:srgbClr val="000000"/>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319308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a:t>
            </a:r>
          </a:p>
        </p:txBody>
      </p:sp>
      <p:pic>
        <p:nvPicPr>
          <p:cNvPr id="2" name="Picture Placeholder 1" descr="A circle with bottom at point O (the origin) and top at point (0, 2a) is drawn. The x axis is drawn from point O, and the y axis is drawn up from point O through (0, 2a). Parallel to the x axis is a line drawn from (0, 2a); it has point B marked to the right. A line from point B to point O passes through the circle at point A. A line is drawn parallel to the x axis from point A, and it forms a right angle with a line drawn down from point B; these lines intersect at point P. There is a curve that is symmetric about the y axis that passes through the point P. This curve has its maximum at (0, 2a) and gently decreases through the point 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214" b="-721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As the point </a:t>
                </a:r>
                <a14:m>
                  <m:oMath xmlns:m="http://schemas.openxmlformats.org/officeDocument/2006/math">
                    <m:r>
                      <a:rPr lang="en-US" sz="1600" i="1" dirty="0" smtClean="0">
                        <a:latin typeface="Cambria Math"/>
                      </a:rPr>
                      <m:t>𝐴</m:t>
                    </m:r>
                  </m:oMath>
                </a14:m>
                <a:r>
                  <a:rPr lang="en-US" sz="1600" dirty="0"/>
                  <a:t> moves around the circle, the point </a:t>
                </a:r>
                <a14:m>
                  <m:oMath xmlns:m="http://schemas.openxmlformats.org/officeDocument/2006/math">
                    <m:r>
                      <a:rPr lang="en-US" sz="1600" i="1" dirty="0" smtClean="0">
                        <a:latin typeface="Cambria Math"/>
                      </a:rPr>
                      <m:t>𝑃</m:t>
                    </m:r>
                  </m:oMath>
                </a14:m>
                <a:r>
                  <a:rPr lang="en-US" sz="1600" dirty="0"/>
                  <a:t> traces out the witch of </a:t>
                </a:r>
                <a:r>
                  <a:rPr lang="en-US" sz="1600" dirty="0" err="1"/>
                  <a:t>Agnesi</a:t>
                </a:r>
                <a:r>
                  <a:rPr lang="en-US" sz="1600" dirty="0"/>
                  <a:t> curve for the given circle.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15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59564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1.13</a:t>
            </a:r>
          </a:p>
        </p:txBody>
      </p:sp>
      <p:pic>
        <p:nvPicPr>
          <p:cNvPr id="2" name="Picture Placeholder 1" descr="There are two figures marked (a) and (b). Figure a has a circle with point A on the circle at the origin. The circle has “spokes,” with point A being at the end of one of these spokes. The circle appears to be travelling to the right on the x axis, with point A being up above the x axis in a second image of the circle drawn slightly to the right. Figure b has a circle in the first quadrant with center C. It touches the x axis at xc. A point A is drawn on the circle and a right triangle is made from this point and point C. The hypotenuse is marked a and the angle at C between A and xc is marked t. Lines are drawn to give the x and y values of A as xA and yA, respectively. Similarly, a line is drawn to give the y value of C as yC."/>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53" b="-153"/>
          <a:stretch/>
        </p:blipFill>
        <p:spPr>
          <a:xfrm>
            <a:off x="457200" y="1122363"/>
            <a:ext cx="8062913" cy="3500437"/>
          </a:xfrm>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pPr marL="342900" indent="-342900">
                  <a:buFontTx/>
                  <a:buAutoNum type="alphaLcParenBoth"/>
                </a:pPr>
                <a:r>
                  <a:rPr lang="en-US" sz="1600" dirty="0">
                    <a:solidFill>
                      <a:schemeClr val="tx1"/>
                    </a:solidFill>
                  </a:rPr>
                  <a:t>T</a:t>
                </a:r>
                <a:r>
                  <a:rPr lang="en-US" sz="1600" dirty="0"/>
                  <a:t>he ant clings to the edge of the bicycle tire as the tire rolls along the ground. </a:t>
                </a:r>
              </a:p>
              <a:p>
                <a:pPr marL="342900" indent="-342900">
                  <a:buFontTx/>
                  <a:buAutoNum type="alphaLcParenBoth"/>
                </a:pPr>
                <a:r>
                  <a:rPr lang="en-US" sz="1600" dirty="0">
                    <a:solidFill>
                      <a:schemeClr val="tx1"/>
                    </a:solidFill>
                  </a:rPr>
                  <a:t>U</a:t>
                </a:r>
                <a:r>
                  <a:rPr lang="en-US" sz="1600" dirty="0"/>
                  <a:t>sing geometry to determine the position of the ant after the tire has rotated through an angle of </a:t>
                </a:r>
                <a14:m>
                  <m:oMath xmlns:m="http://schemas.openxmlformats.org/officeDocument/2006/math">
                    <m:r>
                      <a:rPr lang="en-US" sz="1600" i="1" dirty="0" smtClean="0">
                        <a:latin typeface="Cambria Math"/>
                      </a:rPr>
                      <m:t>𝑡</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057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1.14</a:t>
            </a:r>
          </a:p>
        </p:txBody>
      </p:sp>
      <p:pic>
        <p:nvPicPr>
          <p:cNvPr id="2" name="Picture Placeholder 1" descr="There are three figures marked (a), (b), and (c). Figure a has a circle with “spokes,” where point A is in the middle of one of these spokes. The circle is tangent to the x axis at the origin. The circle appears to be travelling to the right on the x axis, with point A being higher up in a second image of the circle drawn slightly to the right. Figure b shows the curve that point A would trace out, as the circle travels to the right. It is vaguely sinusoidal. Figure c has a circle in the first quadrant with center C. It touches the x axis at xc. A point A is drawn inside the circle and a right triangle is made from this point and point C. The hypotenuse is marked b, the angle at C between A and xc is marked t, and the distance from C to xc is marked a. Lines are drawn to give the x and y values of A as xA and yA, respectively. Similarly, a line is drawn to give the y value of C as yC."/>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44270" r="-44270"/>
          <a:stretch/>
        </p:blipFill>
        <p:spPr/>
      </p:pic>
      <p:sp>
        <p:nvSpPr>
          <p:cNvPr id="7" name="Text Placeholder 6"/>
          <p:cNvSpPr>
            <a:spLocks noGrp="1"/>
          </p:cNvSpPr>
          <p:nvPr>
            <p:ph type="body" sz="quarter" idx="14"/>
          </p:nvPr>
        </p:nvSpPr>
        <p:spPr/>
        <p:txBody>
          <a:bodyPr>
            <a:normAutofit fontScale="92500" lnSpcReduction="10000"/>
          </a:bodyPr>
          <a:lstStyle/>
          <a:p>
            <a:pPr marL="342900" indent="-342900">
              <a:buFontTx/>
              <a:buAutoNum type="alphaLcParenBoth"/>
            </a:pPr>
            <a:r>
              <a:rPr lang="en-US" sz="1600" dirty="0">
                <a:solidFill>
                  <a:schemeClr val="tx1"/>
                </a:solidFill>
              </a:rPr>
              <a:t>T</a:t>
            </a:r>
            <a:r>
              <a:rPr lang="en-US" sz="1600" dirty="0"/>
              <a:t>he ant climbs up one of the spokes toward the center of the wheel. </a:t>
            </a:r>
            <a:endParaRPr lang="en-US" sz="1600" dirty="0">
              <a:solidFill>
                <a:schemeClr val="tx1"/>
              </a:solidFill>
            </a:endParaRPr>
          </a:p>
          <a:p>
            <a:pPr marL="342900" indent="-342900">
              <a:buFontTx/>
              <a:buAutoNum type="alphaLcParenBoth"/>
            </a:pPr>
            <a:r>
              <a:rPr lang="en-US" sz="1600" dirty="0">
                <a:solidFill>
                  <a:schemeClr val="tx1"/>
                </a:solidFill>
              </a:rPr>
              <a:t>T</a:t>
            </a:r>
            <a:r>
              <a:rPr lang="en-US" sz="1600" dirty="0"/>
              <a:t>he ant’s path of motion after he climbs closer to the center of the wheel. This is called a </a:t>
            </a:r>
            <a:r>
              <a:rPr lang="en-US" sz="1600" dirty="0" err="1"/>
              <a:t>curtate</a:t>
            </a:r>
            <a:r>
              <a:rPr lang="en-US" sz="1600" dirty="0"/>
              <a:t> cycloid.</a:t>
            </a:r>
          </a:p>
          <a:p>
            <a:pPr marL="342900" indent="-342900">
              <a:buFontTx/>
              <a:buAutoNum type="alphaLcParenBoth"/>
            </a:pPr>
            <a:r>
              <a:rPr lang="en-US" sz="1600" dirty="0"/>
              <a:t>The new setup, now that the ant has moved closer to the center of the wheel.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10256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1.15</a:t>
            </a:r>
          </a:p>
        </p:txBody>
      </p:sp>
      <p:pic>
        <p:nvPicPr>
          <p:cNvPr id="2" name="Picture Placeholder 1" descr="There are three figures marked (a), (b), and (c). Figure a has a circle and a point A that is outside the circle on the y axis (below the origin). The circle is tangent to the x axis at the origin. The circle appears to be travelling to the right on the x axis, with point A being above the x axis in a second image of the circle drawn slightly to the right. Figure b has a circle in the first quadrant with center C. It touches the x axis at xc. A point A is drawn outside the circle and a right triangle is made from this point and point C. The hypotenuse is marked b, the angle at C between A and xc is marked t, and the distance from C to xc is marked a. Lines are drawn to give the x and y values of A as xA and yA, respectively. Similarly, a line is drawn to give the y value of C as yC. Figure c shows the curve that point A would trace out, as the circle travels to the right. It is vaguely sinusoidal with an extra loop at the bottom once per revolution."/>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51694" r="-51694"/>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r>
              <a:rPr lang="en-US" sz="1600" dirty="0">
                <a:solidFill>
                  <a:schemeClr val="tx1"/>
                </a:solidFill>
              </a:rPr>
              <a:t>T</a:t>
            </a:r>
            <a:r>
              <a:rPr lang="en-US" sz="1600" dirty="0"/>
              <a:t>he ant is hanging onto the flange of the train wheel. </a:t>
            </a:r>
          </a:p>
          <a:p>
            <a:pPr marL="342900" indent="-342900">
              <a:buFontTx/>
              <a:buAutoNum type="alphaLcParenBoth"/>
            </a:pPr>
            <a:r>
              <a:rPr lang="en-US" sz="1600" dirty="0">
                <a:solidFill>
                  <a:schemeClr val="tx1"/>
                </a:solidFill>
              </a:rPr>
              <a:t>T</a:t>
            </a:r>
            <a:r>
              <a:rPr lang="en-US" sz="1600" dirty="0"/>
              <a:t>he new setup, now that the ant has jumped onto the train wheel.</a:t>
            </a:r>
          </a:p>
          <a:p>
            <a:pPr marL="342900" indent="-342900">
              <a:buFontTx/>
              <a:buAutoNum type="alphaLcParenBoth"/>
            </a:pPr>
            <a:r>
              <a:rPr lang="en-US" sz="1600" dirty="0"/>
              <a:t>The ant travels along a </a:t>
            </a:r>
            <a:r>
              <a:rPr lang="en-US" sz="1600" dirty="0" err="1"/>
              <a:t>prolate</a:t>
            </a:r>
            <a:r>
              <a:rPr lang="en-US" sz="1600" dirty="0"/>
              <a:t> cycloid.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40210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1.16</a:t>
            </a:r>
          </a:p>
        </p:txBody>
      </p:sp>
      <p:pic>
        <p:nvPicPr>
          <p:cNvPr id="2" name="Picture Placeholder 1" descr="A straight line from (−1, −10) to (9, 5). The point (−1, −10) is marked t = −2, the point (3, −4) is marked t = 0, and the point (9, 5) is marked t = 3. There are three equations marked: x(t) = 2t + 3, y(t) = 3t – 4, and −2 ≤ t ≤ 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50" r="-750"/>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Graph of the line segment described by the given parametric equations.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41060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1.17</a:t>
            </a:r>
          </a:p>
        </p:txBody>
      </p:sp>
      <p:pic>
        <p:nvPicPr>
          <p:cNvPr id="2" name="Picture Placeholder 1" descr="A curved line going from (6, −7) through (−3, −1) to (13, 7) with arrow pointing in that order. The point (6, −7) is marked t = −3, the point (−3, −1) is marked t = 0, and the point (13, 7) is marked t = 4. On the graph there are also written three equations: x(t) = t2 − 3, y(t) = 2t − 1, and −3 ≤ t ≤ 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5848" r="-45848"/>
          <a:stretch/>
        </p:blipFill>
        <p:spPr/>
      </p:pic>
      <p:sp>
        <p:nvSpPr>
          <p:cNvPr id="7" name="Text Placeholder 6"/>
          <p:cNvSpPr>
            <a:spLocks noGrp="1"/>
          </p:cNvSpPr>
          <p:nvPr>
            <p:ph type="body" sz="quarter" idx="14"/>
          </p:nvPr>
        </p:nvSpPr>
        <p:spPr/>
        <p:txBody>
          <a:bodyPr>
            <a:normAutofit/>
          </a:bodyPr>
          <a:lstStyle/>
          <a:p>
            <a:r>
              <a:rPr lang="en-US" sz="1600" dirty="0"/>
              <a:t>Graph of the parabola described by parametric equations in part a.</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63535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1.18</a:t>
            </a:r>
          </a:p>
        </p:txBody>
      </p:sp>
      <p:pic>
        <p:nvPicPr>
          <p:cNvPr id="2" name="Picture Placeholder 1" descr="A vaguely sinusoidal curve going from (−3, 2) through (−1, 6) and (3, 2) to (5, 6). The point (−3, 2) is marked t = −2, the point (−1, 6) is marked t = −1, the point (3, 2) is marked t = 1, and the point (5, 6) is marked t = 2. On the graph there are also written three equations: x(t) = 2t + 1, y(t) = t3 – 3t + 4, and −2 ≤ t ≤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5457" r="-55457"/>
          <a:stretch>
            <a:fillRect/>
          </a:stretch>
        </p:blipFill>
        <p:spPr/>
      </p:pic>
      <p:sp>
        <p:nvSpPr>
          <p:cNvPr id="7" name="Text Placeholder 6"/>
          <p:cNvSpPr>
            <a:spLocks noGrp="1"/>
          </p:cNvSpPr>
          <p:nvPr>
            <p:ph type="body" sz="quarter" idx="14"/>
          </p:nvPr>
        </p:nvSpPr>
        <p:spPr/>
        <p:txBody>
          <a:bodyPr>
            <a:normAutofit/>
          </a:bodyPr>
          <a:lstStyle/>
          <a:p>
            <a:r>
              <a:rPr lang="en-US" sz="1600" dirty="0"/>
              <a:t>Graph of the curve described by parametric equations in part b.</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24452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a:t>
            </a:r>
          </a:p>
        </p:txBody>
      </p:sp>
      <p:pic>
        <p:nvPicPr>
          <p:cNvPr id="2" name="Picture Placeholder 1" descr="A photo of a cross section of a seashell that spirals from big chambers to smaller and smaller on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9866" r="-59866"/>
          <a:stretch>
            <a:fillRect/>
          </a:stretch>
        </p:blipFill>
        <p:spPr/>
      </p:pic>
      <p:sp>
        <p:nvSpPr>
          <p:cNvPr id="7" name="Text Placeholder 6"/>
          <p:cNvSpPr>
            <a:spLocks noGrp="1"/>
          </p:cNvSpPr>
          <p:nvPr>
            <p:ph type="body" sz="quarter" idx="14"/>
          </p:nvPr>
        </p:nvSpPr>
        <p:spPr/>
        <p:txBody>
          <a:bodyPr>
            <a:normAutofit/>
          </a:bodyPr>
          <a:lstStyle/>
          <a:p>
            <a:r>
              <a:rPr lang="en-US" sz="1600" dirty="0"/>
              <a:t>The chambered nautilus is a marine animal that lives in the tropical Pacific Ocean. Scientists think they have existed mostly unchanged for about 500 million years.(credit: modification of work by </a:t>
            </a:r>
            <a:r>
              <a:rPr lang="en-US" sz="1600" dirty="0" err="1"/>
              <a:t>Jitze</a:t>
            </a:r>
            <a:r>
              <a:rPr lang="en-US" sz="1600" dirty="0"/>
              <a:t> Couperus, 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1.19</a:t>
            </a:r>
          </a:p>
        </p:txBody>
      </p:sp>
      <p:pic>
        <p:nvPicPr>
          <p:cNvPr id="2" name="Picture Placeholder 1" descr="A circle with radius 5 centered at the origin is graphed with arrow going counterclockwise. The point (5, 0) is marked t = 0, the point (0, 5) is marked t = π/2, the point (−5, 0) is marked t = π, and the point (0, −5) is marked t = 3π/2. On the graph there are also written three equations: x(t) = 5 cos(t), y(t) = 5 sin(t), and 0 ≤ t ≤ 2π."/>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828" r="-66828"/>
          <a:stretch>
            <a:fillRect/>
          </a:stretch>
        </p:blipFill>
        <p:spPr/>
      </p:pic>
      <p:sp>
        <p:nvSpPr>
          <p:cNvPr id="7" name="Text Placeholder 6"/>
          <p:cNvSpPr>
            <a:spLocks noGrp="1"/>
          </p:cNvSpPr>
          <p:nvPr>
            <p:ph type="body" sz="quarter" idx="14"/>
          </p:nvPr>
        </p:nvSpPr>
        <p:spPr/>
        <p:txBody>
          <a:bodyPr>
            <a:normAutofit/>
          </a:bodyPr>
          <a:lstStyle/>
          <a:p>
            <a:r>
              <a:rPr lang="en-US" sz="1600" dirty="0"/>
              <a:t>Graph of the curve described by parametric equations in part c.</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185920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1.20</a:t>
            </a:r>
          </a:p>
        </p:txBody>
      </p:sp>
      <p:pic>
        <p:nvPicPr>
          <p:cNvPr id="2" name="Picture Placeholder 1" descr="A curved line going from (6, −7) through (−3, −1) to (13, 7) with arrow pointing in that order. The point (6, −7) is marked t = −3, the point (−3, −1) is marked t = 0, and the point (13, 7) is marked t = 4. On the graph there are also written three equations: x(t) = t2 − 3, y(t) = 2t − 1, and −3 ≤ t ≤ 4. At the point (1, 3), which is marked t = 2, there is a tangent line with equation y = x/2 + 5/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398" r="-66398"/>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Tangent line to the parabola described by the given parametric equations when </a:t>
                </a:r>
                <a14:m>
                  <m:oMath xmlns:m="http://schemas.openxmlformats.org/officeDocument/2006/math">
                    <m:r>
                      <a:rPr lang="en-US" sz="1600" i="1" dirty="0" smtClean="0">
                        <a:latin typeface="Cambria Math"/>
                      </a:rPr>
                      <m:t>𝑡</m:t>
                    </m:r>
                    <m:r>
                      <a:rPr lang="en-US" sz="1600" i="1" dirty="0" smtClean="0">
                        <a:latin typeface="Cambria Math"/>
                      </a:rPr>
                      <m:t>=2</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74523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a:t>
            </a:r>
          </a:p>
        </p:txBody>
      </p:sp>
      <p:pic>
        <p:nvPicPr>
          <p:cNvPr id="2" name="Picture Placeholder 1" descr="A series of half circles drawn above the x axis with x intercepts being multiples of 2π. The half circle between 0 and 2π is highlighted. On the graph there are also written two equations: x(t) = t – sin(t) and y(t) = 1 – cos(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2070" r="-32070"/>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a cycloid with the arch over </a:t>
                </a:r>
                <a14:m>
                  <m:oMath xmlns:m="http://schemas.openxmlformats.org/officeDocument/2006/math">
                    <m:r>
                      <a:rPr lang="en-US" sz="1600" b="0" i="0" dirty="0" smtClean="0">
                        <a:latin typeface="Cambria Math"/>
                      </a:rPr>
                      <m:t>[0</m:t>
                    </m:r>
                    <m:r>
                      <a:rPr lang="en-US" sz="1600" b="0" i="1" dirty="0" smtClean="0">
                        <a:latin typeface="Cambria Math"/>
                      </a:rPr>
                      <m:t>, </m:t>
                    </m:r>
                    <m:r>
                      <a:rPr lang="en-US" sz="1600" b="0" i="0" dirty="0" smtClean="0">
                        <a:latin typeface="Cambria Math"/>
                      </a:rPr>
                      <m:t>2</m:t>
                    </m:r>
                    <m:r>
                      <a:rPr lang="en-US" sz="1600" i="1" dirty="0" smtClean="0">
                        <a:latin typeface="Cambria Math"/>
                      </a:rPr>
                      <m:t>𝜋</m:t>
                    </m:r>
                    <m:r>
                      <a:rPr lang="en-US" sz="1600" b="0" i="1" dirty="0" smtClean="0">
                        <a:latin typeface="Cambria Math"/>
                      </a:rPr>
                      <m:t>]</m:t>
                    </m:r>
                  </m:oMath>
                </a14:m>
                <a:r>
                  <a:rPr lang="en-US" sz="1600" dirty="0"/>
                  <a:t> highlighted.</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340628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a:t>
            </a:r>
          </a:p>
        </p:txBody>
      </p:sp>
      <p:pic>
        <p:nvPicPr>
          <p:cNvPr id="2" name="Picture Placeholder 1" descr="A curved line is drawn in the first quadrant. Below it are a series of rectangles marked that begin at the x axis and reach up to the curved line; the rectangle’s height is determined by the location of the curved line at the leftmost point of the rectangle. These lines are noted as x(t0), x(t1), …, x(t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1114" r="-71114"/>
          <a:stretch>
            <a:fillRect/>
          </a:stretch>
        </p:blipFill>
        <p:spPr/>
      </p:pic>
      <p:sp>
        <p:nvSpPr>
          <p:cNvPr id="7" name="Text Placeholder 6"/>
          <p:cNvSpPr>
            <a:spLocks noGrp="1"/>
          </p:cNvSpPr>
          <p:nvPr>
            <p:ph type="body" sz="quarter" idx="14"/>
          </p:nvPr>
        </p:nvSpPr>
        <p:spPr/>
        <p:txBody>
          <a:bodyPr>
            <a:normAutofit/>
          </a:bodyPr>
          <a:lstStyle/>
          <a:p>
            <a:r>
              <a:rPr lang="en-US" sz="1600" dirty="0"/>
              <a:t>Approximating the area under a parametrically defined curve.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39953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1.23</a:t>
            </a:r>
          </a:p>
        </p:txBody>
      </p:sp>
      <p:pic>
        <p:nvPicPr>
          <p:cNvPr id="2" name="Picture Placeholder 1" descr="A curved line in the first quadrant with points marked for x = 1, 2, 3, 4, and 5. These points have values roughly 2.1, 2.7, 3, 2.7, and 2.1, respectively. The points for x = 1 and 5 are marked A and B, respectivel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058" r="-53058"/>
          <a:stretch>
            <a:fillRect/>
          </a:stretch>
        </p:blipFill>
        <p:spPr/>
      </p:pic>
      <p:sp>
        <p:nvSpPr>
          <p:cNvPr id="7" name="Text Placeholder 6"/>
          <p:cNvSpPr>
            <a:spLocks noGrp="1"/>
          </p:cNvSpPr>
          <p:nvPr>
            <p:ph type="body" sz="quarter" idx="14"/>
          </p:nvPr>
        </p:nvSpPr>
        <p:spPr/>
        <p:txBody>
          <a:bodyPr>
            <a:normAutofit/>
          </a:bodyPr>
          <a:lstStyle/>
          <a:p>
            <a:r>
              <a:rPr lang="en-US" sz="1600" dirty="0"/>
              <a:t>Approximation of a curve by line segments.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08774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1.24</a:t>
            </a:r>
          </a:p>
        </p:txBody>
      </p:sp>
      <p:pic>
        <p:nvPicPr>
          <p:cNvPr id="2" name="Picture Placeholder 1" descr="A semicircle is drawn with radius 3. There is an arrow pointing counterclockwise. On the graph there are also written three equations: x(t) = 3 cos(t), y(t) = 3 sin(t), and 0 ≤ t ≤ π."/>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900" r="-67900"/>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arc length of the semicircle is equal to its radius times </a:t>
                </a:r>
                <a14:m>
                  <m:oMath xmlns:m="http://schemas.openxmlformats.org/officeDocument/2006/math">
                    <m:r>
                      <a:rPr lang="en-US" sz="1600" i="1" dirty="0" smtClean="0">
                        <a:latin typeface="Cambria Math"/>
                      </a:rPr>
                      <m:t>𝜋</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12553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1.25</a:t>
            </a:r>
          </a:p>
        </p:txBody>
      </p:sp>
      <p:pic>
        <p:nvPicPr>
          <p:cNvPr id="2" name="Picture Placeholder 1" descr="A curve is drawn in the first quadrant with endpoints marked t = a and t = b. On this curve, there is a point marked (x(t), y(t)). There is a circle with an arrow drawn around the x axis that seems to indicate a rotation about the x axis, and there is a shape that accompanies that curve that seems to be what you would obtain if you rotated the curve about the x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3227" r="-43227"/>
          <a:stretch>
            <a:fillRect/>
          </a:stretch>
        </p:blipFill>
        <p:spPr/>
      </p:pic>
      <p:sp>
        <p:nvSpPr>
          <p:cNvPr id="7" name="Text Placeholder 6"/>
          <p:cNvSpPr>
            <a:spLocks noGrp="1"/>
          </p:cNvSpPr>
          <p:nvPr>
            <p:ph type="body" sz="quarter" idx="14"/>
          </p:nvPr>
        </p:nvSpPr>
        <p:spPr/>
        <p:txBody>
          <a:bodyPr>
            <a:normAutofit/>
          </a:bodyPr>
          <a:lstStyle/>
          <a:p>
            <a:r>
              <a:rPr lang="en-US" sz="1600" dirty="0"/>
              <a:t>A surface of revolution generated by a parametrically defined curve.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428185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1.26</a:t>
            </a:r>
          </a:p>
        </p:txBody>
      </p:sp>
      <p:pic>
        <p:nvPicPr>
          <p:cNvPr id="2" name="Picture Placeholder 1" descr="A semicircle is drawn with radius r. On the graph there are also written three equations: x(t) = r cos(t), y(t) = r sin(t), and 0 ≤ t ≤ π."/>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4759" r="-64759"/>
          <a:stretch>
            <a:fillRect/>
          </a:stretch>
        </p:blipFill>
        <p:spPr/>
      </p:pic>
      <p:sp>
        <p:nvSpPr>
          <p:cNvPr id="7" name="Text Placeholder 6"/>
          <p:cNvSpPr>
            <a:spLocks noGrp="1"/>
          </p:cNvSpPr>
          <p:nvPr>
            <p:ph type="body" sz="quarter" idx="14"/>
          </p:nvPr>
        </p:nvSpPr>
        <p:spPr/>
        <p:txBody>
          <a:bodyPr>
            <a:normAutofit/>
          </a:bodyPr>
          <a:lstStyle/>
          <a:p>
            <a:r>
              <a:rPr lang="en-US" sz="1600" dirty="0"/>
              <a:t>A semicircle generated by parametric equations.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183143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1.27</a:t>
            </a:r>
          </a:p>
        </p:txBody>
      </p:sp>
      <p:pic>
        <p:nvPicPr>
          <p:cNvPr id="2" name="Picture Placeholder 1" descr="A point P(x, y) is given in the first quadrant with lines drawn to indicate its x and y values. There is a line from the origin to P(x, y) marked r and this line make an angle θ with the x axis.&#10;&#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077" r="-67077"/>
          <a:stretch>
            <a:fillRect/>
          </a:stretch>
        </p:blipFill>
        <p:spPr/>
      </p:pic>
      <p:sp>
        <p:nvSpPr>
          <p:cNvPr id="7" name="Text Placeholder 6"/>
          <p:cNvSpPr>
            <a:spLocks noGrp="1"/>
          </p:cNvSpPr>
          <p:nvPr>
            <p:ph type="body" sz="quarter" idx="14"/>
          </p:nvPr>
        </p:nvSpPr>
        <p:spPr/>
        <p:txBody>
          <a:bodyPr>
            <a:normAutofit/>
          </a:bodyPr>
          <a:lstStyle/>
          <a:p>
            <a:r>
              <a:rPr lang="en-US" sz="1600" dirty="0"/>
              <a:t>An arbitrary point in the Cartesian plane.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05443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1.28</a:t>
            </a:r>
          </a:p>
        </p:txBody>
      </p:sp>
      <p:pic>
        <p:nvPicPr>
          <p:cNvPr id="2" name="Picture Placeholder 1" descr="A series of concentric circles is drawn with spokes indicating different values between 0 and 2π in increments of π/12. The first quadrant starts with 0 where the x axis would be, then the next spoke is marked π/12, then π/6, π/4, π/3, 5π/12, π/2, and so on into the second, third, and fourth quadrants. The polar axis is noted near the former x axis lin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49784" r="-49784"/>
          <a:stretch/>
        </p:blipFill>
        <p:spPr/>
      </p:pic>
      <p:sp>
        <p:nvSpPr>
          <p:cNvPr id="7" name="Text Placeholder 6"/>
          <p:cNvSpPr>
            <a:spLocks noGrp="1"/>
          </p:cNvSpPr>
          <p:nvPr>
            <p:ph type="body" sz="quarter" idx="14"/>
          </p:nvPr>
        </p:nvSpPr>
        <p:spPr/>
        <p:txBody>
          <a:bodyPr>
            <a:normAutofit/>
          </a:bodyPr>
          <a:lstStyle/>
          <a:p>
            <a:r>
              <a:rPr lang="en-US" sz="1600" dirty="0"/>
              <a:t>The polar coordinate system.</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1700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a:t>
            </a:r>
          </a:p>
        </p:txBody>
      </p:sp>
      <p:pic>
        <p:nvPicPr>
          <p:cNvPr id="2" name="Picture Placeholder 1" descr="An ellipse with January 1 (t = 1) at the top, April 2 (t = 92) on the left, July 1 (t = 182) on the bottom, and October 1 (t = 274) on the right. The focal points of the ellipse have F2 on the left and the Sun on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015" r="-37015"/>
          <a:stretch>
            <a:fillRect/>
          </a:stretch>
        </p:blipFill>
        <p:spPr/>
      </p:pic>
      <p:sp>
        <p:nvSpPr>
          <p:cNvPr id="7" name="Text Placeholder 6"/>
          <p:cNvSpPr>
            <a:spLocks noGrp="1"/>
          </p:cNvSpPr>
          <p:nvPr>
            <p:ph type="body" sz="quarter" idx="14"/>
          </p:nvPr>
        </p:nvSpPr>
        <p:spPr/>
        <p:txBody>
          <a:bodyPr>
            <a:normAutofit/>
          </a:bodyPr>
          <a:lstStyle/>
          <a:p>
            <a:r>
              <a:rPr lang="en-US" sz="1600" dirty="0"/>
              <a:t>Earth’s orbit around the Sun in one year.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140105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1.29</a:t>
            </a:r>
          </a:p>
        </p:txBody>
      </p:sp>
      <p:pic>
        <p:nvPicPr>
          <p:cNvPr id="2" name="Picture Placeholder 1" descr="Three points are marked on a polar coordinate plane, specifically (2, π/4) in the first quadrant, (4, 5π/4) in the third quadrant, and (−3, 2π/3) in the fourth quadran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203" b="-15203"/>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Three points plotted in the polar coordinate system.</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3322950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1.30</a:t>
            </a:r>
          </a:p>
        </p:txBody>
      </p:sp>
      <p:pic>
        <p:nvPicPr>
          <p:cNvPr id="2" name="Picture Placeholder 1" descr="On the polar coordinate plane, a circle is drawn with radius 2. It touches the origin, (2 times the square root of 2, π/4), (4, π/2), and (2 times the square root of 2, 3π/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177" b="-15177"/>
          <a:stretch>
            <a:fillRect/>
          </a:stretch>
        </p:blipFill>
        <p:spPr>
          <a:xfrm>
            <a:off x="457200" y="1108075"/>
            <a:ext cx="4032250"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graph of the function </a:t>
                </a:r>
                <a14:m>
                  <m:oMath xmlns:m="http://schemas.openxmlformats.org/officeDocument/2006/math">
                    <m:r>
                      <a:rPr lang="en-US" sz="1600" i="1" dirty="0" smtClean="0">
                        <a:solidFill>
                          <a:srgbClr val="000000"/>
                        </a:solidFill>
                        <a:latin typeface="Cambria Math"/>
                      </a:rPr>
                      <m:t>𝑟</m:t>
                    </m:r>
                    <m:r>
                      <a:rPr lang="en-US" sz="1600" i="1" dirty="0" smtClean="0">
                        <a:solidFill>
                          <a:srgbClr val="000000"/>
                        </a:solidFill>
                        <a:latin typeface="Cambria Math"/>
                      </a:rPr>
                      <m:t>=4</m:t>
                    </m:r>
                  </m:oMath>
                </a14:m>
                <a:r>
                  <a:rPr lang="en-US" sz="1600" dirty="0">
                    <a:solidFill>
                      <a:srgbClr val="000000"/>
                    </a:solidFill>
                  </a:rPr>
                  <a:t> sin </a:t>
                </a:r>
                <a14:m>
                  <m:oMath xmlns:m="http://schemas.openxmlformats.org/officeDocument/2006/math">
                    <m:r>
                      <a:rPr lang="en-US" sz="1600" i="1" dirty="0" smtClean="0">
                        <a:solidFill>
                          <a:srgbClr val="000000"/>
                        </a:solidFill>
                        <a:latin typeface="Cambria Math"/>
                      </a:rPr>
                      <m:t>𝜃</m:t>
                    </m:r>
                  </m:oMath>
                </a14:m>
                <a:r>
                  <a:rPr lang="en-US" sz="1600" dirty="0">
                    <a:solidFill>
                      <a:srgbClr val="000000"/>
                    </a:solidFill>
                  </a:rPr>
                  <a:t> is a circle.</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606925" y="1107617"/>
                <a:ext cx="3913188" cy="5256973"/>
              </a:xfrm>
              <a:blipFill rotWithShape="1">
                <a:blip r:embed="rId3"/>
                <a:stretch>
                  <a:fillRect l="-935" t="-348" r="-623"/>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73066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1.31</a:t>
            </a:r>
          </a:p>
        </p:txBody>
      </p:sp>
      <p:pic>
        <p:nvPicPr>
          <p:cNvPr id="2" name="Picture Placeholder 1" descr="This table has three columns and 3 rows. The first row is a header row and is given from left to right as name, equation, and example. The second row is Line passing through the pole with slope tan K; θ = K; and a picture of a straight line on the polar coordinate plane with θ = π/3. The third row is Circle; r = a cosθ + b sinθ; and a picture of a circle on the polar coordinate plane with equation r = 2 cos(t) – 3 sin(t): the circle touches the origin but has center in the third quadra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3" r="-143"/>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1307938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1.32</a:t>
            </a:r>
          </a:p>
        </p:txBody>
      </p:sp>
      <p:pic>
        <p:nvPicPr>
          <p:cNvPr id="2" name="Picture Placeholder 1" descr="This table has three columns and 3 rows. The first row is Spiral; r = a + bθ; and a picture of a spiral starting at the origin with equation r = θ/3. The second row is Cardioid; r = a(1 + cosθ), r = a(1 – cosθ), r = a(1 + sinθ), r = a(1 – sinθ); and a picture of a cardioid with equation r = 3(1 + cosθ): the cardioid looks like a heart turned on its side with a rounded bottom instead of a pointed one. The third row is Limaçon; r = a cosθ + b, r = a sinθ + b; and a picture of a limaçon with equation r = 2 + 4 sinθ: the figure looks like a deformed circle with a loop inside of it. The seventh row is Rose; r = a cos(bθ), r = a sin(bθ); and a picture of a rose with equation r = 3 sin(2θ): the rose looks like a flower with four petals, one petal in each quadrant, each with length 3 and reaching to the origin between each peta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3" r="-16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195834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1.33</a:t>
            </a:r>
          </a:p>
        </p:txBody>
      </p:sp>
      <p:pic>
        <p:nvPicPr>
          <p:cNvPr id="2" name="Picture Placeholder 1" descr="A rose with three petals, one in the first quadrant, another in the second quadrant, and the third in both the third and fourth quadrants, each with length 3. Each petal starts and ends at the orig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Graph of </a:t>
            </a:r>
            <a:r>
              <a:rPr lang="en-US" sz="1600" i="1" dirty="0"/>
              <a:t>r</a:t>
            </a:r>
            <a:r>
              <a:rPr lang="en-US" sz="1600" dirty="0"/>
              <a:t> = 3 sin 3</a:t>
            </a:r>
            <a:r>
              <a:rPr lang="en-US" sz="1600" i="1" dirty="0"/>
              <a:t>θ</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296180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1.34</a:t>
            </a:r>
          </a:p>
        </p:txBody>
      </p:sp>
      <p:pic>
        <p:nvPicPr>
          <p:cNvPr id="2" name="Picture Placeholder 1" descr="This figure has two figures. The first is a rose with so many overlapping petals that there are a few patterns that develop, starting with a sharp 10 pointed star in the center and moving out to an increasingly rounded set of petals. The second figure is a rose with even more overlapping petals, so many so that it is impossible to tell what is happening in the center, but on the outer edges are a number of sharply rounded peta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484" r="-11484"/>
          <a:stretch>
            <a:fillRect/>
          </a:stretch>
        </p:blipFill>
        <p:spPr/>
      </p:pic>
      <p:sp>
        <p:nvSpPr>
          <p:cNvPr id="7" name="Text Placeholder 6"/>
          <p:cNvSpPr>
            <a:spLocks noGrp="1"/>
          </p:cNvSpPr>
          <p:nvPr>
            <p:ph type="body" sz="quarter" idx="14"/>
          </p:nvPr>
        </p:nvSpPr>
        <p:spPr/>
        <p:txBody>
          <a:bodyPr>
            <a:normAutofit/>
          </a:bodyPr>
          <a:lstStyle/>
          <a:p>
            <a:r>
              <a:rPr lang="en-US" sz="1600" dirty="0"/>
              <a:t>Polar rose graphs of functions with </a:t>
            </a:r>
            <a:r>
              <a:rPr lang="en-US" sz="1600" dirty="0">
                <a:solidFill>
                  <a:srgbClr val="6CB255"/>
                </a:solidFill>
              </a:rPr>
              <a:t>(a)</a:t>
            </a:r>
            <a:r>
              <a:rPr lang="en-US" sz="1600" dirty="0"/>
              <a:t> rational coefficient and </a:t>
            </a:r>
            <a:r>
              <a:rPr lang="en-US" sz="1600" dirty="0">
                <a:solidFill>
                  <a:srgbClr val="6CB255"/>
                </a:solidFill>
              </a:rPr>
              <a:t>(b)</a:t>
            </a:r>
            <a:r>
              <a:rPr lang="en-US" sz="1600" dirty="0"/>
              <a:t> irrational coefficient. Note that the rose in part </a:t>
            </a:r>
            <a:r>
              <a:rPr lang="en-US" sz="1600" dirty="0">
                <a:solidFill>
                  <a:srgbClr val="6CB255"/>
                </a:solidFill>
              </a:rPr>
              <a:t>(b)</a:t>
            </a:r>
            <a:r>
              <a:rPr lang="en-US" sz="1600" dirty="0"/>
              <a:t> would actually fill the entire circle if plotted in full.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581262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1.35</a:t>
            </a:r>
          </a:p>
        </p:txBody>
      </p:sp>
      <p:pic>
        <p:nvPicPr>
          <p:cNvPr id="2" name="Picture Placeholder 1" descr="A spiral starting at the origin and continually increasing its radius to a point P(x, 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63" r="-66563"/>
          <a:stretch>
            <a:fillRect/>
          </a:stretch>
        </p:blipFill>
        <p:spPr/>
      </p:pic>
      <p:sp>
        <p:nvSpPr>
          <p:cNvPr id="7" name="Text Placeholder 6"/>
          <p:cNvSpPr>
            <a:spLocks noGrp="1"/>
          </p:cNvSpPr>
          <p:nvPr>
            <p:ph type="body" sz="quarter" idx="14"/>
          </p:nvPr>
        </p:nvSpPr>
        <p:spPr/>
        <p:txBody>
          <a:bodyPr>
            <a:normAutofit/>
          </a:bodyPr>
          <a:lstStyle/>
          <a:p>
            <a:r>
              <a:rPr lang="en-US" sz="1600" dirty="0"/>
              <a:t>How can we describe a spiral graph mathematically?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405713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1.36</a:t>
            </a:r>
          </a:p>
        </p:txBody>
      </p:sp>
      <p:pic>
        <p:nvPicPr>
          <p:cNvPr id="2" name="Picture Placeholder 1" descr="This figure has two figures. The first is a shell with many chambers that increase in size from the center out. The second is a spiral with equation r = 1.2(1.25θ)."/>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1" r="-6651"/>
          <a:stretch>
            <a:fillRect/>
          </a:stretch>
        </p:blipFill>
        <p:spPr/>
      </p:pic>
      <p:sp>
        <p:nvSpPr>
          <p:cNvPr id="7" name="Text Placeholder 6"/>
          <p:cNvSpPr>
            <a:spLocks noGrp="1"/>
          </p:cNvSpPr>
          <p:nvPr>
            <p:ph type="body" sz="quarter" idx="14"/>
          </p:nvPr>
        </p:nvSpPr>
        <p:spPr/>
        <p:txBody>
          <a:bodyPr>
            <a:normAutofit/>
          </a:bodyPr>
          <a:lstStyle/>
          <a:p>
            <a:r>
              <a:rPr lang="en-US" sz="1600" dirty="0"/>
              <a:t>A logarithmic spiral is similar to the shape of the chambered nautilus shell. (credit: modification of work by </a:t>
            </a:r>
            <a:r>
              <a:rPr lang="en-US" sz="1600" dirty="0" err="1"/>
              <a:t>Jitze</a:t>
            </a:r>
            <a:r>
              <a:rPr lang="en-US" sz="1600" dirty="0"/>
              <a:t> Couperus, 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152714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endParaRPr lang="en-US" sz="2400" dirty="0">
              <a:solidFill>
                <a:srgbClr val="6CB255"/>
              </a:solidFill>
            </a:endParaRPr>
          </a:p>
        </p:txBody>
      </p:sp>
      <p:pic>
        <p:nvPicPr>
          <p:cNvPr id="2" name="Picture Placeholder 1" descr="This table has three rows and two columns. The first row reads “Symmetry with respect to the polar axis: For every point (r, θ) on the graph, there is also a point reflected directly across the horizontal (polar) axis” and it has a picture of a cardioid with equation r = 2 – 2 cosθ: this cardioid has points marked (r, θ) and (r, −θ), which are symmetric about the x axis, and the entire cardioid is symmetric about the x axis. The second row reads “Symmetry with respect to the pole: For every point (r, θ) on the graph, there is also a point on the graph that is reflected through the pole as well” and it has a picture of a skewed infinity symbol with equation r2 = 9 cos(2θ – π/2): this figure has points marked (r, θ) and (−r, θ), which are symmetric about the pole, and the entire figure is symmetric about the pole. The third row reads “Symmetry with respect to the vertical line θ = π/2: For every point (r, θ) on the graph, there is also a point reflected directly across the vertical axis” and there is a picture of a cardioid with equation r = 2 – 2 sinθ: this figure has points marked (r, θ) and (r, π − θ), which are symmetric about the vertical line θ = π/2, and the entire cardioid is symmetric about the vertical line θ = π/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98" b="-1798"/>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1931392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1.37</a:t>
            </a:r>
          </a:p>
        </p:txBody>
      </p:sp>
      <p:pic>
        <p:nvPicPr>
          <p:cNvPr id="2" name="Picture Placeholder 1" descr="A single petal is graphed with equation r = 3 sin(2θ) for 0 ≤ θ ≤ π/2. It starts at the origin and reaches a maximum distance from the origin of 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graph of the equation between </a:t>
                </a:r>
                <a14:m>
                  <m:oMath xmlns:m="http://schemas.openxmlformats.org/officeDocument/2006/math">
                    <m:r>
                      <a:rPr lang="en-US" sz="1600" i="1" dirty="0" smtClean="0">
                        <a:latin typeface="Cambria Math"/>
                      </a:rPr>
                      <m:t>𝜃</m:t>
                    </m:r>
                    <m:r>
                      <a:rPr lang="en-US" sz="1600" i="1" dirty="0" smtClean="0">
                        <a:latin typeface="Cambria Math"/>
                      </a:rPr>
                      <m:t>=0</m:t>
                    </m:r>
                  </m:oMath>
                </a14:m>
                <a:r>
                  <a:rPr lang="en-US" sz="1600" dirty="0"/>
                  <a:t> and </a:t>
                </a:r>
                <a14:m>
                  <m:oMath xmlns:m="http://schemas.openxmlformats.org/officeDocument/2006/math">
                    <m:r>
                      <a:rPr lang="el-GR" sz="1600" i="1" dirty="0" smtClean="0">
                        <a:latin typeface="Cambria Math"/>
                      </a:rPr>
                      <m:t>𝜃</m:t>
                    </m:r>
                    <m:r>
                      <a:rPr lang="en-US" sz="1600" i="1" dirty="0" smtClean="0">
                        <a:latin typeface="Cambria Math"/>
                      </a:rPr>
                      <m:t>=</m:t>
                    </m:r>
                    <m:r>
                      <a:rPr lang="el-GR" sz="1600" i="1" dirty="0" smtClean="0">
                        <a:latin typeface="Cambria Math"/>
                      </a:rPr>
                      <m:t>𝜋</m:t>
                    </m:r>
                    <m:r>
                      <a:rPr lang="el-GR" sz="1600" i="1" dirty="0" smtClean="0">
                        <a:latin typeface="Cambria Math"/>
                      </a:rPr>
                      <m:t>/2</m:t>
                    </m:r>
                  </m:oMath>
                </a14:m>
                <a:r>
                  <a:rPr lang="el-GR" sz="1600"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01249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a:t>
            </a:r>
          </a:p>
        </p:txBody>
      </p:sp>
      <p:pic>
        <p:nvPicPr>
          <p:cNvPr id="2" name="Picture Placeholder 1" descr="An ellipse with January 1 (t = 1) at the top, April 2 (t = 92) on the left, July 1 (t = 182) on the bottom, and October 1 (t = 274) on the right. The focal points of the ellipse have F2 on the left and the Sun on the right. There is a line going from t = 1 to t = 182. There is also a line going from t = 92 to t = 274 that passes through F2 and the Sun. On the upper left side, there is a point marked (x(t), y(t)) with a tangent line pointing down and to the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794" r="-48794"/>
          <a:stretch>
            <a:fillRect/>
          </a:stretch>
        </p:blipFill>
        <p:spPr/>
      </p:pic>
      <p:sp>
        <p:nvSpPr>
          <p:cNvPr id="7" name="Text Placeholder 6"/>
          <p:cNvSpPr>
            <a:spLocks noGrp="1"/>
          </p:cNvSpPr>
          <p:nvPr>
            <p:ph type="body" sz="quarter" idx="14"/>
          </p:nvPr>
        </p:nvSpPr>
        <p:spPr/>
        <p:txBody>
          <a:bodyPr>
            <a:normAutofit/>
          </a:bodyPr>
          <a:lstStyle/>
          <a:p>
            <a:r>
              <a:rPr lang="en-US" sz="1600" dirty="0"/>
              <a:t>Coordinate axes superimposed on the orbit of Earth.</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39372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1.38</a:t>
            </a:r>
          </a:p>
        </p:txBody>
      </p:sp>
      <p:pic>
        <p:nvPicPr>
          <p:cNvPr id="2" name="Picture Placeholder 1" descr="A four-petaled rose is graphed with equation r = 3 sin(2θ). Each petal starts at the origin and reaches a maximum distance from the origin of 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The entire graph of the equation is called a four-</a:t>
            </a:r>
            <a:r>
              <a:rPr lang="en-US" sz="1600" dirty="0" err="1"/>
              <a:t>petaled</a:t>
            </a:r>
            <a:r>
              <a:rPr lang="en-US" sz="1600" dirty="0"/>
              <a:t> rose.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290272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1.39</a:t>
            </a:r>
          </a:p>
        </p:txBody>
      </p:sp>
      <p:pic>
        <p:nvPicPr>
          <p:cNvPr id="2" name="Picture Placeholder 1" descr="On the polar coordinate plane, a curve is drawn in the first quadrant, and there are rays from the origin that intersect this curve at a regular interval. Every time one of these rays intersects the curve, a perpendicular line is made from the ray to the next ray. The first instance of a ray-curve intersection is labeled θ = α; the last instance is labeled θ = β. The intervening ones are marked θ1, θ2, …, θn−1."/>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355" r="-65355"/>
          <a:stretch>
            <a:fillRect/>
          </a:stretch>
        </p:blipFill>
        <p:spPr/>
      </p:pic>
      <p:sp>
        <p:nvSpPr>
          <p:cNvPr id="7" name="Text Placeholder 6"/>
          <p:cNvSpPr>
            <a:spLocks noGrp="1"/>
          </p:cNvSpPr>
          <p:nvPr>
            <p:ph type="body" sz="quarter" idx="14"/>
          </p:nvPr>
        </p:nvSpPr>
        <p:spPr/>
        <p:txBody>
          <a:bodyPr>
            <a:normAutofit/>
          </a:bodyPr>
          <a:lstStyle/>
          <a:p>
            <a:r>
              <a:rPr lang="en-US" sz="1600" dirty="0"/>
              <a:t>A partition of a typical curve in polar coordinates.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519933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1.40</a:t>
            </a:r>
          </a:p>
        </p:txBody>
      </p:sp>
      <p:pic>
        <p:nvPicPr>
          <p:cNvPr id="2" name="Picture Placeholder 1" descr="A circle is drawn with radius r and a sector of angle θ. It is noted that A = (1/2) θ r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954" r="-6695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area of a sector of a circle is given by </a:t>
                </a:r>
                <a14:m>
                  <m:oMath xmlns:m="http://schemas.openxmlformats.org/officeDocument/2006/math">
                    <m:r>
                      <a:rPr lang="en-US" sz="1600" i="1" dirty="0" smtClean="0">
                        <a:latin typeface="Cambria Math"/>
                      </a:rPr>
                      <m:t>𝐴</m:t>
                    </m:r>
                    <m:r>
                      <a:rPr lang="en-US" sz="1600" i="1" dirty="0" smtClean="0">
                        <a:latin typeface="Cambria Math"/>
                      </a:rPr>
                      <m:t>=</m:t>
                    </m:r>
                    <m:f>
                      <m:fPr>
                        <m:ctrlPr>
                          <a:rPr lang="en-US" sz="1600" i="1" dirty="0" smtClean="0">
                            <a:latin typeface="Cambria Math" panose="02040503050406030204" pitchFamily="18" charset="0"/>
                          </a:rPr>
                        </m:ctrlPr>
                      </m:fPr>
                      <m:num>
                        <m:r>
                          <a:rPr lang="en-US" sz="1600" b="0" i="1" dirty="0" smtClean="0">
                            <a:latin typeface="Cambria Math"/>
                          </a:rPr>
                          <m:t>1</m:t>
                        </m:r>
                      </m:num>
                      <m:den>
                        <m:r>
                          <a:rPr lang="en-US" sz="1600" b="0" i="1" dirty="0" smtClean="0">
                            <a:latin typeface="Cambria Math"/>
                          </a:rPr>
                          <m:t>2</m:t>
                        </m:r>
                      </m:den>
                    </m:f>
                    <m:sSup>
                      <m:sSupPr>
                        <m:ctrlPr>
                          <a:rPr lang="el-GR" sz="1600" i="1" dirty="0" smtClean="0">
                            <a:latin typeface="Cambria Math" panose="02040503050406030204" pitchFamily="18" charset="0"/>
                            <a:ea typeface="Cambria Math"/>
                          </a:rPr>
                        </m:ctrlPr>
                      </m:sSupPr>
                      <m:e>
                        <m:r>
                          <a:rPr lang="el-GR" sz="1600" i="1" dirty="0">
                            <a:latin typeface="Cambria Math"/>
                          </a:rPr>
                          <m:t>𝜃</m:t>
                        </m:r>
                        <m:r>
                          <a:rPr lang="en-US" sz="1600" b="0" i="1" dirty="0" smtClean="0">
                            <a:latin typeface="Cambria Math"/>
                            <a:ea typeface="Cambria Math"/>
                          </a:rPr>
                          <m:t>𝑟</m:t>
                        </m:r>
                      </m:e>
                      <m:sup>
                        <m:r>
                          <a:rPr lang="en-US" sz="1600" b="0" i="0" dirty="0" smtClean="0">
                            <a:latin typeface="Cambria Math"/>
                            <a:ea typeface="Cambria Math"/>
                          </a:rPr>
                          <m:t>2</m:t>
                        </m:r>
                      </m:sup>
                    </m:sSup>
                  </m:oMath>
                </a14:m>
                <a:r>
                  <a:rPr lang="el-GR" sz="1600"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096850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a:t>
            </a:r>
          </a:p>
        </p:txBody>
      </p:sp>
      <p:pic>
        <p:nvPicPr>
          <p:cNvPr id="2" name="Picture Placeholder 1" descr="A four-petaled rose with furthest extent 3 from the origin at π/4, 3π/4, 5π/4, and 7π/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graph of </a:t>
                </a:r>
                <a14:m>
                  <m:oMath xmlns:m="http://schemas.openxmlformats.org/officeDocument/2006/math">
                    <m:r>
                      <a:rPr lang="en-US" sz="1600" i="1" dirty="0" smtClean="0">
                        <a:latin typeface="Cambria Math"/>
                      </a:rPr>
                      <m:t>𝑟</m:t>
                    </m:r>
                    <m:r>
                      <a:rPr lang="en-US" sz="1600" i="1" dirty="0" smtClean="0">
                        <a:latin typeface="Cambria Math"/>
                      </a:rPr>
                      <m:t>=3 </m:t>
                    </m:r>
                    <m:r>
                      <m:rPr>
                        <m:sty m:val="p"/>
                      </m:rPr>
                      <a:rPr lang="en-US" sz="1600" i="1" dirty="0" smtClean="0">
                        <a:latin typeface="Cambria Math"/>
                      </a:rPr>
                      <m:t>sin</m:t>
                    </m:r>
                    <m:r>
                      <a:rPr lang="en-US" sz="1600" i="1" dirty="0" smtClean="0">
                        <a:latin typeface="Cambria Math"/>
                      </a:rPr>
                      <m:t>⁡(2</m:t>
                    </m:r>
                    <m:r>
                      <a:rPr lang="en-US" sz="1600" i="1" dirty="0" smtClean="0">
                        <a:latin typeface="Cambria Math"/>
                      </a:rPr>
                      <m:t>𝜃</m:t>
                    </m:r>
                    <m:r>
                      <a:rPr lang="en-US" sz="1600" i="1" dirty="0">
                        <a:latin typeface="Cambria Math"/>
                      </a:rPr>
                      <m:t>)</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257725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1.42</a:t>
            </a:r>
          </a:p>
        </p:txBody>
      </p:sp>
      <p:pic>
        <p:nvPicPr>
          <p:cNvPr id="2" name="Picture Placeholder 1" descr="A cardioid with equation r = 2 + 2 sinθ is shown, so it has its upper heart part at the origin and the rest of the cardioid is pointed up. There is a circle with radius 6 centered at (3, π/2). The area above the cardioid but below the circle is shaded orang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833" r="-6583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region between the curves </a:t>
                </a:r>
                <a14:m>
                  <m:oMath xmlns:m="http://schemas.openxmlformats.org/officeDocument/2006/math">
                    <m:r>
                      <a:rPr lang="en-US" sz="1600" i="1" dirty="0" smtClean="0">
                        <a:latin typeface="Cambria Math"/>
                      </a:rPr>
                      <m:t>𝑟</m:t>
                    </m:r>
                    <m:r>
                      <a:rPr lang="en-US" sz="1600" i="1" dirty="0" smtClean="0">
                        <a:latin typeface="Cambria Math"/>
                      </a:rPr>
                      <m:t>=2+2 </m:t>
                    </m:r>
                    <m:r>
                      <m:rPr>
                        <m:sty m:val="p"/>
                      </m:rPr>
                      <a:rPr lang="en-US" sz="1600" i="1" dirty="0">
                        <a:latin typeface="Cambria Math"/>
                      </a:rPr>
                      <m:t>sin</m:t>
                    </m:r>
                    <m:r>
                      <a:rPr lang="en-US" sz="1600" i="1" dirty="0">
                        <a:latin typeface="Cambria Math"/>
                      </a:rPr>
                      <m:t>⁡</m:t>
                    </m:r>
                    <m:r>
                      <a:rPr lang="en-US" sz="1600" i="1" dirty="0" smtClean="0">
                        <a:latin typeface="Cambria Math"/>
                      </a:rPr>
                      <m:t>𝜃</m:t>
                    </m:r>
                  </m:oMath>
                </a14:m>
                <a:r>
                  <a:rPr lang="en-US" sz="1600" dirty="0"/>
                  <a:t> and </a:t>
                </a:r>
                <a14:m>
                  <m:oMath xmlns:m="http://schemas.openxmlformats.org/officeDocument/2006/math">
                    <m:r>
                      <a:rPr lang="en-US" sz="1600" i="1" dirty="0" smtClean="0">
                        <a:latin typeface="Cambria Math"/>
                      </a:rPr>
                      <m:t>𝑟</m:t>
                    </m:r>
                    <m:r>
                      <a:rPr lang="en-US" sz="1600" i="1" dirty="0" smtClean="0">
                        <a:latin typeface="Cambria Math"/>
                      </a:rPr>
                      <m:t>=6 </m:t>
                    </m:r>
                    <m:r>
                      <m:rPr>
                        <m:sty m:val="p"/>
                      </m:rPr>
                      <a:rPr lang="en-US" sz="1600" i="1" dirty="0">
                        <a:latin typeface="Cambria Math"/>
                      </a:rPr>
                      <m:t>sin</m:t>
                    </m:r>
                    <m:r>
                      <a:rPr lang="en-US" sz="1600" i="1" dirty="0">
                        <a:latin typeface="Cambria Math"/>
                      </a:rPr>
                      <m:t>⁡</m:t>
                    </m:r>
                    <m:r>
                      <a:rPr lang="en-US" sz="1600" i="1" dirty="0">
                        <a:latin typeface="Cambria Math"/>
                      </a:rPr>
                      <m:t>𝜃</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615861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1.43</a:t>
            </a:r>
          </a:p>
        </p:txBody>
      </p:sp>
      <p:pic>
        <p:nvPicPr>
          <p:cNvPr id="2" name="Picture Placeholder 1" descr="The line y = 3x is drawn and then rotated around the y axis to create two nappes, that is, a cone that is both above and below the x ax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7116" r="-6711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cone generated by revolving the line </a:t>
                </a:r>
                <a14:m>
                  <m:oMath xmlns:m="http://schemas.openxmlformats.org/officeDocument/2006/math">
                    <m:r>
                      <a:rPr lang="en-US" sz="1600" i="1" dirty="0" smtClean="0">
                        <a:latin typeface="Cambria Math"/>
                      </a:rPr>
                      <m:t>𝑦</m:t>
                    </m:r>
                    <m:r>
                      <a:rPr lang="en-US" sz="1600" i="1" dirty="0" smtClean="0">
                        <a:latin typeface="Cambria Math"/>
                      </a:rPr>
                      <m:t>=3</m:t>
                    </m:r>
                    <m:r>
                      <a:rPr lang="en-US" sz="1600" i="1" dirty="0" smtClean="0">
                        <a:latin typeface="Cambria Math"/>
                      </a:rPr>
                      <m:t>𝑥</m:t>
                    </m:r>
                  </m:oMath>
                </a14:m>
                <a:r>
                  <a:rPr lang="en-US" sz="1600" dirty="0"/>
                  <a:t> around the </a:t>
                </a:r>
                <a14:m>
                  <m:oMath xmlns:m="http://schemas.openxmlformats.org/officeDocument/2006/math">
                    <m:r>
                      <a:rPr lang="en-US" sz="1600" i="1" dirty="0" smtClean="0">
                        <a:latin typeface="Cambria Math"/>
                      </a:rPr>
                      <m:t>𝑦</m:t>
                    </m:r>
                  </m:oMath>
                </a14:m>
                <a:r>
                  <a:rPr lang="en-US" sz="1600" dirty="0"/>
                  <a:t>-axis.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249436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1.44</a:t>
            </a:r>
          </a:p>
        </p:txBody>
      </p:sp>
      <p:pic>
        <p:nvPicPr>
          <p:cNvPr id="2" name="Picture Placeholder 1" descr="This figure has three figures. The first figure shows a plain cone with two nappes. The second figure shows a cone with a plane through one nappes and the circle at the top, which creates a parabola. There is also a circle, which occurs when a plane intersects one of the nappes while parallel to the circular bases. There is also an ellipse, which occurs when a plane insects one of the nappes while not parallel to one of the circular bases. Note that the circle and the ellipse are bounded by the edges of the cone on all sides. The last figure shows a hyperbola, which is obtained when a plane intersects both napp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758" r="-11758"/>
          <a:stretch>
            <a:fillRect/>
          </a:stretch>
        </p:blipFill>
        <p:spPr/>
      </p:pic>
      <p:sp>
        <p:nvSpPr>
          <p:cNvPr id="7" name="Text Placeholder 6"/>
          <p:cNvSpPr>
            <a:spLocks noGrp="1"/>
          </p:cNvSpPr>
          <p:nvPr>
            <p:ph type="body" sz="quarter" idx="14"/>
          </p:nvPr>
        </p:nvSpPr>
        <p:spPr/>
        <p:txBody>
          <a:bodyPr>
            <a:normAutofit/>
          </a:bodyPr>
          <a:lstStyle/>
          <a:p>
            <a:r>
              <a:rPr lang="en-US" sz="1600" dirty="0"/>
              <a:t>The four conic sections. Each conic is determined by the angle the plane makes with the axis of the cone.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447437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1.45</a:t>
            </a:r>
          </a:p>
        </p:txBody>
      </p:sp>
      <p:pic>
        <p:nvPicPr>
          <p:cNvPr id="2" name="Picture Placeholder 1" descr="A parabola is drawn with vertex at the origin and opening up. A focus is drawn as F at (0, p). A point P is marked on the line at coordinates (x, y), and the distance from the focus to P is marked d. A line marked the directrix is drawn, and it is y = − p. The distance from P to the directrix at (x, −p) is marked 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7116" r="-6711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typical parabola in which the distance from the focus to the vertex is represented by the variable </a:t>
                </a:r>
                <a14:m>
                  <m:oMath xmlns:m="http://schemas.openxmlformats.org/officeDocument/2006/math">
                    <m:r>
                      <a:rPr lang="en-US" sz="1600" i="1" dirty="0" smtClean="0">
                        <a:latin typeface="Cambria Math"/>
                      </a:rPr>
                      <m:t>𝑝</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214844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1.46</a:t>
            </a:r>
          </a:p>
        </p:txBody>
      </p:sp>
      <p:pic>
        <p:nvPicPr>
          <p:cNvPr id="2" name="Picture Placeholder 1" descr="This figure has four figures, each a parabola facing a different way. In the first figure, a parabola is drawn opening up with equation y = (1/(4p))(x − h)2 + k. The vertex is given as (h, k), the focus is drawn at (h, k + p), and the directrix is drawn as y = k − p. In the second figure, a parabola is drawn opening down with equation y = −(1/(4p))(x − h)2 + k. The vertex is given as (h, k), the focus is drawn at (h, k − p), and the directrix is drawn as y = k + p. In the third figure, a parabola is drawn opening to the right with equation x = (1/(4p))(y − k)2 + h. The vertex is given as (h, k), the focus is drawn at (h + p, k), and the directrix is drawn as x = h − p. In the fourth figure, a parabola is drawn opening left with equation x = −(1/(4p))(y − k)2 + h. The vertex is given as (h, k), the focus is drawn at (h – p, k), and the directrix is drawn as x = h + 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743" b="-774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Four parabolas, opening in various directions, along with their equations in standard form.</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791069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1.47</a:t>
            </a:r>
          </a:p>
        </p:txBody>
      </p:sp>
      <p:pic>
        <p:nvPicPr>
          <p:cNvPr id="2" name="Picture Placeholder 1" descr="A parabola is drawn with vertex at (2, 1) and opening up with equation x2 – 4x – 8y + 12 = 0. The focus is drawn at (1, 3). The directrix is drawn at y = − 1."/>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63" r="-66563"/>
          <a:stretch>
            <a:fillRect/>
          </a:stretch>
        </p:blipFill>
        <p:spPr/>
      </p:pic>
      <p:sp>
        <p:nvSpPr>
          <p:cNvPr id="7" name="Text Placeholder 6"/>
          <p:cNvSpPr>
            <a:spLocks noGrp="1"/>
          </p:cNvSpPr>
          <p:nvPr>
            <p:ph type="body" sz="quarter" idx="14"/>
          </p:nvPr>
        </p:nvSpPr>
        <p:spPr/>
        <p:txBody>
          <a:bodyPr>
            <a:normAutofit/>
          </a:bodyPr>
          <a:lstStyle/>
          <a:p>
            <a:r>
              <a:rPr lang="en-US" sz="1600" dirty="0"/>
              <a:t>The parabola in </a:t>
            </a:r>
            <a:r>
              <a:rPr lang="en-US" sz="1600" dirty="0">
                <a:solidFill>
                  <a:srgbClr val="6CB255"/>
                </a:solidFill>
              </a:rPr>
              <a:t>Example 1.19</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56306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1.4</a:t>
            </a:r>
          </a:p>
        </p:txBody>
      </p:sp>
      <p:pic>
        <p:nvPicPr>
          <p:cNvPr id="3" name="Picture Placeholder 2" descr="A straight line going from (−4, −2) through (−3, 0), (−2, 2), and (0, 6) to (1, 8) with arrow pointed up and to the right. The point (−4, −2) is marked t = −3, the point (−2, 2) is marked t = −1, and the point (1, 8) is marked t = 2. On the graph there are also written three equations: x(t) = t −1, y(t) = 2t + 4, and −3 ≤ t ≤ 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3997" b="-1399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Graph of the plane curve described by the parametric equations in part a.</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3" name="Picture Placeholder 2" descr="A parabola is drawn with vertex at the origin and opening up. Two parallel lines are drawn that strike the parabola and reflect to the foc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63" r="-6656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356700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1.48</a:t>
            </a:r>
          </a:p>
        </p:txBody>
      </p:sp>
      <p:pic>
        <p:nvPicPr>
          <p:cNvPr id="2" name="Picture Placeholder 1" descr="An ellipse is drawn with center at the origin O, focal point F’ being (−c, 0) and focal point F being (c, 0). The ellipse has points P and P’ on the x axis and points Q and Q’ on the y axis. There are lines drawn from F’ to Q and F to Q. There are also lines drawn from F’ and F to a point A on the ellipse marked (x, y). The distance from O to Q and O to Q’ is marked b, and the distance from P to O and O to P’ is marked 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726" r="-35726"/>
          <a:stretch>
            <a:fillRect/>
          </a:stretch>
        </p:blipFill>
        <p:spPr/>
      </p:pic>
      <p:sp>
        <p:nvSpPr>
          <p:cNvPr id="7" name="Text Placeholder 6"/>
          <p:cNvSpPr>
            <a:spLocks noGrp="1"/>
          </p:cNvSpPr>
          <p:nvPr>
            <p:ph type="body" sz="quarter" idx="14"/>
          </p:nvPr>
        </p:nvSpPr>
        <p:spPr/>
        <p:txBody>
          <a:bodyPr>
            <a:normAutofit/>
          </a:bodyPr>
          <a:lstStyle/>
          <a:p>
            <a:r>
              <a:rPr lang="en-US" sz="1600" dirty="0"/>
              <a:t>A typical ellipse in which the sum of the distances from any point on the ellipse to the foci is constant.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599187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1.49</a:t>
            </a:r>
          </a:p>
        </p:txBody>
      </p:sp>
      <p:pic>
        <p:nvPicPr>
          <p:cNvPr id="2" name="Picture Placeholder 1" descr="An ellipse is drawn with equation 9x2 + 4y2 – 36x + 24y + 36 = 0. It has center at (2, −3), touches the x axis at (2, 0), and touches the y axis at (0,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9976" r="-49976"/>
          <a:stretch>
            <a:fillRect/>
          </a:stretch>
        </p:blipFill>
        <p:spPr/>
      </p:pic>
      <p:sp>
        <p:nvSpPr>
          <p:cNvPr id="7" name="Text Placeholder 6"/>
          <p:cNvSpPr>
            <a:spLocks noGrp="1"/>
          </p:cNvSpPr>
          <p:nvPr>
            <p:ph type="body" sz="quarter" idx="14"/>
          </p:nvPr>
        </p:nvSpPr>
        <p:spPr/>
        <p:txBody>
          <a:bodyPr>
            <a:normAutofit/>
          </a:bodyPr>
          <a:lstStyle/>
          <a:p>
            <a:r>
              <a:rPr lang="en-US" sz="1600" dirty="0"/>
              <a:t>The ellipse in </a:t>
            </a:r>
            <a:r>
              <a:rPr lang="en-US" sz="1600" dirty="0">
                <a:solidFill>
                  <a:srgbClr val="6CB255"/>
                </a:solidFill>
              </a:rPr>
              <a:t>Example 1.20</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9736871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1.50</a:t>
            </a:r>
          </a:p>
        </p:txBody>
      </p:sp>
      <p:pic>
        <p:nvPicPr>
          <p:cNvPr id="2" name="Picture Placeholder 1" descr="There are two figures labeled a and b. In figure a, the earth is drawn orbiting the sun, with January and July marked. The distance from the sun to the earth marked January is 147 million km, while the distance from the sun to the earth marked July is 152 million miles. In figure b, a room is shown with curved wal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4253" b="-2425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r>
              <a:rPr lang="en-US" sz="1600" b="0" dirty="0">
                <a:solidFill>
                  <a:schemeClr val="tx1"/>
                </a:solidFill>
              </a:rPr>
              <a:t>E</a:t>
            </a:r>
            <a:r>
              <a:rPr lang="en-US" sz="1600" dirty="0"/>
              <a:t>arth’s orbit around the Sun is an ellipse with the Sun at one focus.</a:t>
            </a:r>
          </a:p>
          <a:p>
            <a:pPr marL="342900" indent="-342900">
              <a:buFontTx/>
              <a:buAutoNum type="alphaLcParenBoth"/>
            </a:pPr>
            <a:r>
              <a:rPr lang="en-US" sz="1600" b="0" dirty="0">
                <a:solidFill>
                  <a:schemeClr val="tx1"/>
                </a:solidFill>
              </a:rPr>
              <a:t>S</a:t>
            </a:r>
            <a:r>
              <a:rPr lang="en-US" sz="1600" dirty="0"/>
              <a:t>tatuary Hall in the U.S. Capitol is a whispering gallery with an elliptical cross section.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104320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a:t>
            </a:r>
          </a:p>
        </p:txBody>
      </p:sp>
      <p:pic>
        <p:nvPicPr>
          <p:cNvPr id="2" name="Picture Placeholder 1" descr="A hyperbola is drawn with center at the origin. The vertices are at (a, 0) and (−a, 0); the foci are labeled F1 and F2 and are at (c, 0) and (−c, 0). The asymptotes are drawn, and lines are drawn from the vertices to the asymptotes; the intersections of these lines are connected by other lines to make a rectangle; the shorter axis is called the conjugate axis and the larger axis is called the transverse axis. The distance from the x axis to either line forming the rectangle is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712" r="-25712"/>
          <a:stretch>
            <a:fillRect/>
          </a:stretch>
        </p:blipFill>
        <p:spPr/>
      </p:pic>
      <p:sp>
        <p:nvSpPr>
          <p:cNvPr id="7" name="Text Placeholder 6"/>
          <p:cNvSpPr>
            <a:spLocks noGrp="1"/>
          </p:cNvSpPr>
          <p:nvPr>
            <p:ph type="body" sz="quarter" idx="14"/>
          </p:nvPr>
        </p:nvSpPr>
        <p:spPr/>
        <p:txBody>
          <a:bodyPr>
            <a:normAutofit/>
          </a:bodyPr>
          <a:lstStyle/>
          <a:p>
            <a:r>
              <a:rPr lang="en-US" sz="1600" dirty="0"/>
              <a:t>A typical hyperbola in which the difference of the distances from any point on the ellipse to the foci is constant. The transverse axis is also called the major axis, and the conjugate axis is also called the minor axis.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710847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a:t>
            </a:r>
          </a:p>
        </p:txBody>
      </p:sp>
      <p:pic>
        <p:nvPicPr>
          <p:cNvPr id="2" name="Picture Placeholder 1" descr="A hyperbola is drawn with equation 9x2 + 16y2 + 36x + 32y – 124 = 0. It has center at (−2, 1), and the hyperbolas are open to the left and righ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523" r="-35523"/>
          <a:stretch>
            <a:fillRect/>
          </a:stretch>
        </p:blipFill>
        <p:spPr/>
      </p:pic>
      <p:sp>
        <p:nvSpPr>
          <p:cNvPr id="7" name="Text Placeholder 6"/>
          <p:cNvSpPr>
            <a:spLocks noGrp="1"/>
          </p:cNvSpPr>
          <p:nvPr>
            <p:ph type="body" sz="quarter" idx="14"/>
          </p:nvPr>
        </p:nvSpPr>
        <p:spPr/>
        <p:txBody>
          <a:bodyPr>
            <a:normAutofit/>
          </a:bodyPr>
          <a:lstStyle/>
          <a:p>
            <a:r>
              <a:rPr lang="en-US" sz="1600" dirty="0"/>
              <a:t>Graph of the hyperbola in </a:t>
            </a:r>
            <a:r>
              <a:rPr lang="en-US" sz="1600" dirty="0">
                <a:solidFill>
                  <a:srgbClr val="6CB255"/>
                </a:solidFill>
              </a:rPr>
              <a:t>Example 1.21</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051230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1.53</a:t>
            </a:r>
          </a:p>
        </p:txBody>
      </p:sp>
      <p:pic>
        <p:nvPicPr>
          <p:cNvPr id="2" name="Picture Placeholder 1" descr="A hyperbola is drawn that is open to the right and left. There is a ray pointing to a point on the right hyperbola marked “Light from star.” It hits a “Mirror surface” and bounces to the focus on the other side of the hyperbola. There is dashed line from where the point hits the mirror surface to the focus on that side of the hyperbol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8007" r="-28007"/>
          <a:stretch>
            <a:fillRect/>
          </a:stretch>
        </p:blipFill>
        <p:spPr/>
      </p:pic>
      <p:sp>
        <p:nvSpPr>
          <p:cNvPr id="7" name="Text Placeholder 6"/>
          <p:cNvSpPr>
            <a:spLocks noGrp="1"/>
          </p:cNvSpPr>
          <p:nvPr>
            <p:ph type="body" sz="quarter" idx="14"/>
          </p:nvPr>
        </p:nvSpPr>
        <p:spPr/>
        <p:txBody>
          <a:bodyPr>
            <a:normAutofit/>
          </a:bodyPr>
          <a:lstStyle/>
          <a:p>
            <a:r>
              <a:rPr lang="en-US" sz="1600" dirty="0"/>
              <a:t>A hyperbolic mirror used to collect light from distant stars.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562439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1.54</a:t>
            </a:r>
          </a:p>
        </p:txBody>
      </p:sp>
      <p:pic>
        <p:nvPicPr>
          <p:cNvPr id="2" name="Picture Placeholder 1" descr="This figure has three figures. In the first is an ellipse, with center at the origin, foci at (c, 0) and (−c, 0), half of its vertical height being b, half of its horizontal length being a, and directrix x = ±a2/c. The second figure is a parabola with vertex at the origin, focus (a, 0), and directrix x = −a. The third figure is a hyperbola with center at the origin, foci at (c, 0) and (−c, 0), vertices at (a, 0) and (−a, 0), and directices at x = ±a2/c."/>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15" r="-3115"/>
          <a:stretch>
            <a:fillRect/>
          </a:stretch>
        </p:blipFill>
        <p:spPr/>
      </p:pic>
      <p:sp>
        <p:nvSpPr>
          <p:cNvPr id="7" name="Text Placeholder 6"/>
          <p:cNvSpPr>
            <a:spLocks noGrp="1"/>
          </p:cNvSpPr>
          <p:nvPr>
            <p:ph type="body" sz="quarter" idx="14"/>
          </p:nvPr>
        </p:nvSpPr>
        <p:spPr/>
        <p:txBody>
          <a:bodyPr>
            <a:normAutofit/>
          </a:bodyPr>
          <a:lstStyle/>
          <a:p>
            <a:r>
              <a:rPr lang="en-US" sz="1600" dirty="0"/>
              <a:t>The three conic sections with their foci and </a:t>
            </a:r>
            <a:r>
              <a:rPr lang="en-US" sz="1600" dirty="0" err="1"/>
              <a:t>directrices</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2495467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Figure 1.55</a:t>
            </a:r>
            <a:endParaRPr lang="en-US" sz="2400" dirty="0">
              <a:solidFill>
                <a:srgbClr val="6CB255"/>
              </a:solidFill>
            </a:endParaRPr>
          </a:p>
        </p:txBody>
      </p:sp>
      <p:pic>
        <p:nvPicPr>
          <p:cNvPr id="2" name="Picture Placeholder 1" descr="Graph of a hyperbola with equation r = 3/(1 + 2 cosθ), center at (2, 0), and vertices at (1, 0) and (3, 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708" b="-4708"/>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Graph of the hyperbola described in </a:t>
            </a:r>
            <a:r>
              <a:rPr lang="en-US" sz="1600" dirty="0">
                <a:solidFill>
                  <a:srgbClr val="6CB255"/>
                </a:solidFill>
              </a:rPr>
              <a:t>Example 1.23.</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38683664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1.56</a:t>
            </a:r>
          </a:p>
        </p:txBody>
      </p:sp>
      <p:pic>
        <p:nvPicPr>
          <p:cNvPr id="2" name="Picture Placeholder 1" descr="Graph of xy = 1, which has asymptotes at the x and y axes. This hyperbola is relegated to the first and third quadrants, and the graph also has red dashed lines along y = x and y = −x."/>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63" r="-6656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equation </a:t>
                </a:r>
                <a14:m>
                  <m:oMath xmlns:m="http://schemas.openxmlformats.org/officeDocument/2006/math">
                    <m:r>
                      <a:rPr lang="en-US" sz="1600" i="1" dirty="0" smtClean="0">
                        <a:latin typeface="Cambria Math"/>
                      </a:rPr>
                      <m:t>𝑥𝑦</m:t>
                    </m:r>
                    <m:r>
                      <a:rPr lang="en-US" sz="1600" i="1" dirty="0" smtClean="0">
                        <a:latin typeface="Cambria Math"/>
                      </a:rPr>
                      <m:t>=1</m:t>
                    </m:r>
                  </m:oMath>
                </a14:m>
                <a:r>
                  <a:rPr lang="en-US" sz="1600" dirty="0"/>
                  <a:t>; The red lines indicate the rotated axes.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80977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1.5</a:t>
            </a:r>
          </a:p>
        </p:txBody>
      </p:sp>
      <p:pic>
        <p:nvPicPr>
          <p:cNvPr id="2" name="Picture Placeholder 1" descr="A curved line going from (1, −3) through (−3, 1) to (6, 7) with arrow pointing in that order. The point (1, −3) is marked t = −2, the point (−3, 1) is marked t = 0, and the point (6, 7) is marked t = 3. On the graph there are also written three equations: x(t) = t2 − 3, y(t) = 2t + 1, and −2 ≤ t ≤ 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022" b="-14022"/>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Graph of the plane curve described by the parametric equations in part b.</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Figure 1.57</a:t>
            </a:r>
            <a:endParaRPr lang="en-US" dirty="0"/>
          </a:p>
        </p:txBody>
      </p:sp>
      <p:pic>
        <p:nvPicPr>
          <p:cNvPr id="2" name="Picture Placeholder 1" descr="Graph of an ellipse with equation 13x2 – 6 times the square root of 3 times xy + 7y2 – 256 = 0. The center is at the origin, and the ellipse appears to be skewed 60 degrees. There are dashed red lines along the major and minor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007" r="-66007"/>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ellipse described by the equation </a:t>
                </a:r>
                <a14:m>
                  <m:oMath xmlns:m="http://schemas.openxmlformats.org/officeDocument/2006/math">
                    <m:sSup>
                      <m:sSupPr>
                        <m:ctrlPr>
                          <a:rPr lang="en-US" sz="1600" i="1" dirty="0" smtClean="0">
                            <a:latin typeface="Cambria Math" panose="02040503050406030204" pitchFamily="18" charset="0"/>
                          </a:rPr>
                        </m:ctrlPr>
                      </m:sSupPr>
                      <m:e>
                        <m:r>
                          <a:rPr lang="en-US" sz="1600" i="1" dirty="0">
                            <a:latin typeface="Cambria Math"/>
                          </a:rPr>
                          <m:t>13</m:t>
                        </m:r>
                        <m:r>
                          <a:rPr lang="en-US" sz="1600" i="1" dirty="0">
                            <a:latin typeface="Cambria Math"/>
                          </a:rPr>
                          <m:t>𝑥</m:t>
                        </m:r>
                      </m:e>
                      <m:sup>
                        <m:r>
                          <a:rPr lang="en-US" sz="1600" b="0" i="1" dirty="0" smtClean="0">
                            <a:latin typeface="Cambria Math"/>
                          </a:rPr>
                          <m:t>2</m:t>
                        </m:r>
                      </m:sup>
                    </m:sSup>
                    <m:r>
                      <a:rPr lang="en-US" sz="1600" i="1" dirty="0">
                        <a:latin typeface="Cambria Math"/>
                      </a:rPr>
                      <m:t>−6</m:t>
                    </m:r>
                    <m:rad>
                      <m:radPr>
                        <m:degHide m:val="on"/>
                        <m:ctrlPr>
                          <a:rPr lang="en-US" sz="1600" i="1" dirty="0" smtClean="0">
                            <a:latin typeface="Cambria Math" panose="02040503050406030204" pitchFamily="18" charset="0"/>
                          </a:rPr>
                        </m:ctrlPr>
                      </m:radPr>
                      <m:deg/>
                      <m:e>
                        <m:r>
                          <a:rPr lang="en-US" sz="1600" i="1" dirty="0">
                            <a:latin typeface="Cambria Math"/>
                          </a:rPr>
                          <m:t>3</m:t>
                        </m:r>
                      </m:e>
                    </m:rad>
                    <m:r>
                      <a:rPr lang="en-US" sz="1600" i="1" dirty="0">
                        <a:latin typeface="Cambria Math"/>
                      </a:rPr>
                      <m:t>𝑥𝑦</m:t>
                    </m:r>
                    <m:r>
                      <a:rPr lang="en-US" sz="1600" i="1" dirty="0">
                        <a:latin typeface="Cambria Math"/>
                      </a:rPr>
                      <m:t>+7</m:t>
                    </m:r>
                    <m:sSup>
                      <m:sSupPr>
                        <m:ctrlPr>
                          <a:rPr lang="en-US" sz="1600" i="1" dirty="0" smtClean="0">
                            <a:latin typeface="Cambria Math" panose="02040503050406030204" pitchFamily="18" charset="0"/>
                          </a:rPr>
                        </m:ctrlPr>
                      </m:sSupPr>
                      <m:e>
                        <m:r>
                          <a:rPr lang="en-US" sz="1600" b="0" i="1" dirty="0" smtClean="0">
                            <a:latin typeface="Cambria Math"/>
                          </a:rPr>
                          <m:t>𝑦</m:t>
                        </m:r>
                      </m:e>
                      <m:sup>
                        <m:r>
                          <a:rPr lang="en-US" sz="1600" b="0" i="1" dirty="0" smtClean="0">
                            <a:latin typeface="Cambria Math"/>
                          </a:rPr>
                          <m:t>2</m:t>
                        </m:r>
                      </m:sup>
                    </m:sSup>
                    <m:r>
                      <a:rPr lang="en-US" sz="1600" i="1" dirty="0" smtClean="0">
                        <a:latin typeface="Cambria Math"/>
                      </a:rPr>
                      <m:t>−256=0</m:t>
                    </m:r>
                  </m:oMath>
                </a14:m>
                <a:r>
                  <a:rPr lang="en-US" sz="1600" dirty="0"/>
                  <a:t>. The axes are rotated 60°. The red dashed lines indicate the rotated axes.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4173647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 BY-NC-SA 4.0 International license; it may be reproduced or modified for noncommercial purposes only but must be attributed to </a:t>
            </a:r>
            <a:r>
              <a:rPr lang="en-US" sz="1600" dirty="0" err="1"/>
              <a:t>OpenStax</a:t>
            </a:r>
            <a:r>
              <a:rPr lang="en-US" sz="1600" dirty="0"/>
              <a:t>, Rice University and any changes must be noted. Any adaptation must be shared under the same type of license.</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19944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a:t>
            </a:r>
          </a:p>
        </p:txBody>
      </p:sp>
      <p:pic>
        <p:nvPicPr>
          <p:cNvPr id="2" name="Picture Placeholder 1" descr="A circle with radius 4 centered at the origin is graphed with arrow going counterclockwise. The point (4, 0) is marked t = 0, the point (0, 4) is marked t = π/2, the point (−4, 0) is marked t = π, and the point (0, −4) is marked t = 3π/2. On the graph there are also written three equations: x(t) = 4 cos(t), y(t) = 4 sin(t), and 0 ≤ t ≤ 2π."/>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839" r="-66839"/>
          <a:stretch>
            <a:fillRect/>
          </a:stretch>
        </p:blipFill>
        <p:spPr/>
      </p:pic>
      <p:sp>
        <p:nvSpPr>
          <p:cNvPr id="7" name="Text Placeholder 6"/>
          <p:cNvSpPr>
            <a:spLocks noGrp="1"/>
          </p:cNvSpPr>
          <p:nvPr>
            <p:ph type="body" sz="quarter" idx="14"/>
          </p:nvPr>
        </p:nvSpPr>
        <p:spPr/>
        <p:txBody>
          <a:bodyPr>
            <a:normAutofit/>
          </a:bodyPr>
          <a:lstStyle/>
          <a:p>
            <a:r>
              <a:rPr lang="en-US" sz="1600" dirty="0"/>
              <a:t>Graph of the plane curve described by the parametric equations in part c.</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387651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1.7</a:t>
            </a:r>
          </a:p>
        </p:txBody>
      </p:sp>
      <p:pic>
        <p:nvPicPr>
          <p:cNvPr id="2" name="Picture Placeholder 1" descr="A curved line going from (−3, 0) through (2, 1) to (4, 13) with arrow going in that order. The point (−3, 0) is marked t = −2, the point (2, 1) is marked t = 0, the point (2 times the square root of 2, 5) is marked t = 2, the point (3 times the square root of 2, 9) is marked t = 4, and the point (4, 13) is marked t = 6. On the graph there are also written three equations: x(t) = square root of the quantity (2t + 4), y(t) = 2t + 1, and −2 ≤ t ≤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09" r="-530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Graph of the plane curve described by the parametric equations in part a.</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3" cy="714850"/>
          </a:xfrm>
          <a:prstGeom prst="rect">
            <a:avLst/>
          </a:prstGeom>
        </p:spPr>
      </p:pic>
    </p:spTree>
    <p:extLst>
      <p:ext uri="{BB962C8B-B14F-4D97-AF65-F5344CB8AC3E}">
        <p14:creationId xmlns:p14="http://schemas.microsoft.com/office/powerpoint/2010/main" val="113499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1.8</a:t>
            </a:r>
          </a:p>
        </p:txBody>
      </p:sp>
      <p:pic>
        <p:nvPicPr>
          <p:cNvPr id="2" name="Picture Placeholder 1" descr="An ellipse with major axis horizontal and of length 8 and with minor radius vertical and of length 6 that is centered at the origin with arrow going counterclockwise. The point (4, 0) is marked t = 0, the point (0, 3) is marked t = π/2, the point (−4, 0) is marked t = π, and the point (0, −3) is marked t = 3π/2. On the graph there are also written three equations: x(t) = 4 cos(t), y(t) = 3 sin(t), and 0 ≤ t ≤ 2π."/>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278" b="-14278"/>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Graph of the plane curve described by the parametric equations in part b.</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3" cy="714850"/>
          </a:xfrm>
          <a:prstGeom prst="rect">
            <a:avLst/>
          </a:prstGeom>
        </p:spPr>
      </p:pic>
    </p:spTree>
    <p:extLst>
      <p:ext uri="{BB962C8B-B14F-4D97-AF65-F5344CB8AC3E}">
        <p14:creationId xmlns:p14="http://schemas.microsoft.com/office/powerpoint/2010/main" val="1803132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559</TotalTime>
  <Words>1112</Words>
  <Application>Microsoft Office PowerPoint</Application>
  <PresentationFormat>On-screen Show (4:3)</PresentationFormat>
  <Paragraphs>123</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Arial Black</vt:lpstr>
      <vt:lpstr>Calibri</vt:lpstr>
      <vt:lpstr>Cambria Math</vt:lpstr>
      <vt:lpstr>Essential</vt:lpstr>
      <vt:lpstr>PowerPoint Presentation</vt:lpstr>
      <vt:lpstr>Figure 1.1</vt:lpstr>
      <vt:lpstr>Figure 1.2</vt:lpstr>
      <vt:lpstr>Figure 1.3</vt:lpstr>
      <vt:lpstr>Figure 1.4</vt:lpstr>
      <vt:lpstr>Figure 1.5</vt:lpstr>
      <vt:lpstr>Figure 1.6</vt:lpstr>
      <vt:lpstr>Figure 1.7</vt:lpstr>
      <vt:lpstr>Figure 1.8</vt:lpstr>
      <vt:lpstr>Figure 1.9</vt:lpstr>
      <vt:lpstr>Figure 1.10</vt:lpstr>
      <vt:lpstr>Figure 1.11</vt:lpstr>
      <vt:lpstr>Figure 1.12</vt:lpstr>
      <vt:lpstr>Figure 1.13</vt:lpstr>
      <vt:lpstr>Figure 1.14</vt:lpstr>
      <vt:lpstr>Figure 1.15</vt:lpstr>
      <vt:lpstr>Figure 1.16</vt:lpstr>
      <vt:lpstr>Figure 1.17</vt:lpstr>
      <vt:lpstr>Figure 1.18</vt:lpstr>
      <vt:lpstr>Figure 1.19</vt:lpstr>
      <vt:lpstr>Figure 1.20</vt:lpstr>
      <vt:lpstr>Figure 1.21</vt:lpstr>
      <vt:lpstr>Figure 1.22</vt:lpstr>
      <vt:lpstr>Figure 1.23</vt:lpstr>
      <vt:lpstr>Figure 1.24</vt:lpstr>
      <vt:lpstr>Figure 1.25</vt:lpstr>
      <vt:lpstr>Figure 1.26</vt:lpstr>
      <vt:lpstr>Figure 1.27</vt:lpstr>
      <vt:lpstr>Figure 1.28</vt:lpstr>
      <vt:lpstr>Figure 1.29</vt:lpstr>
      <vt:lpstr>Figure 1.30</vt:lpstr>
      <vt:lpstr>Figure 1.31</vt:lpstr>
      <vt:lpstr>Figure 1.32</vt:lpstr>
      <vt:lpstr>Figure 1.33</vt:lpstr>
      <vt:lpstr>Figure 1.34</vt:lpstr>
      <vt:lpstr>Figure 1.35</vt:lpstr>
      <vt:lpstr>Figure 1.36</vt:lpstr>
      <vt:lpstr>PowerPoint Presentation</vt:lpstr>
      <vt:lpstr>Figure 1.37</vt:lpstr>
      <vt:lpstr>Figure 1.38</vt:lpstr>
      <vt:lpstr>Figure 1.39</vt:lpstr>
      <vt:lpstr>Figure 1.40</vt:lpstr>
      <vt:lpstr>Figure 1.41</vt:lpstr>
      <vt:lpstr>Figure 1.42</vt:lpstr>
      <vt:lpstr>Figure 1.43</vt:lpstr>
      <vt:lpstr>Figure 1.44</vt:lpstr>
      <vt:lpstr>Figure 1.45</vt:lpstr>
      <vt:lpstr>Figure 1.46</vt:lpstr>
      <vt:lpstr>Figure 1.47</vt:lpstr>
      <vt:lpstr>PowerPoint Presentation</vt:lpstr>
      <vt:lpstr>Figure 1.48</vt:lpstr>
      <vt:lpstr>Figure 1.49</vt:lpstr>
      <vt:lpstr>Figure 1.50</vt:lpstr>
      <vt:lpstr>Figure 1.51</vt:lpstr>
      <vt:lpstr>Figure 1.52</vt:lpstr>
      <vt:lpstr>Figure 1.53</vt:lpstr>
      <vt:lpstr>Figure 1.54</vt:lpstr>
      <vt:lpstr>Figure 1.55</vt:lpstr>
      <vt:lpstr>Figure 1.56</vt:lpstr>
      <vt:lpstr>Figure 1.57</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Jose Escalante</cp:lastModifiedBy>
  <cp:revision>117</cp:revision>
  <dcterms:created xsi:type="dcterms:W3CDTF">2012-06-04T02:13:36Z</dcterms:created>
  <dcterms:modified xsi:type="dcterms:W3CDTF">2019-06-24T14:23:46Z</dcterms:modified>
</cp:coreProperties>
</file>