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32"/>
  </p:notesMasterIdLst>
  <p:handoutMasterIdLst>
    <p:handoutMasterId r:id="rId33"/>
  </p:handoutMasterIdLst>
  <p:sldIdLst>
    <p:sldId id="256" r:id="rId2"/>
    <p:sldId id="277" r:id="rId3"/>
    <p:sldId id="273" r:id="rId4"/>
    <p:sldId id="280" r:id="rId5"/>
    <p:sldId id="278" r:id="rId6"/>
    <p:sldId id="282" r:id="rId7"/>
    <p:sldId id="284" r:id="rId8"/>
    <p:sldId id="315" r:id="rId9"/>
    <p:sldId id="316" r:id="rId10"/>
    <p:sldId id="317" r:id="rId11"/>
    <p:sldId id="318" r:id="rId12"/>
    <p:sldId id="319" r:id="rId13"/>
    <p:sldId id="285" r:id="rId14"/>
    <p:sldId id="301" r:id="rId15"/>
    <p:sldId id="302" r:id="rId16"/>
    <p:sldId id="320" r:id="rId17"/>
    <p:sldId id="304" r:id="rId18"/>
    <p:sldId id="305" r:id="rId19"/>
    <p:sldId id="306" r:id="rId20"/>
    <p:sldId id="307" r:id="rId21"/>
    <p:sldId id="308" r:id="rId22"/>
    <p:sldId id="309" r:id="rId23"/>
    <p:sldId id="310" r:id="rId24"/>
    <p:sldId id="311" r:id="rId25"/>
    <p:sldId id="312" r:id="rId26"/>
    <p:sldId id="321" r:id="rId27"/>
    <p:sldId id="313" r:id="rId28"/>
    <p:sldId id="314" r:id="rId29"/>
    <p:sldId id="322" r:id="rId30"/>
    <p:sldId id="27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76" autoAdjust="0"/>
    <p:restoredTop sz="95213" autoAdjust="0"/>
  </p:normalViewPr>
  <p:slideViewPr>
    <p:cSldViewPr snapToGrid="0" snapToObjects="1">
      <p:cViewPr varScale="1">
        <p:scale>
          <a:sx n="40" d="100"/>
          <a:sy n="40" d="100"/>
        </p:scale>
        <p:origin x="48" y="9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6/24/2019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63E2F5-1235-534F-87A5-72C676053235}" type="datetimeFigureOut">
              <a:rPr lang="en-US" smtClean="0"/>
              <a:t>6/24/2019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4C5479-AF9F-F84D-BFC0-F48CA673A247}" type="slidenum">
              <a:rPr lang="en-US" smtClean="0"/>
              <a:t>‹#›</a:t>
            </a:fld>
            <a:endParaRPr lang="en-US"/>
          </a:p>
        </p:txBody>
      </p:sp>
    </p:spTree>
    <p:extLst>
      <p:ext uri="{BB962C8B-B14F-4D97-AF65-F5344CB8AC3E}">
        <p14:creationId xmlns:p14="http://schemas.microsoft.com/office/powerpoint/2010/main" val="1199680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4C5479-AF9F-F84D-BFC0-F48CA673A247}" type="slidenum">
              <a:rPr lang="en-US" smtClean="0"/>
              <a:t>1</a:t>
            </a:fld>
            <a:endParaRPr lang="en-US"/>
          </a:p>
        </p:txBody>
      </p:sp>
    </p:spTree>
    <p:extLst>
      <p:ext uri="{BB962C8B-B14F-4D97-AF65-F5344CB8AC3E}">
        <p14:creationId xmlns:p14="http://schemas.microsoft.com/office/powerpoint/2010/main" val="1718264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June 24,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June 24,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June 24,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June 24, 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June 24, 2019</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CALCULUS </a:t>
            </a:r>
            <a:r>
              <a:rPr lang="en-US" dirty="0" err="1">
                <a:latin typeface="+mn-lt"/>
              </a:rPr>
              <a:t>volUME</a:t>
            </a:r>
            <a:r>
              <a:rPr lang="en-US" dirty="0">
                <a:latin typeface="+mn-lt"/>
              </a:rPr>
              <a:t> 3</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3 VECTOR-VALUED FUNCTIONS</a:t>
            </a:r>
            <a:r>
              <a:rPr lang="en-US" sz="2000" dirty="0">
                <a:solidFill>
                  <a:srgbClr val="212F62"/>
                </a:solidFill>
                <a:latin typeface="+mn-lt"/>
              </a:rPr>
              <a:t> </a:t>
            </a:r>
            <a:endParaRPr lang="en-US" sz="2000" cap="none" dirty="0">
              <a:solidFill>
                <a:srgbClr val="212F62"/>
              </a:solidFill>
              <a:latin typeface="+mn-lt"/>
            </a:endParaRPr>
          </a:p>
          <a:p>
            <a:pPr algn="ctr"/>
            <a:r>
              <a:rPr lang="en-US" sz="1600" cap="none" dirty="0">
                <a:solidFill>
                  <a:schemeClr val="tx1"/>
                </a:solidFill>
                <a:latin typeface="+mn-lt"/>
              </a:rPr>
              <a:t>PowerPoint Image Slideshow</a:t>
            </a: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317311" y="5533644"/>
            <a:ext cx="1507110" cy="102436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562758" y="2518312"/>
            <a:ext cx="2010682" cy="2602059"/>
          </a:xfrm>
          <a:prstGeom prst="rect">
            <a:avLst/>
          </a:prstGeom>
          <a:effectLst>
            <a:reflection blurRad="6350" stA="52000" endA="300" endPos="35000" dir="5400000" sy="-100000" algn="bl" rotWithShape="0"/>
          </a:effectLst>
          <a:scene3d>
            <a:camera prst="obliqueTopLeft"/>
            <a:lightRig rig="threePt" dir="t"/>
          </a:scene3d>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pic>
        <p:nvPicPr>
          <p:cNvPr id="2" name="Picture Placeholder 1" descr="This figure is the graph of a circle centered at the origin with radius of 2. The orientation of the circle is clockwise. It represents the vector-valued function r(t) = 4costi – 4 sintj."/>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8497" r="-58497"/>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208327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pic>
        <p:nvPicPr>
          <p:cNvPr id="2" name="Picture Placeholder 1" descr="This figure is the graph of a circle centered at the origin with radius of 2. The orientation of the circle is clockwise. It represents the vector-valued function r(t) = 4costi – 4 sintj. On the circle in the first quadrant is a vector pointing inward. It is labeled “principal unit normal vecto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529" r="-21529"/>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208327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endParaRPr lang="en-US" sz="2400" dirty="0">
              <a:solidFill>
                <a:srgbClr val="6CB255"/>
              </a:solidFill>
            </a:endParaRPr>
          </a:p>
        </p:txBody>
      </p:sp>
      <p:pic>
        <p:nvPicPr>
          <p:cNvPr id="2" name="Picture Placeholder 1" descr="This figure is a curve in 3 dimensions. It is inside of a box. The box represents the first octant. The curve starts at the bottom right of the box and curves through the box in a parabolic curve to the top."/>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336" b="-4336"/>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1070024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3.7</a:t>
            </a:r>
          </a:p>
        </p:txBody>
      </p:sp>
      <p:sp>
        <p:nvSpPr>
          <p:cNvPr id="7" name="Text Placeholder 6"/>
          <p:cNvSpPr>
            <a:spLocks noGrp="1"/>
          </p:cNvSpPr>
          <p:nvPr>
            <p:ph type="body" sz="quarter" idx="14"/>
          </p:nvPr>
        </p:nvSpPr>
        <p:spPr/>
        <p:txBody>
          <a:bodyPr>
            <a:normAutofit/>
          </a:bodyPr>
          <a:lstStyle/>
          <a:p>
            <a:r>
              <a:rPr lang="en-US" sz="1600" dirty="0"/>
              <a:t>This figure depicts a </a:t>
            </a:r>
            <a:r>
              <a:rPr lang="en-US" sz="1600" dirty="0" err="1"/>
              <a:t>Frenet</a:t>
            </a:r>
            <a:r>
              <a:rPr lang="en-US" sz="1600" dirty="0"/>
              <a:t> frame of reference. At every point </a:t>
            </a:r>
            <a:r>
              <a:rPr lang="en-US" sz="1600" i="1" dirty="0"/>
              <a:t>P</a:t>
            </a:r>
            <a:r>
              <a:rPr lang="en-US" sz="1600" dirty="0"/>
              <a:t> on a three-dimensional curve, the unit tangent, unit normal, and </a:t>
            </a:r>
            <a:r>
              <a:rPr lang="en-US" sz="1600" dirty="0" err="1"/>
              <a:t>binormal</a:t>
            </a:r>
            <a:r>
              <a:rPr lang="en-US" sz="1600" dirty="0"/>
              <a:t> vectors form a three-dimensional frame of reference.</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2" name="Picture Placeholder 1" descr="This figure is the graph of a curve increasing and decreasing. Along the curve at 4 different points are 3 vectors at each point. The first vector is labeled “T” and is tangent to the curve at the point. The second vector is labeled “N” and is normal to the curve at the point. The third vector is labeled “B” and is orthogonal to T and N."/>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614" r="-4614"/>
          <a:stretch>
            <a:fillRect/>
          </a:stretch>
        </p:blipFill>
        <p:spPr/>
      </p:pic>
    </p:spTree>
    <p:extLst>
      <p:ext uri="{BB962C8B-B14F-4D97-AF65-F5344CB8AC3E}">
        <p14:creationId xmlns:p14="http://schemas.microsoft.com/office/powerpoint/2010/main" val="3662684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3.8</a:t>
            </a:r>
          </a:p>
        </p:txBody>
      </p:sp>
      <p:sp>
        <p:nvSpPr>
          <p:cNvPr id="7" name="Text Placeholder 6"/>
          <p:cNvSpPr>
            <a:spLocks noGrp="1"/>
          </p:cNvSpPr>
          <p:nvPr>
            <p:ph type="body" sz="quarter" idx="14"/>
          </p:nvPr>
        </p:nvSpPr>
        <p:spPr/>
        <p:txBody>
          <a:bodyPr>
            <a:normAutofit/>
          </a:bodyPr>
          <a:lstStyle/>
          <a:p>
            <a:r>
              <a:rPr lang="en-US" sz="1600" dirty="0"/>
              <a:t>In this osculating circle, the circle is tangent to curve </a:t>
            </a:r>
            <a:r>
              <a:rPr lang="en-US" sz="1600" i="1" dirty="0"/>
              <a:t>C</a:t>
            </a:r>
            <a:r>
              <a:rPr lang="en-US" sz="1600" dirty="0"/>
              <a:t> at point </a:t>
            </a:r>
            <a:r>
              <a:rPr lang="en-US" sz="1600" i="1" dirty="0"/>
              <a:t>P</a:t>
            </a:r>
            <a:r>
              <a:rPr lang="en-US" sz="1600" dirty="0"/>
              <a:t> and shares the same curvature.</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his figure is the graph of a curve with a circle in the middle. The bottom of the circle is the same as part of the curve. Inside of the circle is a vector labeled “r”. It starts at point “P” on the circle and points towards the radius. There is also a line segment perpendicular to the radius and tangent to point P."/>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309" b="-1309"/>
          <a:stretch>
            <a:fillRect/>
          </a:stretch>
        </p:blipFill>
        <p:spPr/>
      </p:pic>
    </p:spTree>
    <p:extLst>
      <p:ext uri="{BB962C8B-B14F-4D97-AF65-F5344CB8AC3E}">
        <p14:creationId xmlns:p14="http://schemas.microsoft.com/office/powerpoint/2010/main" val="1097269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3.9</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We want to find the osculating circle of this graph at the point where </a:t>
                </a:r>
                <a14:m>
                  <m:oMath xmlns:m="http://schemas.openxmlformats.org/officeDocument/2006/math">
                    <m:r>
                      <a:rPr lang="en-US" sz="1600" b="0" i="1" smtClean="0">
                        <a:latin typeface="Cambria Math"/>
                      </a:rPr>
                      <m:t>𝑡</m:t>
                    </m:r>
                    <m:r>
                      <a:rPr lang="en-US" sz="1600" b="0" i="1" smtClean="0">
                        <a:latin typeface="Cambria Math"/>
                      </a:rPr>
                      <m:t>=1</m:t>
                    </m:r>
                  </m:oMath>
                </a14:m>
                <a:r>
                  <a:rPr lang="en-US"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This figure is the graph of a cubic function y = x^3-3x+1. The curve increases, reaches a maximum at x=-1, decreases passing through the y-axis at 1, then reaching a minimum at x =1 before increasing again."/>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66866" r="-66866"/>
          <a:stretch>
            <a:fillRect/>
          </a:stretch>
        </p:blipFill>
        <p:spPr/>
      </p:pic>
    </p:spTree>
    <p:extLst>
      <p:ext uri="{BB962C8B-B14F-4D97-AF65-F5344CB8AC3E}">
        <p14:creationId xmlns:p14="http://schemas.microsoft.com/office/powerpoint/2010/main" val="2151475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3.10</a:t>
            </a:r>
          </a:p>
        </p:txBody>
      </p:sp>
      <p:pic>
        <p:nvPicPr>
          <p:cNvPr id="2" name="Picture Placeholder 1" descr="This figure is the graph of a cubic function y = x^3-3x+1. The curve increases, reaches a maximum at x=-1, decreases passing through the y-axis at 1, then reaching a minimum at x =1 before increasing again. There is a small circle inside of the bend of the cure at x =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6866" r="-66866"/>
          <a:stretch>
            <a:fillRect/>
          </a:stretch>
        </p:blipFill>
        <p:spPr>
          <a:xfrm>
            <a:off x="457199" y="1122386"/>
            <a:ext cx="8062913" cy="3500071"/>
          </a:xfrm>
        </p:spPr>
      </p:pic>
      <p:sp>
        <p:nvSpPr>
          <p:cNvPr id="7" name="Text Placeholder 6"/>
          <p:cNvSpPr>
            <a:spLocks noGrp="1"/>
          </p:cNvSpPr>
          <p:nvPr>
            <p:ph type="body" sz="quarter" idx="14"/>
          </p:nvPr>
        </p:nvSpPr>
        <p:spPr/>
        <p:txBody>
          <a:bodyPr>
            <a:normAutofit/>
          </a:bodyPr>
          <a:lstStyle/>
          <a:p>
            <a:r>
              <a:rPr lang="en-US" sz="1600" dirty="0"/>
              <a:t>The osculating circle has radius </a:t>
            </a:r>
            <a:r>
              <a:rPr lang="en-US" sz="1600" i="1" dirty="0"/>
              <a:t>R</a:t>
            </a:r>
            <a:r>
              <a:rPr lang="en-US" sz="1600" dirty="0"/>
              <a:t> = 1/6.</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573919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3.11</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This graph depicts the velocity vector at time </a:t>
                </a:r>
                <a14:m>
                  <m:oMath xmlns:m="http://schemas.openxmlformats.org/officeDocument/2006/math">
                    <m:r>
                      <a:rPr lang="en-US" sz="1600" b="0" i="1" smtClean="0">
                        <a:latin typeface="Cambria Math"/>
                      </a:rPr>
                      <m:t>𝑡</m:t>
                    </m:r>
                    <m:r>
                      <a:rPr lang="en-US" sz="1600" b="0" i="1" smtClean="0">
                        <a:latin typeface="Cambria Math"/>
                      </a:rPr>
                      <m:t>=1</m:t>
                    </m:r>
                  </m:oMath>
                </a14:m>
                <a:r>
                  <a:rPr lang="en-US" sz="1600" dirty="0"/>
                  <a:t> for a particle moving in a parabolic path.</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This figure is the graph of a curve in the first quadrant. The curve begins on the y axis slightly above y=2 and decreases to the x-axis at x=5. On the curve is a tangent vector labeled “v(1)” and is pointing towards the x-axis."/>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66529" r="-66529"/>
          <a:stretch>
            <a:fillRect/>
          </a:stretch>
        </p:blipFill>
        <p:spPr/>
      </p:pic>
    </p:spTree>
    <p:extLst>
      <p:ext uri="{BB962C8B-B14F-4D97-AF65-F5344CB8AC3E}">
        <p14:creationId xmlns:p14="http://schemas.microsoft.com/office/powerpoint/2010/main" val="28883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3.12</a:t>
            </a:r>
          </a:p>
        </p:txBody>
      </p:sp>
      <p:sp>
        <p:nvSpPr>
          <p:cNvPr id="7" name="Text Placeholder 6"/>
          <p:cNvSpPr>
            <a:spLocks noGrp="1"/>
          </p:cNvSpPr>
          <p:nvPr>
            <p:ph type="body" sz="quarter" idx="14"/>
          </p:nvPr>
        </p:nvSpPr>
        <p:spPr/>
        <p:txBody>
          <a:bodyPr>
            <a:normAutofit/>
          </a:bodyPr>
          <a:lstStyle/>
          <a:p>
            <a:r>
              <a:rPr lang="en-US" sz="1600" dirty="0"/>
              <a:t>At each point along a road traveled by a car, the velocity vector of the car is tangent to the path traveled by the car.</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his figure represents a curving road. On the road is a car. At the car there are two vectors. The first vector is tangent to the back of the car. The second vector comes out of the front of the car in the direction the car is heading. Both of the vectors are labeled “velocity vectors”."/>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850" b="-1850"/>
          <a:stretch>
            <a:fillRect/>
          </a:stretch>
        </p:blipFill>
        <p:spPr>
          <a:xfrm>
            <a:off x="457199" y="1130177"/>
            <a:ext cx="8062913" cy="3500071"/>
          </a:xfrm>
        </p:spPr>
      </p:pic>
    </p:spTree>
    <p:extLst>
      <p:ext uri="{BB962C8B-B14F-4D97-AF65-F5344CB8AC3E}">
        <p14:creationId xmlns:p14="http://schemas.microsoft.com/office/powerpoint/2010/main" val="1948260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3.13</a:t>
            </a:r>
          </a:p>
        </p:txBody>
      </p:sp>
      <p:sp>
        <p:nvSpPr>
          <p:cNvPr id="7" name="Text Placeholder 6"/>
          <p:cNvSpPr>
            <a:spLocks noGrp="1"/>
          </p:cNvSpPr>
          <p:nvPr>
            <p:ph type="body" sz="quarter" idx="14"/>
          </p:nvPr>
        </p:nvSpPr>
        <p:spPr/>
        <p:txBody>
          <a:bodyPr>
            <a:normAutofit/>
          </a:bodyPr>
          <a:lstStyle/>
          <a:p>
            <a:r>
              <a:rPr lang="en-US" sz="1600" dirty="0"/>
              <a:t>The dashed line represents the trajectory of an object (a car, for example). The acceleration vector points toward the inside of the turn at all times.</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This figure is a car. The path the car is traveling is an increasing curve represented by a dotted line. The center of the car is labeled “tsub0” on the curve. From this point there are two vectors that are orthogonal to each other. The first vector is asubt and the second vector is asubn. In between these two vectors is a vector labeled “a”. It has angle theta between vector a and asubt."/>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l="-30484" r="-30484"/>
          <a:stretch>
            <a:fillRect/>
          </a:stretch>
        </p:blipFill>
        <p:spPr/>
      </p:pic>
    </p:spTree>
    <p:extLst>
      <p:ext uri="{BB962C8B-B14F-4D97-AF65-F5344CB8AC3E}">
        <p14:creationId xmlns:p14="http://schemas.microsoft.com/office/powerpoint/2010/main" val="1655726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a:t>
            </a:r>
          </a:p>
        </p:txBody>
      </p:sp>
      <p:pic>
        <p:nvPicPr>
          <p:cNvPr id="2" name="Picture Placeholder 1" descr="This is a picture of Halley’s Comet. It is a bright ball of light towards the right of the picture with a tail of trailing light. There are also stars throughout the pictur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870" r="-3870"/>
          <a:stretch>
            <a:fillRect/>
          </a:stretch>
        </p:blipFill>
        <p:spPr/>
      </p:pic>
      <p:sp>
        <p:nvSpPr>
          <p:cNvPr id="7" name="Text Placeholder 6"/>
          <p:cNvSpPr>
            <a:spLocks noGrp="1"/>
          </p:cNvSpPr>
          <p:nvPr>
            <p:ph type="body" sz="quarter" idx="14"/>
          </p:nvPr>
        </p:nvSpPr>
        <p:spPr/>
        <p:txBody>
          <a:bodyPr>
            <a:normAutofit/>
          </a:bodyPr>
          <a:lstStyle/>
          <a:p>
            <a:r>
              <a:rPr lang="en-US" sz="1600" dirty="0"/>
              <a:t>Halley’s Comet appeared in view of Earth in 1986 and will appear again in 2061</a:t>
            </a:r>
            <a:r>
              <a:rPr lang="en-US" sz="1600" b="0" dirty="0">
                <a:solidFill>
                  <a:schemeClr val="tx1"/>
                </a:solidFill>
              </a:rPr>
              <a:t>.</a:t>
            </a: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3.14</a:t>
            </a:r>
          </a:p>
        </p:txBody>
      </p:sp>
      <p:sp>
        <p:nvSpPr>
          <p:cNvPr id="7" name="Text Placeholder 6"/>
          <p:cNvSpPr>
            <a:spLocks noGrp="1"/>
          </p:cNvSpPr>
          <p:nvPr>
            <p:ph type="body" sz="quarter" idx="14"/>
          </p:nvPr>
        </p:nvSpPr>
        <p:spPr/>
        <p:txBody>
          <a:bodyPr>
            <a:normAutofit/>
          </a:bodyPr>
          <a:lstStyle/>
          <a:p>
            <a:r>
              <a:rPr lang="en-US" sz="1600" dirty="0"/>
              <a:t>The tangential and normal components of acceleration can be used to describe the acceleration vector.</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his figure has a curve representing the path of a car. The curve decreases and increases. There are two circles along the path The first circle has point A where the curve meets the circle. At point A there are three vectors. The first vector is asubt and is tangent to the curve at A. The second vector is asubr and is orthogonal to vector asubt. In between these vectors is vector a. The second circle has point B where the curve meets the circle. At point A there are three vectors. The first vector is asubt and is tangent to the curve at A. The second vector is asubr and is orthogonal to vector asubt. In between these vectors is vector a."/>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4905" b="-4905"/>
          <a:stretch>
            <a:fillRect/>
          </a:stretch>
        </p:blipFill>
        <p:spPr/>
      </p:pic>
    </p:spTree>
    <p:extLst>
      <p:ext uri="{BB962C8B-B14F-4D97-AF65-F5344CB8AC3E}">
        <p14:creationId xmlns:p14="http://schemas.microsoft.com/office/powerpoint/2010/main" val="2931501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3.15</a:t>
            </a:r>
          </a:p>
        </p:txBody>
      </p:sp>
      <p:sp>
        <p:nvSpPr>
          <p:cNvPr id="7" name="Text Placeholder 6"/>
          <p:cNvSpPr>
            <a:spLocks noGrp="1"/>
          </p:cNvSpPr>
          <p:nvPr>
            <p:ph type="body" sz="quarter" idx="14"/>
          </p:nvPr>
        </p:nvSpPr>
        <p:spPr/>
        <p:txBody>
          <a:bodyPr>
            <a:normAutofit/>
          </a:bodyPr>
          <a:lstStyle/>
          <a:p>
            <a:r>
              <a:rPr lang="en-US" sz="1600" dirty="0"/>
              <a:t>An object is falling under the influence of gravity.</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This figure is a ball falling in a vertical path. The ball is at the top at the initial position. From the ball a vector is drawn vertically downward labeled “acceleration”. The vertical line is labeled “distance”. At the bottom of the line it is labeled “final position”. There is also grass at the bottom of the figure."/>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l="-55212" r="-55212"/>
          <a:stretch>
            <a:fillRect/>
          </a:stretch>
        </p:blipFill>
        <p:spPr/>
      </p:pic>
    </p:spTree>
    <p:extLst>
      <p:ext uri="{BB962C8B-B14F-4D97-AF65-F5344CB8AC3E}">
        <p14:creationId xmlns:p14="http://schemas.microsoft.com/office/powerpoint/2010/main" val="3047657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3.16</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Projectile motion when the object is thrown upward at an angle </a:t>
                </a:r>
                <a14:m>
                  <m:oMath xmlns:m="http://schemas.openxmlformats.org/officeDocument/2006/math">
                    <m:r>
                      <a:rPr lang="en-US" sz="1600" i="1">
                        <a:latin typeface="Cambria Math"/>
                        <a:ea typeface="Cambria Math"/>
                      </a:rPr>
                      <m:t>𝜃</m:t>
                    </m:r>
                  </m:oMath>
                </a14:m>
                <a:r>
                  <a:rPr lang="en-US" sz="1600" dirty="0"/>
                  <a:t>. The horizontal motion is at constant velocity and the vertical motion is at constant acceleration.</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t="-1571" r="-983"/>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his figure has an upside down parabolic curve representing projectile motion. The figure is labeled “constant horizontal velocity; constant vertical acceleration”. The curve is in the first quadrant beginning and ending on the x-axis. The height of the curve is labeled “H”. The distance on the x-axis is labeled “R”. Angle theta represents the direction of the projectile at the origin. Five points are labeled on the graph with vectors. The vectors are labeled “v” with subscripts representing directions."/>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12376" r="-12376"/>
          <a:stretch>
            <a:fillRect/>
          </a:stretch>
        </p:blipFill>
        <p:spPr/>
      </p:pic>
    </p:spTree>
    <p:extLst>
      <p:ext uri="{BB962C8B-B14F-4D97-AF65-F5344CB8AC3E}">
        <p14:creationId xmlns:p14="http://schemas.microsoft.com/office/powerpoint/2010/main" val="2415666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3.17</a:t>
            </a:r>
          </a:p>
        </p:txBody>
      </p:sp>
      <p:sp>
        <p:nvSpPr>
          <p:cNvPr id="7" name="Text Placeholder 6"/>
          <p:cNvSpPr>
            <a:spLocks noGrp="1"/>
          </p:cNvSpPr>
          <p:nvPr>
            <p:ph type="body" sz="quarter" idx="14"/>
          </p:nvPr>
        </p:nvSpPr>
        <p:spPr/>
        <p:txBody>
          <a:bodyPr>
            <a:normAutofit/>
          </a:bodyPr>
          <a:lstStyle/>
          <a:p>
            <a:r>
              <a:rPr lang="en-US" sz="1600" dirty="0"/>
              <a:t>The flight of a cannonball (ignoring air resistance) is projectile motion. </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This figure has a cannon at the edge of a cliff aimed upwards. There is a cannonball coming out of the cannon. The path of the cannonball is an upside down parabola represented with a broken line. The maximum height is labeled with “?”. The height of the cliff is 100 feet."/>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l="-18577" r="-18577"/>
          <a:stretch>
            <a:fillRect/>
          </a:stretch>
        </p:blipFill>
        <p:spPr/>
      </p:pic>
    </p:spTree>
    <p:extLst>
      <p:ext uri="{BB962C8B-B14F-4D97-AF65-F5344CB8AC3E}">
        <p14:creationId xmlns:p14="http://schemas.microsoft.com/office/powerpoint/2010/main" val="4189817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3.18</a:t>
            </a:r>
          </a:p>
        </p:txBody>
      </p:sp>
      <p:sp>
        <p:nvSpPr>
          <p:cNvPr id="7" name="Text Placeholder 6"/>
          <p:cNvSpPr>
            <a:spLocks noGrp="1"/>
          </p:cNvSpPr>
          <p:nvPr>
            <p:ph type="body" sz="quarter" idx="14"/>
          </p:nvPr>
        </p:nvSpPr>
        <p:spPr/>
        <p:txBody>
          <a:bodyPr>
            <a:normAutofit/>
          </a:bodyPr>
          <a:lstStyle/>
          <a:p>
            <a:r>
              <a:rPr lang="en-US" sz="1600" dirty="0" err="1"/>
              <a:t>Kepler’s</a:t>
            </a:r>
            <a:r>
              <a:rPr lang="en-US" sz="1600" dirty="0"/>
              <a:t> first and second laws are pictured here. The Sun is located at a focus of the elliptical orbit of any planet. Furthermore, the shaded areas are all equal, assuming that the amount of time measured as the planet moves is the same for each region.</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his figure is an elliptical curve labeled “planets orbit”. The sun is represented towards the left inside the ellipse, at a focal point. Along the ellipse there are points A,B,C,D,E,F. There are line segments from the sun to each point."/>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5295" r="-45295"/>
          <a:stretch>
            <a:fillRect/>
          </a:stretch>
        </p:blipFill>
        <p:spPr/>
      </p:pic>
    </p:spTree>
    <p:extLst>
      <p:ext uri="{BB962C8B-B14F-4D97-AF65-F5344CB8AC3E}">
        <p14:creationId xmlns:p14="http://schemas.microsoft.com/office/powerpoint/2010/main" val="3523813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3.19</a:t>
            </a:r>
          </a:p>
        </p:txBody>
      </p:sp>
      <p:sp>
        <p:nvSpPr>
          <p:cNvPr id="7" name="Text Placeholder 6"/>
          <p:cNvSpPr>
            <a:spLocks noGrp="1"/>
          </p:cNvSpPr>
          <p:nvPr>
            <p:ph type="body" sz="quarter" idx="14"/>
          </p:nvPr>
        </p:nvSpPr>
        <p:spPr/>
        <p:txBody>
          <a:bodyPr>
            <a:normAutofit/>
          </a:bodyPr>
          <a:lstStyle/>
          <a:p>
            <a:r>
              <a:rPr lang="en-US" sz="1600" dirty="0"/>
              <a:t>The gravitational force between Earth and the Sun is equal to the mass of the earth times its acceleration.</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This figure is an ellipse with a circle to the left on the inside at a focal point. The circle represents the sun. On the ellipse is a smaller circle representing Earth. The line segment drawn between the circles is labeled “gravitational force”."/>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7148" r="-37148"/>
          <a:stretch>
            <a:fillRect/>
          </a:stretch>
        </p:blipFill>
        <p:spPr/>
      </p:pic>
    </p:spTree>
    <p:extLst>
      <p:ext uri="{BB962C8B-B14F-4D97-AF65-F5344CB8AC3E}">
        <p14:creationId xmlns:p14="http://schemas.microsoft.com/office/powerpoint/2010/main" val="626407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pic>
        <p:nvPicPr>
          <p:cNvPr id="2" name="Picture Placeholder 1" descr="This is a picture of Halley’s Comet. It is a bright ball of light towards the right of the picture with a tail of trailing light. There are also stars throughout the pictur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7184" r="-3718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957285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3.20</a:t>
            </a:r>
          </a:p>
        </p:txBody>
      </p:sp>
      <p:sp>
        <p:nvSpPr>
          <p:cNvPr id="7" name="Text Placeholder 6"/>
          <p:cNvSpPr>
            <a:spLocks noGrp="1"/>
          </p:cNvSpPr>
          <p:nvPr>
            <p:ph type="body" sz="quarter" idx="14"/>
          </p:nvPr>
        </p:nvSpPr>
        <p:spPr/>
        <p:txBody>
          <a:bodyPr>
            <a:normAutofit/>
          </a:bodyPr>
          <a:lstStyle/>
          <a:p>
            <a:r>
              <a:rPr lang="en-US" sz="1600" dirty="0"/>
              <a:t>Views of a race car moving around a track.</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his figure has two graphics. The first is a circle with a car on the circle. The circle is labeled “overhead view”. From the car there is a vector labeled “v” tangent to the circle. There is also a vector towards the center from the car labeled “a”. The second graphic is labeled “front view”. It is the car at an angle. The angle is labeled “theta”. The height of the cars tilt is labeled “h”."/>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5520" b="-5520"/>
          <a:stretch>
            <a:fillRect/>
          </a:stretch>
        </p:blipFill>
        <p:spPr/>
      </p:pic>
    </p:spTree>
    <p:extLst>
      <p:ext uri="{BB962C8B-B14F-4D97-AF65-F5344CB8AC3E}">
        <p14:creationId xmlns:p14="http://schemas.microsoft.com/office/powerpoint/2010/main" val="560692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3.21</a:t>
            </a:r>
          </a:p>
        </p:txBody>
      </p:sp>
      <p:sp>
        <p:nvSpPr>
          <p:cNvPr id="7" name="Text Placeholder 6"/>
          <p:cNvSpPr>
            <a:spLocks noGrp="1"/>
          </p:cNvSpPr>
          <p:nvPr>
            <p:ph type="body" sz="quarter" idx="14"/>
          </p:nvPr>
        </p:nvSpPr>
        <p:spPr/>
        <p:txBody>
          <a:bodyPr>
            <a:normAutofit/>
          </a:bodyPr>
          <a:lstStyle/>
          <a:p>
            <a:r>
              <a:rPr lang="en-US" sz="1600" dirty="0"/>
              <a:t>The car has three forces acting on it: gravity (denoted by </a:t>
            </a:r>
            <a:r>
              <a:rPr lang="en-US" sz="1600" i="1" dirty="0"/>
              <a:t>m</a:t>
            </a:r>
            <a:r>
              <a:rPr lang="en-US" sz="1600" b="1" dirty="0"/>
              <a:t>g</a:t>
            </a:r>
            <a:r>
              <a:rPr lang="en-US" sz="1600" dirty="0"/>
              <a:t>), the friction force </a:t>
            </a:r>
            <a:r>
              <a:rPr lang="en-US" sz="1600" b="1" dirty="0"/>
              <a:t>f</a:t>
            </a:r>
            <a:r>
              <a:rPr lang="en-US" sz="1600" dirty="0"/>
              <a:t>, and the force exerted by the road </a:t>
            </a:r>
            <a:r>
              <a:rPr lang="en-US" sz="1600" b="1" dirty="0"/>
              <a:t>N</a:t>
            </a:r>
            <a:r>
              <a:rPr lang="en-US" sz="1600" dirty="0"/>
              <a:t>.</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This figure is the front of a car tilted to the left. The angle of the tilt is theta. From the center of the car are three vectors. The first vector is labeled “N” and is coming out of the top of the car perpendicular to the car. The second vector is coming out of the bottom of the car labeled “mg”. The third vector is labeled “f” and is coming out of the side of the car, orthogonal to “N”."/>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3801" r="-43801"/>
          <a:stretch>
            <a:fillRect/>
          </a:stretch>
        </p:blipFill>
        <p:spPr/>
      </p:pic>
    </p:spTree>
    <p:extLst>
      <p:ext uri="{BB962C8B-B14F-4D97-AF65-F5344CB8AC3E}">
        <p14:creationId xmlns:p14="http://schemas.microsoft.com/office/powerpoint/2010/main" val="860161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3.22</a:t>
            </a:r>
          </a:p>
        </p:txBody>
      </p:sp>
      <p:pic>
        <p:nvPicPr>
          <p:cNvPr id="2" name="Picture Placeholder 1" descr="This figure has two graphics. The first is a picture of a raceway. There are cars on the track and fans in the stands. The second graphic is an oval drawing of a raceway. The inner radius of a curve is labeled “211 ft” and the width of the radius is labeled “40 f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4258" b="-14258"/>
          <a:stretch>
            <a:fillRect/>
          </a:stretch>
        </p:blipFill>
        <p:spPr/>
      </p:pic>
      <p:sp>
        <p:nvSpPr>
          <p:cNvPr id="7" name="Text Placeholder 6"/>
          <p:cNvSpPr>
            <a:spLocks noGrp="1"/>
          </p:cNvSpPr>
          <p:nvPr>
            <p:ph type="body" sz="quarter" idx="14"/>
          </p:nvPr>
        </p:nvSpPr>
        <p:spPr/>
        <p:txBody>
          <a:bodyPr>
            <a:normAutofit/>
          </a:bodyPr>
          <a:lstStyle/>
          <a:p>
            <a:r>
              <a:rPr lang="en-US" sz="1600" dirty="0"/>
              <a:t>At the Bristol Motor Speedway, Bristol, Tennessee </a:t>
            </a:r>
            <a:r>
              <a:rPr lang="en-US" sz="1600" dirty="0">
                <a:solidFill>
                  <a:srgbClr val="6CB255"/>
                </a:solidFill>
              </a:rPr>
              <a:t>(a)</a:t>
            </a:r>
            <a:r>
              <a:rPr lang="en-US" sz="1600" dirty="0"/>
              <a:t>, the turns have an inner radius of about 211 </a:t>
            </a:r>
            <a:r>
              <a:rPr lang="en-US" sz="1600" dirty="0" err="1"/>
              <a:t>ft</a:t>
            </a:r>
            <a:r>
              <a:rPr lang="en-US" sz="1600" dirty="0"/>
              <a:t> and a width of 40 </a:t>
            </a:r>
            <a:r>
              <a:rPr lang="en-US" sz="1600" dirty="0" err="1"/>
              <a:t>ft</a:t>
            </a:r>
            <a:r>
              <a:rPr lang="en-US" sz="1600" dirty="0"/>
              <a:t> </a:t>
            </a:r>
            <a:r>
              <a:rPr lang="en-US" sz="1600" dirty="0">
                <a:solidFill>
                  <a:srgbClr val="6CB255"/>
                </a:solidFill>
              </a:rPr>
              <a:t>(b)</a:t>
            </a:r>
            <a:r>
              <a:rPr lang="en-US" sz="1600" dirty="0"/>
              <a:t>. (credit: part (a) photo by </a:t>
            </a:r>
            <a:r>
              <a:rPr lang="en-US" sz="1600" dirty="0" err="1"/>
              <a:t>Raniel</a:t>
            </a:r>
            <a:r>
              <a:rPr lang="en-US" sz="1600" dirty="0"/>
              <a:t> Diaz, Flickr)</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957285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3.2</a:t>
            </a:r>
          </a:p>
        </p:txBody>
      </p:sp>
      <p:pic>
        <p:nvPicPr>
          <p:cNvPr id="2" name="Picture Placeholder 1" descr="This figure is a graph of an ellipse centered at the origin. The graph is the vector-valued function r(t)=4cost i + 3sint j. The ellipse has arrows on the curve representing counter-clockwise orientation. There are also line segments inside of the ellipse to the curve at different increments of t. The increments are t=0, t=pi/4, t=pi/2, t=3pi/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4405" b="-14405"/>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The graph of the first vector-valued function is an ellipse.</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285096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pPr algn="ctr"/>
            <a:r>
              <a:rPr lang="en-US" sz="1600" dirty="0"/>
              <a:t>This </a:t>
            </a:r>
            <a:r>
              <a:rPr lang="en-US" sz="1600" dirty="0" err="1"/>
              <a:t>OpenStax</a:t>
            </a:r>
            <a:r>
              <a:rPr lang="en-US" sz="1600" dirty="0"/>
              <a:t> ancillary resource is © Rice University under a CC BY-NC-SA 4.0 International license; it may be reproduced or modified for noncommercial purposes only but must be attributed to </a:t>
            </a:r>
            <a:r>
              <a:rPr lang="en-US" sz="1600" dirty="0" err="1"/>
              <a:t>OpenStax</a:t>
            </a:r>
            <a:r>
              <a:rPr lang="en-US" sz="1600" dirty="0"/>
              <a:t>, Rice University and any changes must be noted. Any adaptation must be shared under the same type of license.</a:t>
            </a:r>
          </a:p>
        </p:txBody>
      </p:sp>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199445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3.3</a:t>
            </a:r>
          </a:p>
        </p:txBody>
      </p:sp>
      <p:pic>
        <p:nvPicPr>
          <p:cNvPr id="2" name="Picture Placeholder 1" descr="This figure is a graph of an ellipse centered at the origin. The graph is the vector-valued function r(t)=4cost^3 i + 3sint^3 j."/>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4369" r="-64369"/>
          <a:stretch>
            <a:fillRect/>
          </a:stretch>
        </p:blipFill>
        <p:spPr/>
      </p:pic>
      <p:sp>
        <p:nvSpPr>
          <p:cNvPr id="7" name="Text Placeholder 6"/>
          <p:cNvSpPr>
            <a:spLocks noGrp="1"/>
          </p:cNvSpPr>
          <p:nvPr>
            <p:ph type="body" sz="quarter" idx="14"/>
          </p:nvPr>
        </p:nvSpPr>
        <p:spPr/>
        <p:txBody>
          <a:bodyPr>
            <a:normAutofit/>
          </a:bodyPr>
          <a:lstStyle/>
          <a:p>
            <a:r>
              <a:rPr lang="en-US" sz="1600" dirty="0"/>
              <a:t>The graph of the second vector-valued function is also an ellipse.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64612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3.4</a:t>
            </a:r>
          </a:p>
        </p:txBody>
      </p:sp>
      <p:pic>
        <p:nvPicPr>
          <p:cNvPr id="2" name="Picture Placeholder 1" descr="This figure is the graph of a helix in the 3 dimensional coordinate system. The curve represents the function r(t) = cost i + sint j + tk. The curve spirals in a circular path around the vertical z-axis and has the look of a spring. The arrows on the curve represent orientatio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726" b="-2726"/>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The graph of the third vector-valued function is a helix.</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1793688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3.5</a:t>
            </a:r>
          </a:p>
        </p:txBody>
      </p:sp>
      <p:sp>
        <p:nvSpPr>
          <p:cNvPr id="7" name="Text Placeholder 6"/>
          <p:cNvSpPr>
            <a:spLocks noGrp="1"/>
          </p:cNvSpPr>
          <p:nvPr>
            <p:ph type="body" sz="quarter" idx="14"/>
          </p:nvPr>
        </p:nvSpPr>
        <p:spPr/>
        <p:txBody>
          <a:bodyPr>
            <a:normAutofit/>
          </a:bodyPr>
          <a:lstStyle/>
          <a:p>
            <a:r>
              <a:rPr lang="en-US" sz="1600" dirty="0"/>
              <a:t>The tangent line at a point is calculated from the derivative of the vector-valued function </a:t>
            </a:r>
            <a:r>
              <a:rPr lang="en-US" sz="1600" b="1" dirty="0"/>
              <a:t>r</a:t>
            </a:r>
            <a:r>
              <a:rPr lang="en-US" sz="1600" dirty="0"/>
              <a:t>(</a:t>
            </a:r>
            <a:r>
              <a:rPr lang="en-US" sz="1600" i="1" dirty="0"/>
              <a:t>t</a:t>
            </a:r>
            <a:r>
              <a:rPr lang="en-US" sz="1600" dirty="0"/>
              <a:t>).</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his figure is the graph of a circle represented by the vector-valued function r(t) = cost i + sint j. It is a circle centered at the origin with radius of 1, and counter-clockwise orientation. It has a vector from the origin pointing to the curve and labeled r(pi/6). At the same point on the circle there is a tangent vector labeled “r’(pi/6)”."/>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66529" r="-66529"/>
          <a:stretch>
            <a:fillRect/>
          </a:stretch>
        </p:blipFill>
        <p:spPr/>
      </p:pic>
    </p:spTree>
    <p:extLst>
      <p:ext uri="{BB962C8B-B14F-4D97-AF65-F5344CB8AC3E}">
        <p14:creationId xmlns:p14="http://schemas.microsoft.com/office/powerpoint/2010/main" val="1050231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3.6</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The graph represents the curvature of a function </a:t>
                </a:r>
                <a14:m>
                  <m:oMath xmlns:m="http://schemas.openxmlformats.org/officeDocument/2006/math">
                    <m:r>
                      <a:rPr lang="en-US" sz="1600" b="0" i="1" smtClean="0">
                        <a:latin typeface="Cambria Math"/>
                      </a:rPr>
                      <m:t>𝑦</m:t>
                    </m:r>
                    <m:r>
                      <a:rPr lang="en-US" sz="1600" b="0" i="1" smtClean="0">
                        <a:latin typeface="Cambria Math"/>
                      </a:rPr>
                      <m:t>=</m:t>
                    </m:r>
                    <m:r>
                      <a:rPr lang="en-US" sz="1600" b="0" i="1" smtClean="0">
                        <a:latin typeface="Cambria Math"/>
                      </a:rPr>
                      <m:t>𝑓</m:t>
                    </m:r>
                    <m:d>
                      <m:dPr>
                        <m:ctrlPr>
                          <a:rPr lang="en-US" sz="1600" b="0" i="1" smtClean="0">
                            <a:latin typeface="Cambria Math" panose="02040503050406030204" pitchFamily="18" charset="0"/>
                          </a:rPr>
                        </m:ctrlPr>
                      </m:dPr>
                      <m:e>
                        <m:r>
                          <a:rPr lang="en-US" sz="1600" b="0" i="1" smtClean="0">
                            <a:latin typeface="Cambria Math"/>
                          </a:rPr>
                          <m:t>𝑥</m:t>
                        </m:r>
                      </m:e>
                    </m:d>
                  </m:oMath>
                </a14:m>
                <a:r>
                  <a:rPr lang="en-US" sz="1600" dirty="0"/>
                  <a:t>. The sharper the turn in the graph, the greater the curvature, and the smaller the radius of the inscribed circle.</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2"/>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2" name="Picture Placeholder 1" descr="This figure is the graph of a curve. The curve rises and falls in the first quadrant. Along the curve, where the curve changes from decreasing to increasing there is a circle. The bottom of the circle curves the same as the graph of the curve. There is also a second smaller circle where the curve goes from increasing to decreasing. Part of the circle falls on the curve. Both circles have the radius r represented."/>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9566" r="-9566"/>
          <a:stretch>
            <a:fillRect/>
          </a:stretch>
        </p:blipFill>
        <p:spPr/>
      </p:pic>
    </p:spTree>
    <p:extLst>
      <p:ext uri="{BB962C8B-B14F-4D97-AF65-F5344CB8AC3E}">
        <p14:creationId xmlns:p14="http://schemas.microsoft.com/office/powerpoint/2010/main" val="3287081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endParaRPr lang="en-US" sz="2400" dirty="0">
              <a:solidFill>
                <a:srgbClr val="6CB255"/>
              </a:solidFill>
            </a:endParaRPr>
          </a:p>
        </p:txBody>
      </p:sp>
      <p:pic>
        <p:nvPicPr>
          <p:cNvPr id="2" name="Picture Placeholder 1" descr="This figure is the graph of a curve in 3 dimensions. The curve is a helix that spirals around the z-axis. It begins below the xy plane and spirals up with orientatio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7117" r="-7117"/>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92214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pic>
        <p:nvPicPr>
          <p:cNvPr id="2" name="Picture Placeholder 1" descr="This figure is the graph of a semicircle. It is in the first quadrant. The semicircle begins at the origin and stops at 4 on the x-axis. The semicircle represents the function f(x) = the square root of (4x-x^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7339" r="-67339"/>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208327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474</TotalTime>
  <Words>598</Words>
  <Application>Microsoft Office PowerPoint</Application>
  <PresentationFormat>On-screen Show (4:3)</PresentationFormat>
  <Paragraphs>50</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Black</vt:lpstr>
      <vt:lpstr>Calibri</vt:lpstr>
      <vt:lpstr>Cambria Math</vt:lpstr>
      <vt:lpstr>Essential</vt:lpstr>
      <vt:lpstr>PowerPoint Presentation</vt:lpstr>
      <vt:lpstr>Figure 3.1</vt:lpstr>
      <vt:lpstr>Figure 3.2</vt:lpstr>
      <vt:lpstr>Figure 3.3</vt:lpstr>
      <vt:lpstr>Figure 3.4</vt:lpstr>
      <vt:lpstr>Figure 3.5</vt:lpstr>
      <vt:lpstr>Figure 3.6</vt:lpstr>
      <vt:lpstr>PowerPoint Presentation</vt:lpstr>
      <vt:lpstr>PowerPoint Presentation</vt:lpstr>
      <vt:lpstr>PowerPoint Presentation</vt:lpstr>
      <vt:lpstr>PowerPoint Presentation</vt:lpstr>
      <vt:lpstr>PowerPoint Presentation</vt:lpstr>
      <vt:lpstr>Figure 3.7</vt:lpstr>
      <vt:lpstr>Figure 3.8</vt:lpstr>
      <vt:lpstr>Figure 3.9</vt:lpstr>
      <vt:lpstr>Figure 3.10</vt:lpstr>
      <vt:lpstr>Figure 3.11</vt:lpstr>
      <vt:lpstr>Figure 3.12</vt:lpstr>
      <vt:lpstr>Figure 3.13</vt:lpstr>
      <vt:lpstr>Figure 3.14</vt:lpstr>
      <vt:lpstr>Figure 3.15</vt:lpstr>
      <vt:lpstr>Figure 3.16</vt:lpstr>
      <vt:lpstr>Figure 3.17</vt:lpstr>
      <vt:lpstr>Figure 3.18</vt:lpstr>
      <vt:lpstr>Figure 3.19</vt:lpstr>
      <vt:lpstr>PowerPoint Presentation</vt:lpstr>
      <vt:lpstr>Figure 3.20</vt:lpstr>
      <vt:lpstr>Figure 3.21</vt:lpstr>
      <vt:lpstr>Figure 3.22</vt:lpstr>
      <vt:lpstr>PowerPoint Presentation</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Jose Escalante</cp:lastModifiedBy>
  <cp:revision>58</cp:revision>
  <dcterms:created xsi:type="dcterms:W3CDTF">2012-06-04T02:13:36Z</dcterms:created>
  <dcterms:modified xsi:type="dcterms:W3CDTF">2019-06-24T15:00:51Z</dcterms:modified>
</cp:coreProperties>
</file>