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65"/>
  </p:notesMasterIdLst>
  <p:handoutMasterIdLst>
    <p:handoutMasterId r:id="rId66"/>
  </p:handoutMasterIdLst>
  <p:sldIdLst>
    <p:sldId id="256" r:id="rId2"/>
    <p:sldId id="277" r:id="rId3"/>
    <p:sldId id="280" r:id="rId4"/>
    <p:sldId id="281" r:id="rId5"/>
    <p:sldId id="282" r:id="rId6"/>
    <p:sldId id="283" r:id="rId7"/>
    <p:sldId id="284" r:id="rId8"/>
    <p:sldId id="285" r:id="rId9"/>
    <p:sldId id="286" r:id="rId10"/>
    <p:sldId id="287" r:id="rId11"/>
    <p:sldId id="288" r:id="rId12"/>
    <p:sldId id="289" r:id="rId13"/>
    <p:sldId id="290" r:id="rId14"/>
    <p:sldId id="339" r:id="rId15"/>
    <p:sldId id="295" r:id="rId16"/>
    <p:sldId id="292" r:id="rId17"/>
    <p:sldId id="293" r:id="rId18"/>
    <p:sldId id="294" r:id="rId19"/>
    <p:sldId id="296" r:id="rId20"/>
    <p:sldId id="298" r:id="rId21"/>
    <p:sldId id="297" r:id="rId22"/>
    <p:sldId id="299" r:id="rId23"/>
    <p:sldId id="300" r:id="rId24"/>
    <p:sldId id="301" r:id="rId25"/>
    <p:sldId id="302" r:id="rId26"/>
    <p:sldId id="303" r:id="rId27"/>
    <p:sldId id="304" r:id="rId28"/>
    <p:sldId id="305" r:id="rId29"/>
    <p:sldId id="306" r:id="rId30"/>
    <p:sldId id="307" r:id="rId31"/>
    <p:sldId id="310" r:id="rId32"/>
    <p:sldId id="308" r:id="rId33"/>
    <p:sldId id="309"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41"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27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510"/>
    <a:srgbClr val="E5D419"/>
    <a:srgbClr val="6CB255"/>
    <a:srgbClr val="212F62"/>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84" autoAdjust="0"/>
    <p:restoredTop sz="93617" autoAdjust="0"/>
  </p:normalViewPr>
  <p:slideViewPr>
    <p:cSldViewPr snapToGrid="0" snapToObjects="1">
      <p:cViewPr varScale="1">
        <p:scale>
          <a:sx n="91" d="100"/>
          <a:sy n="91" d="100"/>
        </p:scale>
        <p:origin x="-114"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8/20/2019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dirty="0"/>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7E5CB-AFAF-48C1-BBF1-A09FFDA8193F}" type="datetimeFigureOut">
              <a:rPr lang="en-US" smtClean="0"/>
              <a:t>8/20/2019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A6BE5F-1B6B-4724-B612-C1B41A0704B6}" type="slidenum">
              <a:rPr lang="en-US" smtClean="0"/>
              <a:t>‹#›</a:t>
            </a:fld>
            <a:endParaRPr lang="en-US" dirty="0"/>
          </a:p>
        </p:txBody>
      </p:sp>
    </p:spTree>
    <p:extLst>
      <p:ext uri="{BB962C8B-B14F-4D97-AF65-F5344CB8AC3E}">
        <p14:creationId xmlns:p14="http://schemas.microsoft.com/office/powerpoint/2010/main" val="116949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6BE5F-1B6B-4724-B612-C1B41A0704B6}" type="slidenum">
              <a:rPr lang="en-US" smtClean="0"/>
              <a:t>3</a:t>
            </a:fld>
            <a:endParaRPr lang="en-US" dirty="0"/>
          </a:p>
        </p:txBody>
      </p:sp>
    </p:spTree>
    <p:extLst>
      <p:ext uri="{BB962C8B-B14F-4D97-AF65-F5344CB8AC3E}">
        <p14:creationId xmlns:p14="http://schemas.microsoft.com/office/powerpoint/2010/main" val="276113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57.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63.jpg"/></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66.jpg"/></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67.jpg"/></Relationships>
</file>

<file path=ppt/slides/_rels/slide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CALCULUS </a:t>
            </a:r>
            <a:r>
              <a:rPr lang="en-US" dirty="0" err="1">
                <a:latin typeface="+mn-lt"/>
              </a:rPr>
              <a:t>volUME</a:t>
            </a:r>
            <a:r>
              <a:rPr lang="en-US" dirty="0">
                <a:latin typeface="+mn-lt"/>
              </a:rPr>
              <a:t> 3</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4 DIFFERENTIATION OF FUNCTIONS OF SEVERAL VARIABLES</a:t>
            </a:r>
            <a:r>
              <a:rPr lang="en-US" sz="2000" dirty="0"/>
              <a:t> </a:t>
            </a:r>
            <a:endParaRPr lang="en-US" sz="2000" b="1" cap="none" dirty="0">
              <a:solidFill>
                <a:srgbClr val="212F62"/>
              </a:solidFill>
              <a:latin typeface="+mn-lt"/>
            </a:endParaRP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4.9</a:t>
            </a:r>
          </a:p>
        </p:txBody>
      </p:sp>
      <p:pic>
        <p:nvPicPr>
          <p:cNvPr id="2" name="Picture Placeholder 1" descr="An ellipse with center (1, –2), major axis vertical and of length 8, and minor axis horizontal of length 4."/>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Level curve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 </m:t>
                    </m:r>
                    <m:rad>
                      <m:radPr>
                        <m:degHide m:val="on"/>
                        <m:ctrlPr>
                          <a:rPr lang="en-US" sz="1600" b="0" i="1" smtClean="0">
                            <a:latin typeface="Cambria Math"/>
                          </a:rPr>
                        </m:ctrlPr>
                      </m:radPr>
                      <m:deg/>
                      <m:e>
                        <m:r>
                          <a:rPr lang="en-US" sz="1600" b="0" i="1" smtClean="0">
                            <a:latin typeface="Cambria Math"/>
                          </a:rPr>
                          <m:t>8+8</m:t>
                        </m:r>
                        <m:r>
                          <a:rPr lang="en-US" sz="1600" b="0" i="1" smtClean="0">
                            <a:latin typeface="Cambria Math"/>
                          </a:rPr>
                          <m:t>𝑥</m:t>
                        </m:r>
                        <m:r>
                          <a:rPr lang="en-US" sz="1600" b="0" i="1" smtClean="0">
                            <a:latin typeface="Cambria Math"/>
                          </a:rPr>
                          <m:t>−4</m:t>
                        </m:r>
                        <m:r>
                          <a:rPr lang="en-US" sz="1600" b="0" i="1" smtClean="0">
                            <a:latin typeface="Cambria Math"/>
                          </a:rPr>
                          <m:t>𝑦</m:t>
                        </m:r>
                        <m:r>
                          <a:rPr lang="en-US" sz="1600" b="0" i="1" smtClean="0">
                            <a:latin typeface="Cambria Math"/>
                          </a:rPr>
                          <m:t>−4</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e>
                    </m:rad>
                  </m:oMath>
                </a14:m>
                <a:r>
                  <a:rPr lang="en-US" sz="1600" dirty="0"/>
                  <a:t> corresponding to </a:t>
                </a:r>
                <a14:m>
                  <m:oMath xmlns:m="http://schemas.openxmlformats.org/officeDocument/2006/math">
                    <m:r>
                      <a:rPr lang="en-US" sz="1600" b="0" i="1" smtClean="0">
                        <a:latin typeface="Cambria Math"/>
                      </a:rPr>
                      <m:t>𝑐</m:t>
                    </m:r>
                    <m:r>
                      <a:rPr lang="en-US" sz="1600" b="0" i="1" smtClean="0">
                        <a:latin typeface="Cambria Math"/>
                      </a:rPr>
                      <m:t>=0</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5065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4.10</a:t>
            </a:r>
          </a:p>
        </p:txBody>
      </p:sp>
      <p:pic>
        <p:nvPicPr>
          <p:cNvPr id="2" name="Picture Placeholder 1" descr="An series of four concentric ellipses with center (1, –2). The largest one is marked c = 0 and has major axis vertical and of length 8 and minor axis horizontal of length 4. The next smallest one is marked c = 1 and is only slightly smaller. The next two are marked c = 2 and c = 3 and are increasingly smaller. Finally, there is a point marked c = 4 at the center (1,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Contour map for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m:t>
                    </m:r>
                    <m:rad>
                      <m:radPr>
                        <m:degHide m:val="on"/>
                        <m:ctrlPr>
                          <a:rPr lang="en-US" sz="1600" i="1">
                            <a:latin typeface="Cambria Math"/>
                          </a:rPr>
                        </m:ctrlPr>
                      </m:radPr>
                      <m:deg/>
                      <m:e>
                        <m:r>
                          <a:rPr lang="en-US" sz="1600" i="1">
                            <a:latin typeface="Cambria Math"/>
                          </a:rPr>
                          <m:t>8+8</m:t>
                        </m:r>
                        <m:r>
                          <a:rPr lang="en-US" sz="1600" i="1">
                            <a:latin typeface="Cambria Math"/>
                          </a:rPr>
                          <m:t>𝑥</m:t>
                        </m:r>
                        <m:r>
                          <a:rPr lang="en-US" sz="1600" i="1">
                            <a:latin typeface="Cambria Math"/>
                          </a:rPr>
                          <m:t>−4</m:t>
                        </m:r>
                        <m:r>
                          <a:rPr lang="en-US" sz="1600" i="1">
                            <a:latin typeface="Cambria Math"/>
                          </a:rPr>
                          <m:t>𝑦</m:t>
                        </m:r>
                        <m:r>
                          <a:rPr lang="en-US" sz="1600" i="1">
                            <a:latin typeface="Cambria Math"/>
                          </a:rPr>
                          <m:t>−4</m:t>
                        </m:r>
                        <m:sSup>
                          <m:sSupPr>
                            <m:ctrlPr>
                              <a:rPr lang="en-US" sz="1600" i="1">
                                <a:latin typeface="Cambria Math"/>
                              </a:rPr>
                            </m:ctrlPr>
                          </m:sSupPr>
                          <m:e>
                            <m:r>
                              <a:rPr lang="en-US" sz="1600" i="1">
                                <a:latin typeface="Cambria Math"/>
                              </a:rPr>
                              <m:t>𝑥</m:t>
                            </m:r>
                          </m:e>
                          <m:sup>
                            <m:r>
                              <a:rPr lang="en-US" sz="1600" i="1">
                                <a:latin typeface="Cambria Math"/>
                              </a:rPr>
                              <m:t>2</m:t>
                            </m:r>
                          </m:sup>
                        </m:sSup>
                        <m:r>
                          <a:rPr lang="en-US" sz="1600" i="1">
                            <a:latin typeface="Cambria Math"/>
                          </a:rPr>
                          <m:t>−</m:t>
                        </m:r>
                        <m:sSup>
                          <m:sSupPr>
                            <m:ctrlPr>
                              <a:rPr lang="en-US" sz="1600" i="1">
                                <a:latin typeface="Cambria Math"/>
                              </a:rPr>
                            </m:ctrlPr>
                          </m:sSupPr>
                          <m:e>
                            <m:r>
                              <a:rPr lang="en-US" sz="1600" i="1">
                                <a:latin typeface="Cambria Math"/>
                              </a:rPr>
                              <m:t>𝑦</m:t>
                            </m:r>
                          </m:e>
                          <m:sup>
                            <m:r>
                              <a:rPr lang="en-US" sz="1600" i="1">
                                <a:latin typeface="Cambria Math"/>
                              </a:rPr>
                              <m:t>2</m:t>
                            </m:r>
                          </m:sup>
                        </m:sSup>
                      </m:e>
                    </m:rad>
                  </m:oMath>
                </a14:m>
                <a:r>
                  <a:rPr lang="en-US" sz="1600" dirty="0"/>
                  <a:t> using the values </a:t>
                </a:r>
                <a14:m>
                  <m:oMath xmlns:m="http://schemas.openxmlformats.org/officeDocument/2006/math">
                    <m:r>
                      <a:rPr lang="en-US" sz="1600" b="0" i="1" smtClean="0">
                        <a:latin typeface="Cambria Math"/>
                      </a:rPr>
                      <m:t>𝑐</m:t>
                    </m:r>
                    <m:r>
                      <a:rPr lang="en-US" sz="1600" b="0" i="1" smtClean="0">
                        <a:latin typeface="Cambria Math"/>
                      </a:rPr>
                      <m:t>=0, 1, 2, 3</m:t>
                    </m:r>
                  </m:oMath>
                </a14:m>
                <a:r>
                  <a:rPr lang="en-US" sz="1600" dirty="0"/>
                  <a:t>, and </a:t>
                </a:r>
                <a14:m>
                  <m:oMath xmlns:m="http://schemas.openxmlformats.org/officeDocument/2006/math">
                    <m:r>
                      <a:rPr lang="en-US" sz="1600" b="0" i="1" smtClean="0">
                        <a:latin typeface="Cambria Math"/>
                      </a:rPr>
                      <m:t>4</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2881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4.11</a:t>
            </a:r>
          </a:p>
        </p:txBody>
      </p:sp>
      <p:pic>
        <p:nvPicPr>
          <p:cNvPr id="2" name="Picture Placeholder 1" descr="This figure consists of two figures marked a and b. In figure a, a function is given in three dimensions and it is intersected by three parallel x-z planes at y = ±π/4 and 0. In figure b, a function is given in three dimensions and it is intersected by three parallel y-z planes at x = ±π/4 and 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24" r="-432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Vertical traces of the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i="1" dirty="0"/>
                  <a:t> </a:t>
                </a:r>
                <a:r>
                  <a:rPr lang="en-US" sz="1600" dirty="0"/>
                  <a:t>are cosine curves in the </a:t>
                </a:r>
                <a14:m>
                  <m:oMath xmlns:m="http://schemas.openxmlformats.org/officeDocument/2006/math">
                    <m:r>
                      <a:rPr lang="en-US" sz="1600" b="0" i="1" smtClean="0">
                        <a:latin typeface="Cambria Math"/>
                      </a:rPr>
                      <m:t>𝑥𝑧</m:t>
                    </m:r>
                  </m:oMath>
                </a14:m>
                <a:r>
                  <a:rPr lang="en-US" sz="1600" dirty="0"/>
                  <a:t>-planes </a:t>
                </a:r>
                <a:r>
                  <a:rPr lang="en-US" sz="1600" dirty="0">
                    <a:solidFill>
                      <a:srgbClr val="72A510"/>
                    </a:solidFill>
                  </a:rPr>
                  <a:t>(a)</a:t>
                </a:r>
                <a:r>
                  <a:rPr lang="en-US" sz="1600" dirty="0"/>
                  <a:t> and sine curves in the </a:t>
                </a:r>
                <a14:m>
                  <m:oMath xmlns:m="http://schemas.openxmlformats.org/officeDocument/2006/math">
                    <m:r>
                      <a:rPr lang="en-US" sz="1600" b="0" i="1" smtClean="0">
                        <a:latin typeface="Cambria Math"/>
                      </a:rPr>
                      <m:t>𝑦𝑧</m:t>
                    </m:r>
                  </m:oMath>
                </a14:m>
                <a:r>
                  <a:rPr lang="en-US" sz="1600" dirty="0"/>
                  <a:t>-planes </a:t>
                </a:r>
                <a:r>
                  <a:rPr lang="en-US" sz="1600" dirty="0">
                    <a:solidFill>
                      <a:srgbClr val="72A510"/>
                    </a:solidFill>
                  </a:rPr>
                  <a:t>(b)</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5305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4.12</a:t>
            </a:r>
          </a:p>
        </p:txBody>
      </p:sp>
      <p:pic>
        <p:nvPicPr>
          <p:cNvPr id="2" name="Picture Placeholder 1" descr="This figure consists of two figures marked a and b. In figure a, the function f(x, y) = x2 sin y is given; it has some sinusoidal properties by increases as the square along the maximums of the sine function. In figure b, the function f(x, y) = sin(ex) cos(ln y) is given in three dimensions; it decreases gently from the corner nearest (–2, 20) but then seems to bunch up into a series of folds that are parallel to the x and y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31" r="-1731"/>
          <a:stretch>
            <a:fillRect/>
          </a:stretch>
        </p:blipFill>
        <p:spPr/>
      </p:pic>
      <p:sp>
        <p:nvSpPr>
          <p:cNvPr id="7" name="Text Placeholder 6"/>
          <p:cNvSpPr>
            <a:spLocks noGrp="1"/>
          </p:cNvSpPr>
          <p:nvPr>
            <p:ph type="body" sz="quarter" idx="14"/>
          </p:nvPr>
        </p:nvSpPr>
        <p:spPr/>
        <p:txBody>
          <a:bodyPr>
            <a:normAutofit/>
          </a:bodyPr>
          <a:lstStyle/>
          <a:p>
            <a:r>
              <a:rPr lang="en-US" sz="1600" dirty="0"/>
              <a:t>Examples of surfaces representing functions of two variables: </a:t>
            </a:r>
            <a:r>
              <a:rPr lang="en-US" sz="1600" dirty="0">
                <a:solidFill>
                  <a:srgbClr val="72A510"/>
                </a:solidFill>
              </a:rPr>
              <a:t>(a)</a:t>
            </a:r>
            <a:r>
              <a:rPr lang="en-US" sz="1600" dirty="0"/>
              <a:t> a combination of a power function and a sine function and </a:t>
            </a:r>
            <a:r>
              <a:rPr lang="en-US" sz="1600" dirty="0">
                <a:solidFill>
                  <a:srgbClr val="72A510"/>
                </a:solidFill>
              </a:rPr>
              <a:t>(b) </a:t>
            </a:r>
            <a:r>
              <a:rPr lang="en-US" sz="1600" dirty="0"/>
              <a:t>a combination of trigonometric, exponential, and logarithmic functions.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2641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4.13</a:t>
            </a:r>
          </a:p>
        </p:txBody>
      </p:sp>
      <p:pic>
        <p:nvPicPr>
          <p:cNvPr id="2" name="Picture Placeholder 1" descr="This figure consists of four figures. The first is marked c = 0 and consists of a double cone (that is, two nappes) with their apex at the origin. The second is marked c = 1 and it looks remarkably similar to the first except that there is no apex at which the cones meet: instead, the two nappes are connected. Similarly, the next figure marked c = 2 has the two nappes connect, but this time their connection is larger (that is, the radius of their connection is greater). The final figure marked c = 3 also has the two nappes connect in an even larger fash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733" b="-873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 hyperboloid of one sheet with some of its level surfaces.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9929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4.14</a:t>
            </a:r>
          </a:p>
        </p:txBody>
      </p:sp>
      <p:pic>
        <p:nvPicPr>
          <p:cNvPr id="2" name="Picture Placeholder 1" descr="On the xy plane, the point (2, 1) is shown, which is the center of a circle of radius δ."/>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43" r="-364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a:t>
                </a:r>
                <a14:m>
                  <m:oMath xmlns:m="http://schemas.openxmlformats.org/officeDocument/2006/math">
                    <m:r>
                      <a:rPr lang="en-US" sz="1600" i="1" smtClean="0">
                        <a:latin typeface="Cambria Math"/>
                        <a:ea typeface="Cambria Math"/>
                      </a:rPr>
                      <m:t>𝛿</m:t>
                    </m:r>
                  </m:oMath>
                </a14:m>
                <a:r>
                  <a:rPr lang="en-US" sz="1600" dirty="0"/>
                  <a:t> disk centered around the point (2, 1).</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25068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4.15</a:t>
            </a:r>
          </a:p>
        </p:txBody>
      </p:sp>
      <p:pic>
        <p:nvPicPr>
          <p:cNvPr id="2" name="Picture Placeholder 1" descr="In xyz space, a function is drawn with point L. This point L is the center of a circle of radius ॉ, with points L ± ॉ marked. On the xy plane, there is a point (a, b) drawn with a circle of radius δ around it. This is denoted the δ-disk. There are dashed lines up from the δ-disk to make a disk on the function, which is called the image of delta disk. Then there are dashed lines from this disk to the circle around the point L, which is called the ॉ-neighborhood of 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593" r="-5359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limit of a function involving two variables requires that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be within </a:t>
                </a:r>
                <a14:m>
                  <m:oMath xmlns:m="http://schemas.openxmlformats.org/officeDocument/2006/math">
                    <m:r>
                      <a:rPr lang="en-US" sz="1600" i="1" smtClean="0">
                        <a:latin typeface="Cambria Math"/>
                        <a:ea typeface="Cambria Math"/>
                      </a:rPr>
                      <m:t>𝜀</m:t>
                    </m:r>
                  </m:oMath>
                </a14:m>
                <a:r>
                  <a:rPr lang="en-US" sz="1600" dirty="0"/>
                  <a:t> of </a:t>
                </a:r>
                <a:r>
                  <a:rPr lang="en-US" sz="1600" i="1" dirty="0"/>
                  <a:t>L</a:t>
                </a:r>
                <a:r>
                  <a:rPr lang="en-US" sz="1600" dirty="0"/>
                  <a:t> whenever </a:t>
                </a:r>
                <a14:m>
                  <m:oMath xmlns:m="http://schemas.openxmlformats.org/officeDocument/2006/math">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is within </a:t>
                </a:r>
                <a14:m>
                  <m:oMath xmlns:m="http://schemas.openxmlformats.org/officeDocument/2006/math">
                    <m:r>
                      <a:rPr lang="en-US" sz="1600" i="1" smtClean="0">
                        <a:latin typeface="Cambria Math"/>
                        <a:ea typeface="Cambria Math"/>
                      </a:rPr>
                      <m:t>𝛿</m:t>
                    </m:r>
                  </m:oMath>
                </a14:m>
                <a:r>
                  <a:rPr lang="en-US" sz="1600" dirty="0"/>
                  <a:t> of </a:t>
                </a:r>
                <a14:m>
                  <m:oMath xmlns:m="http://schemas.openxmlformats.org/officeDocument/2006/math">
                    <m:r>
                      <a:rPr lang="en-US" sz="1600" b="0" i="1" smtClean="0">
                        <a:latin typeface="Cambria Math"/>
                      </a:rPr>
                      <m:t>(</m:t>
                    </m:r>
                    <m:r>
                      <a:rPr lang="en-US" sz="1600" b="0" i="1" smtClean="0">
                        <a:latin typeface="Cambria Math"/>
                      </a:rPr>
                      <m:t>𝑎</m:t>
                    </m:r>
                    <m:r>
                      <a:rPr lang="en-US" sz="1600" b="0" i="1" smtClean="0">
                        <a:latin typeface="Cambria Math"/>
                      </a:rPr>
                      <m:t>, </m:t>
                    </m:r>
                    <m:r>
                      <a:rPr lang="en-US" sz="1600" b="0" i="1" smtClean="0">
                        <a:latin typeface="Cambria Math"/>
                      </a:rPr>
                      <m:t>𝑏</m:t>
                    </m:r>
                    <m:r>
                      <a:rPr lang="en-US" sz="1600" b="0" i="1" smtClean="0">
                        <a:latin typeface="Cambria Math"/>
                      </a:rPr>
                      <m:t>)</m:t>
                    </m:r>
                  </m:oMath>
                </a14:m>
                <a:r>
                  <a:rPr lang="en-US" sz="1600" dirty="0"/>
                  <a:t>. The smaller the value of </a:t>
                </a:r>
                <a14:m>
                  <m:oMath xmlns:m="http://schemas.openxmlformats.org/officeDocument/2006/math">
                    <m:r>
                      <a:rPr lang="en-US" sz="1600" i="1" smtClean="0">
                        <a:latin typeface="Cambria Math"/>
                        <a:ea typeface="Cambria Math"/>
                      </a:rPr>
                      <m:t>𝜀</m:t>
                    </m:r>
                  </m:oMath>
                </a14:m>
                <a:r>
                  <a:rPr lang="en-US" sz="1600" dirty="0"/>
                  <a:t>, the smaller the value of </a:t>
                </a:r>
                <a14:m>
                  <m:oMath xmlns:m="http://schemas.openxmlformats.org/officeDocument/2006/math">
                    <m:r>
                      <a:rPr lang="en-US" sz="1600" i="1" smtClean="0">
                        <a:latin typeface="Cambria Math"/>
                        <a:ea typeface="Cambria Math"/>
                      </a:rPr>
                      <m:t>𝛿</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2611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4.16</a:t>
            </a:r>
          </a:p>
        </p:txBody>
      </p:sp>
      <p:pic>
        <p:nvPicPr>
          <p:cNvPr id="2" name="Picture Placeholder 1" descr="In xyz space, the function f(x, y) = 2xy/(3x2 + y2) is shown, which is a slightly twisted plane, with values of 0 along the line y = 0 and values of ½ along the line y =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553" r="-2355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200" y="4843982"/>
                <a:ext cx="8062912" cy="1166382"/>
              </a:xfrm>
            </p:spPr>
            <p:txBody>
              <a:bodyPr>
                <a:normAutofit/>
              </a:bodyPr>
              <a:lstStyle/>
              <a:p>
                <a:r>
                  <a:rPr lang="en-US" sz="1600" dirty="0"/>
                  <a:t>Graph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=(2</m:t>
                    </m:r>
                    <m:r>
                      <a:rPr lang="en-US" sz="1600" b="0" i="1" smtClean="0">
                        <a:latin typeface="Cambria Math"/>
                      </a:rPr>
                      <m:t>𝑥𝑦</m:t>
                    </m:r>
                    <m:r>
                      <a:rPr lang="en-US" sz="1600" b="0" i="1" smtClean="0">
                        <a:latin typeface="Cambria Math"/>
                      </a:rPr>
                      <m:t>)/(3</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m:t>
                    </m:r>
                  </m:oMath>
                </a14:m>
                <a:r>
                  <a:rPr lang="es-ES_tradnl" sz="1600" dirty="0"/>
                  <a:t>. Along the line </a:t>
                </a:r>
                <a14:m>
                  <m:oMath xmlns:m="http://schemas.openxmlformats.org/officeDocument/2006/math">
                    <m:r>
                      <a:rPr lang="en-US" sz="1600" b="0" i="1" smtClean="0">
                        <a:latin typeface="Cambria Math"/>
                      </a:rPr>
                      <m:t>𝑦</m:t>
                    </m:r>
                    <m:r>
                      <a:rPr lang="en-US" sz="1600" b="0" i="1" smtClean="0">
                        <a:latin typeface="Cambria Math"/>
                      </a:rPr>
                      <m:t>=0</m:t>
                    </m:r>
                  </m:oMath>
                </a14:m>
                <a:r>
                  <a:rPr lang="es-ES_tradnl" sz="1600" dirty="0"/>
                  <a:t>, the function is equal to zero; along the line </a:t>
                </a:r>
                <a14:m>
                  <m:oMath xmlns:m="http://schemas.openxmlformats.org/officeDocument/2006/math">
                    <m:r>
                      <a:rPr lang="en-US" sz="1600" b="0" i="1" smtClean="0">
                        <a:latin typeface="Cambria Math"/>
                      </a:rPr>
                      <m:t>𝑦</m:t>
                    </m:r>
                    <m:r>
                      <a:rPr lang="en-US" sz="1600" b="0" i="1" smtClean="0">
                        <a:latin typeface="Cambria Math"/>
                      </a:rPr>
                      <m:t>=</m:t>
                    </m:r>
                    <m:r>
                      <a:rPr lang="en-US" sz="1600" b="0" i="1" smtClean="0">
                        <a:latin typeface="Cambria Math"/>
                      </a:rPr>
                      <m:t>𝑥</m:t>
                    </m:r>
                  </m:oMath>
                </a14:m>
                <a:r>
                  <a:rPr lang="es-ES_tradnl" sz="1600" dirty="0"/>
                  <a:t>, the function is equal to </a:t>
                </a:r>
                <a14:m>
                  <m:oMath xmlns:m="http://schemas.openxmlformats.org/officeDocument/2006/math">
                    <m:f>
                      <m:fPr>
                        <m:ctrlPr>
                          <a:rPr lang="es-ES_tradnl" sz="1600" i="1" dirty="0" smtClean="0">
                            <a:latin typeface="Cambria Math"/>
                          </a:rPr>
                        </m:ctrlPr>
                      </m:fPr>
                      <m:num>
                        <m:r>
                          <a:rPr lang="en-US" sz="1600" b="0" i="1" dirty="0" smtClean="0">
                            <a:latin typeface="Cambria Math"/>
                          </a:rPr>
                          <m:t>1</m:t>
                        </m:r>
                      </m:num>
                      <m:den>
                        <m:r>
                          <a:rPr lang="en-US" sz="1600" b="0" i="1" dirty="0" smtClean="0">
                            <a:latin typeface="Cambria Math"/>
                          </a:rPr>
                          <m:t>2</m:t>
                        </m:r>
                      </m:den>
                    </m:f>
                  </m:oMath>
                </a14:m>
                <a:r>
                  <a:rPr lang="es-ES_tradnl"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200" y="4843982"/>
                <a:ext cx="8062912" cy="1166382"/>
              </a:xfrm>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8568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4.17</a:t>
            </a:r>
          </a:p>
        </p:txBody>
      </p:sp>
      <p:pic>
        <p:nvPicPr>
          <p:cNvPr id="2" name="Picture Placeholder 1" descr="On the xy plane, a closed shape is drawn. There is a point (–1, 1) drawn on the inside of the shape, and there is a point (2, 3) drawn on the boundary. Both of these points are the centers of small circles."/>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66564" r="-66564"/>
          <a:stretch/>
        </p:blipFill>
        <p:spPr/>
      </p:pic>
      <p:sp>
        <p:nvSpPr>
          <p:cNvPr id="7" name="Text Placeholder 6"/>
          <p:cNvSpPr>
            <a:spLocks noGrp="1"/>
          </p:cNvSpPr>
          <p:nvPr>
            <p:ph type="body" sz="quarter" idx="14"/>
          </p:nvPr>
        </p:nvSpPr>
        <p:spPr/>
        <p:txBody>
          <a:bodyPr>
            <a:normAutofit/>
          </a:bodyPr>
          <a:lstStyle/>
          <a:p>
            <a:r>
              <a:rPr lang="en-US" sz="1600" dirty="0"/>
              <a:t>In the set </a:t>
            </a:r>
            <a:r>
              <a:rPr lang="en-US" sz="1600" i="1" dirty="0"/>
              <a:t>S </a:t>
            </a:r>
            <a:r>
              <a:rPr lang="en-US" sz="1600" dirty="0"/>
              <a:t>shown, (−1, 1) is an interior point and (2, 3) is a boundary point.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81002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Domain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m:t>
                    </m:r>
                    <m:rad>
                      <m:radPr>
                        <m:degHide m:val="on"/>
                        <m:ctrlPr>
                          <a:rPr lang="es-ES" sz="1600" i="1">
                            <a:latin typeface="Cambria Math"/>
                          </a:rPr>
                        </m:ctrlPr>
                      </m:radPr>
                      <m:deg/>
                      <m:e>
                        <m:r>
                          <a:rPr lang="en-US" sz="1600" i="1">
                            <a:latin typeface="Cambria Math"/>
                          </a:rPr>
                          <m:t>25−</m:t>
                        </m:r>
                        <m:sSup>
                          <m:sSupPr>
                            <m:ctrlPr>
                              <a:rPr lang="en-US" sz="1600" i="1">
                                <a:latin typeface="Cambria Math"/>
                              </a:rPr>
                            </m:ctrlPr>
                          </m:sSupPr>
                          <m:e>
                            <m:r>
                              <a:rPr lang="en-US" sz="1600" i="1">
                                <a:latin typeface="Cambria Math"/>
                              </a:rPr>
                              <m:t>𝑥</m:t>
                            </m:r>
                          </m:e>
                          <m:sup>
                            <m:r>
                              <a:rPr lang="en-US" sz="1600" i="1">
                                <a:latin typeface="Cambria Math"/>
                              </a:rPr>
                              <m:t>2</m:t>
                            </m:r>
                          </m:sup>
                        </m:sSup>
                        <m:r>
                          <a:rPr lang="en-US" sz="1600" b="0" i="1" smtClean="0">
                            <a:latin typeface="Cambria Math"/>
                          </a:rPr>
                          <m:t>−</m:t>
                        </m:r>
                        <m:sSup>
                          <m:sSupPr>
                            <m:ctrlPr>
                              <a:rPr lang="en-US" sz="1600" i="1">
                                <a:latin typeface="Cambria Math"/>
                              </a:rPr>
                            </m:ctrlPr>
                          </m:sSupPr>
                          <m:e>
                            <m:r>
                              <a:rPr lang="en-US" sz="1600" i="1">
                                <a:latin typeface="Cambria Math"/>
                              </a:rPr>
                              <m:t>𝑦</m:t>
                            </m:r>
                          </m:e>
                          <m:sup>
                            <m:r>
                              <a:rPr lang="en-US" sz="1600" i="1">
                                <a:latin typeface="Cambria Math"/>
                              </a:rPr>
                              <m:t>2</m:t>
                            </m:r>
                          </m:sup>
                        </m:sSup>
                      </m:e>
                    </m:rad>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ircle with radius 5 centered at the origin with its interior filled in."/>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66564" r="-66564"/>
          <a:stretch/>
        </p:blipFill>
        <p:spPr/>
      </p:pic>
    </p:spTree>
    <p:extLst>
      <p:ext uri="{BB962C8B-B14F-4D97-AF65-F5344CB8AC3E}">
        <p14:creationId xmlns:p14="http://schemas.microsoft.com/office/powerpoint/2010/main" val="33792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a:t>
            </a:r>
          </a:p>
        </p:txBody>
      </p:sp>
      <p:pic>
        <p:nvPicPr>
          <p:cNvPr id="2" name="Picture Placeholder 1" descr="A photo of many golf bal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269" r="-36269"/>
          <a:stretch>
            <a:fillRect/>
          </a:stretch>
        </p:blipFill>
        <p:spPr/>
      </p:pic>
      <p:sp>
        <p:nvSpPr>
          <p:cNvPr id="7" name="Text Placeholder 6"/>
          <p:cNvSpPr>
            <a:spLocks noGrp="1"/>
          </p:cNvSpPr>
          <p:nvPr>
            <p:ph type="body" sz="quarter" idx="14"/>
          </p:nvPr>
        </p:nvSpPr>
        <p:spPr/>
        <p:txBody>
          <a:bodyPr>
            <a:normAutofit/>
          </a:bodyPr>
          <a:lstStyle/>
          <a:p>
            <a:r>
              <a:rPr lang="en-US" sz="1600" dirty="0"/>
              <a:t>Americans use (and lose) millions of golf balls a year, which keeps golf ball manufacturers in business. In this chapter, we study a profit model and learn methods for calculating optimal production levels for a typical golf ball manufacturing company. (credit: modification of work by oatsy40, 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4.19</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function </a:t>
                </a:r>
                <a14:m>
                  <m:oMath xmlns:m="http://schemas.openxmlformats.org/officeDocument/2006/math">
                    <m:r>
                      <a:rPr lang="en-US" sz="1600" i="1">
                        <a:latin typeface="Cambria Math"/>
                      </a:rPr>
                      <m:t>𝑓</m:t>
                    </m:r>
                    <m:d>
                      <m:dPr>
                        <m:ctrlPr>
                          <a:rPr lang="en-US" sz="1600" i="1">
                            <a:latin typeface="Cambria Math"/>
                          </a:rPr>
                        </m:ctrlPr>
                      </m:dPr>
                      <m:e>
                        <m:r>
                          <a:rPr lang="en-US" sz="1600" i="1">
                            <a:latin typeface="Cambria Math"/>
                          </a:rPr>
                          <m:t>𝑥</m:t>
                        </m:r>
                        <m:r>
                          <a:rPr lang="en-US" sz="1600" i="1">
                            <a:latin typeface="Cambria Math"/>
                          </a:rPr>
                          <m:t>, </m:t>
                        </m:r>
                        <m:r>
                          <a:rPr lang="en-US" sz="1600" i="1">
                            <a:latin typeface="Cambria Math"/>
                          </a:rPr>
                          <m:t>𝑦</m:t>
                        </m:r>
                      </m:e>
                    </m:d>
                    <m:r>
                      <a:rPr lang="en-US" sz="1600" i="1">
                        <a:latin typeface="Cambria Math"/>
                      </a:rPr>
                      <m:t>=</m:t>
                    </m:r>
                    <m:rad>
                      <m:radPr>
                        <m:degHide m:val="on"/>
                        <m:ctrlPr>
                          <a:rPr lang="es-ES" sz="1600" i="1">
                            <a:latin typeface="Cambria Math"/>
                          </a:rPr>
                        </m:ctrlPr>
                      </m:radPr>
                      <m:deg/>
                      <m:e>
                        <m:r>
                          <a:rPr lang="en-US" sz="1600" i="1">
                            <a:latin typeface="Cambria Math"/>
                          </a:rPr>
                          <m:t>25−</m:t>
                        </m:r>
                        <m:sSup>
                          <m:sSupPr>
                            <m:ctrlPr>
                              <a:rPr lang="en-US" sz="1600" i="1">
                                <a:latin typeface="Cambria Math"/>
                              </a:rPr>
                            </m:ctrlPr>
                          </m:sSupPr>
                          <m:e>
                            <m:r>
                              <a:rPr lang="en-US" sz="1600" i="1">
                                <a:latin typeface="Cambria Math"/>
                              </a:rPr>
                              <m:t>𝑥</m:t>
                            </m:r>
                          </m:e>
                          <m:sup>
                            <m:r>
                              <a:rPr lang="en-US" sz="1600" i="1">
                                <a:latin typeface="Cambria Math"/>
                              </a:rPr>
                              <m:t>2</m:t>
                            </m:r>
                          </m:sup>
                        </m:sSup>
                        <m:r>
                          <a:rPr lang="en-US" sz="1600" i="1">
                            <a:latin typeface="Cambria Math"/>
                          </a:rPr>
                          <m:t>−</m:t>
                        </m:r>
                        <m:sSup>
                          <m:sSupPr>
                            <m:ctrlPr>
                              <a:rPr lang="en-US" sz="1600" i="1">
                                <a:latin typeface="Cambria Math"/>
                              </a:rPr>
                            </m:ctrlPr>
                          </m:sSupPr>
                          <m:e>
                            <m:r>
                              <a:rPr lang="en-US" sz="1600" i="1">
                                <a:latin typeface="Cambria Math"/>
                              </a:rPr>
                              <m:t>𝑦</m:t>
                            </m:r>
                          </m:e>
                          <m:sup>
                            <m:r>
                              <a:rPr lang="en-US" sz="1600" i="1">
                                <a:latin typeface="Cambria Math"/>
                              </a:rPr>
                              <m:t>2</m:t>
                            </m:r>
                          </m:sup>
                        </m:sSup>
                      </m:e>
                    </m:rad>
                  </m:oMath>
                </a14:m>
                <a:r>
                  <a:rPr lang="en-US" sz="1600" b="0" dirty="0">
                    <a:solidFill>
                      <a:schemeClr val="tx1"/>
                    </a:solidFill>
                  </a:rPr>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upper hemisphere in xyz space with radius 5 and center the origin."/>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73338" r="-73338"/>
          <a:stretch/>
        </p:blipFill>
        <p:spPr/>
      </p:pic>
    </p:spTree>
    <p:extLst>
      <p:ext uri="{BB962C8B-B14F-4D97-AF65-F5344CB8AC3E}">
        <p14:creationId xmlns:p14="http://schemas.microsoft.com/office/powerpoint/2010/main" val="109995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4.20</a:t>
            </a:r>
          </a:p>
        </p:txBody>
      </p:sp>
      <p:sp>
        <p:nvSpPr>
          <p:cNvPr id="7" name="Text Placeholder 6"/>
          <p:cNvSpPr>
            <a:spLocks noGrp="1"/>
          </p:cNvSpPr>
          <p:nvPr>
            <p:ph type="body" sz="quarter" idx="14"/>
          </p:nvPr>
        </p:nvSpPr>
        <p:spPr/>
        <p:txBody>
          <a:bodyPr>
            <a:normAutofit/>
          </a:bodyPr>
          <a:lstStyle/>
          <a:p>
            <a:r>
              <a:rPr lang="en-US" sz="1600" dirty="0"/>
              <a:t>The composition of two continuous functions is continuous.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hape is shown labeled the domain of g with point (x, y) inside of it. From the domain of g there is an arrow marked g pointing to the range of g, which is a straight line with point z on it. The range of g is also marked the domain of f. Then there is another arrow marked f from this shape to a line marked range of f."/>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31488" b="-31488"/>
          <a:stretch/>
        </p:blipFill>
        <p:spPr/>
      </p:pic>
    </p:spTree>
    <p:extLst>
      <p:ext uri="{BB962C8B-B14F-4D97-AF65-F5344CB8AC3E}">
        <p14:creationId xmlns:p14="http://schemas.microsoft.com/office/powerpoint/2010/main" val="419093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4.21</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Secant line passing through the points </a:t>
                </a:r>
                <a14:m>
                  <m:oMath xmlns:m="http://schemas.openxmlformats.org/officeDocument/2006/math">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 </m:t>
                    </m:r>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m:t>
                    </m:r>
                  </m:oMath>
                </a14:m>
                <a:r>
                  <a:rPr lang="en-US" sz="1600" dirty="0"/>
                  <a:t> and</a:t>
                </a:r>
                <a:r>
                  <a:rPr lang="pt-BR" sz="1600" dirty="0"/>
                  <a:t> </a:t>
                </a:r>
                <a14:m>
                  <m:oMath xmlns:m="http://schemas.openxmlformats.org/officeDocument/2006/math">
                    <m:r>
                      <a:rPr lang="en-US" sz="1600" b="0" i="1" smtClean="0">
                        <a:latin typeface="Cambria Math"/>
                      </a:rPr>
                      <m:t>(</m:t>
                    </m:r>
                    <m:r>
                      <a:rPr lang="en-US" sz="1600" b="0" i="1" smtClean="0">
                        <a:latin typeface="Cambria Math"/>
                      </a:rPr>
                      <m:t>𝑥</m:t>
                    </m:r>
                    <m:r>
                      <a:rPr lang="en-US" sz="1600" b="0" i="1" smtClean="0">
                        <a:latin typeface="Cambria Math"/>
                      </a:rPr>
                      <m:t>+</m:t>
                    </m:r>
                    <m:r>
                      <a:rPr lang="en-US" sz="1600" b="0" i="1" smtClean="0">
                        <a:latin typeface="Cambria Math"/>
                      </a:rPr>
                      <m:t>h</m:t>
                    </m:r>
                    <m:r>
                      <a:rPr lang="en-US" sz="1600" b="0" i="1" smtClean="0">
                        <a:latin typeface="Cambria Math"/>
                      </a:rPr>
                      <m:t>, </m:t>
                    </m:r>
                    <m:r>
                      <a:rPr lang="en-US" sz="1600" b="0" i="1" smtClean="0">
                        <a:latin typeface="Cambria Math"/>
                      </a:rPr>
                      <m:t>𝑦</m:t>
                    </m:r>
                    <m:r>
                      <a:rPr lang="en-US" sz="1600" b="0" i="1" smtClean="0">
                        <a:latin typeface="Cambria Math"/>
                      </a:rPr>
                      <m:t>, </m:t>
                    </m:r>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m:t>
                        </m:r>
                        <m:r>
                          <a:rPr lang="en-US" sz="1600" b="0" i="1" smtClean="0">
                            <a:latin typeface="Cambria Math"/>
                          </a:rPr>
                          <m:t>h</m:t>
                        </m:r>
                        <m:r>
                          <a:rPr lang="en-US" sz="1600" b="0" i="1" smtClean="0">
                            <a:latin typeface="Cambria Math"/>
                          </a:rPr>
                          <m:t>, </m:t>
                        </m:r>
                        <m:r>
                          <a:rPr lang="en-US" sz="1600" b="0" i="1" smtClean="0">
                            <a:latin typeface="Cambria Math"/>
                          </a:rPr>
                          <m:t>𝑦</m:t>
                        </m:r>
                      </m:e>
                    </m:d>
                    <m:r>
                      <a:rPr lang="en-US" sz="1600" b="0" i="1" smtClean="0">
                        <a:latin typeface="Cambria Math"/>
                      </a:rPr>
                      <m:t>)</m:t>
                    </m:r>
                  </m:oMath>
                </a14:m>
                <a:r>
                  <a:rPr lang="en-US" sz="1600" dirty="0"/>
                  <a:t>.</a:t>
                </a:r>
              </a:p>
              <a:p>
                <a:endParaRPr lang="en-US" sz="1600" dirty="0"/>
              </a:p>
              <a:p>
                <a:endParaRPr lang="pt-BR"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omplicated curve in xyz space with a secant line through the points (x, y, f(x, y)) and (x + h, y, f(x + h, y))."/>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47216" r="-47216"/>
          <a:stretch/>
        </p:blipFill>
        <p:spPr/>
      </p:pic>
    </p:spTree>
    <p:extLst>
      <p:ext uri="{BB962C8B-B14F-4D97-AF65-F5344CB8AC3E}">
        <p14:creationId xmlns:p14="http://schemas.microsoft.com/office/powerpoint/2010/main" val="128213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4.22</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Contour map for the function </a:t>
                </a:r>
                <a14:m>
                  <m:oMath xmlns:m="http://schemas.openxmlformats.org/officeDocument/2006/math">
                    <m:r>
                      <a:rPr lang="en-US" sz="1600" b="0" i="1" smtClean="0">
                        <a:latin typeface="Cambria Math"/>
                      </a:rPr>
                      <m:t>𝑔</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m:t>
                    </m:r>
                    <m:rad>
                      <m:radPr>
                        <m:degHide m:val="on"/>
                        <m:ctrlPr>
                          <a:rPr lang="en-US" sz="1600" i="1">
                            <a:latin typeface="Cambria Math"/>
                          </a:rPr>
                        </m:ctrlPr>
                      </m:radPr>
                      <m:deg/>
                      <m:e>
                        <m:sSup>
                          <m:sSupPr>
                            <m:ctrlPr>
                              <a:rPr lang="en-US" sz="1600" i="1">
                                <a:latin typeface="Cambria Math"/>
                              </a:rPr>
                            </m:ctrlPr>
                          </m:sSupPr>
                          <m:e>
                            <m:r>
                              <a:rPr lang="en-US" sz="1600" i="1">
                                <a:latin typeface="Cambria Math"/>
                              </a:rPr>
                              <m:t>9−</m:t>
                            </m:r>
                            <m:r>
                              <a:rPr lang="en-US" sz="1600" i="1">
                                <a:latin typeface="Cambria Math"/>
                              </a:rPr>
                              <m:t>𝑥</m:t>
                            </m:r>
                          </m:e>
                          <m:sup>
                            <m:r>
                              <a:rPr lang="en-US" sz="1600" i="1">
                                <a:latin typeface="Cambria Math"/>
                              </a:rPr>
                              <m:t>2</m:t>
                            </m:r>
                          </m:sup>
                        </m:sSup>
                        <m:r>
                          <a:rPr lang="en-US" sz="1600" i="1">
                            <a:latin typeface="Cambria Math"/>
                          </a:rPr>
                          <m:t>−</m:t>
                        </m:r>
                        <m:sSup>
                          <m:sSupPr>
                            <m:ctrlPr>
                              <a:rPr lang="en-US" sz="1600" i="1">
                                <a:latin typeface="Cambria Math"/>
                              </a:rPr>
                            </m:ctrlPr>
                          </m:sSupPr>
                          <m:e>
                            <m:r>
                              <a:rPr lang="en-US" sz="1600" i="1">
                                <a:latin typeface="Cambria Math"/>
                              </a:rPr>
                              <m:t>𝑦</m:t>
                            </m:r>
                          </m:e>
                          <m:sup>
                            <m:r>
                              <a:rPr lang="en-US" sz="1600" i="1">
                                <a:latin typeface="Cambria Math"/>
                              </a:rPr>
                              <m:t>2</m:t>
                            </m:r>
                          </m:sup>
                        </m:sSup>
                      </m:e>
                    </m:rad>
                  </m:oMath>
                </a14:m>
                <a:r>
                  <a:rPr lang="en-US" sz="1600" dirty="0"/>
                  <a:t>, using </a:t>
                </a:r>
                <a14:m>
                  <m:oMath xmlns:m="http://schemas.openxmlformats.org/officeDocument/2006/math">
                    <m:r>
                      <a:rPr lang="en-US" sz="1600" b="0" i="1" smtClean="0">
                        <a:latin typeface="Cambria Math"/>
                      </a:rPr>
                      <m:t>𝑐</m:t>
                    </m:r>
                    <m:r>
                      <a:rPr lang="en-US" sz="1600" b="0" i="1" smtClean="0">
                        <a:latin typeface="Cambria Math"/>
                      </a:rPr>
                      <m:t>=0, 1, 2</m:t>
                    </m:r>
                  </m:oMath>
                </a14:m>
                <a:r>
                  <a:rPr lang="en-US" sz="1600" dirty="0"/>
                  <a:t>, and </a:t>
                </a:r>
                <a14:m>
                  <m:oMath xmlns:m="http://schemas.openxmlformats.org/officeDocument/2006/math">
                    <m:r>
                      <a:rPr lang="en-US" sz="1600" i="1">
                        <a:latin typeface="Cambria Math"/>
                      </a:rPr>
                      <m:t>3</m:t>
                    </m:r>
                  </m:oMath>
                </a14:m>
                <a:r>
                  <a:rPr lang="en-US" sz="1600" dirty="0"/>
                  <a:t> (</a:t>
                </a:r>
                <a14:m>
                  <m:oMath xmlns:m="http://schemas.openxmlformats.org/officeDocument/2006/math">
                    <m:r>
                      <a:rPr lang="en-US" sz="1600" b="0" i="1" smtClean="0">
                        <a:latin typeface="Cambria Math"/>
                      </a:rPr>
                      <m:t>𝑐</m:t>
                    </m:r>
                    <m:r>
                      <a:rPr lang="en-US" sz="1600" b="0" i="1" smtClean="0">
                        <a:latin typeface="Cambria Math"/>
                      </a:rPr>
                      <m:t>=3</m:t>
                    </m:r>
                  </m:oMath>
                </a14:m>
                <a:r>
                  <a:rPr lang="en-US" sz="1600" dirty="0"/>
                  <a:t> corresponds to the origin).</a:t>
                </a:r>
              </a:p>
              <a:p>
                <a:endParaRPr lang="pt-BR"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eries of concentric circles with the center the origin. The first is marked c = 0 and has radius 3; the second is marked c = 1 and has radius slightly less than 3; and the third is marked c = 2 and has radius slightly more than 2. The graph is marked with the equation g(x, y) = the square root of the quantity (9 – x2 – y2)."/>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66187" r="-66187"/>
          <a:stretch/>
        </p:blipFill>
        <p:spPr/>
      </p:pic>
    </p:spTree>
    <p:extLst>
      <p:ext uri="{BB962C8B-B14F-4D97-AF65-F5344CB8AC3E}">
        <p14:creationId xmlns:p14="http://schemas.microsoft.com/office/powerpoint/2010/main" val="119253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4.23</a:t>
            </a:r>
          </a:p>
        </p:txBody>
      </p:sp>
      <p:sp>
        <p:nvSpPr>
          <p:cNvPr id="7" name="Text Placeholder 6"/>
          <p:cNvSpPr>
            <a:spLocks noGrp="1"/>
          </p:cNvSpPr>
          <p:nvPr>
            <p:ph type="body" sz="quarter" idx="14"/>
          </p:nvPr>
        </p:nvSpPr>
        <p:spPr/>
        <p:txBody>
          <a:bodyPr>
            <a:normAutofit/>
          </a:bodyPr>
          <a:lstStyle/>
          <a:p>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omplicated curve in xyz space with many sinusoidally alternating local maxima and minima."/>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5732" r="-45732"/>
          <a:stretch/>
        </p:blipFill>
        <p:spPr/>
      </p:pic>
    </p:spTree>
    <p:extLst>
      <p:ext uri="{BB962C8B-B14F-4D97-AF65-F5344CB8AC3E}">
        <p14:creationId xmlns:p14="http://schemas.microsoft.com/office/powerpoint/2010/main" val="1452823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4.24</a:t>
            </a:r>
          </a:p>
        </p:txBody>
      </p:sp>
      <p:sp>
        <p:nvSpPr>
          <p:cNvPr id="7" name="Text Placeholder 6"/>
          <p:cNvSpPr>
            <a:spLocks noGrp="1"/>
          </p:cNvSpPr>
          <p:nvPr>
            <p:ph type="body" sz="quarter" idx="14"/>
          </p:nvPr>
        </p:nvSpPr>
        <p:spPr/>
        <p:txBody>
          <a:bodyPr>
            <a:normAutofit/>
          </a:bodyPr>
          <a:lstStyle/>
          <a:p>
            <a:r>
              <a:rPr lang="en-US" sz="1600" dirty="0"/>
              <a:t>Graph of a solution of the heat equation in one dimension over time.</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urve in xtu space with a local maximum at (0.5, 0, 12). From this maximum, the values decrease with increasing t and for any value of x."/>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5570" r="-55570"/>
          <a:stretch/>
        </p:blipFill>
        <p:spPr/>
      </p:pic>
    </p:spTree>
    <p:extLst>
      <p:ext uri="{BB962C8B-B14F-4D97-AF65-F5344CB8AC3E}">
        <p14:creationId xmlns:p14="http://schemas.microsoft.com/office/powerpoint/2010/main" val="377649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4.25</a:t>
            </a:r>
          </a:p>
        </p:txBody>
      </p:sp>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t>William Thomson (Lord Kelvin), 1824-1907, was a British physicist and electrical engineer;</a:t>
            </a:r>
          </a:p>
          <a:p>
            <a:pPr marL="342900" indent="-342900">
              <a:buAutoNum type="alphaLcParenBoth"/>
            </a:pPr>
            <a:r>
              <a:rPr lang="en-US" sz="1600" dirty="0"/>
              <a:t>Kelvin used the heat diffusion equation to estimate the age of Earth (credit: modification of work by NASA).</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consists of two figures marked a and b. Figure a show Lord Kelvin, dressed well and with a beard. Figure b shows an image of the planet Earth taken from spac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7597" r="-17597"/>
          <a:stretch/>
        </p:blipFill>
        <p:spPr/>
      </p:pic>
    </p:spTree>
    <p:extLst>
      <p:ext uri="{BB962C8B-B14F-4D97-AF65-F5344CB8AC3E}">
        <p14:creationId xmlns:p14="http://schemas.microsoft.com/office/powerpoint/2010/main" val="150709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4.26</a:t>
            </a:r>
          </a:p>
        </p:txBody>
      </p:sp>
      <p:sp>
        <p:nvSpPr>
          <p:cNvPr id="7" name="Text Placeholder 6"/>
          <p:cNvSpPr>
            <a:spLocks noGrp="1"/>
          </p:cNvSpPr>
          <p:nvPr>
            <p:ph type="body" sz="quarter" idx="14"/>
          </p:nvPr>
        </p:nvSpPr>
        <p:spPr/>
        <p:txBody>
          <a:bodyPr>
            <a:normAutofit/>
          </a:bodyPr>
          <a:lstStyle/>
          <a:p>
            <a:r>
              <a:rPr lang="en-US" sz="1600" dirty="0"/>
              <a:t>Temperature versus radial distance from the center of Earth. </a:t>
            </a:r>
            <a:r>
              <a:rPr lang="en-US" sz="1600" dirty="0">
                <a:solidFill>
                  <a:srgbClr val="72A510"/>
                </a:solidFill>
              </a:rPr>
              <a:t>(a)</a:t>
            </a:r>
            <a:r>
              <a:rPr lang="en-US" sz="1600" dirty="0"/>
              <a:t> Kelvin’s results, plotted to scale. </a:t>
            </a:r>
            <a:r>
              <a:rPr lang="en-US" sz="1600" dirty="0">
                <a:solidFill>
                  <a:srgbClr val="72A510"/>
                </a:solidFill>
              </a:rPr>
              <a:t>(b)</a:t>
            </a:r>
            <a:r>
              <a:rPr lang="en-US" sz="1600" dirty="0"/>
              <a:t> A close-up of the results at a depth of 4.0 mi below Earth’s surface.</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consists of two figures labeled a and b. Figure a shows three curves labeled 20, 50, and 200 million years on a chart showing fraction of the earth’s radius vs. temperature (K). The highest curve is the 20 million one, then the 50 million one, and then the 200 million one, with all of them starting with a mildly decreasing slope until the slope decreases more steeply around x = 0.2 and then they all intersect at roughly (1, 315). Figure b shows a close up near (1, 315) with the x axis marked 4.0 miles below Earth’s surface; the curves all appear linear in this close up, with the slopes increasing as the value of the curve doe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8546" r="-18546"/>
          <a:stretch/>
        </p:blipFill>
        <p:spPr/>
      </p:pic>
    </p:spTree>
    <p:extLst>
      <p:ext uri="{BB962C8B-B14F-4D97-AF65-F5344CB8AC3E}">
        <p14:creationId xmlns:p14="http://schemas.microsoft.com/office/powerpoint/2010/main" val="451270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4.27</a:t>
            </a:r>
          </a:p>
        </p:txBody>
      </p:sp>
      <p:sp>
        <p:nvSpPr>
          <p:cNvPr id="7" name="Text Placeholder 6"/>
          <p:cNvSpPr>
            <a:spLocks noGrp="1"/>
          </p:cNvSpPr>
          <p:nvPr>
            <p:ph type="body" sz="quarter" idx="14"/>
          </p:nvPr>
        </p:nvSpPr>
        <p:spPr/>
        <p:txBody>
          <a:bodyPr>
            <a:normAutofit/>
          </a:bodyPr>
          <a:lstStyle/>
          <a:p>
            <a:r>
              <a:rPr lang="en-US" sz="1600" dirty="0"/>
              <a:t>The tangent plane to a surface </a:t>
            </a:r>
            <a:r>
              <a:rPr lang="en-US" sz="1600" i="1" dirty="0"/>
              <a:t>S </a:t>
            </a:r>
            <a:r>
              <a:rPr lang="en-US" sz="1600" dirty="0"/>
              <a:t>at a point </a:t>
            </a:r>
            <a:r>
              <a:rPr lang="en-US" sz="1600" i="1" dirty="0"/>
              <a:t>P</a:t>
            </a:r>
            <a:r>
              <a:rPr lang="en-US" sz="1600" baseline="-25000" dirty="0"/>
              <a:t>0</a:t>
            </a:r>
            <a:r>
              <a:rPr lang="en-US" sz="1600" dirty="0"/>
              <a:t> contains all the tangent lines to curves in </a:t>
            </a:r>
            <a:r>
              <a:rPr lang="en-US" sz="1600" i="1" dirty="0"/>
              <a:t>S </a:t>
            </a:r>
            <a:r>
              <a:rPr lang="en-US" sz="1600" dirty="0"/>
              <a:t>that pass through </a:t>
            </a:r>
            <a:r>
              <a:rPr lang="en-US" sz="1600" i="1" dirty="0"/>
              <a:t>P</a:t>
            </a:r>
            <a:r>
              <a:rPr lang="en-US" sz="1600" baseline="-25000" dirty="0"/>
              <a:t>0</a:t>
            </a:r>
            <a:r>
              <a:rPr lang="en-US" sz="1600" dirty="0"/>
              <a:t>.</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surface S is shown with a point P0 = (x0, y0, z0). There are two intersecting curves shown on S that pass through P0. There are tangents drawn for each of these curves at P0, and these tangent lines create a plane, namely, the tangent plane at P0."/>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3033" r="-63033"/>
          <a:stretch/>
        </p:blipFill>
        <p:spPr/>
      </p:pic>
    </p:spTree>
    <p:extLst>
      <p:ext uri="{BB962C8B-B14F-4D97-AF65-F5344CB8AC3E}">
        <p14:creationId xmlns:p14="http://schemas.microsoft.com/office/powerpoint/2010/main" val="2306963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4.28</a:t>
            </a:r>
          </a:p>
        </p:txBody>
      </p:sp>
      <p:sp>
        <p:nvSpPr>
          <p:cNvPr id="7" name="Text Placeholder 6"/>
          <p:cNvSpPr>
            <a:spLocks noGrp="1"/>
          </p:cNvSpPr>
          <p:nvPr>
            <p:ph type="body" sz="quarter" idx="14"/>
          </p:nvPr>
        </p:nvSpPr>
        <p:spPr/>
        <p:txBody>
          <a:bodyPr>
            <a:normAutofit/>
          </a:bodyPr>
          <a:lstStyle/>
          <a:p>
            <a:r>
              <a:rPr lang="en-US" sz="1600" dirty="0"/>
              <a:t>Calculating the equation of a tangent plane to a given surface at a given point.</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urved surface f(x, y) = 2x2 – 3xy + 8y2 + 2x + 4y + 4 with tangent plane z = 13x – 26y – 18 at point (2, –1, 34)."/>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1461" r="-21461"/>
          <a:stretch/>
        </p:blipFill>
        <p:spPr/>
      </p:pic>
    </p:spTree>
    <p:extLst>
      <p:ext uri="{BB962C8B-B14F-4D97-AF65-F5344CB8AC3E}">
        <p14:creationId xmlns:p14="http://schemas.microsoft.com/office/powerpoint/2010/main" val="278584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a:t>
            </a:r>
          </a:p>
        </p:txBody>
      </p:sp>
      <p:pic>
        <p:nvPicPr>
          <p:cNvPr id="2" name="Picture Placeholder 1" descr="A bulbous shape is marked domain and it contains the point (x, y). From this point, there is an arrow marked f that points to a point z on a straight line marked range."/>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41" b="-54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domain of a function of two variables consists of ordered pairs </a:t>
                </a:r>
                <a14:m>
                  <m:oMath xmlns:m="http://schemas.openxmlformats.org/officeDocument/2006/math">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4"/>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59479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4.29</a:t>
            </a:r>
          </a:p>
        </p:txBody>
      </p:sp>
      <p:sp>
        <p:nvSpPr>
          <p:cNvPr id="7" name="Text Placeholder 6"/>
          <p:cNvSpPr>
            <a:spLocks noGrp="1"/>
          </p:cNvSpPr>
          <p:nvPr>
            <p:ph type="body" sz="quarter" idx="14"/>
          </p:nvPr>
        </p:nvSpPr>
        <p:spPr/>
        <p:txBody>
          <a:bodyPr>
            <a:normAutofit/>
          </a:bodyPr>
          <a:lstStyle/>
          <a:p>
            <a:r>
              <a:rPr lang="en-US" sz="1600" dirty="0"/>
              <a:t>Graph of a function that does not have a tangent plane at the origin.</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urved surface that passes through (0, 0, 0) and that folds up on either side of the z axi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32868" r="-32868"/>
          <a:stretch/>
        </p:blipFill>
        <p:spPr/>
      </p:pic>
    </p:spTree>
    <p:extLst>
      <p:ext uri="{BB962C8B-B14F-4D97-AF65-F5344CB8AC3E}">
        <p14:creationId xmlns:p14="http://schemas.microsoft.com/office/powerpoint/2010/main" val="22680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4.30</a:t>
            </a:r>
          </a:p>
        </p:txBody>
      </p:sp>
      <p:sp>
        <p:nvSpPr>
          <p:cNvPr id="7" name="Text Placeholder 6"/>
          <p:cNvSpPr>
            <a:spLocks noGrp="1"/>
          </p:cNvSpPr>
          <p:nvPr>
            <p:ph type="body" sz="quarter" idx="14"/>
          </p:nvPr>
        </p:nvSpPr>
        <p:spPr/>
        <p:txBody>
          <a:bodyPr>
            <a:normAutofit/>
          </a:bodyPr>
          <a:lstStyle/>
          <a:p>
            <a:r>
              <a:rPr lang="en-US" sz="1600" dirty="0"/>
              <a:t>Linear approximation of a function in one variable.</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urve in the xy plane with a point and a tangent to that point. The figure is marked tangent line approximation."/>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1607" r="-41607"/>
          <a:stretch/>
        </p:blipFill>
        <p:spPr/>
      </p:pic>
    </p:spTree>
    <p:extLst>
      <p:ext uri="{BB962C8B-B14F-4D97-AF65-F5344CB8AC3E}">
        <p14:creationId xmlns:p14="http://schemas.microsoft.com/office/powerpoint/2010/main" val="2580129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4.31</a:t>
            </a:r>
          </a:p>
        </p:txBody>
      </p:sp>
      <p:sp>
        <p:nvSpPr>
          <p:cNvPr id="7" name="Text Placeholder 6"/>
          <p:cNvSpPr>
            <a:spLocks noGrp="1"/>
          </p:cNvSpPr>
          <p:nvPr>
            <p:ph type="body" sz="quarter" idx="14"/>
          </p:nvPr>
        </p:nvSpPr>
        <p:spPr/>
        <p:txBody>
          <a:bodyPr>
            <a:normAutofit/>
          </a:bodyPr>
          <a:lstStyle/>
          <a:p>
            <a:r>
              <a:rPr lang="en-US" sz="1600" dirty="0"/>
              <a:t>Using a tangent plane for linear approximation at a point.</a:t>
            </a:r>
            <a:endParaRPr lang="pt-BR"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paraboloid with surface z = f(x, y). There is a point given on the paraboloid P (x0, y0) with a tangent plane at that point. There is a point on the plane which is marked as the linear approximation L(x, y) to f(x0, y0), which is close to the corresponding point on the paraboloid."/>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9258" r="-69258"/>
          <a:stretch/>
        </p:blipFill>
        <p:spPr>
          <a:xfrm>
            <a:off x="457199" y="1122386"/>
            <a:ext cx="8062913" cy="3500071"/>
          </a:xfrm>
        </p:spPr>
      </p:pic>
    </p:spTree>
    <p:extLst>
      <p:ext uri="{BB962C8B-B14F-4D97-AF65-F5344CB8AC3E}">
        <p14:creationId xmlns:p14="http://schemas.microsoft.com/office/powerpoint/2010/main" val="1555664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4.32</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This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is not differentiable at the origin.</a:t>
                </a:r>
                <a:endParaRPr lang="pt-BR"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urved surface in xyz space that remains constant along the positive x axis and curves downward along the line y = –x in the second quadrant."/>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53048" r="-53048"/>
          <a:stretch/>
        </p:blipFill>
        <p:spPr/>
      </p:pic>
    </p:spTree>
    <p:extLst>
      <p:ext uri="{BB962C8B-B14F-4D97-AF65-F5344CB8AC3E}">
        <p14:creationId xmlns:p14="http://schemas.microsoft.com/office/powerpoint/2010/main" val="389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4.33</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linear approximation is calculated via the formula</a:t>
                </a:r>
                <a:br>
                  <a:rPr lang="en-US" sz="1600" dirty="0"/>
                </a:br>
                <a14:m>
                  <m:oMath xmlns:m="http://schemas.openxmlformats.org/officeDocument/2006/math">
                    <m:r>
                      <a:rPr lang="en-US" sz="1600" i="1">
                        <a:latin typeface="Cambria Math"/>
                      </a:rPr>
                      <m:t>𝑓</m:t>
                    </m:r>
                    <m:d>
                      <m:dPr>
                        <m:ctrlPr>
                          <a:rPr lang="en-US" sz="1600" i="1">
                            <a:latin typeface="Cambria Math"/>
                          </a:rPr>
                        </m:ctrlPr>
                      </m:dPr>
                      <m:e>
                        <m:r>
                          <a:rPr lang="en-US" sz="1600" i="1">
                            <a:latin typeface="Cambria Math"/>
                          </a:rPr>
                          <m:t>𝑥</m:t>
                        </m:r>
                        <m:r>
                          <a:rPr lang="en-US" sz="1600" i="1">
                            <a:latin typeface="Cambria Math"/>
                          </a:rPr>
                          <m:t>+ ∆</m:t>
                        </m:r>
                        <m:r>
                          <a:rPr lang="en-US" sz="1600" i="1">
                            <a:latin typeface="Cambria Math"/>
                            <a:ea typeface="Cambria Math"/>
                          </a:rPr>
                          <m:t>𝑥</m:t>
                        </m:r>
                        <m:r>
                          <a:rPr lang="en-US" sz="1600" i="1">
                            <a:latin typeface="Cambria Math"/>
                            <a:ea typeface="Cambria Math"/>
                          </a:rPr>
                          <m:t>, </m:t>
                        </m:r>
                        <m:r>
                          <a:rPr lang="en-US" sz="1600" i="1">
                            <a:latin typeface="Cambria Math"/>
                            <a:ea typeface="Cambria Math"/>
                          </a:rPr>
                          <m:t>𝑦</m:t>
                        </m:r>
                        <m:r>
                          <a:rPr lang="en-US" sz="1600" i="1">
                            <a:latin typeface="Cambria Math"/>
                            <a:ea typeface="Cambria Math"/>
                          </a:rPr>
                          <m:t>+ ∆</m:t>
                        </m:r>
                        <m:r>
                          <a:rPr lang="en-US" sz="1600" i="1">
                            <a:latin typeface="Cambria Math"/>
                            <a:ea typeface="Cambria Math"/>
                          </a:rPr>
                          <m:t>𝑦</m:t>
                        </m:r>
                      </m:e>
                    </m:d>
                    <m:r>
                      <a:rPr lang="en-US" sz="1600" i="1">
                        <a:latin typeface="Cambria Math"/>
                        <a:ea typeface="Cambria Math"/>
                      </a:rPr>
                      <m:t>≈</m:t>
                    </m:r>
                    <m:r>
                      <a:rPr lang="en-US" sz="1600" i="1">
                        <a:latin typeface="Cambria Math"/>
                        <a:ea typeface="Cambria Math"/>
                      </a:rPr>
                      <m:t>𝑓</m:t>
                    </m:r>
                    <m:d>
                      <m:dPr>
                        <m:ctrlPr>
                          <a:rPr lang="en-US" sz="1600" i="1">
                            <a:latin typeface="Cambria Math"/>
                            <a:ea typeface="Cambria Math"/>
                          </a:rPr>
                        </m:ctrlPr>
                      </m:dPr>
                      <m:e>
                        <m:r>
                          <a:rPr lang="en-US" sz="1600" i="1">
                            <a:latin typeface="Cambria Math"/>
                            <a:ea typeface="Cambria Math"/>
                          </a:rPr>
                          <m:t>𝑥</m:t>
                        </m:r>
                        <m:r>
                          <a:rPr lang="en-US" sz="1600" i="1">
                            <a:latin typeface="Cambria Math"/>
                            <a:ea typeface="Cambria Math"/>
                          </a:rPr>
                          <m:t>, </m:t>
                        </m:r>
                        <m:r>
                          <a:rPr lang="en-US" sz="1600" i="1">
                            <a:latin typeface="Cambria Math"/>
                            <a:ea typeface="Cambria Math"/>
                          </a:rPr>
                          <m:t>𝑦</m:t>
                        </m:r>
                      </m:e>
                    </m:d>
                    <m:r>
                      <a:rPr lang="en-US" sz="1600" i="1">
                        <a:latin typeface="Cambria Math"/>
                        <a:ea typeface="Cambria Math"/>
                      </a:rPr>
                      <m:t>+</m:t>
                    </m:r>
                    <m:sSub>
                      <m:sSubPr>
                        <m:ctrlPr>
                          <a:rPr lang="en-US" sz="1600" i="1" smtClean="0">
                            <a:latin typeface="Cambria Math"/>
                            <a:ea typeface="Cambria Math"/>
                          </a:rPr>
                        </m:ctrlPr>
                      </m:sSubPr>
                      <m:e>
                        <m:r>
                          <a:rPr lang="en-US" sz="1600" b="0" i="1" smtClean="0">
                            <a:latin typeface="Cambria Math"/>
                            <a:ea typeface="Cambria Math"/>
                          </a:rPr>
                          <m:t>𝑓</m:t>
                        </m:r>
                      </m:e>
                      <m:sub>
                        <m:r>
                          <a:rPr lang="en-US" sz="1600" b="0" i="1" smtClean="0">
                            <a:latin typeface="Cambria Math"/>
                            <a:ea typeface="Cambria Math"/>
                          </a:rPr>
                          <m:t>𝑥</m:t>
                        </m:r>
                      </m:sub>
                    </m:sSub>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𝑥</m:t>
                            </m:r>
                          </m:e>
                          <m:sub>
                            <m:r>
                              <a:rPr lang="en-US" sz="1600" i="1">
                                <a:latin typeface="Cambria Math"/>
                                <a:ea typeface="Cambria Math"/>
                              </a:rPr>
                              <m:t>0</m:t>
                            </m:r>
                          </m:sub>
                        </m:sSub>
                        <m:r>
                          <a:rPr lang="en-US" sz="1600" i="1">
                            <a:latin typeface="Cambria Math"/>
                            <a:ea typeface="Cambria Math"/>
                          </a:rPr>
                          <m:t>, </m:t>
                        </m:r>
                        <m:sSub>
                          <m:sSubPr>
                            <m:ctrlPr>
                              <a:rPr lang="en-US" sz="1600" i="1">
                                <a:latin typeface="Cambria Math"/>
                                <a:ea typeface="Cambria Math"/>
                              </a:rPr>
                            </m:ctrlPr>
                          </m:sSubPr>
                          <m:e>
                            <m:r>
                              <a:rPr lang="en-US" sz="1600" i="1">
                                <a:latin typeface="Cambria Math"/>
                                <a:ea typeface="Cambria Math"/>
                              </a:rPr>
                              <m:t>𝑦</m:t>
                            </m:r>
                          </m:e>
                          <m:sub>
                            <m:r>
                              <a:rPr lang="en-US" sz="1600" i="1">
                                <a:latin typeface="Cambria Math"/>
                                <a:ea typeface="Cambria Math"/>
                              </a:rPr>
                              <m:t>0</m:t>
                            </m:r>
                          </m:sub>
                        </m:sSub>
                      </m:e>
                    </m:d>
                    <m:r>
                      <a:rPr lang="en-US" sz="1600" i="1">
                        <a:latin typeface="Cambria Math"/>
                        <a:ea typeface="Cambria Math"/>
                      </a:rPr>
                      <m:t> ∆</m:t>
                    </m:r>
                    <m:r>
                      <a:rPr lang="en-US" sz="1600" i="1">
                        <a:latin typeface="Cambria Math"/>
                        <a:ea typeface="Cambria Math"/>
                      </a:rPr>
                      <m:t>𝑥</m:t>
                    </m:r>
                    <m:r>
                      <a:rPr lang="en-US" sz="1600" i="1">
                        <a:latin typeface="Cambria Math"/>
                        <a:ea typeface="Cambria Math"/>
                      </a:rPr>
                      <m:t>+</m:t>
                    </m:r>
                    <m:sSub>
                      <m:sSubPr>
                        <m:ctrlPr>
                          <a:rPr lang="en-US" sz="1600" i="1" smtClean="0">
                            <a:latin typeface="Cambria Math"/>
                            <a:ea typeface="Cambria Math"/>
                          </a:rPr>
                        </m:ctrlPr>
                      </m:sSubPr>
                      <m:e>
                        <m:r>
                          <a:rPr lang="en-US" sz="1600" b="0" i="1" smtClean="0">
                            <a:latin typeface="Cambria Math"/>
                            <a:ea typeface="Cambria Math"/>
                          </a:rPr>
                          <m:t>𝑓</m:t>
                        </m:r>
                      </m:e>
                      <m:sub>
                        <m:r>
                          <a:rPr lang="en-US" sz="1600" b="0" i="1" smtClean="0">
                            <a:latin typeface="Cambria Math"/>
                            <a:ea typeface="Cambria Math"/>
                          </a:rPr>
                          <m:t>𝑦</m:t>
                        </m:r>
                      </m:sub>
                    </m:sSub>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𝑥</m:t>
                            </m:r>
                          </m:e>
                          <m:sub>
                            <m:r>
                              <a:rPr lang="en-US" sz="1600" i="1">
                                <a:latin typeface="Cambria Math"/>
                                <a:ea typeface="Cambria Math"/>
                              </a:rPr>
                              <m:t>0</m:t>
                            </m:r>
                          </m:sub>
                        </m:sSub>
                        <m:r>
                          <a:rPr lang="en-US" sz="1600" i="1">
                            <a:latin typeface="Cambria Math"/>
                            <a:ea typeface="Cambria Math"/>
                          </a:rPr>
                          <m:t>, </m:t>
                        </m:r>
                        <m:sSub>
                          <m:sSubPr>
                            <m:ctrlPr>
                              <a:rPr lang="en-US" sz="1600" i="1">
                                <a:latin typeface="Cambria Math"/>
                                <a:ea typeface="Cambria Math"/>
                              </a:rPr>
                            </m:ctrlPr>
                          </m:sSubPr>
                          <m:e>
                            <m:r>
                              <a:rPr lang="en-US" sz="1600" i="1">
                                <a:latin typeface="Cambria Math"/>
                                <a:ea typeface="Cambria Math"/>
                              </a:rPr>
                              <m:t>𝑦</m:t>
                            </m:r>
                          </m:e>
                          <m:sub>
                            <m:r>
                              <a:rPr lang="en-US" sz="1600" i="1">
                                <a:latin typeface="Cambria Math"/>
                                <a:ea typeface="Cambria Math"/>
                              </a:rPr>
                              <m:t>0</m:t>
                            </m:r>
                          </m:sub>
                        </m:sSub>
                      </m:e>
                    </m:d>
                    <m:r>
                      <a:rPr lang="en-US" sz="1600" i="1">
                        <a:latin typeface="Cambria Math"/>
                        <a:ea typeface="Cambria Math"/>
                      </a:rPr>
                      <m:t> ∆</m:t>
                    </m:r>
                    <m:r>
                      <a:rPr lang="en-US" sz="1600" i="1">
                        <a:latin typeface="Cambria Math"/>
                        <a:ea typeface="Cambria Math"/>
                      </a:rPr>
                      <m:t>𝑦</m:t>
                    </m:r>
                  </m:oMath>
                </a14:m>
                <a:r>
                  <a:rPr lang="es-ES" sz="1600" dirty="0"/>
                  <a:t>.</a:t>
                </a:r>
                <a:endParaRPr lang="pt-BR"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urface f in the xyz plane, with a tangent plane at the point (x, y, f(x, y)). On the (x, y) plane, there is a point marked (x + Δx, y + Δy). There is a dashed line to the corresponding point on the graph of f and the line then continues to the tangent plane; the distance to the graph of f is marked f(x + + Δx, y + Δy), and the distance to the tangent plane is marked as the linear approximation."/>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2411" r="-42411"/>
          <a:stretch/>
        </p:blipFill>
        <p:spPr/>
      </p:pic>
    </p:spTree>
    <p:extLst>
      <p:ext uri="{BB962C8B-B14F-4D97-AF65-F5344CB8AC3E}">
        <p14:creationId xmlns:p14="http://schemas.microsoft.com/office/powerpoint/2010/main" val="262985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199" y="4843982"/>
                <a:ext cx="8062912" cy="1166382"/>
              </a:xfrm>
            </p:spPr>
            <p:txBody>
              <a:bodyPr>
                <a:normAutofit/>
              </a:bodyPr>
              <a:lstStyle/>
              <a:p>
                <a:r>
                  <a:rPr lang="en-US" sz="1600" dirty="0"/>
                  <a:t>Tree diagram for the case  </a:t>
                </a:r>
                <a14:m>
                  <m:oMath xmlns:m="http://schemas.openxmlformats.org/officeDocument/2006/math">
                    <m:f>
                      <m:fPr>
                        <m:ctrlPr>
                          <a:rPr lang="en-US" sz="1600" i="1" smtClean="0">
                            <a:latin typeface="Cambria Math"/>
                          </a:rPr>
                        </m:ctrlPr>
                      </m:fPr>
                      <m:num>
                        <m:r>
                          <a:rPr lang="en-US" sz="1600" b="0" i="1" smtClean="0">
                            <a:latin typeface="Cambria Math"/>
                          </a:rPr>
                          <m:t>𝑑𝑧</m:t>
                        </m:r>
                      </m:num>
                      <m:den>
                        <m:r>
                          <a:rPr lang="en-US" sz="1600" b="0" i="1" smtClean="0">
                            <a:latin typeface="Cambria Math"/>
                          </a:rPr>
                          <m:t>𝑑𝑡</m:t>
                        </m:r>
                      </m:den>
                    </m:f>
                    <m:r>
                      <a:rPr lang="en-US" sz="1600" b="0" i="1" smtClean="0">
                        <a:latin typeface="Cambria Math"/>
                      </a:rPr>
                      <m:t> = </m:t>
                    </m:r>
                    <m:f>
                      <m:fPr>
                        <m:ctrlPr>
                          <a:rPr lang="en-US" sz="1600" i="1">
                            <a:latin typeface="Cambria Math"/>
                          </a:rPr>
                        </m:ctrlPr>
                      </m:fPr>
                      <m:num>
                        <m:r>
                          <a:rPr lang="en-US" sz="1600" i="1" dirty="0" smtClean="0">
                            <a:latin typeface="Cambria Math"/>
                            <a:ea typeface="Cambria Math"/>
                          </a:rPr>
                          <m:t>𝜕</m:t>
                        </m:r>
                        <m:r>
                          <a:rPr lang="en-US" sz="1600" i="1">
                            <a:latin typeface="Cambria Math"/>
                          </a:rPr>
                          <m:t>𝑧</m:t>
                        </m:r>
                      </m:num>
                      <m:den>
                        <m:r>
                          <a:rPr lang="en-US" sz="1600" i="1" dirty="0">
                            <a:latin typeface="Cambria Math"/>
                            <a:ea typeface="Cambria Math"/>
                          </a:rPr>
                          <m:t>𝜕</m:t>
                        </m:r>
                        <m:r>
                          <a:rPr lang="en-US" sz="1600" b="0" i="1" smtClean="0">
                            <a:latin typeface="Cambria Math"/>
                          </a:rPr>
                          <m:t>𝑥</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i="1">
                            <a:latin typeface="Cambria Math"/>
                          </a:rPr>
                          <m:t>𝑑</m:t>
                        </m:r>
                        <m:r>
                          <a:rPr lang="en-US" sz="1600" b="0" i="1" smtClean="0">
                            <a:latin typeface="Cambria Math"/>
                          </a:rPr>
                          <m:t>𝑥</m:t>
                        </m:r>
                      </m:num>
                      <m:den>
                        <m:r>
                          <a:rPr lang="en-US" sz="1600" i="1">
                            <a:latin typeface="Cambria Math"/>
                          </a:rPr>
                          <m:t>𝑑𝑡</m:t>
                        </m:r>
                      </m:den>
                    </m:f>
                    <m:r>
                      <a:rPr lang="en-US" sz="1600" b="0" i="1" smtClean="0">
                        <a:latin typeface="Cambria Math"/>
                      </a:rPr>
                      <m:t> + </m:t>
                    </m:r>
                    <m:f>
                      <m:fPr>
                        <m:ctrlPr>
                          <a:rPr lang="en-US" sz="1600" i="1">
                            <a:latin typeface="Cambria Math"/>
                          </a:rPr>
                        </m:ctrlPr>
                      </m:fPr>
                      <m:num>
                        <m:r>
                          <a:rPr lang="en-US" sz="1600" i="1" dirty="0">
                            <a:latin typeface="Cambria Math"/>
                            <a:ea typeface="Cambria Math"/>
                          </a:rPr>
                          <m:t>𝜕</m:t>
                        </m:r>
                        <m:r>
                          <a:rPr lang="en-US" sz="1600" b="0" i="1" smtClean="0">
                            <a:latin typeface="Cambria Math"/>
                          </a:rPr>
                          <m:t>𝑧</m:t>
                        </m:r>
                      </m:num>
                      <m:den>
                        <m:r>
                          <a:rPr lang="en-US" sz="1600" i="1" dirty="0">
                            <a:latin typeface="Cambria Math"/>
                            <a:ea typeface="Cambria Math"/>
                          </a:rPr>
                          <m:t>𝜕</m:t>
                        </m:r>
                        <m:r>
                          <a:rPr lang="en-US" sz="1600" b="0" i="1" smtClean="0">
                            <a:latin typeface="Cambria Math"/>
                          </a:rPr>
                          <m:t>𝑦</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b="0" i="1" dirty="0" smtClean="0">
                            <a:latin typeface="Cambria Math"/>
                          </a:rPr>
                          <m:t>𝑑𝑦</m:t>
                        </m:r>
                      </m:num>
                      <m:den>
                        <m:r>
                          <a:rPr lang="en-US" sz="1600" b="0" i="1" dirty="0" smtClean="0">
                            <a:latin typeface="Cambria Math"/>
                          </a:rPr>
                          <m:t>𝑑𝑡</m:t>
                        </m:r>
                      </m:den>
                    </m:f>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199" y="4843982"/>
                <a:ext cx="8062912" cy="1166382"/>
              </a:xfrm>
              <a:blipFill rotWithShape="1">
                <a:blip r:embed="rId2"/>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diagram that starts with z = f(x, y). Along the first branch, it is written ∂z/∂x, then x = x(t), then dx/dt, then t, and finally it says ∂z/∂x dx/dt. Along the other branch, it is written ∂z/∂y, then y = y(t), then dy/dt, then t, and finally it says ∂z/∂y dy/dt."/>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23666" r="-23666"/>
          <a:stretch/>
        </p:blipFill>
        <p:spPr/>
      </p:pic>
    </p:spTree>
    <p:extLst>
      <p:ext uri="{BB962C8B-B14F-4D97-AF65-F5344CB8AC3E}">
        <p14:creationId xmlns:p14="http://schemas.microsoft.com/office/powerpoint/2010/main" val="3745040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4.35</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Tree diagram for  </a:t>
                </a:r>
                <a14:m>
                  <m:oMath xmlns:m="http://schemas.openxmlformats.org/officeDocument/2006/math">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b="0" i="1" smtClean="0">
                            <a:latin typeface="Cambria Math"/>
                          </a:rPr>
                          <m:t>𝑢</m:t>
                        </m:r>
                      </m:den>
                    </m:f>
                    <m:r>
                      <a:rPr lang="en-US" sz="1600" b="0" i="1" smtClean="0">
                        <a:latin typeface="Cambria Math"/>
                      </a:rPr>
                      <m:t> </m:t>
                    </m:r>
                    <m:r>
                      <a:rPr lang="en-US" sz="1600" i="1">
                        <a:latin typeface="Cambria Math"/>
                      </a:rPr>
                      <m:t>=</m:t>
                    </m:r>
                    <m:r>
                      <a:rPr lang="en-US" sz="1600" b="0" i="1" smtClean="0">
                        <a:latin typeface="Cambria Math"/>
                      </a:rPr>
                      <m:t> </m:t>
                    </m:r>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i="1">
                            <a:latin typeface="Cambria Math"/>
                          </a:rPr>
                          <m:t>𝑥</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i="1" dirty="0">
                            <a:latin typeface="Cambria Math"/>
                            <a:ea typeface="Cambria Math"/>
                          </a:rPr>
                          <m:t>𝜕</m:t>
                        </m:r>
                        <m:r>
                          <a:rPr lang="en-US" sz="1600" b="0" i="1" smtClean="0">
                            <a:latin typeface="Cambria Math"/>
                          </a:rPr>
                          <m:t>𝑥</m:t>
                        </m:r>
                      </m:num>
                      <m:den>
                        <m:r>
                          <a:rPr lang="en-US" sz="1600" i="1" dirty="0">
                            <a:latin typeface="Cambria Math"/>
                            <a:ea typeface="Cambria Math"/>
                          </a:rPr>
                          <m:t>𝜕</m:t>
                        </m:r>
                        <m:r>
                          <a:rPr lang="en-US" sz="1600" b="0" i="1" smtClean="0">
                            <a:latin typeface="Cambria Math"/>
                          </a:rPr>
                          <m:t>𝑢</m:t>
                        </m:r>
                      </m:den>
                    </m:f>
                    <m:r>
                      <a:rPr lang="en-US" sz="1600" b="0" i="1" smtClean="0">
                        <a:latin typeface="Cambria Math"/>
                      </a:rPr>
                      <m:t> </m:t>
                    </m:r>
                    <m:r>
                      <a:rPr lang="en-US" sz="1600" i="1">
                        <a:latin typeface="Cambria Math"/>
                      </a:rPr>
                      <m:t>+</m:t>
                    </m:r>
                    <m:r>
                      <a:rPr lang="en-US" sz="1600" b="0" i="1" smtClean="0">
                        <a:latin typeface="Cambria Math"/>
                      </a:rPr>
                      <m:t> </m:t>
                    </m:r>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i="1">
                            <a:latin typeface="Cambria Math"/>
                          </a:rPr>
                          <m:t>𝑦</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i="1" dirty="0">
                            <a:latin typeface="Cambria Math"/>
                          </a:rPr>
                          <m:t>𝑑𝑦</m:t>
                        </m:r>
                      </m:num>
                      <m:den>
                        <m:r>
                          <a:rPr lang="en-US" sz="1600" i="1" dirty="0">
                            <a:latin typeface="Cambria Math"/>
                          </a:rPr>
                          <m:t>𝑑</m:t>
                        </m:r>
                        <m:r>
                          <a:rPr lang="en-US" sz="1600" b="0" i="1" dirty="0" smtClean="0">
                            <a:latin typeface="Cambria Math"/>
                          </a:rPr>
                          <m:t>𝑢</m:t>
                        </m:r>
                      </m:den>
                    </m:f>
                  </m:oMath>
                </a14:m>
                <a:r>
                  <a:rPr lang="en-US" sz="1600" dirty="0"/>
                  <a:t>  and  </a:t>
                </a:r>
                <a14:m>
                  <m:oMath xmlns:m="http://schemas.openxmlformats.org/officeDocument/2006/math">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b="0" i="1" smtClean="0">
                            <a:latin typeface="Cambria Math"/>
                          </a:rPr>
                          <m:t>𝑣</m:t>
                        </m:r>
                      </m:den>
                    </m:f>
                    <m:r>
                      <a:rPr lang="en-US" sz="1600" b="0" i="1" smtClean="0">
                        <a:latin typeface="Cambria Math"/>
                      </a:rPr>
                      <m:t> </m:t>
                    </m:r>
                    <m:r>
                      <a:rPr lang="en-US" sz="1600" i="1">
                        <a:latin typeface="Cambria Math"/>
                      </a:rPr>
                      <m:t>=</m:t>
                    </m:r>
                    <m:r>
                      <a:rPr lang="en-US" sz="1600" b="0" i="1" smtClean="0">
                        <a:latin typeface="Cambria Math"/>
                      </a:rPr>
                      <m:t> </m:t>
                    </m:r>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b="0" i="1" smtClean="0">
                            <a:latin typeface="Cambria Math"/>
                          </a:rPr>
                          <m:t>𝑥</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i="1" dirty="0">
                            <a:latin typeface="Cambria Math"/>
                            <a:ea typeface="Cambria Math"/>
                          </a:rPr>
                          <m:t>𝜕</m:t>
                        </m:r>
                        <m:r>
                          <a:rPr lang="en-US" sz="1600" b="0" i="1" smtClean="0">
                            <a:latin typeface="Cambria Math"/>
                          </a:rPr>
                          <m:t>𝑥</m:t>
                        </m:r>
                      </m:num>
                      <m:den>
                        <m:r>
                          <a:rPr lang="en-US" sz="1600" i="1" dirty="0">
                            <a:latin typeface="Cambria Math"/>
                            <a:ea typeface="Cambria Math"/>
                          </a:rPr>
                          <m:t>𝜕</m:t>
                        </m:r>
                        <m:r>
                          <a:rPr lang="en-US" sz="1600" b="0" i="1" smtClean="0">
                            <a:latin typeface="Cambria Math"/>
                          </a:rPr>
                          <m:t>𝑣</m:t>
                        </m:r>
                      </m:den>
                    </m:f>
                    <m:r>
                      <a:rPr lang="en-US" sz="1600" b="0" i="1" smtClean="0">
                        <a:latin typeface="Cambria Math"/>
                      </a:rPr>
                      <m:t> </m:t>
                    </m:r>
                    <m:r>
                      <a:rPr lang="en-US" sz="1600" i="1">
                        <a:latin typeface="Cambria Math"/>
                      </a:rPr>
                      <m:t>+</m:t>
                    </m:r>
                    <m:r>
                      <a:rPr lang="en-US" sz="1600" b="0" i="1" smtClean="0">
                        <a:latin typeface="Cambria Math"/>
                      </a:rPr>
                      <m:t> </m:t>
                    </m:r>
                    <m:f>
                      <m:fPr>
                        <m:ctrlPr>
                          <a:rPr lang="en-US" sz="1600" i="1">
                            <a:latin typeface="Cambria Math"/>
                          </a:rPr>
                        </m:ctrlPr>
                      </m:fPr>
                      <m:num>
                        <m:r>
                          <a:rPr lang="en-US" sz="1600" i="1" dirty="0">
                            <a:latin typeface="Cambria Math"/>
                            <a:ea typeface="Cambria Math"/>
                          </a:rPr>
                          <m:t>𝜕</m:t>
                        </m:r>
                        <m:r>
                          <a:rPr lang="en-US" sz="1600" i="1">
                            <a:latin typeface="Cambria Math"/>
                          </a:rPr>
                          <m:t>𝑧</m:t>
                        </m:r>
                      </m:num>
                      <m:den>
                        <m:r>
                          <a:rPr lang="en-US" sz="1600" i="1" dirty="0">
                            <a:latin typeface="Cambria Math"/>
                            <a:ea typeface="Cambria Math"/>
                          </a:rPr>
                          <m:t>𝜕</m:t>
                        </m:r>
                        <m:r>
                          <a:rPr lang="en-US" sz="1600" i="1">
                            <a:latin typeface="Cambria Math"/>
                          </a:rPr>
                          <m:t>𝑦</m:t>
                        </m:r>
                      </m:den>
                    </m:f>
                    <m:r>
                      <a:rPr lang="en-US" sz="1600" b="0" i="1" smtClean="0">
                        <a:latin typeface="Cambria Math"/>
                      </a:rPr>
                      <m:t> </m:t>
                    </m:r>
                    <m:r>
                      <a:rPr lang="en-US" sz="1600" b="0" i="1" smtClean="0">
                        <a:latin typeface="Cambria Math"/>
                        <a:ea typeface="Cambria Math"/>
                      </a:rPr>
                      <m:t>∙ </m:t>
                    </m:r>
                    <m:f>
                      <m:fPr>
                        <m:ctrlPr>
                          <a:rPr lang="en-US" sz="1600" i="1">
                            <a:latin typeface="Cambria Math"/>
                          </a:rPr>
                        </m:ctrlPr>
                      </m:fPr>
                      <m:num>
                        <m:r>
                          <a:rPr lang="en-US" sz="1600" i="1" dirty="0">
                            <a:latin typeface="Cambria Math"/>
                            <a:ea typeface="Cambria Math"/>
                          </a:rPr>
                          <m:t>𝜕</m:t>
                        </m:r>
                        <m:r>
                          <a:rPr lang="en-US" sz="1600" b="0" i="1" smtClean="0">
                            <a:latin typeface="Cambria Math"/>
                          </a:rPr>
                          <m:t>𝑦</m:t>
                        </m:r>
                      </m:num>
                      <m:den>
                        <m:r>
                          <a:rPr lang="en-US" sz="1600" i="1" dirty="0">
                            <a:latin typeface="Cambria Math"/>
                            <a:ea typeface="Cambria Math"/>
                          </a:rPr>
                          <m:t>𝜕</m:t>
                        </m:r>
                        <m:r>
                          <a:rPr lang="en-US" sz="1600" b="0" i="1" smtClean="0">
                            <a:latin typeface="Cambria Math"/>
                          </a:rPr>
                          <m:t>𝑣</m:t>
                        </m:r>
                      </m:den>
                    </m:f>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diagram that starts with z = f(x, y). Along the first branch, it is written ∂z/∂x, then x = g(u, v), at which point it breaks into another two branches: the first subbranch says ∂x/∂u, then u, and finally it says ∂z/∂x ∂x/∂u; the second subbranch says ∂x/∂v, then v, and finally it says ∂z/∂x ∂x/∂v. Along the other branch, it is written ∂z/∂y, then y = h(u, v), at which point it breaks into another two branches: the first subbranch says ∂y/∂u, then u, and finally it says ∂z/∂y ∂y/∂u; the second subbranch says ∂y/∂v, then v, and finally it says ∂z/∂y ∂y/∂v."/>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0424" r="-40424"/>
          <a:stretch/>
        </p:blipFill>
        <p:spPr/>
      </p:pic>
    </p:spTree>
    <p:extLst>
      <p:ext uri="{BB962C8B-B14F-4D97-AF65-F5344CB8AC3E}">
        <p14:creationId xmlns:p14="http://schemas.microsoft.com/office/powerpoint/2010/main" val="2951741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4.36</a:t>
            </a:r>
          </a:p>
        </p:txBody>
      </p:sp>
      <p:sp>
        <p:nvSpPr>
          <p:cNvPr id="7" name="Text Placeholder 6"/>
          <p:cNvSpPr>
            <a:spLocks noGrp="1"/>
          </p:cNvSpPr>
          <p:nvPr>
            <p:ph type="body" sz="quarter" idx="14"/>
          </p:nvPr>
        </p:nvSpPr>
        <p:spPr/>
        <p:txBody>
          <a:bodyPr>
            <a:normAutofit/>
          </a:bodyPr>
          <a:lstStyle/>
          <a:p>
            <a:r>
              <a:rPr lang="en-US" sz="1600" dirty="0"/>
              <a:t>Tree diagram for a function of three variables, each of which is a function of three independent variables.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Placeholder 8" descr="A diagram that starts with w = f(x, y, z). Along the first branch, it is written ∂w/∂x, then x = x(t, u, v), at which point it breaks into another three subbranches: the first subbranch says t and then ∂w/∂x ∂x/∂t; the second subbranch says u and then ∂w/∂x ∂x/∂u; and the third subbranch says v and then ∂w/∂x ∂x/∂v. Along the second branch, it is written ∂w/∂y, then y = y(t, u, v), at which point it breaks into another three subbranches: the first subbranch says t and then ∂w/∂y ∂y/∂t; the second subbranch says u and then ∂w/∂y ∂y/∂u; and the third subbranch says v and then ∂w/∂y ∂y/∂v. Along the third branch, it is written ∂w/∂z, then z = z(t, u, v), at which point it breaks into another three subbranches: the first subbranch says t and then ∂w/∂z ∂z/∂t; the second subbranch says u and then ∂w/∂z ∂z/∂u; and the third subbranch says v and then ∂w/∂z ∂z/∂v."/>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8117" r="-58117"/>
          <a:stretch/>
        </p:blipFill>
        <p:spPr/>
      </p:pic>
    </p:spTree>
    <p:extLst>
      <p:ext uri="{BB962C8B-B14F-4D97-AF65-F5344CB8AC3E}">
        <p14:creationId xmlns:p14="http://schemas.microsoft.com/office/powerpoint/2010/main" val="3126912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4.37</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ellipse defined by </a:t>
                </a:r>
                <a14:m>
                  <m:oMath xmlns:m="http://schemas.openxmlformats.org/officeDocument/2006/math">
                    <m:sSup>
                      <m:sSupPr>
                        <m:ctrlPr>
                          <a:rPr lang="es-ES" sz="1600" i="1" dirty="0" smtClean="0">
                            <a:latin typeface="Cambria Math"/>
                          </a:rPr>
                        </m:ctrlPr>
                      </m:sSupPr>
                      <m:e>
                        <m:r>
                          <a:rPr lang="es-ES" sz="1600" i="1" dirty="0" smtClean="0">
                            <a:latin typeface="Cambria Math"/>
                          </a:rPr>
                          <m:t>𝑥</m:t>
                        </m:r>
                      </m:e>
                      <m:sup>
                        <m:r>
                          <a:rPr lang="es-ES" sz="1600" i="1" dirty="0" smtClean="0">
                            <a:latin typeface="Cambria Math"/>
                          </a:rPr>
                          <m:t>2</m:t>
                        </m:r>
                      </m:sup>
                    </m:sSup>
                    <m:r>
                      <a:rPr lang="en-US" sz="1600" b="0" i="1" dirty="0" smtClean="0">
                        <a:latin typeface="Cambria Math"/>
                      </a:rPr>
                      <m:t>+3</m:t>
                    </m:r>
                    <m:sSup>
                      <m:sSupPr>
                        <m:ctrlPr>
                          <a:rPr lang="en-US" sz="1600" b="0" i="1" dirty="0" smtClean="0">
                            <a:latin typeface="Cambria Math"/>
                          </a:rPr>
                        </m:ctrlPr>
                      </m:sSupPr>
                      <m:e>
                        <m:r>
                          <a:rPr lang="en-US" sz="1600" b="0" i="1" dirty="0" smtClean="0">
                            <a:latin typeface="Cambria Math"/>
                          </a:rPr>
                          <m:t>𝑦</m:t>
                        </m:r>
                      </m:e>
                      <m:sup>
                        <m:r>
                          <a:rPr lang="en-US" sz="1600" b="0" i="1" dirty="0" smtClean="0">
                            <a:latin typeface="Cambria Math"/>
                          </a:rPr>
                          <m:t>2</m:t>
                        </m:r>
                      </m:sup>
                    </m:sSup>
                    <m:r>
                      <a:rPr lang="en-US" sz="1600" b="0" i="1" dirty="0" smtClean="0">
                        <a:latin typeface="Cambria Math"/>
                      </a:rPr>
                      <m:t>+4</m:t>
                    </m:r>
                    <m:r>
                      <a:rPr lang="en-US" sz="1600" b="0" i="1" dirty="0" smtClean="0">
                        <a:latin typeface="Cambria Math"/>
                      </a:rPr>
                      <m:t>𝑦</m:t>
                    </m:r>
                    <m:r>
                      <a:rPr lang="en-US" sz="1600" b="0" i="1" dirty="0" smtClean="0">
                        <a:latin typeface="Cambria Math"/>
                      </a:rPr>
                      <m:t> −4=0</m:t>
                    </m:r>
                  </m:oMath>
                </a14:m>
                <a:r>
                  <a:rPr lang="es-ES" sz="16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n ellipse with center near (0, –0.7), major axis horizontal and of length roughly 4.5, and minor axis of length roughly 3."/>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4650" r="-44650"/>
          <a:stretch/>
        </p:blipFill>
        <p:spPr/>
      </p:pic>
    </p:spTree>
    <p:extLst>
      <p:ext uri="{BB962C8B-B14F-4D97-AF65-F5344CB8AC3E}">
        <p14:creationId xmlns:p14="http://schemas.microsoft.com/office/powerpoint/2010/main" val="3009136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rotated ellipse defined by </a:t>
                </a:r>
                <a14:m>
                  <m:oMath xmlns:m="http://schemas.openxmlformats.org/officeDocument/2006/math">
                    <m:r>
                      <a:rPr lang="en-US" sz="1600" b="0" i="1" smtClean="0">
                        <a:latin typeface="Cambria Math"/>
                      </a:rPr>
                      <m:t>3</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−2</m:t>
                    </m:r>
                    <m:r>
                      <a:rPr lang="en-US" sz="1600" b="0" i="1" smtClean="0">
                        <a:latin typeface="Cambria Math"/>
                      </a:rPr>
                      <m:t>𝑥𝑦</m:t>
                    </m:r>
                    <m:r>
                      <a:rPr lang="en-US" sz="1600" b="0" i="1" smtClean="0">
                        <a:latin typeface="Cambria Math"/>
                      </a:rPr>
                      <m:t>+ </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+4</m:t>
                    </m:r>
                    <m:r>
                      <a:rPr lang="en-US" sz="1600" b="0" i="1" smtClean="0">
                        <a:latin typeface="Cambria Math"/>
                      </a:rPr>
                      <m:t>𝑥</m:t>
                    </m:r>
                    <m:r>
                      <a:rPr lang="en-US" sz="1600" b="0" i="1" smtClean="0">
                        <a:latin typeface="Cambria Math"/>
                      </a:rPr>
                      <m:t> −6</m:t>
                    </m:r>
                    <m:r>
                      <a:rPr lang="en-US" sz="1600" b="0" i="1" smtClean="0">
                        <a:latin typeface="Cambria Math"/>
                      </a:rPr>
                      <m:t>𝑦</m:t>
                    </m:r>
                    <m:r>
                      <a:rPr lang="en-US" sz="1600" b="0" i="1" smtClean="0">
                        <a:latin typeface="Cambria Math"/>
                      </a:rPr>
                      <m:t> −11=0</m:t>
                    </m:r>
                  </m:oMath>
                </a14:m>
                <a:r>
                  <a:rPr lang="es-ES" sz="16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rotated ellipse with equation 3x2 – 2xy + y2 + 4x – 6y – 11 = 0 and with tangent at (2, 1). The equation for the tangent is given by y = 7/4 x – 5/2. The ellipse’s major axis is parallel to the tangent line."/>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66352" r="-66352"/>
          <a:stretch/>
        </p:blipFill>
        <p:spPr/>
      </p:pic>
    </p:spTree>
    <p:extLst>
      <p:ext uri="{BB962C8B-B14F-4D97-AF65-F5344CB8AC3E}">
        <p14:creationId xmlns:p14="http://schemas.microsoft.com/office/powerpoint/2010/main" val="287342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4026"/>
            <a:ext cx="8062912" cy="659535"/>
          </a:xfrm>
        </p:spPr>
        <p:txBody>
          <a:bodyPr/>
          <a:lstStyle/>
          <a:p>
            <a:r>
              <a:rPr lang="en-US" dirty="0"/>
              <a:t>Figure 4.3</a:t>
            </a:r>
          </a:p>
        </p:txBody>
      </p:sp>
      <p:pic>
        <p:nvPicPr>
          <p:cNvPr id="2" name="Picture Placeholder 1" descr="A circle of radius three with center at the origin. The equation x2 + y2 = 9 is giv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563" r="-6656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domain of the function </a:t>
                </a:r>
                <a14:m>
                  <m:oMath xmlns:m="http://schemas.openxmlformats.org/officeDocument/2006/math">
                    <m:r>
                      <a:rPr lang="en-US" sz="1600" b="0" i="1" smtClean="0">
                        <a:latin typeface="Cambria Math"/>
                      </a:rPr>
                      <m:t>𝑔</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 </m:t>
                    </m:r>
                    <m:rad>
                      <m:radPr>
                        <m:degHide m:val="on"/>
                        <m:ctrlPr>
                          <a:rPr lang="en-US" sz="1600" b="0" i="1" smtClean="0">
                            <a:latin typeface="Cambria Math"/>
                          </a:rPr>
                        </m:ctrlPr>
                      </m:radPr>
                      <m:deg/>
                      <m:e>
                        <m:r>
                          <a:rPr lang="en-US" sz="1600" b="0" i="1" smtClean="0">
                            <a:latin typeface="Cambria Math"/>
                          </a:rPr>
                          <m:t>9−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e>
                    </m:rad>
                  </m:oMath>
                </a14:m>
                <a:r>
                  <a:rPr lang="en-US" sz="1600" dirty="0"/>
                  <a:t> is a closed disk of radius 3.</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7005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4.39</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Finding the directional derivative at a point on the graph of </a:t>
                </a:r>
                <a14:m>
                  <m:oMath xmlns:m="http://schemas.openxmlformats.org/officeDocument/2006/math">
                    <m:r>
                      <a:rPr lang="en-US" sz="1600" b="0" i="1" smtClean="0">
                        <a:latin typeface="Cambria Math"/>
                      </a:rPr>
                      <m:t>𝑧</m:t>
                    </m:r>
                    <m:r>
                      <a:rPr lang="en-US" sz="1600" b="0" i="1" smtClean="0">
                        <a:latin typeface="Cambria Math"/>
                      </a:rPr>
                      <m:t>=</m:t>
                    </m:r>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The slope of the black arrow on the graph indicates the value of the directional derivative at that point.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r="-227"/>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shape in xyz space with point (a, b, f(a, b)). From the point, there is an arrow that represents the directional derivative. On the xy plane, the point (a, b) is marked and an angle of size θ is made between the projection of the directional derivative onto the plane and a line parallel to the x axis."/>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48253" r="-48253"/>
          <a:stretch/>
        </p:blipFill>
        <p:spPr/>
      </p:pic>
    </p:spTree>
    <p:extLst>
      <p:ext uri="{BB962C8B-B14F-4D97-AF65-F5344CB8AC3E}">
        <p14:creationId xmlns:p14="http://schemas.microsoft.com/office/powerpoint/2010/main" val="2452203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4.40</a:t>
            </a:r>
          </a:p>
        </p:txBody>
      </p:sp>
      <p:sp>
        <p:nvSpPr>
          <p:cNvPr id="7" name="Text Placeholder 6"/>
          <p:cNvSpPr>
            <a:spLocks noGrp="1"/>
          </p:cNvSpPr>
          <p:nvPr>
            <p:ph type="body" sz="quarter" idx="14"/>
          </p:nvPr>
        </p:nvSpPr>
        <p:spPr/>
        <p:txBody>
          <a:bodyPr>
            <a:normAutofit/>
          </a:bodyPr>
          <a:lstStyle/>
          <a:p>
            <a:r>
              <a:rPr lang="en-US" sz="1600" dirty="0"/>
              <a:t>Finding the directional derivative in a given direction </a:t>
            </a:r>
            <a:r>
              <a:rPr lang="en-US" sz="1600" b="1" dirty="0"/>
              <a:t>u </a:t>
            </a:r>
            <a:r>
              <a:rPr lang="en-US" sz="1600" dirty="0"/>
              <a:t>at a given point on a surface. The plane is tangent to the surface at the given point (−1, 2, 15).</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shape f(x, y) = x2 – xy + 3y2 in xyz space with tangent plane at point (–1, 2, 15). There are two arrows from the point, one seemingly along the surface of the shape and the other in a direction on the plane. The one that corresponds to the plane is marked u = 3/5 i + 4/5 j."/>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30613" r="-30613"/>
          <a:stretch/>
        </p:blipFill>
        <p:spPr/>
      </p:pic>
    </p:spTree>
    <p:extLst>
      <p:ext uri="{BB962C8B-B14F-4D97-AF65-F5344CB8AC3E}">
        <p14:creationId xmlns:p14="http://schemas.microsoft.com/office/powerpoint/2010/main" val="1031976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4.41</a:t>
            </a:r>
          </a:p>
        </p:txBody>
      </p:sp>
      <p:sp>
        <p:nvSpPr>
          <p:cNvPr id="7" name="Text Placeholder 6"/>
          <p:cNvSpPr>
            <a:spLocks noGrp="1"/>
          </p:cNvSpPr>
          <p:nvPr>
            <p:ph type="body" sz="quarter" idx="14"/>
          </p:nvPr>
        </p:nvSpPr>
        <p:spPr/>
        <p:txBody>
          <a:bodyPr>
            <a:normAutofit/>
          </a:bodyPr>
          <a:lstStyle/>
          <a:p>
            <a:r>
              <a:rPr lang="en-US" sz="1600" dirty="0"/>
              <a:t>The gradient indicates the maximum and minimum values of the directional derivative at a point.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n upward facing paraboloid in xyz space with point P0 (x0, y0, z0). From this point, there are arrows going up, down, and around the paraboloid. On the xy plane, the point (x0, y0) is marked, and the corresponding arrows are drawn onto the plane: the down arrow corresponds to −∇f (most rapid decrease in f), the up arrow corresponds to ∇f (most rapid increase in f), and the arrows around correspond to no change in f. The up/down arrows are perpendicular to the around arrows in their projection on the plan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1577" r="-61577"/>
          <a:stretch/>
        </p:blipFill>
        <p:spPr/>
      </p:pic>
    </p:spTree>
    <p:extLst>
      <p:ext uri="{BB962C8B-B14F-4D97-AF65-F5344CB8AC3E}">
        <p14:creationId xmlns:p14="http://schemas.microsoft.com/office/powerpoint/2010/main" val="4043572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4.42</a:t>
            </a:r>
          </a:p>
        </p:txBody>
      </p:sp>
      <p:sp>
        <p:nvSpPr>
          <p:cNvPr id="7" name="Text Placeholder 6"/>
          <p:cNvSpPr>
            <a:spLocks noGrp="1"/>
          </p:cNvSpPr>
          <p:nvPr>
            <p:ph type="body" sz="quarter" idx="14"/>
          </p:nvPr>
        </p:nvSpPr>
        <p:spPr/>
        <p:txBody>
          <a:bodyPr>
            <a:normAutofit/>
          </a:bodyPr>
          <a:lstStyle/>
          <a:p>
            <a:r>
              <a:rPr lang="en-US" sz="1600" dirty="0"/>
              <a:t>The maximum value of the directional derivative at (−2, 3) is in the direction of the gradient.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n upward facing paraboloid f(x, y) = 3x2 – 4xy + 2y2 with tangent plane at the point (–2, 3, 54). The tangent plane has equation z = –24x + 20y – 54."/>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879" r="-24879"/>
          <a:stretch/>
        </p:blipFill>
        <p:spPr/>
      </p:pic>
    </p:spTree>
    <p:extLst>
      <p:ext uri="{BB962C8B-B14F-4D97-AF65-F5344CB8AC3E}">
        <p14:creationId xmlns:p14="http://schemas.microsoft.com/office/powerpoint/2010/main" val="3965898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4.43</a:t>
            </a:r>
          </a:p>
        </p:txBody>
      </p:sp>
      <p:sp>
        <p:nvSpPr>
          <p:cNvPr id="7" name="Text Placeholder 6"/>
          <p:cNvSpPr>
            <a:spLocks noGrp="1"/>
          </p:cNvSpPr>
          <p:nvPr>
            <p:ph type="body" sz="quarter" idx="14"/>
          </p:nvPr>
        </p:nvSpPr>
        <p:spPr/>
        <p:txBody>
          <a:bodyPr>
            <a:normAutofit/>
          </a:bodyPr>
          <a:lstStyle/>
          <a:p>
            <a:r>
              <a:rPr lang="en-US" sz="1600" dirty="0"/>
              <a:t>A typical surface in </a:t>
            </a:r>
            <a:r>
              <a:rPr lang="en-US" sz="1600" i="1" dirty="0"/>
              <a:t>ℝ </a:t>
            </a:r>
            <a:r>
              <a:rPr lang="en-US" sz="1600" baseline="30000" dirty="0"/>
              <a:t>3</a:t>
            </a:r>
            <a:r>
              <a:rPr lang="en-US" sz="1600" dirty="0"/>
              <a:t>. Given a point on the surface, the directional derivative can be calculated using the gradient.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n surface in xyz space with point at f(a, b). There is an arrow in the direction of greatest descent.&#10;&#10;"/>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1342" r="-51342"/>
          <a:stretch/>
        </p:blipFill>
        <p:spPr/>
      </p:pic>
    </p:spTree>
    <p:extLst>
      <p:ext uri="{BB962C8B-B14F-4D97-AF65-F5344CB8AC3E}">
        <p14:creationId xmlns:p14="http://schemas.microsoft.com/office/powerpoint/2010/main" val="4010716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Contour map for the function </a:t>
                </a:r>
                <a14:m>
                  <m:oMath xmlns:m="http://schemas.openxmlformats.org/officeDocument/2006/math">
                    <m:sSup>
                      <m:sSupPr>
                        <m:ctrlPr>
                          <a:rPr lang="en-US" sz="1600" i="1" dirty="0" smtClean="0">
                            <a:latin typeface="Cambria Math"/>
                          </a:rPr>
                        </m:ctrlPr>
                      </m:sSupPr>
                      <m:e>
                        <m:r>
                          <a:rPr lang="en-US" sz="1600" b="0" i="1" dirty="0" smtClean="0">
                            <a:latin typeface="Cambria Math"/>
                          </a:rPr>
                          <m:t>𝑓</m:t>
                        </m:r>
                        <m:d>
                          <m:dPr>
                            <m:ctrlPr>
                              <a:rPr lang="en-US" sz="1600" b="0" i="1" dirty="0" smtClean="0">
                                <a:latin typeface="Cambria Math"/>
                              </a:rPr>
                            </m:ctrlPr>
                          </m:dPr>
                          <m:e>
                            <m:r>
                              <a:rPr lang="en-US" sz="1600" b="0" i="1" dirty="0" smtClean="0">
                                <a:latin typeface="Cambria Math"/>
                              </a:rPr>
                              <m:t>𝑥</m:t>
                            </m:r>
                            <m:r>
                              <a:rPr lang="en-US" sz="1600" b="0" i="1" dirty="0" smtClean="0">
                                <a:latin typeface="Cambria Math"/>
                              </a:rPr>
                              <m:t>, </m:t>
                            </m:r>
                            <m:r>
                              <a:rPr lang="en-US" sz="1600" b="0" i="1" dirty="0" smtClean="0">
                                <a:latin typeface="Cambria Math"/>
                              </a:rPr>
                              <m:t>𝑦</m:t>
                            </m:r>
                          </m:e>
                        </m:d>
                        <m:r>
                          <a:rPr lang="en-US" sz="1600" b="0" i="1" dirty="0" smtClean="0">
                            <a:latin typeface="Cambria Math"/>
                          </a:rPr>
                          <m:t>=</m:t>
                        </m:r>
                        <m:sSup>
                          <m:sSupPr>
                            <m:ctrlPr>
                              <a:rPr lang="en-US" sz="1600" b="0" i="1" dirty="0" smtClean="0">
                                <a:latin typeface="Cambria Math"/>
                              </a:rPr>
                            </m:ctrlPr>
                          </m:sSupPr>
                          <m:e>
                            <m:r>
                              <a:rPr lang="en-US" sz="1600" b="0" i="1" dirty="0" smtClean="0">
                                <a:latin typeface="Cambria Math"/>
                              </a:rPr>
                              <m:t>𝑥</m:t>
                            </m:r>
                          </m:e>
                          <m:sup>
                            <m:r>
                              <a:rPr lang="en-US" sz="1600" b="0" i="1" dirty="0" smtClean="0">
                                <a:latin typeface="Cambria Math"/>
                              </a:rPr>
                              <m:t>2</m:t>
                            </m:r>
                          </m:sup>
                        </m:sSup>
                        <m:r>
                          <a:rPr lang="en-US" sz="1600" b="0" i="1" dirty="0" smtClean="0">
                            <a:latin typeface="Cambria Math"/>
                          </a:rPr>
                          <m:t> −</m:t>
                        </m:r>
                        <m:r>
                          <a:rPr lang="en-US" sz="1600" b="0" i="1" dirty="0" smtClean="0">
                            <a:latin typeface="Cambria Math"/>
                          </a:rPr>
                          <m:t>𝑦</m:t>
                        </m:r>
                      </m:e>
                      <m:sup>
                        <m:r>
                          <a:rPr lang="en-US" sz="1600" i="1" dirty="0" smtClean="0">
                            <a:latin typeface="Cambria Math"/>
                          </a:rPr>
                          <m:t>2</m:t>
                        </m:r>
                      </m:sup>
                    </m:sSup>
                  </m:oMath>
                </a14:m>
                <a:r>
                  <a:rPr lang="en-US" sz="1600" dirty="0"/>
                  <a:t> using level values between −5 and 5.</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wo crossing dashed lines that pass through the origin and a series of curved lines approaching the crosses dashed lines as if they are asymptotes."/>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67338" r="-67338"/>
          <a:stretch/>
        </p:blipFill>
        <p:spPr/>
      </p:pic>
    </p:spTree>
    <p:extLst>
      <p:ext uri="{BB962C8B-B14F-4D97-AF65-F5344CB8AC3E}">
        <p14:creationId xmlns:p14="http://schemas.microsoft.com/office/powerpoint/2010/main" val="3124566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4.45</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Tangent and normal vectors to </a:t>
                </a:r>
                <a14:m>
                  <m:oMath xmlns:m="http://schemas.openxmlformats.org/officeDocument/2006/math">
                    <m:r>
                      <a:rPr lang="en-US" sz="1600" b="0" i="1" smtClean="0">
                        <a:latin typeface="Cambria Math"/>
                      </a:rPr>
                      <m:t>2</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−3</m:t>
                    </m:r>
                    <m:r>
                      <a:rPr lang="en-US" sz="1600" b="0" i="1" smtClean="0">
                        <a:latin typeface="Cambria Math"/>
                      </a:rPr>
                      <m:t>𝑥𝑦</m:t>
                    </m:r>
                    <m:r>
                      <a:rPr lang="en-US" sz="1600" b="0" i="1" smtClean="0">
                        <a:latin typeface="Cambria Math"/>
                      </a:rPr>
                      <m:t>+8</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+2</m:t>
                    </m:r>
                    <m:r>
                      <a:rPr lang="en-US" sz="1600" b="0" i="1" smtClean="0">
                        <a:latin typeface="Cambria Math"/>
                      </a:rPr>
                      <m:t>𝑥</m:t>
                    </m:r>
                    <m:r>
                      <a:rPr lang="en-US" sz="1600" b="0" i="1" smtClean="0">
                        <a:latin typeface="Cambria Math"/>
                      </a:rPr>
                      <m:t> −4</m:t>
                    </m:r>
                    <m:r>
                      <a:rPr lang="en-US" sz="1600" b="0" i="1" smtClean="0">
                        <a:latin typeface="Cambria Math"/>
                      </a:rPr>
                      <m:t>𝑦</m:t>
                    </m:r>
                    <m:r>
                      <a:rPr lang="en-US" sz="1600" b="0" i="1" smtClean="0">
                        <a:latin typeface="Cambria Math"/>
                      </a:rPr>
                      <m:t>+4=18</m:t>
                    </m:r>
                  </m:oMath>
                </a14:m>
                <a:r>
                  <a:rPr lang="en-US" sz="1600" dirty="0"/>
                  <a:t> at point (−2, 1).</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A rotated ellipse with equation f(x, y) = 18. At the point (–2, 1) on the ellipse, there are drawn two arrows, one tangent vector and one normal vector. The normal vector is marked ∇f(–2, 1) and is perpendicular to the tangent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586" y="1321445"/>
            <a:ext cx="3626069" cy="324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56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4.46</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function </a:t>
                </a:r>
                <a14:m>
                  <m:oMath xmlns:m="http://schemas.openxmlformats.org/officeDocument/2006/math">
                    <m:r>
                      <a:rPr lang="en-US" sz="1600" b="0" i="1" smtClean="0">
                        <a:latin typeface="Cambria Math"/>
                      </a:rPr>
                      <m:t>𝑔</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has a critical point at (−1, −1, 6).</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unction g(x, y) = x2 + 2xy – 4y2 + 4x – 7y + 4 is shown with critical point (–1, –1, 6). The critical point is located where the derivative in the x and y directions are both zero."/>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13350" r="-13350"/>
          <a:stretch/>
        </p:blipFill>
        <p:spPr/>
      </p:pic>
    </p:spTree>
    <p:extLst>
      <p:ext uri="{BB962C8B-B14F-4D97-AF65-F5344CB8AC3E}">
        <p14:creationId xmlns:p14="http://schemas.microsoft.com/office/powerpoint/2010/main" val="2464489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4.47</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graph of </a:t>
                </a:r>
                <a14:m>
                  <m:oMath xmlns:m="http://schemas.openxmlformats.org/officeDocument/2006/math">
                    <m:r>
                      <a:rPr lang="en-US" sz="1600" b="0" i="1" smtClean="0">
                        <a:latin typeface="Cambria Math"/>
                      </a:rPr>
                      <m:t>𝑧</m:t>
                    </m:r>
                    <m:r>
                      <a:rPr lang="en-US" sz="1600" b="0" i="1" smtClean="0">
                        <a:latin typeface="Cambria Math"/>
                      </a:rPr>
                      <m:t>=</m:t>
                    </m:r>
                    <m:rad>
                      <m:radPr>
                        <m:degHide m:val="on"/>
                        <m:ctrlPr>
                          <a:rPr lang="en-US" sz="1600" i="1">
                            <a:latin typeface="Cambria Math"/>
                          </a:rPr>
                        </m:ctrlPr>
                      </m:radPr>
                      <m:deg/>
                      <m:e>
                        <m:sSup>
                          <m:sSupPr>
                            <m:ctrlPr>
                              <a:rPr lang="en-US" sz="1600" i="1">
                                <a:latin typeface="Cambria Math"/>
                              </a:rPr>
                            </m:ctrlPr>
                          </m:sSupPr>
                          <m:e>
                            <m:r>
                              <a:rPr lang="en-US" sz="1600" i="1">
                                <a:latin typeface="Cambria Math"/>
                              </a:rPr>
                              <m:t>16−</m:t>
                            </m:r>
                            <m:r>
                              <a:rPr lang="en-US" sz="1600" i="1">
                                <a:latin typeface="Cambria Math"/>
                              </a:rPr>
                              <m:t>𝑥</m:t>
                            </m:r>
                          </m:e>
                          <m:sup>
                            <m:r>
                              <a:rPr lang="en-US" sz="1600" i="1">
                                <a:latin typeface="Cambria Math"/>
                              </a:rPr>
                              <m:t>2</m:t>
                            </m:r>
                          </m:sup>
                        </m:sSup>
                        <m:r>
                          <a:rPr lang="en-US" sz="1600" i="1">
                            <a:latin typeface="Cambria Math"/>
                          </a:rPr>
                          <m:t>−</m:t>
                        </m:r>
                        <m:sSup>
                          <m:sSupPr>
                            <m:ctrlPr>
                              <a:rPr lang="en-US" sz="1600" i="1">
                                <a:latin typeface="Cambria Math"/>
                              </a:rPr>
                            </m:ctrlPr>
                          </m:sSupPr>
                          <m:e>
                            <m:r>
                              <a:rPr lang="en-US" sz="1600" i="1">
                                <a:latin typeface="Cambria Math"/>
                              </a:rPr>
                              <m:t>𝑦</m:t>
                            </m:r>
                          </m:e>
                          <m:sup>
                            <m:r>
                              <a:rPr lang="en-US" sz="1600" i="1">
                                <a:latin typeface="Cambria Math"/>
                              </a:rPr>
                              <m:t>2</m:t>
                            </m:r>
                          </m:sup>
                        </m:sSup>
                      </m:e>
                    </m:rad>
                  </m:oMath>
                </a14:m>
                <a:r>
                  <a:rPr lang="en-US" sz="1600" dirty="0"/>
                  <a:t> has a maximum value when </a:t>
                </a:r>
                <a14:m>
                  <m:oMath xmlns:m="http://schemas.openxmlformats.org/officeDocument/2006/math">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=(0, 0)</m:t>
                    </m:r>
                  </m:oMath>
                </a14:m>
                <a:r>
                  <a:rPr lang="en-US" sz="1600" dirty="0"/>
                  <a:t>. It attains its minimum value at the boundary of its domain, which is the circle </a:t>
                </a:r>
                <a14:m>
                  <m:oMath xmlns:m="http://schemas.openxmlformats.org/officeDocument/2006/math">
                    <m:sSup>
                      <m:sSupPr>
                        <m:ctrlPr>
                          <a:rPr lang="en-US" sz="1600" i="1" smtClean="0">
                            <a:latin typeface="Cambria Math"/>
                          </a:rPr>
                        </m:ctrlPr>
                      </m:sSupPr>
                      <m:e>
                        <m:r>
                          <a:rPr lang="en-US" sz="1600" i="1" smtClean="0">
                            <a:latin typeface="Cambria Math"/>
                          </a:rPr>
                          <m:t>𝑥</m:t>
                        </m:r>
                      </m:e>
                      <m:sup>
                        <m:r>
                          <a:rPr lang="en-US" sz="1600" i="1" smtClean="0">
                            <a:latin typeface="Cambria Math"/>
                          </a:rPr>
                          <m:t>2</m:t>
                        </m:r>
                      </m:sup>
                    </m:sSup>
                    <m:r>
                      <a:rPr lang="en-US" sz="1600" b="0" i="1" smtClean="0">
                        <a:latin typeface="Cambria Math"/>
                      </a:rPr>
                      <m:t>+ </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=16.</m:t>
                    </m:r>
                  </m:oMath>
                </a14:m>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r="-680"/>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unction z = the square root of (16 – x2 – y2) is shown, which is the upper hemisphere of radius 4 with center at the origin. In the xy plane, the circle with radius 4 and center at the origin is highlighted; it has equation x2 + y2 = 16."/>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57007" r="-57007"/>
          <a:stretch/>
        </p:blipFill>
        <p:spPr/>
      </p:pic>
    </p:spTree>
    <p:extLst>
      <p:ext uri="{BB962C8B-B14F-4D97-AF65-F5344CB8AC3E}">
        <p14:creationId xmlns:p14="http://schemas.microsoft.com/office/powerpoint/2010/main" val="2079047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Figure 4.48</a:t>
            </a:r>
            <a:endParaRPr lang="en-US" sz="2400" dirty="0">
              <a:solidFill>
                <a:srgbClr val="6CB255"/>
              </a:solidFill>
            </a:endParaRPr>
          </a:p>
        </p:txBody>
      </p:sp>
      <p:pic>
        <p:nvPicPr>
          <p:cNvPr id="2" name="Picture Placeholder 1" descr="The function z = x2 – y2 is shown, which is roughly saddle looking, with the function achieving maxima along the x and y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554896" y="1108075"/>
            <a:ext cx="389977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Graph of the function </a:t>
                </a:r>
                <a14:m>
                  <m:oMath xmlns:m="http://schemas.openxmlformats.org/officeDocument/2006/math">
                    <m:r>
                      <a:rPr lang="en-US" sz="1600" i="1">
                        <a:solidFill>
                          <a:schemeClr val="tx1"/>
                        </a:solidFill>
                        <a:latin typeface="Cambria Math"/>
                      </a:rPr>
                      <m:t>𝑧</m:t>
                    </m:r>
                    <m:r>
                      <a:rPr lang="en-US" sz="1600" i="1">
                        <a:solidFill>
                          <a:schemeClr val="tx1"/>
                        </a:solidFill>
                        <a:latin typeface="Cambria Math"/>
                      </a:rPr>
                      <m:t>= </m:t>
                    </m:r>
                    <m:sSup>
                      <m:sSupPr>
                        <m:ctrlPr>
                          <a:rPr lang="en-US" sz="1600" i="1">
                            <a:solidFill>
                              <a:schemeClr val="tx1"/>
                            </a:solidFill>
                            <a:latin typeface="Cambria Math"/>
                          </a:rPr>
                        </m:ctrlPr>
                      </m:sSupPr>
                      <m:e>
                        <m:r>
                          <a:rPr lang="en-US" sz="1600" i="1">
                            <a:solidFill>
                              <a:schemeClr val="tx1"/>
                            </a:solidFill>
                            <a:latin typeface="Cambria Math"/>
                          </a:rPr>
                          <m:t>𝑥</m:t>
                        </m:r>
                      </m:e>
                      <m:sup>
                        <m:r>
                          <a:rPr lang="en-US" sz="1600" i="1">
                            <a:solidFill>
                              <a:schemeClr val="tx1"/>
                            </a:solidFill>
                            <a:latin typeface="Cambria Math"/>
                          </a:rPr>
                          <m:t>2</m:t>
                        </m:r>
                      </m:sup>
                    </m:sSup>
                    <m:r>
                      <a:rPr lang="en-US" sz="1600" i="1">
                        <a:solidFill>
                          <a:schemeClr val="tx1"/>
                        </a:solidFill>
                        <a:latin typeface="Cambria Math"/>
                      </a:rPr>
                      <m:t> − </m:t>
                    </m:r>
                    <m:sSup>
                      <m:sSupPr>
                        <m:ctrlPr>
                          <a:rPr lang="en-US" sz="1600" i="1">
                            <a:solidFill>
                              <a:schemeClr val="tx1"/>
                            </a:solidFill>
                            <a:latin typeface="Cambria Math"/>
                          </a:rPr>
                        </m:ctrlPr>
                      </m:sSupPr>
                      <m:e>
                        <m:r>
                          <a:rPr lang="en-US" sz="1600" i="1">
                            <a:solidFill>
                              <a:schemeClr val="tx1"/>
                            </a:solidFill>
                            <a:latin typeface="Cambria Math"/>
                          </a:rPr>
                          <m:t>𝑦</m:t>
                        </m:r>
                      </m:e>
                      <m:sup>
                        <m:r>
                          <a:rPr lang="en-US" sz="1600" i="1">
                            <a:solidFill>
                              <a:schemeClr val="tx1"/>
                            </a:solidFill>
                            <a:latin typeface="Cambria Math"/>
                          </a:rPr>
                          <m:t>2</m:t>
                        </m:r>
                      </m:sup>
                    </m:sSup>
                  </m:oMath>
                </a14:m>
                <a:r>
                  <a:rPr lang="en-US" sz="1600" dirty="0">
                    <a:solidFill>
                      <a:schemeClr val="tx1"/>
                    </a:solidFill>
                  </a:rPr>
                  <a:t>. This graph has a saddle point at the origin.</a:t>
                </a:r>
              </a:p>
              <a:p>
                <a:endParaRPr lang="en-US" sz="1600" dirty="0"/>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68190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a:t>
            </a:r>
          </a:p>
        </p:txBody>
      </p:sp>
      <p:pic>
        <p:nvPicPr>
          <p:cNvPr id="3" name="Picture Placeholder 2" descr="A hemisphere with center at the origin. The equation z = g(x, y) = the square root of the quantity (9 – x2 – y2) is giv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078" r="-68078"/>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hemisphere represented by the given function of two variables.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29463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normAutofit/>
          </a:bodyPr>
          <a:lstStyle/>
          <a:p>
            <a:r>
              <a:rPr lang="en-US" sz="1600" dirty="0"/>
              <a:t>The second derivative test can often determine whether a function of two variables has a local minima </a:t>
            </a:r>
            <a:r>
              <a:rPr lang="en-US" sz="1600" dirty="0">
                <a:solidFill>
                  <a:srgbClr val="72A510"/>
                </a:solidFill>
              </a:rPr>
              <a:t>(a)</a:t>
            </a:r>
            <a:r>
              <a:rPr lang="en-US" sz="1600" dirty="0"/>
              <a:t>, a local maxima </a:t>
            </a:r>
            <a:r>
              <a:rPr lang="en-US" sz="1600" dirty="0">
                <a:solidFill>
                  <a:srgbClr val="72A510"/>
                </a:solidFill>
              </a:rPr>
              <a:t>(b)</a:t>
            </a:r>
            <a:r>
              <a:rPr lang="en-US" sz="1600" dirty="0"/>
              <a:t>, or a saddle point </a:t>
            </a:r>
            <a:r>
              <a:rPr lang="en-US" sz="1600" dirty="0">
                <a:solidFill>
                  <a:srgbClr val="72A510"/>
                </a:solidFill>
              </a:rPr>
              <a:t>(c)</a:t>
            </a:r>
            <a:r>
              <a:rPr lang="en-US" sz="1600" dirty="0"/>
              <a:t>.</a:t>
            </a:r>
            <a:endParaRPr lang="en-US" sz="1600" dirty="0">
              <a:solidFill>
                <a:srgbClr val="72A510"/>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4.49</a:t>
            </a:r>
          </a:p>
        </p:txBody>
      </p:sp>
      <p:pic>
        <p:nvPicPr>
          <p:cNvPr id="6" name="Picture Placeholder 5" descr="This figure consists of three figures labeled a, b, and c. Figure a has two bulbous mounds pointing down, and the two extrema are listed as the local minima. Figure b has two bulbous mounds pointed up, and the two extrema are listed as the local maxima. Figure c is shaped like a saddle, and in the middle of the saddle, a point is marked as the saddle point."/>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9326" b="-9326"/>
          <a:stretch/>
        </p:blipFill>
        <p:spPr/>
      </p:pic>
    </p:spTree>
    <p:extLst>
      <p:ext uri="{BB962C8B-B14F-4D97-AF65-F5344CB8AC3E}">
        <p14:creationId xmlns:p14="http://schemas.microsoft.com/office/powerpoint/2010/main" val="3151442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has a local minimum at (−1, 2, −16).</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4.50</a:t>
            </a:r>
          </a:p>
        </p:txBody>
      </p:sp>
      <p:pic>
        <p:nvPicPr>
          <p:cNvPr id="4" name="Picture Placeholder 3" descr="The function f(x, y) = 4x2 + 9y2 + 8x – 36y + 24 is shown with local minimum at (–1, 2, –16). The shape is a plane curving up on both ends parallel to the y axis."/>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7378" r="-7378"/>
          <a:stretch/>
        </p:blipFill>
        <p:spPr/>
      </p:pic>
    </p:spTree>
    <p:extLst>
      <p:ext uri="{BB962C8B-B14F-4D97-AF65-F5344CB8AC3E}">
        <p14:creationId xmlns:p14="http://schemas.microsoft.com/office/powerpoint/2010/main" val="1300890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function </a:t>
                </a:r>
                <a14:m>
                  <m:oMath xmlns:m="http://schemas.openxmlformats.org/officeDocument/2006/math">
                    <m:r>
                      <a:rPr lang="en-US" sz="1600" i="1">
                        <a:latin typeface="Cambria Math"/>
                      </a:rPr>
                      <m:t>𝑔</m:t>
                    </m:r>
                    <m:r>
                      <a:rPr lang="en-US" sz="1600" i="1">
                        <a:latin typeface="Cambria Math"/>
                      </a:rPr>
                      <m:t>(</m:t>
                    </m:r>
                    <m:r>
                      <a:rPr lang="en-US" sz="1600" i="1">
                        <a:latin typeface="Cambria Math"/>
                      </a:rPr>
                      <m:t>𝑥</m:t>
                    </m:r>
                    <m:r>
                      <a:rPr lang="en-US" sz="1600" i="1">
                        <a:latin typeface="Cambria Math"/>
                      </a:rPr>
                      <m:t>, </m:t>
                    </m:r>
                    <m:r>
                      <a:rPr lang="en-US" sz="1600" i="1">
                        <a:latin typeface="Cambria Math"/>
                      </a:rPr>
                      <m:t>𝑦</m:t>
                    </m:r>
                    <m:r>
                      <a:rPr lang="en-US" sz="1600" i="1">
                        <a:latin typeface="Cambria Math"/>
                      </a:rPr>
                      <m:t>)</m:t>
                    </m:r>
                  </m:oMath>
                </a14:m>
                <a:r>
                  <a:rPr lang="en-US" sz="1600" dirty="0"/>
                  <a:t> has a local minimum and a saddle point.</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4.51</a:t>
            </a:r>
          </a:p>
        </p:txBody>
      </p:sp>
      <p:pic>
        <p:nvPicPr>
          <p:cNvPr id="5" name="Picture Placeholder 4" descr="The function f(x, y) = (1/3)x3 + y2 + + 2xy – 6x – 3y + 4 is shown with local minimum at (3, –3/2, –29/4) and saddle point at (−1, 5/2, 41/12). The shape is a plane curving up on the corners near (4, 3) and (−2, −2).&#10;&#10;"/>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17803" r="-17803"/>
          <a:stretch/>
        </p:blipFill>
        <p:spPr/>
      </p:pic>
    </p:spTree>
    <p:extLst>
      <p:ext uri="{BB962C8B-B14F-4D97-AF65-F5344CB8AC3E}">
        <p14:creationId xmlns:p14="http://schemas.microsoft.com/office/powerpoint/2010/main" val="2286679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domain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−2</m:t>
                    </m:r>
                    <m:r>
                      <a:rPr lang="en-US" sz="1600" b="0" i="1" smtClean="0">
                        <a:latin typeface="Cambria Math"/>
                      </a:rPr>
                      <m:t>𝑥𝑦</m:t>
                    </m:r>
                    <m:r>
                      <a:rPr lang="en-US" sz="1600" b="0" i="1" smtClean="0">
                        <a:latin typeface="Cambria Math"/>
                      </a:rPr>
                      <m:t>+4</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 −4</m:t>
                    </m:r>
                    <m:r>
                      <a:rPr lang="en-US" sz="1600" b="0" i="1" smtClean="0">
                        <a:latin typeface="Cambria Math"/>
                      </a:rPr>
                      <m:t>𝑥</m:t>
                    </m:r>
                    <m:r>
                      <a:rPr lang="en-US" sz="1600" b="0" i="1" smtClean="0">
                        <a:latin typeface="Cambria Math"/>
                      </a:rPr>
                      <m:t> −2</m:t>
                    </m:r>
                    <m:r>
                      <a:rPr lang="en-US" sz="1600" b="0" i="1" smtClean="0">
                        <a:latin typeface="Cambria Math"/>
                      </a:rPr>
                      <m:t>𝑦</m:t>
                    </m:r>
                    <m:r>
                      <a:rPr lang="en-US" sz="1600" b="0" i="1" smtClean="0">
                        <a:latin typeface="Cambria Math"/>
                      </a:rPr>
                      <m:t>+24</m:t>
                    </m:r>
                  </m:oMath>
                </a14:m>
                <a:r>
                  <a:rPr lang="es-ES" sz="1600" dirty="0"/>
                  <a:t>.</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4.52</a:t>
            </a:r>
          </a:p>
        </p:txBody>
      </p:sp>
      <p:pic>
        <p:nvPicPr>
          <p:cNvPr id="4" name="Picture Placeholder 3" descr="A rectangle is drawn in the first quadrant with one corner at the origin, horizontal length 4, and height 2. This rectangle is marked D, and the sides are marked in counterclockwise order from the side overlapping the x axis L1, L2, L3, and L4.&#10;&#10;"/>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67338" r="-67338"/>
          <a:stretch/>
        </p:blipFill>
        <p:spPr/>
      </p:pic>
    </p:spTree>
    <p:extLst>
      <p:ext uri="{BB962C8B-B14F-4D97-AF65-F5344CB8AC3E}">
        <p14:creationId xmlns:p14="http://schemas.microsoft.com/office/powerpoint/2010/main" val="1310094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200" y="5897217"/>
                <a:ext cx="8062912" cy="596347"/>
              </a:xfrm>
            </p:spPr>
            <p:txBody>
              <a:bodyPr>
                <a:normAutofit/>
              </a:bodyPr>
              <a:lstStyle/>
              <a:p>
                <a:r>
                  <a:rPr lang="en-US" sz="1600" dirty="0"/>
                  <a:t>The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has </a:t>
                </a:r>
                <a:r>
                  <a:rPr lang="en-US" sz="1600" dirty="0" smtClean="0"/>
                  <a:t>one </a:t>
                </a:r>
                <a:r>
                  <a:rPr lang="en-US" sz="1600" dirty="0"/>
                  <a:t>global </a:t>
                </a:r>
                <a:r>
                  <a:rPr lang="en-US" sz="1600" dirty="0" smtClean="0"/>
                  <a:t>minimum </a:t>
                </a:r>
                <a:r>
                  <a:rPr lang="en-US" sz="1600" dirty="0"/>
                  <a:t>and one global maximum over its domain.</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200" y="5897217"/>
                <a:ext cx="8062912" cy="596347"/>
              </a:xfrm>
              <a:blipFill rotWithShape="1">
                <a:blip r:embed="rId2"/>
                <a:stretch>
                  <a:fillRect l="-378" t="-306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4.53</a:t>
            </a:r>
          </a:p>
        </p:txBody>
      </p:sp>
      <p:pic>
        <p:nvPicPr>
          <p:cNvPr id="1026" name="Picture 2" descr="The function f(x, y) = x2 − 2xy – 4x + 4y2 – 2y + 24 is shown with local minima at (4, 2, 20) and (2, 0, 20), local maximum at (0, 2, 36), and global minimum at (3, 1, 17). The shape is a plane curving up on the corners significantly near (0, 2) and slightly less near (4, 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96609" y="900860"/>
            <a:ext cx="6057130" cy="487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856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domain of the function </a:t>
                </a:r>
                <a14:m>
                  <m:oMath xmlns:m="http://schemas.openxmlformats.org/officeDocument/2006/math">
                    <m:r>
                      <a:rPr lang="en-US" sz="1600" b="0" i="1" smtClean="0">
                        <a:latin typeface="Cambria Math"/>
                      </a:rPr>
                      <m:t>𝑔</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r>
                      <a:rPr lang="en-US" sz="1600" b="0" i="1" smtClean="0">
                        <a:latin typeface="Cambria Math"/>
                      </a:rPr>
                      <m:t>+4</m:t>
                    </m:r>
                    <m:r>
                      <a:rPr lang="en-US" sz="1600" b="0" i="1" smtClean="0">
                        <a:latin typeface="Cambria Math"/>
                      </a:rPr>
                      <m:t>𝑥</m:t>
                    </m:r>
                    <m:r>
                      <a:rPr lang="en-US" sz="1600" b="0" i="1" smtClean="0">
                        <a:latin typeface="Cambria Math"/>
                      </a:rPr>
                      <m:t> −6</m:t>
                    </m:r>
                    <m:r>
                      <a:rPr lang="en-US" sz="1600" b="0" i="1" smtClean="0">
                        <a:latin typeface="Cambria Math"/>
                      </a:rPr>
                      <m:t>𝑦</m:t>
                    </m:r>
                  </m:oMath>
                </a14:m>
                <a:r>
                  <a:rPr lang="es-ES" sz="1600" dirty="0"/>
                  <a:t>.</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4.54</a:t>
            </a:r>
          </a:p>
        </p:txBody>
      </p:sp>
      <p:pic>
        <p:nvPicPr>
          <p:cNvPr id="4" name="Picture Placeholder 3" descr="A filled-in circle marked D of radius four with center at the origin."/>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66839" r="-66839"/>
          <a:stretch/>
        </p:blipFill>
        <p:spPr/>
      </p:pic>
    </p:spTree>
    <p:extLst>
      <p:ext uri="{BB962C8B-B14F-4D97-AF65-F5344CB8AC3E}">
        <p14:creationId xmlns:p14="http://schemas.microsoft.com/office/powerpoint/2010/main" val="599937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has a local minimum and a local maximum.</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4.55</a:t>
            </a:r>
          </a:p>
        </p:txBody>
      </p:sp>
      <p:pic>
        <p:nvPicPr>
          <p:cNvPr id="5" name="Picture Placeholder 4" descr="The function f(x, y) = x2 + 4x + y2 – 6y is shown with local minimum at (–12/5, 16/5, –64/5) and local maximum at (12/5, −16/5, 224/5). The shape is a plane curving up from near (−4, 4) to (4, −4)."/>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28686" r="-28686"/>
          <a:stretch/>
        </p:blipFill>
        <p:spPr/>
      </p:pic>
    </p:spTree>
    <p:extLst>
      <p:ext uri="{BB962C8B-B14F-4D97-AF65-F5344CB8AC3E}">
        <p14:creationId xmlns:p14="http://schemas.microsoft.com/office/powerpoint/2010/main" val="3976848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normAutofit/>
          </a:bodyPr>
          <a:lstStyle/>
          <a:p>
            <a:r>
              <a:rPr lang="en-US" sz="1600" dirty="0"/>
              <a:t>(credit: modification of work by oatsy40, Flickr)</a:t>
            </a:r>
            <a:endParaRPr lang="en-US" sz="1600" dirty="0">
              <a:solidFill>
                <a:srgbClr val="72A510"/>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4.56</a:t>
            </a:r>
          </a:p>
        </p:txBody>
      </p:sp>
      <p:pic>
        <p:nvPicPr>
          <p:cNvPr id="4" name="Picture Placeholder 3" descr="A basket full of golf ball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6475" r="-36475"/>
          <a:stretch/>
        </p:blipFill>
        <p:spPr/>
      </p:pic>
    </p:spTree>
    <p:extLst>
      <p:ext uri="{BB962C8B-B14F-4D97-AF65-F5344CB8AC3E}">
        <p14:creationId xmlns:p14="http://schemas.microsoft.com/office/powerpoint/2010/main" val="331455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the domain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=48</m:t>
                    </m:r>
                    <m:r>
                      <a:rPr lang="en-US" sz="1600" b="0" i="1" smtClean="0">
                        <a:latin typeface="Cambria Math"/>
                      </a:rPr>
                      <m:t>𝑥</m:t>
                    </m:r>
                    <m:r>
                      <a:rPr lang="en-US" sz="1600" b="0" i="1" smtClean="0">
                        <a:latin typeface="Cambria Math"/>
                      </a:rPr>
                      <m:t>+96</m:t>
                    </m:r>
                    <m:r>
                      <a:rPr lang="en-US" sz="1600" b="0" i="1" smtClean="0">
                        <a:latin typeface="Cambria Math"/>
                      </a:rPr>
                      <m:t>𝑦</m:t>
                    </m:r>
                    <m:r>
                      <a:rPr lang="en-US" sz="1600" b="0" i="1" smtClean="0">
                        <a:latin typeface="Cambria Math"/>
                      </a:rPr>
                      <m:t> −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−2</m:t>
                    </m:r>
                    <m:r>
                      <a:rPr lang="en-US" sz="1600" b="0" i="1" smtClean="0">
                        <a:latin typeface="Cambria Math"/>
                      </a:rPr>
                      <m:t>𝑥𝑦</m:t>
                    </m:r>
                    <m:r>
                      <a:rPr lang="en-US" sz="1600" b="0" i="1" smtClean="0">
                        <a:latin typeface="Cambria Math"/>
                      </a:rPr>
                      <m:t> −9</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oMath>
                </a14:m>
                <a:r>
                  <a:rPr lang="en-US" sz="1600" dirty="0">
                    <a:solidFill>
                      <a:srgbClr val="72A510"/>
                    </a:solidFill>
                  </a:rPr>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4.57</a:t>
            </a:r>
          </a:p>
        </p:txBody>
      </p:sp>
      <p:pic>
        <p:nvPicPr>
          <p:cNvPr id="5" name="Picture Placeholder 4" descr="A rectangle is drawn in the first quadrant with one corner at the origin, horizontal length 50, and height 25. This rectangle is marked D, and the sides are marked in counterclockwise order from the side overlapping the x axis L1, L2, L3, and L4."/>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66309" r="-66309"/>
          <a:stretch/>
        </p:blipFill>
        <p:spPr/>
      </p:pic>
    </p:spTree>
    <p:extLst>
      <p:ext uri="{BB962C8B-B14F-4D97-AF65-F5344CB8AC3E}">
        <p14:creationId xmlns:p14="http://schemas.microsoft.com/office/powerpoint/2010/main" val="749537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profit function </a:t>
                </a:r>
                <a14:m>
                  <m:oMath xmlns:m="http://schemas.openxmlformats.org/officeDocument/2006/math">
                    <m:r>
                      <a:rPr lang="en-US" sz="1600" b="0" i="1" smtClean="0">
                        <a:latin typeface="Cambria Math"/>
                      </a:rPr>
                      <m:t>𝑓</m:t>
                    </m:r>
                    <m:r>
                      <a:rPr lang="en-US" sz="1600" b="0" i="1" smtClean="0">
                        <a:latin typeface="Cambria Math"/>
                      </a:rPr>
                      <m:t>(</m:t>
                    </m:r>
                    <m:r>
                      <a:rPr lang="en-US" sz="1600" b="0" i="1" smtClean="0">
                        <a:latin typeface="Cambria Math"/>
                      </a:rPr>
                      <m:t>𝑥</m:t>
                    </m:r>
                    <m:r>
                      <a:rPr lang="en-US" sz="1600" b="0" i="1" smtClean="0">
                        <a:latin typeface="Cambria Math"/>
                      </a:rPr>
                      <m:t>, </m:t>
                    </m:r>
                    <m:r>
                      <a:rPr lang="en-US" sz="1600" b="0" i="1" smtClean="0">
                        <a:latin typeface="Cambria Math"/>
                      </a:rPr>
                      <m:t>𝑦</m:t>
                    </m:r>
                    <m:r>
                      <a:rPr lang="en-US" sz="1600" b="0" i="1" smtClean="0">
                        <a:latin typeface="Cambria Math"/>
                      </a:rPr>
                      <m:t>)</m:t>
                    </m:r>
                  </m:oMath>
                </a14:m>
                <a:r>
                  <a:rPr lang="en-US" sz="1600" dirty="0"/>
                  <a:t> has a maximum at (21, 3, 648).</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4.58</a:t>
            </a:r>
          </a:p>
        </p:txBody>
      </p:sp>
      <p:pic>
        <p:nvPicPr>
          <p:cNvPr id="4" name="Picture Placeholder 3" descr="The function f(x, y) = 48x + 96y – x2 – 2xy – 9y2 is shown with maximum point at (21, 3, 648). The shape is a plane curving from near the origin down to (50, 25)."/>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37315" r="-37315"/>
          <a:stretch/>
        </p:blipFill>
        <p:spPr/>
      </p:pic>
    </p:spTree>
    <p:extLst>
      <p:ext uri="{BB962C8B-B14F-4D97-AF65-F5344CB8AC3E}">
        <p14:creationId xmlns:p14="http://schemas.microsoft.com/office/powerpoint/2010/main" val="54180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4.5</a:t>
            </a:r>
          </a:p>
        </p:txBody>
      </p:sp>
      <p:pic>
        <p:nvPicPr>
          <p:cNvPr id="2" name="Picture Placeholder 1" descr="A paraboloid with vertex at the origin. The equation z = f(x, y) = x2 + y2 is giv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3016" r="-63016"/>
          <a:stretch>
            <a:fillRect/>
          </a:stretch>
        </p:blipFill>
        <p:spPr/>
      </p:pic>
      <p:sp>
        <p:nvSpPr>
          <p:cNvPr id="7" name="Text Placeholder 6"/>
          <p:cNvSpPr>
            <a:spLocks noGrp="1"/>
          </p:cNvSpPr>
          <p:nvPr>
            <p:ph type="body" sz="quarter" idx="14"/>
          </p:nvPr>
        </p:nvSpPr>
        <p:spPr/>
        <p:txBody>
          <a:bodyPr>
            <a:normAutofit/>
          </a:bodyPr>
          <a:lstStyle/>
          <a:p>
            <a:r>
              <a:rPr lang="en-US" sz="1600" dirty="0"/>
              <a:t>A paraboloid is the graph of the given function of two variables.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35008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level curves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=48</m:t>
                    </m:r>
                    <m:r>
                      <a:rPr lang="en-US" sz="1600" b="0" i="1" smtClean="0">
                        <a:latin typeface="Cambria Math"/>
                      </a:rPr>
                      <m:t>𝑥</m:t>
                    </m:r>
                    <m:r>
                      <a:rPr lang="en-US" sz="1600" b="0" i="1" smtClean="0">
                        <a:latin typeface="Cambria Math"/>
                      </a:rPr>
                      <m:t>+96</m:t>
                    </m:r>
                    <m:r>
                      <a:rPr lang="en-US" sz="1600" b="0" i="1" smtClean="0">
                        <a:latin typeface="Cambria Math"/>
                      </a:rPr>
                      <m:t>𝑦</m:t>
                    </m:r>
                    <m:r>
                      <a:rPr lang="en-US" sz="1600" b="0" i="1" smtClean="0">
                        <a:latin typeface="Cambria Math"/>
                      </a:rPr>
                      <m:t>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−2</m:t>
                    </m:r>
                    <m:r>
                      <a:rPr lang="en-US" sz="1600" b="0" i="1" smtClean="0">
                        <a:latin typeface="Cambria Math"/>
                      </a:rPr>
                      <m:t>𝑥𝑦</m:t>
                    </m:r>
                    <m:r>
                      <a:rPr lang="en-US" sz="1600" b="0" i="1" smtClean="0">
                        <a:latin typeface="Cambria Math"/>
                      </a:rPr>
                      <m:t> −9</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oMath>
                </a14:m>
                <a:r>
                  <a:rPr lang="es-ES" sz="1600" i="1" dirty="0"/>
                  <a:t> </a:t>
                </a:r>
                <a:r>
                  <a:rPr lang="es-ES" sz="1600" dirty="0"/>
                  <a:t>corresponding to </a:t>
                </a:r>
                <a14:m>
                  <m:oMath xmlns:m="http://schemas.openxmlformats.org/officeDocument/2006/math">
                    <m:r>
                      <a:rPr lang="en-US" sz="1600" b="0" i="1" smtClean="0">
                        <a:latin typeface="Cambria Math"/>
                      </a:rPr>
                      <m:t>𝑐</m:t>
                    </m:r>
                    <m:r>
                      <a:rPr lang="en-US" sz="1600" b="0" i="1" smtClean="0">
                        <a:latin typeface="Cambria Math"/>
                      </a:rPr>
                      <m:t>=150, 250, 350</m:t>
                    </m:r>
                  </m:oMath>
                </a14:m>
                <a:r>
                  <a:rPr lang="en-US" sz="1600" dirty="0"/>
                  <a:t>, and </a:t>
                </a:r>
                <a14:m>
                  <m:oMath xmlns:m="http://schemas.openxmlformats.org/officeDocument/2006/math">
                    <m:r>
                      <a:rPr lang="en-US" sz="1600" i="1" dirty="0" smtClean="0">
                        <a:latin typeface="Cambria Math"/>
                      </a:rPr>
                      <m:t>4</m:t>
                    </m:r>
                    <m:r>
                      <a:rPr lang="en-US" sz="1600" b="0" i="1" dirty="0" smtClean="0">
                        <a:latin typeface="Cambria Math"/>
                      </a:rPr>
                      <m:t>0</m:t>
                    </m:r>
                    <m:r>
                      <a:rPr lang="en-US" sz="1600" i="1">
                        <a:latin typeface="Cambria Math"/>
                      </a:rPr>
                      <m:t>0</m:t>
                    </m:r>
                  </m:oMath>
                </a14:m>
                <a:r>
                  <a:rPr lang="en-US" sz="1600" dirty="0"/>
                  <a:t>.</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4.59</a:t>
            </a:r>
          </a:p>
        </p:txBody>
      </p:sp>
      <p:pic>
        <p:nvPicPr>
          <p:cNvPr id="5" name="Picture Placeholder 4" descr="A series of rotated ellipses that become increasingly large. The smallest one is marked f(x, y) = 400, and the biggest one is marked f(x, y) = 150."/>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5848" r="-45848"/>
          <a:stretch/>
        </p:blipFill>
        <p:spPr/>
      </p:pic>
    </p:spTree>
    <p:extLst>
      <p:ext uri="{BB962C8B-B14F-4D97-AF65-F5344CB8AC3E}">
        <p14:creationId xmlns:p14="http://schemas.microsoft.com/office/powerpoint/2010/main" val="304625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level curves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=48</m:t>
                    </m:r>
                    <m:r>
                      <a:rPr lang="en-US" sz="1600" b="0" i="1" smtClean="0">
                        <a:latin typeface="Cambria Math"/>
                      </a:rPr>
                      <m:t>𝑥</m:t>
                    </m:r>
                    <m:r>
                      <a:rPr lang="en-US" sz="1600" b="0" i="1" smtClean="0">
                        <a:latin typeface="Cambria Math"/>
                      </a:rPr>
                      <m:t>+96</m:t>
                    </m:r>
                    <m:r>
                      <a:rPr lang="en-US" sz="1600" b="0" i="1" smtClean="0">
                        <a:latin typeface="Cambria Math"/>
                      </a:rPr>
                      <m:t>𝑦</m:t>
                    </m:r>
                    <m:r>
                      <a:rPr lang="en-US" sz="1600" b="0" i="1" smtClean="0">
                        <a:latin typeface="Cambria Math"/>
                      </a:rPr>
                      <m:t> −</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 −2</m:t>
                    </m:r>
                    <m:r>
                      <a:rPr lang="en-US" sz="1600" b="0" i="1" smtClean="0">
                        <a:latin typeface="Cambria Math"/>
                      </a:rPr>
                      <m:t>𝑥𝑦</m:t>
                    </m:r>
                    <m:r>
                      <a:rPr lang="en-US" sz="1600" b="0" i="1" smtClean="0">
                        <a:latin typeface="Cambria Math"/>
                      </a:rPr>
                      <m:t> −9</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oMath>
                </a14:m>
                <a:r>
                  <a:rPr lang="es-ES" sz="1600" i="1" dirty="0"/>
                  <a:t> </a:t>
                </a:r>
                <a:r>
                  <a:rPr lang="es-ES" sz="1600" dirty="0"/>
                  <a:t>corresponding to </a:t>
                </a:r>
                <a14:m>
                  <m:oMath xmlns:m="http://schemas.openxmlformats.org/officeDocument/2006/math">
                    <m:r>
                      <a:rPr lang="en-US" sz="1600" b="0" i="1" smtClean="0">
                        <a:latin typeface="Cambria Math"/>
                      </a:rPr>
                      <m:t>𝑐</m:t>
                    </m:r>
                    <m:r>
                      <a:rPr lang="en-US" sz="1600" b="0" i="1" smtClean="0">
                        <a:latin typeface="Cambria Math"/>
                      </a:rPr>
                      <m:t>=150, 250, 350</m:t>
                    </m:r>
                  </m:oMath>
                </a14:m>
                <a:r>
                  <a:rPr lang="en-US" sz="1600" dirty="0"/>
                  <a:t>, and </a:t>
                </a:r>
                <a14:m>
                  <m:oMath xmlns:m="http://schemas.openxmlformats.org/officeDocument/2006/math">
                    <m:r>
                      <a:rPr lang="en-US" sz="1600" i="1">
                        <a:latin typeface="Cambria Math"/>
                      </a:rPr>
                      <m:t>3</m:t>
                    </m:r>
                    <m:r>
                      <a:rPr lang="en-US" sz="1600" b="0" i="1" smtClean="0">
                        <a:latin typeface="Cambria Math"/>
                      </a:rPr>
                      <m:t>9</m:t>
                    </m:r>
                    <m:r>
                      <a:rPr lang="en-US" sz="1600" i="1">
                        <a:latin typeface="Cambria Math"/>
                      </a:rPr>
                      <m:t>5</m:t>
                    </m:r>
                  </m:oMath>
                </a14:m>
                <a:r>
                  <a:rPr lang="en-US" sz="1600" dirty="0"/>
                  <a:t>. The red graph is the constraint function.</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4.60</a:t>
            </a:r>
          </a:p>
        </p:txBody>
      </p:sp>
      <p:pic>
        <p:nvPicPr>
          <p:cNvPr id="4" name="Picture Placeholder 3" descr="A series of rotated ellipses that become increasingly large. On the smallest ellipse, which is red, there is a tangent line marked with equation 20x + 4y = 216 that appears to touch the ellipse near (10, 4)."/>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6193" r="-46193"/>
          <a:stretch/>
        </p:blipFill>
        <p:spPr/>
      </p:pic>
    </p:spTree>
    <p:extLst>
      <p:ext uri="{BB962C8B-B14F-4D97-AF65-F5344CB8AC3E}">
        <p14:creationId xmlns:p14="http://schemas.microsoft.com/office/powerpoint/2010/main" val="3960874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Graph of level curves of the function </a:t>
                </a:r>
                <a14:m>
                  <m:oMath xmlns:m="http://schemas.openxmlformats.org/officeDocument/2006/math">
                    <m:r>
                      <a:rPr lang="en-US" sz="1600" b="0" i="1" smtClean="0">
                        <a:latin typeface="Cambria Math"/>
                      </a:rPr>
                      <m:t>𝑓</m:t>
                    </m:r>
                    <m:d>
                      <m:dPr>
                        <m:ctrlPr>
                          <a:rPr lang="en-US" sz="1600" b="0" i="1" smtClean="0">
                            <a:latin typeface="Cambria Math"/>
                          </a:rPr>
                        </m:ctrlPr>
                      </m:dPr>
                      <m:e>
                        <m:r>
                          <a:rPr lang="en-US" sz="1600" b="0" i="1" smtClean="0">
                            <a:latin typeface="Cambria Math"/>
                          </a:rPr>
                          <m:t>𝑥</m:t>
                        </m:r>
                        <m:r>
                          <a:rPr lang="en-US" sz="1600" b="0" i="1" smtClean="0">
                            <a:latin typeface="Cambria Math"/>
                          </a:rPr>
                          <m:t>, </m:t>
                        </m:r>
                        <m:r>
                          <a:rPr lang="en-US" sz="1600" b="0" i="1" smtClean="0">
                            <a:latin typeface="Cambria Math"/>
                          </a:rPr>
                          <m:t>𝑦</m:t>
                        </m:r>
                      </m:e>
                    </m:d>
                    <m:r>
                      <a:rPr lang="en-US" sz="1600" b="0" i="1" smtClean="0">
                        <a:latin typeface="Cambria Math"/>
                      </a:rPr>
                      <m:t>=</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i="1">
                        <a:latin typeface="Cambria Math"/>
                      </a:rPr>
                      <m:t>+</m:t>
                    </m:r>
                    <m:r>
                      <a:rPr lang="en-US" sz="1600" b="0" i="1" smtClean="0">
                        <a:latin typeface="Cambria Math"/>
                      </a:rPr>
                      <m:t>4</m:t>
                    </m:r>
                    <m:sSup>
                      <m:sSupPr>
                        <m:ctrlPr>
                          <a:rPr lang="en-US" sz="1600" i="1">
                            <a:latin typeface="Cambria Math"/>
                          </a:rPr>
                        </m:ctrlPr>
                      </m:sSupPr>
                      <m:e>
                        <m:r>
                          <a:rPr lang="en-US" sz="1600" i="1">
                            <a:latin typeface="Cambria Math"/>
                          </a:rPr>
                          <m:t>𝑦</m:t>
                        </m:r>
                      </m:e>
                      <m:sup>
                        <m:r>
                          <a:rPr lang="en-US" sz="1600" i="1">
                            <a:latin typeface="Cambria Math"/>
                          </a:rPr>
                          <m:t>2</m:t>
                        </m:r>
                      </m:sup>
                    </m:sSup>
                    <m:r>
                      <a:rPr lang="en-US" sz="1600" i="1">
                        <a:latin typeface="Cambria Math"/>
                      </a:rPr>
                      <m:t>−</m:t>
                    </m:r>
                    <m:r>
                      <a:rPr lang="en-US" sz="1600" b="0" i="1" smtClean="0">
                        <a:latin typeface="Cambria Math"/>
                      </a:rPr>
                      <m:t>2</m:t>
                    </m:r>
                    <m:r>
                      <a:rPr lang="en-US" sz="1600" b="0" i="1" smtClean="0">
                        <a:latin typeface="Cambria Math"/>
                      </a:rPr>
                      <m:t>𝑥</m:t>
                    </m:r>
                    <m:r>
                      <a:rPr lang="en-US" sz="1600" b="0" i="1" smtClean="0">
                        <a:latin typeface="Cambria Math"/>
                      </a:rPr>
                      <m:t>+8</m:t>
                    </m:r>
                    <m:r>
                      <a:rPr lang="en-US" sz="1600" b="0" i="1" smtClean="0">
                        <a:latin typeface="Cambria Math"/>
                      </a:rPr>
                      <m:t>𝑦</m:t>
                    </m:r>
                  </m:oMath>
                </a14:m>
                <a:r>
                  <a:rPr lang="es-ES" sz="1600" dirty="0"/>
                  <a:t> corresponding to </a:t>
                </a:r>
                <a14:m>
                  <m:oMath xmlns:m="http://schemas.openxmlformats.org/officeDocument/2006/math">
                    <m:r>
                      <a:rPr lang="en-US" sz="1600" b="0" i="1" smtClean="0">
                        <a:latin typeface="Cambria Math"/>
                      </a:rPr>
                      <m:t>𝑐</m:t>
                    </m:r>
                    <m:r>
                      <a:rPr lang="en-US" sz="1600" b="0" i="1" smtClean="0">
                        <a:latin typeface="Cambria Math"/>
                      </a:rPr>
                      <m:t>=10</m:t>
                    </m:r>
                  </m:oMath>
                </a14:m>
                <a:r>
                  <a:rPr lang="en-US" sz="1600" i="1" dirty="0"/>
                  <a:t> </a:t>
                </a:r>
                <a:r>
                  <a:rPr lang="en-US" sz="1600" dirty="0"/>
                  <a:t>and </a:t>
                </a:r>
                <a14:m>
                  <m:oMath xmlns:m="http://schemas.openxmlformats.org/officeDocument/2006/math">
                    <m:r>
                      <a:rPr lang="en-US" sz="1600" b="0" i="0" smtClean="0">
                        <a:latin typeface="Cambria Math"/>
                      </a:rPr>
                      <m:t>26</m:t>
                    </m:r>
                    <m:r>
                      <a:rPr lang="en-US" sz="1600" i="1">
                        <a:latin typeface="Cambria Math"/>
                      </a:rPr>
                      <m:t> </m:t>
                    </m:r>
                  </m:oMath>
                </a14:m>
                <a:r>
                  <a:rPr lang="en-US" sz="1600" dirty="0"/>
                  <a:t>. The red graph is the constraint function.</a:t>
                </a:r>
                <a:endParaRPr lang="en-US" sz="1600" dirty="0">
                  <a:solidFill>
                    <a:srgbClr val="72A510"/>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2" name="Title 1"/>
          <p:cNvSpPr>
            <a:spLocks noGrp="1"/>
          </p:cNvSpPr>
          <p:nvPr>
            <p:ph type="title"/>
          </p:nvPr>
        </p:nvSpPr>
        <p:spPr/>
        <p:txBody>
          <a:bodyPr/>
          <a:lstStyle/>
          <a:p>
            <a:r>
              <a:rPr lang="en-US" dirty="0"/>
              <a:t>Figure 4.61</a:t>
            </a:r>
          </a:p>
        </p:txBody>
      </p:sp>
      <p:pic>
        <p:nvPicPr>
          <p:cNvPr id="5" name="Picture Placeholder 4" descr="Two rotated ellipses, one within the other. On the largest ellipse, which is marked f(x, y) = 26, there is a tangent line marked with equation x + 2y = 7 that appears to touch the ellipse near (5, 1)."/>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66861" r="-66861"/>
          <a:stretch/>
        </p:blipFill>
        <p:spPr/>
      </p:pic>
    </p:spTree>
    <p:extLst>
      <p:ext uri="{BB962C8B-B14F-4D97-AF65-F5344CB8AC3E}">
        <p14:creationId xmlns:p14="http://schemas.microsoft.com/office/powerpoint/2010/main" val="1725899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 BY-NC-SA 4.0 International license; it may be reproduced or modified for noncommercial purposes only but must be attributed to </a:t>
            </a:r>
            <a:r>
              <a:rPr lang="en-US" sz="1600" dirty="0" err="1"/>
              <a:t>OpenStax</a:t>
            </a:r>
            <a:r>
              <a:rPr lang="en-US" sz="1600" dirty="0"/>
              <a:t>, Rice University and any changes must be noted. Any adaptation must be shared under the same type of license.</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9944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4.6</a:t>
            </a:r>
          </a:p>
        </p:txBody>
      </p:sp>
      <p:pic>
        <p:nvPicPr>
          <p:cNvPr id="2" name="Picture Placeholder 1" descr="A paraboloid center seemingly on the positive z axis. The equation z = f(x, y) = 16 – (x – 3)2 – (y – 2)2 is giv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0059" r="-70059"/>
          <a:stretch>
            <a:fillRect/>
          </a:stretch>
        </p:blipFill>
        <p:spPr/>
      </p:pic>
      <p:sp>
        <p:nvSpPr>
          <p:cNvPr id="7" name="Text Placeholder 6"/>
          <p:cNvSpPr>
            <a:spLocks noGrp="1"/>
          </p:cNvSpPr>
          <p:nvPr>
            <p:ph type="body" sz="quarter" idx="14"/>
          </p:nvPr>
        </p:nvSpPr>
        <p:spPr/>
        <p:txBody>
          <a:bodyPr>
            <a:normAutofit/>
          </a:bodyPr>
          <a:lstStyle/>
          <a:p>
            <a:r>
              <a:rPr lang="en-US" sz="1600" dirty="0"/>
              <a:t>The graph of the given function of two variables is also a paraboloid.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6297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4.7</a:t>
            </a:r>
          </a:p>
        </p:txBody>
      </p:sp>
      <p:pic>
        <p:nvPicPr>
          <p:cNvPr id="2" name="Picture Placeholder 1" descr="This figure consists of two figures marked a and b. Figure a shows a topographic map of Devil’s Tower, which has its lines very close together to indicate the very steep terrain. Figure b shows a picture of Devil’s Tower, which has very steep sid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084" r="-13084"/>
          <a:stretch>
            <a:fillRect/>
          </a:stretch>
        </p:blipFill>
        <p:spPr/>
      </p:pic>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t>A topographical map of Devil’s Tower, Wyoming. Lines that are close together indicate very steep terrain.</a:t>
            </a:r>
          </a:p>
          <a:p>
            <a:pPr marL="342900" indent="-342900">
              <a:buAutoNum type="alphaLcParenBoth"/>
            </a:pPr>
            <a:r>
              <a:rPr lang="en-US" sz="1600" dirty="0"/>
              <a:t>A perspective photo of Devil’s Tower shows just how steep its sides are. Notice the top of the tower has the same shape as the center of the topographical map.</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5117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4.8</a:t>
            </a:r>
          </a:p>
        </p:txBody>
      </p:sp>
      <p:pic>
        <p:nvPicPr>
          <p:cNvPr id="2" name="Picture Placeholder 1" descr="Three concentric circles with center at the origin. The largest circle marked c = 0 has a radius of 3. The medium circle marked c = 1 has a radius slightly less than 3. The smallest circle marked c = 2 has a radius slightly more than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866" r="-6686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Level curves of the function </a:t>
                </a:r>
                <a14:m>
                  <m:oMath xmlns:m="http://schemas.openxmlformats.org/officeDocument/2006/math">
                    <m:r>
                      <a:rPr lang="en-US" sz="1600" b="0" i="1" smtClean="0">
                        <a:latin typeface="Cambria Math"/>
                      </a:rPr>
                      <m:t>𝑔</m:t>
                    </m:r>
                    <m:d>
                      <m:dPr>
                        <m:ctrlPr>
                          <a:rPr lang="en-US" sz="1600" b="0" i="1" smtClean="0">
                            <a:latin typeface="Cambria Math"/>
                          </a:rPr>
                        </m:ctrlPr>
                      </m:dPr>
                      <m:e>
                        <m:r>
                          <a:rPr lang="en-US" sz="1600" b="0" i="1" smtClean="0">
                            <a:latin typeface="Cambria Math"/>
                          </a:rPr>
                          <m:t>𝑥</m:t>
                        </m:r>
                        <m:r>
                          <a:rPr lang="en-US" sz="1600" b="0" i="1" smtClean="0">
                            <a:latin typeface="Cambria Math"/>
                          </a:rPr>
                          <m:t>,</m:t>
                        </m:r>
                        <m:r>
                          <a:rPr lang="en-US" sz="1600" b="0" i="0" smtClean="0">
                            <a:latin typeface="Cambria Math"/>
                          </a:rPr>
                          <m:t> </m:t>
                        </m:r>
                        <m:r>
                          <a:rPr lang="en-US" sz="1600" b="0" i="1" smtClean="0">
                            <a:latin typeface="Cambria Math"/>
                          </a:rPr>
                          <m:t>𝑦</m:t>
                        </m:r>
                      </m:e>
                    </m:d>
                    <m:r>
                      <a:rPr lang="en-US" sz="1600" b="0" i="1" smtClean="0">
                        <a:latin typeface="Cambria Math"/>
                      </a:rPr>
                      <m:t>= </m:t>
                    </m:r>
                    <m:rad>
                      <m:radPr>
                        <m:degHide m:val="on"/>
                        <m:ctrlPr>
                          <a:rPr lang="en-US" sz="1600" b="0" i="1" smtClean="0">
                            <a:latin typeface="Cambria Math"/>
                          </a:rPr>
                        </m:ctrlPr>
                      </m:radPr>
                      <m:deg/>
                      <m:e>
                        <m:r>
                          <a:rPr lang="en-US" sz="1600" b="0" i="1" smtClean="0">
                            <a:latin typeface="Cambria Math"/>
                          </a:rPr>
                          <m:t>9−</m:t>
                        </m:r>
                        <m:sSup>
                          <m:sSupPr>
                            <m:ctrlPr>
                              <a:rPr lang="en-US" sz="1600" b="0" i="1" smtClean="0">
                                <a:latin typeface="Cambria Math"/>
                              </a:rPr>
                            </m:ctrlPr>
                          </m:sSupPr>
                          <m:e>
                            <m:r>
                              <a:rPr lang="en-US" sz="1600" b="0" i="1" smtClean="0">
                                <a:latin typeface="Cambria Math"/>
                              </a:rPr>
                              <m:t>𝑥</m:t>
                            </m:r>
                          </m:e>
                          <m:sup>
                            <m:r>
                              <a:rPr lang="en-US" sz="1600" b="0" i="1" smtClean="0">
                                <a:latin typeface="Cambria Math"/>
                              </a:rPr>
                              <m:t>2</m:t>
                            </m:r>
                          </m:sup>
                        </m:sSup>
                        <m:r>
                          <a:rPr lang="en-US" sz="1600" b="0" i="1" smtClean="0">
                            <a:latin typeface="Cambria Math"/>
                          </a:rPr>
                          <m:t>−</m:t>
                        </m:r>
                        <m:sSup>
                          <m:sSupPr>
                            <m:ctrlPr>
                              <a:rPr lang="en-US" sz="1600" b="0" i="1" smtClean="0">
                                <a:latin typeface="Cambria Math"/>
                              </a:rPr>
                            </m:ctrlPr>
                          </m:sSupPr>
                          <m:e>
                            <m:r>
                              <a:rPr lang="en-US" sz="1600" b="0" i="1" smtClean="0">
                                <a:latin typeface="Cambria Math"/>
                              </a:rPr>
                              <m:t>𝑦</m:t>
                            </m:r>
                          </m:e>
                          <m:sup>
                            <m:r>
                              <a:rPr lang="en-US" sz="1600" b="0" i="1" smtClean="0">
                                <a:latin typeface="Cambria Math"/>
                              </a:rPr>
                              <m:t>2</m:t>
                            </m:r>
                          </m:sup>
                        </m:sSup>
                      </m:e>
                    </m:rad>
                  </m:oMath>
                </a14:m>
                <a:r>
                  <a:rPr lang="en-US" sz="1600" dirty="0"/>
                  <a:t>, using </a:t>
                </a:r>
                <a14:m>
                  <m:oMath xmlns:m="http://schemas.openxmlformats.org/officeDocument/2006/math">
                    <m:r>
                      <a:rPr lang="en-US" sz="1600" b="0" i="1" smtClean="0">
                        <a:latin typeface="Cambria Math"/>
                      </a:rPr>
                      <m:t>𝑐</m:t>
                    </m:r>
                    <m:r>
                      <a:rPr lang="en-US" sz="1600" b="0" i="1" smtClean="0">
                        <a:latin typeface="Cambria Math"/>
                      </a:rPr>
                      <m:t>=0, 1, 2</m:t>
                    </m:r>
                  </m:oMath>
                </a14:m>
                <a:r>
                  <a:rPr lang="en-US" sz="1600" dirty="0"/>
                  <a:t>, and </a:t>
                </a:r>
                <a14:m>
                  <m:oMath xmlns:m="http://schemas.openxmlformats.org/officeDocument/2006/math">
                    <m:r>
                      <a:rPr lang="en-US" sz="1600" i="1">
                        <a:latin typeface="Cambria Math"/>
                      </a:rPr>
                      <m:t>3</m:t>
                    </m:r>
                  </m:oMath>
                </a14:m>
                <a:r>
                  <a:rPr lang="en-US" sz="1600" dirty="0"/>
                  <a:t> (</a:t>
                </a:r>
                <a14:m>
                  <m:oMath xmlns:m="http://schemas.openxmlformats.org/officeDocument/2006/math">
                    <m:r>
                      <a:rPr lang="en-US" sz="1600" b="0" i="1" smtClean="0">
                        <a:latin typeface="Cambria Math"/>
                      </a:rPr>
                      <m:t>𝑐</m:t>
                    </m:r>
                    <m:r>
                      <a:rPr lang="en-US" sz="1600" b="0" i="1" smtClean="0">
                        <a:latin typeface="Cambria Math"/>
                      </a:rPr>
                      <m:t>=3</m:t>
                    </m:r>
                  </m:oMath>
                </a14:m>
                <a:r>
                  <a:rPr lang="en-US" sz="1600" dirty="0"/>
                  <a:t> corresponds to the origin).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13840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750</TotalTime>
  <Words>1930</Words>
  <Application>Microsoft Office PowerPoint</Application>
  <PresentationFormat>On-screen Show (4:3)</PresentationFormat>
  <Paragraphs>129</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Essential</vt:lpstr>
      <vt:lpstr>PowerPoint Presentation</vt:lpstr>
      <vt:lpstr>Figure 4.1</vt:lpstr>
      <vt:lpstr>Figure 4.2</vt:lpstr>
      <vt:lpstr>Figure 4.3</vt:lpstr>
      <vt:lpstr>Figure 4.4</vt:lpstr>
      <vt:lpstr>Figure 4.5</vt:lpstr>
      <vt:lpstr>Figure 4.6</vt:lpstr>
      <vt:lpstr>Figure 4.7</vt:lpstr>
      <vt:lpstr>Figure 4.8</vt:lpstr>
      <vt:lpstr>Figure 4.9</vt:lpstr>
      <vt:lpstr>Figure 4.10</vt:lpstr>
      <vt:lpstr>Figure 4.11</vt:lpstr>
      <vt:lpstr>Figure 4.12</vt:lpstr>
      <vt:lpstr>Figure 4.13</vt:lpstr>
      <vt:lpstr>Figure 4.14</vt:lpstr>
      <vt:lpstr>Figure 4.15</vt:lpstr>
      <vt:lpstr>Figure 4.16</vt:lpstr>
      <vt:lpstr>Figure 4.17</vt:lpstr>
      <vt:lpstr>Figure 4.18</vt:lpstr>
      <vt:lpstr>Figure 4.19</vt:lpstr>
      <vt:lpstr>Figure 4.20</vt:lpstr>
      <vt:lpstr>Figure 4.21</vt:lpstr>
      <vt:lpstr>Figure 4.22</vt:lpstr>
      <vt:lpstr>Figure 4.23</vt:lpstr>
      <vt:lpstr>Figure 4.24</vt:lpstr>
      <vt:lpstr>Figure 4.25</vt:lpstr>
      <vt:lpstr>Figure 4.26</vt:lpstr>
      <vt:lpstr>Figure 4.27</vt:lpstr>
      <vt:lpstr>Figure 4.28</vt:lpstr>
      <vt:lpstr>Figure 4.29</vt:lpstr>
      <vt:lpstr>Figure 4.30</vt:lpstr>
      <vt:lpstr>Figure 4.31</vt:lpstr>
      <vt:lpstr>Figure 4.32</vt:lpstr>
      <vt:lpstr>Figure 4.33</vt:lpstr>
      <vt:lpstr>Figure 4.34</vt:lpstr>
      <vt:lpstr>Figure 4.35</vt:lpstr>
      <vt:lpstr>Figure 4.36</vt:lpstr>
      <vt:lpstr>Figure 4.37</vt:lpstr>
      <vt:lpstr>Figure 4.38</vt:lpstr>
      <vt:lpstr>Figure 4.39</vt:lpstr>
      <vt:lpstr>Figure 4.40</vt:lpstr>
      <vt:lpstr>Figure 4.41</vt:lpstr>
      <vt:lpstr>Figure 4.42</vt:lpstr>
      <vt:lpstr>Figure 4.43</vt:lpstr>
      <vt:lpstr>Figure 4.44</vt:lpstr>
      <vt:lpstr>Figure 4.45</vt:lpstr>
      <vt:lpstr>Figure 4.46</vt:lpstr>
      <vt:lpstr>Figure 4.47</vt:lpstr>
      <vt:lpstr>Figure 4.48</vt:lpstr>
      <vt:lpstr>Figure 4.49</vt:lpstr>
      <vt:lpstr>Figure 4.50</vt:lpstr>
      <vt:lpstr>Figure 4.51</vt:lpstr>
      <vt:lpstr>Figure 4.52</vt:lpstr>
      <vt:lpstr>Figure 4.53</vt:lpstr>
      <vt:lpstr>Figure 4.54</vt:lpstr>
      <vt:lpstr>Figure 4.55</vt:lpstr>
      <vt:lpstr>Figure 4.56</vt:lpstr>
      <vt:lpstr>Figure 4.57</vt:lpstr>
      <vt:lpstr>Figure 4.58</vt:lpstr>
      <vt:lpstr>Figure 4.59</vt:lpstr>
      <vt:lpstr>Figure 4.60</vt:lpstr>
      <vt:lpstr>Figure 4.61</vt:lpstr>
      <vt:lpstr>PowerPoint Presentation</vt:lpstr>
    </vt:vector>
  </TitlesOfParts>
  <Company>WNI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106</cp:revision>
  <dcterms:created xsi:type="dcterms:W3CDTF">2012-06-04T02:13:36Z</dcterms:created>
  <dcterms:modified xsi:type="dcterms:W3CDTF">2019-08-20T19:08:17Z</dcterms:modified>
</cp:coreProperties>
</file>