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0"/>
  </p:notesMasterIdLst>
  <p:handoutMasterIdLst>
    <p:handoutMasterId r:id="rId21"/>
  </p:handoutMasterIdLst>
  <p:sldIdLst>
    <p:sldId id="256" r:id="rId2"/>
    <p:sldId id="277" r:id="rId3"/>
    <p:sldId id="280" r:id="rId4"/>
    <p:sldId id="281" r:id="rId5"/>
    <p:sldId id="282" r:id="rId6"/>
    <p:sldId id="284" r:id="rId7"/>
    <p:sldId id="285" r:id="rId8"/>
    <p:sldId id="286" r:id="rId9"/>
    <p:sldId id="287" r:id="rId10"/>
    <p:sldId id="288" r:id="rId11"/>
    <p:sldId id="289" r:id="rId12"/>
    <p:sldId id="283" r:id="rId13"/>
    <p:sldId id="290" r:id="rId14"/>
    <p:sldId id="293" r:id="rId15"/>
    <p:sldId id="292" r:id="rId16"/>
    <p:sldId id="294" r:id="rId17"/>
    <p:sldId id="295"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0" autoAdjust="0"/>
    <p:restoredTop sz="90160" autoAdjust="0"/>
  </p:normalViewPr>
  <p:slideViewPr>
    <p:cSldViewPr snapToGrid="0" snapToObjects="1">
      <p:cViewPr varScale="1">
        <p:scale>
          <a:sx n="42" d="100"/>
          <a:sy n="42" d="100"/>
        </p:scale>
        <p:origin x="48" y="8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6ED3A-F35C-0A4E-ADF4-9DF8DD36825F}" type="datetimeFigureOut">
              <a:rPr lang="en-US" smtClean="0"/>
              <a:t>6/24/2019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62F89E-7A8D-BC4C-9BBE-97BA3B45EF3F}" type="slidenum">
              <a:rPr lang="en-US" smtClean="0"/>
              <a:t>‹#›</a:t>
            </a:fld>
            <a:endParaRPr lang="en-US"/>
          </a:p>
        </p:txBody>
      </p:sp>
    </p:spTree>
    <p:extLst>
      <p:ext uri="{BB962C8B-B14F-4D97-AF65-F5344CB8AC3E}">
        <p14:creationId xmlns:p14="http://schemas.microsoft.com/office/powerpoint/2010/main" val="154823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62F89E-7A8D-BC4C-9BBE-97BA3B45EF3F}" type="slidenum">
              <a:rPr lang="en-US" smtClean="0"/>
              <a:t>6</a:t>
            </a:fld>
            <a:endParaRPr lang="en-US"/>
          </a:p>
        </p:txBody>
      </p:sp>
    </p:spTree>
    <p:extLst>
      <p:ext uri="{BB962C8B-B14F-4D97-AF65-F5344CB8AC3E}">
        <p14:creationId xmlns:p14="http://schemas.microsoft.com/office/powerpoint/2010/main" val="61051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62F89E-7A8D-BC4C-9BBE-97BA3B45EF3F}" type="slidenum">
              <a:rPr lang="en-US" smtClean="0"/>
              <a:t>7</a:t>
            </a:fld>
            <a:endParaRPr lang="en-US"/>
          </a:p>
        </p:txBody>
      </p:sp>
    </p:spTree>
    <p:extLst>
      <p:ext uri="{BB962C8B-B14F-4D97-AF65-F5344CB8AC3E}">
        <p14:creationId xmlns:p14="http://schemas.microsoft.com/office/powerpoint/2010/main" val="1374344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62F89E-7A8D-BC4C-9BBE-97BA3B45EF3F}" type="slidenum">
              <a:rPr lang="en-US" smtClean="0"/>
              <a:t>8</a:t>
            </a:fld>
            <a:endParaRPr lang="en-US"/>
          </a:p>
        </p:txBody>
      </p:sp>
    </p:spTree>
    <p:extLst>
      <p:ext uri="{BB962C8B-B14F-4D97-AF65-F5344CB8AC3E}">
        <p14:creationId xmlns:p14="http://schemas.microsoft.com/office/powerpoint/2010/main" val="147717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62F89E-7A8D-BC4C-9BBE-97BA3B45EF3F}" type="slidenum">
              <a:rPr lang="en-US" smtClean="0"/>
              <a:t>9</a:t>
            </a:fld>
            <a:endParaRPr lang="en-US"/>
          </a:p>
        </p:txBody>
      </p:sp>
    </p:spTree>
    <p:extLst>
      <p:ext uri="{BB962C8B-B14F-4D97-AF65-F5344CB8AC3E}">
        <p14:creationId xmlns:p14="http://schemas.microsoft.com/office/powerpoint/2010/main" val="94511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62F89E-7A8D-BC4C-9BBE-97BA3B45EF3F}" type="slidenum">
              <a:rPr lang="en-US" smtClean="0"/>
              <a:t>10</a:t>
            </a:fld>
            <a:endParaRPr lang="en-US"/>
          </a:p>
        </p:txBody>
      </p:sp>
    </p:spTree>
    <p:extLst>
      <p:ext uri="{BB962C8B-B14F-4D97-AF65-F5344CB8AC3E}">
        <p14:creationId xmlns:p14="http://schemas.microsoft.com/office/powerpoint/2010/main" val="1780695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62F89E-7A8D-BC4C-9BBE-97BA3B45EF3F}" type="slidenum">
              <a:rPr lang="en-US" smtClean="0"/>
              <a:t>12</a:t>
            </a:fld>
            <a:endParaRPr lang="en-US"/>
          </a:p>
        </p:txBody>
      </p:sp>
    </p:spTree>
    <p:extLst>
      <p:ext uri="{BB962C8B-B14F-4D97-AF65-F5344CB8AC3E}">
        <p14:creationId xmlns:p14="http://schemas.microsoft.com/office/powerpoint/2010/main" val="1918502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62F89E-7A8D-BC4C-9BBE-97BA3B45EF3F}" type="slidenum">
              <a:rPr lang="en-US" smtClean="0"/>
              <a:t>13</a:t>
            </a:fld>
            <a:endParaRPr lang="en-US"/>
          </a:p>
        </p:txBody>
      </p:sp>
    </p:spTree>
    <p:extLst>
      <p:ext uri="{BB962C8B-B14F-4D97-AF65-F5344CB8AC3E}">
        <p14:creationId xmlns:p14="http://schemas.microsoft.com/office/powerpoint/2010/main" val="147461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62F89E-7A8D-BC4C-9BBE-97BA3B45EF3F}" type="slidenum">
              <a:rPr lang="en-US" smtClean="0"/>
              <a:t>16</a:t>
            </a:fld>
            <a:endParaRPr lang="en-US"/>
          </a:p>
        </p:txBody>
      </p:sp>
    </p:spTree>
    <p:extLst>
      <p:ext uri="{BB962C8B-B14F-4D97-AF65-F5344CB8AC3E}">
        <p14:creationId xmlns:p14="http://schemas.microsoft.com/office/powerpoint/2010/main" val="141154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24,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24,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24,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24,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24,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CALCULUS </a:t>
            </a:r>
            <a:r>
              <a:rPr lang="en-US" dirty="0" err="1">
                <a:latin typeface="+mn-lt"/>
              </a:rPr>
              <a:t>volUME</a:t>
            </a:r>
            <a:r>
              <a:rPr lang="en-US" dirty="0">
                <a:latin typeface="+mn-lt"/>
              </a:rPr>
              <a:t> 3</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7 SECOND-ORDER DIFFERENTIAL EQUATIONS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7.7</a:t>
            </a:r>
          </a:p>
        </p:txBody>
      </p:sp>
      <p:pic>
        <p:nvPicPr>
          <p:cNvPr id="2" name="Picture Placeholder 1" descr="This figure has two graphs labeled (a) and (b). The first graph is in the first quadrant and is a decreasing curve with the horizontal axis as a horizontal asymptote. The second graph initially is a decreasing function but becomes increasing below the horizontal axis. Then, the horizontal axis is also a horizontal asymptote."/>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812" r="-812"/>
          <a:stretch>
            <a:fillRect/>
          </a:stretch>
        </p:blipFill>
        <p:spPr/>
      </p:pic>
      <p:sp>
        <p:nvSpPr>
          <p:cNvPr id="7" name="Text Placeholder 6"/>
          <p:cNvSpPr>
            <a:spLocks noGrp="1"/>
          </p:cNvSpPr>
          <p:nvPr>
            <p:ph type="body" sz="quarter" idx="14"/>
          </p:nvPr>
        </p:nvSpPr>
        <p:spPr/>
        <p:txBody>
          <a:bodyPr>
            <a:normAutofit/>
          </a:bodyPr>
          <a:lstStyle/>
          <a:p>
            <a:r>
              <a:rPr lang="en-US" sz="1600" dirty="0"/>
              <a:t>Behavior of a critically damped spring-mass system. The system graphed in part </a:t>
            </a:r>
            <a:r>
              <a:rPr lang="en-US" sz="1600" dirty="0">
                <a:solidFill>
                  <a:srgbClr val="6CB255"/>
                </a:solidFill>
              </a:rPr>
              <a:t>(a)</a:t>
            </a:r>
            <a:r>
              <a:rPr lang="en-US" sz="1600" dirty="0"/>
              <a:t> has more damping than the system graphed in part </a:t>
            </a:r>
            <a:r>
              <a:rPr lang="en-US" sz="1600" dirty="0">
                <a:solidFill>
                  <a:srgbClr val="6CB255"/>
                </a:solidFill>
              </a:rPr>
              <a:t>(b)</a:t>
            </a:r>
            <a:r>
              <a:rPr lang="en-US" sz="1600" dirty="0"/>
              <a:t>.</a:t>
            </a:r>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389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7.8</a:t>
            </a:r>
          </a:p>
        </p:txBody>
      </p:sp>
      <p:pic>
        <p:nvPicPr>
          <p:cNvPr id="2" name="Picture Placeholder 1" descr="This figure is an oscillating graph where the amplitude is decreasing. There are red dashed curves at the peaks of the amplitudes showing the pattern of a decreasing amplitude. As t increases, the horizontal axis becomes a horizontal asymptot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995" r="-11995"/>
          <a:stretch>
            <a:fillRect/>
          </a:stretch>
        </p:blipFill>
        <p:spPr/>
      </p:pic>
      <p:sp>
        <p:nvSpPr>
          <p:cNvPr id="7" name="Text Placeholder 6"/>
          <p:cNvSpPr>
            <a:spLocks noGrp="1"/>
          </p:cNvSpPr>
          <p:nvPr>
            <p:ph type="body" sz="quarter" idx="14"/>
          </p:nvPr>
        </p:nvSpPr>
        <p:spPr/>
        <p:txBody>
          <a:bodyPr>
            <a:normAutofit/>
          </a:bodyPr>
          <a:lstStyle/>
          <a:p>
            <a:r>
              <a:rPr lang="en-US" sz="1600" dirty="0"/>
              <a:t>Behavior of an underdamped spring-mass system.</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9036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7.9</a:t>
            </a:r>
          </a:p>
        </p:txBody>
      </p:sp>
      <p:pic>
        <p:nvPicPr>
          <p:cNvPr id="2" name="Picture Placeholder 1" descr="This picture is a shock absorber on a motorcycle."/>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0427" r="-1042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(credit: modification of work by </a:t>
            </a:r>
            <a:r>
              <a:rPr lang="en-US" sz="1600" dirty="0" err="1">
                <a:solidFill>
                  <a:schemeClr val="tx1"/>
                </a:solidFill>
              </a:rPr>
              <a:t>nSeika</a:t>
            </a:r>
            <a:r>
              <a:rPr lang="en-US" sz="1600" dirty="0">
                <a:solidFill>
                  <a:schemeClr val="tx1"/>
                </a:solidFill>
              </a:rPr>
              <a:t>, Flickr)</a:t>
            </a:r>
          </a:p>
        </p:txBody>
      </p:sp>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8132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7.10</a:t>
            </a:r>
          </a:p>
        </p:txBody>
      </p:sp>
      <p:pic>
        <p:nvPicPr>
          <p:cNvPr id="2" name="Picture Placeholder 1" descr="This figure has two springs attached above at a fixed point. The first spring is labeled, “Natural Position,” and has an uncompressed spring hanging vertically. The second spring is labeled, “Equilibrium Position,” and has a compressed spring hanging vertically. The vertical difference between the two springs is labeled, “s.”"/>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16438" r="-16438"/>
          <a:stretch>
            <a:fillRect/>
          </a:stretch>
        </p:blipFill>
        <p:spPr/>
      </p:pic>
      <p:sp>
        <p:nvSpPr>
          <p:cNvPr id="7" name="Text Placeholder 6"/>
          <p:cNvSpPr>
            <a:spLocks noGrp="1"/>
          </p:cNvSpPr>
          <p:nvPr>
            <p:ph type="body" sz="quarter" idx="14"/>
          </p:nvPr>
        </p:nvSpPr>
        <p:spPr/>
        <p:txBody>
          <a:bodyPr>
            <a:normAutofit/>
          </a:bodyPr>
          <a:lstStyle/>
          <a:p>
            <a:r>
              <a:rPr lang="en-US" sz="1600" dirty="0"/>
              <a:t>We can use a spring-mass system to model a motorcycle suspension.</a:t>
            </a:r>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8243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7.11</a:t>
            </a:r>
          </a:p>
        </p:txBody>
      </p:sp>
      <p:pic>
        <p:nvPicPr>
          <p:cNvPr id="2" name="Picture Placeholder 1" descr="This figure is the graph of the function f(x) = 7/2e^−8t −19/6e^−12t. The vertical axis is scaled in increments of 0.05, and the horizontal axis is labeled, “t.” It is scaled in increments of tenths. The graph intersects the horizontal axis increasing, reaches a maximum, then decreases. The horizontal axis is a horizontal asymptot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1063" r="-21063"/>
          <a:stretch>
            <a:fillRect/>
          </a:stretch>
        </p:blipFill>
        <p:spPr/>
      </p:pic>
      <p:sp>
        <p:nvSpPr>
          <p:cNvPr id="7" name="Text Placeholder 6"/>
          <p:cNvSpPr>
            <a:spLocks noGrp="1"/>
          </p:cNvSpPr>
          <p:nvPr>
            <p:ph type="body" sz="quarter" idx="14"/>
          </p:nvPr>
        </p:nvSpPr>
        <p:spPr/>
        <p:txBody>
          <a:bodyPr>
            <a:normAutofit/>
          </a:bodyPr>
          <a:lstStyle/>
          <a:p>
            <a:r>
              <a:rPr lang="en-US" sz="1600" dirty="0"/>
              <a:t>Graph of the equation of motion over a time of one second.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7915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7.12</a:t>
            </a:r>
          </a:p>
        </p:txBody>
      </p:sp>
      <p:pic>
        <p:nvPicPr>
          <p:cNvPr id="3" name="Picture Placeholder 2" descr="This figure has three images. The first is a picture of the Mars Lander landing on a surface. The second picture is a diagram of the Mars Lander at touchdown, with an uncompressed spring with length L between the Lander and the landing surface. The third image is a diagram of the Lander in equilibrium position after the Lander has landed. The spring is compressed a distance of 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1554" b="-21554"/>
          <a:stretch>
            <a:fillRect/>
          </a:stretch>
        </p:blipFill>
        <p:spPr/>
      </p:pic>
      <p:sp>
        <p:nvSpPr>
          <p:cNvPr id="7" name="Text Placeholder 6"/>
          <p:cNvSpPr>
            <a:spLocks noGrp="1"/>
          </p:cNvSpPr>
          <p:nvPr>
            <p:ph type="body" sz="quarter" idx="14"/>
          </p:nvPr>
        </p:nvSpPr>
        <p:spPr/>
        <p:txBody>
          <a:bodyPr>
            <a:normAutofit/>
          </a:bodyPr>
          <a:lstStyle/>
          <a:p>
            <a:r>
              <a:rPr lang="en-US" sz="1600" dirty="0"/>
              <a:t>The landing craft suspension can be represented as a damped spring-mass system. (credit “lander”: NASA)</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1634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7.13</a:t>
            </a:r>
          </a:p>
        </p:txBody>
      </p:sp>
      <p:pic>
        <p:nvPicPr>
          <p:cNvPr id="2" name="Picture Placeholder 1" descr="This figure is a diagram of a circuit. It has broken lines at the bottom labeled C. On the left side there is an open circle labeled E. The top has diagonal lines labeled R. The right side has little bumps labeled L."/>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2222" r="-32222"/>
          <a:stretch>
            <a:fillRect/>
          </a:stretch>
        </p:blipFill>
        <p:spPr/>
      </p:pic>
      <p:sp>
        <p:nvSpPr>
          <p:cNvPr id="7" name="Text Placeholder 6"/>
          <p:cNvSpPr>
            <a:spLocks noGrp="1"/>
          </p:cNvSpPr>
          <p:nvPr>
            <p:ph type="body" sz="quarter" idx="14"/>
          </p:nvPr>
        </p:nvSpPr>
        <p:spPr/>
        <p:txBody>
          <a:bodyPr>
            <a:normAutofit/>
          </a:bodyPr>
          <a:lstStyle/>
          <a:p>
            <a:r>
              <a:rPr lang="en-US" sz="1600" dirty="0"/>
              <a:t>An </a:t>
            </a:r>
            <a:r>
              <a:rPr lang="en-US" sz="1600" i="1" dirty="0"/>
              <a:t>RLC</a:t>
            </a:r>
            <a:r>
              <a:rPr lang="en-US" sz="1600" dirty="0"/>
              <a:t> series circuit can be modeled by the same differential equation as a </a:t>
            </a:r>
            <a:br>
              <a:rPr lang="en-US" sz="1600" dirty="0"/>
            </a:br>
            <a:r>
              <a:rPr lang="en-US" sz="1600" dirty="0"/>
              <a:t>mass-spring system.</a:t>
            </a:r>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6368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This figure is the graph of a function. The graph is oscillating with the highest amplitude above the origin. The horizontal axis is labeled in increments of 2.5. The vertical axis is labeled in increments of 0.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738" r="-2473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8265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 BY-NC-SA 4.0 International license; it may be reproduced or modified for noncommercial purposes only but must be attributed to </a:t>
            </a:r>
            <a:r>
              <a:rPr lang="en-US" sz="1600" dirty="0" err="1"/>
              <a:t>OpenStax</a:t>
            </a:r>
            <a:r>
              <a:rPr lang="en-US" sz="1600" dirty="0"/>
              <a:t>, Rice University and any changes must be noted. Any adaptation must be shared under the same type of license.</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9944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a:t>
            </a:r>
          </a:p>
        </p:txBody>
      </p:sp>
      <p:pic>
        <p:nvPicPr>
          <p:cNvPr id="3" name="Picture Placeholder 2" descr="This is a picture of a shock absorber on a motorcyc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881" r="-20881"/>
          <a:stretch>
            <a:fillRect/>
          </a:stretch>
        </p:blipFill>
        <p:spPr/>
      </p:pic>
      <p:sp>
        <p:nvSpPr>
          <p:cNvPr id="7" name="Text Placeholder 6"/>
          <p:cNvSpPr>
            <a:spLocks noGrp="1"/>
          </p:cNvSpPr>
          <p:nvPr>
            <p:ph type="body" sz="quarter" idx="14"/>
          </p:nvPr>
        </p:nvSpPr>
        <p:spPr/>
        <p:txBody>
          <a:bodyPr>
            <a:normAutofit/>
          </a:bodyPr>
          <a:lstStyle/>
          <a:p>
            <a:r>
              <a:rPr lang="en-US" sz="1600" dirty="0"/>
              <a:t>A motorcycle suspension system is an example of a damped spring-mass system. The spring absorbs bumps and keeps the tire in contact with the road. The shock absorber damps the motion so the motorcycle does not continue to bounce after going over each bump. (credit: </a:t>
            </a:r>
            <a:r>
              <a:rPr lang="en-US" sz="1600" dirty="0" err="1"/>
              <a:t>nSeika</a:t>
            </a:r>
            <a:r>
              <a:rPr lang="en-US" sz="1600" dirty="0"/>
              <a:t>, 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3" name="Picture Placeholder 2" descr="This figure is a graph of the function y = e^−3x sin 2x. The x axis is scaled in increments of tenths. The y axis is scaled in increments of even tenths. The curve passes through the origin and has a horizontal asymptote of the positive x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93" b="-769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8591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This figure is the graph of y(t) = e^−t + te^−t. The horizontal axis is labeled with t and is scaled in increments of even tenths. The y axis is scaled in increments of 0.5. The graph passes through positive one and decreases with a horizontal asymptote of the positive t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114" b="-151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188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a:t>
            </a:r>
          </a:p>
        </p:txBody>
      </p:sp>
      <p:pic>
        <p:nvPicPr>
          <p:cNvPr id="2" name="Picture Placeholder 1" descr="This figure has three images of springs. The first image is a vertical spring in its natural position with length L attached at the top to a fixed point. The second image shows a vertical spring with a mass m attached to the spring, stretching the spring distance s from L. The spring is in equilibrium. The third image is a vertical spring with mass m attached where the spring is in motion, distance x from equilibrium L + 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8542" r="-18542"/>
          <a:stretch>
            <a:fillRect/>
          </a:stretch>
        </p:blipFill>
        <p:spPr/>
      </p:pic>
      <p:sp>
        <p:nvSpPr>
          <p:cNvPr id="7" name="Text Placeholder 6"/>
          <p:cNvSpPr>
            <a:spLocks noGrp="1"/>
          </p:cNvSpPr>
          <p:nvPr>
            <p:ph type="body" sz="quarter" idx="14"/>
          </p:nvPr>
        </p:nvSpPr>
        <p:spPr/>
        <p:txBody>
          <a:bodyPr>
            <a:normAutofit/>
          </a:bodyPr>
          <a:lstStyle/>
          <a:p>
            <a:r>
              <a:rPr lang="en-US" sz="1600" dirty="0"/>
              <a:t>A spring in its natural position </a:t>
            </a:r>
            <a:r>
              <a:rPr lang="en-US" sz="1600" dirty="0">
                <a:solidFill>
                  <a:srgbClr val="6CB255"/>
                </a:solidFill>
              </a:rPr>
              <a:t>(a)</a:t>
            </a:r>
            <a:r>
              <a:rPr lang="en-US" sz="1600" dirty="0"/>
              <a:t>, at equilibrium with a mass </a:t>
            </a:r>
            <a:r>
              <a:rPr lang="en-US" sz="1600" i="1" dirty="0"/>
              <a:t>m</a:t>
            </a:r>
            <a:r>
              <a:rPr lang="en-US" sz="1600" dirty="0"/>
              <a:t> attached </a:t>
            </a:r>
            <a:r>
              <a:rPr lang="en-US" sz="1600" dirty="0">
                <a:solidFill>
                  <a:srgbClr val="6CB255"/>
                </a:solidFill>
              </a:rPr>
              <a:t>(b)</a:t>
            </a:r>
            <a:r>
              <a:rPr lang="en-US" sz="1600" dirty="0"/>
              <a:t>, and in oscillatory motion </a:t>
            </a:r>
            <a:r>
              <a:rPr lang="en-US" sz="1600" dirty="0">
                <a:solidFill>
                  <a:srgbClr val="6CB255"/>
                </a:solidFill>
              </a:rPr>
              <a:t>(c)</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3597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7.3</a:t>
            </a:r>
          </a:p>
        </p:txBody>
      </p:sp>
      <p:pic>
        <p:nvPicPr>
          <p:cNvPr id="2" name="Picture Placeholder 1" descr="This figure is the graph of f(t) = sin 2t. It is a periodic, oscillating graph. The period of the graph is represented with a line pointing from one peak to the next. It is labeled with the period T = 2π/ω."/>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19867" r="-19867"/>
          <a:stretch>
            <a:fillRect/>
          </a:stretch>
        </p:blipFill>
        <p:spPr/>
      </p:pic>
      <p:sp>
        <p:nvSpPr>
          <p:cNvPr id="7" name="Text Placeholder 6"/>
          <p:cNvSpPr>
            <a:spLocks noGrp="1"/>
          </p:cNvSpPr>
          <p:nvPr>
            <p:ph type="body" sz="quarter" idx="14"/>
          </p:nvPr>
        </p:nvSpPr>
        <p:spPr/>
        <p:txBody>
          <a:bodyPr>
            <a:normAutofit/>
          </a:bodyPr>
          <a:lstStyle/>
          <a:p>
            <a:r>
              <a:rPr lang="en-US" sz="1600" dirty="0"/>
              <a:t>A graph of vertical displacement versus time for simple harmonic motion.</a:t>
            </a:r>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7142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7.4</a:t>
            </a:r>
          </a:p>
        </p:txBody>
      </p:sp>
      <p:pic>
        <p:nvPicPr>
          <p:cNvPr id="2" name="Picture Placeholder 1" descr="This figure is the graph of f(t) = sin 2t. It is a periodic, oscillating graph. The period of the graph is represented with a line pointing from one peak to the next. It is labeled with the period T = 2π/ω. The graph has a phase shift of ϕ/ω so that the sine curve has the value zero to the left of the origin."/>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30475" r="-30475"/>
          <a:stretch>
            <a:fillRect/>
          </a:stretch>
        </p:blipFill>
        <p:spPr/>
      </p:pic>
      <p:sp>
        <p:nvSpPr>
          <p:cNvPr id="7" name="Text Placeholder 6"/>
          <p:cNvSpPr>
            <a:spLocks noGrp="1"/>
          </p:cNvSpPr>
          <p:nvPr>
            <p:ph type="body" sz="quarter" idx="14"/>
          </p:nvPr>
        </p:nvSpPr>
        <p:spPr/>
        <p:txBody>
          <a:bodyPr>
            <a:normAutofit/>
          </a:bodyPr>
          <a:lstStyle/>
          <a:p>
            <a:r>
              <a:rPr lang="en-US" sz="1600" dirty="0"/>
              <a:t>A graph of vertical displacement versus time for simple harmonic motion with a phase change.</a:t>
            </a:r>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09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7.5</a:t>
            </a:r>
          </a:p>
        </p:txBody>
      </p:sp>
      <p:pic>
        <p:nvPicPr>
          <p:cNvPr id="2" name="Picture Placeholder 1" descr="This figure is a pneumatic cylinder. The cylinder is clear, and the piston can be seen."/>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A dashpot is a pneumatic cylinder that dampens the motion of an oscillating system.</a:t>
            </a:r>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8960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7.6</a:t>
            </a:r>
          </a:p>
        </p:txBody>
      </p:sp>
      <p:pic>
        <p:nvPicPr>
          <p:cNvPr id="2" name="Picture Placeholder 1" descr="This figure has two graphs labeled (a) and (b). The first graph is a decreasing curve with the horizontal axis as a horizontal asymptote. The second graph initially is a decreasing function but becomes increasing below the horizontal axis. Then, the horizontal axis is also a horizontal asymptote."/>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812" r="-812"/>
          <a:stretch>
            <a:fillRect/>
          </a:stretch>
        </p:blipFill>
        <p:spPr/>
      </p:pic>
      <p:sp>
        <p:nvSpPr>
          <p:cNvPr id="7" name="Text Placeholder 6"/>
          <p:cNvSpPr>
            <a:spLocks noGrp="1"/>
          </p:cNvSpPr>
          <p:nvPr>
            <p:ph type="body" sz="quarter" idx="14"/>
          </p:nvPr>
        </p:nvSpPr>
        <p:spPr/>
        <p:txBody>
          <a:bodyPr>
            <a:normAutofit/>
          </a:bodyPr>
          <a:lstStyle/>
          <a:p>
            <a:r>
              <a:rPr lang="en-US" sz="1600" dirty="0"/>
              <a:t>Behavior of an overdamped spring-mass system, with no change in direction </a:t>
            </a:r>
            <a:r>
              <a:rPr lang="en-US" sz="1600" dirty="0">
                <a:solidFill>
                  <a:srgbClr val="6CB255"/>
                </a:solidFill>
              </a:rPr>
              <a:t>(a)</a:t>
            </a:r>
            <a:r>
              <a:rPr lang="en-US" sz="1600" dirty="0"/>
              <a:t> and only one change in direction </a:t>
            </a:r>
            <a:r>
              <a:rPr lang="en-US" sz="1600" dirty="0">
                <a:solidFill>
                  <a:srgbClr val="6CB255"/>
                </a:solidFill>
              </a:rPr>
              <a:t>(b)</a:t>
            </a:r>
            <a:r>
              <a:rPr lang="en-US" sz="1600" dirty="0"/>
              <a:t>.</a:t>
            </a:r>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44182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364</TotalTime>
  <Words>351</Words>
  <Application>Microsoft Office PowerPoint</Application>
  <PresentationFormat>On-screen Show (4:3)</PresentationFormat>
  <Paragraphs>39</Paragraphs>
  <Slides>18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Calibri</vt:lpstr>
      <vt:lpstr>Essential</vt:lpstr>
      <vt:lpstr>PowerPoint Presentation</vt:lpstr>
      <vt:lpstr>Figure 7.1</vt:lpstr>
      <vt:lpstr>PowerPoint Presentation</vt:lpstr>
      <vt:lpstr>PowerPoint Presentation</vt:lpstr>
      <vt:lpstr>Figure 7.2</vt:lpstr>
      <vt:lpstr>Figure 7.3</vt:lpstr>
      <vt:lpstr>Figure 7.4</vt:lpstr>
      <vt:lpstr>Figure 7.5</vt:lpstr>
      <vt:lpstr>Figure 7.6</vt:lpstr>
      <vt:lpstr>Figure 7.7</vt:lpstr>
      <vt:lpstr>Figure 7.8</vt:lpstr>
      <vt:lpstr>Figure 7.9</vt:lpstr>
      <vt:lpstr>Figure 7.10</vt:lpstr>
      <vt:lpstr>Figure 7.11</vt:lpstr>
      <vt:lpstr>Figure 7.12</vt:lpstr>
      <vt:lpstr>Figure 7.13</vt:lpstr>
      <vt:lpstr>PowerPoint Presentation</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Jose Escalante</cp:lastModifiedBy>
  <cp:revision>56</cp:revision>
  <dcterms:created xsi:type="dcterms:W3CDTF">2012-06-04T02:13:36Z</dcterms:created>
  <dcterms:modified xsi:type="dcterms:W3CDTF">2019-06-24T16:34:34Z</dcterms:modified>
</cp:coreProperties>
</file>