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4"/>
    <p:sldMasterId id="2147483743" r:id="rId5"/>
  </p:sldMasterIdLst>
  <p:notesMasterIdLst>
    <p:notesMasterId r:id="rId25"/>
  </p:notesMasterIdLst>
  <p:handoutMasterIdLst>
    <p:handoutMasterId r:id="rId26"/>
  </p:handoutMasterIdLst>
  <p:sldIdLst>
    <p:sldId id="461" r:id="rId6"/>
    <p:sldId id="501" r:id="rId7"/>
    <p:sldId id="481" r:id="rId8"/>
    <p:sldId id="495" r:id="rId9"/>
    <p:sldId id="502" r:id="rId10"/>
    <p:sldId id="482" r:id="rId11"/>
    <p:sldId id="499" r:id="rId12"/>
    <p:sldId id="496" r:id="rId13"/>
    <p:sldId id="483" r:id="rId14"/>
    <p:sldId id="503" r:id="rId15"/>
    <p:sldId id="504" r:id="rId16"/>
    <p:sldId id="505" r:id="rId17"/>
    <p:sldId id="497" r:id="rId18"/>
    <p:sldId id="506" r:id="rId19"/>
    <p:sldId id="498" r:id="rId20"/>
    <p:sldId id="508" r:id="rId21"/>
    <p:sldId id="507" r:id="rId22"/>
    <p:sldId id="494" r:id="rId23"/>
    <p:sldId id="480" r:id="rId24"/>
  </p:sldIdLst>
  <p:sldSz cx="9906000" cy="6858000" type="A4"/>
  <p:notesSz cx="6858000" cy="9144000"/>
  <p:defaultTextStyle>
    <a:defPPr>
      <a:defRPr lang="nl-NL"/>
    </a:defPPr>
    <a:lvl1pPr algn="l" rtl="0" eaLnBrk="0" fontAlgn="base" hangingPunct="0">
      <a:spcBef>
        <a:spcPct val="0"/>
      </a:spcBef>
      <a:spcAft>
        <a:spcPct val="0"/>
      </a:spcAft>
      <a:defRPr kern="1200">
        <a:solidFill>
          <a:schemeClr val="tx1"/>
        </a:solidFill>
        <a:latin typeface="FB Kievit" pitchFamily="2" charset="0"/>
        <a:ea typeface="+mn-ea"/>
        <a:cs typeface="+mn-cs"/>
      </a:defRPr>
    </a:lvl1pPr>
    <a:lvl2pPr marL="457200" algn="l" rtl="0" eaLnBrk="0" fontAlgn="base" hangingPunct="0">
      <a:spcBef>
        <a:spcPct val="0"/>
      </a:spcBef>
      <a:spcAft>
        <a:spcPct val="0"/>
      </a:spcAft>
      <a:defRPr kern="1200">
        <a:solidFill>
          <a:schemeClr val="tx1"/>
        </a:solidFill>
        <a:latin typeface="FB Kievit" pitchFamily="2" charset="0"/>
        <a:ea typeface="+mn-ea"/>
        <a:cs typeface="+mn-cs"/>
      </a:defRPr>
    </a:lvl2pPr>
    <a:lvl3pPr marL="914400" algn="l" rtl="0" eaLnBrk="0" fontAlgn="base" hangingPunct="0">
      <a:spcBef>
        <a:spcPct val="0"/>
      </a:spcBef>
      <a:spcAft>
        <a:spcPct val="0"/>
      </a:spcAft>
      <a:defRPr kern="1200">
        <a:solidFill>
          <a:schemeClr val="tx1"/>
        </a:solidFill>
        <a:latin typeface="FB Kievit" pitchFamily="2" charset="0"/>
        <a:ea typeface="+mn-ea"/>
        <a:cs typeface="+mn-cs"/>
      </a:defRPr>
    </a:lvl3pPr>
    <a:lvl4pPr marL="1371600" algn="l" rtl="0" eaLnBrk="0" fontAlgn="base" hangingPunct="0">
      <a:spcBef>
        <a:spcPct val="0"/>
      </a:spcBef>
      <a:spcAft>
        <a:spcPct val="0"/>
      </a:spcAft>
      <a:defRPr kern="1200">
        <a:solidFill>
          <a:schemeClr val="tx1"/>
        </a:solidFill>
        <a:latin typeface="FB Kievit" pitchFamily="2" charset="0"/>
        <a:ea typeface="+mn-ea"/>
        <a:cs typeface="+mn-cs"/>
      </a:defRPr>
    </a:lvl4pPr>
    <a:lvl5pPr marL="1828800" algn="l" rtl="0" eaLnBrk="0" fontAlgn="base" hangingPunct="0">
      <a:spcBef>
        <a:spcPct val="0"/>
      </a:spcBef>
      <a:spcAft>
        <a:spcPct val="0"/>
      </a:spcAft>
      <a:defRPr kern="1200">
        <a:solidFill>
          <a:schemeClr val="tx1"/>
        </a:solidFill>
        <a:latin typeface="FB Kievit" pitchFamily="2" charset="0"/>
        <a:ea typeface="+mn-ea"/>
        <a:cs typeface="+mn-cs"/>
      </a:defRPr>
    </a:lvl5pPr>
    <a:lvl6pPr marL="2286000" algn="l" defTabSz="914400" rtl="0" eaLnBrk="1" latinLnBrk="0" hangingPunct="1">
      <a:defRPr kern="1200">
        <a:solidFill>
          <a:schemeClr val="tx1"/>
        </a:solidFill>
        <a:latin typeface="FB Kievit" pitchFamily="2" charset="0"/>
        <a:ea typeface="+mn-ea"/>
        <a:cs typeface="+mn-cs"/>
      </a:defRPr>
    </a:lvl6pPr>
    <a:lvl7pPr marL="2743200" algn="l" defTabSz="914400" rtl="0" eaLnBrk="1" latinLnBrk="0" hangingPunct="1">
      <a:defRPr kern="1200">
        <a:solidFill>
          <a:schemeClr val="tx1"/>
        </a:solidFill>
        <a:latin typeface="FB Kievit" pitchFamily="2" charset="0"/>
        <a:ea typeface="+mn-ea"/>
        <a:cs typeface="+mn-cs"/>
      </a:defRPr>
    </a:lvl7pPr>
    <a:lvl8pPr marL="3200400" algn="l" defTabSz="914400" rtl="0" eaLnBrk="1" latinLnBrk="0" hangingPunct="1">
      <a:defRPr kern="1200">
        <a:solidFill>
          <a:schemeClr val="tx1"/>
        </a:solidFill>
        <a:latin typeface="FB Kievit" pitchFamily="2" charset="0"/>
        <a:ea typeface="+mn-ea"/>
        <a:cs typeface="+mn-cs"/>
      </a:defRPr>
    </a:lvl8pPr>
    <a:lvl9pPr marL="3657600" algn="l" defTabSz="914400" rtl="0" eaLnBrk="1" latinLnBrk="0" hangingPunct="1">
      <a:defRPr kern="1200">
        <a:solidFill>
          <a:schemeClr val="tx1"/>
        </a:solidFill>
        <a:latin typeface="FB Kievit" pitchFamily="2" charset="0"/>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5148" userDrawn="1">
          <p15:clr>
            <a:srgbClr val="A4A3A4"/>
          </p15:clr>
        </p15:guide>
        <p15:guide id="3" pos="5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A95"/>
    <a:srgbClr val="005678"/>
    <a:srgbClr val="74A800"/>
    <a:srgbClr val="EF7F00"/>
    <a:srgbClr val="E37800"/>
    <a:srgbClr val="FF8800"/>
    <a:srgbClr val="005EA8"/>
    <a:srgbClr val="0A3D8F"/>
    <a:srgbClr val="01A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260" autoAdjust="0"/>
  </p:normalViewPr>
  <p:slideViewPr>
    <p:cSldViewPr>
      <p:cViewPr varScale="1">
        <p:scale>
          <a:sx n="74" d="100"/>
          <a:sy n="74" d="100"/>
        </p:scale>
        <p:origin x="1206" y="72"/>
      </p:cViewPr>
      <p:guideLst>
        <p:guide orient="horz" pos="4110"/>
        <p:guide pos="5148"/>
        <p:guide pos="55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5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DECB2-5AA4-4506-B596-6335381ABFB7}"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5E11266-84E7-4487-8807-00C702003610}">
      <dgm:prSet phldrT="[Text]" custT="1"/>
      <dgm:spPr/>
      <dgm:t>
        <a:bodyPr/>
        <a:lstStyle/>
        <a:p>
          <a:r>
            <a:rPr lang="en-US" sz="4000" baseline="0" dirty="0" smtClean="0"/>
            <a:t>Discover</a:t>
          </a:r>
          <a:endParaRPr lang="en-US" sz="4000" baseline="0" dirty="0"/>
        </a:p>
      </dgm:t>
    </dgm:pt>
    <dgm:pt modelId="{20D228B8-AEC8-4AE9-B4E3-43DD07CF63B1}" type="parTrans" cxnId="{A59C94B2-7748-4C7B-B061-A3CEC8AD32FF}">
      <dgm:prSet/>
      <dgm:spPr/>
      <dgm:t>
        <a:bodyPr/>
        <a:lstStyle/>
        <a:p>
          <a:endParaRPr lang="en-US"/>
        </a:p>
      </dgm:t>
    </dgm:pt>
    <dgm:pt modelId="{3725787A-BBD2-4457-BEDB-703643DD7A91}" type="sibTrans" cxnId="{A59C94B2-7748-4C7B-B061-A3CEC8AD32FF}">
      <dgm:prSet/>
      <dgm:spPr/>
      <dgm:t>
        <a:bodyPr/>
        <a:lstStyle/>
        <a:p>
          <a:endParaRPr lang="en-US"/>
        </a:p>
      </dgm:t>
    </dgm:pt>
    <dgm:pt modelId="{29B6FBA6-3D9E-4F4F-BE16-03C9430EE429}">
      <dgm:prSet phldrT="[Text]"/>
      <dgm:spPr/>
      <dgm:t>
        <a:bodyPr/>
        <a:lstStyle/>
        <a:p>
          <a:r>
            <a:rPr lang="en-US" dirty="0" smtClean="0"/>
            <a:t>What questions are to be answered and for what role?</a:t>
          </a:r>
          <a:endParaRPr lang="en-US" dirty="0"/>
        </a:p>
      </dgm:t>
    </dgm:pt>
    <dgm:pt modelId="{EE606DA6-6ECF-40AC-8441-7B1622023FF8}" type="parTrans" cxnId="{1F0762DD-125B-43A4-A81B-9635333FBA1F}">
      <dgm:prSet/>
      <dgm:spPr/>
      <dgm:t>
        <a:bodyPr/>
        <a:lstStyle/>
        <a:p>
          <a:endParaRPr lang="en-US"/>
        </a:p>
      </dgm:t>
    </dgm:pt>
    <dgm:pt modelId="{FCF42097-A360-4ECA-AA33-7052ACD9E17E}" type="sibTrans" cxnId="{1F0762DD-125B-43A4-A81B-9635333FBA1F}">
      <dgm:prSet/>
      <dgm:spPr/>
      <dgm:t>
        <a:bodyPr/>
        <a:lstStyle/>
        <a:p>
          <a:endParaRPr lang="en-US"/>
        </a:p>
      </dgm:t>
    </dgm:pt>
    <dgm:pt modelId="{58C3F236-9251-44D2-9224-C86C74B6B295}">
      <dgm:prSet phldrT="[Text]" custT="1"/>
      <dgm:spPr/>
      <dgm:t>
        <a:bodyPr/>
        <a:lstStyle/>
        <a:p>
          <a:r>
            <a:rPr lang="en-US" sz="4000" baseline="0" dirty="0" smtClean="0"/>
            <a:t>Develop</a:t>
          </a:r>
          <a:endParaRPr lang="en-US" sz="4000" baseline="0" dirty="0"/>
        </a:p>
      </dgm:t>
    </dgm:pt>
    <dgm:pt modelId="{B427DE6D-0201-41B4-BC2B-E23D1C543127}" type="parTrans" cxnId="{89A0D0DB-9FB2-4C1C-B164-315286B6A369}">
      <dgm:prSet/>
      <dgm:spPr/>
      <dgm:t>
        <a:bodyPr/>
        <a:lstStyle/>
        <a:p>
          <a:endParaRPr lang="en-US"/>
        </a:p>
      </dgm:t>
    </dgm:pt>
    <dgm:pt modelId="{9F337411-C626-4967-9002-1D62F8C01A1A}" type="sibTrans" cxnId="{89A0D0DB-9FB2-4C1C-B164-315286B6A369}">
      <dgm:prSet/>
      <dgm:spPr/>
      <dgm:t>
        <a:bodyPr/>
        <a:lstStyle/>
        <a:p>
          <a:endParaRPr lang="en-US"/>
        </a:p>
      </dgm:t>
    </dgm:pt>
    <dgm:pt modelId="{4F54FD03-BE4F-4C51-B8DA-2F44F34F168A}">
      <dgm:prSet phldrT="[Text]"/>
      <dgm:spPr/>
      <dgm:t>
        <a:bodyPr/>
        <a:lstStyle/>
        <a:p>
          <a:r>
            <a:rPr lang="en-US" dirty="0" smtClean="0"/>
            <a:t>Develop the data model within Power BI Desktop.</a:t>
          </a:r>
          <a:endParaRPr lang="en-US" dirty="0"/>
        </a:p>
      </dgm:t>
    </dgm:pt>
    <dgm:pt modelId="{CED8DCE1-21A8-47DA-8B25-25E7F251FC2E}" type="parTrans" cxnId="{8F9C9A83-13A1-472B-A765-F53127BCDA7A}">
      <dgm:prSet/>
      <dgm:spPr/>
      <dgm:t>
        <a:bodyPr/>
        <a:lstStyle/>
        <a:p>
          <a:endParaRPr lang="en-US"/>
        </a:p>
      </dgm:t>
    </dgm:pt>
    <dgm:pt modelId="{5B8B3E49-7AD9-4F67-B825-3C571986E1F4}" type="sibTrans" cxnId="{8F9C9A83-13A1-472B-A765-F53127BCDA7A}">
      <dgm:prSet/>
      <dgm:spPr/>
      <dgm:t>
        <a:bodyPr/>
        <a:lstStyle/>
        <a:p>
          <a:endParaRPr lang="en-US"/>
        </a:p>
      </dgm:t>
    </dgm:pt>
    <dgm:pt modelId="{9DC1E254-FD50-4C7E-BC59-91E256F501E6}">
      <dgm:prSet custT="1"/>
      <dgm:spPr/>
      <dgm:t>
        <a:bodyPr/>
        <a:lstStyle/>
        <a:p>
          <a:r>
            <a:rPr lang="en-US" sz="4000" baseline="0" dirty="0" smtClean="0"/>
            <a:t>Design</a:t>
          </a:r>
          <a:endParaRPr lang="en-US" sz="4000" baseline="0" dirty="0"/>
        </a:p>
      </dgm:t>
    </dgm:pt>
    <dgm:pt modelId="{6DA4E56E-305F-4590-8236-6C9C96F9E771}" type="parTrans" cxnId="{D95E5456-3154-47C4-A61C-0A2400779DFC}">
      <dgm:prSet/>
      <dgm:spPr/>
      <dgm:t>
        <a:bodyPr/>
        <a:lstStyle/>
        <a:p>
          <a:endParaRPr lang="en-US"/>
        </a:p>
      </dgm:t>
    </dgm:pt>
    <dgm:pt modelId="{A9E5A195-128E-4350-B7ED-BB91354B340C}" type="sibTrans" cxnId="{D95E5456-3154-47C4-A61C-0A2400779DFC}">
      <dgm:prSet/>
      <dgm:spPr/>
      <dgm:t>
        <a:bodyPr/>
        <a:lstStyle/>
        <a:p>
          <a:endParaRPr lang="en-US"/>
        </a:p>
      </dgm:t>
    </dgm:pt>
    <dgm:pt modelId="{D6003CE5-B1D0-4262-8D92-6FF74E5C1C9E}">
      <dgm:prSet custT="1"/>
      <dgm:spPr/>
      <dgm:t>
        <a:bodyPr/>
        <a:lstStyle/>
        <a:p>
          <a:r>
            <a:rPr lang="en-US" sz="4000" baseline="0" dirty="0" smtClean="0"/>
            <a:t>Deploy</a:t>
          </a:r>
          <a:endParaRPr lang="en-US" sz="4000" baseline="0" dirty="0"/>
        </a:p>
      </dgm:t>
    </dgm:pt>
    <dgm:pt modelId="{B54F92C2-02C6-4D11-9346-9DA769AD796F}" type="parTrans" cxnId="{4B1B51D8-82AA-4A8F-98AF-37B542C4B30B}">
      <dgm:prSet/>
      <dgm:spPr/>
      <dgm:t>
        <a:bodyPr/>
        <a:lstStyle/>
        <a:p>
          <a:endParaRPr lang="en-US"/>
        </a:p>
      </dgm:t>
    </dgm:pt>
    <dgm:pt modelId="{3626031E-5A98-4DE0-8432-7C3E77B20796}" type="sibTrans" cxnId="{4B1B51D8-82AA-4A8F-98AF-37B542C4B30B}">
      <dgm:prSet/>
      <dgm:spPr/>
      <dgm:t>
        <a:bodyPr/>
        <a:lstStyle/>
        <a:p>
          <a:endParaRPr lang="en-US"/>
        </a:p>
      </dgm:t>
    </dgm:pt>
    <dgm:pt modelId="{1E3F10CF-5980-4A8E-9FEA-EC757C9C8F99}">
      <dgm:prSet phldrT="[Text]"/>
      <dgm:spPr/>
      <dgm:t>
        <a:bodyPr/>
        <a:lstStyle/>
        <a:p>
          <a:r>
            <a:rPr lang="en-US" dirty="0" smtClean="0"/>
            <a:t>What is the natural workflow of the role?</a:t>
          </a:r>
          <a:endParaRPr lang="en-US" dirty="0"/>
        </a:p>
      </dgm:t>
    </dgm:pt>
    <dgm:pt modelId="{9A6D1DCC-D946-4477-A260-64DA42CC291E}" type="parTrans" cxnId="{9EAA2DD4-16E8-4C6D-828B-B3C256B390F7}">
      <dgm:prSet/>
      <dgm:spPr/>
      <dgm:t>
        <a:bodyPr/>
        <a:lstStyle/>
        <a:p>
          <a:endParaRPr lang="en-US"/>
        </a:p>
      </dgm:t>
    </dgm:pt>
    <dgm:pt modelId="{09F36F41-66D1-430D-B888-61A9FEB954F0}" type="sibTrans" cxnId="{9EAA2DD4-16E8-4C6D-828B-B3C256B390F7}">
      <dgm:prSet/>
      <dgm:spPr/>
      <dgm:t>
        <a:bodyPr/>
        <a:lstStyle/>
        <a:p>
          <a:endParaRPr lang="en-US"/>
        </a:p>
      </dgm:t>
    </dgm:pt>
    <dgm:pt modelId="{F41E9B93-214A-4F1B-B13D-04133E9B24DD}">
      <dgm:prSet phldrT="[Text]"/>
      <dgm:spPr/>
      <dgm:t>
        <a:bodyPr/>
        <a:lstStyle/>
        <a:p>
          <a:r>
            <a:rPr lang="en-US" dirty="0" smtClean="0"/>
            <a:t>What is the nature of the data and where does it live?</a:t>
          </a:r>
          <a:endParaRPr lang="en-US" dirty="0"/>
        </a:p>
      </dgm:t>
    </dgm:pt>
    <dgm:pt modelId="{E63315DA-1E0F-4683-BF38-BD0DAACC6498}" type="parTrans" cxnId="{930955F3-89E7-4195-9727-C58AECF705C3}">
      <dgm:prSet/>
      <dgm:spPr/>
      <dgm:t>
        <a:bodyPr/>
        <a:lstStyle/>
        <a:p>
          <a:endParaRPr lang="en-US"/>
        </a:p>
      </dgm:t>
    </dgm:pt>
    <dgm:pt modelId="{35B01540-C84C-4B6B-86AD-59EDC6834007}" type="sibTrans" cxnId="{930955F3-89E7-4195-9727-C58AECF705C3}">
      <dgm:prSet/>
      <dgm:spPr/>
      <dgm:t>
        <a:bodyPr/>
        <a:lstStyle/>
        <a:p>
          <a:endParaRPr lang="en-US"/>
        </a:p>
      </dgm:t>
    </dgm:pt>
    <dgm:pt modelId="{5543DAED-073A-4EA4-9DA4-0DF22104093E}">
      <dgm:prSet/>
      <dgm:spPr/>
      <dgm:t>
        <a:bodyPr/>
        <a:lstStyle/>
        <a:p>
          <a:r>
            <a:rPr lang="en-US" dirty="0" smtClean="0"/>
            <a:t>Design the dimensional model from the questions to be answered. </a:t>
          </a:r>
          <a:endParaRPr lang="en-US" dirty="0"/>
        </a:p>
      </dgm:t>
    </dgm:pt>
    <dgm:pt modelId="{1203B440-27E2-4C1E-BE06-1C8AEB687202}" type="parTrans" cxnId="{B3978192-2914-4132-9280-9EC89BEBCBBA}">
      <dgm:prSet/>
      <dgm:spPr/>
      <dgm:t>
        <a:bodyPr/>
        <a:lstStyle/>
        <a:p>
          <a:endParaRPr lang="en-US"/>
        </a:p>
      </dgm:t>
    </dgm:pt>
    <dgm:pt modelId="{CF4D1FC6-EF0B-442F-B478-FEE121856C67}" type="sibTrans" cxnId="{B3978192-2914-4132-9280-9EC89BEBCBBA}">
      <dgm:prSet/>
      <dgm:spPr/>
      <dgm:t>
        <a:bodyPr/>
        <a:lstStyle/>
        <a:p>
          <a:endParaRPr lang="en-US"/>
        </a:p>
      </dgm:t>
    </dgm:pt>
    <dgm:pt modelId="{9728F419-F820-454C-B282-4819A6C93DF7}">
      <dgm:prSet/>
      <dgm:spPr/>
      <dgm:t>
        <a:bodyPr/>
        <a:lstStyle/>
        <a:p>
          <a:r>
            <a:rPr lang="en-US" dirty="0" smtClean="0"/>
            <a:t>Design the flow of the data to answer the desired questions.</a:t>
          </a:r>
          <a:endParaRPr lang="en-US" dirty="0"/>
        </a:p>
      </dgm:t>
    </dgm:pt>
    <dgm:pt modelId="{7C9822EF-03D8-4CB8-AD89-3FBEA5BA8AB3}" type="parTrans" cxnId="{6385C2A4-17CA-4754-84C8-6BCAD9217101}">
      <dgm:prSet/>
      <dgm:spPr/>
      <dgm:t>
        <a:bodyPr/>
        <a:lstStyle/>
        <a:p>
          <a:endParaRPr lang="en-US"/>
        </a:p>
      </dgm:t>
    </dgm:pt>
    <dgm:pt modelId="{E9C7E744-3F29-48D8-B65F-C43F37143E00}" type="sibTrans" cxnId="{6385C2A4-17CA-4754-84C8-6BCAD9217101}">
      <dgm:prSet/>
      <dgm:spPr/>
      <dgm:t>
        <a:bodyPr/>
        <a:lstStyle/>
        <a:p>
          <a:endParaRPr lang="en-US"/>
        </a:p>
      </dgm:t>
    </dgm:pt>
    <dgm:pt modelId="{A99CA9B2-1C9E-488E-8C86-BD9764D9A77E}">
      <dgm:prSet/>
      <dgm:spPr/>
      <dgm:t>
        <a:bodyPr/>
        <a:lstStyle/>
        <a:p>
          <a:r>
            <a:rPr lang="en-US" dirty="0" smtClean="0"/>
            <a:t>Develop the Power BI Report</a:t>
          </a:r>
          <a:endParaRPr lang="en-US" dirty="0"/>
        </a:p>
      </dgm:t>
    </dgm:pt>
    <dgm:pt modelId="{85584C8C-2DD3-442B-999D-53889D1991DD}" type="parTrans" cxnId="{093BBF87-9896-42F4-9E0B-1864688AB640}">
      <dgm:prSet/>
      <dgm:spPr/>
      <dgm:t>
        <a:bodyPr/>
        <a:lstStyle/>
        <a:p>
          <a:endParaRPr lang="en-US"/>
        </a:p>
      </dgm:t>
    </dgm:pt>
    <dgm:pt modelId="{B9F07813-FD96-48AA-82D2-2141F9B82F01}" type="sibTrans" cxnId="{093BBF87-9896-42F4-9E0B-1864688AB640}">
      <dgm:prSet/>
      <dgm:spPr/>
      <dgm:t>
        <a:bodyPr/>
        <a:lstStyle/>
        <a:p>
          <a:endParaRPr lang="en-US"/>
        </a:p>
      </dgm:t>
    </dgm:pt>
    <dgm:pt modelId="{AF252063-62FF-455C-8EAC-533917E4D9AE}">
      <dgm:prSet/>
      <dgm:spPr/>
      <dgm:t>
        <a:bodyPr/>
        <a:lstStyle/>
        <a:p>
          <a:r>
            <a:rPr lang="en-US" b="1" dirty="0" smtClean="0"/>
            <a:t>Review and iterate</a:t>
          </a:r>
          <a:r>
            <a:rPr lang="en-US" dirty="0" smtClean="0"/>
            <a:t> with the user for: Data Validation &amp; Report design</a:t>
          </a:r>
          <a:r>
            <a:rPr lang="en-US" b="1" dirty="0" smtClean="0">
              <a:solidFill>
                <a:srgbClr val="FF0000"/>
              </a:solidFill>
            </a:rPr>
            <a:t>.</a:t>
          </a:r>
          <a:endParaRPr lang="en-US" b="1" dirty="0">
            <a:solidFill>
              <a:srgbClr val="FF0000"/>
            </a:solidFill>
          </a:endParaRPr>
        </a:p>
      </dgm:t>
    </dgm:pt>
    <dgm:pt modelId="{8BE3D94C-D710-4A3B-9D84-F8A28529BD3E}" type="parTrans" cxnId="{8100A584-B5D1-4279-A388-52C637A3FEAD}">
      <dgm:prSet/>
      <dgm:spPr/>
      <dgm:t>
        <a:bodyPr/>
        <a:lstStyle/>
        <a:p>
          <a:endParaRPr lang="en-US"/>
        </a:p>
      </dgm:t>
    </dgm:pt>
    <dgm:pt modelId="{B6FE6CD7-08D8-4B21-83B6-5EF6DF4E10EF}" type="sibTrans" cxnId="{8100A584-B5D1-4279-A388-52C637A3FEAD}">
      <dgm:prSet/>
      <dgm:spPr/>
      <dgm:t>
        <a:bodyPr/>
        <a:lstStyle/>
        <a:p>
          <a:endParaRPr lang="en-US"/>
        </a:p>
      </dgm:t>
    </dgm:pt>
    <dgm:pt modelId="{7C28AC8C-7CA3-487B-A5EF-843B91D2A871}">
      <dgm:prSet/>
      <dgm:spPr/>
      <dgm:t>
        <a:bodyPr/>
        <a:lstStyle/>
        <a:p>
          <a:r>
            <a:rPr lang="en-US" b="1" dirty="0" smtClean="0">
              <a:solidFill>
                <a:srgbClr val="FF0000"/>
              </a:solidFill>
            </a:rPr>
            <a:t>Repeat</a:t>
          </a:r>
          <a:r>
            <a:rPr lang="en-US" dirty="0" smtClean="0"/>
            <a:t> into satisfied version 1.0</a:t>
          </a:r>
          <a:endParaRPr lang="en-US" dirty="0"/>
        </a:p>
      </dgm:t>
    </dgm:pt>
    <dgm:pt modelId="{5765E5F9-5A94-4A88-8493-CD8CC8905DA1}" type="parTrans" cxnId="{35D30576-D054-404D-B9F0-921EC33F1528}">
      <dgm:prSet/>
      <dgm:spPr/>
      <dgm:t>
        <a:bodyPr/>
        <a:lstStyle/>
        <a:p>
          <a:endParaRPr lang="en-US"/>
        </a:p>
      </dgm:t>
    </dgm:pt>
    <dgm:pt modelId="{B3E73720-0A7C-42F5-937F-4ED581FB4306}" type="sibTrans" cxnId="{35D30576-D054-404D-B9F0-921EC33F1528}">
      <dgm:prSet/>
      <dgm:spPr/>
      <dgm:t>
        <a:bodyPr/>
        <a:lstStyle/>
        <a:p>
          <a:endParaRPr lang="en-US"/>
        </a:p>
      </dgm:t>
    </dgm:pt>
    <dgm:pt modelId="{D506474C-2A7C-4502-A50B-3F235F71D495}">
      <dgm:prSet/>
      <dgm:spPr/>
      <dgm:t>
        <a:bodyPr/>
        <a:lstStyle/>
        <a:p>
          <a:r>
            <a:rPr lang="en-US" dirty="0" smtClean="0"/>
            <a:t>Create any needed groups on PowerBI.com </a:t>
          </a:r>
          <a:endParaRPr lang="en-US" dirty="0"/>
        </a:p>
      </dgm:t>
    </dgm:pt>
    <dgm:pt modelId="{A91DCAB3-32BE-479D-BADC-6389CE54F5F9}" type="parTrans" cxnId="{9DF4E8EE-75CF-4607-AC69-C39D2ED1F082}">
      <dgm:prSet/>
      <dgm:spPr/>
      <dgm:t>
        <a:bodyPr/>
        <a:lstStyle/>
        <a:p>
          <a:endParaRPr lang="en-US"/>
        </a:p>
      </dgm:t>
    </dgm:pt>
    <dgm:pt modelId="{835A6637-564D-4FB2-BC15-2E9A567CC631}" type="sibTrans" cxnId="{9DF4E8EE-75CF-4607-AC69-C39D2ED1F082}">
      <dgm:prSet/>
      <dgm:spPr/>
      <dgm:t>
        <a:bodyPr/>
        <a:lstStyle/>
        <a:p>
          <a:endParaRPr lang="en-US"/>
        </a:p>
      </dgm:t>
    </dgm:pt>
    <dgm:pt modelId="{ABF94501-ABB1-4F9A-BBE9-9D14566B6625}">
      <dgm:prSet/>
      <dgm:spPr/>
      <dgm:t>
        <a:bodyPr/>
        <a:lstStyle/>
        <a:p>
          <a:r>
            <a:rPr lang="en-US" dirty="0" smtClean="0"/>
            <a:t>Assign appropriate rights to users to consume and manage.</a:t>
          </a:r>
          <a:endParaRPr lang="en-US" dirty="0"/>
        </a:p>
      </dgm:t>
    </dgm:pt>
    <dgm:pt modelId="{9EC808ED-A451-42C9-ACB7-B2CEF04E171E}" type="parTrans" cxnId="{79C21866-96FD-46EA-98DC-C20DF39BB1D2}">
      <dgm:prSet/>
      <dgm:spPr/>
      <dgm:t>
        <a:bodyPr/>
        <a:lstStyle/>
        <a:p>
          <a:endParaRPr lang="en-US"/>
        </a:p>
      </dgm:t>
    </dgm:pt>
    <dgm:pt modelId="{5A3AAF78-5FE8-44AD-AEDE-A58D8209998F}" type="sibTrans" cxnId="{79C21866-96FD-46EA-98DC-C20DF39BB1D2}">
      <dgm:prSet/>
      <dgm:spPr/>
      <dgm:t>
        <a:bodyPr/>
        <a:lstStyle/>
        <a:p>
          <a:endParaRPr lang="en-US"/>
        </a:p>
      </dgm:t>
    </dgm:pt>
    <dgm:pt modelId="{B839A998-334A-40D7-94A1-CFAC760EE280}">
      <dgm:prSet/>
      <dgm:spPr/>
      <dgm:t>
        <a:bodyPr/>
        <a:lstStyle/>
        <a:p>
          <a:r>
            <a:rPr lang="en-US" dirty="0" smtClean="0"/>
            <a:t>Publish to PowerBI.com desired group.</a:t>
          </a:r>
          <a:endParaRPr lang="en-US" dirty="0"/>
        </a:p>
      </dgm:t>
    </dgm:pt>
    <dgm:pt modelId="{4495E421-F866-4594-8782-6745CA40CE6D}" type="parTrans" cxnId="{51566BFE-09D6-4E7C-85DB-4890F0B80D5F}">
      <dgm:prSet/>
      <dgm:spPr/>
      <dgm:t>
        <a:bodyPr/>
        <a:lstStyle/>
        <a:p>
          <a:endParaRPr lang="en-US"/>
        </a:p>
      </dgm:t>
    </dgm:pt>
    <dgm:pt modelId="{0F12B806-0567-4448-9BB2-344746CB8376}" type="sibTrans" cxnId="{51566BFE-09D6-4E7C-85DB-4890F0B80D5F}">
      <dgm:prSet/>
      <dgm:spPr/>
      <dgm:t>
        <a:bodyPr/>
        <a:lstStyle/>
        <a:p>
          <a:endParaRPr lang="en-US"/>
        </a:p>
      </dgm:t>
    </dgm:pt>
    <dgm:pt modelId="{6F8BCA20-DC90-4F81-97F0-7168350018B5}">
      <dgm:prSet/>
      <dgm:spPr/>
      <dgm:t>
        <a:bodyPr/>
        <a:lstStyle/>
        <a:p>
          <a:r>
            <a:rPr lang="en-US" dirty="0" smtClean="0"/>
            <a:t>Create any content packs including starting Dashboard. </a:t>
          </a:r>
          <a:endParaRPr lang="en-US" dirty="0"/>
        </a:p>
      </dgm:t>
    </dgm:pt>
    <dgm:pt modelId="{40592BF5-A2F8-4C9C-B886-F606F4CA9934}" type="parTrans" cxnId="{52765EE7-7260-46EE-B278-F64FF7E4014E}">
      <dgm:prSet/>
      <dgm:spPr/>
      <dgm:t>
        <a:bodyPr/>
        <a:lstStyle/>
        <a:p>
          <a:endParaRPr lang="en-US"/>
        </a:p>
      </dgm:t>
    </dgm:pt>
    <dgm:pt modelId="{76032706-AAD2-4D79-9171-4E9843F68E92}" type="sibTrans" cxnId="{52765EE7-7260-46EE-B278-F64FF7E4014E}">
      <dgm:prSet/>
      <dgm:spPr/>
      <dgm:t>
        <a:bodyPr/>
        <a:lstStyle/>
        <a:p>
          <a:endParaRPr lang="en-US"/>
        </a:p>
      </dgm:t>
    </dgm:pt>
    <dgm:pt modelId="{36054A2E-BC7B-4E1D-AE12-10F314E2C78E}">
      <dgm:prSet/>
      <dgm:spPr/>
      <dgm:t>
        <a:bodyPr/>
        <a:lstStyle/>
        <a:p>
          <a:r>
            <a:rPr lang="en-US" dirty="0" smtClean="0"/>
            <a:t>Design and mock the Power BI Report.</a:t>
          </a:r>
          <a:endParaRPr lang="en-US" dirty="0"/>
        </a:p>
      </dgm:t>
    </dgm:pt>
    <dgm:pt modelId="{7FECAAAA-CBD5-40BB-95DD-0CD858F92A41}" type="parTrans" cxnId="{8AE7525C-8849-4A47-B319-6879D15D6EDD}">
      <dgm:prSet/>
      <dgm:spPr/>
    </dgm:pt>
    <dgm:pt modelId="{6CDAF9F7-13E9-4E27-9662-531B4FABCED8}" type="sibTrans" cxnId="{8AE7525C-8849-4A47-B319-6879D15D6EDD}">
      <dgm:prSet/>
      <dgm:spPr/>
    </dgm:pt>
    <dgm:pt modelId="{A2C6C7E1-AB48-49DC-80D1-569F9F2A1D68}" type="pres">
      <dgm:prSet presAssocID="{7CCDECB2-5AA4-4506-B596-6335381ABFB7}" presName="Name0" presStyleCnt="0">
        <dgm:presLayoutVars>
          <dgm:dir/>
          <dgm:animLvl val="lvl"/>
          <dgm:resizeHandles/>
        </dgm:presLayoutVars>
      </dgm:prSet>
      <dgm:spPr/>
      <dgm:t>
        <a:bodyPr/>
        <a:lstStyle/>
        <a:p>
          <a:endParaRPr lang="en-IN"/>
        </a:p>
      </dgm:t>
    </dgm:pt>
    <dgm:pt modelId="{306F0C0A-0FFE-462A-BD43-FFD7A5830F9B}" type="pres">
      <dgm:prSet presAssocID="{F5E11266-84E7-4487-8807-00C702003610}" presName="linNode" presStyleCnt="0"/>
      <dgm:spPr/>
    </dgm:pt>
    <dgm:pt modelId="{9F929411-FB0C-4DBE-9F03-F4C2F09D701D}" type="pres">
      <dgm:prSet presAssocID="{F5E11266-84E7-4487-8807-00C702003610}" presName="parentShp" presStyleLbl="node1" presStyleIdx="0" presStyleCnt="4" custScaleX="83962" custScaleY="83469">
        <dgm:presLayoutVars>
          <dgm:bulletEnabled val="1"/>
        </dgm:presLayoutVars>
      </dgm:prSet>
      <dgm:spPr/>
      <dgm:t>
        <a:bodyPr/>
        <a:lstStyle/>
        <a:p>
          <a:endParaRPr lang="en-US"/>
        </a:p>
      </dgm:t>
    </dgm:pt>
    <dgm:pt modelId="{DE647850-CA54-4BD5-B168-059F0254D2A2}" type="pres">
      <dgm:prSet presAssocID="{F5E11266-84E7-4487-8807-00C702003610}" presName="childShp" presStyleLbl="bgAccFollowNode1" presStyleIdx="0" presStyleCnt="4">
        <dgm:presLayoutVars>
          <dgm:bulletEnabled val="1"/>
        </dgm:presLayoutVars>
      </dgm:prSet>
      <dgm:spPr/>
      <dgm:t>
        <a:bodyPr/>
        <a:lstStyle/>
        <a:p>
          <a:endParaRPr lang="en-US"/>
        </a:p>
      </dgm:t>
    </dgm:pt>
    <dgm:pt modelId="{5B3CB2FE-7452-4069-BD7B-172D66846242}" type="pres">
      <dgm:prSet presAssocID="{3725787A-BBD2-4457-BEDB-703643DD7A91}" presName="spacing" presStyleCnt="0"/>
      <dgm:spPr/>
    </dgm:pt>
    <dgm:pt modelId="{61B01A2F-34A5-4547-AA16-8C5A66189534}" type="pres">
      <dgm:prSet presAssocID="{9DC1E254-FD50-4C7E-BC59-91E256F501E6}" presName="linNode" presStyleCnt="0"/>
      <dgm:spPr/>
    </dgm:pt>
    <dgm:pt modelId="{DC3B425E-3F18-47D7-BA8A-171CD0CFD582}" type="pres">
      <dgm:prSet presAssocID="{9DC1E254-FD50-4C7E-BC59-91E256F501E6}" presName="parentShp" presStyleLbl="node1" presStyleIdx="1" presStyleCnt="4" custScaleX="83962" custScaleY="83469">
        <dgm:presLayoutVars>
          <dgm:bulletEnabled val="1"/>
        </dgm:presLayoutVars>
      </dgm:prSet>
      <dgm:spPr/>
      <dgm:t>
        <a:bodyPr/>
        <a:lstStyle/>
        <a:p>
          <a:endParaRPr lang="en-US"/>
        </a:p>
      </dgm:t>
    </dgm:pt>
    <dgm:pt modelId="{CC574A83-8035-415F-B0FD-86B7C643E1C8}" type="pres">
      <dgm:prSet presAssocID="{9DC1E254-FD50-4C7E-BC59-91E256F501E6}" presName="childShp" presStyleLbl="bgAccFollowNode1" presStyleIdx="1" presStyleCnt="4">
        <dgm:presLayoutVars>
          <dgm:bulletEnabled val="1"/>
        </dgm:presLayoutVars>
      </dgm:prSet>
      <dgm:spPr/>
      <dgm:t>
        <a:bodyPr/>
        <a:lstStyle/>
        <a:p>
          <a:endParaRPr lang="en-US"/>
        </a:p>
      </dgm:t>
    </dgm:pt>
    <dgm:pt modelId="{BD3C872A-AA15-426A-A5F4-A58DAE135397}" type="pres">
      <dgm:prSet presAssocID="{A9E5A195-128E-4350-B7ED-BB91354B340C}" presName="spacing" presStyleCnt="0"/>
      <dgm:spPr/>
    </dgm:pt>
    <dgm:pt modelId="{385E8AC6-DE91-4174-8032-52DC0228B1DC}" type="pres">
      <dgm:prSet presAssocID="{58C3F236-9251-44D2-9224-C86C74B6B295}" presName="linNode" presStyleCnt="0"/>
      <dgm:spPr/>
    </dgm:pt>
    <dgm:pt modelId="{6AE7FC5F-5163-46B4-885D-6B03B86B0FC5}" type="pres">
      <dgm:prSet presAssocID="{58C3F236-9251-44D2-9224-C86C74B6B295}" presName="parentShp" presStyleLbl="node1" presStyleIdx="2" presStyleCnt="4" custScaleX="83962" custScaleY="83469">
        <dgm:presLayoutVars>
          <dgm:bulletEnabled val="1"/>
        </dgm:presLayoutVars>
      </dgm:prSet>
      <dgm:spPr/>
      <dgm:t>
        <a:bodyPr/>
        <a:lstStyle/>
        <a:p>
          <a:endParaRPr lang="en-IN"/>
        </a:p>
      </dgm:t>
    </dgm:pt>
    <dgm:pt modelId="{7B8280BD-A4CE-4E31-95FD-79A56BB5BA25}" type="pres">
      <dgm:prSet presAssocID="{58C3F236-9251-44D2-9224-C86C74B6B295}" presName="childShp" presStyleLbl="bgAccFollowNode1" presStyleIdx="2" presStyleCnt="4">
        <dgm:presLayoutVars>
          <dgm:bulletEnabled val="1"/>
        </dgm:presLayoutVars>
      </dgm:prSet>
      <dgm:spPr/>
      <dgm:t>
        <a:bodyPr/>
        <a:lstStyle/>
        <a:p>
          <a:endParaRPr lang="en-US"/>
        </a:p>
      </dgm:t>
    </dgm:pt>
    <dgm:pt modelId="{174B9D03-78EC-479A-8BE5-2A40F308FF51}" type="pres">
      <dgm:prSet presAssocID="{9F337411-C626-4967-9002-1D62F8C01A1A}" presName="spacing" presStyleCnt="0"/>
      <dgm:spPr/>
    </dgm:pt>
    <dgm:pt modelId="{BF2537E8-34EE-4FBB-895F-308DF9E813A8}" type="pres">
      <dgm:prSet presAssocID="{D6003CE5-B1D0-4262-8D92-6FF74E5C1C9E}" presName="linNode" presStyleCnt="0"/>
      <dgm:spPr/>
    </dgm:pt>
    <dgm:pt modelId="{A380CE66-6143-4F04-AA1F-7FA0B2A3F592}" type="pres">
      <dgm:prSet presAssocID="{D6003CE5-B1D0-4262-8D92-6FF74E5C1C9E}" presName="parentShp" presStyleLbl="node1" presStyleIdx="3" presStyleCnt="4" custScaleX="83962" custScaleY="83469">
        <dgm:presLayoutVars>
          <dgm:bulletEnabled val="1"/>
        </dgm:presLayoutVars>
      </dgm:prSet>
      <dgm:spPr/>
      <dgm:t>
        <a:bodyPr/>
        <a:lstStyle/>
        <a:p>
          <a:endParaRPr lang="en-IN"/>
        </a:p>
      </dgm:t>
    </dgm:pt>
    <dgm:pt modelId="{F41188C1-9036-4405-AECF-CCE2C4AF1D7F}" type="pres">
      <dgm:prSet presAssocID="{D6003CE5-B1D0-4262-8D92-6FF74E5C1C9E}" presName="childShp" presStyleLbl="bgAccFollowNode1" presStyleIdx="3" presStyleCnt="4">
        <dgm:presLayoutVars>
          <dgm:bulletEnabled val="1"/>
        </dgm:presLayoutVars>
      </dgm:prSet>
      <dgm:spPr/>
      <dgm:t>
        <a:bodyPr/>
        <a:lstStyle/>
        <a:p>
          <a:endParaRPr lang="en-US"/>
        </a:p>
      </dgm:t>
    </dgm:pt>
  </dgm:ptLst>
  <dgm:cxnLst>
    <dgm:cxn modelId="{602DC5EF-54A9-4A22-AFA8-305E3E04C011}" type="presOf" srcId="{7C28AC8C-7CA3-487B-A5EF-843B91D2A871}" destId="{7B8280BD-A4CE-4E31-95FD-79A56BB5BA25}" srcOrd="0" destOrd="3" presId="urn:microsoft.com/office/officeart/2005/8/layout/vList6"/>
    <dgm:cxn modelId="{79C21866-96FD-46EA-98DC-C20DF39BB1D2}" srcId="{D6003CE5-B1D0-4262-8D92-6FF74E5C1C9E}" destId="{ABF94501-ABB1-4F9A-BBE9-9D14566B6625}" srcOrd="1" destOrd="0" parTransId="{9EC808ED-A451-42C9-ACB7-B2CEF04E171E}" sibTransId="{5A3AAF78-5FE8-44AD-AEDE-A58D8209998F}"/>
    <dgm:cxn modelId="{97F38E65-1D63-4C93-9EB9-05D6261D3792}" type="presOf" srcId="{9DC1E254-FD50-4C7E-BC59-91E256F501E6}" destId="{DC3B425E-3F18-47D7-BA8A-171CD0CFD582}" srcOrd="0" destOrd="0" presId="urn:microsoft.com/office/officeart/2005/8/layout/vList6"/>
    <dgm:cxn modelId="{18D41E17-7E4F-4FB2-90F3-EC184A1FA7B8}" type="presOf" srcId="{D506474C-2A7C-4502-A50B-3F235F71D495}" destId="{F41188C1-9036-4405-AECF-CCE2C4AF1D7F}" srcOrd="0" destOrd="0" presId="urn:microsoft.com/office/officeart/2005/8/layout/vList6"/>
    <dgm:cxn modelId="{1F0762DD-125B-43A4-A81B-9635333FBA1F}" srcId="{F5E11266-84E7-4487-8807-00C702003610}" destId="{29B6FBA6-3D9E-4F4F-BE16-03C9430EE429}" srcOrd="0" destOrd="0" parTransId="{EE606DA6-6ECF-40AC-8441-7B1622023FF8}" sibTransId="{FCF42097-A360-4ECA-AA33-7052ACD9E17E}"/>
    <dgm:cxn modelId="{98DB2DAD-1A83-4F0D-8DD1-58E08B0E0D27}" type="presOf" srcId="{29B6FBA6-3D9E-4F4F-BE16-03C9430EE429}" destId="{DE647850-CA54-4BD5-B168-059F0254D2A2}" srcOrd="0" destOrd="0" presId="urn:microsoft.com/office/officeart/2005/8/layout/vList6"/>
    <dgm:cxn modelId="{52765EE7-7260-46EE-B278-F64FF7E4014E}" srcId="{D6003CE5-B1D0-4262-8D92-6FF74E5C1C9E}" destId="{6F8BCA20-DC90-4F81-97F0-7168350018B5}" srcOrd="3" destOrd="0" parTransId="{40592BF5-A2F8-4C9C-B886-F606F4CA9934}" sibTransId="{76032706-AAD2-4D79-9171-4E9843F68E92}"/>
    <dgm:cxn modelId="{8100A584-B5D1-4279-A388-52C637A3FEAD}" srcId="{58C3F236-9251-44D2-9224-C86C74B6B295}" destId="{AF252063-62FF-455C-8EAC-533917E4D9AE}" srcOrd="2" destOrd="0" parTransId="{8BE3D94C-D710-4A3B-9D84-F8A28529BD3E}" sibTransId="{B6FE6CD7-08D8-4B21-83B6-5EF6DF4E10EF}"/>
    <dgm:cxn modelId="{C41F236F-B03E-4453-8B7D-EFF9DF4497A5}" type="presOf" srcId="{A99CA9B2-1C9E-488E-8C86-BD9764D9A77E}" destId="{7B8280BD-A4CE-4E31-95FD-79A56BB5BA25}" srcOrd="0" destOrd="1" presId="urn:microsoft.com/office/officeart/2005/8/layout/vList6"/>
    <dgm:cxn modelId="{51566BFE-09D6-4E7C-85DB-4890F0B80D5F}" srcId="{D6003CE5-B1D0-4262-8D92-6FF74E5C1C9E}" destId="{B839A998-334A-40D7-94A1-CFAC760EE280}" srcOrd="2" destOrd="0" parTransId="{4495E421-F866-4594-8782-6745CA40CE6D}" sibTransId="{0F12B806-0567-4448-9BB2-344746CB8376}"/>
    <dgm:cxn modelId="{EB84F36E-123E-472C-B630-D10C19352A5F}" type="presOf" srcId="{B839A998-334A-40D7-94A1-CFAC760EE280}" destId="{F41188C1-9036-4405-AECF-CCE2C4AF1D7F}" srcOrd="0" destOrd="2" presId="urn:microsoft.com/office/officeart/2005/8/layout/vList6"/>
    <dgm:cxn modelId="{F609F337-BA01-492D-9C32-F3C0B2BCD529}" type="presOf" srcId="{9728F419-F820-454C-B282-4819A6C93DF7}" destId="{CC574A83-8035-415F-B0FD-86B7C643E1C8}" srcOrd="0" destOrd="1" presId="urn:microsoft.com/office/officeart/2005/8/layout/vList6"/>
    <dgm:cxn modelId="{6385C2A4-17CA-4754-84C8-6BCAD9217101}" srcId="{9DC1E254-FD50-4C7E-BC59-91E256F501E6}" destId="{9728F419-F820-454C-B282-4819A6C93DF7}" srcOrd="1" destOrd="0" parTransId="{7C9822EF-03D8-4CB8-AD89-3FBEA5BA8AB3}" sibTransId="{E9C7E744-3F29-48D8-B65F-C43F37143E00}"/>
    <dgm:cxn modelId="{D95E5456-3154-47C4-A61C-0A2400779DFC}" srcId="{7CCDECB2-5AA4-4506-B596-6335381ABFB7}" destId="{9DC1E254-FD50-4C7E-BC59-91E256F501E6}" srcOrd="1" destOrd="0" parTransId="{6DA4E56E-305F-4590-8236-6C9C96F9E771}" sibTransId="{A9E5A195-128E-4350-B7ED-BB91354B340C}"/>
    <dgm:cxn modelId="{930955F3-89E7-4195-9727-C58AECF705C3}" srcId="{F5E11266-84E7-4487-8807-00C702003610}" destId="{F41E9B93-214A-4F1B-B13D-04133E9B24DD}" srcOrd="2" destOrd="0" parTransId="{E63315DA-1E0F-4683-BF38-BD0DAACC6498}" sibTransId="{35B01540-C84C-4B6B-86AD-59EDC6834007}"/>
    <dgm:cxn modelId="{093BBF87-9896-42F4-9E0B-1864688AB640}" srcId="{58C3F236-9251-44D2-9224-C86C74B6B295}" destId="{A99CA9B2-1C9E-488E-8C86-BD9764D9A77E}" srcOrd="1" destOrd="0" parTransId="{85584C8C-2DD3-442B-999D-53889D1991DD}" sibTransId="{B9F07813-FD96-48AA-82D2-2141F9B82F01}"/>
    <dgm:cxn modelId="{9DF4E8EE-75CF-4607-AC69-C39D2ED1F082}" srcId="{D6003CE5-B1D0-4262-8D92-6FF74E5C1C9E}" destId="{D506474C-2A7C-4502-A50B-3F235F71D495}" srcOrd="0" destOrd="0" parTransId="{A91DCAB3-32BE-479D-BADC-6389CE54F5F9}" sibTransId="{835A6637-564D-4FB2-BC15-2E9A567CC631}"/>
    <dgm:cxn modelId="{8AE7525C-8849-4A47-B319-6879D15D6EDD}" srcId="{9DC1E254-FD50-4C7E-BC59-91E256F501E6}" destId="{36054A2E-BC7B-4E1D-AE12-10F314E2C78E}" srcOrd="2" destOrd="0" parTransId="{7FECAAAA-CBD5-40BB-95DD-0CD858F92A41}" sibTransId="{6CDAF9F7-13E9-4E27-9662-531B4FABCED8}"/>
    <dgm:cxn modelId="{9EAA2DD4-16E8-4C6D-828B-B3C256B390F7}" srcId="{F5E11266-84E7-4487-8807-00C702003610}" destId="{1E3F10CF-5980-4A8E-9FEA-EC757C9C8F99}" srcOrd="1" destOrd="0" parTransId="{9A6D1DCC-D946-4477-A260-64DA42CC291E}" sibTransId="{09F36F41-66D1-430D-B888-61A9FEB954F0}"/>
    <dgm:cxn modelId="{4B1B51D8-82AA-4A8F-98AF-37B542C4B30B}" srcId="{7CCDECB2-5AA4-4506-B596-6335381ABFB7}" destId="{D6003CE5-B1D0-4262-8D92-6FF74E5C1C9E}" srcOrd="3" destOrd="0" parTransId="{B54F92C2-02C6-4D11-9346-9DA769AD796F}" sibTransId="{3626031E-5A98-4DE0-8432-7C3E77B20796}"/>
    <dgm:cxn modelId="{A59C94B2-7748-4C7B-B061-A3CEC8AD32FF}" srcId="{7CCDECB2-5AA4-4506-B596-6335381ABFB7}" destId="{F5E11266-84E7-4487-8807-00C702003610}" srcOrd="0" destOrd="0" parTransId="{20D228B8-AEC8-4AE9-B4E3-43DD07CF63B1}" sibTransId="{3725787A-BBD2-4457-BEDB-703643DD7A91}"/>
    <dgm:cxn modelId="{8F9C9A83-13A1-472B-A765-F53127BCDA7A}" srcId="{58C3F236-9251-44D2-9224-C86C74B6B295}" destId="{4F54FD03-BE4F-4C51-B8DA-2F44F34F168A}" srcOrd="0" destOrd="0" parTransId="{CED8DCE1-21A8-47DA-8B25-25E7F251FC2E}" sibTransId="{5B8B3E49-7AD9-4F67-B825-3C571986E1F4}"/>
    <dgm:cxn modelId="{44E2DDB7-C2FC-4C23-AB9E-2D1BB08206A5}" type="presOf" srcId="{5543DAED-073A-4EA4-9DA4-0DF22104093E}" destId="{CC574A83-8035-415F-B0FD-86B7C643E1C8}" srcOrd="0" destOrd="0" presId="urn:microsoft.com/office/officeart/2005/8/layout/vList6"/>
    <dgm:cxn modelId="{BA7F2B0D-03BF-452C-89D6-A8E48A2348F9}" type="presOf" srcId="{36054A2E-BC7B-4E1D-AE12-10F314E2C78E}" destId="{CC574A83-8035-415F-B0FD-86B7C643E1C8}" srcOrd="0" destOrd="2" presId="urn:microsoft.com/office/officeart/2005/8/layout/vList6"/>
    <dgm:cxn modelId="{096FEAC8-AC43-40B0-A40D-CDE1330D79D0}" type="presOf" srcId="{4F54FD03-BE4F-4C51-B8DA-2F44F34F168A}" destId="{7B8280BD-A4CE-4E31-95FD-79A56BB5BA25}" srcOrd="0" destOrd="0" presId="urn:microsoft.com/office/officeart/2005/8/layout/vList6"/>
    <dgm:cxn modelId="{3E0B94CC-62C2-4217-90E3-545BA01F9976}" type="presOf" srcId="{7CCDECB2-5AA4-4506-B596-6335381ABFB7}" destId="{A2C6C7E1-AB48-49DC-80D1-569F9F2A1D68}" srcOrd="0" destOrd="0" presId="urn:microsoft.com/office/officeart/2005/8/layout/vList6"/>
    <dgm:cxn modelId="{4F843B38-A509-474A-852B-4C274A0DD17E}" type="presOf" srcId="{F5E11266-84E7-4487-8807-00C702003610}" destId="{9F929411-FB0C-4DBE-9F03-F4C2F09D701D}" srcOrd="0" destOrd="0" presId="urn:microsoft.com/office/officeart/2005/8/layout/vList6"/>
    <dgm:cxn modelId="{E66DBFF7-2AA3-4F5C-BEF5-C707B5AAE2FA}" type="presOf" srcId="{ABF94501-ABB1-4F9A-BBE9-9D14566B6625}" destId="{F41188C1-9036-4405-AECF-CCE2C4AF1D7F}" srcOrd="0" destOrd="1" presId="urn:microsoft.com/office/officeart/2005/8/layout/vList6"/>
    <dgm:cxn modelId="{12E1527E-2AD0-4CFD-884D-09BBB55E8394}" type="presOf" srcId="{58C3F236-9251-44D2-9224-C86C74B6B295}" destId="{6AE7FC5F-5163-46B4-885D-6B03B86B0FC5}" srcOrd="0" destOrd="0" presId="urn:microsoft.com/office/officeart/2005/8/layout/vList6"/>
    <dgm:cxn modelId="{89A0D0DB-9FB2-4C1C-B164-315286B6A369}" srcId="{7CCDECB2-5AA4-4506-B596-6335381ABFB7}" destId="{58C3F236-9251-44D2-9224-C86C74B6B295}" srcOrd="2" destOrd="0" parTransId="{B427DE6D-0201-41B4-BC2B-E23D1C543127}" sibTransId="{9F337411-C626-4967-9002-1D62F8C01A1A}"/>
    <dgm:cxn modelId="{B3978192-2914-4132-9280-9EC89BEBCBBA}" srcId="{9DC1E254-FD50-4C7E-BC59-91E256F501E6}" destId="{5543DAED-073A-4EA4-9DA4-0DF22104093E}" srcOrd="0" destOrd="0" parTransId="{1203B440-27E2-4C1E-BE06-1C8AEB687202}" sibTransId="{CF4D1FC6-EF0B-442F-B478-FEE121856C67}"/>
    <dgm:cxn modelId="{F539720E-BAA4-4AB1-B138-BBD65CEFC6D1}" type="presOf" srcId="{6F8BCA20-DC90-4F81-97F0-7168350018B5}" destId="{F41188C1-9036-4405-AECF-CCE2C4AF1D7F}" srcOrd="0" destOrd="3" presId="urn:microsoft.com/office/officeart/2005/8/layout/vList6"/>
    <dgm:cxn modelId="{5E45BFAD-9CE3-476F-9951-C91F46C3786B}" type="presOf" srcId="{AF252063-62FF-455C-8EAC-533917E4D9AE}" destId="{7B8280BD-A4CE-4E31-95FD-79A56BB5BA25}" srcOrd="0" destOrd="2" presId="urn:microsoft.com/office/officeart/2005/8/layout/vList6"/>
    <dgm:cxn modelId="{6488DDBA-AB08-4070-BC28-428950DB5F59}" type="presOf" srcId="{F41E9B93-214A-4F1B-B13D-04133E9B24DD}" destId="{DE647850-CA54-4BD5-B168-059F0254D2A2}" srcOrd="0" destOrd="2" presId="urn:microsoft.com/office/officeart/2005/8/layout/vList6"/>
    <dgm:cxn modelId="{35D30576-D054-404D-B9F0-921EC33F1528}" srcId="{58C3F236-9251-44D2-9224-C86C74B6B295}" destId="{7C28AC8C-7CA3-487B-A5EF-843B91D2A871}" srcOrd="3" destOrd="0" parTransId="{5765E5F9-5A94-4A88-8493-CD8CC8905DA1}" sibTransId="{B3E73720-0A7C-42F5-937F-4ED581FB4306}"/>
    <dgm:cxn modelId="{BDE4EDA9-7DB5-4D12-AD96-2E4EA2ED7768}" type="presOf" srcId="{D6003CE5-B1D0-4262-8D92-6FF74E5C1C9E}" destId="{A380CE66-6143-4F04-AA1F-7FA0B2A3F592}" srcOrd="0" destOrd="0" presId="urn:microsoft.com/office/officeart/2005/8/layout/vList6"/>
    <dgm:cxn modelId="{1F6AD47E-D9C1-45BF-B061-0FE72246776F}" type="presOf" srcId="{1E3F10CF-5980-4A8E-9FEA-EC757C9C8F99}" destId="{DE647850-CA54-4BD5-B168-059F0254D2A2}" srcOrd="0" destOrd="1" presId="urn:microsoft.com/office/officeart/2005/8/layout/vList6"/>
    <dgm:cxn modelId="{CE76B7BC-3F00-46E3-BFDE-8326C8ACAF4A}" type="presParOf" srcId="{A2C6C7E1-AB48-49DC-80D1-569F9F2A1D68}" destId="{306F0C0A-0FFE-462A-BD43-FFD7A5830F9B}" srcOrd="0" destOrd="0" presId="urn:microsoft.com/office/officeart/2005/8/layout/vList6"/>
    <dgm:cxn modelId="{547BF47E-7815-4AA1-8F48-CCF79613C902}" type="presParOf" srcId="{306F0C0A-0FFE-462A-BD43-FFD7A5830F9B}" destId="{9F929411-FB0C-4DBE-9F03-F4C2F09D701D}" srcOrd="0" destOrd="0" presId="urn:microsoft.com/office/officeart/2005/8/layout/vList6"/>
    <dgm:cxn modelId="{56675FF0-FCBA-472C-95CB-16E321419067}" type="presParOf" srcId="{306F0C0A-0FFE-462A-BD43-FFD7A5830F9B}" destId="{DE647850-CA54-4BD5-B168-059F0254D2A2}" srcOrd="1" destOrd="0" presId="urn:microsoft.com/office/officeart/2005/8/layout/vList6"/>
    <dgm:cxn modelId="{C8FAE4C3-05A5-425C-85A9-04C34CD92C17}" type="presParOf" srcId="{A2C6C7E1-AB48-49DC-80D1-569F9F2A1D68}" destId="{5B3CB2FE-7452-4069-BD7B-172D66846242}" srcOrd="1" destOrd="0" presId="urn:microsoft.com/office/officeart/2005/8/layout/vList6"/>
    <dgm:cxn modelId="{ABD6D9A2-468F-4B67-98D8-53D71A2A98C0}" type="presParOf" srcId="{A2C6C7E1-AB48-49DC-80D1-569F9F2A1D68}" destId="{61B01A2F-34A5-4547-AA16-8C5A66189534}" srcOrd="2" destOrd="0" presId="urn:microsoft.com/office/officeart/2005/8/layout/vList6"/>
    <dgm:cxn modelId="{AAB67B5D-69BC-4DB1-B76C-00AFEC7E8E63}" type="presParOf" srcId="{61B01A2F-34A5-4547-AA16-8C5A66189534}" destId="{DC3B425E-3F18-47D7-BA8A-171CD0CFD582}" srcOrd="0" destOrd="0" presId="urn:microsoft.com/office/officeart/2005/8/layout/vList6"/>
    <dgm:cxn modelId="{3FEE1457-C2DA-4820-93BC-5C0829283165}" type="presParOf" srcId="{61B01A2F-34A5-4547-AA16-8C5A66189534}" destId="{CC574A83-8035-415F-B0FD-86B7C643E1C8}" srcOrd="1" destOrd="0" presId="urn:microsoft.com/office/officeart/2005/8/layout/vList6"/>
    <dgm:cxn modelId="{1C513D96-B361-4BA1-9513-4B75A3A9874E}" type="presParOf" srcId="{A2C6C7E1-AB48-49DC-80D1-569F9F2A1D68}" destId="{BD3C872A-AA15-426A-A5F4-A58DAE135397}" srcOrd="3" destOrd="0" presId="urn:microsoft.com/office/officeart/2005/8/layout/vList6"/>
    <dgm:cxn modelId="{47D764A1-8B56-4EFF-9809-26C7B7D67DC2}" type="presParOf" srcId="{A2C6C7E1-AB48-49DC-80D1-569F9F2A1D68}" destId="{385E8AC6-DE91-4174-8032-52DC0228B1DC}" srcOrd="4" destOrd="0" presId="urn:microsoft.com/office/officeart/2005/8/layout/vList6"/>
    <dgm:cxn modelId="{697628AE-E3F2-4C5E-BC3A-312E021EF615}" type="presParOf" srcId="{385E8AC6-DE91-4174-8032-52DC0228B1DC}" destId="{6AE7FC5F-5163-46B4-885D-6B03B86B0FC5}" srcOrd="0" destOrd="0" presId="urn:microsoft.com/office/officeart/2005/8/layout/vList6"/>
    <dgm:cxn modelId="{91DD7E32-FE0A-4527-A7FF-E798B17DDBAE}" type="presParOf" srcId="{385E8AC6-DE91-4174-8032-52DC0228B1DC}" destId="{7B8280BD-A4CE-4E31-95FD-79A56BB5BA25}" srcOrd="1" destOrd="0" presId="urn:microsoft.com/office/officeart/2005/8/layout/vList6"/>
    <dgm:cxn modelId="{81C76922-6F57-495A-BFF8-DDD70970EC85}" type="presParOf" srcId="{A2C6C7E1-AB48-49DC-80D1-569F9F2A1D68}" destId="{174B9D03-78EC-479A-8BE5-2A40F308FF51}" srcOrd="5" destOrd="0" presId="urn:microsoft.com/office/officeart/2005/8/layout/vList6"/>
    <dgm:cxn modelId="{F745966C-30F7-4E87-8DC2-2AE92A322A85}" type="presParOf" srcId="{A2C6C7E1-AB48-49DC-80D1-569F9F2A1D68}" destId="{BF2537E8-34EE-4FBB-895F-308DF9E813A8}" srcOrd="6" destOrd="0" presId="urn:microsoft.com/office/officeart/2005/8/layout/vList6"/>
    <dgm:cxn modelId="{40963808-5319-44EE-8A04-FC7F5317D20D}" type="presParOf" srcId="{BF2537E8-34EE-4FBB-895F-308DF9E813A8}" destId="{A380CE66-6143-4F04-AA1F-7FA0B2A3F592}" srcOrd="0" destOrd="0" presId="urn:microsoft.com/office/officeart/2005/8/layout/vList6"/>
    <dgm:cxn modelId="{12AF5BE7-B33E-481E-B64B-5BDD2D00E0BD}" type="presParOf" srcId="{BF2537E8-34EE-4FBB-895F-308DF9E813A8}" destId="{F41188C1-9036-4405-AECF-CCE2C4AF1D7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47850-CA54-4BD5-B168-059F0254D2A2}">
      <dsp:nvSpPr>
        <dsp:cNvPr id="0" name=""/>
        <dsp:cNvSpPr/>
      </dsp:nvSpPr>
      <dsp:spPr>
        <a:xfrm>
          <a:off x="2971795" y="1359"/>
          <a:ext cx="4846320" cy="10783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What questions are to be answered and for what role?</a:t>
          </a:r>
          <a:endParaRPr lang="en-US" sz="1000" kern="1200" dirty="0"/>
        </a:p>
        <a:p>
          <a:pPr marL="57150" lvl="1" indent="-57150" algn="l" defTabSz="444500">
            <a:lnSpc>
              <a:spcPct val="90000"/>
            </a:lnSpc>
            <a:spcBef>
              <a:spcPct val="0"/>
            </a:spcBef>
            <a:spcAft>
              <a:spcPct val="15000"/>
            </a:spcAft>
            <a:buChar char="••"/>
          </a:pPr>
          <a:r>
            <a:rPr lang="en-US" sz="1000" kern="1200" dirty="0" smtClean="0"/>
            <a:t>What is the natural workflow of the role?</a:t>
          </a:r>
          <a:endParaRPr lang="en-US" sz="1000" kern="1200" dirty="0"/>
        </a:p>
        <a:p>
          <a:pPr marL="57150" lvl="1" indent="-57150" algn="l" defTabSz="444500">
            <a:lnSpc>
              <a:spcPct val="90000"/>
            </a:lnSpc>
            <a:spcBef>
              <a:spcPct val="0"/>
            </a:spcBef>
            <a:spcAft>
              <a:spcPct val="15000"/>
            </a:spcAft>
            <a:buChar char="••"/>
          </a:pPr>
          <a:r>
            <a:rPr lang="en-US" sz="1000" kern="1200" dirty="0" smtClean="0"/>
            <a:t>What is the nature of the data and where does it live?</a:t>
          </a:r>
          <a:endParaRPr lang="en-US" sz="1000" kern="1200" dirty="0"/>
        </a:p>
      </dsp:txBody>
      <dsp:txXfrm>
        <a:off x="2971795" y="136156"/>
        <a:ext cx="4441929" cy="808781"/>
      </dsp:txXfrm>
    </dsp:sp>
    <dsp:sp modelId="{9F929411-FB0C-4DBE-9F03-F4C2F09D701D}">
      <dsp:nvSpPr>
        <dsp:cNvPr id="0" name=""/>
        <dsp:cNvSpPr/>
      </dsp:nvSpPr>
      <dsp:spPr>
        <a:xfrm>
          <a:off x="259084" y="90492"/>
          <a:ext cx="2712711" cy="900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baseline="0" dirty="0" smtClean="0"/>
            <a:t>Discover</a:t>
          </a:r>
          <a:endParaRPr lang="en-US" sz="4000" kern="1200" baseline="0" dirty="0"/>
        </a:p>
      </dsp:txBody>
      <dsp:txXfrm>
        <a:off x="303024" y="134432"/>
        <a:ext cx="2624831" cy="812229"/>
      </dsp:txXfrm>
    </dsp:sp>
    <dsp:sp modelId="{CC574A83-8035-415F-B0FD-86B7C643E1C8}">
      <dsp:nvSpPr>
        <dsp:cNvPr id="0" name=""/>
        <dsp:cNvSpPr/>
      </dsp:nvSpPr>
      <dsp:spPr>
        <a:xfrm>
          <a:off x="2971795" y="1187572"/>
          <a:ext cx="4846320" cy="10783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Design the dimensional model from the questions to be answered. </a:t>
          </a:r>
          <a:endParaRPr lang="en-US" sz="1000" kern="1200" dirty="0"/>
        </a:p>
        <a:p>
          <a:pPr marL="57150" lvl="1" indent="-57150" algn="l" defTabSz="444500">
            <a:lnSpc>
              <a:spcPct val="90000"/>
            </a:lnSpc>
            <a:spcBef>
              <a:spcPct val="0"/>
            </a:spcBef>
            <a:spcAft>
              <a:spcPct val="15000"/>
            </a:spcAft>
            <a:buChar char="••"/>
          </a:pPr>
          <a:r>
            <a:rPr lang="en-US" sz="1000" kern="1200" dirty="0" smtClean="0"/>
            <a:t>Design the flow of the data to answer the desired questions.</a:t>
          </a:r>
          <a:endParaRPr lang="en-US" sz="1000" kern="1200" dirty="0"/>
        </a:p>
        <a:p>
          <a:pPr marL="57150" lvl="1" indent="-57150" algn="l" defTabSz="444500">
            <a:lnSpc>
              <a:spcPct val="90000"/>
            </a:lnSpc>
            <a:spcBef>
              <a:spcPct val="0"/>
            </a:spcBef>
            <a:spcAft>
              <a:spcPct val="15000"/>
            </a:spcAft>
            <a:buChar char="••"/>
          </a:pPr>
          <a:r>
            <a:rPr lang="en-US" sz="1000" kern="1200" dirty="0" smtClean="0"/>
            <a:t>Design and mock the Power BI Report.</a:t>
          </a:r>
          <a:endParaRPr lang="en-US" sz="1000" kern="1200" dirty="0"/>
        </a:p>
      </dsp:txBody>
      <dsp:txXfrm>
        <a:off x="2971795" y="1322369"/>
        <a:ext cx="4441929" cy="808781"/>
      </dsp:txXfrm>
    </dsp:sp>
    <dsp:sp modelId="{DC3B425E-3F18-47D7-BA8A-171CD0CFD582}">
      <dsp:nvSpPr>
        <dsp:cNvPr id="0" name=""/>
        <dsp:cNvSpPr/>
      </dsp:nvSpPr>
      <dsp:spPr>
        <a:xfrm>
          <a:off x="259084" y="1276705"/>
          <a:ext cx="2712711" cy="900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baseline="0" dirty="0" smtClean="0"/>
            <a:t>Design</a:t>
          </a:r>
          <a:endParaRPr lang="en-US" sz="4000" kern="1200" baseline="0" dirty="0"/>
        </a:p>
      </dsp:txBody>
      <dsp:txXfrm>
        <a:off x="303024" y="1320645"/>
        <a:ext cx="2624831" cy="812229"/>
      </dsp:txXfrm>
    </dsp:sp>
    <dsp:sp modelId="{7B8280BD-A4CE-4E31-95FD-79A56BB5BA25}">
      <dsp:nvSpPr>
        <dsp:cNvPr id="0" name=""/>
        <dsp:cNvSpPr/>
      </dsp:nvSpPr>
      <dsp:spPr>
        <a:xfrm>
          <a:off x="2971795" y="2373785"/>
          <a:ext cx="4846320" cy="10783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Develop the data model within Power BI Desktop.</a:t>
          </a:r>
          <a:endParaRPr lang="en-US" sz="1000" kern="1200" dirty="0"/>
        </a:p>
        <a:p>
          <a:pPr marL="57150" lvl="1" indent="-57150" algn="l" defTabSz="444500">
            <a:lnSpc>
              <a:spcPct val="90000"/>
            </a:lnSpc>
            <a:spcBef>
              <a:spcPct val="0"/>
            </a:spcBef>
            <a:spcAft>
              <a:spcPct val="15000"/>
            </a:spcAft>
            <a:buChar char="••"/>
          </a:pPr>
          <a:r>
            <a:rPr lang="en-US" sz="1000" kern="1200" dirty="0" smtClean="0"/>
            <a:t>Develop the Power BI Report</a:t>
          </a:r>
          <a:endParaRPr lang="en-US" sz="1000" kern="1200" dirty="0"/>
        </a:p>
        <a:p>
          <a:pPr marL="57150" lvl="1" indent="-57150" algn="l" defTabSz="444500">
            <a:lnSpc>
              <a:spcPct val="90000"/>
            </a:lnSpc>
            <a:spcBef>
              <a:spcPct val="0"/>
            </a:spcBef>
            <a:spcAft>
              <a:spcPct val="15000"/>
            </a:spcAft>
            <a:buChar char="••"/>
          </a:pPr>
          <a:r>
            <a:rPr lang="en-US" sz="1000" b="1" kern="1200" dirty="0" smtClean="0"/>
            <a:t>Review and iterate</a:t>
          </a:r>
          <a:r>
            <a:rPr lang="en-US" sz="1000" kern="1200" dirty="0" smtClean="0"/>
            <a:t> with the user for: Data Validation &amp; Report design</a:t>
          </a:r>
          <a:r>
            <a:rPr lang="en-US" sz="1000" b="1" kern="1200" dirty="0" smtClean="0">
              <a:solidFill>
                <a:srgbClr val="FF0000"/>
              </a:solidFill>
            </a:rPr>
            <a:t>.</a:t>
          </a:r>
          <a:endParaRPr lang="en-US" sz="1000" b="1" kern="1200" dirty="0">
            <a:solidFill>
              <a:srgbClr val="FF0000"/>
            </a:solidFill>
          </a:endParaRPr>
        </a:p>
        <a:p>
          <a:pPr marL="57150" lvl="1" indent="-57150" algn="l" defTabSz="444500">
            <a:lnSpc>
              <a:spcPct val="90000"/>
            </a:lnSpc>
            <a:spcBef>
              <a:spcPct val="0"/>
            </a:spcBef>
            <a:spcAft>
              <a:spcPct val="15000"/>
            </a:spcAft>
            <a:buChar char="••"/>
          </a:pPr>
          <a:r>
            <a:rPr lang="en-US" sz="1000" b="1" kern="1200" dirty="0" smtClean="0">
              <a:solidFill>
                <a:srgbClr val="FF0000"/>
              </a:solidFill>
            </a:rPr>
            <a:t>Repeat</a:t>
          </a:r>
          <a:r>
            <a:rPr lang="en-US" sz="1000" kern="1200" dirty="0" smtClean="0"/>
            <a:t> into satisfied version 1.0</a:t>
          </a:r>
          <a:endParaRPr lang="en-US" sz="1000" kern="1200" dirty="0"/>
        </a:p>
      </dsp:txBody>
      <dsp:txXfrm>
        <a:off x="2971795" y="2508582"/>
        <a:ext cx="4441929" cy="808781"/>
      </dsp:txXfrm>
    </dsp:sp>
    <dsp:sp modelId="{6AE7FC5F-5163-46B4-885D-6B03B86B0FC5}">
      <dsp:nvSpPr>
        <dsp:cNvPr id="0" name=""/>
        <dsp:cNvSpPr/>
      </dsp:nvSpPr>
      <dsp:spPr>
        <a:xfrm>
          <a:off x="259084" y="2462918"/>
          <a:ext cx="2712711" cy="900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baseline="0" dirty="0" smtClean="0"/>
            <a:t>Develop</a:t>
          </a:r>
          <a:endParaRPr lang="en-US" sz="4000" kern="1200" baseline="0" dirty="0"/>
        </a:p>
      </dsp:txBody>
      <dsp:txXfrm>
        <a:off x="303024" y="2506858"/>
        <a:ext cx="2624831" cy="812229"/>
      </dsp:txXfrm>
    </dsp:sp>
    <dsp:sp modelId="{F41188C1-9036-4405-AECF-CCE2C4AF1D7F}">
      <dsp:nvSpPr>
        <dsp:cNvPr id="0" name=""/>
        <dsp:cNvSpPr/>
      </dsp:nvSpPr>
      <dsp:spPr>
        <a:xfrm>
          <a:off x="2971795" y="3559999"/>
          <a:ext cx="4846320" cy="10783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Create any needed groups on PowerBI.com </a:t>
          </a:r>
          <a:endParaRPr lang="en-US" sz="1000" kern="1200" dirty="0"/>
        </a:p>
        <a:p>
          <a:pPr marL="57150" lvl="1" indent="-57150" algn="l" defTabSz="444500">
            <a:lnSpc>
              <a:spcPct val="90000"/>
            </a:lnSpc>
            <a:spcBef>
              <a:spcPct val="0"/>
            </a:spcBef>
            <a:spcAft>
              <a:spcPct val="15000"/>
            </a:spcAft>
            <a:buChar char="••"/>
          </a:pPr>
          <a:r>
            <a:rPr lang="en-US" sz="1000" kern="1200" dirty="0" smtClean="0"/>
            <a:t>Assign appropriate rights to users to consume and manage.</a:t>
          </a:r>
          <a:endParaRPr lang="en-US" sz="1000" kern="1200" dirty="0"/>
        </a:p>
        <a:p>
          <a:pPr marL="57150" lvl="1" indent="-57150" algn="l" defTabSz="444500">
            <a:lnSpc>
              <a:spcPct val="90000"/>
            </a:lnSpc>
            <a:spcBef>
              <a:spcPct val="0"/>
            </a:spcBef>
            <a:spcAft>
              <a:spcPct val="15000"/>
            </a:spcAft>
            <a:buChar char="••"/>
          </a:pPr>
          <a:r>
            <a:rPr lang="en-US" sz="1000" kern="1200" dirty="0" smtClean="0"/>
            <a:t>Publish to PowerBI.com desired group.</a:t>
          </a:r>
          <a:endParaRPr lang="en-US" sz="1000" kern="1200" dirty="0"/>
        </a:p>
        <a:p>
          <a:pPr marL="57150" lvl="1" indent="-57150" algn="l" defTabSz="444500">
            <a:lnSpc>
              <a:spcPct val="90000"/>
            </a:lnSpc>
            <a:spcBef>
              <a:spcPct val="0"/>
            </a:spcBef>
            <a:spcAft>
              <a:spcPct val="15000"/>
            </a:spcAft>
            <a:buChar char="••"/>
          </a:pPr>
          <a:r>
            <a:rPr lang="en-US" sz="1000" kern="1200" dirty="0" smtClean="0"/>
            <a:t>Create any content packs including starting Dashboard. </a:t>
          </a:r>
          <a:endParaRPr lang="en-US" sz="1000" kern="1200" dirty="0"/>
        </a:p>
      </dsp:txBody>
      <dsp:txXfrm>
        <a:off x="2971795" y="3694796"/>
        <a:ext cx="4441929" cy="808781"/>
      </dsp:txXfrm>
    </dsp:sp>
    <dsp:sp modelId="{A380CE66-6143-4F04-AA1F-7FA0B2A3F592}">
      <dsp:nvSpPr>
        <dsp:cNvPr id="0" name=""/>
        <dsp:cNvSpPr/>
      </dsp:nvSpPr>
      <dsp:spPr>
        <a:xfrm>
          <a:off x="259084" y="3649132"/>
          <a:ext cx="2712711" cy="900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baseline="0" dirty="0" smtClean="0"/>
            <a:t>Deploy</a:t>
          </a:r>
          <a:endParaRPr lang="en-US" sz="4000" kern="1200" baseline="0" dirty="0"/>
        </a:p>
      </dsp:txBody>
      <dsp:txXfrm>
        <a:off x="303024" y="3693072"/>
        <a:ext cx="2624831" cy="81222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Times" panose="02020603050405020304" pitchFamily="18" charset="0"/>
              </a:defRPr>
            </a:lvl1pPr>
          </a:lstStyle>
          <a:p>
            <a:pPr>
              <a:defRPr/>
            </a:pPr>
            <a:endParaRPr lang="nl-NL"/>
          </a:p>
        </p:txBody>
      </p:sp>
      <p:sp>
        <p:nvSpPr>
          <p:cNvPr id="348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anose="02020603050405020304" pitchFamily="18" charset="0"/>
              </a:defRPr>
            </a:lvl1pPr>
          </a:lstStyle>
          <a:p>
            <a:pPr>
              <a:defRPr/>
            </a:pPr>
            <a:endParaRPr lang="nl-NL"/>
          </a:p>
        </p:txBody>
      </p:sp>
      <p:sp>
        <p:nvSpPr>
          <p:cNvPr id="348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Times" panose="02020603050405020304" pitchFamily="18" charset="0"/>
              </a:defRPr>
            </a:lvl1pPr>
          </a:lstStyle>
          <a:p>
            <a:pPr>
              <a:defRPr/>
            </a:pPr>
            <a:endParaRPr lang="nl-NL"/>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anose="02020603050405020304" pitchFamily="18" charset="0"/>
              </a:defRPr>
            </a:lvl1pPr>
          </a:lstStyle>
          <a:p>
            <a:pPr>
              <a:defRPr/>
            </a:pPr>
            <a:fld id="{24888E76-0C33-42FE-BA92-B086C354F68A}" type="slidenum">
              <a:rPr lang="nl-NL"/>
              <a:pPr>
                <a:defRPr/>
              </a:pPr>
              <a:t>‹#›</a:t>
            </a:fld>
            <a:endParaRPr lang="nl-NL"/>
          </a:p>
        </p:txBody>
      </p:sp>
    </p:spTree>
    <p:extLst>
      <p:ext uri="{BB962C8B-B14F-4D97-AF65-F5344CB8AC3E}">
        <p14:creationId xmlns:p14="http://schemas.microsoft.com/office/powerpoint/2010/main" val="3511512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Times" panose="02020603050405020304" pitchFamily="18" charset="0"/>
              </a:defRPr>
            </a:lvl1pPr>
          </a:lstStyle>
          <a:p>
            <a:pPr>
              <a:defRPr/>
            </a:pPr>
            <a:endParaRPr lang="nl-NL"/>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anose="02020603050405020304" pitchFamily="18" charset="0"/>
              </a:defRPr>
            </a:lvl1pPr>
          </a:lstStyle>
          <a:p>
            <a:pPr>
              <a:defRPr/>
            </a:pPr>
            <a:endParaRPr lang="nl-NL"/>
          </a:p>
        </p:txBody>
      </p:sp>
      <p:sp>
        <p:nvSpPr>
          <p:cNvPr id="1024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noProof="0" smtClean="0"/>
              <a:t>Klik om de opmaakprofielen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Times" panose="02020603050405020304" pitchFamily="18" charset="0"/>
              </a:defRPr>
            </a:lvl1pPr>
          </a:lstStyle>
          <a:p>
            <a:pPr>
              <a:defRPr/>
            </a:pPr>
            <a:endParaRPr lang="nl-NL"/>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anose="02020603050405020304" pitchFamily="18" charset="0"/>
              </a:defRPr>
            </a:lvl1pPr>
          </a:lstStyle>
          <a:p>
            <a:pPr>
              <a:defRPr/>
            </a:pPr>
            <a:fld id="{6F61EE25-F2D9-4FCF-BA27-D178BFBFA656}" type="slidenum">
              <a:rPr lang="nl-NL"/>
              <a:pPr>
                <a:defRPr/>
              </a:pPr>
              <a:t>‹#›</a:t>
            </a:fld>
            <a:endParaRPr lang="nl-NL"/>
          </a:p>
        </p:txBody>
      </p:sp>
    </p:spTree>
    <p:extLst>
      <p:ext uri="{BB962C8B-B14F-4D97-AF65-F5344CB8AC3E}">
        <p14:creationId xmlns:p14="http://schemas.microsoft.com/office/powerpoint/2010/main" val="3804799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Larry Prusak</a:t>
            </a:r>
            <a:r>
              <a:rPr lang="en-US" sz="1200" b="0" i="0" kern="1200" dirty="0">
                <a:solidFill>
                  <a:schemeClr val="tx1"/>
                </a:solidFill>
                <a:effectLst/>
                <a:latin typeface="+mn-lt"/>
                <a:ea typeface="+mn-ea"/>
                <a:cs typeface="+mn-cs"/>
              </a:rPr>
              <a:t>: researcher and consultant,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founder and </a:t>
            </a:r>
            <a:r>
              <a:rPr lang="en-US" sz="1200" b="1" i="0" kern="1200" dirty="0">
                <a:solidFill>
                  <a:schemeClr val="tx1"/>
                </a:solidFill>
                <a:effectLst/>
                <a:latin typeface="+mn-lt"/>
                <a:ea typeface="+mn-ea"/>
                <a:cs typeface="+mn-cs"/>
              </a:rPr>
              <a:t>Executive Director of the Institute for Knowledge Management </a:t>
            </a:r>
            <a:r>
              <a:rPr lang="en-US" sz="1200" b="0" i="0" kern="1200" dirty="0">
                <a:solidFill>
                  <a:schemeClr val="tx1"/>
                </a:solidFill>
                <a:effectLst/>
                <a:latin typeface="+mn-lt"/>
                <a:ea typeface="+mn-ea"/>
                <a:cs typeface="+mn-cs"/>
              </a:rPr>
              <a:t>(IKM). </a:t>
            </a:r>
          </a:p>
          <a:p>
            <a:r>
              <a:rPr lang="en-US" sz="1200" b="1" i="0" kern="1200" dirty="0">
                <a:solidFill>
                  <a:schemeClr val="tx1"/>
                </a:solidFill>
                <a:effectLst/>
                <a:latin typeface="+mn-lt"/>
                <a:ea typeface="+mn-ea"/>
                <a:cs typeface="+mn-cs"/>
              </a:rPr>
              <a:t>IKM: </a:t>
            </a:r>
            <a:r>
              <a:rPr lang="en-US" sz="1200" b="0" i="0" kern="1200" dirty="0">
                <a:solidFill>
                  <a:schemeClr val="tx1"/>
                </a:solidFill>
                <a:effectLst/>
                <a:latin typeface="+mn-lt"/>
                <a:ea typeface="+mn-ea"/>
                <a:cs typeface="+mn-cs"/>
              </a:rPr>
              <a:t>a global consortium of member organizations engaged in advancing the practice of knowledge management through action research.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Larry has had extensive experience, within the U.S. and internationally, in helping organizations work with their information and knowledge resources. He has also consulted with many U.S. and overseas government agencies and international organizations (NGO's). He is currently on the faculty of </a:t>
            </a:r>
            <a:r>
              <a:rPr lang="en-US" sz="1200" b="1" i="0" kern="1200" dirty="0">
                <a:solidFill>
                  <a:schemeClr val="tx1"/>
                </a:solidFill>
                <a:effectLst/>
                <a:latin typeface="+mn-lt"/>
                <a:ea typeface="+mn-ea"/>
                <a:cs typeface="+mn-cs"/>
              </a:rPr>
              <a:t>Columbia University</a:t>
            </a:r>
            <a:r>
              <a:rPr lang="en-US" sz="1200" b="0" i="0" kern="1200" dirty="0">
                <a:solidFill>
                  <a:schemeClr val="tx1"/>
                </a:solidFill>
                <a:effectLst/>
                <a:latin typeface="+mn-lt"/>
                <a:ea typeface="+mn-ea"/>
                <a:cs typeface="+mn-cs"/>
              </a:rPr>
              <a:t> teaching in their Information and Knowledge Strategy Program</a:t>
            </a:r>
            <a:endParaRPr lang="nl-NL" dirty="0"/>
          </a:p>
        </p:txBody>
      </p:sp>
      <p:sp>
        <p:nvSpPr>
          <p:cNvPr id="4" name="Slide Number Placeholder 3"/>
          <p:cNvSpPr>
            <a:spLocks noGrp="1"/>
          </p:cNvSpPr>
          <p:nvPr>
            <p:ph type="sldNum" sz="quarter" idx="10"/>
          </p:nvPr>
        </p:nvSpPr>
        <p:spPr/>
        <p:txBody>
          <a:bodyPr/>
          <a:lstStyle/>
          <a:p>
            <a:fld id="{E7496DB0-0653-4F1B-AAF3-C814E10167EA}" type="slidenum">
              <a:rPr lang="nl-NL" smtClean="0"/>
              <a:t>2</a:t>
            </a:fld>
            <a:endParaRPr lang="nl-NL"/>
          </a:p>
        </p:txBody>
      </p:sp>
    </p:spTree>
    <p:extLst>
      <p:ext uri="{BB962C8B-B14F-4D97-AF65-F5344CB8AC3E}">
        <p14:creationId xmlns:p14="http://schemas.microsoft.com/office/powerpoint/2010/main" val="3388574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l="17365" t="21362" r="285" b="5811"/>
          <a:stretch>
            <a:fillRect/>
          </a:stretch>
        </p:blipFill>
        <p:spPr bwMode="auto">
          <a:xfrm>
            <a:off x="-12039" y="1484314"/>
            <a:ext cx="9918039" cy="540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Rechte verbindingslijn 5"/>
          <p:cNvCxnSpPr/>
          <p:nvPr userDrawn="1"/>
        </p:nvCxnSpPr>
        <p:spPr>
          <a:xfrm>
            <a:off x="1757627" y="1189038"/>
            <a:ext cx="0" cy="217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22"/>
          <p:cNvCxnSpPr/>
          <p:nvPr userDrawn="1"/>
        </p:nvCxnSpPr>
        <p:spPr>
          <a:xfrm flipH="1">
            <a:off x="1757627" y="3356992"/>
            <a:ext cx="8186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hthoek 26"/>
          <p:cNvSpPr/>
          <p:nvPr userDrawn="1"/>
        </p:nvSpPr>
        <p:spPr>
          <a:xfrm>
            <a:off x="-6879" y="6100764"/>
            <a:ext cx="9912879" cy="790575"/>
          </a:xfrm>
          <a:prstGeom prst="rect">
            <a:avLst/>
          </a:prstGeom>
          <a:solidFill>
            <a:srgbClr val="005EA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lIns="99034" tIns="49517" rIns="99034" bIns="49517" anchor="ctr"/>
          <a:lstStyle/>
          <a:p>
            <a:pPr algn="ctr" eaLnBrk="1" hangingPunct="1">
              <a:defRPr/>
            </a:pPr>
            <a:endParaRPr lang="nl-NL" sz="1846" dirty="0" err="1">
              <a:latin typeface="Segoe UI" pitchFamily="34" charset="0"/>
              <a:ea typeface="Segoe UI" pitchFamily="34" charset="0"/>
              <a:cs typeface="Segoe UI" pitchFamily="34" charset="0"/>
            </a:endParaRPr>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600" y="403200"/>
            <a:ext cx="2847600" cy="656412"/>
          </a:xfrm>
          <a:prstGeom prst="rect">
            <a:avLst/>
          </a:prstGeom>
        </p:spPr>
      </p:pic>
    </p:spTree>
    <p:extLst>
      <p:ext uri="{BB962C8B-B14F-4D97-AF65-F5344CB8AC3E}">
        <p14:creationId xmlns:p14="http://schemas.microsoft.com/office/powerpoint/2010/main" val="2699609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No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7987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_1">
    <p:bg>
      <p:bgPr>
        <a:solidFill>
          <a:srgbClr val="01A4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399211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_2">
    <p:bg>
      <p:bgPr>
        <a:solidFill>
          <a:srgbClr val="7FB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426738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_3">
    <p:bg>
      <p:bgPr>
        <a:solidFill>
          <a:srgbClr val="F2502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138187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_4">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884804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_5">
    <p:bg>
      <p:bgPr>
        <a:solidFill>
          <a:srgbClr val="1928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138187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_6">
    <p:bg>
      <p:bgPr>
        <a:solidFill>
          <a:srgbClr val="4D4D4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138187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_7">
    <p:bg>
      <p:bgPr>
        <a:solidFill>
          <a:srgbClr val="0A3D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138187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Custom Layout">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Start of Compatibility Slides</a:t>
            </a:r>
            <a:endParaRPr lang="en-US" dirty="0"/>
          </a:p>
        </p:txBody>
      </p:sp>
    </p:spTree>
    <p:extLst>
      <p:ext uri="{BB962C8B-B14F-4D97-AF65-F5344CB8AC3E}">
        <p14:creationId xmlns:p14="http://schemas.microsoft.com/office/powerpoint/2010/main" val="409785504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Master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l="17365" t="21362" r="285" b="5811"/>
          <a:stretch>
            <a:fillRect/>
          </a:stretch>
        </p:blipFill>
        <p:spPr bwMode="auto">
          <a:xfrm>
            <a:off x="-12039" y="1484314"/>
            <a:ext cx="9918039" cy="540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Rechte verbindingslijn 5"/>
          <p:cNvCxnSpPr/>
          <p:nvPr userDrawn="1"/>
        </p:nvCxnSpPr>
        <p:spPr>
          <a:xfrm>
            <a:off x="1757627" y="1189038"/>
            <a:ext cx="0" cy="217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22"/>
          <p:cNvCxnSpPr/>
          <p:nvPr userDrawn="1"/>
        </p:nvCxnSpPr>
        <p:spPr>
          <a:xfrm flipH="1">
            <a:off x="1757627" y="3356992"/>
            <a:ext cx="8186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hthoek 26"/>
          <p:cNvSpPr/>
          <p:nvPr userDrawn="1"/>
        </p:nvSpPr>
        <p:spPr>
          <a:xfrm>
            <a:off x="-6879" y="6100764"/>
            <a:ext cx="9912879" cy="790575"/>
          </a:xfrm>
          <a:prstGeom prst="rect">
            <a:avLst/>
          </a:prstGeom>
          <a:solidFill>
            <a:srgbClr val="005EA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lIns="99034" tIns="49517" rIns="99034" bIns="49517" anchor="ctr"/>
          <a:lstStyle/>
          <a:p>
            <a:pPr algn="ctr" eaLnBrk="1" hangingPunct="1">
              <a:defRPr/>
            </a:pPr>
            <a:endParaRPr lang="nl-NL" sz="1846" dirty="0" err="1">
              <a:latin typeface="Segoe UI" pitchFamily="34" charset="0"/>
              <a:ea typeface="Segoe UI" pitchFamily="34" charset="0"/>
              <a:cs typeface="Segoe UI" pitchFamily="34" charset="0"/>
            </a:endParaRPr>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600" y="403200"/>
            <a:ext cx="2847600" cy="656412"/>
          </a:xfrm>
          <a:prstGeom prst="rect">
            <a:avLst/>
          </a:prstGeom>
        </p:spPr>
      </p:pic>
    </p:spTree>
    <p:extLst>
      <p:ext uri="{BB962C8B-B14F-4D97-AF65-F5344CB8AC3E}">
        <p14:creationId xmlns:p14="http://schemas.microsoft.com/office/powerpoint/2010/main" val="7395817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2">
    <p:spTree>
      <p:nvGrpSpPr>
        <p:cNvPr id="1" name=""/>
        <p:cNvGrpSpPr/>
        <p:nvPr/>
      </p:nvGrpSpPr>
      <p:grpSpPr>
        <a:xfrm>
          <a:off x="0" y="0"/>
          <a:ext cx="0" cy="0"/>
          <a:chOff x="0" y="0"/>
          <a:chExt cx="0" cy="0"/>
        </a:xfrm>
      </p:grpSpPr>
      <p:pic>
        <p:nvPicPr>
          <p:cNvPr id="7" name="Afbeelding 4"/>
          <p:cNvPicPr>
            <a:picLocks noChangeAspect="1"/>
          </p:cNvPicPr>
          <p:nvPr userDrawn="1"/>
        </p:nvPicPr>
        <p:blipFill>
          <a:blip r:embed="rId2" cstate="print">
            <a:extLst>
              <a:ext uri="{28A0092B-C50C-407E-A947-70E740481C1C}">
                <a14:useLocalDpi xmlns:a14="http://schemas.microsoft.com/office/drawing/2010/main" val="0"/>
              </a:ext>
            </a:extLst>
          </a:blip>
          <a:srcRect b="10896"/>
          <a:stretch>
            <a:fillRect/>
          </a:stretch>
        </p:blipFill>
        <p:spPr bwMode="auto">
          <a:xfrm>
            <a:off x="1722" y="1484313"/>
            <a:ext cx="9918000" cy="5395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Rechte verbindingslijn 5"/>
          <p:cNvCxnSpPr/>
          <p:nvPr userDrawn="1"/>
        </p:nvCxnSpPr>
        <p:spPr>
          <a:xfrm>
            <a:off x="1757627" y="1189038"/>
            <a:ext cx="0" cy="217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22"/>
          <p:cNvCxnSpPr/>
          <p:nvPr userDrawn="1"/>
        </p:nvCxnSpPr>
        <p:spPr>
          <a:xfrm flipH="1">
            <a:off x="1757627" y="3356992"/>
            <a:ext cx="8186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hthoek 26"/>
          <p:cNvSpPr/>
          <p:nvPr userDrawn="1"/>
        </p:nvSpPr>
        <p:spPr>
          <a:xfrm>
            <a:off x="-6880" y="6100764"/>
            <a:ext cx="9918000" cy="790575"/>
          </a:xfrm>
          <a:prstGeom prst="rect">
            <a:avLst/>
          </a:prstGeom>
          <a:solidFill>
            <a:srgbClr val="005EA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lIns="99034" tIns="49517" rIns="99034" bIns="49517" anchor="ctr"/>
          <a:lstStyle/>
          <a:p>
            <a:pPr algn="ctr" eaLnBrk="1" hangingPunct="1">
              <a:defRPr/>
            </a:pPr>
            <a:endParaRPr lang="nl-NL" sz="1846" dirty="0" err="1">
              <a:latin typeface="Segoe UI" pitchFamily="34" charset="0"/>
              <a:ea typeface="Segoe UI" pitchFamily="34" charset="0"/>
              <a:cs typeface="Segoe UI" pitchFamily="34" charset="0"/>
            </a:endParaRPr>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600" y="403200"/>
            <a:ext cx="2847600" cy="656412"/>
          </a:xfrm>
          <a:prstGeom prst="rect">
            <a:avLst/>
          </a:prstGeom>
        </p:spPr>
      </p:pic>
    </p:spTree>
    <p:extLst>
      <p:ext uri="{BB962C8B-B14F-4D97-AF65-F5344CB8AC3E}">
        <p14:creationId xmlns:p14="http://schemas.microsoft.com/office/powerpoint/2010/main" val="24722522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First Level Bullet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2426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No First Level Bullet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513953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and large images (no vertical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61008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and large images (with vertical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084995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No Title - No Lin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2258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Color 1 Layout">
    <p:bg>
      <p:bgPr>
        <a:solidFill>
          <a:srgbClr val="01A4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000" y="1620000"/>
            <a:ext cx="9000000" cy="688256"/>
          </a:xfrm>
        </p:spPr>
        <p:txBody>
          <a:bodyPr/>
          <a:lstStyle>
            <a:lvl1pPr algn="ctr">
              <a:defRPr sz="4000">
                <a:solidFill>
                  <a:schemeClr val="bg1"/>
                </a:solidFill>
              </a:defRPr>
            </a:lvl1pPr>
          </a:lstStyle>
          <a:p>
            <a:r>
              <a:rPr lang="en-US" smtClean="0"/>
              <a:t>Click to edit Master title style</a:t>
            </a:r>
            <a:endParaRPr lang="en-US"/>
          </a:p>
        </p:txBody>
      </p:sp>
      <p:pic>
        <p:nvPicPr>
          <p:cNvPr id="10" name="Content Placeholder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4868" y="6352793"/>
            <a:ext cx="885586" cy="360000"/>
          </a:xfrm>
          <a:prstGeom prst="rect">
            <a:avLst/>
          </a:prstGeom>
        </p:spPr>
      </p:pic>
    </p:spTree>
    <p:extLst>
      <p:ext uri="{BB962C8B-B14F-4D97-AF65-F5344CB8AC3E}">
        <p14:creationId xmlns:p14="http://schemas.microsoft.com/office/powerpoint/2010/main" val="1497664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End of Compatibility Slides</a:t>
            </a:r>
            <a:endParaRPr lang="en-US" dirty="0"/>
          </a:p>
        </p:txBody>
      </p:sp>
    </p:spTree>
    <p:extLst>
      <p:ext uri="{BB962C8B-B14F-4D97-AF65-F5344CB8AC3E}">
        <p14:creationId xmlns:p14="http://schemas.microsoft.com/office/powerpoint/2010/main" val="13618895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4875"/>
            </a:lvl1pPr>
          </a:lstStyle>
          <a:p>
            <a:r>
              <a:rPr lang="en-US" smtClean="0"/>
              <a:t>Click to edit Master title style</a:t>
            </a:r>
            <a:endParaRPr lang="nl-NL"/>
          </a:p>
        </p:txBody>
      </p:sp>
      <p:sp>
        <p:nvSpPr>
          <p:cNvPr id="3" name="Subtitle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smtClean="0"/>
              <a:t>Click to edit Master subtitle style</a:t>
            </a:r>
            <a:endParaRPr lang="nl-NL"/>
          </a:p>
        </p:txBody>
      </p:sp>
    </p:spTree>
    <p:extLst>
      <p:ext uri="{BB962C8B-B14F-4D97-AF65-F5344CB8AC3E}">
        <p14:creationId xmlns:p14="http://schemas.microsoft.com/office/powerpoint/2010/main" val="1221851842"/>
      </p:ext>
    </p:extLst>
  </p:cSld>
  <p:clrMapOvr>
    <a:masterClrMapping/>
  </p:clrMapOvr>
  <p:transition spd="slow">
    <p:push di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320770862"/>
      </p:ext>
    </p:extLst>
  </p:cSld>
  <p:clrMapOvr>
    <a:masterClrMapping/>
  </p:clrMapOvr>
  <p:transition spd="slow">
    <p:push dir="u"/>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81038" y="1825625"/>
            <a:ext cx="4210050" cy="388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014913" y="1825625"/>
            <a:ext cx="3849445" cy="388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036040065"/>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3">
    <p:spTree>
      <p:nvGrpSpPr>
        <p:cNvPr id="1" name=""/>
        <p:cNvGrpSpPr/>
        <p:nvPr/>
      </p:nvGrpSpPr>
      <p:grpSpPr>
        <a:xfrm>
          <a:off x="0" y="0"/>
          <a:ext cx="0" cy="0"/>
          <a:chOff x="0" y="0"/>
          <a:chExt cx="0" cy="0"/>
        </a:xfrm>
      </p:grpSpPr>
      <p:pic>
        <p:nvPicPr>
          <p:cNvPr id="8" name="Afbeelding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584" t="2038" b="19532"/>
          <a:stretch/>
        </p:blipFill>
        <p:spPr>
          <a:xfrm>
            <a:off x="0" y="1340768"/>
            <a:ext cx="9906001" cy="5544616"/>
          </a:xfrm>
          <a:prstGeom prst="rect">
            <a:avLst/>
          </a:prstGeom>
        </p:spPr>
      </p:pic>
      <p:cxnSp>
        <p:nvCxnSpPr>
          <p:cNvPr id="4" name="Rechte verbindingslijn 5"/>
          <p:cNvCxnSpPr/>
          <p:nvPr userDrawn="1"/>
        </p:nvCxnSpPr>
        <p:spPr>
          <a:xfrm>
            <a:off x="1757627" y="1189038"/>
            <a:ext cx="0" cy="217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22"/>
          <p:cNvCxnSpPr/>
          <p:nvPr userDrawn="1"/>
        </p:nvCxnSpPr>
        <p:spPr>
          <a:xfrm flipH="1">
            <a:off x="1757627" y="3356992"/>
            <a:ext cx="8186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hthoek 26"/>
          <p:cNvSpPr/>
          <p:nvPr userDrawn="1"/>
        </p:nvSpPr>
        <p:spPr>
          <a:xfrm>
            <a:off x="-6880" y="6100764"/>
            <a:ext cx="9918000" cy="790575"/>
          </a:xfrm>
          <a:prstGeom prst="rect">
            <a:avLst/>
          </a:prstGeom>
          <a:solidFill>
            <a:srgbClr val="005EA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lIns="99034" tIns="49517" rIns="99034" bIns="49517" anchor="ctr"/>
          <a:lstStyle/>
          <a:p>
            <a:pPr algn="ctr" eaLnBrk="1" hangingPunct="1">
              <a:defRPr/>
            </a:pPr>
            <a:endParaRPr lang="nl-NL" sz="1846" dirty="0" err="1">
              <a:latin typeface="Segoe UI" pitchFamily="34" charset="0"/>
              <a:ea typeface="Segoe UI" pitchFamily="34" charset="0"/>
              <a:cs typeface="Segoe UI" pitchFamily="34" charset="0"/>
            </a:endParaRPr>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600" y="403200"/>
            <a:ext cx="2847600" cy="656412"/>
          </a:xfrm>
          <a:prstGeom prst="rect">
            <a:avLst/>
          </a:prstGeom>
        </p:spPr>
      </p:pic>
    </p:spTree>
    <p:extLst>
      <p:ext uri="{BB962C8B-B14F-4D97-AF65-F5344CB8AC3E}">
        <p14:creationId xmlns:p14="http://schemas.microsoft.com/office/powerpoint/2010/main" val="59602747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884968238"/>
      </p:ext>
    </p:extLst>
  </p:cSld>
  <p:clrMapOvr>
    <a:masterClrMapping/>
  </p:clrMapOvr>
  <p:transition spd="slow">
    <p:push dir="u"/>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5226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600"/>
            </a:lvl1pPr>
          </a:lstStyle>
          <a:p>
            <a:r>
              <a:rPr lang="en-US" smtClean="0"/>
              <a:t>Click to edit Master title style</a:t>
            </a:r>
            <a:endParaRPr lang="nl-NL"/>
          </a:p>
        </p:txBody>
      </p:sp>
      <p:sp>
        <p:nvSpPr>
          <p:cNvPr id="3" name="Content Placeholder 2"/>
          <p:cNvSpPr>
            <a:spLocks noGrp="1"/>
          </p:cNvSpPr>
          <p:nvPr>
            <p:ph idx="1"/>
          </p:nvPr>
        </p:nvSpPr>
        <p:spPr>
          <a:xfrm>
            <a:off x="4211340" y="987426"/>
            <a:ext cx="5061357" cy="4568777"/>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682328" y="2057400"/>
            <a:ext cx="3194943" cy="3554643"/>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smtClean="0"/>
              <a:t>Click to edit Master text styles</a:t>
            </a:r>
          </a:p>
        </p:txBody>
      </p:sp>
    </p:spTree>
    <p:extLst>
      <p:ext uri="{BB962C8B-B14F-4D97-AF65-F5344CB8AC3E}">
        <p14:creationId xmlns:p14="http://schemas.microsoft.com/office/powerpoint/2010/main" val="3443485502"/>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369503478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81037" y="365126"/>
            <a:ext cx="6284119" cy="53236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95524533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l="17365" t="21362" r="285" b="5811"/>
          <a:stretch>
            <a:fillRect/>
          </a:stretch>
        </p:blipFill>
        <p:spPr bwMode="auto">
          <a:xfrm>
            <a:off x="-12039" y="1484314"/>
            <a:ext cx="9918039" cy="540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Rechte verbindingslijn 5"/>
          <p:cNvCxnSpPr/>
          <p:nvPr userDrawn="1"/>
        </p:nvCxnSpPr>
        <p:spPr>
          <a:xfrm>
            <a:off x="1757627" y="1189038"/>
            <a:ext cx="0" cy="217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22"/>
          <p:cNvCxnSpPr/>
          <p:nvPr userDrawn="1"/>
        </p:nvCxnSpPr>
        <p:spPr>
          <a:xfrm flipH="1">
            <a:off x="1757627" y="3356992"/>
            <a:ext cx="8186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hthoek 26"/>
          <p:cNvSpPr/>
          <p:nvPr userDrawn="1"/>
        </p:nvSpPr>
        <p:spPr>
          <a:xfrm>
            <a:off x="-6879" y="6100764"/>
            <a:ext cx="9912879" cy="790575"/>
          </a:xfrm>
          <a:prstGeom prst="rect">
            <a:avLst/>
          </a:prstGeom>
          <a:solidFill>
            <a:srgbClr val="005EA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lIns="99034" tIns="49517" rIns="99034" bIns="49517" anchor="ctr"/>
          <a:lstStyle/>
          <a:p>
            <a:pPr algn="ctr" eaLnBrk="1" hangingPunct="1">
              <a:defRPr/>
            </a:pPr>
            <a:endParaRPr lang="nl-NL" sz="1846" dirty="0" err="1">
              <a:latin typeface="Segoe UI" pitchFamily="34" charset="0"/>
              <a:ea typeface="Segoe UI" pitchFamily="34" charset="0"/>
              <a:cs typeface="Segoe UI" pitchFamily="34" charset="0"/>
            </a:endParaRPr>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600" y="403200"/>
            <a:ext cx="2847600" cy="656412"/>
          </a:xfrm>
          <a:prstGeom prst="rect">
            <a:avLst/>
          </a:prstGeom>
        </p:spPr>
      </p:pic>
    </p:spTree>
    <p:extLst>
      <p:ext uri="{BB962C8B-B14F-4D97-AF65-F5344CB8AC3E}">
        <p14:creationId xmlns:p14="http://schemas.microsoft.com/office/powerpoint/2010/main" val="29600224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500"/>
              </a:spcBef>
              <a:defRPr/>
            </a:lvl1pPr>
            <a:lvl2pPr marL="432000" indent="-180000">
              <a:spcBef>
                <a:spcPts val="400"/>
              </a:spcBef>
              <a:buFont typeface="Segoe UI" panose="020B0502040204020203" pitchFamily="34" charset="0"/>
              <a:buChar char="−"/>
              <a:defRPr/>
            </a:lvl2pPr>
            <a:lvl3pPr>
              <a:spcBef>
                <a:spcPts val="300"/>
              </a:spcBef>
              <a:defRPr/>
            </a:lvl3pPr>
            <a:lvl4pPr>
              <a:spcBef>
                <a:spcPts val="200"/>
              </a:spcBef>
              <a:defRPr/>
            </a:lvl4pPr>
            <a:lvl5pPr>
              <a:spcBef>
                <a:spcPts val="1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1267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and 2 Vertic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0000" y="972000"/>
            <a:ext cx="4392000" cy="5220000"/>
          </a:xfrm>
        </p:spPr>
        <p:txBody>
          <a:bodyPr>
            <a:no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58000" y="972000"/>
            <a:ext cx="4392000" cy="5220000"/>
          </a:xfrm>
        </p:spPr>
        <p:txBody>
          <a:bodyPr>
            <a:no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2739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Vertic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0000" y="972000"/>
            <a:ext cx="2880000" cy="5220000"/>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88000" y="972000"/>
            <a:ext cx="2880000" cy="5220000"/>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sz="half" idx="10"/>
          </p:nvPr>
        </p:nvSpPr>
        <p:spPr>
          <a:xfrm>
            <a:off x="3519000" y="972000"/>
            <a:ext cx="2880000" cy="5220000"/>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09802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8000" y="900000"/>
            <a:ext cx="4387500" cy="648000"/>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8000" y="1547999"/>
            <a:ext cx="4387500" cy="4572000"/>
          </a:xfrm>
        </p:spPr>
        <p:txBody>
          <a:bodyPr>
            <a:no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70000" y="900000"/>
            <a:ext cx="4387500" cy="648000"/>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70000" y="1556791"/>
            <a:ext cx="4387500" cy="4572000"/>
          </a:xfrm>
        </p:spPr>
        <p:txBody>
          <a:bodyPr>
            <a:no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943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4211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8.png"/><Relationship Id="rId5" Type="http://schemas.openxmlformats.org/officeDocument/2006/relationships/slideLayout" Target="../slideLayouts/slideLayout31.xml"/><Relationship Id="rId10" Type="http://schemas.openxmlformats.org/officeDocument/2006/relationships/image" Target="../media/image7.png"/><Relationship Id="rId4" Type="http://schemas.openxmlformats.org/officeDocument/2006/relationships/slideLayout" Target="../slideLayouts/slideLayout3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0000" y="234205"/>
            <a:ext cx="9000000" cy="503590"/>
          </a:xfrm>
          <a:prstGeom prst="rect">
            <a:avLst/>
          </a:prstGeom>
        </p:spPr>
        <p:txBody>
          <a:bodyPr vert="horz" wrap="square" lIns="91440" tIns="36000" rIns="91440" bIns="3600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50000" y="972000"/>
            <a:ext cx="9000000" cy="5220000"/>
          </a:xfrm>
          <a:prstGeom prst="rect">
            <a:avLst/>
          </a:prstGeom>
        </p:spPr>
        <p:txBody>
          <a:bodyPr vert="horz" lIns="91440" tIns="36000" rIns="91440" bIns="3600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450000" y="6458853"/>
            <a:ext cx="1173398" cy="138499"/>
          </a:xfrm>
          <a:prstGeom prst="rect">
            <a:avLst/>
          </a:prstGeom>
        </p:spPr>
        <p:txBody>
          <a:bodyPr wrap="none" lIns="0" tIns="0" rIns="0" bIns="0" anchor="ctr">
            <a:spAutoFit/>
          </a:bodyPr>
          <a:lstStyle/>
          <a:p>
            <a:pPr defTabSz="990249" eaLnBrk="1" fontAlgn="auto" hangingPunct="1">
              <a:spcBef>
                <a:spcPts val="0"/>
              </a:spcBef>
              <a:spcAft>
                <a:spcPts val="0"/>
              </a:spcAft>
              <a:defRPr/>
            </a:pPr>
            <a:fld id="{B4B7F101-3C82-43FF-92EC-ECC7EE2F53C2}" type="slidenum">
              <a:rPr lang="en-US" sz="900">
                <a:solidFill>
                  <a:srgbClr val="4D4D4D"/>
                </a:solidFill>
                <a:latin typeface="+mj-lt"/>
              </a:rPr>
              <a:pPr defTabSz="990249" eaLnBrk="1" fontAlgn="auto" hangingPunct="1">
                <a:spcBef>
                  <a:spcPts val="0"/>
                </a:spcBef>
                <a:spcAft>
                  <a:spcPts val="0"/>
                </a:spcAft>
                <a:defRPr/>
              </a:pPr>
              <a:t>‹#›</a:t>
            </a:fld>
            <a:r>
              <a:rPr lang="en-US" sz="900" dirty="0">
                <a:solidFill>
                  <a:srgbClr val="969696"/>
                </a:solidFill>
                <a:latin typeface="+mj-lt"/>
              </a:rPr>
              <a:t>   </a:t>
            </a:r>
            <a:r>
              <a:rPr lang="en-US" sz="900" dirty="0" smtClean="0">
                <a:solidFill>
                  <a:srgbClr val="969696"/>
                </a:solidFill>
                <a:latin typeface="+mj-lt"/>
              </a:rPr>
              <a:t>|    </a:t>
            </a:r>
            <a:r>
              <a:rPr lang="en-US" sz="900" dirty="0">
                <a:solidFill>
                  <a:srgbClr val="969696"/>
                </a:solidFill>
                <a:latin typeface="+mj-lt"/>
              </a:rPr>
              <a:t>C</a:t>
            </a:r>
            <a:r>
              <a:rPr lang="en-US" sz="900" dirty="0" smtClean="0">
                <a:solidFill>
                  <a:srgbClr val="969696"/>
                </a:solidFill>
                <a:latin typeface="+mj-lt"/>
              </a:rPr>
              <a:t>opyright </a:t>
            </a:r>
            <a:r>
              <a:rPr lang="en-US" sz="900" dirty="0">
                <a:solidFill>
                  <a:srgbClr val="969696"/>
                </a:solidFill>
                <a:latin typeface="+mj-lt"/>
              </a:rPr>
              <a:t>© </a:t>
            </a:r>
            <a:r>
              <a:rPr lang="en-US" sz="900" dirty="0" smtClean="0">
                <a:solidFill>
                  <a:srgbClr val="969696"/>
                </a:solidFill>
                <a:latin typeface="+mj-lt"/>
              </a:rPr>
              <a:t>HSO</a:t>
            </a:r>
            <a:endParaRPr lang="en-US" sz="900" dirty="0">
              <a:solidFill>
                <a:srgbClr val="969696"/>
              </a:solidFill>
              <a:latin typeface="+mj-lt"/>
            </a:endParaRPr>
          </a:p>
        </p:txBody>
      </p:sp>
      <p:pic>
        <p:nvPicPr>
          <p:cNvPr id="4" name="Afbeelding 3"/>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488000" y="6303600"/>
            <a:ext cx="1980000" cy="456418"/>
          </a:xfrm>
          <a:prstGeom prst="rect">
            <a:avLst/>
          </a:prstGeom>
        </p:spPr>
      </p:pic>
      <p:sp>
        <p:nvSpPr>
          <p:cNvPr id="6" name="Rechthoek 6"/>
          <p:cNvSpPr/>
          <p:nvPr userDrawn="1"/>
        </p:nvSpPr>
        <p:spPr>
          <a:xfrm>
            <a:off x="9959056" y="1448840"/>
            <a:ext cx="720080" cy="7200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b="1" dirty="0" smtClean="0">
                <a:latin typeface="Segoe UI" pitchFamily="34" charset="0"/>
                <a:ea typeface="Segoe UI" pitchFamily="34" charset="0"/>
                <a:cs typeface="Segoe UI" pitchFamily="34" charset="0"/>
              </a:rPr>
              <a:t>HSO</a:t>
            </a:r>
          </a:p>
          <a:p>
            <a:pPr algn="ctr"/>
            <a:r>
              <a:rPr lang="nl-NL" sz="1000" dirty="0" smtClean="0">
                <a:latin typeface="Segoe UI" pitchFamily="34" charset="0"/>
                <a:ea typeface="Segoe UI" pitchFamily="34" charset="0"/>
                <a:cs typeface="Segoe UI" pitchFamily="34" charset="0"/>
              </a:rPr>
              <a:t>R 010</a:t>
            </a:r>
            <a:r>
              <a:rPr lang="nl-NL" sz="1000" dirty="0">
                <a:latin typeface="Segoe UI" pitchFamily="34" charset="0"/>
                <a:ea typeface="Segoe UI" pitchFamily="34" charset="0"/>
                <a:cs typeface="Segoe UI" pitchFamily="34" charset="0"/>
              </a:rPr>
              <a:t/>
            </a:r>
            <a:br>
              <a:rPr lang="nl-NL" sz="1000" dirty="0">
                <a:latin typeface="Segoe UI" pitchFamily="34" charset="0"/>
                <a:ea typeface="Segoe UI" pitchFamily="34" charset="0"/>
                <a:cs typeface="Segoe UI" pitchFamily="34" charset="0"/>
              </a:rPr>
            </a:br>
            <a:r>
              <a:rPr lang="nl-NL" sz="1000" dirty="0">
                <a:latin typeface="Segoe UI" pitchFamily="34" charset="0"/>
                <a:ea typeface="Segoe UI" pitchFamily="34" charset="0"/>
                <a:cs typeface="Segoe UI" pitchFamily="34" charset="0"/>
              </a:rPr>
              <a:t>G </a:t>
            </a:r>
            <a:r>
              <a:rPr lang="nl-NL" sz="1000" dirty="0" smtClean="0">
                <a:latin typeface="Segoe UI" pitchFamily="34" charset="0"/>
                <a:ea typeface="Segoe UI" pitchFamily="34" charset="0"/>
                <a:cs typeface="Segoe UI" pitchFamily="34" charset="0"/>
              </a:rPr>
              <a:t>061</a:t>
            </a:r>
            <a:endParaRPr lang="nl-NL" sz="1000" dirty="0">
              <a:latin typeface="Segoe UI" pitchFamily="34" charset="0"/>
              <a:ea typeface="Segoe UI" pitchFamily="34" charset="0"/>
              <a:cs typeface="Segoe UI" pitchFamily="34" charset="0"/>
            </a:endParaRPr>
          </a:p>
          <a:p>
            <a:pPr algn="ctr"/>
            <a:r>
              <a:rPr lang="nl-NL" sz="1000" dirty="0">
                <a:latin typeface="Segoe UI" pitchFamily="34" charset="0"/>
                <a:ea typeface="Segoe UI" pitchFamily="34" charset="0"/>
                <a:cs typeface="Segoe UI" pitchFamily="34" charset="0"/>
              </a:rPr>
              <a:t>B </a:t>
            </a:r>
            <a:r>
              <a:rPr lang="nl-NL" sz="1000" dirty="0" smtClean="0">
                <a:latin typeface="Segoe UI" pitchFamily="34" charset="0"/>
                <a:ea typeface="Segoe UI" pitchFamily="34" charset="0"/>
                <a:cs typeface="Segoe UI" pitchFamily="34" charset="0"/>
              </a:rPr>
              <a:t>143</a:t>
            </a:r>
            <a:endParaRPr lang="nl-NL" sz="1000" dirty="0">
              <a:latin typeface="Segoe UI" pitchFamily="34" charset="0"/>
              <a:ea typeface="Segoe UI" pitchFamily="34" charset="0"/>
              <a:cs typeface="Segoe UI" pitchFamily="34" charset="0"/>
            </a:endParaRPr>
          </a:p>
        </p:txBody>
      </p:sp>
      <p:sp>
        <p:nvSpPr>
          <p:cNvPr id="8" name="Rechthoek 7"/>
          <p:cNvSpPr/>
          <p:nvPr userDrawn="1"/>
        </p:nvSpPr>
        <p:spPr>
          <a:xfrm>
            <a:off x="9959136" y="2168920"/>
            <a:ext cx="720000" cy="540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dirty="0" smtClean="0">
                <a:latin typeface="Segoe UI" pitchFamily="34" charset="0"/>
                <a:ea typeface="Segoe UI" pitchFamily="34" charset="0"/>
                <a:cs typeface="Segoe UI" pitchFamily="34" charset="0"/>
              </a:rPr>
              <a:t>R 001</a:t>
            </a:r>
            <a:br>
              <a:rPr lang="nl-NL" sz="1000" dirty="0" smtClean="0">
                <a:latin typeface="Segoe UI" pitchFamily="34" charset="0"/>
                <a:ea typeface="Segoe UI" pitchFamily="34" charset="0"/>
                <a:cs typeface="Segoe UI" pitchFamily="34" charset="0"/>
              </a:rPr>
            </a:br>
            <a:r>
              <a:rPr lang="nl-NL" sz="1000" dirty="0" smtClean="0">
                <a:latin typeface="Segoe UI" pitchFamily="34" charset="0"/>
                <a:ea typeface="Segoe UI" pitchFamily="34" charset="0"/>
                <a:cs typeface="Segoe UI" pitchFamily="34" charset="0"/>
              </a:rPr>
              <a:t>G 164</a:t>
            </a:r>
          </a:p>
          <a:p>
            <a:pPr algn="ctr"/>
            <a:r>
              <a:rPr lang="nl-NL" sz="1000" dirty="0" smtClean="0">
                <a:latin typeface="Segoe UI" pitchFamily="34" charset="0"/>
                <a:ea typeface="Segoe UI" pitchFamily="34" charset="0"/>
                <a:cs typeface="Segoe UI" pitchFamily="34" charset="0"/>
              </a:rPr>
              <a:t>B 239</a:t>
            </a:r>
          </a:p>
        </p:txBody>
      </p:sp>
      <p:sp>
        <p:nvSpPr>
          <p:cNvPr id="9" name="Rechthoek 8"/>
          <p:cNvSpPr/>
          <p:nvPr userDrawn="1"/>
        </p:nvSpPr>
        <p:spPr>
          <a:xfrm>
            <a:off x="9959136" y="2709040"/>
            <a:ext cx="720000" cy="54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pt-BR" sz="1000" dirty="0">
                <a:latin typeface="Segoe UI" pitchFamily="34" charset="0"/>
                <a:ea typeface="Segoe UI" pitchFamily="34" charset="0"/>
                <a:cs typeface="Segoe UI" pitchFamily="34" charset="0"/>
              </a:rPr>
              <a:t>R </a:t>
            </a:r>
            <a:r>
              <a:rPr lang="pt-BR" sz="1000" dirty="0" smtClean="0">
                <a:latin typeface="Segoe UI" pitchFamily="34" charset="0"/>
                <a:ea typeface="Segoe UI" pitchFamily="34" charset="0"/>
                <a:cs typeface="Segoe UI" pitchFamily="34" charset="0"/>
              </a:rPr>
              <a:t>127</a:t>
            </a:r>
            <a:r>
              <a:rPr lang="pt-BR" sz="1000" dirty="0">
                <a:latin typeface="Segoe UI" pitchFamily="34" charset="0"/>
                <a:ea typeface="Segoe UI" pitchFamily="34" charset="0"/>
                <a:cs typeface="Segoe UI" pitchFamily="34" charset="0"/>
              </a:rPr>
              <a:t/>
            </a:r>
            <a:br>
              <a:rPr lang="pt-BR" sz="1000" dirty="0">
                <a:latin typeface="Segoe UI" pitchFamily="34" charset="0"/>
                <a:ea typeface="Segoe UI" pitchFamily="34" charset="0"/>
                <a:cs typeface="Segoe UI" pitchFamily="34" charset="0"/>
              </a:rPr>
            </a:br>
            <a:r>
              <a:rPr lang="pt-BR" sz="1000" dirty="0">
                <a:latin typeface="Segoe UI" pitchFamily="34" charset="0"/>
                <a:ea typeface="Segoe UI" pitchFamily="34" charset="0"/>
                <a:cs typeface="Segoe UI" pitchFamily="34" charset="0"/>
              </a:rPr>
              <a:t>G </a:t>
            </a:r>
            <a:r>
              <a:rPr lang="pt-BR" sz="1000" dirty="0" smtClean="0">
                <a:latin typeface="Segoe UI" pitchFamily="34" charset="0"/>
                <a:ea typeface="Segoe UI" pitchFamily="34" charset="0"/>
                <a:cs typeface="Segoe UI" pitchFamily="34" charset="0"/>
              </a:rPr>
              <a:t>186</a:t>
            </a:r>
            <a:endParaRPr lang="pt-BR" sz="1000" dirty="0">
              <a:latin typeface="Segoe UI" pitchFamily="34" charset="0"/>
              <a:ea typeface="Segoe UI" pitchFamily="34" charset="0"/>
              <a:cs typeface="Segoe UI" pitchFamily="34" charset="0"/>
            </a:endParaRPr>
          </a:p>
          <a:p>
            <a:pPr algn="ctr"/>
            <a:r>
              <a:rPr lang="pt-BR" sz="1000" dirty="0">
                <a:latin typeface="Segoe UI" pitchFamily="34" charset="0"/>
                <a:ea typeface="Segoe UI" pitchFamily="34" charset="0"/>
                <a:cs typeface="Segoe UI" pitchFamily="34" charset="0"/>
              </a:rPr>
              <a:t>B </a:t>
            </a:r>
            <a:r>
              <a:rPr lang="pt-BR" sz="1000" dirty="0" smtClean="0">
                <a:latin typeface="Segoe UI" pitchFamily="34" charset="0"/>
                <a:ea typeface="Segoe UI" pitchFamily="34" charset="0"/>
                <a:cs typeface="Segoe UI" pitchFamily="34" charset="0"/>
              </a:rPr>
              <a:t>000</a:t>
            </a:r>
            <a:endParaRPr lang="pt-BR" sz="1000" dirty="0">
              <a:latin typeface="Segoe UI" pitchFamily="34" charset="0"/>
              <a:ea typeface="Segoe UI" pitchFamily="34" charset="0"/>
              <a:cs typeface="Segoe UI" pitchFamily="34" charset="0"/>
            </a:endParaRPr>
          </a:p>
        </p:txBody>
      </p:sp>
      <p:sp>
        <p:nvSpPr>
          <p:cNvPr id="10" name="Rechthoek 9"/>
          <p:cNvSpPr/>
          <p:nvPr userDrawn="1"/>
        </p:nvSpPr>
        <p:spPr>
          <a:xfrm>
            <a:off x="9959136" y="3249040"/>
            <a:ext cx="720000" cy="540000"/>
          </a:xfrm>
          <a:prstGeom prst="rect">
            <a:avLst/>
          </a:prstGeom>
          <a:solidFill>
            <a:srgbClr val="F2502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dirty="0">
                <a:latin typeface="Segoe UI" pitchFamily="34" charset="0"/>
                <a:ea typeface="Segoe UI" pitchFamily="34" charset="0"/>
                <a:cs typeface="Segoe UI" pitchFamily="34" charset="0"/>
              </a:rPr>
              <a:t>R </a:t>
            </a:r>
            <a:r>
              <a:rPr lang="nl-NL" sz="1000" dirty="0" smtClean="0">
                <a:latin typeface="Segoe UI" pitchFamily="34" charset="0"/>
                <a:ea typeface="Segoe UI" pitchFamily="34" charset="0"/>
                <a:cs typeface="Segoe UI" pitchFamily="34" charset="0"/>
              </a:rPr>
              <a:t>242</a:t>
            </a:r>
          </a:p>
          <a:p>
            <a:pPr algn="ctr"/>
            <a:r>
              <a:rPr lang="nl-NL" sz="1000" dirty="0" smtClean="0">
                <a:latin typeface="Segoe UI" pitchFamily="34" charset="0"/>
                <a:ea typeface="Segoe UI" pitchFamily="34" charset="0"/>
                <a:cs typeface="Segoe UI" pitchFamily="34" charset="0"/>
              </a:rPr>
              <a:t>G 080</a:t>
            </a:r>
            <a:endParaRPr lang="nl-NL" sz="1000" dirty="0">
              <a:latin typeface="Segoe UI" pitchFamily="34" charset="0"/>
              <a:ea typeface="Segoe UI" pitchFamily="34" charset="0"/>
              <a:cs typeface="Segoe UI" pitchFamily="34" charset="0"/>
            </a:endParaRPr>
          </a:p>
          <a:p>
            <a:pPr algn="ctr"/>
            <a:r>
              <a:rPr lang="nl-NL" sz="1000" dirty="0">
                <a:latin typeface="Segoe UI" pitchFamily="34" charset="0"/>
                <a:ea typeface="Segoe UI" pitchFamily="34" charset="0"/>
                <a:cs typeface="Segoe UI" pitchFamily="34" charset="0"/>
              </a:rPr>
              <a:t>B </a:t>
            </a:r>
            <a:r>
              <a:rPr lang="nl-NL" sz="1000" dirty="0" smtClean="0">
                <a:latin typeface="Segoe UI" pitchFamily="34" charset="0"/>
                <a:ea typeface="Segoe UI" pitchFamily="34" charset="0"/>
                <a:cs typeface="Segoe UI" pitchFamily="34" charset="0"/>
              </a:rPr>
              <a:t>034</a:t>
            </a:r>
            <a:endParaRPr lang="nl-NL" sz="1000" dirty="0">
              <a:latin typeface="Segoe UI" pitchFamily="34" charset="0"/>
              <a:ea typeface="Segoe UI" pitchFamily="34" charset="0"/>
              <a:cs typeface="Segoe UI" pitchFamily="34" charset="0"/>
            </a:endParaRPr>
          </a:p>
        </p:txBody>
      </p:sp>
      <p:sp>
        <p:nvSpPr>
          <p:cNvPr id="11" name="Rechthoek 11"/>
          <p:cNvSpPr/>
          <p:nvPr userDrawn="1"/>
        </p:nvSpPr>
        <p:spPr>
          <a:xfrm>
            <a:off x="9959136" y="5409280"/>
            <a:ext cx="720000" cy="54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dirty="0">
                <a:solidFill>
                  <a:schemeClr val="bg2"/>
                </a:solidFill>
                <a:latin typeface="Segoe UI" pitchFamily="34" charset="0"/>
                <a:ea typeface="Segoe UI" pitchFamily="34" charset="0"/>
                <a:cs typeface="Segoe UI" pitchFamily="34" charset="0"/>
              </a:rPr>
              <a:t>R </a:t>
            </a:r>
            <a:r>
              <a:rPr lang="nl-NL" sz="1000" dirty="0" smtClean="0">
                <a:solidFill>
                  <a:schemeClr val="bg2"/>
                </a:solidFill>
                <a:latin typeface="Segoe UI" pitchFamily="34" charset="0"/>
                <a:ea typeface="Segoe UI" pitchFamily="34" charset="0"/>
                <a:cs typeface="Segoe UI" pitchFamily="34" charset="0"/>
              </a:rPr>
              <a:t>236</a:t>
            </a:r>
            <a:r>
              <a:rPr lang="nl-NL" sz="1000" dirty="0">
                <a:solidFill>
                  <a:schemeClr val="bg2"/>
                </a:solidFill>
                <a:latin typeface="Segoe UI" pitchFamily="34" charset="0"/>
                <a:ea typeface="Segoe UI" pitchFamily="34" charset="0"/>
                <a:cs typeface="Segoe UI" pitchFamily="34" charset="0"/>
              </a:rPr>
              <a:t/>
            </a:r>
            <a:br>
              <a:rPr lang="nl-NL" sz="1000" dirty="0">
                <a:solidFill>
                  <a:schemeClr val="bg2"/>
                </a:solidFill>
                <a:latin typeface="Segoe UI" pitchFamily="34" charset="0"/>
                <a:ea typeface="Segoe UI" pitchFamily="34" charset="0"/>
                <a:cs typeface="Segoe UI" pitchFamily="34" charset="0"/>
              </a:rPr>
            </a:br>
            <a:r>
              <a:rPr lang="nl-NL" sz="1000" dirty="0">
                <a:solidFill>
                  <a:schemeClr val="bg2"/>
                </a:solidFill>
                <a:latin typeface="Segoe UI" pitchFamily="34" charset="0"/>
                <a:ea typeface="Segoe UI" pitchFamily="34" charset="0"/>
                <a:cs typeface="Segoe UI" pitchFamily="34" charset="0"/>
              </a:rPr>
              <a:t>G </a:t>
            </a:r>
            <a:r>
              <a:rPr lang="nl-NL" sz="1000" dirty="0" smtClean="0">
                <a:solidFill>
                  <a:schemeClr val="bg2"/>
                </a:solidFill>
                <a:latin typeface="Segoe UI" pitchFamily="34" charset="0"/>
                <a:ea typeface="Segoe UI" pitchFamily="34" charset="0"/>
                <a:cs typeface="Segoe UI" pitchFamily="34" charset="0"/>
              </a:rPr>
              <a:t>239</a:t>
            </a:r>
            <a:endParaRPr lang="nl-NL" sz="1000" dirty="0">
              <a:solidFill>
                <a:schemeClr val="bg2"/>
              </a:solidFill>
              <a:latin typeface="Segoe UI" pitchFamily="34" charset="0"/>
              <a:ea typeface="Segoe UI" pitchFamily="34" charset="0"/>
              <a:cs typeface="Segoe UI" pitchFamily="34" charset="0"/>
            </a:endParaRPr>
          </a:p>
          <a:p>
            <a:pPr algn="ctr"/>
            <a:r>
              <a:rPr lang="nl-NL" sz="1000" dirty="0">
                <a:solidFill>
                  <a:schemeClr val="bg2"/>
                </a:solidFill>
                <a:latin typeface="Segoe UI" pitchFamily="34" charset="0"/>
                <a:ea typeface="Segoe UI" pitchFamily="34" charset="0"/>
                <a:cs typeface="Segoe UI" pitchFamily="34" charset="0"/>
              </a:rPr>
              <a:t>B </a:t>
            </a:r>
            <a:r>
              <a:rPr lang="nl-NL" sz="1000" dirty="0" smtClean="0">
                <a:solidFill>
                  <a:schemeClr val="bg2"/>
                </a:solidFill>
                <a:latin typeface="Segoe UI" pitchFamily="34" charset="0"/>
                <a:ea typeface="Segoe UI" pitchFamily="34" charset="0"/>
                <a:cs typeface="Segoe UI" pitchFamily="34" charset="0"/>
              </a:rPr>
              <a:t>243</a:t>
            </a:r>
            <a:endParaRPr lang="nl-NL" sz="1000" dirty="0">
              <a:solidFill>
                <a:schemeClr val="bg2"/>
              </a:solidFill>
              <a:latin typeface="Segoe UI" pitchFamily="34" charset="0"/>
              <a:ea typeface="Segoe UI" pitchFamily="34" charset="0"/>
              <a:cs typeface="Segoe UI" pitchFamily="34" charset="0"/>
            </a:endParaRPr>
          </a:p>
        </p:txBody>
      </p:sp>
      <p:sp>
        <p:nvSpPr>
          <p:cNvPr id="12" name="Rechthoek 12"/>
          <p:cNvSpPr/>
          <p:nvPr userDrawn="1"/>
        </p:nvSpPr>
        <p:spPr>
          <a:xfrm>
            <a:off x="9959136" y="4869280"/>
            <a:ext cx="720000" cy="54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dirty="0" smtClean="0">
                <a:latin typeface="Segoe UI" pitchFamily="34" charset="0"/>
                <a:ea typeface="Segoe UI" pitchFamily="34" charset="0"/>
                <a:cs typeface="Segoe UI" pitchFamily="34" charset="0"/>
              </a:rPr>
              <a:t>R 077</a:t>
            </a:r>
            <a:br>
              <a:rPr lang="nl-NL" sz="1000" dirty="0" smtClean="0">
                <a:latin typeface="Segoe UI" pitchFamily="34" charset="0"/>
                <a:ea typeface="Segoe UI" pitchFamily="34" charset="0"/>
                <a:cs typeface="Segoe UI" pitchFamily="34" charset="0"/>
              </a:rPr>
            </a:br>
            <a:r>
              <a:rPr lang="nl-NL" sz="1000" dirty="0" smtClean="0">
                <a:latin typeface="Segoe UI" pitchFamily="34" charset="0"/>
                <a:ea typeface="Segoe UI" pitchFamily="34" charset="0"/>
                <a:cs typeface="Segoe UI" pitchFamily="34" charset="0"/>
              </a:rPr>
              <a:t>G 077</a:t>
            </a:r>
          </a:p>
          <a:p>
            <a:pPr algn="ctr"/>
            <a:r>
              <a:rPr lang="nl-NL" sz="1000" dirty="0" smtClean="0">
                <a:latin typeface="Segoe UI" pitchFamily="34" charset="0"/>
                <a:ea typeface="Segoe UI" pitchFamily="34" charset="0"/>
                <a:cs typeface="Segoe UI" pitchFamily="34" charset="0"/>
              </a:rPr>
              <a:t>B 077</a:t>
            </a:r>
            <a:endParaRPr lang="nl-NL" sz="1000" dirty="0">
              <a:latin typeface="Segoe UI" pitchFamily="34" charset="0"/>
              <a:ea typeface="Segoe UI" pitchFamily="34" charset="0"/>
              <a:cs typeface="Segoe UI" pitchFamily="34" charset="0"/>
            </a:endParaRPr>
          </a:p>
        </p:txBody>
      </p:sp>
      <p:sp>
        <p:nvSpPr>
          <p:cNvPr id="13" name="Rechthoek 13"/>
          <p:cNvSpPr/>
          <p:nvPr userDrawn="1"/>
        </p:nvSpPr>
        <p:spPr>
          <a:xfrm>
            <a:off x="9959136" y="4329160"/>
            <a:ext cx="720000" cy="54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dirty="0" smtClean="0">
                <a:latin typeface="Segoe UI" pitchFamily="34" charset="0"/>
                <a:ea typeface="Segoe UI" pitchFamily="34" charset="0"/>
                <a:cs typeface="Segoe UI" pitchFamily="34" charset="0"/>
              </a:rPr>
              <a:t>R 025</a:t>
            </a:r>
            <a:br>
              <a:rPr lang="nl-NL" sz="1000" dirty="0" smtClean="0">
                <a:latin typeface="Segoe UI" pitchFamily="34" charset="0"/>
                <a:ea typeface="Segoe UI" pitchFamily="34" charset="0"/>
                <a:cs typeface="Segoe UI" pitchFamily="34" charset="0"/>
              </a:rPr>
            </a:br>
            <a:r>
              <a:rPr lang="nl-NL" sz="1000" dirty="0" smtClean="0">
                <a:latin typeface="Segoe UI" pitchFamily="34" charset="0"/>
                <a:ea typeface="Segoe UI" pitchFamily="34" charset="0"/>
                <a:cs typeface="Segoe UI" pitchFamily="34" charset="0"/>
              </a:rPr>
              <a:t>G 040</a:t>
            </a:r>
          </a:p>
          <a:p>
            <a:pPr algn="ctr"/>
            <a:r>
              <a:rPr lang="nl-NL" sz="1000" dirty="0" smtClean="0">
                <a:latin typeface="Segoe UI" pitchFamily="34" charset="0"/>
                <a:ea typeface="Segoe UI" pitchFamily="34" charset="0"/>
                <a:cs typeface="Segoe UI" pitchFamily="34" charset="0"/>
              </a:rPr>
              <a:t>B 059</a:t>
            </a:r>
            <a:endParaRPr lang="nl-NL" sz="1000" dirty="0">
              <a:latin typeface="Segoe UI" pitchFamily="34" charset="0"/>
              <a:ea typeface="Segoe UI" pitchFamily="34" charset="0"/>
              <a:cs typeface="Segoe UI" pitchFamily="34" charset="0"/>
            </a:endParaRPr>
          </a:p>
        </p:txBody>
      </p:sp>
      <p:sp>
        <p:nvSpPr>
          <p:cNvPr id="14" name="Rechthoek 14"/>
          <p:cNvSpPr/>
          <p:nvPr userDrawn="1"/>
        </p:nvSpPr>
        <p:spPr>
          <a:xfrm>
            <a:off x="9959136" y="3789160"/>
            <a:ext cx="720000" cy="540000"/>
          </a:xfrm>
          <a:prstGeom prst="rect">
            <a:avLst/>
          </a:prstGeom>
          <a:solidFill>
            <a:srgbClr val="BA141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dirty="0">
                <a:latin typeface="Segoe UI" pitchFamily="34" charset="0"/>
                <a:ea typeface="Segoe UI" pitchFamily="34" charset="0"/>
                <a:cs typeface="Segoe UI" pitchFamily="34" charset="0"/>
              </a:rPr>
              <a:t>R </a:t>
            </a:r>
            <a:r>
              <a:rPr lang="nl-NL" sz="1000" dirty="0" smtClean="0">
                <a:latin typeface="Segoe UI" pitchFamily="34" charset="0"/>
                <a:ea typeface="Segoe UI" pitchFamily="34" charset="0"/>
                <a:cs typeface="Segoe UI" pitchFamily="34" charset="0"/>
              </a:rPr>
              <a:t>186</a:t>
            </a:r>
            <a:br>
              <a:rPr lang="nl-NL" sz="1000" dirty="0" smtClean="0">
                <a:latin typeface="Segoe UI" pitchFamily="34" charset="0"/>
                <a:ea typeface="Segoe UI" pitchFamily="34" charset="0"/>
                <a:cs typeface="Segoe UI" pitchFamily="34" charset="0"/>
              </a:rPr>
            </a:br>
            <a:r>
              <a:rPr lang="nl-NL" sz="1000" dirty="0" smtClean="0">
                <a:latin typeface="Segoe UI" pitchFamily="34" charset="0"/>
                <a:ea typeface="Segoe UI" pitchFamily="34" charset="0"/>
                <a:cs typeface="Segoe UI" pitchFamily="34" charset="0"/>
              </a:rPr>
              <a:t>G 020</a:t>
            </a:r>
            <a:endParaRPr lang="nl-NL" sz="1000" dirty="0">
              <a:latin typeface="Segoe UI" pitchFamily="34" charset="0"/>
              <a:ea typeface="Segoe UI" pitchFamily="34" charset="0"/>
              <a:cs typeface="Segoe UI" pitchFamily="34" charset="0"/>
            </a:endParaRPr>
          </a:p>
          <a:p>
            <a:pPr algn="ctr"/>
            <a:r>
              <a:rPr lang="nl-NL" sz="1000" dirty="0">
                <a:latin typeface="Segoe UI" pitchFamily="34" charset="0"/>
                <a:ea typeface="Segoe UI" pitchFamily="34" charset="0"/>
                <a:cs typeface="Segoe UI" pitchFamily="34" charset="0"/>
              </a:rPr>
              <a:t>B </a:t>
            </a:r>
            <a:r>
              <a:rPr lang="nl-NL" sz="1000" dirty="0" smtClean="0">
                <a:latin typeface="Segoe UI" pitchFamily="34" charset="0"/>
                <a:ea typeface="Segoe UI" pitchFamily="34" charset="0"/>
                <a:cs typeface="Segoe UI" pitchFamily="34" charset="0"/>
              </a:rPr>
              <a:t>026</a:t>
            </a:r>
            <a:endParaRPr lang="nl-NL" sz="1000" dirty="0">
              <a:latin typeface="Segoe UI" pitchFamily="34" charset="0"/>
              <a:ea typeface="Segoe UI" pitchFamily="34" charset="0"/>
              <a:cs typeface="Segoe UI" pitchFamily="34" charset="0"/>
            </a:endParaRPr>
          </a:p>
        </p:txBody>
      </p:sp>
      <p:sp>
        <p:nvSpPr>
          <p:cNvPr id="15" name="Rechthoek 6"/>
          <p:cNvSpPr/>
          <p:nvPr userDrawn="1"/>
        </p:nvSpPr>
        <p:spPr>
          <a:xfrm>
            <a:off x="9959056" y="8640"/>
            <a:ext cx="720080" cy="720080"/>
          </a:xfrm>
          <a:prstGeom prst="rect">
            <a:avLst/>
          </a:prstGeom>
          <a:solidFill>
            <a:srgbClr val="005EA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b="1" dirty="0" smtClean="0">
                <a:latin typeface="Segoe UI" pitchFamily="34" charset="0"/>
                <a:ea typeface="Segoe UI" pitchFamily="34" charset="0"/>
                <a:cs typeface="Segoe UI" pitchFamily="34" charset="0"/>
              </a:rPr>
              <a:t>Font</a:t>
            </a:r>
          </a:p>
          <a:p>
            <a:pPr algn="ctr"/>
            <a:r>
              <a:rPr lang="nl-NL" sz="1000" dirty="0" smtClean="0">
                <a:latin typeface="Segoe UI" pitchFamily="34" charset="0"/>
                <a:ea typeface="Segoe UI" pitchFamily="34" charset="0"/>
                <a:cs typeface="Segoe UI" pitchFamily="34" charset="0"/>
              </a:rPr>
              <a:t>R 000</a:t>
            </a:r>
            <a:r>
              <a:rPr lang="nl-NL" sz="1000" dirty="0">
                <a:latin typeface="Segoe UI" pitchFamily="34" charset="0"/>
                <a:ea typeface="Segoe UI" pitchFamily="34" charset="0"/>
                <a:cs typeface="Segoe UI" pitchFamily="34" charset="0"/>
              </a:rPr>
              <a:t/>
            </a:r>
            <a:br>
              <a:rPr lang="nl-NL" sz="1000" dirty="0">
                <a:latin typeface="Segoe UI" pitchFamily="34" charset="0"/>
                <a:ea typeface="Segoe UI" pitchFamily="34" charset="0"/>
                <a:cs typeface="Segoe UI" pitchFamily="34" charset="0"/>
              </a:rPr>
            </a:br>
            <a:r>
              <a:rPr lang="nl-NL" sz="1000" dirty="0">
                <a:latin typeface="Segoe UI" pitchFamily="34" charset="0"/>
                <a:ea typeface="Segoe UI" pitchFamily="34" charset="0"/>
                <a:cs typeface="Segoe UI" pitchFamily="34" charset="0"/>
              </a:rPr>
              <a:t>G </a:t>
            </a:r>
            <a:r>
              <a:rPr lang="nl-NL" sz="1000" dirty="0" smtClean="0">
                <a:latin typeface="Segoe UI" pitchFamily="34" charset="0"/>
                <a:ea typeface="Segoe UI" pitchFamily="34" charset="0"/>
                <a:cs typeface="Segoe UI" pitchFamily="34" charset="0"/>
              </a:rPr>
              <a:t>094</a:t>
            </a:r>
            <a:endParaRPr lang="nl-NL" sz="1000" dirty="0">
              <a:latin typeface="Segoe UI" pitchFamily="34" charset="0"/>
              <a:ea typeface="Segoe UI" pitchFamily="34" charset="0"/>
              <a:cs typeface="Segoe UI" pitchFamily="34" charset="0"/>
            </a:endParaRPr>
          </a:p>
          <a:p>
            <a:pPr algn="ctr"/>
            <a:r>
              <a:rPr lang="nl-NL" sz="1000" dirty="0">
                <a:latin typeface="Segoe UI" pitchFamily="34" charset="0"/>
                <a:ea typeface="Segoe UI" pitchFamily="34" charset="0"/>
                <a:cs typeface="Segoe UI" pitchFamily="34" charset="0"/>
              </a:rPr>
              <a:t>B </a:t>
            </a:r>
            <a:r>
              <a:rPr lang="nl-NL" sz="1000" dirty="0" smtClean="0">
                <a:latin typeface="Segoe UI" pitchFamily="34" charset="0"/>
                <a:ea typeface="Segoe UI" pitchFamily="34" charset="0"/>
                <a:cs typeface="Segoe UI" pitchFamily="34" charset="0"/>
              </a:rPr>
              <a:t>168</a:t>
            </a:r>
            <a:endParaRPr lang="nl-NL" sz="1000" dirty="0">
              <a:latin typeface="Segoe UI" pitchFamily="34" charset="0"/>
              <a:ea typeface="Segoe UI" pitchFamily="34" charset="0"/>
              <a:cs typeface="Segoe UI" pitchFamily="34" charset="0"/>
            </a:endParaRPr>
          </a:p>
        </p:txBody>
      </p:sp>
      <p:sp>
        <p:nvSpPr>
          <p:cNvPr id="16" name="Rechthoek 6"/>
          <p:cNvSpPr/>
          <p:nvPr userDrawn="1"/>
        </p:nvSpPr>
        <p:spPr>
          <a:xfrm>
            <a:off x="9959056" y="728640"/>
            <a:ext cx="720080" cy="720080"/>
          </a:xfrm>
          <a:prstGeom prst="rect">
            <a:avLst/>
          </a:prstGeom>
          <a:solidFill>
            <a:srgbClr val="3C3C3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7287" tIns="53643" rIns="107287" bIns="53643" numCol="1" spcCol="0" rtlCol="0" fromWordArt="0" anchor="ctr" anchorCtr="0" forceAA="0" compatLnSpc="1">
            <a:prstTxWarp prst="textNoShape">
              <a:avLst/>
            </a:prstTxWarp>
            <a:noAutofit/>
          </a:bodyPr>
          <a:lstStyle/>
          <a:p>
            <a:pPr algn="ctr"/>
            <a:r>
              <a:rPr lang="nl-NL" sz="1000" b="1" dirty="0" smtClean="0">
                <a:solidFill>
                  <a:schemeClr val="bg1"/>
                </a:solidFill>
                <a:latin typeface="Segoe UI" pitchFamily="34" charset="0"/>
                <a:ea typeface="Segoe UI" pitchFamily="34" charset="0"/>
                <a:cs typeface="Segoe UI" pitchFamily="34" charset="0"/>
              </a:rPr>
              <a:t>Font</a:t>
            </a:r>
          </a:p>
          <a:p>
            <a:pPr algn="ctr"/>
            <a:r>
              <a:rPr lang="nl-NL" sz="1000" dirty="0" smtClean="0">
                <a:latin typeface="Segoe UI" pitchFamily="34" charset="0"/>
                <a:ea typeface="Segoe UI" pitchFamily="34" charset="0"/>
                <a:cs typeface="Segoe UI" pitchFamily="34" charset="0"/>
              </a:rPr>
              <a:t>R 060</a:t>
            </a:r>
            <a:r>
              <a:rPr lang="nl-NL" sz="1000" dirty="0">
                <a:latin typeface="Segoe UI" pitchFamily="34" charset="0"/>
                <a:ea typeface="Segoe UI" pitchFamily="34" charset="0"/>
                <a:cs typeface="Segoe UI" pitchFamily="34" charset="0"/>
              </a:rPr>
              <a:t/>
            </a:r>
            <a:br>
              <a:rPr lang="nl-NL" sz="1000" dirty="0">
                <a:latin typeface="Segoe UI" pitchFamily="34" charset="0"/>
                <a:ea typeface="Segoe UI" pitchFamily="34" charset="0"/>
                <a:cs typeface="Segoe UI" pitchFamily="34" charset="0"/>
              </a:rPr>
            </a:br>
            <a:r>
              <a:rPr lang="nl-NL" sz="1000" dirty="0">
                <a:latin typeface="Segoe UI" pitchFamily="34" charset="0"/>
                <a:ea typeface="Segoe UI" pitchFamily="34" charset="0"/>
                <a:cs typeface="Segoe UI" pitchFamily="34" charset="0"/>
              </a:rPr>
              <a:t>G </a:t>
            </a:r>
            <a:r>
              <a:rPr lang="nl-NL" sz="1000" dirty="0" smtClean="0">
                <a:latin typeface="Segoe UI" pitchFamily="34" charset="0"/>
                <a:ea typeface="Segoe UI" pitchFamily="34" charset="0"/>
                <a:cs typeface="Segoe UI" pitchFamily="34" charset="0"/>
              </a:rPr>
              <a:t>060</a:t>
            </a:r>
            <a:endParaRPr lang="nl-NL" sz="1000" dirty="0">
              <a:latin typeface="Segoe UI" pitchFamily="34" charset="0"/>
              <a:ea typeface="Segoe UI" pitchFamily="34" charset="0"/>
              <a:cs typeface="Segoe UI" pitchFamily="34" charset="0"/>
            </a:endParaRPr>
          </a:p>
          <a:p>
            <a:pPr algn="ctr"/>
            <a:r>
              <a:rPr lang="nl-NL" sz="1000" dirty="0">
                <a:latin typeface="Segoe UI" pitchFamily="34" charset="0"/>
                <a:ea typeface="Segoe UI" pitchFamily="34" charset="0"/>
                <a:cs typeface="Segoe UI" pitchFamily="34" charset="0"/>
              </a:rPr>
              <a:t>B </a:t>
            </a:r>
            <a:r>
              <a:rPr lang="nl-NL" sz="1000" dirty="0" smtClean="0">
                <a:latin typeface="Segoe UI" pitchFamily="34" charset="0"/>
                <a:ea typeface="Segoe UI" pitchFamily="34" charset="0"/>
                <a:cs typeface="Segoe UI" pitchFamily="34" charset="0"/>
              </a:rPr>
              <a:t>060</a:t>
            </a:r>
            <a:endParaRPr lang="nl-NL" sz="1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07769685"/>
      </p:ext>
    </p:extLst>
  </p:cSld>
  <p:clrMap bg1="lt1" tx1="dk1" bg2="lt2" tx2="dk2" accent1="accent1" accent2="accent2" accent3="accent3" accent4="accent4" accent5="accent5" accent6="accent6" hlink="hlink" folHlink="folHlink"/>
  <p:sldLayoutIdLst>
    <p:sldLayoutId id="2147483718" r:id="rId1"/>
    <p:sldLayoutId id="2147483731" r:id="rId2"/>
    <p:sldLayoutId id="2147483732" r:id="rId3"/>
    <p:sldLayoutId id="2147483740" r:id="rId4"/>
    <p:sldLayoutId id="2147483710" r:id="rId5"/>
    <p:sldLayoutId id="2147483712" r:id="rId6"/>
    <p:sldLayoutId id="2147483717" r:id="rId7"/>
    <p:sldLayoutId id="2147483713" r:id="rId8"/>
    <p:sldLayoutId id="2147483714" r:id="rId9"/>
    <p:sldLayoutId id="2147483715" r:id="rId10"/>
    <p:sldLayoutId id="2147483730" r:id="rId11"/>
    <p:sldLayoutId id="2147483733" r:id="rId12"/>
    <p:sldLayoutId id="2147483736" r:id="rId13"/>
    <p:sldLayoutId id="2147483738" r:id="rId14"/>
    <p:sldLayoutId id="2147483735" r:id="rId15"/>
    <p:sldLayoutId id="2147483737" r:id="rId16"/>
    <p:sldLayoutId id="2147483734" r:id="rId17"/>
    <p:sldLayoutId id="2147483721" r:id="rId18"/>
    <p:sldLayoutId id="2147483729" r:id="rId19"/>
    <p:sldLayoutId id="2147483722" r:id="rId20"/>
    <p:sldLayoutId id="2147483723" r:id="rId21"/>
    <p:sldLayoutId id="2147483724" r:id="rId22"/>
    <p:sldLayoutId id="2147483725" r:id="rId23"/>
    <p:sldLayoutId id="2147483726" r:id="rId24"/>
    <p:sldLayoutId id="2147483739" r:id="rId25"/>
    <p:sldLayoutId id="2147483727" r:id="rId26"/>
  </p:sldLayoutIdLst>
  <p:timing>
    <p:tnLst>
      <p:par>
        <p:cTn id="1" dur="indefinite" restart="never" nodeType="tmRoot"/>
      </p:par>
    </p:tnLst>
  </p:timing>
  <p:txStyles>
    <p:titleStyle>
      <a:lvl1pPr algn="l" defTabSz="914400" rtl="0" eaLnBrk="1" latinLnBrk="0" hangingPunct="1">
        <a:spcBef>
          <a:spcPct val="0"/>
        </a:spcBef>
        <a:buNone/>
        <a:defRPr sz="2800" kern="1200">
          <a:solidFill>
            <a:srgbClr val="005EA8"/>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180000" indent="-180000" algn="l" defTabSz="914400" rtl="0" eaLnBrk="1" latinLnBrk="0" hangingPunct="1">
        <a:spcBef>
          <a:spcPts val="500"/>
        </a:spcBef>
        <a:buClr>
          <a:srgbClr val="005EA8"/>
        </a:buClr>
        <a:buSzPct val="70000"/>
        <a:buFont typeface="Wingdings" panose="05000000000000000000" pitchFamily="2" charset="2"/>
        <a:buChar char="§"/>
        <a:defRPr sz="2000" kern="1200">
          <a:solidFill>
            <a:srgbClr val="3C3C3C"/>
          </a:solidFill>
          <a:latin typeface="Segoe UI" panose="020B0502040204020203" pitchFamily="34" charset="0"/>
          <a:ea typeface="Segoe UI" panose="020B0502040204020203" pitchFamily="34" charset="0"/>
          <a:cs typeface="Segoe UI" panose="020B0502040204020203" pitchFamily="34" charset="0"/>
        </a:defRPr>
      </a:lvl1pPr>
      <a:lvl2pPr marL="432000" indent="-180000" algn="l" defTabSz="914400" rtl="0" eaLnBrk="1" latinLnBrk="0" hangingPunct="1">
        <a:spcBef>
          <a:spcPts val="400"/>
        </a:spcBef>
        <a:buFont typeface="Arial" panose="020B0604020202020204" pitchFamily="34" charset="0"/>
        <a:buChar char="–"/>
        <a:defRPr sz="1800" kern="1200">
          <a:solidFill>
            <a:srgbClr val="3C3C3C"/>
          </a:solidFill>
          <a:latin typeface="Segoe UI" panose="020B0502040204020203" pitchFamily="34" charset="0"/>
          <a:ea typeface="Segoe UI" panose="020B0502040204020203" pitchFamily="34" charset="0"/>
          <a:cs typeface="Segoe UI" panose="020B0502040204020203" pitchFamily="34" charset="0"/>
        </a:defRPr>
      </a:lvl2pPr>
      <a:lvl3pPr marL="648000" indent="-180000" algn="l" defTabSz="914400" rtl="0" eaLnBrk="1" latinLnBrk="0" hangingPunct="1">
        <a:spcBef>
          <a:spcPts val="300"/>
        </a:spcBef>
        <a:buSzPct val="80000"/>
        <a:buFont typeface="Wingdings" panose="05000000000000000000" pitchFamily="2" charset="2"/>
        <a:buChar char="§"/>
        <a:defRPr sz="1600" kern="1200">
          <a:solidFill>
            <a:srgbClr val="3C3C3C"/>
          </a:solidFill>
          <a:latin typeface="Segoe UI" panose="020B0502040204020203" pitchFamily="34" charset="0"/>
          <a:ea typeface="Segoe UI" panose="020B0502040204020203" pitchFamily="34" charset="0"/>
          <a:cs typeface="Segoe UI" panose="020B0502040204020203" pitchFamily="34" charset="0"/>
        </a:defRPr>
      </a:lvl3pPr>
      <a:lvl4pPr marL="864000" indent="-180000" algn="l" defTabSz="914400" rtl="0" eaLnBrk="1" latinLnBrk="0" hangingPunct="1">
        <a:spcBef>
          <a:spcPts val="200"/>
        </a:spcBef>
        <a:buFont typeface="Arial" panose="020B0604020202020204" pitchFamily="34" charset="0"/>
        <a:buChar char="–"/>
        <a:defRPr sz="1400" kern="1200">
          <a:solidFill>
            <a:srgbClr val="3C3C3C"/>
          </a:solidFill>
          <a:latin typeface="Segoe UI" panose="020B0502040204020203" pitchFamily="34" charset="0"/>
          <a:ea typeface="Segoe UI" panose="020B0502040204020203" pitchFamily="34" charset="0"/>
          <a:cs typeface="Segoe UI" panose="020B0502040204020203" pitchFamily="34" charset="0"/>
        </a:defRPr>
      </a:lvl4pPr>
      <a:lvl5pPr marL="1080000" indent="-180000" algn="l" defTabSz="914400" rtl="0" eaLnBrk="1" latinLnBrk="0" hangingPunct="1">
        <a:spcBef>
          <a:spcPts val="100"/>
        </a:spcBef>
        <a:buFont typeface="Arial" panose="020B0604020202020204" pitchFamily="34" charset="0"/>
        <a:buChar char="»"/>
        <a:defRPr sz="1200" kern="1200">
          <a:solidFill>
            <a:srgbClr val="3C3C3C"/>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681038" y="1825625"/>
            <a:ext cx="8543925" cy="36258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4" name="Afbeelding 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57622" y="6402124"/>
            <a:ext cx="1046832" cy="237216"/>
          </a:xfrm>
          <a:prstGeom prst="rect">
            <a:avLst/>
          </a:prstGeom>
        </p:spPr>
      </p:pic>
    </p:spTree>
    <p:extLst>
      <p:ext uri="{BB962C8B-B14F-4D97-AF65-F5344CB8AC3E}">
        <p14:creationId xmlns:p14="http://schemas.microsoft.com/office/powerpoint/2010/main" val="401304031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Lst>
  <p:timing>
    <p:tnLst>
      <p:par>
        <p:cTn id="1" dur="indefinite" restart="never" nodeType="tmRoot"/>
      </p:par>
    </p:tnLst>
  </p:timing>
  <p:txStyles>
    <p:titleStyle>
      <a:lvl1pPr algn="l" defTabSz="742950" rtl="0" eaLnBrk="1" latinLnBrk="0" hangingPunct="1">
        <a:lnSpc>
          <a:spcPct val="90000"/>
        </a:lnSpc>
        <a:spcBef>
          <a:spcPct val="0"/>
        </a:spcBef>
        <a:buNone/>
        <a:defRPr sz="3575" b="1" kern="1200" cap="all" baseline="0">
          <a:solidFill>
            <a:schemeClr val="accent1"/>
          </a:solidFill>
          <a:latin typeface="+mn-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lumMod val="75000"/>
              <a:lumOff val="25000"/>
            </a:schemeClr>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lumMod val="75000"/>
              <a:lumOff val="25000"/>
            </a:schemeClr>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lumMod val="75000"/>
              <a:lumOff val="25000"/>
            </a:schemeClr>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lumMod val="75000"/>
              <a:lumOff val="25000"/>
            </a:schemeClr>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lumMod val="75000"/>
              <a:lumOff val="25000"/>
            </a:schemeClr>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nl-NL"/>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9.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azurewebsiteexperience.azurewebsites.net/" TargetMode="External"/><Relationship Id="rId2" Type="http://schemas.openxmlformats.org/officeDocument/2006/relationships/image" Target="../media/image15.png"/><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9.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10972800" cy="2438400"/>
          </a:xfrm>
        </p:spPr>
        <p:txBody>
          <a:bodyPr>
            <a:normAutofit/>
          </a:bodyPr>
          <a:lstStyle/>
          <a:p>
            <a:pPr>
              <a:lnSpc>
                <a:spcPct val="110000"/>
              </a:lnSpc>
            </a:pPr>
            <a:r>
              <a:rPr lang="nl-NL" sz="3600" dirty="0" smtClean="0">
                <a:solidFill>
                  <a:srgbClr val="006A95"/>
                </a:solidFill>
                <a:latin typeface="Avenir Medium"/>
                <a:cs typeface="Avenir Light"/>
              </a:rPr>
              <a:t>Putting Power BI to Work:</a:t>
            </a:r>
            <a:br>
              <a:rPr lang="nl-NL" sz="3600" dirty="0" smtClean="0">
                <a:solidFill>
                  <a:srgbClr val="006A95"/>
                </a:solidFill>
                <a:latin typeface="Avenir Medium"/>
                <a:cs typeface="Avenir Light"/>
              </a:rPr>
            </a:br>
            <a:r>
              <a:rPr lang="nl-NL" sz="3600" dirty="0" smtClean="0">
                <a:solidFill>
                  <a:srgbClr val="006A95"/>
                </a:solidFill>
                <a:latin typeface="Avenir Medium"/>
                <a:cs typeface="Avenir Light"/>
              </a:rPr>
              <a:t>An in-depth look from end-to-end</a:t>
            </a:r>
            <a:r>
              <a:rPr lang="nl-NL" sz="2400" dirty="0" smtClean="0">
                <a:solidFill>
                  <a:srgbClr val="006A95"/>
                </a:solidFill>
                <a:latin typeface="Avenir Light"/>
                <a:cs typeface="Avenir Light"/>
              </a:rPr>
              <a:t/>
            </a:r>
            <a:br>
              <a:rPr lang="nl-NL" sz="2400" dirty="0" smtClean="0">
                <a:solidFill>
                  <a:srgbClr val="006A95"/>
                </a:solidFill>
                <a:latin typeface="Avenir Light"/>
                <a:cs typeface="Avenir Light"/>
              </a:rPr>
            </a:br>
            <a:endParaRPr lang="nl-NL" sz="2400" dirty="0">
              <a:solidFill>
                <a:srgbClr val="006A95"/>
              </a:solidFill>
              <a:latin typeface="Avenir Light"/>
              <a:cs typeface="Avenir Light"/>
            </a:endParaRPr>
          </a:p>
        </p:txBody>
      </p:sp>
      <p:sp>
        <p:nvSpPr>
          <p:cNvPr id="3" name="Subtitle 2"/>
          <p:cNvSpPr>
            <a:spLocks noGrp="1"/>
          </p:cNvSpPr>
          <p:nvPr>
            <p:ph type="subTitle" idx="1"/>
          </p:nvPr>
        </p:nvSpPr>
        <p:spPr>
          <a:xfrm>
            <a:off x="1204091" y="4876800"/>
            <a:ext cx="7429500" cy="1655762"/>
          </a:xfrm>
        </p:spPr>
        <p:txBody>
          <a:bodyPr>
            <a:normAutofit/>
          </a:bodyPr>
          <a:lstStyle/>
          <a:p>
            <a:endParaRPr lang="en-US" sz="1800" dirty="0">
              <a:solidFill>
                <a:srgbClr val="272425"/>
              </a:solidFill>
              <a:latin typeface="Avenir Light"/>
              <a:cs typeface="Avenir Light"/>
            </a:endParaRPr>
          </a:p>
        </p:txBody>
      </p:sp>
      <p:pic>
        <p:nvPicPr>
          <p:cNvPr id="1026"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2425" y="912331"/>
            <a:ext cx="4292831" cy="9164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52400" y="6227762"/>
            <a:ext cx="1381125" cy="438150"/>
          </a:xfrm>
          <a:prstGeom prst="rect">
            <a:avLst/>
          </a:prstGeom>
        </p:spPr>
      </p:pic>
    </p:spTree>
    <p:extLst>
      <p:ext uri="{BB962C8B-B14F-4D97-AF65-F5344CB8AC3E}">
        <p14:creationId xmlns:p14="http://schemas.microsoft.com/office/powerpoint/2010/main" val="66442210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Power BI Desktop</a:t>
            </a:r>
            <a:endParaRPr lang="nl-NL" sz="3200" dirty="0">
              <a:solidFill>
                <a:srgbClr val="006A95"/>
              </a:solidFill>
              <a:latin typeface="Avenir Heavy"/>
              <a:cs typeface="Avenir Heavy"/>
            </a:endParaRPr>
          </a:p>
        </p:txBody>
      </p:sp>
      <p:sp>
        <p:nvSpPr>
          <p:cNvPr id="3" name="TextBox 2"/>
          <p:cNvSpPr txBox="1"/>
          <p:nvPr/>
        </p:nvSpPr>
        <p:spPr>
          <a:xfrm>
            <a:off x="546910" y="1690689"/>
            <a:ext cx="4406089" cy="2456057"/>
          </a:xfrm>
          <a:prstGeom prst="rect">
            <a:avLst/>
          </a:prstGeom>
          <a:noFill/>
        </p:spPr>
        <p:txBody>
          <a:bodyPr wrap="square" rtlCol="0">
            <a:spAutoFit/>
          </a:bodyPr>
          <a:lstStyle/>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Free download that starts your Power BI experience. </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Not an end user tool, but a power user and designer tool. </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Can be used to mash, model and design engaging experiences. </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Transform and clean data</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Design once and view anywhere</a:t>
            </a:r>
            <a:endParaRPr lang="nl-NL" sz="1600" dirty="0">
              <a:solidFill>
                <a:srgbClr val="60585B"/>
              </a:solidFill>
              <a:latin typeface="Avenir Light"/>
              <a:cs typeface="Avenir Light"/>
            </a:endParaRPr>
          </a:p>
        </p:txBody>
      </p:sp>
      <p:pic>
        <p:nvPicPr>
          <p:cNvPr id="23"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562601" y="4419601"/>
            <a:ext cx="3886200" cy="427746"/>
          </a:xfrm>
          <a:prstGeom prst="rect">
            <a:avLst/>
          </a:prstGeom>
          <a:noFill/>
        </p:spPr>
        <p:txBody>
          <a:bodyPr wrap="square" rtlCol="0">
            <a:spAutoFit/>
          </a:bodyPr>
          <a:lstStyle/>
          <a:p>
            <a:pPr lvl="0" algn="ctr" defTabSz="1072866" eaLnBrk="1" fontAlgn="auto" hangingPunct="1">
              <a:lnSpc>
                <a:spcPct val="120000"/>
              </a:lnSpc>
              <a:spcBef>
                <a:spcPts val="0"/>
              </a:spcBef>
              <a:spcAft>
                <a:spcPts val="0"/>
              </a:spcAft>
              <a:buClr>
                <a:srgbClr val="006A95"/>
              </a:buClr>
              <a:defRPr/>
            </a:pPr>
            <a:r>
              <a:rPr lang="nl-NL" sz="2000" i="1" dirty="0" smtClean="0">
                <a:solidFill>
                  <a:schemeClr val="accent5">
                    <a:lumMod val="75000"/>
                  </a:schemeClr>
                </a:solidFill>
                <a:latin typeface="Avenir Light"/>
                <a:cs typeface="Avenir Light"/>
              </a:rPr>
              <a:t>“Any data, anywhere, any time”</a:t>
            </a:r>
            <a:endParaRPr lang="nl-NL" sz="2000" i="1" dirty="0">
              <a:solidFill>
                <a:schemeClr val="accent5">
                  <a:lumMod val="75000"/>
                </a:schemeClr>
              </a:solidFill>
              <a:latin typeface="Avenir Light"/>
              <a:cs typeface="Avenir Light"/>
            </a:endParaRPr>
          </a:p>
        </p:txBody>
      </p:sp>
      <p:pic>
        <p:nvPicPr>
          <p:cNvPr id="5" name="Picture 4"/>
          <p:cNvPicPr>
            <a:picLocks noChangeAspect="1"/>
          </p:cNvPicPr>
          <p:nvPr/>
        </p:nvPicPr>
        <p:blipFill>
          <a:blip r:embed="rId3"/>
          <a:stretch>
            <a:fillRect/>
          </a:stretch>
        </p:blipFill>
        <p:spPr>
          <a:xfrm>
            <a:off x="5438778" y="1984442"/>
            <a:ext cx="4133846" cy="2066923"/>
          </a:xfrm>
          <a:prstGeom prst="rect">
            <a:avLst/>
          </a:prstGeom>
        </p:spPr>
      </p:pic>
    </p:spTree>
    <p:extLst>
      <p:ext uri="{BB962C8B-B14F-4D97-AF65-F5344CB8AC3E}">
        <p14:creationId xmlns:p14="http://schemas.microsoft.com/office/powerpoint/2010/main" val="133304687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Power BI mobile</a:t>
            </a:r>
            <a:endParaRPr lang="nl-NL" sz="3200" dirty="0">
              <a:solidFill>
                <a:srgbClr val="006A95"/>
              </a:solidFill>
              <a:latin typeface="Avenir Heavy"/>
              <a:cs typeface="Avenir Heavy"/>
            </a:endParaRPr>
          </a:p>
        </p:txBody>
      </p:sp>
      <p:sp>
        <p:nvSpPr>
          <p:cNvPr id="3" name="TextBox 2"/>
          <p:cNvSpPr txBox="1"/>
          <p:nvPr/>
        </p:nvSpPr>
        <p:spPr>
          <a:xfrm>
            <a:off x="546910" y="1690689"/>
            <a:ext cx="4406089" cy="2456057"/>
          </a:xfrm>
          <a:prstGeom prst="rect">
            <a:avLst/>
          </a:prstGeom>
          <a:noFill/>
        </p:spPr>
        <p:txBody>
          <a:bodyPr wrap="square" rtlCol="0">
            <a:spAutoFit/>
          </a:bodyPr>
          <a:lstStyle/>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Consume from almost any device</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Microsoft</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Android </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Apple – Including Apple Watch</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Set alerts that allow for proactive engagement</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Offline cache for dashboard consumption without an internet connection.</a:t>
            </a:r>
            <a:endParaRPr lang="nl-NL" sz="1600" dirty="0">
              <a:solidFill>
                <a:srgbClr val="60585B"/>
              </a:solidFill>
              <a:latin typeface="Avenir Light"/>
              <a:cs typeface="Avenir Light"/>
            </a:endParaRPr>
          </a:p>
        </p:txBody>
      </p:sp>
      <p:pic>
        <p:nvPicPr>
          <p:cNvPr id="23"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562601" y="4419601"/>
            <a:ext cx="3886200" cy="427746"/>
          </a:xfrm>
          <a:prstGeom prst="rect">
            <a:avLst/>
          </a:prstGeom>
          <a:noFill/>
        </p:spPr>
        <p:txBody>
          <a:bodyPr wrap="square" rtlCol="0">
            <a:spAutoFit/>
          </a:bodyPr>
          <a:lstStyle/>
          <a:p>
            <a:pPr lvl="0" algn="ctr" defTabSz="1072866" eaLnBrk="1" fontAlgn="auto" hangingPunct="1">
              <a:lnSpc>
                <a:spcPct val="120000"/>
              </a:lnSpc>
              <a:spcBef>
                <a:spcPts val="0"/>
              </a:spcBef>
              <a:spcAft>
                <a:spcPts val="0"/>
              </a:spcAft>
              <a:buClr>
                <a:srgbClr val="006A95"/>
              </a:buClr>
              <a:defRPr/>
            </a:pPr>
            <a:r>
              <a:rPr lang="nl-NL" sz="2000" i="1" dirty="0" smtClean="0">
                <a:solidFill>
                  <a:schemeClr val="accent5">
                    <a:lumMod val="75000"/>
                  </a:schemeClr>
                </a:solidFill>
                <a:latin typeface="Avenir Light"/>
                <a:cs typeface="Avenir Light"/>
              </a:rPr>
              <a:t>“Any data, anywhere, any time”</a:t>
            </a:r>
            <a:endParaRPr lang="nl-NL" sz="2000" i="1" dirty="0">
              <a:solidFill>
                <a:schemeClr val="accent5">
                  <a:lumMod val="75000"/>
                </a:schemeClr>
              </a:solidFill>
              <a:latin typeface="Avenir Light"/>
              <a:cs typeface="Avenir Ligh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5910" y="2714784"/>
            <a:ext cx="1173042" cy="146630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1157969"/>
            <a:ext cx="1815391" cy="3228975"/>
          </a:xfrm>
          <a:prstGeom prst="rect">
            <a:avLst/>
          </a:prstGeom>
        </p:spPr>
      </p:pic>
      <p:pic>
        <p:nvPicPr>
          <p:cNvPr id="12" name="Picture 2" descr="https://dpspowerbi.blob.core.windows.net/powerbi-prod-media/powerbi.microsoft.com/en-us/documentation/articles/powerbi-mobile-ipad-iphone-apps/20160503062100/pbi_ipad_iphonedevic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432" y="1050650"/>
            <a:ext cx="2167407" cy="139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7998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Power BI embedded</a:t>
            </a:r>
            <a:endParaRPr lang="nl-NL" sz="3200" dirty="0">
              <a:solidFill>
                <a:srgbClr val="006A95"/>
              </a:solidFill>
              <a:latin typeface="Avenir Heavy"/>
              <a:cs typeface="Avenir Heavy"/>
            </a:endParaRPr>
          </a:p>
        </p:txBody>
      </p:sp>
      <p:grpSp>
        <p:nvGrpSpPr>
          <p:cNvPr id="20" name="Group 19"/>
          <p:cNvGrpSpPr/>
          <p:nvPr/>
        </p:nvGrpSpPr>
        <p:grpSpPr>
          <a:xfrm>
            <a:off x="6378598" y="702466"/>
            <a:ext cx="2254206" cy="567361"/>
            <a:chOff x="5587408" y="4960687"/>
            <a:chExt cx="2635206" cy="663256"/>
          </a:xfrm>
        </p:grpSpPr>
        <p:sp>
          <p:nvSpPr>
            <p:cNvPr id="21" name="TextBox 20"/>
            <p:cNvSpPr txBox="1"/>
            <p:nvPr/>
          </p:nvSpPr>
          <p:spPr>
            <a:xfrm>
              <a:off x="6250664" y="5092896"/>
              <a:ext cx="1971950" cy="369332"/>
            </a:xfrm>
            <a:prstGeom prst="rect">
              <a:avLst/>
            </a:prstGeom>
            <a:noFill/>
          </p:spPr>
          <p:txBody>
            <a:bodyPr wrap="none" rtlCol="0">
              <a:spAutoFit/>
            </a:bodyPr>
            <a:lstStyle/>
            <a:p>
              <a:r>
                <a:rPr lang="en-US" dirty="0"/>
                <a:t>Microsoft Power BI</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87408" y="4960687"/>
              <a:ext cx="663256" cy="663256"/>
            </a:xfrm>
            <a:prstGeom prst="rect">
              <a:avLst/>
            </a:prstGeom>
          </p:spPr>
        </p:pic>
      </p:grpSp>
      <p:sp>
        <p:nvSpPr>
          <p:cNvPr id="3" name="TextBox 2"/>
          <p:cNvSpPr txBox="1"/>
          <p:nvPr/>
        </p:nvSpPr>
        <p:spPr>
          <a:xfrm>
            <a:off x="546910" y="1690689"/>
            <a:ext cx="4406089" cy="2160591"/>
          </a:xfrm>
          <a:prstGeom prst="rect">
            <a:avLst/>
          </a:prstGeom>
          <a:noFill/>
        </p:spPr>
        <p:txBody>
          <a:bodyPr wrap="square" rtlCol="0">
            <a:spAutoFit/>
          </a:bodyPr>
          <a:lstStyle/>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Ability to embed within any application or website. </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Includes Dynamics ERP and CRM</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Ability to deploy quickly with the scale of the Microsoft cloud.</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Showcase Dashboard example: </a:t>
            </a:r>
            <a:r>
              <a:rPr lang="nl-NL" sz="1600" dirty="0" smtClean="0">
                <a:solidFill>
                  <a:srgbClr val="60585B"/>
                </a:solidFill>
                <a:latin typeface="Avenir Light"/>
                <a:cs typeface="Avenir Light"/>
                <a:hlinkClick r:id="rId3"/>
              </a:rPr>
              <a:t>Northwind Traders</a:t>
            </a:r>
            <a:r>
              <a:rPr lang="nl-NL" sz="1600" dirty="0" smtClean="0">
                <a:solidFill>
                  <a:srgbClr val="60585B"/>
                </a:solidFill>
                <a:latin typeface="Avenir Light"/>
                <a:cs typeface="Avenir Light"/>
              </a:rPr>
              <a:t>.</a:t>
            </a:r>
          </a:p>
        </p:txBody>
      </p:sp>
      <p:pic>
        <p:nvPicPr>
          <p:cNvPr id="23" name="Picture 2" descr="Power BI User Grou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562601" y="4419601"/>
            <a:ext cx="3886200" cy="427746"/>
          </a:xfrm>
          <a:prstGeom prst="rect">
            <a:avLst/>
          </a:prstGeom>
          <a:noFill/>
        </p:spPr>
        <p:txBody>
          <a:bodyPr wrap="square" rtlCol="0">
            <a:spAutoFit/>
          </a:bodyPr>
          <a:lstStyle/>
          <a:p>
            <a:pPr lvl="0" algn="ctr" defTabSz="1072866" eaLnBrk="1" fontAlgn="auto" hangingPunct="1">
              <a:lnSpc>
                <a:spcPct val="120000"/>
              </a:lnSpc>
              <a:spcBef>
                <a:spcPts val="0"/>
              </a:spcBef>
              <a:spcAft>
                <a:spcPts val="0"/>
              </a:spcAft>
              <a:buClr>
                <a:srgbClr val="006A95"/>
              </a:buClr>
              <a:defRPr/>
            </a:pPr>
            <a:r>
              <a:rPr lang="nl-NL" sz="2000" i="1" dirty="0" smtClean="0">
                <a:solidFill>
                  <a:schemeClr val="accent5">
                    <a:lumMod val="75000"/>
                  </a:schemeClr>
                </a:solidFill>
                <a:latin typeface="Avenir Light"/>
                <a:cs typeface="Avenir Light"/>
              </a:rPr>
              <a:t>“Any data, anywhere, any time”</a:t>
            </a:r>
            <a:endParaRPr lang="nl-NL" sz="2000" i="1" dirty="0">
              <a:solidFill>
                <a:schemeClr val="accent5">
                  <a:lumMod val="75000"/>
                </a:schemeClr>
              </a:solidFill>
              <a:latin typeface="Avenir Light"/>
              <a:cs typeface="Avenir Light"/>
            </a:endParaRPr>
          </a:p>
        </p:txBody>
      </p:sp>
      <p:pic>
        <p:nvPicPr>
          <p:cNvPr id="18434" name="Picture 2" descr="https://azurecomcdn.azureedge.net/cvt-874edb4227ef67b9446be1da0139125cb7b081c1777f6cd11db1b2b6228b371c/images/page/services/power-bi-embedded/power-bi-embedded-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0320" y="2209800"/>
            <a:ext cx="30003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447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sz="half" idx="1"/>
          </p:nvPr>
        </p:nvSpPr>
        <p:spPr>
          <a:xfrm>
            <a:off x="685800" y="1752600"/>
            <a:ext cx="7543800" cy="3762375"/>
          </a:xfrm>
        </p:spPr>
        <p:txBody>
          <a:bodyPr>
            <a:normAutofit fontScale="85000" lnSpcReduction="20000"/>
          </a:bodyPr>
          <a:lstStyle/>
          <a:p>
            <a:pPr>
              <a:lnSpc>
                <a:spcPct val="100000"/>
              </a:lnSpc>
              <a:buClr>
                <a:srgbClr val="EF7F00"/>
              </a:buClr>
            </a:pPr>
            <a:r>
              <a:rPr lang="en-US" sz="2400" dirty="0" smtClean="0">
                <a:solidFill>
                  <a:srgbClr val="60585B"/>
                </a:solidFill>
                <a:latin typeface="Avenir Medium"/>
                <a:cs typeface="Avenir Medium"/>
              </a:rPr>
              <a:t>Microsoft Power BI: What is it?</a:t>
            </a:r>
          </a:p>
          <a:p>
            <a:pPr>
              <a:lnSpc>
                <a:spcPct val="100000"/>
              </a:lnSpc>
              <a:buClr>
                <a:srgbClr val="EF7F00"/>
              </a:buClr>
            </a:pPr>
            <a:r>
              <a:rPr lang="en-US" sz="2400" dirty="0" smtClean="0">
                <a:solidFill>
                  <a:srgbClr val="60585B"/>
                </a:solidFill>
                <a:latin typeface="Avenir Medium"/>
                <a:cs typeface="Avenir Medium"/>
              </a:rPr>
              <a:t>A deeper look at the parts of Power BI:</a:t>
            </a:r>
          </a:p>
          <a:p>
            <a:pPr lvl="1">
              <a:lnSpc>
                <a:spcPct val="100000"/>
              </a:lnSpc>
              <a:buClr>
                <a:srgbClr val="EF7F00"/>
              </a:buClr>
            </a:pPr>
            <a:r>
              <a:rPr lang="en-US" sz="2075" dirty="0" smtClean="0">
                <a:solidFill>
                  <a:srgbClr val="60585B"/>
                </a:solidFill>
                <a:latin typeface="Avenir Medium"/>
                <a:cs typeface="Avenir Medium"/>
              </a:rPr>
              <a:t>Power BI Service</a:t>
            </a:r>
          </a:p>
          <a:p>
            <a:pPr lvl="1">
              <a:lnSpc>
                <a:spcPct val="100000"/>
              </a:lnSpc>
              <a:buClr>
                <a:srgbClr val="EF7F00"/>
              </a:buClr>
            </a:pPr>
            <a:r>
              <a:rPr lang="en-US" sz="2075" dirty="0" smtClean="0">
                <a:solidFill>
                  <a:srgbClr val="60585B"/>
                </a:solidFill>
                <a:latin typeface="Avenir Medium"/>
                <a:cs typeface="Avenir Medium"/>
              </a:rPr>
              <a:t>Power BI Desktop</a:t>
            </a:r>
          </a:p>
          <a:p>
            <a:pPr lvl="1">
              <a:lnSpc>
                <a:spcPct val="100000"/>
              </a:lnSpc>
              <a:buClr>
                <a:srgbClr val="EF7F00"/>
              </a:buClr>
            </a:pPr>
            <a:r>
              <a:rPr lang="en-US" sz="2075" dirty="0" smtClean="0">
                <a:solidFill>
                  <a:srgbClr val="60585B"/>
                </a:solidFill>
                <a:latin typeface="Avenir Medium"/>
                <a:cs typeface="Avenir Medium"/>
              </a:rPr>
              <a:t>Power BI Mobile</a:t>
            </a:r>
          </a:p>
          <a:p>
            <a:pPr lvl="1">
              <a:lnSpc>
                <a:spcPct val="100000"/>
              </a:lnSpc>
              <a:buClr>
                <a:srgbClr val="EF7F00"/>
              </a:buClr>
            </a:pPr>
            <a:r>
              <a:rPr lang="en-US" sz="2075" dirty="0" smtClean="0">
                <a:solidFill>
                  <a:srgbClr val="60585B"/>
                </a:solidFill>
                <a:latin typeface="Avenir Medium"/>
                <a:cs typeface="Avenir Medium"/>
              </a:rPr>
              <a:t>Power BI Embedded</a:t>
            </a:r>
            <a:endParaRPr lang="en-US" sz="2400" dirty="0" smtClean="0">
              <a:solidFill>
                <a:srgbClr val="60585B"/>
              </a:solidFill>
              <a:latin typeface="Avenir Medium"/>
              <a:cs typeface="Avenir Medium"/>
            </a:endParaRPr>
          </a:p>
          <a:p>
            <a:pPr>
              <a:lnSpc>
                <a:spcPct val="100000"/>
              </a:lnSpc>
              <a:buClr>
                <a:srgbClr val="EF7F00"/>
              </a:buClr>
            </a:pPr>
            <a:r>
              <a:rPr lang="en-US" sz="2400" b="1" dirty="0" smtClean="0">
                <a:solidFill>
                  <a:srgbClr val="60585B"/>
                </a:solidFill>
                <a:latin typeface="Avenir Medium"/>
                <a:cs typeface="Avenir Medium"/>
              </a:rPr>
              <a:t>Creating and publishing a dashboard</a:t>
            </a:r>
          </a:p>
          <a:p>
            <a:pPr lvl="1">
              <a:lnSpc>
                <a:spcPct val="100000"/>
              </a:lnSpc>
              <a:buClr>
                <a:srgbClr val="EF7F00"/>
              </a:buClr>
            </a:pPr>
            <a:r>
              <a:rPr lang="en-US" sz="2075" dirty="0" smtClean="0">
                <a:solidFill>
                  <a:srgbClr val="60585B"/>
                </a:solidFill>
                <a:latin typeface="Avenir Medium"/>
                <a:cs typeface="Avenir Medium"/>
              </a:rPr>
              <a:t>My Workspace</a:t>
            </a:r>
          </a:p>
          <a:p>
            <a:pPr lvl="1">
              <a:lnSpc>
                <a:spcPct val="100000"/>
              </a:lnSpc>
              <a:buClr>
                <a:srgbClr val="EF7F00"/>
              </a:buClr>
            </a:pPr>
            <a:r>
              <a:rPr lang="en-US" sz="2075" dirty="0" smtClean="0">
                <a:solidFill>
                  <a:srgbClr val="60585B"/>
                </a:solidFill>
                <a:latin typeface="Avenir Medium"/>
                <a:cs typeface="Avenir Medium"/>
              </a:rPr>
              <a:t>Groups</a:t>
            </a:r>
          </a:p>
          <a:p>
            <a:pPr>
              <a:lnSpc>
                <a:spcPct val="100000"/>
              </a:lnSpc>
              <a:buClr>
                <a:srgbClr val="EF7F00"/>
              </a:buClr>
            </a:pPr>
            <a:r>
              <a:rPr lang="en-US" sz="2400" dirty="0" smtClean="0">
                <a:solidFill>
                  <a:srgbClr val="60585B"/>
                </a:solidFill>
                <a:latin typeface="Avenir Medium"/>
                <a:cs typeface="Avenir Medium"/>
              </a:rPr>
              <a:t>Roles of an Organization </a:t>
            </a:r>
          </a:p>
          <a:p>
            <a:pPr>
              <a:lnSpc>
                <a:spcPct val="100000"/>
              </a:lnSpc>
              <a:buClr>
                <a:srgbClr val="EF7F00"/>
              </a:buClr>
            </a:pPr>
            <a:r>
              <a:rPr lang="en-US" sz="2400" dirty="0">
                <a:solidFill>
                  <a:srgbClr val="60585B"/>
                </a:solidFill>
                <a:latin typeface="Avenir Medium"/>
                <a:cs typeface="Avenir Medium"/>
              </a:rPr>
              <a:t>Flow: Discover to </a:t>
            </a:r>
            <a:r>
              <a:rPr lang="en-US" sz="2400" dirty="0" smtClean="0">
                <a:solidFill>
                  <a:srgbClr val="60585B"/>
                </a:solidFill>
                <a:latin typeface="Avenir Medium"/>
                <a:cs typeface="Avenir Medium"/>
              </a:rPr>
              <a:t>Deploy</a:t>
            </a:r>
          </a:p>
          <a:p>
            <a:pPr>
              <a:lnSpc>
                <a:spcPct val="100000"/>
              </a:lnSpc>
              <a:buClr>
                <a:srgbClr val="EF7F00"/>
              </a:buClr>
            </a:pPr>
            <a:r>
              <a:rPr lang="en-US" sz="2400" dirty="0" smtClean="0">
                <a:solidFill>
                  <a:srgbClr val="60585B"/>
                </a:solidFill>
                <a:latin typeface="Avenir Medium"/>
                <a:cs typeface="Avenir Medium"/>
              </a:rPr>
              <a:t>Q &amp; A</a:t>
            </a:r>
          </a:p>
        </p:txBody>
      </p:sp>
      <p:pic>
        <p:nvPicPr>
          <p:cNvPr id="4"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4800" y="3505200"/>
            <a:ext cx="376238"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54483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Create and publish</a:t>
            </a:r>
            <a:endParaRPr lang="nl-NL" sz="3200" dirty="0">
              <a:solidFill>
                <a:srgbClr val="006A95"/>
              </a:solidFill>
              <a:latin typeface="Avenir Heavy"/>
              <a:cs typeface="Avenir Heavy"/>
            </a:endParaRPr>
          </a:p>
        </p:txBody>
      </p:sp>
      <p:sp>
        <p:nvSpPr>
          <p:cNvPr id="3" name="TextBox 2"/>
          <p:cNvSpPr txBox="1"/>
          <p:nvPr/>
        </p:nvSpPr>
        <p:spPr>
          <a:xfrm>
            <a:off x="546910" y="1690689"/>
            <a:ext cx="4406089" cy="2456057"/>
          </a:xfrm>
          <a:prstGeom prst="rect">
            <a:avLst/>
          </a:prstGeom>
          <a:noFill/>
        </p:spPr>
        <p:txBody>
          <a:bodyPr wrap="square" rtlCol="0">
            <a:spAutoFit/>
          </a:bodyPr>
          <a:lstStyle/>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Create an example Power BI Report </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Publish to PowerBI.com </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Groups vs. My workspace</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Pin to create a new dashboard.</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Review Question and Answer option (Importance of Semantics)</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Security Modeling with “View As” and assigning to user.</a:t>
            </a:r>
            <a:endParaRPr lang="nl-NL" sz="1600" dirty="0">
              <a:solidFill>
                <a:srgbClr val="60585B"/>
              </a:solidFill>
              <a:latin typeface="Avenir Light"/>
              <a:cs typeface="Avenir Light"/>
            </a:endParaRPr>
          </a:p>
        </p:txBody>
      </p:sp>
      <p:pic>
        <p:nvPicPr>
          <p:cNvPr id="23"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562601" y="4419601"/>
            <a:ext cx="3886200" cy="427746"/>
          </a:xfrm>
          <a:prstGeom prst="rect">
            <a:avLst/>
          </a:prstGeom>
          <a:noFill/>
        </p:spPr>
        <p:txBody>
          <a:bodyPr wrap="square" rtlCol="0">
            <a:spAutoFit/>
          </a:bodyPr>
          <a:lstStyle/>
          <a:p>
            <a:pPr lvl="0" algn="ctr" defTabSz="1072866" eaLnBrk="1" fontAlgn="auto" hangingPunct="1">
              <a:lnSpc>
                <a:spcPct val="120000"/>
              </a:lnSpc>
              <a:spcBef>
                <a:spcPts val="0"/>
              </a:spcBef>
              <a:spcAft>
                <a:spcPts val="0"/>
              </a:spcAft>
              <a:buClr>
                <a:srgbClr val="006A95"/>
              </a:buClr>
              <a:defRPr/>
            </a:pPr>
            <a:r>
              <a:rPr lang="nl-NL" sz="2000" i="1" dirty="0" smtClean="0">
                <a:solidFill>
                  <a:schemeClr val="accent5">
                    <a:lumMod val="75000"/>
                  </a:schemeClr>
                </a:solidFill>
                <a:latin typeface="Avenir Light"/>
                <a:cs typeface="Avenir Light"/>
              </a:rPr>
              <a:t>“Any data, anywhere, any time”</a:t>
            </a:r>
            <a:endParaRPr lang="nl-NL" sz="2000" i="1" dirty="0">
              <a:solidFill>
                <a:schemeClr val="accent5">
                  <a:lumMod val="75000"/>
                </a:schemeClr>
              </a:solidFill>
              <a:latin typeface="Avenir Light"/>
              <a:cs typeface="Avenir Light"/>
            </a:endParaRPr>
          </a:p>
        </p:txBody>
      </p:sp>
      <p:pic>
        <p:nvPicPr>
          <p:cNvPr id="10" name="Picture 9"/>
          <p:cNvPicPr>
            <a:picLocks noChangeAspect="1"/>
          </p:cNvPicPr>
          <p:nvPr/>
        </p:nvPicPr>
        <p:blipFill>
          <a:blip r:embed="rId3"/>
          <a:stretch>
            <a:fillRect/>
          </a:stretch>
        </p:blipFill>
        <p:spPr>
          <a:xfrm>
            <a:off x="5826448" y="1468829"/>
            <a:ext cx="3358505" cy="2752975"/>
          </a:xfrm>
          <a:prstGeom prst="rect">
            <a:avLst/>
          </a:prstGeom>
        </p:spPr>
      </p:pic>
    </p:spTree>
    <p:extLst>
      <p:ext uri="{BB962C8B-B14F-4D97-AF65-F5344CB8AC3E}">
        <p14:creationId xmlns:p14="http://schemas.microsoft.com/office/powerpoint/2010/main" val="47866148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sz="half" idx="1"/>
          </p:nvPr>
        </p:nvSpPr>
        <p:spPr>
          <a:xfrm>
            <a:off x="685800" y="1752600"/>
            <a:ext cx="7543800" cy="3762375"/>
          </a:xfrm>
        </p:spPr>
        <p:txBody>
          <a:bodyPr>
            <a:normAutofit fontScale="85000" lnSpcReduction="20000"/>
          </a:bodyPr>
          <a:lstStyle/>
          <a:p>
            <a:pPr>
              <a:lnSpc>
                <a:spcPct val="100000"/>
              </a:lnSpc>
              <a:buClr>
                <a:srgbClr val="EF7F00"/>
              </a:buClr>
            </a:pPr>
            <a:r>
              <a:rPr lang="en-US" sz="2400" dirty="0" smtClean="0">
                <a:solidFill>
                  <a:srgbClr val="60585B"/>
                </a:solidFill>
                <a:latin typeface="Avenir Medium"/>
                <a:cs typeface="Avenir Medium"/>
              </a:rPr>
              <a:t>Microsoft Power BI: What is it?</a:t>
            </a:r>
          </a:p>
          <a:p>
            <a:pPr>
              <a:lnSpc>
                <a:spcPct val="100000"/>
              </a:lnSpc>
              <a:buClr>
                <a:srgbClr val="EF7F00"/>
              </a:buClr>
            </a:pPr>
            <a:r>
              <a:rPr lang="en-US" sz="2400" dirty="0" smtClean="0">
                <a:solidFill>
                  <a:srgbClr val="60585B"/>
                </a:solidFill>
                <a:latin typeface="Avenir Medium"/>
                <a:cs typeface="Avenir Medium"/>
              </a:rPr>
              <a:t>A deeper look at the parts of Power BI:</a:t>
            </a:r>
          </a:p>
          <a:p>
            <a:pPr lvl="1">
              <a:lnSpc>
                <a:spcPct val="100000"/>
              </a:lnSpc>
              <a:buClr>
                <a:srgbClr val="EF7F00"/>
              </a:buClr>
            </a:pPr>
            <a:r>
              <a:rPr lang="en-US" sz="2075" dirty="0" smtClean="0">
                <a:solidFill>
                  <a:srgbClr val="60585B"/>
                </a:solidFill>
                <a:latin typeface="Avenir Medium"/>
                <a:cs typeface="Avenir Medium"/>
              </a:rPr>
              <a:t>Power BI Service</a:t>
            </a:r>
          </a:p>
          <a:p>
            <a:pPr lvl="1">
              <a:lnSpc>
                <a:spcPct val="100000"/>
              </a:lnSpc>
              <a:buClr>
                <a:srgbClr val="EF7F00"/>
              </a:buClr>
            </a:pPr>
            <a:r>
              <a:rPr lang="en-US" sz="2075" dirty="0" smtClean="0">
                <a:solidFill>
                  <a:srgbClr val="60585B"/>
                </a:solidFill>
                <a:latin typeface="Avenir Medium"/>
                <a:cs typeface="Avenir Medium"/>
              </a:rPr>
              <a:t>Power BI Desktop</a:t>
            </a:r>
          </a:p>
          <a:p>
            <a:pPr lvl="1">
              <a:lnSpc>
                <a:spcPct val="100000"/>
              </a:lnSpc>
              <a:buClr>
                <a:srgbClr val="EF7F00"/>
              </a:buClr>
            </a:pPr>
            <a:r>
              <a:rPr lang="en-US" sz="2075" dirty="0" smtClean="0">
                <a:solidFill>
                  <a:srgbClr val="60585B"/>
                </a:solidFill>
                <a:latin typeface="Avenir Medium"/>
                <a:cs typeface="Avenir Medium"/>
              </a:rPr>
              <a:t>Power BI Mobile</a:t>
            </a:r>
          </a:p>
          <a:p>
            <a:pPr lvl="1">
              <a:lnSpc>
                <a:spcPct val="100000"/>
              </a:lnSpc>
              <a:buClr>
                <a:srgbClr val="EF7F00"/>
              </a:buClr>
            </a:pPr>
            <a:r>
              <a:rPr lang="en-US" sz="2075" dirty="0" smtClean="0">
                <a:solidFill>
                  <a:srgbClr val="60585B"/>
                </a:solidFill>
                <a:latin typeface="Avenir Medium"/>
                <a:cs typeface="Avenir Medium"/>
              </a:rPr>
              <a:t>Power BI Embedded</a:t>
            </a:r>
            <a:endParaRPr lang="en-US" sz="2400" dirty="0" smtClean="0">
              <a:solidFill>
                <a:srgbClr val="60585B"/>
              </a:solidFill>
              <a:latin typeface="Avenir Medium"/>
              <a:cs typeface="Avenir Medium"/>
            </a:endParaRPr>
          </a:p>
          <a:p>
            <a:pPr>
              <a:lnSpc>
                <a:spcPct val="100000"/>
              </a:lnSpc>
              <a:buClr>
                <a:srgbClr val="EF7F00"/>
              </a:buClr>
            </a:pPr>
            <a:r>
              <a:rPr lang="en-US" sz="2400" dirty="0" smtClean="0">
                <a:solidFill>
                  <a:srgbClr val="60585B"/>
                </a:solidFill>
                <a:latin typeface="Avenir Medium"/>
                <a:cs typeface="Avenir Medium"/>
              </a:rPr>
              <a:t>Creating and publishing a dashboard</a:t>
            </a:r>
          </a:p>
          <a:p>
            <a:pPr lvl="1">
              <a:lnSpc>
                <a:spcPct val="100000"/>
              </a:lnSpc>
              <a:buClr>
                <a:srgbClr val="EF7F00"/>
              </a:buClr>
            </a:pPr>
            <a:r>
              <a:rPr lang="en-US" sz="2075" dirty="0" smtClean="0">
                <a:solidFill>
                  <a:srgbClr val="60585B"/>
                </a:solidFill>
                <a:latin typeface="Avenir Medium"/>
                <a:cs typeface="Avenir Medium"/>
              </a:rPr>
              <a:t>My Workspace</a:t>
            </a:r>
          </a:p>
          <a:p>
            <a:pPr lvl="1">
              <a:lnSpc>
                <a:spcPct val="100000"/>
              </a:lnSpc>
              <a:buClr>
                <a:srgbClr val="EF7F00"/>
              </a:buClr>
            </a:pPr>
            <a:r>
              <a:rPr lang="en-US" sz="2075" dirty="0" smtClean="0">
                <a:solidFill>
                  <a:srgbClr val="60585B"/>
                </a:solidFill>
                <a:latin typeface="Avenir Medium"/>
                <a:cs typeface="Avenir Medium"/>
              </a:rPr>
              <a:t>Groups</a:t>
            </a:r>
          </a:p>
          <a:p>
            <a:pPr>
              <a:lnSpc>
                <a:spcPct val="100000"/>
              </a:lnSpc>
              <a:buClr>
                <a:srgbClr val="EF7F00"/>
              </a:buClr>
            </a:pPr>
            <a:r>
              <a:rPr lang="en-US" sz="2400" b="1" dirty="0" smtClean="0">
                <a:solidFill>
                  <a:srgbClr val="60585B"/>
                </a:solidFill>
                <a:latin typeface="Avenir Medium"/>
                <a:cs typeface="Avenir Medium"/>
              </a:rPr>
              <a:t>Roles of an Organization</a:t>
            </a:r>
            <a:r>
              <a:rPr lang="en-US" sz="2400" dirty="0" smtClean="0">
                <a:solidFill>
                  <a:srgbClr val="60585B"/>
                </a:solidFill>
                <a:latin typeface="Avenir Medium"/>
                <a:cs typeface="Avenir Medium"/>
              </a:rPr>
              <a:t> </a:t>
            </a:r>
          </a:p>
          <a:p>
            <a:pPr>
              <a:lnSpc>
                <a:spcPct val="100000"/>
              </a:lnSpc>
              <a:buClr>
                <a:srgbClr val="EF7F00"/>
              </a:buClr>
            </a:pPr>
            <a:r>
              <a:rPr lang="en-US" sz="2400" dirty="0">
                <a:solidFill>
                  <a:srgbClr val="60585B"/>
                </a:solidFill>
                <a:latin typeface="Avenir Medium"/>
                <a:cs typeface="Avenir Medium"/>
              </a:rPr>
              <a:t>Flow: Discover to </a:t>
            </a:r>
            <a:r>
              <a:rPr lang="en-US" sz="2400" dirty="0" smtClean="0">
                <a:solidFill>
                  <a:srgbClr val="60585B"/>
                </a:solidFill>
                <a:latin typeface="Avenir Medium"/>
                <a:cs typeface="Avenir Medium"/>
              </a:rPr>
              <a:t>Deploy</a:t>
            </a:r>
          </a:p>
          <a:p>
            <a:pPr>
              <a:lnSpc>
                <a:spcPct val="100000"/>
              </a:lnSpc>
              <a:buClr>
                <a:srgbClr val="EF7F00"/>
              </a:buClr>
            </a:pPr>
            <a:r>
              <a:rPr lang="en-US" sz="2400" dirty="0" smtClean="0">
                <a:solidFill>
                  <a:srgbClr val="60585B"/>
                </a:solidFill>
                <a:latin typeface="Avenir Medium"/>
                <a:cs typeface="Avenir Medium"/>
              </a:rPr>
              <a:t>Q &amp; A</a:t>
            </a:r>
          </a:p>
        </p:txBody>
      </p:sp>
      <p:pic>
        <p:nvPicPr>
          <p:cNvPr id="4"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4800" y="4419600"/>
            <a:ext cx="376238"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8201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Roles of an Organization</a:t>
            </a:r>
            <a:endParaRPr lang="nl-NL" sz="3200" dirty="0">
              <a:solidFill>
                <a:srgbClr val="006A95"/>
              </a:solidFill>
              <a:latin typeface="Avenir Heavy"/>
              <a:cs typeface="Avenir Heavy"/>
            </a:endParaRPr>
          </a:p>
        </p:txBody>
      </p:sp>
      <p:sp>
        <p:nvSpPr>
          <p:cNvPr id="3" name="TextBox 2"/>
          <p:cNvSpPr txBox="1"/>
          <p:nvPr/>
        </p:nvSpPr>
        <p:spPr>
          <a:xfrm>
            <a:off x="546910" y="1690689"/>
            <a:ext cx="4881563" cy="4856714"/>
          </a:xfrm>
          <a:prstGeom prst="rect">
            <a:avLst/>
          </a:prstGeom>
          <a:noFill/>
        </p:spPr>
        <p:txBody>
          <a:bodyPr wrap="square" rtlCol="0">
            <a:spAutoFit/>
          </a:bodyPr>
          <a:lstStyle/>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400" b="1" dirty="0" smtClean="0">
                <a:solidFill>
                  <a:srgbClr val="60585B"/>
                </a:solidFill>
                <a:latin typeface="Avenir Light"/>
                <a:cs typeface="Avenir Light"/>
              </a:rPr>
              <a:t>Data Layer:</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DBA</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Creates and Assist with Company’s enterprise data.</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IT Administration </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Task with sever administration, including Power BI Enterprise Gateway.</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400" b="1" dirty="0" smtClean="0">
                <a:solidFill>
                  <a:srgbClr val="60585B"/>
                </a:solidFill>
                <a:latin typeface="Avenir Light"/>
                <a:cs typeface="Avenir Light"/>
              </a:rPr>
              <a:t>Semantic Layer:</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Data Modeler</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Organize, clean and contribute to transform data into business semantics.</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BI Architect </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Task with understanding the business, the data and the questions – oversee and maps</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400" b="1" dirty="0" smtClean="0">
                <a:solidFill>
                  <a:srgbClr val="60585B"/>
                </a:solidFill>
                <a:latin typeface="Avenir Light"/>
                <a:cs typeface="Avenir Light"/>
              </a:rPr>
              <a:t>Presentation Layer:</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BI Designer</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Advanced Power BI Report creation</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Power User</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Department focused Power BI Report creation</a:t>
            </a:r>
          </a:p>
          <a:p>
            <a:pPr marL="742950" lvl="1"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Consumer</a:t>
            </a:r>
          </a:p>
          <a:p>
            <a:pPr marL="1200150" lvl="2" indent="-285750" defTabSz="1072866" eaLnBrk="1" fontAlgn="auto" hangingPunct="1">
              <a:lnSpc>
                <a:spcPct val="120000"/>
              </a:lnSpc>
              <a:spcBef>
                <a:spcPts val="0"/>
              </a:spcBef>
              <a:spcAft>
                <a:spcPts val="0"/>
              </a:spcAft>
              <a:buClr>
                <a:srgbClr val="006A95"/>
              </a:buClr>
              <a:buFont typeface="Arial"/>
              <a:buChar char="•"/>
              <a:defRPr/>
            </a:pPr>
            <a:r>
              <a:rPr lang="nl-NL" sz="1200" dirty="0" smtClean="0">
                <a:solidFill>
                  <a:srgbClr val="60585B"/>
                </a:solidFill>
                <a:latin typeface="Avenir Light"/>
                <a:cs typeface="Avenir Light"/>
              </a:rPr>
              <a:t>End user that consumes Power BI Reports and Dashboards</a:t>
            </a:r>
            <a:endParaRPr lang="nl-NL" sz="1200" dirty="0">
              <a:solidFill>
                <a:srgbClr val="60585B"/>
              </a:solidFill>
              <a:latin typeface="Avenir Light"/>
              <a:cs typeface="Avenir Light"/>
            </a:endParaRPr>
          </a:p>
        </p:txBody>
      </p:sp>
      <p:pic>
        <p:nvPicPr>
          <p:cNvPr id="23"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562601" y="4419601"/>
            <a:ext cx="3886200" cy="427746"/>
          </a:xfrm>
          <a:prstGeom prst="rect">
            <a:avLst/>
          </a:prstGeom>
          <a:noFill/>
        </p:spPr>
        <p:txBody>
          <a:bodyPr wrap="square" rtlCol="0">
            <a:spAutoFit/>
          </a:bodyPr>
          <a:lstStyle/>
          <a:p>
            <a:pPr lvl="0" algn="ctr" defTabSz="1072866" eaLnBrk="1" fontAlgn="auto" hangingPunct="1">
              <a:lnSpc>
                <a:spcPct val="120000"/>
              </a:lnSpc>
              <a:spcBef>
                <a:spcPts val="0"/>
              </a:spcBef>
              <a:spcAft>
                <a:spcPts val="0"/>
              </a:spcAft>
              <a:buClr>
                <a:srgbClr val="006A95"/>
              </a:buClr>
              <a:defRPr/>
            </a:pPr>
            <a:r>
              <a:rPr lang="nl-NL" sz="2000" i="1" dirty="0" smtClean="0">
                <a:solidFill>
                  <a:schemeClr val="accent5">
                    <a:lumMod val="75000"/>
                  </a:schemeClr>
                </a:solidFill>
                <a:latin typeface="Avenir Light"/>
                <a:cs typeface="Avenir Light"/>
              </a:rPr>
              <a:t>“Any data, anywhere, any time”</a:t>
            </a:r>
            <a:endParaRPr lang="nl-NL" sz="2000" i="1" dirty="0">
              <a:solidFill>
                <a:schemeClr val="accent5">
                  <a:lumMod val="75000"/>
                </a:schemeClr>
              </a:solidFill>
              <a:latin typeface="Avenir Light"/>
              <a:cs typeface="Avenir Light"/>
            </a:endParaRPr>
          </a:p>
        </p:txBody>
      </p:sp>
      <p:pic>
        <p:nvPicPr>
          <p:cNvPr id="15362" name="Picture 2" descr="http://blog.aecsoftware.com/wp-content/uploads/2012/12/Agile-Organization-Te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713" y="1295400"/>
            <a:ext cx="28479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09101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sz="half" idx="1"/>
          </p:nvPr>
        </p:nvSpPr>
        <p:spPr>
          <a:xfrm>
            <a:off x="685800" y="1752600"/>
            <a:ext cx="7543800" cy="3762375"/>
          </a:xfrm>
        </p:spPr>
        <p:txBody>
          <a:bodyPr>
            <a:normAutofit fontScale="85000" lnSpcReduction="20000"/>
          </a:bodyPr>
          <a:lstStyle/>
          <a:p>
            <a:pPr>
              <a:lnSpc>
                <a:spcPct val="100000"/>
              </a:lnSpc>
              <a:buClr>
                <a:srgbClr val="EF7F00"/>
              </a:buClr>
            </a:pPr>
            <a:r>
              <a:rPr lang="en-US" sz="2400" dirty="0" smtClean="0">
                <a:solidFill>
                  <a:srgbClr val="60585B"/>
                </a:solidFill>
                <a:latin typeface="Avenir Medium"/>
                <a:cs typeface="Avenir Medium"/>
              </a:rPr>
              <a:t>Microsoft Power BI: What is it?</a:t>
            </a:r>
          </a:p>
          <a:p>
            <a:pPr>
              <a:lnSpc>
                <a:spcPct val="100000"/>
              </a:lnSpc>
              <a:buClr>
                <a:srgbClr val="EF7F00"/>
              </a:buClr>
            </a:pPr>
            <a:r>
              <a:rPr lang="en-US" sz="2400" dirty="0" smtClean="0">
                <a:solidFill>
                  <a:srgbClr val="60585B"/>
                </a:solidFill>
                <a:latin typeface="Avenir Medium"/>
                <a:cs typeface="Avenir Medium"/>
              </a:rPr>
              <a:t>A deeper look at the parts of Power BI:</a:t>
            </a:r>
          </a:p>
          <a:p>
            <a:pPr lvl="1">
              <a:lnSpc>
                <a:spcPct val="100000"/>
              </a:lnSpc>
              <a:buClr>
                <a:srgbClr val="EF7F00"/>
              </a:buClr>
            </a:pPr>
            <a:r>
              <a:rPr lang="en-US" sz="2075" dirty="0" smtClean="0">
                <a:solidFill>
                  <a:srgbClr val="60585B"/>
                </a:solidFill>
                <a:latin typeface="Avenir Medium"/>
                <a:cs typeface="Avenir Medium"/>
              </a:rPr>
              <a:t>Power BI Desktop</a:t>
            </a:r>
          </a:p>
          <a:p>
            <a:pPr lvl="1">
              <a:lnSpc>
                <a:spcPct val="100000"/>
              </a:lnSpc>
              <a:buClr>
                <a:srgbClr val="EF7F00"/>
              </a:buClr>
            </a:pPr>
            <a:r>
              <a:rPr lang="en-US" sz="2075" dirty="0" smtClean="0">
                <a:solidFill>
                  <a:srgbClr val="60585B"/>
                </a:solidFill>
                <a:latin typeface="Avenir Medium"/>
                <a:cs typeface="Avenir Medium"/>
              </a:rPr>
              <a:t>Power BI Service</a:t>
            </a:r>
          </a:p>
          <a:p>
            <a:pPr lvl="1">
              <a:lnSpc>
                <a:spcPct val="100000"/>
              </a:lnSpc>
              <a:buClr>
                <a:srgbClr val="EF7F00"/>
              </a:buClr>
            </a:pPr>
            <a:r>
              <a:rPr lang="en-US" sz="2075" dirty="0" smtClean="0">
                <a:solidFill>
                  <a:srgbClr val="60585B"/>
                </a:solidFill>
                <a:latin typeface="Avenir Medium"/>
                <a:cs typeface="Avenir Medium"/>
              </a:rPr>
              <a:t>Power BI Mobile</a:t>
            </a:r>
          </a:p>
          <a:p>
            <a:pPr lvl="1">
              <a:lnSpc>
                <a:spcPct val="100000"/>
              </a:lnSpc>
              <a:buClr>
                <a:srgbClr val="EF7F00"/>
              </a:buClr>
            </a:pPr>
            <a:r>
              <a:rPr lang="en-US" sz="2075" dirty="0" smtClean="0">
                <a:solidFill>
                  <a:srgbClr val="60585B"/>
                </a:solidFill>
                <a:latin typeface="Avenir Medium"/>
                <a:cs typeface="Avenir Medium"/>
              </a:rPr>
              <a:t>Power BI Embedded</a:t>
            </a:r>
            <a:endParaRPr lang="en-US" sz="2400" dirty="0" smtClean="0">
              <a:solidFill>
                <a:srgbClr val="60585B"/>
              </a:solidFill>
              <a:latin typeface="Avenir Medium"/>
              <a:cs typeface="Avenir Medium"/>
            </a:endParaRPr>
          </a:p>
          <a:p>
            <a:pPr>
              <a:lnSpc>
                <a:spcPct val="100000"/>
              </a:lnSpc>
              <a:buClr>
                <a:srgbClr val="EF7F00"/>
              </a:buClr>
            </a:pPr>
            <a:r>
              <a:rPr lang="en-US" sz="2400" dirty="0" smtClean="0">
                <a:solidFill>
                  <a:srgbClr val="60585B"/>
                </a:solidFill>
                <a:latin typeface="Avenir Medium"/>
                <a:cs typeface="Avenir Medium"/>
              </a:rPr>
              <a:t>Creating and publishing a dashboard</a:t>
            </a:r>
          </a:p>
          <a:p>
            <a:pPr lvl="1">
              <a:lnSpc>
                <a:spcPct val="100000"/>
              </a:lnSpc>
              <a:buClr>
                <a:srgbClr val="EF7F00"/>
              </a:buClr>
            </a:pPr>
            <a:r>
              <a:rPr lang="en-US" sz="2075" dirty="0" smtClean="0">
                <a:solidFill>
                  <a:srgbClr val="60585B"/>
                </a:solidFill>
                <a:latin typeface="Avenir Medium"/>
                <a:cs typeface="Avenir Medium"/>
              </a:rPr>
              <a:t>My Workspace</a:t>
            </a:r>
          </a:p>
          <a:p>
            <a:pPr lvl="1">
              <a:lnSpc>
                <a:spcPct val="100000"/>
              </a:lnSpc>
              <a:buClr>
                <a:srgbClr val="EF7F00"/>
              </a:buClr>
            </a:pPr>
            <a:r>
              <a:rPr lang="en-US" sz="2075" dirty="0" smtClean="0">
                <a:solidFill>
                  <a:srgbClr val="60585B"/>
                </a:solidFill>
                <a:latin typeface="Avenir Medium"/>
                <a:cs typeface="Avenir Medium"/>
              </a:rPr>
              <a:t>Groups</a:t>
            </a:r>
          </a:p>
          <a:p>
            <a:pPr>
              <a:lnSpc>
                <a:spcPct val="100000"/>
              </a:lnSpc>
              <a:buClr>
                <a:srgbClr val="EF7F00"/>
              </a:buClr>
            </a:pPr>
            <a:r>
              <a:rPr lang="en-US" sz="2400" b="1" dirty="0" smtClean="0">
                <a:solidFill>
                  <a:srgbClr val="60585B"/>
                </a:solidFill>
                <a:latin typeface="Avenir Medium"/>
                <a:cs typeface="Avenir Medium"/>
              </a:rPr>
              <a:t>Roles of an Organization</a:t>
            </a:r>
            <a:r>
              <a:rPr lang="en-US" sz="2400" dirty="0" smtClean="0">
                <a:solidFill>
                  <a:srgbClr val="60585B"/>
                </a:solidFill>
                <a:latin typeface="Avenir Medium"/>
                <a:cs typeface="Avenir Medium"/>
              </a:rPr>
              <a:t> </a:t>
            </a:r>
          </a:p>
          <a:p>
            <a:pPr>
              <a:lnSpc>
                <a:spcPct val="100000"/>
              </a:lnSpc>
              <a:buClr>
                <a:srgbClr val="EF7F00"/>
              </a:buClr>
            </a:pPr>
            <a:r>
              <a:rPr lang="en-US" sz="2400" dirty="0">
                <a:solidFill>
                  <a:srgbClr val="60585B"/>
                </a:solidFill>
                <a:latin typeface="Avenir Medium"/>
                <a:cs typeface="Avenir Medium"/>
              </a:rPr>
              <a:t>Flow: Discover to </a:t>
            </a:r>
            <a:r>
              <a:rPr lang="en-US" sz="2400" dirty="0" smtClean="0">
                <a:solidFill>
                  <a:srgbClr val="60585B"/>
                </a:solidFill>
                <a:latin typeface="Avenir Medium"/>
                <a:cs typeface="Avenir Medium"/>
              </a:rPr>
              <a:t>Deploy</a:t>
            </a:r>
          </a:p>
          <a:p>
            <a:pPr>
              <a:lnSpc>
                <a:spcPct val="100000"/>
              </a:lnSpc>
              <a:buClr>
                <a:srgbClr val="EF7F00"/>
              </a:buClr>
            </a:pPr>
            <a:r>
              <a:rPr lang="en-US" sz="2400" dirty="0" smtClean="0">
                <a:solidFill>
                  <a:srgbClr val="60585B"/>
                </a:solidFill>
                <a:latin typeface="Avenir Medium"/>
                <a:cs typeface="Avenir Medium"/>
              </a:rPr>
              <a:t>Q &amp; A</a:t>
            </a:r>
          </a:p>
        </p:txBody>
      </p:sp>
      <p:pic>
        <p:nvPicPr>
          <p:cNvPr id="4"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4800" y="4724400"/>
            <a:ext cx="376238"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45326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3200" dirty="0" smtClean="0">
                <a:solidFill>
                  <a:srgbClr val="006A95"/>
                </a:solidFill>
                <a:latin typeface="Avenir Heavy"/>
                <a:cs typeface="Avenir Heavy"/>
              </a:rPr>
              <a:t>Flow: Discover to Deploy</a:t>
            </a:r>
            <a:endParaRPr lang="nl-NL" sz="3200" dirty="0">
              <a:solidFill>
                <a:srgbClr val="006A95"/>
              </a:solidFill>
              <a:latin typeface="Avenir Heavy"/>
              <a:cs typeface="Avenir Heavy"/>
            </a:endParaRPr>
          </a:p>
        </p:txBody>
      </p:sp>
      <p:pic>
        <p:nvPicPr>
          <p:cNvPr id="10"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742020786"/>
              </p:ext>
            </p:extLst>
          </p:nvPr>
        </p:nvGraphicFramePr>
        <p:xfrm>
          <a:off x="773495" y="1371600"/>
          <a:ext cx="8077200" cy="4639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060449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Q &amp; A</a:t>
            </a:r>
            <a:endParaRPr lang="nl-NL" sz="3200" dirty="0">
              <a:solidFill>
                <a:srgbClr val="006A95"/>
              </a:solidFill>
              <a:latin typeface="Avenir Heavy"/>
              <a:cs typeface="Avenir Heavy"/>
            </a:endParaRPr>
          </a:p>
        </p:txBody>
      </p:sp>
      <p:pic>
        <p:nvPicPr>
          <p:cNvPr id="5"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a:spLocks noGrp="1"/>
          </p:cNvSpPr>
          <p:nvPr>
            <p:ph idx="1"/>
          </p:nvPr>
        </p:nvSpPr>
        <p:spPr>
          <a:xfrm>
            <a:off x="533400" y="1667829"/>
            <a:ext cx="5110690" cy="3394472"/>
          </a:xfrm>
        </p:spPr>
        <p:txBody>
          <a:bodyPr/>
          <a:lstStyle/>
          <a:p>
            <a:endParaRPr lang="en-US" dirty="0"/>
          </a:p>
        </p:txBody>
      </p:sp>
    </p:spTree>
    <p:extLst>
      <p:ext uri="{BB962C8B-B14F-4D97-AF65-F5344CB8AC3E}">
        <p14:creationId xmlns:p14="http://schemas.microsoft.com/office/powerpoint/2010/main" val="518670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906000" cy="6858000"/>
          </a:xfrm>
          <a:prstGeom prst="rect">
            <a:avLst/>
          </a:prstGeom>
          <a:solidFill>
            <a:srgbClr val="F1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62"/>
          </a:p>
        </p:txBody>
      </p:sp>
      <p:sp>
        <p:nvSpPr>
          <p:cNvPr id="2" name="TextBox 1"/>
          <p:cNvSpPr txBox="1"/>
          <p:nvPr/>
        </p:nvSpPr>
        <p:spPr>
          <a:xfrm>
            <a:off x="1608365" y="1994379"/>
            <a:ext cx="6131379" cy="4130811"/>
          </a:xfrm>
          <a:prstGeom prst="rect">
            <a:avLst/>
          </a:prstGeom>
          <a:noFill/>
        </p:spPr>
        <p:txBody>
          <a:bodyPr wrap="square" rtlCol="0">
            <a:spAutoFit/>
          </a:bodyPr>
          <a:lstStyle/>
          <a:p>
            <a:pPr algn="r"/>
            <a:r>
              <a:rPr lang="en-US" sz="3900" dirty="0">
                <a:solidFill>
                  <a:srgbClr val="FFFFFF"/>
                </a:solidFill>
                <a:latin typeface="+mj-lt"/>
              </a:rPr>
              <a:t>The only thing that gives an organization a competitive edge...is what it knows, how it uses what it knows and how fast it can know something.</a:t>
            </a:r>
          </a:p>
          <a:p>
            <a:pPr algn="r">
              <a:lnSpc>
                <a:spcPct val="250000"/>
              </a:lnSpc>
            </a:pPr>
            <a:r>
              <a:rPr lang="en-US" sz="1137" dirty="0">
                <a:solidFill>
                  <a:srgbClr val="FFFFFF"/>
                </a:solidFill>
              </a:rPr>
              <a:t>- Larry Prusak (1996)</a:t>
            </a:r>
            <a:endParaRPr lang="nl-NL" sz="1137" dirty="0">
              <a:solidFill>
                <a:srgbClr val="FFFFFF"/>
              </a:solidFill>
            </a:endParaRPr>
          </a:p>
        </p:txBody>
      </p:sp>
      <p:sp>
        <p:nvSpPr>
          <p:cNvPr id="6" name="TextBox 5"/>
          <p:cNvSpPr txBox="1"/>
          <p:nvPr/>
        </p:nvSpPr>
        <p:spPr>
          <a:xfrm>
            <a:off x="947058" y="1193959"/>
            <a:ext cx="1085850" cy="3080523"/>
          </a:xfrm>
          <a:prstGeom prst="rect">
            <a:avLst/>
          </a:prstGeom>
          <a:noFill/>
        </p:spPr>
        <p:txBody>
          <a:bodyPr wrap="square" rtlCol="0">
            <a:spAutoFit/>
          </a:bodyPr>
          <a:lstStyle/>
          <a:p>
            <a:pPr algn="r"/>
            <a:r>
              <a:rPr lang="en-US" sz="19418" dirty="0">
                <a:solidFill>
                  <a:srgbClr val="FFFFFF"/>
                </a:solidFill>
                <a:latin typeface="+mj-lt"/>
              </a:rPr>
              <a:t>“</a:t>
            </a:r>
            <a:endParaRPr lang="nl-NL" sz="4875" dirty="0">
              <a:solidFill>
                <a:srgbClr val="FFFFFF"/>
              </a:solidFill>
            </a:endParaRPr>
          </a:p>
        </p:txBody>
      </p:sp>
      <p:sp>
        <p:nvSpPr>
          <p:cNvPr id="7" name="TextBox 6"/>
          <p:cNvSpPr txBox="1"/>
          <p:nvPr/>
        </p:nvSpPr>
        <p:spPr>
          <a:xfrm>
            <a:off x="7739744" y="3634663"/>
            <a:ext cx="1085850" cy="3080523"/>
          </a:xfrm>
          <a:prstGeom prst="rect">
            <a:avLst/>
          </a:prstGeom>
          <a:noFill/>
        </p:spPr>
        <p:txBody>
          <a:bodyPr wrap="square" rtlCol="0">
            <a:spAutoFit/>
          </a:bodyPr>
          <a:lstStyle/>
          <a:p>
            <a:pPr algn="r"/>
            <a:r>
              <a:rPr lang="en-US" sz="19418" dirty="0">
                <a:solidFill>
                  <a:srgbClr val="FFFFFF"/>
                </a:solidFill>
                <a:latin typeface="+mj-lt"/>
              </a:rPr>
              <a:t>”</a:t>
            </a:r>
            <a:endParaRPr lang="nl-NL" sz="4875" dirty="0">
              <a:solidFill>
                <a:srgbClr val="FFFFFF"/>
              </a:solidFill>
            </a:endParaRPr>
          </a:p>
        </p:txBody>
      </p:sp>
    </p:spTree>
    <p:extLst>
      <p:ext uri="{BB962C8B-B14F-4D97-AF65-F5344CB8AC3E}">
        <p14:creationId xmlns:p14="http://schemas.microsoft.com/office/powerpoint/2010/main" val="29115215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sz="half" idx="1"/>
          </p:nvPr>
        </p:nvSpPr>
        <p:spPr>
          <a:xfrm>
            <a:off x="685800" y="1752600"/>
            <a:ext cx="7543800" cy="3762375"/>
          </a:xfrm>
        </p:spPr>
        <p:txBody>
          <a:bodyPr>
            <a:normAutofit fontScale="85000" lnSpcReduction="20000"/>
          </a:bodyPr>
          <a:lstStyle/>
          <a:p>
            <a:pPr>
              <a:lnSpc>
                <a:spcPct val="100000"/>
              </a:lnSpc>
              <a:buClr>
                <a:srgbClr val="EF7F00"/>
              </a:buClr>
            </a:pPr>
            <a:r>
              <a:rPr lang="en-US" sz="2400" dirty="0" smtClean="0">
                <a:solidFill>
                  <a:srgbClr val="60585B"/>
                </a:solidFill>
                <a:latin typeface="Avenir Medium"/>
                <a:cs typeface="Avenir Medium"/>
              </a:rPr>
              <a:t>Microsoft Power BI: What is it?</a:t>
            </a:r>
          </a:p>
          <a:p>
            <a:pPr>
              <a:lnSpc>
                <a:spcPct val="100000"/>
              </a:lnSpc>
              <a:buClr>
                <a:srgbClr val="EF7F00"/>
              </a:buClr>
            </a:pPr>
            <a:r>
              <a:rPr lang="en-US" sz="2400" dirty="0" smtClean="0">
                <a:solidFill>
                  <a:srgbClr val="60585B"/>
                </a:solidFill>
                <a:latin typeface="Avenir Medium"/>
                <a:cs typeface="Avenir Medium"/>
              </a:rPr>
              <a:t>A deeper look at the parts of Power BI:</a:t>
            </a:r>
          </a:p>
          <a:p>
            <a:pPr lvl="1">
              <a:lnSpc>
                <a:spcPct val="100000"/>
              </a:lnSpc>
              <a:buClr>
                <a:srgbClr val="EF7F00"/>
              </a:buClr>
            </a:pPr>
            <a:r>
              <a:rPr lang="en-US" sz="2075" dirty="0" smtClean="0">
                <a:solidFill>
                  <a:srgbClr val="60585B"/>
                </a:solidFill>
                <a:latin typeface="Avenir Medium"/>
                <a:cs typeface="Avenir Medium"/>
              </a:rPr>
              <a:t>Power BI Service</a:t>
            </a:r>
          </a:p>
          <a:p>
            <a:pPr lvl="1">
              <a:lnSpc>
                <a:spcPct val="100000"/>
              </a:lnSpc>
              <a:buClr>
                <a:srgbClr val="EF7F00"/>
              </a:buClr>
            </a:pPr>
            <a:r>
              <a:rPr lang="en-US" sz="2075" dirty="0" smtClean="0">
                <a:solidFill>
                  <a:srgbClr val="60585B"/>
                </a:solidFill>
                <a:latin typeface="Avenir Medium"/>
                <a:cs typeface="Avenir Medium"/>
              </a:rPr>
              <a:t>Power BI Desktop</a:t>
            </a:r>
          </a:p>
          <a:p>
            <a:pPr lvl="1">
              <a:lnSpc>
                <a:spcPct val="100000"/>
              </a:lnSpc>
              <a:buClr>
                <a:srgbClr val="EF7F00"/>
              </a:buClr>
            </a:pPr>
            <a:r>
              <a:rPr lang="en-US" sz="2075" dirty="0" smtClean="0">
                <a:solidFill>
                  <a:srgbClr val="60585B"/>
                </a:solidFill>
                <a:latin typeface="Avenir Medium"/>
                <a:cs typeface="Avenir Medium"/>
              </a:rPr>
              <a:t>Power BI Mobile</a:t>
            </a:r>
          </a:p>
          <a:p>
            <a:pPr lvl="1">
              <a:lnSpc>
                <a:spcPct val="100000"/>
              </a:lnSpc>
              <a:buClr>
                <a:srgbClr val="EF7F00"/>
              </a:buClr>
            </a:pPr>
            <a:r>
              <a:rPr lang="en-US" sz="2075" dirty="0" smtClean="0">
                <a:solidFill>
                  <a:srgbClr val="60585B"/>
                </a:solidFill>
                <a:latin typeface="Avenir Medium"/>
                <a:cs typeface="Avenir Medium"/>
              </a:rPr>
              <a:t>Power BI Embedded</a:t>
            </a:r>
            <a:endParaRPr lang="en-US" sz="2400" dirty="0" smtClean="0">
              <a:solidFill>
                <a:srgbClr val="60585B"/>
              </a:solidFill>
              <a:latin typeface="Avenir Medium"/>
              <a:cs typeface="Avenir Medium"/>
            </a:endParaRPr>
          </a:p>
          <a:p>
            <a:pPr>
              <a:lnSpc>
                <a:spcPct val="100000"/>
              </a:lnSpc>
              <a:buClr>
                <a:srgbClr val="EF7F00"/>
              </a:buClr>
            </a:pPr>
            <a:r>
              <a:rPr lang="en-US" sz="2400" dirty="0" smtClean="0">
                <a:solidFill>
                  <a:srgbClr val="60585B"/>
                </a:solidFill>
                <a:latin typeface="Avenir Medium"/>
                <a:cs typeface="Avenir Medium"/>
              </a:rPr>
              <a:t>Creating and publishing a dashboard</a:t>
            </a:r>
          </a:p>
          <a:p>
            <a:pPr lvl="1">
              <a:lnSpc>
                <a:spcPct val="100000"/>
              </a:lnSpc>
              <a:buClr>
                <a:srgbClr val="EF7F00"/>
              </a:buClr>
            </a:pPr>
            <a:r>
              <a:rPr lang="en-US" sz="2075" dirty="0" smtClean="0">
                <a:solidFill>
                  <a:srgbClr val="60585B"/>
                </a:solidFill>
                <a:latin typeface="Avenir Medium"/>
                <a:cs typeface="Avenir Medium"/>
              </a:rPr>
              <a:t>My Workspace</a:t>
            </a:r>
          </a:p>
          <a:p>
            <a:pPr lvl="1">
              <a:lnSpc>
                <a:spcPct val="100000"/>
              </a:lnSpc>
              <a:buClr>
                <a:srgbClr val="EF7F00"/>
              </a:buClr>
            </a:pPr>
            <a:r>
              <a:rPr lang="en-US" sz="2075" dirty="0" smtClean="0">
                <a:solidFill>
                  <a:srgbClr val="60585B"/>
                </a:solidFill>
                <a:latin typeface="Avenir Medium"/>
                <a:cs typeface="Avenir Medium"/>
              </a:rPr>
              <a:t>Groups</a:t>
            </a:r>
          </a:p>
          <a:p>
            <a:pPr>
              <a:lnSpc>
                <a:spcPct val="100000"/>
              </a:lnSpc>
              <a:buClr>
                <a:srgbClr val="EF7F00"/>
              </a:buClr>
            </a:pPr>
            <a:r>
              <a:rPr lang="en-US" sz="2400" dirty="0" smtClean="0">
                <a:solidFill>
                  <a:srgbClr val="60585B"/>
                </a:solidFill>
                <a:latin typeface="Avenir Medium"/>
                <a:cs typeface="Avenir Medium"/>
              </a:rPr>
              <a:t>Roles of an Organization </a:t>
            </a:r>
          </a:p>
          <a:p>
            <a:pPr>
              <a:lnSpc>
                <a:spcPct val="100000"/>
              </a:lnSpc>
              <a:buClr>
                <a:srgbClr val="EF7F00"/>
              </a:buClr>
            </a:pPr>
            <a:r>
              <a:rPr lang="en-US" sz="2400" dirty="0">
                <a:solidFill>
                  <a:srgbClr val="60585B"/>
                </a:solidFill>
                <a:latin typeface="Avenir Medium"/>
                <a:cs typeface="Avenir Medium"/>
              </a:rPr>
              <a:t>Flow: Discover to </a:t>
            </a:r>
            <a:r>
              <a:rPr lang="en-US" sz="2400" dirty="0" smtClean="0">
                <a:solidFill>
                  <a:srgbClr val="60585B"/>
                </a:solidFill>
                <a:latin typeface="Avenir Medium"/>
                <a:cs typeface="Avenir Medium"/>
              </a:rPr>
              <a:t>Deploy</a:t>
            </a:r>
          </a:p>
          <a:p>
            <a:pPr>
              <a:lnSpc>
                <a:spcPct val="100000"/>
              </a:lnSpc>
              <a:buClr>
                <a:srgbClr val="EF7F00"/>
              </a:buClr>
            </a:pPr>
            <a:r>
              <a:rPr lang="en-US" sz="2400" dirty="0" smtClean="0">
                <a:solidFill>
                  <a:srgbClr val="60585B"/>
                </a:solidFill>
                <a:latin typeface="Avenir Medium"/>
                <a:cs typeface="Avenir Medium"/>
              </a:rPr>
              <a:t>Q &amp; A</a:t>
            </a:r>
          </a:p>
        </p:txBody>
      </p:sp>
      <p:pic>
        <p:nvPicPr>
          <p:cNvPr id="4"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57758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sz="half" idx="1"/>
          </p:nvPr>
        </p:nvSpPr>
        <p:spPr>
          <a:xfrm>
            <a:off x="685800" y="1752600"/>
            <a:ext cx="7543800" cy="3762375"/>
          </a:xfrm>
        </p:spPr>
        <p:txBody>
          <a:bodyPr>
            <a:normAutofit fontScale="85000" lnSpcReduction="20000"/>
          </a:bodyPr>
          <a:lstStyle/>
          <a:p>
            <a:pPr>
              <a:lnSpc>
                <a:spcPct val="100000"/>
              </a:lnSpc>
              <a:buClr>
                <a:srgbClr val="EF7F00"/>
              </a:buClr>
            </a:pPr>
            <a:r>
              <a:rPr lang="en-US" sz="2400" b="1" dirty="0" smtClean="0">
                <a:solidFill>
                  <a:srgbClr val="60585B"/>
                </a:solidFill>
                <a:latin typeface="Avenir Medium"/>
                <a:cs typeface="Avenir Medium"/>
              </a:rPr>
              <a:t>Microsoft Power BI: What is it?</a:t>
            </a:r>
          </a:p>
          <a:p>
            <a:pPr>
              <a:lnSpc>
                <a:spcPct val="100000"/>
              </a:lnSpc>
              <a:buClr>
                <a:srgbClr val="EF7F00"/>
              </a:buClr>
            </a:pPr>
            <a:r>
              <a:rPr lang="en-US" sz="2400" dirty="0" smtClean="0">
                <a:solidFill>
                  <a:srgbClr val="60585B"/>
                </a:solidFill>
                <a:latin typeface="Avenir Medium"/>
                <a:cs typeface="Avenir Medium"/>
              </a:rPr>
              <a:t>A deeper look at the parts of Power BI:</a:t>
            </a:r>
          </a:p>
          <a:p>
            <a:pPr lvl="1">
              <a:lnSpc>
                <a:spcPct val="100000"/>
              </a:lnSpc>
              <a:buClr>
                <a:srgbClr val="EF7F00"/>
              </a:buClr>
            </a:pPr>
            <a:r>
              <a:rPr lang="en-US" sz="2075" dirty="0" smtClean="0">
                <a:solidFill>
                  <a:srgbClr val="60585B"/>
                </a:solidFill>
                <a:latin typeface="Avenir Medium"/>
                <a:cs typeface="Avenir Medium"/>
              </a:rPr>
              <a:t>Power BI Service</a:t>
            </a:r>
          </a:p>
          <a:p>
            <a:pPr lvl="1">
              <a:lnSpc>
                <a:spcPct val="100000"/>
              </a:lnSpc>
              <a:buClr>
                <a:srgbClr val="EF7F00"/>
              </a:buClr>
            </a:pPr>
            <a:r>
              <a:rPr lang="en-US" sz="2075" dirty="0" smtClean="0">
                <a:solidFill>
                  <a:srgbClr val="60585B"/>
                </a:solidFill>
                <a:latin typeface="Avenir Medium"/>
                <a:cs typeface="Avenir Medium"/>
              </a:rPr>
              <a:t>Power BI Desktop</a:t>
            </a:r>
          </a:p>
          <a:p>
            <a:pPr lvl="1">
              <a:lnSpc>
                <a:spcPct val="100000"/>
              </a:lnSpc>
              <a:buClr>
                <a:srgbClr val="EF7F00"/>
              </a:buClr>
            </a:pPr>
            <a:r>
              <a:rPr lang="en-US" sz="2075" dirty="0" smtClean="0">
                <a:solidFill>
                  <a:srgbClr val="60585B"/>
                </a:solidFill>
                <a:latin typeface="Avenir Medium"/>
                <a:cs typeface="Avenir Medium"/>
              </a:rPr>
              <a:t>Power BI Mobile</a:t>
            </a:r>
          </a:p>
          <a:p>
            <a:pPr lvl="1">
              <a:lnSpc>
                <a:spcPct val="100000"/>
              </a:lnSpc>
              <a:buClr>
                <a:srgbClr val="EF7F00"/>
              </a:buClr>
            </a:pPr>
            <a:r>
              <a:rPr lang="en-US" sz="2075" dirty="0" smtClean="0">
                <a:solidFill>
                  <a:srgbClr val="60585B"/>
                </a:solidFill>
                <a:latin typeface="Avenir Medium"/>
                <a:cs typeface="Avenir Medium"/>
              </a:rPr>
              <a:t>Power BI Embedded</a:t>
            </a:r>
            <a:endParaRPr lang="en-US" sz="2400" dirty="0" smtClean="0">
              <a:solidFill>
                <a:srgbClr val="60585B"/>
              </a:solidFill>
              <a:latin typeface="Avenir Medium"/>
              <a:cs typeface="Avenir Medium"/>
            </a:endParaRPr>
          </a:p>
          <a:p>
            <a:pPr>
              <a:lnSpc>
                <a:spcPct val="100000"/>
              </a:lnSpc>
              <a:buClr>
                <a:srgbClr val="EF7F00"/>
              </a:buClr>
            </a:pPr>
            <a:r>
              <a:rPr lang="en-US" sz="2400" dirty="0" smtClean="0">
                <a:solidFill>
                  <a:srgbClr val="60585B"/>
                </a:solidFill>
                <a:latin typeface="Avenir Medium"/>
                <a:cs typeface="Avenir Medium"/>
              </a:rPr>
              <a:t>Creating and publishing a dashboard</a:t>
            </a:r>
          </a:p>
          <a:p>
            <a:pPr lvl="1">
              <a:lnSpc>
                <a:spcPct val="100000"/>
              </a:lnSpc>
              <a:buClr>
                <a:srgbClr val="EF7F00"/>
              </a:buClr>
            </a:pPr>
            <a:r>
              <a:rPr lang="en-US" sz="2075" dirty="0" smtClean="0">
                <a:solidFill>
                  <a:srgbClr val="60585B"/>
                </a:solidFill>
                <a:latin typeface="Avenir Medium"/>
                <a:cs typeface="Avenir Medium"/>
              </a:rPr>
              <a:t>My Workspace</a:t>
            </a:r>
          </a:p>
          <a:p>
            <a:pPr lvl="1">
              <a:lnSpc>
                <a:spcPct val="100000"/>
              </a:lnSpc>
              <a:buClr>
                <a:srgbClr val="EF7F00"/>
              </a:buClr>
            </a:pPr>
            <a:r>
              <a:rPr lang="en-US" sz="2075" dirty="0" smtClean="0">
                <a:solidFill>
                  <a:srgbClr val="60585B"/>
                </a:solidFill>
                <a:latin typeface="Avenir Medium"/>
                <a:cs typeface="Avenir Medium"/>
              </a:rPr>
              <a:t>Groups</a:t>
            </a:r>
          </a:p>
          <a:p>
            <a:pPr>
              <a:lnSpc>
                <a:spcPct val="100000"/>
              </a:lnSpc>
              <a:buClr>
                <a:srgbClr val="EF7F00"/>
              </a:buClr>
            </a:pPr>
            <a:r>
              <a:rPr lang="en-US" sz="2400" dirty="0" smtClean="0">
                <a:solidFill>
                  <a:srgbClr val="60585B"/>
                </a:solidFill>
                <a:latin typeface="Avenir Medium"/>
                <a:cs typeface="Avenir Medium"/>
              </a:rPr>
              <a:t>Roles of an Organization </a:t>
            </a:r>
          </a:p>
          <a:p>
            <a:pPr>
              <a:lnSpc>
                <a:spcPct val="100000"/>
              </a:lnSpc>
              <a:buClr>
                <a:srgbClr val="EF7F00"/>
              </a:buClr>
            </a:pPr>
            <a:r>
              <a:rPr lang="en-US" sz="2400" dirty="0" smtClean="0">
                <a:solidFill>
                  <a:srgbClr val="60585B"/>
                </a:solidFill>
                <a:latin typeface="Avenir Medium"/>
                <a:cs typeface="Avenir Medium"/>
              </a:rPr>
              <a:t>Flow: Discover to Deploy</a:t>
            </a:r>
          </a:p>
          <a:p>
            <a:pPr>
              <a:lnSpc>
                <a:spcPct val="100000"/>
              </a:lnSpc>
              <a:buClr>
                <a:srgbClr val="EF7F00"/>
              </a:buClr>
            </a:pPr>
            <a:r>
              <a:rPr lang="en-US" sz="2400" dirty="0" smtClean="0">
                <a:solidFill>
                  <a:srgbClr val="60585B"/>
                </a:solidFill>
                <a:latin typeface="Avenir Medium"/>
                <a:cs typeface="Avenir Medium"/>
              </a:rPr>
              <a:t>Q &amp; A</a:t>
            </a:r>
          </a:p>
        </p:txBody>
      </p:sp>
      <p:pic>
        <p:nvPicPr>
          <p:cNvPr id="4"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4800" y="1752600"/>
            <a:ext cx="376238"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12025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583" y="1"/>
            <a:ext cx="9890417" cy="6929170"/>
          </a:xfrm>
          <a:prstGeom prst="rect">
            <a:avLst/>
          </a:prstGeom>
        </p:spPr>
      </p:pic>
    </p:spTree>
    <p:extLst>
      <p:ext uri="{BB962C8B-B14F-4D97-AF65-F5344CB8AC3E}">
        <p14:creationId xmlns:p14="http://schemas.microsoft.com/office/powerpoint/2010/main" val="37658747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Power BI: What is it?</a:t>
            </a:r>
            <a:endParaRPr lang="nl-NL" sz="3200" dirty="0">
              <a:solidFill>
                <a:srgbClr val="006A95"/>
              </a:solidFill>
              <a:latin typeface="Avenir Heavy"/>
              <a:cs typeface="Avenir Heavy"/>
            </a:endParaRPr>
          </a:p>
        </p:txBody>
      </p:sp>
      <p:sp>
        <p:nvSpPr>
          <p:cNvPr id="4" name="Tijdelijke aanduiding voor inhoud 3"/>
          <p:cNvSpPr>
            <a:spLocks noGrp="1"/>
          </p:cNvSpPr>
          <p:nvPr>
            <p:ph sz="half" idx="1"/>
          </p:nvPr>
        </p:nvSpPr>
        <p:spPr>
          <a:xfrm>
            <a:off x="681038" y="1825625"/>
            <a:ext cx="4424362" cy="4270375"/>
          </a:xfrm>
        </p:spPr>
        <p:txBody>
          <a:bodyPr>
            <a:normAutofit/>
          </a:bodyPr>
          <a:lstStyle/>
          <a:p>
            <a:pPr>
              <a:lnSpc>
                <a:spcPct val="100000"/>
              </a:lnSpc>
              <a:buClr>
                <a:srgbClr val="FF8800"/>
              </a:buClr>
            </a:pPr>
            <a:r>
              <a:rPr lang="en-US" sz="2125" dirty="0" smtClean="0">
                <a:solidFill>
                  <a:srgbClr val="60585B"/>
                </a:solidFill>
                <a:latin typeface="Avenir Light"/>
                <a:cs typeface="Avenir Light"/>
              </a:rPr>
              <a:t>Power BI is </a:t>
            </a:r>
            <a:r>
              <a:rPr lang="en-US" sz="2125" b="1" dirty="0" smtClean="0">
                <a:solidFill>
                  <a:srgbClr val="60585B"/>
                </a:solidFill>
                <a:latin typeface="Avenir Light"/>
                <a:cs typeface="Avenir Light"/>
              </a:rPr>
              <a:t>*NOT* </a:t>
            </a:r>
            <a:r>
              <a:rPr lang="en-US" sz="2125" dirty="0" smtClean="0">
                <a:solidFill>
                  <a:srgbClr val="60585B"/>
                </a:solidFill>
                <a:latin typeface="Avenir Light"/>
                <a:cs typeface="Avenir Light"/>
              </a:rPr>
              <a:t>business intelligence. </a:t>
            </a:r>
          </a:p>
          <a:p>
            <a:pPr>
              <a:lnSpc>
                <a:spcPct val="100000"/>
              </a:lnSpc>
              <a:buClr>
                <a:srgbClr val="FF8800"/>
              </a:buClr>
            </a:pPr>
            <a:r>
              <a:rPr lang="en-US" sz="2125" dirty="0" smtClean="0">
                <a:solidFill>
                  <a:srgbClr val="60585B"/>
                </a:solidFill>
                <a:latin typeface="Avenir Light"/>
                <a:cs typeface="Avenir Light"/>
              </a:rPr>
              <a:t>Business Intelligence is an on-going strategy for a company.</a:t>
            </a:r>
          </a:p>
          <a:p>
            <a:pPr>
              <a:lnSpc>
                <a:spcPct val="100000"/>
              </a:lnSpc>
              <a:buClr>
                <a:srgbClr val="FF8800"/>
              </a:buClr>
            </a:pPr>
            <a:r>
              <a:rPr lang="en-US" sz="2125" dirty="0" smtClean="0">
                <a:solidFill>
                  <a:srgbClr val="60585B"/>
                </a:solidFill>
                <a:latin typeface="Avenir Light"/>
                <a:cs typeface="Avenir Light"/>
              </a:rPr>
              <a:t>You </a:t>
            </a:r>
            <a:r>
              <a:rPr lang="en-US" sz="2125" b="1" i="1" dirty="0" smtClean="0">
                <a:solidFill>
                  <a:srgbClr val="60585B"/>
                </a:solidFill>
                <a:latin typeface="Avenir Light"/>
                <a:cs typeface="Avenir Light"/>
              </a:rPr>
              <a:t>can not buy </a:t>
            </a:r>
            <a:r>
              <a:rPr lang="en-US" sz="2125" dirty="0" smtClean="0">
                <a:solidFill>
                  <a:srgbClr val="60585B"/>
                </a:solidFill>
                <a:latin typeface="Avenir Light"/>
                <a:cs typeface="Avenir Light"/>
              </a:rPr>
              <a:t>business intelligence. </a:t>
            </a:r>
          </a:p>
          <a:p>
            <a:pPr>
              <a:lnSpc>
                <a:spcPct val="100000"/>
              </a:lnSpc>
              <a:buClr>
                <a:srgbClr val="FF8800"/>
              </a:buClr>
            </a:pPr>
            <a:r>
              <a:rPr lang="en-US" sz="2125" dirty="0" smtClean="0">
                <a:solidFill>
                  <a:srgbClr val="60585B"/>
                </a:solidFill>
                <a:latin typeface="Avenir Light"/>
                <a:cs typeface="Avenir Light"/>
              </a:rPr>
              <a:t>You can buy tools and technology but BI is about </a:t>
            </a:r>
            <a:r>
              <a:rPr lang="en-US" sz="2125" b="1" dirty="0" smtClean="0">
                <a:solidFill>
                  <a:srgbClr val="60585B"/>
                </a:solidFill>
                <a:latin typeface="Avenir Light"/>
                <a:cs typeface="Avenir Light"/>
              </a:rPr>
              <a:t>people and data</a:t>
            </a:r>
            <a:r>
              <a:rPr lang="en-US" sz="2125" dirty="0" smtClean="0">
                <a:solidFill>
                  <a:srgbClr val="60585B"/>
                </a:solidFill>
                <a:latin typeface="Avenir Light"/>
                <a:cs typeface="Avenir Light"/>
              </a:rPr>
              <a:t>. </a:t>
            </a:r>
          </a:p>
          <a:p>
            <a:pPr>
              <a:lnSpc>
                <a:spcPct val="100000"/>
              </a:lnSpc>
              <a:buClr>
                <a:srgbClr val="FF8800"/>
              </a:buClr>
            </a:pPr>
            <a:r>
              <a:rPr lang="en-US" sz="2125" dirty="0" smtClean="0">
                <a:solidFill>
                  <a:srgbClr val="60585B"/>
                </a:solidFill>
                <a:latin typeface="Avenir Light"/>
                <a:cs typeface="Avenir Light"/>
              </a:rPr>
              <a:t>Power BI is a set of tools and technologies. </a:t>
            </a:r>
          </a:p>
        </p:txBody>
      </p:sp>
      <p:pic>
        <p:nvPicPr>
          <p:cNvPr id="5"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s://pbs.twimg.com/profile_images/604406061114634240/4CThwll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920" y="2286000"/>
            <a:ext cx="2517775" cy="251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159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Three perspectives of data</a:t>
            </a:r>
            <a:endParaRPr lang="nl-NL" sz="3200" dirty="0">
              <a:solidFill>
                <a:srgbClr val="006A95"/>
              </a:solidFill>
              <a:latin typeface="Avenir Heavy"/>
              <a:cs typeface="Avenir Heavy"/>
            </a:endParaRPr>
          </a:p>
        </p:txBody>
      </p:sp>
      <p:sp>
        <p:nvSpPr>
          <p:cNvPr id="4" name="Tijdelijke aanduiding voor inhoud 3"/>
          <p:cNvSpPr>
            <a:spLocks noGrp="1"/>
          </p:cNvSpPr>
          <p:nvPr>
            <p:ph sz="half" idx="1"/>
          </p:nvPr>
        </p:nvSpPr>
        <p:spPr>
          <a:xfrm>
            <a:off x="681038" y="1825625"/>
            <a:ext cx="4424362" cy="4270375"/>
          </a:xfrm>
        </p:spPr>
        <p:txBody>
          <a:bodyPr>
            <a:normAutofit/>
          </a:bodyPr>
          <a:lstStyle/>
          <a:p>
            <a:pPr marL="0" indent="0">
              <a:lnSpc>
                <a:spcPct val="100000"/>
              </a:lnSpc>
              <a:buClr>
                <a:srgbClr val="EF7F00"/>
              </a:buClr>
              <a:buNone/>
            </a:pPr>
            <a:r>
              <a:rPr lang="en-US" sz="2000" b="1" dirty="0" smtClean="0">
                <a:solidFill>
                  <a:srgbClr val="60585B"/>
                </a:solidFill>
                <a:latin typeface="Avenir Medium"/>
                <a:cs typeface="Avenir Medium"/>
              </a:rPr>
              <a:t>PAST: What Happened?</a:t>
            </a:r>
          </a:p>
          <a:p>
            <a:pPr lvl="1">
              <a:lnSpc>
                <a:spcPct val="100000"/>
              </a:lnSpc>
              <a:buClr>
                <a:srgbClr val="FF8800"/>
              </a:buClr>
            </a:pPr>
            <a:r>
              <a:rPr lang="en-US" sz="1800" dirty="0" smtClean="0">
                <a:solidFill>
                  <a:srgbClr val="60585B"/>
                </a:solidFill>
                <a:latin typeface="Avenir Light"/>
                <a:cs typeface="Avenir Light"/>
              </a:rPr>
              <a:t>Reactive reporting</a:t>
            </a:r>
          </a:p>
          <a:p>
            <a:pPr lvl="1">
              <a:lnSpc>
                <a:spcPct val="100000"/>
              </a:lnSpc>
              <a:buClr>
                <a:srgbClr val="FF8800"/>
              </a:buClr>
            </a:pPr>
            <a:r>
              <a:rPr lang="en-US" sz="1800" dirty="0" smtClean="0">
                <a:solidFill>
                  <a:srgbClr val="60585B"/>
                </a:solidFill>
                <a:latin typeface="Avenir Light"/>
                <a:cs typeface="Avenir Light"/>
              </a:rPr>
              <a:t>Common among most companies</a:t>
            </a:r>
          </a:p>
          <a:p>
            <a:pPr marL="0" indent="0">
              <a:lnSpc>
                <a:spcPct val="100000"/>
              </a:lnSpc>
              <a:buClr>
                <a:srgbClr val="FF8800"/>
              </a:buClr>
              <a:buNone/>
            </a:pPr>
            <a:r>
              <a:rPr lang="en-US" sz="2000" b="1" dirty="0" smtClean="0">
                <a:solidFill>
                  <a:srgbClr val="60585B"/>
                </a:solidFill>
                <a:latin typeface="Avenir Medium"/>
                <a:cs typeface="Avenir Medium"/>
              </a:rPr>
              <a:t>PRESENT: What is Happening?</a:t>
            </a:r>
          </a:p>
          <a:p>
            <a:pPr lvl="1">
              <a:lnSpc>
                <a:spcPct val="100000"/>
              </a:lnSpc>
              <a:buClr>
                <a:srgbClr val="FF8800"/>
              </a:buClr>
            </a:pPr>
            <a:r>
              <a:rPr lang="en-US" sz="1800" dirty="0" smtClean="0">
                <a:solidFill>
                  <a:srgbClr val="60585B"/>
                </a:solidFill>
                <a:latin typeface="Avenir Light"/>
                <a:cs typeface="Avenir Light"/>
              </a:rPr>
              <a:t>KPI’s and CPM Concepts</a:t>
            </a:r>
          </a:p>
          <a:p>
            <a:pPr lvl="1">
              <a:lnSpc>
                <a:spcPct val="100000"/>
              </a:lnSpc>
              <a:buClr>
                <a:srgbClr val="FF8800"/>
              </a:buClr>
            </a:pPr>
            <a:r>
              <a:rPr lang="en-US" sz="1800" dirty="0" smtClean="0">
                <a:solidFill>
                  <a:srgbClr val="60585B"/>
                </a:solidFill>
                <a:latin typeface="Avenir Light"/>
                <a:cs typeface="Avenir Light"/>
              </a:rPr>
              <a:t>Streaming analytics</a:t>
            </a:r>
          </a:p>
          <a:p>
            <a:pPr marL="0" indent="0">
              <a:lnSpc>
                <a:spcPct val="100000"/>
              </a:lnSpc>
              <a:buClr>
                <a:srgbClr val="FF8800"/>
              </a:buClr>
              <a:buNone/>
            </a:pPr>
            <a:r>
              <a:rPr lang="en-US" sz="2000" b="1" dirty="0" smtClean="0">
                <a:solidFill>
                  <a:srgbClr val="60585B"/>
                </a:solidFill>
                <a:latin typeface="Avenir Medium"/>
                <a:cs typeface="Avenir Medium"/>
              </a:rPr>
              <a:t>FUTURE: What will Happen?</a:t>
            </a:r>
          </a:p>
          <a:p>
            <a:pPr lvl="1">
              <a:lnSpc>
                <a:spcPct val="100000"/>
              </a:lnSpc>
              <a:buClr>
                <a:srgbClr val="FF8800"/>
              </a:buClr>
            </a:pPr>
            <a:r>
              <a:rPr lang="en-US" sz="1800" dirty="0" smtClean="0">
                <a:solidFill>
                  <a:srgbClr val="60585B"/>
                </a:solidFill>
                <a:latin typeface="Avenir Light"/>
                <a:cs typeface="Avenir Light"/>
              </a:rPr>
              <a:t>Predict based on trends and external data</a:t>
            </a:r>
          </a:p>
          <a:p>
            <a:pPr lvl="1">
              <a:lnSpc>
                <a:spcPct val="100000"/>
              </a:lnSpc>
              <a:buClr>
                <a:srgbClr val="FF8800"/>
              </a:buClr>
            </a:pPr>
            <a:r>
              <a:rPr lang="en-US" sz="1800" dirty="0" smtClean="0">
                <a:solidFill>
                  <a:srgbClr val="60585B"/>
                </a:solidFill>
                <a:latin typeface="Avenir Light"/>
                <a:cs typeface="Avenir Light"/>
              </a:rPr>
              <a:t>Understand impact and what-if analysis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53000" y="1371600"/>
            <a:ext cx="4527848" cy="4527848"/>
          </a:xfrm>
          <a:prstGeom prst="rect">
            <a:avLst/>
          </a:prstGeom>
        </p:spPr>
      </p:pic>
      <p:pic>
        <p:nvPicPr>
          <p:cNvPr id="5" name="Picture 2" descr="Power BI User Gro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5824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sz="half" idx="1"/>
          </p:nvPr>
        </p:nvSpPr>
        <p:spPr>
          <a:xfrm>
            <a:off x="685800" y="1752600"/>
            <a:ext cx="7543800" cy="3762375"/>
          </a:xfrm>
        </p:spPr>
        <p:txBody>
          <a:bodyPr>
            <a:normAutofit fontScale="85000" lnSpcReduction="20000"/>
          </a:bodyPr>
          <a:lstStyle/>
          <a:p>
            <a:pPr>
              <a:lnSpc>
                <a:spcPct val="100000"/>
              </a:lnSpc>
              <a:buClr>
                <a:srgbClr val="EF7F00"/>
              </a:buClr>
            </a:pPr>
            <a:r>
              <a:rPr lang="en-US" sz="2400" dirty="0" smtClean="0">
                <a:solidFill>
                  <a:srgbClr val="60585B"/>
                </a:solidFill>
                <a:latin typeface="Avenir Medium"/>
                <a:cs typeface="Avenir Medium"/>
              </a:rPr>
              <a:t>Microsoft Power BI: What is it?</a:t>
            </a:r>
          </a:p>
          <a:p>
            <a:pPr>
              <a:lnSpc>
                <a:spcPct val="100000"/>
              </a:lnSpc>
              <a:buClr>
                <a:srgbClr val="EF7F00"/>
              </a:buClr>
            </a:pPr>
            <a:r>
              <a:rPr lang="en-US" sz="2400" b="1" dirty="0" smtClean="0">
                <a:solidFill>
                  <a:srgbClr val="60585B"/>
                </a:solidFill>
                <a:latin typeface="Avenir Medium"/>
                <a:cs typeface="Avenir Medium"/>
              </a:rPr>
              <a:t>A deeper look at the parts of Power BI:</a:t>
            </a:r>
          </a:p>
          <a:p>
            <a:pPr lvl="1">
              <a:lnSpc>
                <a:spcPct val="100000"/>
              </a:lnSpc>
              <a:buClr>
                <a:srgbClr val="EF7F00"/>
              </a:buClr>
            </a:pPr>
            <a:r>
              <a:rPr lang="en-US" sz="2075" dirty="0" smtClean="0">
                <a:solidFill>
                  <a:srgbClr val="60585B"/>
                </a:solidFill>
                <a:latin typeface="Avenir Medium"/>
                <a:cs typeface="Avenir Medium"/>
              </a:rPr>
              <a:t>Power BI Service</a:t>
            </a:r>
          </a:p>
          <a:p>
            <a:pPr lvl="1">
              <a:lnSpc>
                <a:spcPct val="100000"/>
              </a:lnSpc>
              <a:buClr>
                <a:srgbClr val="EF7F00"/>
              </a:buClr>
            </a:pPr>
            <a:r>
              <a:rPr lang="en-US" sz="2075" dirty="0" smtClean="0">
                <a:solidFill>
                  <a:srgbClr val="60585B"/>
                </a:solidFill>
                <a:latin typeface="Avenir Medium"/>
                <a:cs typeface="Avenir Medium"/>
              </a:rPr>
              <a:t>Power BI Desktop</a:t>
            </a:r>
          </a:p>
          <a:p>
            <a:pPr lvl="1">
              <a:lnSpc>
                <a:spcPct val="100000"/>
              </a:lnSpc>
              <a:buClr>
                <a:srgbClr val="EF7F00"/>
              </a:buClr>
            </a:pPr>
            <a:r>
              <a:rPr lang="en-US" sz="2075" dirty="0" smtClean="0">
                <a:solidFill>
                  <a:srgbClr val="60585B"/>
                </a:solidFill>
                <a:latin typeface="Avenir Medium"/>
                <a:cs typeface="Avenir Medium"/>
              </a:rPr>
              <a:t>Power BI Mobile</a:t>
            </a:r>
          </a:p>
          <a:p>
            <a:pPr lvl="1">
              <a:lnSpc>
                <a:spcPct val="100000"/>
              </a:lnSpc>
              <a:buClr>
                <a:srgbClr val="EF7F00"/>
              </a:buClr>
            </a:pPr>
            <a:r>
              <a:rPr lang="en-US" sz="2075" dirty="0" smtClean="0">
                <a:solidFill>
                  <a:srgbClr val="60585B"/>
                </a:solidFill>
                <a:latin typeface="Avenir Medium"/>
                <a:cs typeface="Avenir Medium"/>
              </a:rPr>
              <a:t>Power BI Embedded</a:t>
            </a:r>
            <a:endParaRPr lang="en-US" sz="2400" dirty="0" smtClean="0">
              <a:solidFill>
                <a:srgbClr val="60585B"/>
              </a:solidFill>
              <a:latin typeface="Avenir Medium"/>
              <a:cs typeface="Avenir Medium"/>
            </a:endParaRPr>
          </a:p>
          <a:p>
            <a:pPr>
              <a:lnSpc>
                <a:spcPct val="100000"/>
              </a:lnSpc>
              <a:buClr>
                <a:srgbClr val="EF7F00"/>
              </a:buClr>
            </a:pPr>
            <a:r>
              <a:rPr lang="en-US" sz="2400" dirty="0" smtClean="0">
                <a:solidFill>
                  <a:srgbClr val="60585B"/>
                </a:solidFill>
                <a:latin typeface="Avenir Medium"/>
                <a:cs typeface="Avenir Medium"/>
              </a:rPr>
              <a:t>Creating and publishing a dashboard</a:t>
            </a:r>
          </a:p>
          <a:p>
            <a:pPr lvl="1">
              <a:lnSpc>
                <a:spcPct val="100000"/>
              </a:lnSpc>
              <a:buClr>
                <a:srgbClr val="EF7F00"/>
              </a:buClr>
            </a:pPr>
            <a:r>
              <a:rPr lang="en-US" sz="2075" dirty="0" smtClean="0">
                <a:solidFill>
                  <a:srgbClr val="60585B"/>
                </a:solidFill>
                <a:latin typeface="Avenir Medium"/>
                <a:cs typeface="Avenir Medium"/>
              </a:rPr>
              <a:t>My Workspace</a:t>
            </a:r>
          </a:p>
          <a:p>
            <a:pPr lvl="1">
              <a:lnSpc>
                <a:spcPct val="100000"/>
              </a:lnSpc>
              <a:buClr>
                <a:srgbClr val="EF7F00"/>
              </a:buClr>
            </a:pPr>
            <a:r>
              <a:rPr lang="en-US" sz="2075" dirty="0" smtClean="0">
                <a:solidFill>
                  <a:srgbClr val="60585B"/>
                </a:solidFill>
                <a:latin typeface="Avenir Medium"/>
                <a:cs typeface="Avenir Medium"/>
              </a:rPr>
              <a:t>Groups</a:t>
            </a:r>
          </a:p>
          <a:p>
            <a:pPr>
              <a:lnSpc>
                <a:spcPct val="100000"/>
              </a:lnSpc>
              <a:buClr>
                <a:srgbClr val="EF7F00"/>
              </a:buClr>
            </a:pPr>
            <a:r>
              <a:rPr lang="en-US" sz="2400" dirty="0" smtClean="0">
                <a:solidFill>
                  <a:srgbClr val="60585B"/>
                </a:solidFill>
                <a:latin typeface="Avenir Medium"/>
                <a:cs typeface="Avenir Medium"/>
              </a:rPr>
              <a:t>Roles of an Organization </a:t>
            </a:r>
          </a:p>
          <a:p>
            <a:pPr>
              <a:lnSpc>
                <a:spcPct val="100000"/>
              </a:lnSpc>
              <a:buClr>
                <a:srgbClr val="EF7F00"/>
              </a:buClr>
            </a:pPr>
            <a:r>
              <a:rPr lang="en-US" sz="2400" dirty="0">
                <a:solidFill>
                  <a:srgbClr val="60585B"/>
                </a:solidFill>
                <a:latin typeface="Avenir Medium"/>
                <a:cs typeface="Avenir Medium"/>
              </a:rPr>
              <a:t>Flow: Discover to </a:t>
            </a:r>
            <a:r>
              <a:rPr lang="en-US" sz="2400" dirty="0" smtClean="0">
                <a:solidFill>
                  <a:srgbClr val="60585B"/>
                </a:solidFill>
                <a:latin typeface="Avenir Medium"/>
                <a:cs typeface="Avenir Medium"/>
              </a:rPr>
              <a:t>Deploy</a:t>
            </a:r>
          </a:p>
          <a:p>
            <a:pPr>
              <a:lnSpc>
                <a:spcPct val="100000"/>
              </a:lnSpc>
              <a:buClr>
                <a:srgbClr val="EF7F00"/>
              </a:buClr>
            </a:pPr>
            <a:r>
              <a:rPr lang="en-US" sz="2400" dirty="0" smtClean="0">
                <a:solidFill>
                  <a:srgbClr val="60585B"/>
                </a:solidFill>
                <a:latin typeface="Avenir Medium"/>
                <a:cs typeface="Avenir Medium"/>
              </a:rPr>
              <a:t>Q &amp; A</a:t>
            </a:r>
          </a:p>
        </p:txBody>
      </p:sp>
      <p:pic>
        <p:nvPicPr>
          <p:cNvPr id="4" name="Picture 2" descr="Power BI User Gro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04800" y="2057400"/>
            <a:ext cx="376238"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8687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solidFill>
                  <a:srgbClr val="006A95"/>
                </a:solidFill>
                <a:latin typeface="Avenir Heavy"/>
                <a:cs typeface="Avenir Heavy"/>
              </a:rPr>
              <a:t>Power BI Service</a:t>
            </a:r>
            <a:endParaRPr lang="nl-NL" sz="3200" dirty="0">
              <a:solidFill>
                <a:srgbClr val="006A95"/>
              </a:solidFill>
              <a:latin typeface="Avenir Heavy"/>
              <a:cs typeface="Avenir Heavy"/>
            </a:endParaRPr>
          </a:p>
        </p:txBody>
      </p:sp>
      <p:grpSp>
        <p:nvGrpSpPr>
          <p:cNvPr id="20" name="Group 19"/>
          <p:cNvGrpSpPr/>
          <p:nvPr/>
        </p:nvGrpSpPr>
        <p:grpSpPr>
          <a:xfrm>
            <a:off x="6378598" y="702466"/>
            <a:ext cx="2254206" cy="567361"/>
            <a:chOff x="5587408" y="4960687"/>
            <a:chExt cx="2635206" cy="663256"/>
          </a:xfrm>
        </p:grpSpPr>
        <p:sp>
          <p:nvSpPr>
            <p:cNvPr id="21" name="TextBox 20"/>
            <p:cNvSpPr txBox="1"/>
            <p:nvPr/>
          </p:nvSpPr>
          <p:spPr>
            <a:xfrm>
              <a:off x="6250664" y="5092896"/>
              <a:ext cx="1971950" cy="369332"/>
            </a:xfrm>
            <a:prstGeom prst="rect">
              <a:avLst/>
            </a:prstGeom>
            <a:noFill/>
          </p:spPr>
          <p:txBody>
            <a:bodyPr wrap="none" rtlCol="0">
              <a:spAutoFit/>
            </a:bodyPr>
            <a:lstStyle/>
            <a:p>
              <a:r>
                <a:rPr lang="en-US" dirty="0"/>
                <a:t>Microsoft Power BI</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87408" y="4960687"/>
              <a:ext cx="663256" cy="663256"/>
            </a:xfrm>
            <a:prstGeom prst="rect">
              <a:avLst/>
            </a:prstGeom>
          </p:spPr>
        </p:pic>
      </p:grpSp>
      <p:sp>
        <p:nvSpPr>
          <p:cNvPr id="3" name="TextBox 2"/>
          <p:cNvSpPr txBox="1"/>
          <p:nvPr/>
        </p:nvSpPr>
        <p:spPr>
          <a:xfrm>
            <a:off x="546910" y="1690689"/>
            <a:ext cx="4406089" cy="2456057"/>
          </a:xfrm>
          <a:prstGeom prst="rect">
            <a:avLst/>
          </a:prstGeom>
          <a:noFill/>
        </p:spPr>
        <p:txBody>
          <a:bodyPr wrap="square" rtlCol="0">
            <a:spAutoFit/>
          </a:bodyPr>
          <a:lstStyle/>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Cloud based service (Part of Office 365)</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Access to all data, wherver it may live</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Ask questions, integrate with cortana analytics and more</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Create curated content based on your company needs</a:t>
            </a:r>
          </a:p>
          <a:p>
            <a:pPr marL="285750" lvl="0" indent="-285750" defTabSz="1072866" eaLnBrk="1" fontAlgn="auto" hangingPunct="1">
              <a:lnSpc>
                <a:spcPct val="120000"/>
              </a:lnSpc>
              <a:spcBef>
                <a:spcPts val="0"/>
              </a:spcBef>
              <a:spcAft>
                <a:spcPts val="0"/>
              </a:spcAft>
              <a:buClr>
                <a:srgbClr val="006A95"/>
              </a:buClr>
              <a:buFont typeface="Arial"/>
              <a:buChar char="•"/>
              <a:defRPr/>
            </a:pPr>
            <a:r>
              <a:rPr lang="nl-NL" sz="1600" dirty="0" smtClean="0">
                <a:solidFill>
                  <a:srgbClr val="60585B"/>
                </a:solidFill>
                <a:latin typeface="Avenir Light"/>
                <a:cs typeface="Avenir Light"/>
              </a:rPr>
              <a:t>Share insights across web, mobile and embedded within your own applications. </a:t>
            </a:r>
            <a:endParaRPr lang="nl-NL" sz="1600" dirty="0">
              <a:solidFill>
                <a:srgbClr val="60585B"/>
              </a:solidFill>
              <a:latin typeface="Avenir Light"/>
              <a:cs typeface="Avenir Light"/>
            </a:endParaRPr>
          </a:p>
        </p:txBody>
      </p:sp>
      <p:pic>
        <p:nvPicPr>
          <p:cNvPr id="23" name="Picture 2" descr="Power BI User Gro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6400800"/>
            <a:ext cx="1699391" cy="362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562600" y="1657972"/>
            <a:ext cx="3796490" cy="2552700"/>
          </a:xfrm>
          <a:prstGeom prst="rect">
            <a:avLst/>
          </a:prstGeom>
        </p:spPr>
      </p:pic>
      <p:sp>
        <p:nvSpPr>
          <p:cNvPr id="24" name="TextBox 23"/>
          <p:cNvSpPr txBox="1"/>
          <p:nvPr/>
        </p:nvSpPr>
        <p:spPr>
          <a:xfrm>
            <a:off x="5562601" y="4419601"/>
            <a:ext cx="3886200" cy="427746"/>
          </a:xfrm>
          <a:prstGeom prst="rect">
            <a:avLst/>
          </a:prstGeom>
          <a:noFill/>
        </p:spPr>
        <p:txBody>
          <a:bodyPr wrap="square" rtlCol="0">
            <a:spAutoFit/>
          </a:bodyPr>
          <a:lstStyle/>
          <a:p>
            <a:pPr lvl="0" algn="ctr" defTabSz="1072866" eaLnBrk="1" fontAlgn="auto" hangingPunct="1">
              <a:lnSpc>
                <a:spcPct val="120000"/>
              </a:lnSpc>
              <a:spcBef>
                <a:spcPts val="0"/>
              </a:spcBef>
              <a:spcAft>
                <a:spcPts val="0"/>
              </a:spcAft>
              <a:buClr>
                <a:srgbClr val="006A95"/>
              </a:buClr>
              <a:defRPr/>
            </a:pPr>
            <a:r>
              <a:rPr lang="nl-NL" sz="2000" i="1" dirty="0" smtClean="0">
                <a:solidFill>
                  <a:schemeClr val="accent5">
                    <a:lumMod val="75000"/>
                  </a:schemeClr>
                </a:solidFill>
                <a:latin typeface="Avenir Light"/>
                <a:cs typeface="Avenir Light"/>
              </a:rPr>
              <a:t>“Any data, anywhere, any time”</a:t>
            </a:r>
            <a:endParaRPr lang="nl-NL" sz="2000" i="1" dirty="0">
              <a:solidFill>
                <a:schemeClr val="accent5">
                  <a:lumMod val="75000"/>
                </a:schemeClr>
              </a:solidFill>
              <a:latin typeface="Avenir Light"/>
              <a:cs typeface="Avenir Light"/>
            </a:endParaRPr>
          </a:p>
        </p:txBody>
      </p:sp>
    </p:spTree>
    <p:extLst>
      <p:ext uri="{BB962C8B-B14F-4D97-AF65-F5344CB8AC3E}">
        <p14:creationId xmlns:p14="http://schemas.microsoft.com/office/powerpoint/2010/main" val="105797237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HSO2014-07">
  <a:themeElements>
    <a:clrScheme name="HSO 2014">
      <a:dk1>
        <a:srgbClr val="ECEFF3"/>
      </a:dk1>
      <a:lt1>
        <a:sysClr val="window" lastClr="FFFFFF"/>
      </a:lt1>
      <a:dk2>
        <a:srgbClr val="0A3D8F"/>
      </a:dk2>
      <a:lt2>
        <a:srgbClr val="4D4D4D"/>
      </a:lt2>
      <a:accent1>
        <a:srgbClr val="0A3D8F"/>
      </a:accent1>
      <a:accent2>
        <a:srgbClr val="19283B"/>
      </a:accent2>
      <a:accent3>
        <a:srgbClr val="7FBA00"/>
      </a:accent3>
      <a:accent4>
        <a:srgbClr val="BA141A"/>
      </a:accent4>
      <a:accent5>
        <a:srgbClr val="01A4EF"/>
      </a:accent5>
      <a:accent6>
        <a:srgbClr val="DC3C00"/>
      </a:accent6>
      <a:hlink>
        <a:srgbClr val="0A3D8F"/>
      </a:hlink>
      <a:folHlink>
        <a:srgbClr val="1F49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0" tIns="0" rIns="0" bIns="0" rtlCol="0" anchor="ctr"/>
      <a:lstStyle>
        <a:defPPr algn="ctr">
          <a:defRPr dirty="0" err="1" smtClean="0">
            <a:latin typeface="Segoe UI" panose="020B0502040204020203" pitchFamily="34" charset="0"/>
            <a:ea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a:solidFill>
              <a:srgbClr val="3C3C3C"/>
            </a:solidFill>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Powerpoint template HSO 2014 FINAL" id="{DD61B46F-AEE6-4A9F-916E-D7A61A8C7D79}" vid="{C6C95E05-CE6F-43AB-A47A-24E7387C1897}"/>
    </a:ext>
  </a:extLst>
</a:theme>
</file>

<file path=ppt/theme/theme2.xml><?xml version="1.0" encoding="utf-8"?>
<a:theme xmlns:a="http://schemas.openxmlformats.org/drawingml/2006/main" name="Office Theme">
  <a:themeElements>
    <a:clrScheme name="DynamicsHUB">
      <a:dk1>
        <a:srgbClr val="272425"/>
      </a:dk1>
      <a:lt1>
        <a:sysClr val="window" lastClr="FFFFFF"/>
      </a:lt1>
      <a:dk2>
        <a:srgbClr val="455966"/>
      </a:dk2>
      <a:lt2>
        <a:srgbClr val="CEDBE6"/>
      </a:lt2>
      <a:accent1>
        <a:srgbClr val="004B69"/>
      </a:accent1>
      <a:accent2>
        <a:srgbClr val="0F5A7D"/>
      </a:accent2>
      <a:accent3>
        <a:srgbClr val="60809D"/>
      </a:accent3>
      <a:accent4>
        <a:srgbClr val="AAD7D2"/>
      </a:accent4>
      <a:accent5>
        <a:srgbClr val="4BAAAF"/>
      </a:accent5>
      <a:accent6>
        <a:srgbClr val="C67A55"/>
      </a:accent6>
      <a:hlink>
        <a:srgbClr val="00B0F0"/>
      </a:hlink>
      <a:folHlink>
        <a:srgbClr val="C2535A"/>
      </a:folHlink>
    </a:clrScheme>
    <a:fontScheme name="DynamicsHUB">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50831 presentatie Hillstar op DynamicsExperience2015" id="{414489A8-1E00-4E29-BB9B-A6BBC2C28662}" vid="{760D6CDA-0A5E-4337-94DF-26132B17B2D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3F710BBB4866408370E290BED7A0CD" ma:contentTypeVersion="2" ma:contentTypeDescription="Een nieuw document maken." ma:contentTypeScope="" ma:versionID="5ac048d69172a8948c78f43510db39ee">
  <xsd:schema xmlns:xsd="http://www.w3.org/2001/XMLSchema" xmlns:xs="http://www.w3.org/2001/XMLSchema" xmlns:p="http://schemas.microsoft.com/office/2006/metadata/properties" xmlns:ns2="7786df65-8539-4c9f-80ba-8d224698bf8f" targetNamespace="http://schemas.microsoft.com/office/2006/metadata/properties" ma:root="true" ma:fieldsID="44692aeed3442c71a393d2194d3b17b3" ns2:_="">
    <xsd:import namespace="7786df65-8539-4c9f-80ba-8d224698bf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86df65-8539-4c9f-80ba-8d224698bf8f"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3E6CF-8585-44D7-AA99-502829854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86df65-8539-4c9f-80ba-8d224698bf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BDE2E7-8756-475F-AB13-7EC7F462E8B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786df65-8539-4c9f-80ba-8d224698bf8f"/>
    <ds:schemaRef ds:uri="http://www.w3.org/XML/1998/namespace"/>
    <ds:schemaRef ds:uri="http://purl.org/dc/dcmitype/"/>
  </ds:schemaRefs>
</ds:datastoreItem>
</file>

<file path=customXml/itemProps3.xml><?xml version="1.0" encoding="utf-8"?>
<ds:datastoreItem xmlns:ds="http://schemas.openxmlformats.org/officeDocument/2006/customXml" ds:itemID="{D71BC105-4A9A-4632-B87B-A0070094D6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HSO PPT Template 2014-07</Template>
  <TotalTime>22324</TotalTime>
  <Words>1044</Words>
  <Application>Microsoft Office PowerPoint</Application>
  <PresentationFormat>A4 Paper (210x297 mm)</PresentationFormat>
  <Paragraphs>181</Paragraphs>
  <Slides>19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Avenir Heavy</vt:lpstr>
      <vt:lpstr>Avenir Light</vt:lpstr>
      <vt:lpstr>Avenir Medium</vt:lpstr>
      <vt:lpstr>Calibri</vt:lpstr>
      <vt:lpstr>FB Kievit</vt:lpstr>
      <vt:lpstr>Segoe UI</vt:lpstr>
      <vt:lpstr>Segoe UI Light</vt:lpstr>
      <vt:lpstr>Times</vt:lpstr>
      <vt:lpstr>Wingdings</vt:lpstr>
      <vt:lpstr>HSO2014-07</vt:lpstr>
      <vt:lpstr>Office Theme</vt:lpstr>
      <vt:lpstr>Putting Power BI to Work: An in-depth look from end-to-end </vt:lpstr>
      <vt:lpstr>PowerPoint Presentation</vt:lpstr>
      <vt:lpstr>Agenda</vt:lpstr>
      <vt:lpstr>Agenda</vt:lpstr>
      <vt:lpstr>PowerPoint Presentation</vt:lpstr>
      <vt:lpstr>Power BI: What is it?</vt:lpstr>
      <vt:lpstr>Three perspectives of data</vt:lpstr>
      <vt:lpstr>Agenda</vt:lpstr>
      <vt:lpstr>Power BI Service</vt:lpstr>
      <vt:lpstr>Power BI Desktop</vt:lpstr>
      <vt:lpstr>Power BI mobile</vt:lpstr>
      <vt:lpstr>Power BI embedded</vt:lpstr>
      <vt:lpstr>Agenda</vt:lpstr>
      <vt:lpstr>Create and publish</vt:lpstr>
      <vt:lpstr>Agenda</vt:lpstr>
      <vt:lpstr>Roles of an Organization</vt:lpstr>
      <vt:lpstr>Agenda</vt:lpstr>
      <vt:lpstr>Flow: Discover to Deploy</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van Buren</dc:creator>
  <cp:lastModifiedBy>Windows User</cp:lastModifiedBy>
  <cp:revision>261</cp:revision>
  <dcterms:created xsi:type="dcterms:W3CDTF">2015-07-28T13:47:02Z</dcterms:created>
  <dcterms:modified xsi:type="dcterms:W3CDTF">2023-03-25T16:28:43Z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0x010100ED3F710BBB4866408370E290BED7A0CD</vt:lpwstr>
  </property>
  <property fmtid="{D5CDD505-2E9C-101B-9397-08002B2CF9AE}" pid="3" name="_dlc_DocIdItemGuid">
    <vt:lpwstr>9579a9e0-ff39-4193-be3a-96ba2fdf9278</vt:lpwstr>
  </property>
</Properties>
</file>