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71" r:id="rId12"/>
    <p:sldId id="278" r:id="rId13"/>
    <p:sldId id="282" r:id="rId14"/>
    <p:sldId id="283" r:id="rId15"/>
    <p:sldId id="281" r:id="rId16"/>
    <p:sldId id="273" r:id="rId17"/>
    <p:sldId id="275" r:id="rId18"/>
    <p:sldId id="277" r:id="rId19"/>
    <p:sldId id="27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1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80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5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8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95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4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68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13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14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5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DD3F-C148-4256-B9F1-B48A9BF10518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30D1-4427-4B46-AB40-C5D9FE858B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5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en-gb/article/Learn-about-Power-Query-formulas-6bc50988-022b-4799-a709-f8aafdee2b2f?ui=en-US&amp;rs=en-GB&amp;ad=G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05: Introduction To 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53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Referencing Other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1"/>
            <a:ext cx="10036726" cy="3582519"/>
          </a:xfrm>
        </p:spPr>
        <p:txBody>
          <a:bodyPr/>
          <a:lstStyle/>
          <a:p>
            <a:r>
              <a:rPr lang="en-GB" dirty="0"/>
              <a:t>Queries can return values of any type</a:t>
            </a:r>
          </a:p>
          <a:p>
            <a:pPr lvl="1"/>
            <a:r>
              <a:rPr lang="en-GB" dirty="0"/>
              <a:t>Mostly they return tables, but they can return text, dates and numbers</a:t>
            </a:r>
          </a:p>
          <a:p>
            <a:pPr lvl="1"/>
            <a:r>
              <a:rPr lang="en-GB" dirty="0"/>
              <a:t>Remember, not every query has to have its output loaded to the Data Model</a:t>
            </a:r>
          </a:p>
          <a:p>
            <a:r>
              <a:rPr lang="en-GB" dirty="0"/>
              <a:t>Queries can be referenced by name in other queries and are treated just like any other expression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360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0"/>
            <a:ext cx="10036726" cy="41734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Where possible, Power BI will push as much work as it can back to the data source</a:t>
            </a:r>
          </a:p>
          <a:p>
            <a:pPr lvl="1"/>
            <a:r>
              <a:rPr lang="en-GB" dirty="0"/>
              <a:t>Not all steps may be folded</a:t>
            </a:r>
          </a:p>
          <a:p>
            <a:pPr lvl="1"/>
            <a:r>
              <a:rPr lang="en-GB" dirty="0"/>
              <a:t>Order of steps could be very important</a:t>
            </a:r>
          </a:p>
          <a:p>
            <a:r>
              <a:rPr lang="en-GB" dirty="0"/>
              <a:t>Only possible for SQL Server, OData, Exchange, Active Directory and Analysis Services data sources at the moment</a:t>
            </a:r>
          </a:p>
          <a:p>
            <a:r>
              <a:rPr lang="en-GB" dirty="0"/>
              <a:t>Query folding can make a significant difference to your data load performance</a:t>
            </a:r>
          </a:p>
          <a:p>
            <a:r>
              <a:rPr lang="en-GB" dirty="0"/>
              <a:t>In </a:t>
            </a:r>
            <a:r>
              <a:rPr lang="en-GB" dirty="0" err="1"/>
              <a:t>DirectQuery</a:t>
            </a:r>
            <a:r>
              <a:rPr lang="en-GB" dirty="0"/>
              <a:t> mode, only queries that are 100% folded can be used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54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Parameterised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0"/>
            <a:ext cx="10036726" cy="4628960"/>
          </a:xfrm>
        </p:spPr>
        <p:txBody>
          <a:bodyPr/>
          <a:lstStyle/>
          <a:p>
            <a:r>
              <a:rPr lang="en-GB" dirty="0"/>
              <a:t>A common requirement is to allow users to choose what data is imported from a data source</a:t>
            </a:r>
          </a:p>
          <a:p>
            <a:pPr lvl="1"/>
            <a:r>
              <a:rPr lang="en-GB" dirty="0"/>
              <a:t>Often volumes prevent you importing everything</a:t>
            </a:r>
          </a:p>
          <a:p>
            <a:r>
              <a:rPr lang="en-GB" dirty="0"/>
              <a:t>Therefore you can</a:t>
            </a:r>
          </a:p>
          <a:p>
            <a:pPr lvl="1"/>
            <a:r>
              <a:rPr lang="en-GB" dirty="0"/>
              <a:t>Create a query with hard-coded filters</a:t>
            </a:r>
          </a:p>
          <a:p>
            <a:pPr lvl="1"/>
            <a:r>
              <a:rPr lang="en-GB" dirty="0"/>
              <a:t>Allow your users to enter filter values in another data source like Excel</a:t>
            </a:r>
          </a:p>
          <a:p>
            <a:pPr lvl="1"/>
            <a:r>
              <a:rPr lang="en-GB" dirty="0"/>
              <a:t>Read these filter values using other queries</a:t>
            </a:r>
          </a:p>
          <a:p>
            <a:pPr lvl="1"/>
            <a:r>
              <a:rPr lang="en-GB" dirty="0"/>
              <a:t>Replace the hard-coded filter values in the original query with the values returned by these new queries</a:t>
            </a:r>
          </a:p>
          <a:p>
            <a:r>
              <a:rPr lang="en-GB" dirty="0"/>
              <a:t>You can use Power BI parameters or any query to do this</a:t>
            </a:r>
          </a:p>
        </p:txBody>
      </p:sp>
    </p:spTree>
    <p:extLst>
      <p:ext uri="{BB962C8B-B14F-4D97-AF65-F5344CB8AC3E}">
        <p14:creationId xmlns:p14="http://schemas.microsoft.com/office/powerpoint/2010/main" val="47084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Query folding means data from one data source could be sent to another</a:t>
            </a:r>
          </a:p>
          <a:p>
            <a:r>
              <a:rPr lang="en-GB" dirty="0"/>
              <a:t>Every data source has one of three privacy levels associated with it:</a:t>
            </a:r>
          </a:p>
          <a:p>
            <a:pPr lvl="1"/>
            <a:r>
              <a:rPr lang="en-GB" dirty="0"/>
              <a:t>Private</a:t>
            </a:r>
          </a:p>
          <a:p>
            <a:pPr lvl="1"/>
            <a:r>
              <a:rPr lang="en-GB" dirty="0"/>
              <a:t>Organisational</a:t>
            </a:r>
          </a:p>
          <a:p>
            <a:pPr lvl="1"/>
            <a:r>
              <a:rPr lang="en-GB" dirty="0"/>
              <a:t>Public</a:t>
            </a:r>
          </a:p>
          <a:p>
            <a:r>
              <a:rPr lang="en-GB" dirty="0"/>
              <a:t>By default, data from private data sources can never be sent to any other data source</a:t>
            </a:r>
          </a:p>
          <a:p>
            <a:r>
              <a:rPr lang="en-GB" dirty="0"/>
              <a:t>By default, data from organisational data sources can be sent to other organisational data sources</a:t>
            </a:r>
          </a:p>
          <a:p>
            <a:r>
              <a:rPr lang="en-GB" dirty="0"/>
              <a:t> Data from public data sources can be sent to any other data source</a:t>
            </a:r>
          </a:p>
        </p:txBody>
      </p:sp>
    </p:spTree>
    <p:extLst>
      <p:ext uri="{BB962C8B-B14F-4D97-AF65-F5344CB8AC3E}">
        <p14:creationId xmlns:p14="http://schemas.microsoft.com/office/powerpoint/2010/main" val="370226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 Level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rules for combining data from sources with different privacy levels can be ignored:</a:t>
            </a:r>
          </a:p>
          <a:p>
            <a:pPr lvl="1"/>
            <a:r>
              <a:rPr lang="en-GB" dirty="0"/>
              <a:t>Universally</a:t>
            </a:r>
          </a:p>
          <a:p>
            <a:pPr lvl="1"/>
            <a:r>
              <a:rPr lang="en-GB" dirty="0"/>
              <a:t>Just for the current .</a:t>
            </a:r>
            <a:r>
              <a:rPr lang="en-GB" dirty="0" err="1"/>
              <a:t>pbix</a:t>
            </a:r>
            <a:r>
              <a:rPr lang="en-GB" dirty="0"/>
              <a:t> file and the current user</a:t>
            </a:r>
          </a:p>
          <a:p>
            <a:r>
              <a:rPr lang="en-GB" dirty="0"/>
              <a:t>You can also opt to make sure that the rules are always observed on your machine even if the current file’s settings are to ignore them</a:t>
            </a:r>
          </a:p>
          <a:p>
            <a:r>
              <a:rPr lang="en-GB" dirty="0"/>
              <a:t>Sometimes Power BI will not know when the rules can be applied and will stop query execution just in case – rewriting your M code can stop this happening</a:t>
            </a:r>
          </a:p>
        </p:txBody>
      </p:sp>
    </p:spTree>
    <p:extLst>
      <p:ext uri="{BB962C8B-B14F-4D97-AF65-F5344CB8AC3E}">
        <p14:creationId xmlns:p14="http://schemas.microsoft.com/office/powerpoint/2010/main" val="34220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Ignoring Privacy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0"/>
            <a:ext cx="10036726" cy="4099584"/>
          </a:xfrm>
        </p:spPr>
        <p:txBody>
          <a:bodyPr/>
          <a:lstStyle/>
          <a:p>
            <a:r>
              <a:rPr lang="en-GB" dirty="0"/>
              <a:t>Ignore Privacy Levels is also known as “Fast Combine”</a:t>
            </a:r>
          </a:p>
          <a:p>
            <a:r>
              <a:rPr lang="en-GB" dirty="0"/>
              <a:t>Turning on the Ignore Privacy Levels option means that query folding will take place whenever possible – so queries will get the best possible performance</a:t>
            </a:r>
          </a:p>
          <a:p>
            <a:r>
              <a:rPr lang="en-GB" dirty="0"/>
              <a:t>BUT be aware that this could have serious legal implications, especially in highly-regulated industries!</a:t>
            </a:r>
          </a:p>
        </p:txBody>
      </p:sp>
    </p:spTree>
    <p:extLst>
      <p:ext uri="{BB962C8B-B14F-4D97-AF65-F5344CB8AC3E}">
        <p14:creationId xmlns:p14="http://schemas.microsoft.com/office/powerpoint/2010/main" val="40140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1"/>
            <a:ext cx="10036726" cy="4247317"/>
          </a:xfrm>
        </p:spPr>
        <p:txBody>
          <a:bodyPr/>
          <a:lstStyle/>
          <a:p>
            <a:r>
              <a:rPr lang="en-GB" dirty="0"/>
              <a:t>In M, functions are a data type like any other</a:t>
            </a:r>
          </a:p>
          <a:p>
            <a:r>
              <a:rPr lang="en-GB" dirty="0"/>
              <a:t>Functions can be defined in a step in a query</a:t>
            </a:r>
          </a:p>
          <a:p>
            <a:pPr lvl="1"/>
            <a:r>
              <a:rPr lang="en-GB" dirty="0"/>
              <a:t>Use a let expression for more complex functions</a:t>
            </a:r>
          </a:p>
          <a:p>
            <a:r>
              <a:rPr lang="en-GB" dirty="0"/>
              <a:t>You can then use the name of the step as a function elsewhere in the query</a:t>
            </a:r>
          </a:p>
          <a:p>
            <a:r>
              <a:rPr lang="en-GB" dirty="0"/>
              <a:t>To define a function:</a:t>
            </a:r>
            <a:br>
              <a:rPr lang="en-GB" dirty="0"/>
            </a:br>
            <a:r>
              <a:rPr lang="en-GB" i="1" dirty="0" err="1"/>
              <a:t>mystep</a:t>
            </a:r>
            <a:r>
              <a:rPr lang="en-GB" i="1" dirty="0"/>
              <a:t> = (</a:t>
            </a:r>
            <a:r>
              <a:rPr lang="en-GB" i="1" dirty="0" err="1"/>
              <a:t>x,y</a:t>
            </a:r>
            <a:r>
              <a:rPr lang="en-GB" i="1" dirty="0"/>
              <a:t>) =&gt; x * y,</a:t>
            </a:r>
          </a:p>
        </p:txBody>
      </p:sp>
    </p:spTree>
    <p:extLst>
      <p:ext uri="{BB962C8B-B14F-4D97-AF65-F5344CB8AC3E}">
        <p14:creationId xmlns:p14="http://schemas.microsoft.com/office/powerpoint/2010/main" val="285737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each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1"/>
            <a:ext cx="10036726" cy="5207579"/>
          </a:xfrm>
        </p:spPr>
        <p:txBody>
          <a:bodyPr/>
          <a:lstStyle/>
          <a:p>
            <a:r>
              <a:rPr lang="en-GB" dirty="0"/>
              <a:t>An </a:t>
            </a:r>
            <a:r>
              <a:rPr lang="en-GB" i="1" dirty="0"/>
              <a:t>each</a:t>
            </a:r>
            <a:r>
              <a:rPr lang="en-GB" dirty="0"/>
              <a:t> expression allows you to define an unnamed function with a single parameter whose name is an underscore</a:t>
            </a:r>
          </a:p>
          <a:p>
            <a:r>
              <a:rPr lang="en-GB" dirty="0"/>
              <a:t>So</a:t>
            </a:r>
            <a:br>
              <a:rPr lang="en-GB" dirty="0"/>
            </a:br>
            <a:r>
              <a:rPr lang="en-GB" i="1" dirty="0"/>
              <a:t>each _ * 2</a:t>
            </a:r>
            <a:r>
              <a:rPr lang="en-GB" b="1" dirty="0"/>
              <a:t/>
            </a:r>
            <a:br>
              <a:rPr lang="en-GB" b="1" dirty="0"/>
            </a:br>
            <a:r>
              <a:rPr lang="en-GB" dirty="0"/>
              <a:t>is equivalent to</a:t>
            </a:r>
            <a:br>
              <a:rPr lang="en-GB" dirty="0"/>
            </a:br>
            <a:r>
              <a:rPr lang="en-GB" i="1" dirty="0"/>
              <a:t>(_) =&gt; _ * 2</a:t>
            </a:r>
          </a:p>
          <a:p>
            <a:r>
              <a:rPr lang="en-GB" dirty="0"/>
              <a:t>each expressions are often used in parameters passed to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71309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 That Return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0"/>
            <a:ext cx="10036726" cy="3656386"/>
          </a:xfrm>
        </p:spPr>
        <p:txBody>
          <a:bodyPr/>
          <a:lstStyle/>
          <a:p>
            <a:r>
              <a:rPr lang="en-GB" dirty="0"/>
              <a:t>Since a function is a data type, and a query can return any data type, queries can return functions</a:t>
            </a:r>
          </a:p>
          <a:p>
            <a:r>
              <a:rPr lang="en-GB" dirty="0"/>
              <a:t>This means the entire definition of a query can be a function</a:t>
            </a:r>
          </a:p>
          <a:p>
            <a:r>
              <a:rPr lang="en-GB" dirty="0"/>
              <a:t>You can then call this function in other queries</a:t>
            </a:r>
          </a:p>
          <a:p>
            <a:r>
              <a:rPr lang="en-GB" dirty="0"/>
              <a:t>Queries that use parameters can be converted to functions very easily</a:t>
            </a:r>
          </a:p>
        </p:txBody>
      </p:sp>
    </p:spTree>
    <p:extLst>
      <p:ext uri="{BB962C8B-B14F-4D97-AF65-F5344CB8AC3E}">
        <p14:creationId xmlns:p14="http://schemas.microsoft.com/office/powerpoint/2010/main" val="406175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Data From Multiple Similar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0"/>
            <a:ext cx="10036726" cy="4727448"/>
          </a:xfrm>
        </p:spPr>
        <p:txBody>
          <a:bodyPr/>
          <a:lstStyle/>
          <a:p>
            <a:r>
              <a:rPr lang="en-GB" dirty="0"/>
              <a:t>Often you have to combine data from multiple data sources with the same structure</a:t>
            </a:r>
          </a:p>
          <a:p>
            <a:pPr lvl="1"/>
            <a:r>
              <a:rPr lang="en-GB" dirty="0"/>
              <a:t>For CSV, the From Folder option does this</a:t>
            </a:r>
          </a:p>
          <a:p>
            <a:pPr lvl="1"/>
            <a:r>
              <a:rPr lang="en-GB" dirty="0"/>
              <a:t>But what about Excel or web pages?</a:t>
            </a:r>
          </a:p>
          <a:p>
            <a:r>
              <a:rPr lang="en-GB" dirty="0"/>
              <a:t>In this case:</a:t>
            </a:r>
          </a:p>
          <a:p>
            <a:pPr lvl="1"/>
            <a:r>
              <a:rPr lang="en-GB" dirty="0"/>
              <a:t>Create a query that gets data from one data source</a:t>
            </a:r>
          </a:p>
          <a:p>
            <a:pPr lvl="1"/>
            <a:r>
              <a:rPr lang="en-GB" dirty="0"/>
              <a:t>Turn that into a function</a:t>
            </a:r>
          </a:p>
          <a:p>
            <a:pPr lvl="1"/>
            <a:r>
              <a:rPr lang="en-GB" dirty="0"/>
              <a:t>Create another query that lists all the data sources you want to combine as a table</a:t>
            </a:r>
          </a:p>
          <a:p>
            <a:pPr lvl="1"/>
            <a:r>
              <a:rPr lang="en-GB" dirty="0"/>
              <a:t>Call the function for each row in the table</a:t>
            </a:r>
          </a:p>
          <a:p>
            <a:pPr lvl="1"/>
            <a:r>
              <a:rPr lang="en-GB" dirty="0"/>
              <a:t>Combine the results</a:t>
            </a:r>
          </a:p>
        </p:txBody>
      </p:sp>
    </p:spTree>
    <p:extLst>
      <p:ext uri="{BB962C8B-B14F-4D97-AF65-F5344CB8AC3E}">
        <p14:creationId xmlns:p14="http://schemas.microsoft.com/office/powerpoint/2010/main" val="368330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076923" y="1580400"/>
            <a:ext cx="10036726" cy="7201972"/>
          </a:xfrm>
        </p:spPr>
        <p:txBody>
          <a:bodyPr/>
          <a:lstStyle/>
          <a:p>
            <a:r>
              <a:rPr lang="en-GB" dirty="0"/>
              <a:t>M language basic syntax</a:t>
            </a:r>
          </a:p>
          <a:p>
            <a:r>
              <a:rPr lang="en-GB" dirty="0"/>
              <a:t>let expressions</a:t>
            </a:r>
          </a:p>
          <a:p>
            <a:r>
              <a:rPr lang="en-GB" dirty="0"/>
              <a:t>Tables, Records and Lists</a:t>
            </a:r>
          </a:p>
          <a:p>
            <a:r>
              <a:rPr lang="en-GB" dirty="0"/>
              <a:t>Conditional logic</a:t>
            </a:r>
          </a:p>
          <a:p>
            <a:r>
              <a:rPr lang="en-GB" dirty="0"/>
              <a:t>Query folding</a:t>
            </a:r>
          </a:p>
          <a:p>
            <a:r>
              <a:rPr lang="en-GB" dirty="0"/>
              <a:t>Parameterising queries</a:t>
            </a:r>
          </a:p>
          <a:p>
            <a:r>
              <a:rPr lang="en-GB" dirty="0"/>
              <a:t>Defining functions inside a query</a:t>
            </a:r>
          </a:p>
          <a:p>
            <a:r>
              <a:rPr lang="en-GB" dirty="0"/>
              <a:t>each expressions</a:t>
            </a:r>
          </a:p>
          <a:p>
            <a:r>
              <a:rPr lang="en-GB" dirty="0"/>
              <a:t>Queries that return functions</a:t>
            </a:r>
          </a:p>
          <a:p>
            <a:r>
              <a:rPr lang="en-GB" dirty="0"/>
              <a:t>Data Privacy and the Formula Firewall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35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0"/>
            <a:ext cx="10036726" cy="4542782"/>
          </a:xfrm>
        </p:spPr>
        <p:txBody>
          <a:bodyPr/>
          <a:lstStyle/>
          <a:p>
            <a:r>
              <a:rPr lang="en-GB" dirty="0"/>
              <a:t>Two large PDFs contain the M Language and Formula Library Specification documents</a:t>
            </a:r>
          </a:p>
          <a:p>
            <a:r>
              <a:rPr lang="en-GB" dirty="0"/>
              <a:t>Download them here:</a:t>
            </a:r>
            <a:br>
              <a:rPr lang="en-GB" dirty="0"/>
            </a:br>
            <a:r>
              <a:rPr lang="en-GB" dirty="0">
                <a:hlinkClick r:id="rId2"/>
              </a:rPr>
              <a:t>https://support.office.com/en-gb/article/Learn-about-Power-Query-formulas-6bc50988-022b-4799-a709-f8aafdee2b2f?ui=en-US&amp;rs=en-GB&amp;ad=GB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916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1"/>
            <a:ext cx="10036726" cy="421038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Underneath every query is a script in a language called (unofficially) M or (officially) Power Query Formula Language</a:t>
            </a:r>
          </a:p>
          <a:p>
            <a:r>
              <a:rPr lang="en-GB" dirty="0"/>
              <a:t>M is a functional language like F# - nothing like VBA or Excel formula language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r>
              <a:rPr lang="en-GB" dirty="0">
                <a:sym typeface="Wingdings" panose="05000000000000000000" pitchFamily="2" charset="2"/>
              </a:rPr>
              <a:t>M can be viewed and edited in two places:</a:t>
            </a:r>
          </a:p>
          <a:p>
            <a:pPr lvl="1"/>
            <a:r>
              <a:rPr lang="en-GB" dirty="0"/>
              <a:t>The formula bar for an individual step</a:t>
            </a:r>
          </a:p>
          <a:p>
            <a:pPr lvl="1"/>
            <a:r>
              <a:rPr lang="en-GB" dirty="0"/>
              <a:t>The Advanced Editor window for the whole script</a:t>
            </a:r>
          </a:p>
          <a:p>
            <a:r>
              <a:rPr lang="en-GB" dirty="0"/>
              <a:t>The easiest way to write M is to</a:t>
            </a:r>
          </a:p>
          <a:p>
            <a:pPr lvl="1"/>
            <a:r>
              <a:rPr lang="en-GB" dirty="0"/>
              <a:t>Generate as much as you can with the UI</a:t>
            </a:r>
          </a:p>
          <a:p>
            <a:pPr lvl="1"/>
            <a:r>
              <a:rPr lang="en-GB" dirty="0"/>
              <a:t>Alter/add only when necessary in the Advanced Editor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9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0"/>
            <a:ext cx="10036726" cy="3434786"/>
          </a:xfrm>
        </p:spPr>
        <p:txBody>
          <a:bodyPr/>
          <a:lstStyle/>
          <a:p>
            <a:r>
              <a:rPr lang="en-GB" dirty="0"/>
              <a:t>M is case sensitive, so</a:t>
            </a:r>
            <a:br>
              <a:rPr lang="en-GB" dirty="0"/>
            </a:br>
            <a:r>
              <a:rPr lang="en-GB" i="1" dirty="0"/>
              <a:t>HELLO WORLD</a:t>
            </a:r>
            <a:r>
              <a:rPr lang="en-GB" b="1" dirty="0"/>
              <a:t/>
            </a:r>
            <a:br>
              <a:rPr lang="en-GB" b="1" dirty="0"/>
            </a:br>
            <a:r>
              <a:rPr lang="en-GB" dirty="0"/>
              <a:t>is not the same as</a:t>
            </a:r>
            <a:br>
              <a:rPr lang="en-GB" dirty="0"/>
            </a:br>
            <a:r>
              <a:rPr lang="en-GB" i="1" dirty="0"/>
              <a:t>hello world</a:t>
            </a:r>
          </a:p>
          <a:p>
            <a:r>
              <a:rPr lang="en-GB" dirty="0"/>
              <a:t>M is strongly typed, so you have to explicitly cast one data type to another</a:t>
            </a:r>
          </a:p>
        </p:txBody>
      </p:sp>
    </p:spTree>
    <p:extLst>
      <p:ext uri="{BB962C8B-B14F-4D97-AF65-F5344CB8AC3E}">
        <p14:creationId xmlns:p14="http://schemas.microsoft.com/office/powerpoint/2010/main" val="340413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1"/>
            <a:ext cx="10036726" cy="4431983"/>
          </a:xfrm>
        </p:spPr>
        <p:txBody>
          <a:bodyPr/>
          <a:lstStyle/>
          <a:p>
            <a:r>
              <a:rPr lang="en-GB" dirty="0"/>
              <a:t>M Expressions can be calculated to return Values</a:t>
            </a:r>
          </a:p>
          <a:p>
            <a:r>
              <a:rPr lang="en-GB" dirty="0"/>
              <a:t>1+1 is an expression that returns the value 2</a:t>
            </a:r>
          </a:p>
          <a:p>
            <a:r>
              <a:rPr lang="en-GB" dirty="0"/>
              <a:t>Values can be:</a:t>
            </a:r>
          </a:p>
          <a:p>
            <a:pPr lvl="1"/>
            <a:r>
              <a:rPr lang="en-GB" dirty="0"/>
              <a:t>Primitives like numbers or text</a:t>
            </a:r>
          </a:p>
          <a:p>
            <a:pPr lvl="1"/>
            <a:r>
              <a:rPr lang="en-GB" dirty="0"/>
              <a:t>Tables, lists, records, functions…</a:t>
            </a:r>
          </a:p>
          <a:p>
            <a:r>
              <a:rPr lang="en-GB" dirty="0"/>
              <a:t>Each query is a single expression that returns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38316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1"/>
            <a:ext cx="10036726" cy="4001095"/>
          </a:xfrm>
        </p:spPr>
        <p:txBody>
          <a:bodyPr/>
          <a:lstStyle/>
          <a:p>
            <a:r>
              <a:rPr lang="en-GB" dirty="0"/>
              <a:t>Each query created by the user interface consists of a single let expression</a:t>
            </a:r>
          </a:p>
          <a:p>
            <a:r>
              <a:rPr lang="en-GB" dirty="0"/>
              <a:t>let expressions are made up of a series of named expressions </a:t>
            </a:r>
          </a:p>
          <a:p>
            <a:pPr lvl="1"/>
            <a:r>
              <a:rPr lang="en-GB" dirty="0"/>
              <a:t>These become the steps in a query</a:t>
            </a:r>
          </a:p>
          <a:p>
            <a:pPr lvl="1"/>
            <a:r>
              <a:rPr lang="en-IE" dirty="0"/>
              <a:t>Each named expression can reference other named expressions – usually the previous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98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Tables, Records and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0"/>
            <a:ext cx="10036726" cy="3102388"/>
          </a:xfrm>
        </p:spPr>
        <p:txBody>
          <a:bodyPr/>
          <a:lstStyle/>
          <a:p>
            <a:r>
              <a:rPr lang="en-GB" dirty="0"/>
              <a:t>Tables are a structured value consisting of data arranged into rows and columns</a:t>
            </a:r>
          </a:p>
          <a:p>
            <a:r>
              <a:rPr lang="en-GB" dirty="0"/>
              <a:t>Records are like tables with one row</a:t>
            </a:r>
          </a:p>
          <a:p>
            <a:r>
              <a:rPr lang="en-GB" dirty="0"/>
              <a:t>Lists are ordered sequences of values</a:t>
            </a:r>
          </a:p>
          <a:p>
            <a:r>
              <a:rPr lang="en-GB" dirty="0"/>
              <a:t>All can be created in code without a data source</a:t>
            </a:r>
          </a:p>
        </p:txBody>
      </p:sp>
    </p:spTree>
    <p:extLst>
      <p:ext uri="{BB962C8B-B14F-4D97-AF65-F5344CB8AC3E}">
        <p14:creationId xmlns:p14="http://schemas.microsoft.com/office/powerpoint/2010/main" val="225236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Positions and Lookups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0"/>
            <a:ext cx="10036726" cy="4284250"/>
          </a:xfrm>
        </p:spPr>
        <p:txBody>
          <a:bodyPr/>
          <a:lstStyle/>
          <a:p>
            <a:r>
              <a:rPr lang="en-GB" dirty="0"/>
              <a:t>The positional index operator {} is used to return:</a:t>
            </a:r>
          </a:p>
          <a:p>
            <a:pPr lvl="1"/>
            <a:r>
              <a:rPr lang="en-GB" dirty="0"/>
              <a:t>A row in table</a:t>
            </a:r>
          </a:p>
          <a:p>
            <a:pPr lvl="1"/>
            <a:r>
              <a:rPr lang="en-GB" dirty="0"/>
              <a:t>An item in a list</a:t>
            </a:r>
          </a:p>
          <a:p>
            <a:r>
              <a:rPr lang="en-GB" dirty="0"/>
              <a:t>Zero-based, so </a:t>
            </a:r>
            <a:r>
              <a:rPr lang="en-GB" dirty="0" err="1"/>
              <a:t>MyList</a:t>
            </a:r>
            <a:r>
              <a:rPr lang="en-GB" dirty="0"/>
              <a:t>{0} returns the first item</a:t>
            </a:r>
          </a:p>
          <a:p>
            <a:r>
              <a:rPr lang="en-GB" dirty="0"/>
              <a:t>The lookup operator [] is used to return the value from a column in a table row</a:t>
            </a:r>
          </a:p>
          <a:p>
            <a:r>
              <a:rPr lang="en-GB" dirty="0"/>
              <a:t>Columns are referenced by name</a:t>
            </a:r>
          </a:p>
          <a:p>
            <a:r>
              <a:rPr lang="en-GB" dirty="0"/>
              <a:t>Adding an Index Column can make writing calculations that use positions easier</a:t>
            </a:r>
          </a:p>
        </p:txBody>
      </p:sp>
    </p:spTree>
    <p:extLst>
      <p:ext uri="{BB962C8B-B14F-4D97-AF65-F5344CB8AC3E}">
        <p14:creationId xmlns:p14="http://schemas.microsoft.com/office/powerpoint/2010/main" val="406712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23" y="1580400"/>
            <a:ext cx="10036726" cy="4619232"/>
          </a:xfrm>
        </p:spPr>
        <p:txBody>
          <a:bodyPr>
            <a:normAutofit/>
          </a:bodyPr>
          <a:lstStyle/>
          <a:p>
            <a:r>
              <a:rPr lang="en-GB" dirty="0"/>
              <a:t>Conditional logic in M is handled with an</a:t>
            </a:r>
            <a:br>
              <a:rPr lang="en-GB" dirty="0"/>
            </a:br>
            <a:r>
              <a:rPr lang="en-GB" i="1" dirty="0"/>
              <a:t>if…then…else</a:t>
            </a:r>
            <a:r>
              <a:rPr lang="en-GB" b="1" dirty="0"/>
              <a:t/>
            </a:r>
            <a:br>
              <a:rPr lang="en-GB" b="1" dirty="0"/>
            </a:br>
            <a:r>
              <a:rPr lang="en-GB" dirty="0"/>
              <a:t>statement</a:t>
            </a:r>
          </a:p>
          <a:p>
            <a:r>
              <a:rPr lang="en-GB" dirty="0"/>
              <a:t>No case statement equivalent, but instead you can</a:t>
            </a:r>
          </a:p>
          <a:p>
            <a:pPr lvl="1"/>
            <a:r>
              <a:rPr lang="en-GB" dirty="0"/>
              <a:t>Use multiple nested </a:t>
            </a:r>
            <a:r>
              <a:rPr lang="en-GB" i="1" dirty="0"/>
              <a:t>if then else if</a:t>
            </a:r>
            <a:r>
              <a:rPr lang="en-GB" dirty="0"/>
              <a:t> statements</a:t>
            </a:r>
          </a:p>
          <a:p>
            <a:pPr lvl="1"/>
            <a:r>
              <a:rPr lang="en-GB" dirty="0"/>
              <a:t>Store conditions inside a table and then use M to recreate a case statement</a:t>
            </a:r>
          </a:p>
          <a:p>
            <a:r>
              <a:rPr lang="en-GB" dirty="0"/>
              <a:t>Usually you will use this inside a Calculated Column </a:t>
            </a:r>
          </a:p>
        </p:txBody>
      </p:sp>
    </p:spTree>
    <p:extLst>
      <p:ext uri="{BB962C8B-B14F-4D97-AF65-F5344CB8AC3E}">
        <p14:creationId xmlns:p14="http://schemas.microsoft.com/office/powerpoint/2010/main" val="215408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1020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05: Introduction To M</vt:lpstr>
      <vt:lpstr>Agenda</vt:lpstr>
      <vt:lpstr>The M Language</vt:lpstr>
      <vt:lpstr>M Gotchas</vt:lpstr>
      <vt:lpstr>Values and Expressions</vt:lpstr>
      <vt:lpstr>let Expressions</vt:lpstr>
      <vt:lpstr>Tables, Records and Lists</vt:lpstr>
      <vt:lpstr>Positions and Lookups</vt:lpstr>
      <vt:lpstr>Conditional Logic</vt:lpstr>
      <vt:lpstr>Referencing Other Queries</vt:lpstr>
      <vt:lpstr>Query Folding</vt:lpstr>
      <vt:lpstr>Parameterised Queries</vt:lpstr>
      <vt:lpstr>Privacy Levels</vt:lpstr>
      <vt:lpstr>Privacy Level Options</vt:lpstr>
      <vt:lpstr>Ignoring Privacy Levels</vt:lpstr>
      <vt:lpstr>M Functions</vt:lpstr>
      <vt:lpstr>each Expressions</vt:lpstr>
      <vt:lpstr>Queries That Return Functions </vt:lpstr>
      <vt:lpstr>Combining Data From Multiple Similar Sources</vt:lpstr>
      <vt:lpstr>Specification Documents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05: Introduction To M</dc:title>
  <dc:creator>Chris Webb</dc:creator>
  <cp:lastModifiedBy>Windows User</cp:lastModifiedBy>
  <cp:revision>22</cp:revision>
  <dcterms:created xsi:type="dcterms:W3CDTF">2015-11-17T10:07:39Z</dcterms:created>
  <dcterms:modified xsi:type="dcterms:W3CDTF">2023-03-25T15:57:15Z</dcterms:modified>
</cp:coreProperties>
</file>