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D2B8-3470-4E26-97DD-B77CC23AD52A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86F2-6AA7-4281-B7A4-DC22E93B38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44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D2B8-3470-4E26-97DD-B77CC23AD52A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86F2-6AA7-4281-B7A4-DC22E93B38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824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D2B8-3470-4E26-97DD-B77CC23AD52A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86F2-6AA7-4281-B7A4-DC22E93B38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44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D2B8-3470-4E26-97DD-B77CC23AD52A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86F2-6AA7-4281-B7A4-DC22E93B38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D2B8-3470-4E26-97DD-B77CC23AD52A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86F2-6AA7-4281-B7A4-DC22E93B38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63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D2B8-3470-4E26-97DD-B77CC23AD52A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86F2-6AA7-4281-B7A4-DC22E93B38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0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D2B8-3470-4E26-97DD-B77CC23AD52A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86F2-6AA7-4281-B7A4-DC22E93B38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260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D2B8-3470-4E26-97DD-B77CC23AD52A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86F2-6AA7-4281-B7A4-DC22E93B38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96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D2B8-3470-4E26-97DD-B77CC23AD52A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86F2-6AA7-4281-B7A4-DC22E93B38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71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D2B8-3470-4E26-97DD-B77CC23AD52A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86F2-6AA7-4281-B7A4-DC22E93B38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83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D2B8-3470-4E26-97DD-B77CC23AD52A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86F2-6AA7-4281-B7A4-DC22E93B38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2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FD2B8-3470-4E26-97DD-B77CC23AD52A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86F2-6AA7-4281-B7A4-DC22E93B38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816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06: Modelling Data In Power BI Desktop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50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Formatting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Values in fields can have formats applied in the Data view</a:t>
            </a:r>
          </a:p>
          <a:p>
            <a:r>
              <a:rPr lang="en-GB" dirty="0"/>
              <a:t>Different formatting options are available for different data types</a:t>
            </a:r>
          </a:p>
          <a:p>
            <a:r>
              <a:rPr lang="en-GB" dirty="0"/>
              <a:t>The formats only affect the values as they are displayed in the report, not the values that are actually stored </a:t>
            </a:r>
          </a:p>
        </p:txBody>
      </p:sp>
    </p:spTree>
    <p:extLst>
      <p:ext uri="{BB962C8B-B14F-4D97-AF65-F5344CB8AC3E}">
        <p14:creationId xmlns:p14="http://schemas.microsoft.com/office/powerpoint/2010/main" val="1437590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Columns By Other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By default values will appear in alphabetical order in reports</a:t>
            </a:r>
          </a:p>
          <a:p>
            <a:pPr lvl="1"/>
            <a:r>
              <a:rPr lang="en-GB" dirty="0"/>
              <a:t>Though sort order can be changed in a particular report component</a:t>
            </a:r>
          </a:p>
          <a:p>
            <a:r>
              <a:rPr lang="en-GB" dirty="0"/>
              <a:t>Some values, like days of the week or months of the year, should always appear in a set order in reports</a:t>
            </a:r>
          </a:p>
          <a:p>
            <a:r>
              <a:rPr lang="en-GB" dirty="0"/>
              <a:t>In these cases you can use the </a:t>
            </a:r>
            <a:r>
              <a:rPr lang="en-GB" i="1" dirty="0"/>
              <a:t>Sort By Column </a:t>
            </a:r>
            <a:r>
              <a:rPr lang="en-GB" dirty="0"/>
              <a:t>button in the Data view to sort values in one column by those in another</a:t>
            </a:r>
          </a:p>
          <a:p>
            <a:r>
              <a:rPr lang="en-GB" dirty="0"/>
              <a:t>The values in the column you’re using for the sort order must:</a:t>
            </a:r>
          </a:p>
          <a:p>
            <a:pPr lvl="1"/>
            <a:r>
              <a:rPr lang="en-GB" dirty="0"/>
              <a:t>Sort in ascending order to get the order you want</a:t>
            </a:r>
          </a:p>
          <a:p>
            <a:pPr lvl="1"/>
            <a:r>
              <a:rPr lang="en-GB" dirty="0"/>
              <a:t>Have a one-to-one relationship with the values in the column you’re sorting</a:t>
            </a:r>
          </a:p>
        </p:txBody>
      </p:sp>
    </p:spTree>
    <p:extLst>
      <p:ext uri="{BB962C8B-B14F-4D97-AF65-F5344CB8AC3E}">
        <p14:creationId xmlns:p14="http://schemas.microsoft.com/office/powerpoint/2010/main" val="77499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Hierarchies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Hierarchies allow you to combine multiple columns together to let users drill down through the data</a:t>
            </a:r>
          </a:p>
          <a:p>
            <a:pPr lvl="1"/>
            <a:r>
              <a:rPr lang="en-GB" dirty="0"/>
              <a:t>For example, a Calendar hierarchy would allow users to drill from Year to Month to Date</a:t>
            </a:r>
          </a:p>
          <a:p>
            <a:r>
              <a:rPr lang="en-GB" dirty="0"/>
              <a:t>Hierarchies can be created by right-clicking on a column in the Fields pane in the Report view</a:t>
            </a:r>
          </a:p>
          <a:p>
            <a:r>
              <a:rPr lang="en-GB" dirty="0"/>
              <a:t>Levels in a hierarchy can have different named to the underlying columns</a:t>
            </a:r>
          </a:p>
        </p:txBody>
      </p:sp>
    </p:spTree>
    <p:extLst>
      <p:ext uri="{BB962C8B-B14F-4D97-AF65-F5344CB8AC3E}">
        <p14:creationId xmlns:p14="http://schemas.microsoft.com/office/powerpoint/2010/main" val="3597654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Hide In Report View </a:t>
            </a:r>
            <a:r>
              <a:rPr lang="en-GB" dirty="0"/>
              <a:t>stops a column being visible when building reports – useful for key columns</a:t>
            </a:r>
          </a:p>
          <a:p>
            <a:r>
              <a:rPr lang="en-GB" i="1" dirty="0"/>
              <a:t>Data Category </a:t>
            </a:r>
            <a:r>
              <a:rPr lang="en-GB" dirty="0"/>
              <a:t>tells Power BI what type of data is held in a column, and therefore what kind of default visualisation is appropriate</a:t>
            </a:r>
          </a:p>
          <a:p>
            <a:r>
              <a:rPr lang="en-GB" i="1" dirty="0"/>
              <a:t>Default Summarization </a:t>
            </a:r>
            <a:r>
              <a:rPr lang="en-GB" dirty="0"/>
              <a:t>tells Power BI how a column should be aggregated when it is dragged onto a report</a:t>
            </a:r>
          </a:p>
          <a:p>
            <a:pPr lvl="1"/>
            <a:r>
              <a:rPr lang="en-GB" dirty="0"/>
              <a:t>The </a:t>
            </a:r>
            <a:r>
              <a:rPr lang="en-GB" i="1" dirty="0"/>
              <a:t>Do Not Summarize </a:t>
            </a:r>
            <a:r>
              <a:rPr lang="en-GB" dirty="0"/>
              <a:t>option is particularly useful for numeric columns like Years that should never be aggregated</a:t>
            </a:r>
          </a:p>
          <a:p>
            <a:r>
              <a:rPr lang="en-GB" i="1" dirty="0"/>
              <a:t>Synonyms</a:t>
            </a:r>
            <a:r>
              <a:rPr lang="en-GB" dirty="0"/>
              <a:t> give Power BI alternative words for </a:t>
            </a:r>
            <a:r>
              <a:rPr lang="en-GB"/>
              <a:t>Q&amp;A querying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395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the Data Model?</a:t>
            </a:r>
          </a:p>
          <a:p>
            <a:r>
              <a:rPr lang="en-GB" dirty="0"/>
              <a:t>Tables</a:t>
            </a:r>
          </a:p>
          <a:p>
            <a:r>
              <a:rPr lang="en-GB" dirty="0"/>
              <a:t>Relationships</a:t>
            </a:r>
          </a:p>
          <a:p>
            <a:r>
              <a:rPr lang="en-GB" dirty="0"/>
              <a:t>How much data can you import into Power BI?</a:t>
            </a:r>
          </a:p>
          <a:p>
            <a:r>
              <a:rPr lang="en-GB" dirty="0"/>
              <a:t>Formatting columns</a:t>
            </a:r>
          </a:p>
          <a:p>
            <a:r>
              <a:rPr lang="en-GB" dirty="0"/>
              <a:t>Sorting columns by other columns</a:t>
            </a:r>
          </a:p>
          <a:p>
            <a:r>
              <a:rPr lang="en-GB" dirty="0"/>
              <a:t>Other properties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273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Data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Power BI Data Model is a representation of all of the data you need for your reports</a:t>
            </a:r>
          </a:p>
          <a:p>
            <a:r>
              <a:rPr lang="en-GB" dirty="0"/>
              <a:t>The Data Model consists of </a:t>
            </a:r>
            <a:r>
              <a:rPr lang="en-GB" i="1" dirty="0"/>
              <a:t>tables</a:t>
            </a:r>
            <a:r>
              <a:rPr lang="en-GB" dirty="0"/>
              <a:t> connected by </a:t>
            </a:r>
            <a:r>
              <a:rPr lang="en-GB" i="1" dirty="0"/>
              <a:t>relationships</a:t>
            </a:r>
          </a:p>
          <a:p>
            <a:r>
              <a:rPr lang="en-GB" dirty="0"/>
              <a:t>It is only visible if you are importing data into Power BI or using </a:t>
            </a:r>
            <a:r>
              <a:rPr lang="en-GB" dirty="0" err="1"/>
              <a:t>DirectQuery</a:t>
            </a:r>
            <a:r>
              <a:rPr lang="en-GB" dirty="0"/>
              <a:t> mode</a:t>
            </a:r>
          </a:p>
          <a:p>
            <a:r>
              <a:rPr lang="en-GB" dirty="0"/>
              <a:t>If you are using a live connection to SQL Server Analysis Services, then you use the Analysis Services Tabular model/cube instead</a:t>
            </a:r>
          </a:p>
        </p:txBody>
      </p:sp>
    </p:spTree>
    <p:extLst>
      <p:ext uri="{BB962C8B-B14F-4D97-AF65-F5344CB8AC3E}">
        <p14:creationId xmlns:p14="http://schemas.microsoft.com/office/powerpoint/2010/main" val="1110464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Tables in the Data Model have a fixed number of columns and a variable number of rows</a:t>
            </a:r>
          </a:p>
          <a:p>
            <a:r>
              <a:rPr lang="en-GB" dirty="0"/>
              <a:t>Tables can be previewed in the Tables view in Power BI Desktop</a:t>
            </a:r>
          </a:p>
          <a:p>
            <a:r>
              <a:rPr lang="en-GB" dirty="0"/>
              <a:t>Each column has a data type</a:t>
            </a:r>
          </a:p>
          <a:p>
            <a:r>
              <a:rPr lang="en-GB" dirty="0"/>
              <a:t>Tables and columns are visible to end users in the Fields pane on the Report view by default</a:t>
            </a:r>
          </a:p>
          <a:p>
            <a:pPr lvl="1"/>
            <a:r>
              <a:rPr lang="en-GB" dirty="0"/>
              <a:t>Columns are what you drag and drop to build visualisations</a:t>
            </a:r>
          </a:p>
          <a:p>
            <a:pPr lvl="1"/>
            <a:r>
              <a:rPr lang="en-GB" dirty="0"/>
              <a:t>You can hide columns and entire tables from the Report pane though</a:t>
            </a:r>
          </a:p>
        </p:txBody>
      </p:sp>
    </p:spTree>
    <p:extLst>
      <p:ext uri="{BB962C8B-B14F-4D97-AF65-F5344CB8AC3E}">
        <p14:creationId xmlns:p14="http://schemas.microsoft.com/office/powerpoint/2010/main" val="3599991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Tables can be joined to each other using relationships</a:t>
            </a:r>
          </a:p>
          <a:p>
            <a:pPr lvl="1"/>
            <a:r>
              <a:rPr lang="en-GB" dirty="0"/>
              <a:t>Think of a relationship as being like a lookup</a:t>
            </a:r>
          </a:p>
          <a:p>
            <a:r>
              <a:rPr lang="en-GB" dirty="0"/>
              <a:t>They may be built automatically when you load data, or you may have to build them yourself manually in the Relationships view</a:t>
            </a:r>
          </a:p>
          <a:p>
            <a:r>
              <a:rPr lang="en-GB" dirty="0"/>
              <a:t>Relationships can only join using one column on each table</a:t>
            </a:r>
          </a:p>
          <a:p>
            <a:r>
              <a:rPr lang="en-GB" dirty="0"/>
              <a:t>If there is a value on the ‘many’ side that doesn’t match a value on the ‘one’ side, it is matched to a blank value instead</a:t>
            </a:r>
          </a:p>
        </p:txBody>
      </p:sp>
    </p:spTree>
    <p:extLst>
      <p:ext uri="{BB962C8B-B14F-4D97-AF65-F5344CB8AC3E}">
        <p14:creationId xmlns:p14="http://schemas.microsoft.com/office/powerpoint/2010/main" val="161338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Relationships can be either:</a:t>
            </a:r>
          </a:p>
          <a:p>
            <a:pPr lvl="1"/>
            <a:r>
              <a:rPr lang="en-GB" dirty="0"/>
              <a:t>One-to-one</a:t>
            </a:r>
          </a:p>
          <a:p>
            <a:pPr lvl="1"/>
            <a:r>
              <a:rPr lang="en-GB" dirty="0"/>
              <a:t>One-to-many</a:t>
            </a:r>
          </a:p>
          <a:p>
            <a:r>
              <a:rPr lang="en-GB" dirty="0"/>
              <a:t>Relationships can also be either:</a:t>
            </a:r>
          </a:p>
          <a:p>
            <a:pPr lvl="1"/>
            <a:r>
              <a:rPr lang="en-GB" dirty="0"/>
              <a:t>Active</a:t>
            </a:r>
          </a:p>
          <a:p>
            <a:pPr lvl="1"/>
            <a:r>
              <a:rPr lang="en-GB" dirty="0"/>
              <a:t>Inactive – that’s to say present, but they don’t do anything. Inactive relationships can be activated inside DAX calculations.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4038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Filter 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Relationships have a </a:t>
            </a:r>
            <a:r>
              <a:rPr lang="en-GB" i="1" dirty="0"/>
              <a:t>cross filter </a:t>
            </a:r>
            <a:r>
              <a:rPr lang="en-GB" dirty="0"/>
              <a:t>direction</a:t>
            </a:r>
          </a:p>
          <a:p>
            <a:r>
              <a:rPr lang="en-GB" dirty="0"/>
              <a:t>If this is set to </a:t>
            </a:r>
            <a:r>
              <a:rPr lang="en-GB" i="1" dirty="0"/>
              <a:t>Both</a:t>
            </a:r>
            <a:r>
              <a:rPr lang="en-GB" dirty="0"/>
              <a:t> then making a selection on a column in a table on one side of the relationship will filter the columns in the table on the other</a:t>
            </a:r>
          </a:p>
          <a:p>
            <a:r>
              <a:rPr lang="en-GB" dirty="0"/>
              <a:t>If this is set to </a:t>
            </a:r>
            <a:r>
              <a:rPr lang="en-GB" i="1" dirty="0"/>
              <a:t>Single</a:t>
            </a:r>
            <a:r>
              <a:rPr lang="en-GB" dirty="0"/>
              <a:t> then</a:t>
            </a:r>
          </a:p>
          <a:p>
            <a:pPr lvl="1"/>
            <a:r>
              <a:rPr lang="en-GB" dirty="0"/>
              <a:t>Selecting something from the one side of the relationship will filter the many side of the relationship</a:t>
            </a:r>
          </a:p>
          <a:p>
            <a:pPr lvl="1"/>
            <a:r>
              <a:rPr lang="en-GB" dirty="0"/>
              <a:t>Selecting something from the many side of the relationship will not filter the one side of the relationship</a:t>
            </a:r>
          </a:p>
          <a:p>
            <a:r>
              <a:rPr lang="en-GB" dirty="0"/>
              <a:t>Filters can travel across multiple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45352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Much Data Can You Import?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As always: it depends. There is no easy answer!</a:t>
            </a:r>
          </a:p>
          <a:p>
            <a:r>
              <a:rPr lang="en-GB" dirty="0"/>
              <a:t>The amount of RAM on your desktop PC is one factor – though if you deploy to PowerBI.com, model size is limited to 1GB</a:t>
            </a:r>
          </a:p>
          <a:p>
            <a:r>
              <a:rPr lang="en-GB" dirty="0"/>
              <a:t>The 32-bit version can’t address as much memory as 64-bit</a:t>
            </a:r>
          </a:p>
          <a:p>
            <a:r>
              <a:rPr lang="en-GB" dirty="0"/>
              <a:t>Compression is the other factor:</a:t>
            </a:r>
          </a:p>
          <a:p>
            <a:pPr lvl="1"/>
            <a:r>
              <a:rPr lang="en-GB" dirty="0"/>
              <a:t>Number of rows is not so important</a:t>
            </a:r>
          </a:p>
          <a:p>
            <a:pPr lvl="1"/>
            <a:r>
              <a:rPr lang="en-GB" dirty="0"/>
              <a:t>Neither is data type</a:t>
            </a:r>
          </a:p>
          <a:p>
            <a:pPr lvl="1"/>
            <a:r>
              <a:rPr lang="en-GB" dirty="0"/>
              <a:t>The number of distinct values in each column </a:t>
            </a:r>
            <a:r>
              <a:rPr lang="en-GB" b="1" dirty="0"/>
              <a:t>is</a:t>
            </a:r>
            <a:r>
              <a:rPr lang="en-GB" dirty="0"/>
              <a:t> important!</a:t>
            </a:r>
          </a:p>
          <a:p>
            <a:r>
              <a:rPr lang="en-GB" dirty="0"/>
              <a:t>Power BI can compress data extremely well: it is normal for the Data Model to be 10-20% of the size of the original data</a:t>
            </a:r>
          </a:p>
        </p:txBody>
      </p:sp>
    </p:spTree>
    <p:extLst>
      <p:ext uri="{BB962C8B-B14F-4D97-AF65-F5344CB8AC3E}">
        <p14:creationId xmlns:p14="http://schemas.microsoft.com/office/powerpoint/2010/main" val="1969647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Reducing Memory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 not import columns you have no use for</a:t>
            </a:r>
          </a:p>
          <a:p>
            <a:r>
              <a:rPr lang="en-GB" dirty="0"/>
              <a:t>Think carefully about importing columns with a large number of distinct values</a:t>
            </a:r>
          </a:p>
          <a:p>
            <a:r>
              <a:rPr lang="en-GB" dirty="0"/>
              <a:t>Reduce the number of distinct values in columns by:</a:t>
            </a:r>
          </a:p>
          <a:p>
            <a:pPr lvl="1"/>
            <a:r>
              <a:rPr lang="en-GB" dirty="0"/>
              <a:t>Rounding numbers</a:t>
            </a:r>
          </a:p>
          <a:p>
            <a:pPr lvl="1"/>
            <a:r>
              <a:rPr lang="en-GB" dirty="0"/>
              <a:t>Avoiding junk dimensions</a:t>
            </a:r>
          </a:p>
          <a:p>
            <a:pPr lvl="1"/>
            <a:r>
              <a:rPr lang="en-GB" dirty="0"/>
              <a:t>Splitting single values into two or more separate columns, </a:t>
            </a:r>
            <a:r>
              <a:rPr lang="en-GB" dirty="0" err="1"/>
              <a:t>eg</a:t>
            </a:r>
            <a:r>
              <a:rPr lang="en-GB" dirty="0"/>
              <a:t> </a:t>
            </a:r>
            <a:r>
              <a:rPr lang="en-GB" dirty="0" err="1"/>
              <a:t>datetime</a:t>
            </a:r>
            <a:r>
              <a:rPr lang="en-GB" dirty="0"/>
              <a:t> values into dates and times</a:t>
            </a:r>
          </a:p>
          <a:p>
            <a:pPr lvl="1"/>
            <a:r>
              <a:rPr lang="en-GB" dirty="0"/>
              <a:t>Avoiding calculated columns that ‘stage’ values for other calculations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7731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870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06: Modelling Data In Power BI Desktop</vt:lpstr>
      <vt:lpstr>Agenda</vt:lpstr>
      <vt:lpstr>What Is The Data Model?</vt:lpstr>
      <vt:lpstr>Tables</vt:lpstr>
      <vt:lpstr>Relationships</vt:lpstr>
      <vt:lpstr>Relationships</vt:lpstr>
      <vt:lpstr>Relationship Filter Direction</vt:lpstr>
      <vt:lpstr>How Much Data Can You Import?</vt:lpstr>
      <vt:lpstr>Reducing Memory Usage</vt:lpstr>
      <vt:lpstr>Formatting Columns</vt:lpstr>
      <vt:lpstr>Sorting Columns By Other Columns</vt:lpstr>
      <vt:lpstr>Hierarchies</vt:lpstr>
      <vt:lpstr>Other Properties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06: Modelling Data In Power BI Desktop</dc:title>
  <dc:creator>Chris Webb</dc:creator>
  <cp:lastModifiedBy>Windows User</cp:lastModifiedBy>
  <cp:revision>19</cp:revision>
  <dcterms:created xsi:type="dcterms:W3CDTF">2015-11-17T11:27:02Z</dcterms:created>
  <dcterms:modified xsi:type="dcterms:W3CDTF">2023-03-25T15:57:57Z</dcterms:modified>
</cp:coreProperties>
</file>