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7" r:id="rId11"/>
    <p:sldId id="266" r:id="rId12"/>
    <p:sldId id="287" r:id="rId13"/>
    <p:sldId id="269" r:id="rId14"/>
    <p:sldId id="270" r:id="rId15"/>
    <p:sldId id="271" r:id="rId16"/>
    <p:sldId id="288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F1AB-322A-4DF1-BF52-D0FAFDA3DD64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9361-7216-440D-8AC1-6CCFD0857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71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F1AB-322A-4DF1-BF52-D0FAFDA3DD64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9361-7216-440D-8AC1-6CCFD0857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F1AB-322A-4DF1-BF52-D0FAFDA3DD64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9361-7216-440D-8AC1-6CCFD0857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95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F1AB-322A-4DF1-BF52-D0FAFDA3DD64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9361-7216-440D-8AC1-6CCFD0857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8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F1AB-322A-4DF1-BF52-D0FAFDA3DD64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9361-7216-440D-8AC1-6CCFD0857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14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F1AB-322A-4DF1-BF52-D0FAFDA3DD64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9361-7216-440D-8AC1-6CCFD0857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54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F1AB-322A-4DF1-BF52-D0FAFDA3DD64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9361-7216-440D-8AC1-6CCFD0857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934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F1AB-322A-4DF1-BF52-D0FAFDA3DD64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9361-7216-440D-8AC1-6CCFD0857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40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F1AB-322A-4DF1-BF52-D0FAFDA3DD64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9361-7216-440D-8AC1-6CCFD0857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82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F1AB-322A-4DF1-BF52-D0FAFDA3DD64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9361-7216-440D-8AC1-6CCFD0857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15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F1AB-322A-4DF1-BF52-D0FAFDA3DD64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9361-7216-440D-8AC1-6CCFD0857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60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2F1AB-322A-4DF1-BF52-D0FAFDA3DD64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99361-7216-440D-8AC1-6CCFD0857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13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08 – Implementing Calculations In DAX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8209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Percentage Share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Percentage share calculations involve dividing</a:t>
            </a:r>
          </a:p>
          <a:p>
            <a:pPr lvl="1"/>
            <a:r>
              <a:rPr lang="en-GB" dirty="0"/>
              <a:t>A measure value by</a:t>
            </a:r>
          </a:p>
          <a:p>
            <a:pPr lvl="1"/>
            <a:r>
              <a:rPr lang="en-GB" dirty="0"/>
              <a:t>The value for that measure at a subtotal or grand total level</a:t>
            </a:r>
          </a:p>
          <a:p>
            <a:r>
              <a:rPr lang="en-GB" dirty="0"/>
              <a:t>You can use a combination of </a:t>
            </a:r>
            <a:r>
              <a:rPr lang="en-GB" i="1" dirty="0"/>
              <a:t>CALCULATE()</a:t>
            </a:r>
            <a:r>
              <a:rPr lang="en-GB" dirty="0"/>
              <a:t> and </a:t>
            </a:r>
            <a:r>
              <a:rPr lang="en-GB" i="1" dirty="0"/>
              <a:t>ALL()</a:t>
            </a:r>
            <a:r>
              <a:rPr lang="en-GB" dirty="0"/>
              <a:t>/</a:t>
            </a:r>
            <a:r>
              <a:rPr lang="en-GB" i="1" dirty="0"/>
              <a:t>ALLEXCEPT()</a:t>
            </a:r>
            <a:r>
              <a:rPr lang="en-GB" dirty="0"/>
              <a:t>/</a:t>
            </a:r>
            <a:r>
              <a:rPr lang="en-GB" i="1" dirty="0"/>
              <a:t>ALLSELECTED()</a:t>
            </a:r>
            <a:r>
              <a:rPr lang="en-GB" dirty="0"/>
              <a:t> to get the subtotal or grand total</a:t>
            </a:r>
          </a:p>
          <a:p>
            <a:r>
              <a:rPr lang="en-GB" dirty="0"/>
              <a:t>The </a:t>
            </a:r>
            <a:r>
              <a:rPr lang="en-GB" i="1" dirty="0"/>
              <a:t>DIVIDE()</a:t>
            </a:r>
            <a:r>
              <a:rPr lang="en-GB" dirty="0"/>
              <a:t> function should be used for all divisions because it avoids division-by-zero errors</a:t>
            </a:r>
          </a:p>
        </p:txBody>
      </p:sp>
    </p:spTree>
    <p:extLst>
      <p:ext uri="{BB962C8B-B14F-4D97-AF65-F5344CB8AC3E}">
        <p14:creationId xmlns:p14="http://schemas.microsoft.com/office/powerpoint/2010/main" val="3061105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Values(), Filter() And Forcing Selections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i="1" dirty="0"/>
              <a:t>VALUES()</a:t>
            </a:r>
            <a:r>
              <a:rPr lang="en-GB" dirty="0"/>
              <a:t> function returns a table containing all of the distinct values in a column in the current filter context</a:t>
            </a:r>
          </a:p>
          <a:p>
            <a:r>
              <a:rPr lang="en-GB" dirty="0"/>
              <a:t>The </a:t>
            </a:r>
            <a:r>
              <a:rPr lang="en-GB" i="1" dirty="0"/>
              <a:t>FILTER()</a:t>
            </a:r>
            <a:r>
              <a:rPr lang="en-GB" dirty="0"/>
              <a:t> function takes a table and then filters the rows in it</a:t>
            </a:r>
          </a:p>
          <a:p>
            <a:r>
              <a:rPr lang="en-GB" dirty="0"/>
              <a:t>You can combine these functions with </a:t>
            </a:r>
            <a:r>
              <a:rPr lang="en-GB" i="1" dirty="0"/>
              <a:t>CALCULATE()</a:t>
            </a:r>
            <a:r>
              <a:rPr lang="en-GB" dirty="0"/>
              <a:t> to create measures that force a selection of some value</a:t>
            </a:r>
          </a:p>
          <a:p>
            <a:pPr lvl="1"/>
            <a:r>
              <a:rPr lang="en-GB" dirty="0"/>
              <a:t>For example, if you have a measure that shows Sales, you could create another measure that shows Sales in Australia</a:t>
            </a:r>
          </a:p>
        </p:txBody>
      </p:sp>
    </p:spTree>
    <p:extLst>
      <p:ext uri="{BB962C8B-B14F-4D97-AF65-F5344CB8AC3E}">
        <p14:creationId xmlns:p14="http://schemas.microsoft.com/office/powerpoint/2010/main" val="2487106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i="1" dirty="0"/>
              <a:t>RANKX()</a:t>
            </a:r>
            <a:r>
              <a:rPr lang="en-GB" dirty="0"/>
              <a:t> function can be used to calculate rank values</a:t>
            </a:r>
          </a:p>
          <a:p>
            <a:r>
              <a:rPr lang="en-GB" dirty="0"/>
              <a:t>The first parameter is a table to rank over – usually provided by the </a:t>
            </a:r>
            <a:r>
              <a:rPr lang="en-GB" i="1" dirty="0"/>
              <a:t>ALL() </a:t>
            </a:r>
            <a:r>
              <a:rPr lang="en-GB" dirty="0"/>
              <a:t>or </a:t>
            </a:r>
            <a:r>
              <a:rPr lang="en-GB" i="1" dirty="0"/>
              <a:t>ALLSELECTED()</a:t>
            </a:r>
            <a:r>
              <a:rPr lang="en-GB" dirty="0"/>
              <a:t> functions</a:t>
            </a:r>
          </a:p>
          <a:p>
            <a:r>
              <a:rPr lang="en-GB" dirty="0"/>
              <a:t>The second parameter is the value used to calculate the rank – usually </a:t>
            </a:r>
            <a:r>
              <a:rPr lang="en-GB"/>
              <a:t>another measure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887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DAX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DAX variables allow you to split a measure definition up into steps</a:t>
            </a:r>
          </a:p>
          <a:p>
            <a:r>
              <a:rPr lang="en-GB" dirty="0"/>
              <a:t>Each step can return a value that is </a:t>
            </a:r>
          </a:p>
          <a:p>
            <a:pPr lvl="1"/>
            <a:r>
              <a:rPr lang="en-GB" dirty="0"/>
              <a:t>A table, or</a:t>
            </a:r>
          </a:p>
          <a:p>
            <a:pPr lvl="1"/>
            <a:r>
              <a:rPr lang="en-GB" dirty="0"/>
              <a:t>A single value</a:t>
            </a:r>
          </a:p>
          <a:p>
            <a:r>
              <a:rPr lang="en-GB" dirty="0"/>
              <a:t>Syntax:</a:t>
            </a:r>
            <a:br>
              <a:rPr lang="en-GB" dirty="0"/>
            </a:br>
            <a:r>
              <a:rPr lang="en-GB" i="1" dirty="0" err="1"/>
              <a:t>MyMeasure</a:t>
            </a:r>
            <a:r>
              <a:rPr lang="en-GB" i="1" dirty="0"/>
              <a:t> =</a:t>
            </a:r>
            <a:br>
              <a:rPr lang="en-GB" i="1" dirty="0"/>
            </a:br>
            <a:r>
              <a:rPr lang="en-GB" i="1" dirty="0"/>
              <a:t>VAR </a:t>
            </a:r>
            <a:r>
              <a:rPr lang="en-GB" i="1" dirty="0" err="1"/>
              <a:t>FirstVariable</a:t>
            </a:r>
            <a:r>
              <a:rPr lang="en-GB" i="1" dirty="0"/>
              <a:t> = 1</a:t>
            </a:r>
            <a:br>
              <a:rPr lang="en-GB" i="1" dirty="0"/>
            </a:br>
            <a:r>
              <a:rPr lang="en-GB" i="1" dirty="0"/>
              <a:t>VAR </a:t>
            </a:r>
            <a:r>
              <a:rPr lang="en-GB" i="1" dirty="0" err="1"/>
              <a:t>SecondVariable</a:t>
            </a:r>
            <a:r>
              <a:rPr lang="en-GB" i="1" dirty="0"/>
              <a:t> = 2</a:t>
            </a:r>
            <a:br>
              <a:rPr lang="en-GB" i="1" dirty="0"/>
            </a:br>
            <a:r>
              <a:rPr lang="en-GB" i="1" dirty="0"/>
              <a:t>RETURN </a:t>
            </a:r>
            <a:r>
              <a:rPr lang="en-GB" i="1" dirty="0" err="1"/>
              <a:t>FirstVariable</a:t>
            </a:r>
            <a:r>
              <a:rPr lang="en-GB" i="1" dirty="0"/>
              <a:t> + </a:t>
            </a:r>
            <a:r>
              <a:rPr lang="en-GB" i="1" dirty="0" err="1"/>
              <a:t>SecondVariable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188746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Date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It is essential that you use a Date table in your Data Model if you intend to do date-based calculations</a:t>
            </a:r>
          </a:p>
          <a:p>
            <a:r>
              <a:rPr lang="en-GB" dirty="0"/>
              <a:t>If you don’t, you may find:</a:t>
            </a:r>
          </a:p>
          <a:p>
            <a:pPr lvl="1"/>
            <a:r>
              <a:rPr lang="en-GB" dirty="0"/>
              <a:t>Some functions throw errors</a:t>
            </a:r>
          </a:p>
          <a:p>
            <a:pPr lvl="1"/>
            <a:r>
              <a:rPr lang="en-GB" dirty="0"/>
              <a:t>Some calculations don’t return the values you expect</a:t>
            </a:r>
          </a:p>
          <a:p>
            <a:pPr lvl="1"/>
            <a:r>
              <a:rPr lang="en-GB" dirty="0"/>
              <a:t>You are unable to handle special situations such as bank holidays</a:t>
            </a:r>
          </a:p>
          <a:p>
            <a:r>
              <a:rPr lang="en-GB" dirty="0"/>
              <a:t>There are many ways to generate a Date table:</a:t>
            </a:r>
          </a:p>
          <a:p>
            <a:pPr lvl="1"/>
            <a:r>
              <a:rPr lang="en-GB" dirty="0"/>
              <a:t>Import from the </a:t>
            </a:r>
            <a:r>
              <a:rPr lang="en-GB" dirty="0" err="1"/>
              <a:t>DateStream</a:t>
            </a:r>
            <a:r>
              <a:rPr lang="en-GB" dirty="0"/>
              <a:t> dataset in Azure </a:t>
            </a:r>
            <a:r>
              <a:rPr lang="en-GB" dirty="0" err="1"/>
              <a:t>DataMarket</a:t>
            </a:r>
            <a:endParaRPr lang="en-GB" dirty="0"/>
          </a:p>
          <a:p>
            <a:pPr lvl="1"/>
            <a:r>
              <a:rPr lang="en-GB" dirty="0"/>
              <a:t>Generate your own using SQL</a:t>
            </a:r>
          </a:p>
          <a:p>
            <a:pPr lvl="1"/>
            <a:r>
              <a:rPr lang="en-GB" dirty="0"/>
              <a:t>Generate your own in M in a query</a:t>
            </a:r>
          </a:p>
          <a:p>
            <a:pPr lvl="1"/>
            <a:r>
              <a:rPr lang="en-GB" dirty="0"/>
              <a:t>Create a table in Excel and import that</a:t>
            </a:r>
          </a:p>
        </p:txBody>
      </p:sp>
    </p:spTree>
    <p:extLst>
      <p:ext uri="{BB962C8B-B14F-4D97-AF65-F5344CB8AC3E}">
        <p14:creationId xmlns:p14="http://schemas.microsoft.com/office/powerpoint/2010/main" val="4119859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 Table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column of data type Date</a:t>
            </a:r>
          </a:p>
          <a:p>
            <a:r>
              <a:rPr lang="en-GB" dirty="0"/>
              <a:t>This column to be used as the destination for any relationships</a:t>
            </a:r>
          </a:p>
          <a:p>
            <a:r>
              <a:rPr lang="en-GB" dirty="0"/>
              <a:t>No missing dates in your date range</a:t>
            </a:r>
          </a:p>
          <a:p>
            <a:r>
              <a:rPr lang="en-GB" dirty="0"/>
              <a:t>Complete years:</a:t>
            </a:r>
          </a:p>
          <a:p>
            <a:pPr lvl="1"/>
            <a:r>
              <a:rPr lang="en-GB" dirty="0"/>
              <a:t>Start at the beginning of the year of your earliest date</a:t>
            </a:r>
          </a:p>
          <a:p>
            <a:pPr lvl="1"/>
            <a:r>
              <a:rPr lang="en-GB" dirty="0"/>
              <a:t>End at the end of the year of your latest date</a:t>
            </a:r>
          </a:p>
          <a:p>
            <a:r>
              <a:rPr lang="en-GB" dirty="0"/>
              <a:t>Create columns for months, quarters, years, financial periods </a:t>
            </a:r>
            <a:r>
              <a:rPr lang="en-GB" dirty="0" err="1"/>
              <a:t>etc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6214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Automatic Date Table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Power BI will, by default, create a hidden Date table for each date or date/time type column in the model</a:t>
            </a:r>
          </a:p>
          <a:p>
            <a:pPr lvl="1"/>
            <a:r>
              <a:rPr lang="en-GB" dirty="0"/>
              <a:t>You can stop this happening in the Options dialog</a:t>
            </a:r>
          </a:p>
          <a:p>
            <a:r>
              <a:rPr lang="en-GB" dirty="0"/>
              <a:t>Probably not a good idea to use this in most cases:</a:t>
            </a:r>
          </a:p>
          <a:p>
            <a:pPr lvl="1"/>
            <a:r>
              <a:rPr lang="en-GB" dirty="0"/>
              <a:t>Confusing – when you drag a date field onto a report, you see a hierarchy with no dates in it instead!</a:t>
            </a:r>
          </a:p>
          <a:p>
            <a:pPr lvl="1"/>
            <a:r>
              <a:rPr lang="en-GB" dirty="0"/>
              <a:t>Should you be using a regular calendar hierarchy? Not as flexible as a home-made date table</a:t>
            </a:r>
          </a:p>
          <a:p>
            <a:pPr lvl="1"/>
            <a:r>
              <a:rPr lang="en-GB" dirty="0"/>
              <a:t>You can’t </a:t>
            </a:r>
            <a:r>
              <a:rPr lang="en-GB"/>
              <a:t>use them in calculations</a:t>
            </a:r>
            <a:endParaRPr lang="en-GB" dirty="0"/>
          </a:p>
          <a:p>
            <a:pPr lvl="1"/>
            <a:r>
              <a:rPr lang="en-GB" dirty="0"/>
              <a:t>Will increase memory usage</a:t>
            </a:r>
          </a:p>
        </p:txBody>
      </p:sp>
    </p:spTree>
    <p:extLst>
      <p:ext uri="{BB962C8B-B14F-4D97-AF65-F5344CB8AC3E}">
        <p14:creationId xmlns:p14="http://schemas.microsoft.com/office/powerpoint/2010/main" val="512973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Intelligence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basic technique for most time intelligence calculations is:</a:t>
            </a:r>
          </a:p>
          <a:p>
            <a:pPr lvl="1"/>
            <a:r>
              <a:rPr lang="en-GB" dirty="0"/>
              <a:t>Use an aggregate function like </a:t>
            </a:r>
            <a:r>
              <a:rPr lang="en-GB" i="1" dirty="0"/>
              <a:t>SUM()</a:t>
            </a:r>
            <a:r>
              <a:rPr lang="en-GB" dirty="0"/>
              <a:t> on a column</a:t>
            </a:r>
          </a:p>
          <a:p>
            <a:pPr lvl="1"/>
            <a:r>
              <a:rPr lang="en-GB" dirty="0"/>
              <a:t>Place this aggregate function inside a </a:t>
            </a:r>
            <a:r>
              <a:rPr lang="en-GB" i="1" dirty="0"/>
              <a:t>CALCULATE()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Then use the filter parameters of </a:t>
            </a:r>
            <a:r>
              <a:rPr lang="en-GB" i="1" dirty="0"/>
              <a:t>CALCULATE()</a:t>
            </a:r>
            <a:r>
              <a:rPr lang="en-GB" dirty="0"/>
              <a:t> to shift the context based on what is already selected on the Date table</a:t>
            </a:r>
          </a:p>
          <a:p>
            <a:r>
              <a:rPr lang="en-GB" dirty="0"/>
              <a:t>There are many short-cut functions that make building these calculations easier, but they are all based on </a:t>
            </a:r>
            <a:r>
              <a:rPr lang="en-GB" i="1" dirty="0"/>
              <a:t>CALCULATE()</a:t>
            </a:r>
          </a:p>
          <a:p>
            <a:r>
              <a:rPr lang="en-GB" dirty="0"/>
              <a:t>Always use the Date column from your Date table in calculations – do not use a column from your fact table!</a:t>
            </a:r>
          </a:p>
        </p:txBody>
      </p:sp>
    </p:spTree>
    <p:extLst>
      <p:ext uri="{BB962C8B-B14F-4D97-AF65-F5344CB8AC3E}">
        <p14:creationId xmlns:p14="http://schemas.microsoft.com/office/powerpoint/2010/main" val="2657581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Date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Often you will need many Date tables in a model</a:t>
            </a:r>
          </a:p>
          <a:p>
            <a:pPr lvl="1"/>
            <a:r>
              <a:rPr lang="en-GB" dirty="0"/>
              <a:t>For example, you may want to analyse by Order Date and Ship Date</a:t>
            </a:r>
          </a:p>
          <a:p>
            <a:r>
              <a:rPr lang="en-GB" dirty="0"/>
              <a:t>You can import the Date table once then used calculated tables to duplicate it</a:t>
            </a:r>
          </a:p>
          <a:p>
            <a:r>
              <a:rPr lang="en-GB" dirty="0"/>
              <a:t>Some good practices:</a:t>
            </a:r>
          </a:p>
          <a:p>
            <a:pPr lvl="1"/>
            <a:r>
              <a:rPr lang="en-GB" dirty="0"/>
              <a:t>Be careful with naming conventions so that users do not get confused</a:t>
            </a:r>
          </a:p>
          <a:p>
            <a:pPr lvl="1"/>
            <a:r>
              <a:rPr lang="en-GB" dirty="0"/>
              <a:t>Use inactive relationships appropriately</a:t>
            </a:r>
          </a:p>
        </p:txBody>
      </p:sp>
    </p:spTree>
    <p:extLst>
      <p:ext uri="{BB962C8B-B14F-4D97-AF65-F5344CB8AC3E}">
        <p14:creationId xmlns:p14="http://schemas.microsoft.com/office/powerpoint/2010/main" val="1302249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Semi-Additive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Semi-additive measures are measures that aggregate normally along all dimensions except time</a:t>
            </a:r>
          </a:p>
          <a:p>
            <a:r>
              <a:rPr lang="en-GB" dirty="0"/>
              <a:t>Examples include:</a:t>
            </a:r>
          </a:p>
          <a:p>
            <a:pPr lvl="1"/>
            <a:r>
              <a:rPr lang="en-GB" dirty="0"/>
              <a:t>Number of units in stock in a warehouse</a:t>
            </a:r>
          </a:p>
          <a:p>
            <a:pPr lvl="1"/>
            <a:r>
              <a:rPr lang="en-GB" dirty="0"/>
              <a:t>Balance of a bank account</a:t>
            </a:r>
          </a:p>
          <a:p>
            <a:r>
              <a:rPr lang="en-GB" dirty="0"/>
              <a:t>Many options for special aggregation by time:</a:t>
            </a:r>
          </a:p>
          <a:p>
            <a:pPr lvl="1"/>
            <a:r>
              <a:rPr lang="en-GB" dirty="0"/>
              <a:t>Find the value of the last/first date in the current time period</a:t>
            </a:r>
          </a:p>
          <a:p>
            <a:pPr lvl="1"/>
            <a:r>
              <a:rPr lang="en-GB" dirty="0"/>
              <a:t>Find the value of the last/first non-empty date in the current time period</a:t>
            </a:r>
          </a:p>
          <a:p>
            <a:pPr lvl="1"/>
            <a:r>
              <a:rPr lang="en-GB" dirty="0"/>
              <a:t>Find the value of the last non-empty date going back from the current time period to the beginning of time</a:t>
            </a:r>
          </a:p>
          <a:p>
            <a:pPr lvl="1"/>
            <a:r>
              <a:rPr lang="en-GB" dirty="0"/>
              <a:t>Find the daily average over all dates in the current time period</a:t>
            </a:r>
          </a:p>
        </p:txBody>
      </p:sp>
    </p:spTree>
    <p:extLst>
      <p:ext uri="{BB962C8B-B14F-4D97-AF65-F5344CB8AC3E}">
        <p14:creationId xmlns:p14="http://schemas.microsoft.com/office/powerpoint/2010/main" val="318279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Common calculations in calculated columns</a:t>
            </a:r>
          </a:p>
          <a:p>
            <a:r>
              <a:rPr lang="en-GB" dirty="0"/>
              <a:t>Aggregating the result of expressions in measures</a:t>
            </a:r>
          </a:p>
          <a:p>
            <a:r>
              <a:rPr lang="en-GB" dirty="0"/>
              <a:t>The Calculate() function</a:t>
            </a:r>
          </a:p>
          <a:p>
            <a:r>
              <a:rPr lang="en-GB" dirty="0"/>
              <a:t>Writing percentage share calculations</a:t>
            </a:r>
          </a:p>
          <a:p>
            <a:r>
              <a:rPr lang="en-GB" dirty="0"/>
              <a:t>Calculations that force selections</a:t>
            </a:r>
          </a:p>
          <a:p>
            <a:r>
              <a:rPr lang="en-GB" dirty="0"/>
              <a:t>Ranks</a:t>
            </a:r>
          </a:p>
          <a:p>
            <a:r>
              <a:rPr lang="en-GB" dirty="0"/>
              <a:t>Using variables</a:t>
            </a:r>
          </a:p>
          <a:p>
            <a:r>
              <a:rPr lang="en-GB" dirty="0"/>
              <a:t>Creating a Date table</a:t>
            </a:r>
          </a:p>
          <a:p>
            <a:r>
              <a:rPr lang="en-GB" dirty="0"/>
              <a:t>Implementing Date calculations</a:t>
            </a:r>
          </a:p>
        </p:txBody>
      </p:sp>
    </p:spTree>
    <p:extLst>
      <p:ext uri="{BB962C8B-B14F-4D97-AF65-F5344CB8AC3E}">
        <p14:creationId xmlns:p14="http://schemas.microsoft.com/office/powerpoint/2010/main" val="527009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Closing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most common semi-additive measure is the closing balance</a:t>
            </a:r>
          </a:p>
          <a:p>
            <a:r>
              <a:rPr lang="en-GB" dirty="0"/>
              <a:t>For example, when looking at the balance of a bank account for a year, you might actually want to show the balance of the bank account on the last day of the year</a:t>
            </a:r>
          </a:p>
          <a:p>
            <a:r>
              <a:rPr lang="en-GB" dirty="0"/>
              <a:t>Summing up bank balances for the whole year would make no sense</a:t>
            </a:r>
          </a:p>
          <a:p>
            <a:r>
              <a:rPr lang="en-GB" dirty="0"/>
              <a:t>The solution here is to use </a:t>
            </a:r>
            <a:r>
              <a:rPr lang="en-GB" i="1" dirty="0"/>
              <a:t>CALCULATE()</a:t>
            </a:r>
            <a:r>
              <a:rPr lang="en-GB" dirty="0"/>
              <a:t> to narrow the filter context to the last date in the current selection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656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Closing Balance With </a:t>
            </a:r>
            <a:r>
              <a:rPr lang="en-GB" dirty="0" err="1"/>
              <a:t>LastDate</a:t>
            </a:r>
            <a:r>
              <a:rPr lang="en-GB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i="1" dirty="0"/>
              <a:t>LASTDATE()</a:t>
            </a:r>
            <a:r>
              <a:rPr lang="en-GB" dirty="0"/>
              <a:t> function returns the last date in the current context</a:t>
            </a:r>
            <a:br>
              <a:rPr lang="en-GB" dirty="0"/>
            </a:br>
            <a:r>
              <a:rPr lang="en-GB" b="1" i="1" dirty="0"/>
              <a:t>Last Date=LASTDATE(</a:t>
            </a:r>
            <a:r>
              <a:rPr lang="en-GB" b="1" i="1" dirty="0" err="1"/>
              <a:t>DateTable</a:t>
            </a:r>
            <a:r>
              <a:rPr lang="en-GB" b="1" i="1" dirty="0"/>
              <a:t>[</a:t>
            </a:r>
            <a:r>
              <a:rPr lang="en-GB" b="1" i="1" dirty="0" err="1"/>
              <a:t>DateColumn</a:t>
            </a:r>
            <a:r>
              <a:rPr lang="en-GB" b="1" i="1" dirty="0"/>
              <a:t>])</a:t>
            </a:r>
          </a:p>
          <a:p>
            <a:r>
              <a:rPr lang="en-GB" dirty="0"/>
              <a:t>Requires a column of type Date to work with</a:t>
            </a:r>
          </a:p>
          <a:p>
            <a:r>
              <a:rPr lang="en-GB" dirty="0"/>
              <a:t>It can be interpreted as either a single value or a table containing a single value</a:t>
            </a:r>
          </a:p>
          <a:p>
            <a:r>
              <a:rPr lang="en-GB" dirty="0"/>
              <a:t>This means it can be used as a filter parameter for Calculate()</a:t>
            </a:r>
            <a:br>
              <a:rPr lang="en-GB" dirty="0"/>
            </a:br>
            <a:r>
              <a:rPr lang="en-GB" b="1" i="1" dirty="0"/>
              <a:t>Last Day Sales=</a:t>
            </a:r>
            <a:br>
              <a:rPr lang="en-GB" b="1" i="1" dirty="0"/>
            </a:br>
            <a:r>
              <a:rPr lang="en-GB" b="1" i="1" dirty="0"/>
              <a:t>CALCULATE(SUM(Sales[</a:t>
            </a:r>
            <a:r>
              <a:rPr lang="en-GB" b="1" i="1" dirty="0" err="1"/>
              <a:t>SalesAmount</a:t>
            </a:r>
            <a:r>
              <a:rPr lang="en-GB" b="1" i="1" dirty="0"/>
              <a:t>])</a:t>
            </a:r>
            <a:br>
              <a:rPr lang="en-GB" b="1" i="1" dirty="0"/>
            </a:br>
            <a:r>
              <a:rPr lang="en-GB" b="1" i="1" dirty="0"/>
              <a:t>, LASTDATE(</a:t>
            </a:r>
            <a:r>
              <a:rPr lang="en-GB" b="1" i="1" dirty="0" err="1"/>
              <a:t>DateTable</a:t>
            </a:r>
            <a:r>
              <a:rPr lang="en-GB" b="1" i="1" dirty="0"/>
              <a:t>[</a:t>
            </a:r>
            <a:r>
              <a:rPr lang="en-GB" b="1" i="1" dirty="0" err="1"/>
              <a:t>DateColumn</a:t>
            </a:r>
            <a:r>
              <a:rPr lang="en-GB" b="1" i="1" dirty="0"/>
              <a:t>]))</a:t>
            </a:r>
          </a:p>
        </p:txBody>
      </p:sp>
    </p:spTree>
    <p:extLst>
      <p:ext uri="{BB962C8B-B14F-4D97-AF65-F5344CB8AC3E}">
        <p14:creationId xmlns:p14="http://schemas.microsoft.com/office/powerpoint/2010/main" val="854571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Closing Balance With </a:t>
            </a:r>
            <a:r>
              <a:rPr lang="en-GB" dirty="0" err="1"/>
              <a:t>LastNonBlank</a:t>
            </a:r>
            <a:r>
              <a:rPr lang="en-GB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get the value of the last date with values, you need the </a:t>
            </a:r>
            <a:r>
              <a:rPr lang="en-GB" i="1" dirty="0"/>
              <a:t>LASTNONBLANK()</a:t>
            </a:r>
            <a:r>
              <a:rPr lang="en-GB" dirty="0"/>
              <a:t> function</a:t>
            </a:r>
          </a:p>
          <a:p>
            <a:r>
              <a:rPr lang="en-GB" dirty="0"/>
              <a:t>This returns the last value in a column where a particular expression is not blank</a:t>
            </a:r>
          </a:p>
          <a:p>
            <a:r>
              <a:rPr lang="en-GB" dirty="0"/>
              <a:t>Therefore, we can use it to find the last date where there are rows in the fact table, and use it with </a:t>
            </a:r>
            <a:r>
              <a:rPr lang="en-GB" i="1" dirty="0"/>
              <a:t>CALCULATE()</a:t>
            </a:r>
          </a:p>
          <a:p>
            <a:pPr marL="0" indent="0">
              <a:buNone/>
            </a:pPr>
            <a:r>
              <a:rPr lang="en-GB" b="1" i="1" dirty="0"/>
              <a:t>Last Date With Sales:=</a:t>
            </a:r>
            <a:br>
              <a:rPr lang="en-GB" b="1" i="1" dirty="0"/>
            </a:br>
            <a:r>
              <a:rPr lang="en-GB" b="1" i="1" dirty="0"/>
              <a:t>LASTNONBLANK(</a:t>
            </a:r>
            <a:r>
              <a:rPr lang="en-GB" b="1" i="1" dirty="0" err="1"/>
              <a:t>DateTable</a:t>
            </a:r>
            <a:r>
              <a:rPr lang="en-GB" b="1" i="1" dirty="0"/>
              <a:t>[</a:t>
            </a:r>
            <a:r>
              <a:rPr lang="en-GB" b="1" i="1" dirty="0" err="1"/>
              <a:t>DateColumns</a:t>
            </a:r>
            <a:r>
              <a:rPr lang="en-GB" b="1" i="1" dirty="0"/>
              <a:t>]</a:t>
            </a:r>
            <a:br>
              <a:rPr lang="en-GB" b="1" i="1" dirty="0"/>
            </a:br>
            <a:r>
              <a:rPr lang="en-GB" b="1" i="1" dirty="0"/>
              <a:t>, COUNTROWS(RELATEDTABLE(Sales)))</a:t>
            </a:r>
          </a:p>
        </p:txBody>
      </p:sp>
    </p:spTree>
    <p:extLst>
      <p:ext uri="{BB962C8B-B14F-4D97-AF65-F5344CB8AC3E}">
        <p14:creationId xmlns:p14="http://schemas.microsoft.com/office/powerpoint/2010/main" val="2308307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Running totals aggregate a measure over a particular time period, giving a total to date</a:t>
            </a:r>
          </a:p>
          <a:p>
            <a:pPr lvl="1"/>
            <a:r>
              <a:rPr lang="en-GB" dirty="0"/>
              <a:t>From the beginning of time</a:t>
            </a:r>
          </a:p>
          <a:p>
            <a:pPr lvl="1"/>
            <a:r>
              <a:rPr lang="en-GB" dirty="0"/>
              <a:t>Or from a particular starting point such as the beginning of the year</a:t>
            </a:r>
          </a:p>
          <a:p>
            <a:r>
              <a:rPr lang="en-GB" dirty="0"/>
              <a:t>Again, the basic approach is to use </a:t>
            </a:r>
            <a:r>
              <a:rPr lang="en-GB" i="1" dirty="0"/>
              <a:t>CALCULATE()</a:t>
            </a:r>
            <a:r>
              <a:rPr lang="en-GB" dirty="0"/>
              <a:t> to modify the filter context on the Date table so that it is expanded to the desired time range</a:t>
            </a:r>
          </a:p>
          <a:p>
            <a:r>
              <a:rPr lang="en-GB" dirty="0"/>
              <a:t>For example, for a total to date, take the last date in the current selection and derive the list of dates from the beginning of time to that date</a:t>
            </a:r>
          </a:p>
        </p:txBody>
      </p:sp>
    </p:spTree>
    <p:extLst>
      <p:ext uri="{BB962C8B-B14F-4D97-AF65-F5344CB8AC3E}">
        <p14:creationId xmlns:p14="http://schemas.microsoft.com/office/powerpoint/2010/main" val="4113602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Total To Date With </a:t>
            </a:r>
            <a:r>
              <a:rPr lang="en-GB" dirty="0" err="1"/>
              <a:t>DatesBetween</a:t>
            </a:r>
            <a:r>
              <a:rPr lang="en-GB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i="1" dirty="0"/>
              <a:t>DATESBETWEEN()</a:t>
            </a:r>
            <a:r>
              <a:rPr lang="en-GB" dirty="0"/>
              <a:t> function returns a table of dates from one date to another</a:t>
            </a:r>
          </a:p>
          <a:p>
            <a:r>
              <a:rPr lang="en-GB" dirty="0"/>
              <a:t>Again, requires a column of type Date</a:t>
            </a:r>
          </a:p>
          <a:p>
            <a:r>
              <a:rPr lang="en-GB" dirty="0"/>
              <a:t>When the start date parameter is </a:t>
            </a:r>
            <a:r>
              <a:rPr lang="en-GB" i="1" dirty="0"/>
              <a:t>BLANK()</a:t>
            </a:r>
            <a:r>
              <a:rPr lang="en-GB" dirty="0"/>
              <a:t>, this means that the table of dates will start with the first ever date</a:t>
            </a:r>
          </a:p>
          <a:p>
            <a:r>
              <a:rPr lang="en-GB" dirty="0"/>
              <a:t>When the last date parameter is </a:t>
            </a:r>
            <a:r>
              <a:rPr lang="en-GB" i="1" dirty="0"/>
              <a:t>BLANK()</a:t>
            </a:r>
            <a:r>
              <a:rPr lang="en-GB" dirty="0"/>
              <a:t>, this means that the table of dates will end with the last ever date</a:t>
            </a:r>
            <a:br>
              <a:rPr lang="en-GB" dirty="0"/>
            </a:br>
            <a:r>
              <a:rPr lang="en-GB" b="1" i="1" dirty="0"/>
              <a:t>DATESBETWEEN(</a:t>
            </a:r>
            <a:r>
              <a:rPr lang="en-GB" b="1" i="1" dirty="0" err="1"/>
              <a:t>DateTable</a:t>
            </a:r>
            <a:r>
              <a:rPr lang="en-GB" b="1" i="1" dirty="0"/>
              <a:t>[</a:t>
            </a:r>
            <a:r>
              <a:rPr lang="en-GB" b="1" i="1" dirty="0" err="1"/>
              <a:t>DateColumn</a:t>
            </a:r>
            <a:r>
              <a:rPr lang="en-GB" b="1" i="1" dirty="0"/>
              <a:t>]</a:t>
            </a:r>
            <a:br>
              <a:rPr lang="en-GB" b="1" i="1" dirty="0"/>
            </a:br>
            <a:r>
              <a:rPr lang="en-GB" b="1" i="1" dirty="0"/>
              <a:t>, BLANK(), LASTDATE(</a:t>
            </a:r>
            <a:r>
              <a:rPr lang="en-GB" b="1" i="1" dirty="0" err="1"/>
              <a:t>DateTable</a:t>
            </a:r>
            <a:r>
              <a:rPr lang="en-GB" b="1" i="1" dirty="0"/>
              <a:t>[</a:t>
            </a:r>
            <a:r>
              <a:rPr lang="en-GB" b="1" i="1" dirty="0" err="1"/>
              <a:t>DateColumn</a:t>
            </a:r>
            <a:r>
              <a:rPr lang="en-GB" b="1" i="1" dirty="0"/>
              <a:t>]))</a:t>
            </a:r>
          </a:p>
        </p:txBody>
      </p:sp>
    </p:spTree>
    <p:extLst>
      <p:ext uri="{BB962C8B-B14F-4D97-AF65-F5344CB8AC3E}">
        <p14:creationId xmlns:p14="http://schemas.microsoft.com/office/powerpoint/2010/main" val="2880593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Total To Date With </a:t>
            </a:r>
            <a:r>
              <a:rPr lang="en-GB" dirty="0" err="1"/>
              <a:t>DatesBetween</a:t>
            </a:r>
            <a:r>
              <a:rPr lang="en-GB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Since </a:t>
            </a:r>
            <a:r>
              <a:rPr lang="en-GB" i="1" dirty="0"/>
              <a:t>DATESBETWEEN()</a:t>
            </a:r>
            <a:r>
              <a:rPr lang="en-GB" dirty="0"/>
              <a:t> returns a table, it can be used as a filter parameter for </a:t>
            </a:r>
            <a:r>
              <a:rPr lang="en-GB" i="1" dirty="0"/>
              <a:t>CALCULATE()</a:t>
            </a:r>
            <a:r>
              <a:rPr lang="en-GB" dirty="0"/>
              <a:t/>
            </a:r>
            <a:br>
              <a:rPr lang="en-GB" dirty="0"/>
            </a:br>
            <a:r>
              <a:rPr lang="en-GB" b="1" i="1" dirty="0"/>
              <a:t>Total Sales To Date=</a:t>
            </a:r>
            <a:br>
              <a:rPr lang="en-GB" b="1" i="1" dirty="0"/>
            </a:br>
            <a:r>
              <a:rPr lang="en-GB" b="1" i="1" dirty="0"/>
              <a:t>CALCULATE(</a:t>
            </a:r>
            <a:br>
              <a:rPr lang="en-GB" b="1" i="1" dirty="0"/>
            </a:br>
            <a:r>
              <a:rPr lang="en-GB" b="1" i="1" dirty="0"/>
              <a:t>SUM(Sales[</a:t>
            </a:r>
            <a:r>
              <a:rPr lang="en-GB" b="1" i="1" dirty="0" err="1"/>
              <a:t>SalesAmount</a:t>
            </a:r>
            <a:r>
              <a:rPr lang="en-GB" b="1" i="1" dirty="0"/>
              <a:t>])</a:t>
            </a:r>
            <a:br>
              <a:rPr lang="en-GB" b="1" i="1" dirty="0"/>
            </a:br>
            <a:r>
              <a:rPr lang="en-GB" b="1" i="1" dirty="0"/>
              <a:t>, DATESBETWEEN(</a:t>
            </a:r>
            <a:r>
              <a:rPr lang="en-GB" b="1" i="1" dirty="0" err="1"/>
              <a:t>DateTable</a:t>
            </a:r>
            <a:r>
              <a:rPr lang="en-GB" b="1" i="1" dirty="0"/>
              <a:t>[</a:t>
            </a:r>
            <a:r>
              <a:rPr lang="en-GB" b="1" i="1" dirty="0" err="1"/>
              <a:t>DateColumn</a:t>
            </a:r>
            <a:r>
              <a:rPr lang="en-GB" b="1" i="1" dirty="0"/>
              <a:t>]</a:t>
            </a:r>
            <a:br>
              <a:rPr lang="en-GB" b="1" i="1" dirty="0"/>
            </a:br>
            <a:r>
              <a:rPr lang="en-GB" b="1" i="1" dirty="0"/>
              <a:t>, BLANK(), LASTDATE(</a:t>
            </a:r>
            <a:r>
              <a:rPr lang="en-GB" b="1" i="1" dirty="0" err="1"/>
              <a:t>DateTable</a:t>
            </a:r>
            <a:r>
              <a:rPr lang="en-GB" b="1" i="1" dirty="0"/>
              <a:t>[</a:t>
            </a:r>
            <a:r>
              <a:rPr lang="en-GB" b="1" i="1" dirty="0" err="1"/>
              <a:t>DateColumn</a:t>
            </a:r>
            <a:r>
              <a:rPr lang="en-GB" b="1" i="1" dirty="0"/>
              <a:t>])))</a:t>
            </a:r>
          </a:p>
        </p:txBody>
      </p:sp>
    </p:spTree>
    <p:extLst>
      <p:ext uri="{BB962C8B-B14F-4D97-AF65-F5344CB8AC3E}">
        <p14:creationId xmlns:p14="http://schemas.microsoft.com/office/powerpoint/2010/main" val="2036807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Year To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Year to Date values can be calculated in the same way, but instead of starting from the beginning of time we need to find the beginning of the current year</a:t>
            </a:r>
          </a:p>
          <a:p>
            <a:r>
              <a:rPr lang="en-GB" dirty="0"/>
              <a:t>There is a function </a:t>
            </a:r>
            <a:r>
              <a:rPr lang="en-GB" i="1" dirty="0"/>
              <a:t>DATESYTD() </a:t>
            </a:r>
            <a:r>
              <a:rPr lang="en-GB" dirty="0"/>
              <a:t>that will return this table, which can be used with </a:t>
            </a:r>
            <a:r>
              <a:rPr lang="en-GB" i="1" dirty="0"/>
              <a:t>CALCULATE()</a:t>
            </a:r>
          </a:p>
          <a:p>
            <a:r>
              <a:rPr lang="en-GB" dirty="0"/>
              <a:t>Even easier, there is a </a:t>
            </a:r>
            <a:r>
              <a:rPr lang="en-GB" i="1" dirty="0"/>
              <a:t>TOTALYTD() </a:t>
            </a:r>
            <a:r>
              <a:rPr lang="en-GB" dirty="0"/>
              <a:t>function that will do the same thing as </a:t>
            </a:r>
            <a:r>
              <a:rPr lang="en-GB" i="1" dirty="0"/>
              <a:t>CALCULATE()</a:t>
            </a:r>
            <a:r>
              <a:rPr lang="en-GB" dirty="0"/>
              <a:t> used with </a:t>
            </a:r>
            <a:r>
              <a:rPr lang="en-GB" i="1" dirty="0"/>
              <a:t>DATESYTD()</a:t>
            </a:r>
          </a:p>
          <a:p>
            <a:r>
              <a:rPr lang="en-GB" dirty="0"/>
              <a:t>Also supports financial years by allowing you to specify a year-end date</a:t>
            </a:r>
            <a:br>
              <a:rPr lang="en-GB" dirty="0"/>
            </a:br>
            <a:r>
              <a:rPr lang="en-GB" b="1" i="1" dirty="0"/>
              <a:t>YTD Sales=</a:t>
            </a:r>
            <a:br>
              <a:rPr lang="en-GB" b="1" i="1" dirty="0"/>
            </a:br>
            <a:r>
              <a:rPr lang="en-GB" b="1" i="1" dirty="0"/>
              <a:t>CALCULATE(SUM(Sales[</a:t>
            </a:r>
            <a:r>
              <a:rPr lang="en-GB" b="1" i="1" dirty="0" err="1"/>
              <a:t>SalesAmount</a:t>
            </a:r>
            <a:r>
              <a:rPr lang="en-GB" b="1" i="1" dirty="0"/>
              <a:t>])</a:t>
            </a:r>
            <a:br>
              <a:rPr lang="en-GB" b="1" i="1" dirty="0"/>
            </a:br>
            <a:r>
              <a:rPr lang="en-GB" b="1" i="1" dirty="0"/>
              <a:t>, DATESYTD(</a:t>
            </a:r>
            <a:r>
              <a:rPr lang="en-GB" b="1" i="1" dirty="0" err="1"/>
              <a:t>DateTable</a:t>
            </a:r>
            <a:r>
              <a:rPr lang="en-GB" b="1" i="1" dirty="0"/>
              <a:t>[</a:t>
            </a:r>
            <a:r>
              <a:rPr lang="en-GB" b="1" i="1" dirty="0" err="1"/>
              <a:t>DateColumn</a:t>
            </a:r>
            <a:r>
              <a:rPr lang="en-GB" b="1" i="1" dirty="0"/>
              <a:t>]))</a:t>
            </a:r>
          </a:p>
        </p:txBody>
      </p:sp>
    </p:spTree>
    <p:extLst>
      <p:ext uri="{BB962C8B-B14F-4D97-AF65-F5344CB8AC3E}">
        <p14:creationId xmlns:p14="http://schemas.microsoft.com/office/powerpoint/2010/main" val="4283416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Ever Date With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running total and semi-additive measure solutions can be used to solve another common problem: find the last date, going back to the beginning of time, that has a value</a:t>
            </a:r>
          </a:p>
          <a:p>
            <a:pPr lvl="1"/>
            <a:r>
              <a:rPr lang="en-GB" dirty="0" err="1"/>
              <a:t>Eg</a:t>
            </a:r>
            <a:r>
              <a:rPr lang="en-GB" dirty="0"/>
              <a:t> When was the last date, up to a given point in time, that this particular product was purchased?</a:t>
            </a:r>
          </a:p>
          <a:p>
            <a:pPr marL="0" indent="0">
              <a:buNone/>
            </a:pPr>
            <a:r>
              <a:rPr lang="en-GB" b="1" i="1" dirty="0"/>
              <a:t>Last Purchase Date=</a:t>
            </a:r>
            <a:br>
              <a:rPr lang="en-GB" b="1" i="1" dirty="0"/>
            </a:br>
            <a:r>
              <a:rPr lang="en-GB" b="1" i="1" dirty="0"/>
              <a:t>CALCULATE(</a:t>
            </a:r>
            <a:br>
              <a:rPr lang="en-GB" b="1" i="1" dirty="0"/>
            </a:br>
            <a:r>
              <a:rPr lang="en-GB" b="1" i="1" dirty="0"/>
              <a:t>LASTNONBLANK(</a:t>
            </a:r>
            <a:r>
              <a:rPr lang="en-GB" b="1" i="1" dirty="0" err="1"/>
              <a:t>DateTable</a:t>
            </a:r>
            <a:r>
              <a:rPr lang="en-GB" b="1" i="1" dirty="0"/>
              <a:t>[</a:t>
            </a:r>
            <a:r>
              <a:rPr lang="en-GB" b="1" i="1" dirty="0" err="1"/>
              <a:t>DateColumn</a:t>
            </a:r>
            <a:r>
              <a:rPr lang="en-GB" b="1" i="1" dirty="0"/>
              <a:t>], </a:t>
            </a:r>
            <a:br>
              <a:rPr lang="en-GB" b="1" i="1" dirty="0"/>
            </a:br>
            <a:r>
              <a:rPr lang="en-GB" b="1" i="1" dirty="0"/>
              <a:t>COUNTROWS(Sales)), </a:t>
            </a:r>
            <a:br>
              <a:rPr lang="en-GB" b="1" i="1" dirty="0"/>
            </a:br>
            <a:r>
              <a:rPr lang="en-GB" b="1" i="1" dirty="0"/>
              <a:t>DATESBETWEEN(</a:t>
            </a:r>
            <a:r>
              <a:rPr lang="en-GB" b="1" i="1" dirty="0" err="1"/>
              <a:t>DateTable</a:t>
            </a:r>
            <a:r>
              <a:rPr lang="en-GB" b="1" i="1" dirty="0"/>
              <a:t>[</a:t>
            </a:r>
            <a:r>
              <a:rPr lang="en-GB" b="1" i="1" dirty="0" err="1"/>
              <a:t>DateColumn</a:t>
            </a:r>
            <a:r>
              <a:rPr lang="en-GB" b="1" i="1" dirty="0"/>
              <a:t>], BLANK(), LASTDATE(</a:t>
            </a:r>
            <a:r>
              <a:rPr lang="en-GB" b="1" i="1" dirty="0" err="1"/>
              <a:t>DateTable</a:t>
            </a:r>
            <a:r>
              <a:rPr lang="en-GB" b="1" i="1" dirty="0"/>
              <a:t>[</a:t>
            </a:r>
            <a:r>
              <a:rPr lang="en-GB" b="1" i="1" dirty="0" err="1"/>
              <a:t>DateColumn</a:t>
            </a:r>
            <a:r>
              <a:rPr lang="en-GB" b="1" i="1" dirty="0"/>
              <a:t>])))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1070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 Period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Another common type of time intelligence calculation is the ‘previous period growth’</a:t>
            </a:r>
          </a:p>
          <a:p>
            <a:r>
              <a:rPr lang="en-GB" dirty="0"/>
              <a:t>They compare a value for the current time period with the same value for a previous time period, such as the previous day or year</a:t>
            </a:r>
          </a:p>
          <a:p>
            <a:r>
              <a:rPr lang="en-GB" dirty="0"/>
              <a:t>Again, the approach is to use </a:t>
            </a:r>
            <a:r>
              <a:rPr lang="en-GB" i="1" dirty="0"/>
              <a:t>CALCULATE()</a:t>
            </a:r>
            <a:r>
              <a:rPr lang="en-GB" dirty="0"/>
              <a:t> and shift the filter context back to a previous time period relative to the current time period</a:t>
            </a:r>
          </a:p>
        </p:txBody>
      </p:sp>
    </p:spTree>
    <p:extLst>
      <p:ext uri="{BB962C8B-B14F-4D97-AF65-F5344CB8AC3E}">
        <p14:creationId xmlns:p14="http://schemas.microsoft.com/office/powerpoint/2010/main" val="1921373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 Period Calculations With </a:t>
            </a:r>
            <a:r>
              <a:rPr lang="en-GB" dirty="0" err="1"/>
              <a:t>DateAdd</a:t>
            </a:r>
            <a:r>
              <a:rPr lang="en-GB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i="1" dirty="0"/>
              <a:t>DATEADD()</a:t>
            </a:r>
            <a:r>
              <a:rPr lang="en-GB" dirty="0"/>
              <a:t> function takes a table of dates and shifts them forward or backwards in time</a:t>
            </a:r>
          </a:p>
          <a:p>
            <a:pPr lvl="1"/>
            <a:r>
              <a:rPr lang="en-GB" dirty="0"/>
              <a:t>Can move dates forward in increments of day, month, quarter or year</a:t>
            </a:r>
          </a:p>
          <a:p>
            <a:r>
              <a:rPr lang="en-GB" dirty="0"/>
              <a:t>Once again, </a:t>
            </a:r>
            <a:r>
              <a:rPr lang="en-GB" i="1" dirty="0"/>
              <a:t>DATEADD()</a:t>
            </a:r>
            <a:r>
              <a:rPr lang="en-GB" dirty="0"/>
              <a:t> can be used with </a:t>
            </a:r>
            <a:r>
              <a:rPr lang="en-GB" i="1" dirty="0"/>
              <a:t>CALCULATE()</a:t>
            </a:r>
            <a:r>
              <a:rPr lang="en-GB" dirty="0"/>
              <a:t> to return a measure value for the previous time period</a:t>
            </a:r>
          </a:p>
          <a:p>
            <a:pPr marL="0" indent="0">
              <a:buNone/>
            </a:pPr>
            <a:r>
              <a:rPr lang="en-GB" b="1" i="1" dirty="0"/>
              <a:t>Previous Day Sales=</a:t>
            </a:r>
            <a:br>
              <a:rPr lang="en-GB" b="1" i="1" dirty="0"/>
            </a:br>
            <a:r>
              <a:rPr lang="en-GB" b="1" i="1" dirty="0"/>
              <a:t>IF(HASONEVALUE(</a:t>
            </a:r>
            <a:r>
              <a:rPr lang="en-GB" b="1" i="1" dirty="0" err="1"/>
              <a:t>DateTable</a:t>
            </a:r>
            <a:r>
              <a:rPr lang="en-GB" b="1" i="1" dirty="0"/>
              <a:t>[</a:t>
            </a:r>
            <a:r>
              <a:rPr lang="en-GB" b="1" i="1" dirty="0" err="1"/>
              <a:t>DateColumn</a:t>
            </a:r>
            <a:r>
              <a:rPr lang="en-GB" b="1" i="1" dirty="0"/>
              <a:t>])</a:t>
            </a:r>
            <a:br>
              <a:rPr lang="en-GB" b="1" i="1" dirty="0"/>
            </a:br>
            <a:r>
              <a:rPr lang="en-GB" b="1" i="1" dirty="0"/>
              <a:t>, CALCULATE(SUM(Sales[</a:t>
            </a:r>
            <a:r>
              <a:rPr lang="en-GB" b="1" i="1" dirty="0" err="1"/>
              <a:t>SalesAmount</a:t>
            </a:r>
            <a:r>
              <a:rPr lang="en-GB" b="1" i="1" dirty="0"/>
              <a:t>]), DATEADD(</a:t>
            </a:r>
            <a:r>
              <a:rPr lang="en-GB" b="1" i="1" dirty="0" err="1"/>
              <a:t>DateTable</a:t>
            </a:r>
            <a:r>
              <a:rPr lang="en-GB" b="1" i="1" dirty="0"/>
              <a:t>[</a:t>
            </a:r>
            <a:r>
              <a:rPr lang="en-GB" b="1" i="1" dirty="0" err="1"/>
              <a:t>DateColumn</a:t>
            </a:r>
            <a:r>
              <a:rPr lang="en-GB" b="1" i="1" dirty="0"/>
              <a:t>], -1, DAY))</a:t>
            </a:r>
            <a:br>
              <a:rPr lang="en-GB" b="1" i="1" dirty="0"/>
            </a:br>
            <a:r>
              <a:rPr lang="en-GB" b="1" i="1" dirty="0"/>
              <a:t>, BLANK())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952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Calculated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Expressions in calculated columns can reference any value in the same row in the same table</a:t>
            </a:r>
          </a:p>
          <a:p>
            <a:pPr lvl="1"/>
            <a:r>
              <a:rPr lang="en-GB" dirty="0"/>
              <a:t>This is the concept of </a:t>
            </a:r>
            <a:r>
              <a:rPr lang="en-GB" i="1" dirty="0"/>
              <a:t>row context</a:t>
            </a:r>
          </a:p>
          <a:p>
            <a:r>
              <a:rPr lang="en-GB" dirty="0"/>
              <a:t>To reference values in other tables you need to use the </a:t>
            </a:r>
            <a:r>
              <a:rPr lang="en-GB" i="1" dirty="0"/>
              <a:t>RELATED()</a:t>
            </a:r>
            <a:r>
              <a:rPr lang="en-GB" dirty="0"/>
              <a:t> and </a:t>
            </a:r>
            <a:r>
              <a:rPr lang="en-GB" i="1" dirty="0"/>
              <a:t>RELATEDTABLE()</a:t>
            </a:r>
            <a:r>
              <a:rPr lang="en-GB" dirty="0"/>
              <a:t> functions</a:t>
            </a:r>
          </a:p>
        </p:txBody>
      </p:sp>
    </p:spTree>
    <p:extLst>
      <p:ext uri="{BB962C8B-B14F-4D97-AF65-F5344CB8AC3E}">
        <p14:creationId xmlns:p14="http://schemas.microsoft.com/office/powerpoint/2010/main" val="1955051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Date-Shifting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SAMEPERIODLASTYEAR()</a:t>
            </a:r>
            <a:r>
              <a:rPr lang="en-GB" dirty="0"/>
              <a:t> shifts dates back one year</a:t>
            </a:r>
          </a:p>
          <a:p>
            <a:pPr lvl="1"/>
            <a:r>
              <a:rPr lang="en-GB" dirty="0"/>
              <a:t>Useful for Year-on-Year growth calculations</a:t>
            </a:r>
          </a:p>
          <a:p>
            <a:r>
              <a:rPr lang="en-GB" i="1" dirty="0"/>
              <a:t>PARALLELPERIOD()</a:t>
            </a:r>
            <a:r>
              <a:rPr lang="en-GB" dirty="0"/>
              <a:t> returns a table of dates for the entire previous year</a:t>
            </a:r>
          </a:p>
          <a:p>
            <a:r>
              <a:rPr lang="en-GB" i="1" dirty="0"/>
              <a:t>NEXTYEAR()</a:t>
            </a:r>
            <a:r>
              <a:rPr lang="en-GB" dirty="0"/>
              <a:t>, </a:t>
            </a:r>
            <a:r>
              <a:rPr lang="en-GB" i="1" dirty="0"/>
              <a:t>PREVIOUSYEAR()</a:t>
            </a:r>
            <a:r>
              <a:rPr lang="en-GB" dirty="0"/>
              <a:t> and related functions return a table containing dates for the entire next/previous year (or quarter or month </a:t>
            </a:r>
            <a:r>
              <a:rPr lang="en-GB" dirty="0" err="1"/>
              <a:t>etc</a:t>
            </a:r>
            <a:r>
              <a:rPr lang="en-GB" dirty="0"/>
              <a:t>)</a:t>
            </a:r>
          </a:p>
          <a:p>
            <a:r>
              <a:rPr lang="en-GB" i="1" dirty="0"/>
              <a:t>STARTOFYEAR()</a:t>
            </a:r>
            <a:r>
              <a:rPr lang="en-GB" dirty="0"/>
              <a:t>, </a:t>
            </a:r>
            <a:r>
              <a:rPr lang="en-GB" i="1" dirty="0"/>
              <a:t>ENDOFYEAR()</a:t>
            </a:r>
            <a:r>
              <a:rPr lang="en-GB" dirty="0"/>
              <a:t> and related functions return a the date at the start and end of the current year (or quarter or month </a:t>
            </a:r>
            <a:r>
              <a:rPr lang="en-GB" dirty="0" err="1"/>
              <a:t>etc</a:t>
            </a:r>
            <a:r>
              <a:rPr lang="en-GB" dirty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703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Aggregate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COUNTROWS()</a:t>
            </a:r>
            <a:r>
              <a:rPr lang="en-GB" dirty="0"/>
              <a:t> returns the number of rows in a table</a:t>
            </a:r>
          </a:p>
          <a:p>
            <a:r>
              <a:rPr lang="en-GB" i="1" dirty="0"/>
              <a:t>SUM()</a:t>
            </a:r>
            <a:r>
              <a:rPr lang="en-GB" dirty="0"/>
              <a:t> returns the sum of a column of numeric values</a:t>
            </a:r>
          </a:p>
          <a:p>
            <a:r>
              <a:rPr lang="en-GB" i="1" dirty="0"/>
              <a:t>MIN()</a:t>
            </a:r>
            <a:r>
              <a:rPr lang="en-GB" dirty="0"/>
              <a:t>, </a:t>
            </a:r>
            <a:r>
              <a:rPr lang="en-GB" i="1" dirty="0"/>
              <a:t>MAX()</a:t>
            </a:r>
            <a:r>
              <a:rPr lang="en-GB" dirty="0"/>
              <a:t> and </a:t>
            </a:r>
            <a:r>
              <a:rPr lang="en-GB" i="1" dirty="0"/>
              <a:t>AVERAGE()</a:t>
            </a:r>
            <a:r>
              <a:rPr lang="en-GB" dirty="0"/>
              <a:t> all do what you’d expect</a:t>
            </a:r>
          </a:p>
          <a:p>
            <a:r>
              <a:rPr lang="en-GB" i="1" dirty="0"/>
              <a:t>DISTINCTCOUNT()</a:t>
            </a:r>
            <a:r>
              <a:rPr lang="en-GB" dirty="0"/>
              <a:t> returns the number of distinct values in a column</a:t>
            </a:r>
          </a:p>
          <a:p>
            <a:r>
              <a:rPr lang="en-GB" dirty="0"/>
              <a:t>These functions are generally used inside measures, </a:t>
            </a:r>
            <a:r>
              <a:rPr lang="en-GB" dirty="0" err="1"/>
              <a:t>eg</a:t>
            </a:r>
            <a:endParaRPr lang="en-GB" dirty="0"/>
          </a:p>
          <a:p>
            <a:pPr marL="0" indent="0">
              <a:buNone/>
            </a:pPr>
            <a:r>
              <a:rPr lang="en-GB" b="1" i="1" dirty="0"/>
              <a:t>	Sales Amount=SUM(Sales[</a:t>
            </a:r>
            <a:r>
              <a:rPr lang="en-GB" b="1" i="1" dirty="0" err="1"/>
              <a:t>SalesAmount</a:t>
            </a:r>
            <a:r>
              <a:rPr lang="en-GB" b="1" i="1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099408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Aggregating Expressions In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simple aggregation functions like </a:t>
            </a:r>
            <a:r>
              <a:rPr lang="en-GB" i="1" dirty="0"/>
              <a:t>SUM()</a:t>
            </a:r>
            <a:r>
              <a:rPr lang="en-GB" dirty="0"/>
              <a:t> only work on columns</a:t>
            </a:r>
          </a:p>
          <a:p>
            <a:r>
              <a:rPr lang="en-GB" dirty="0"/>
              <a:t>To aggregate the result of an expression, use functions like </a:t>
            </a:r>
            <a:r>
              <a:rPr lang="en-GB" i="1" dirty="0"/>
              <a:t>SUMX()</a:t>
            </a:r>
          </a:p>
          <a:p>
            <a:pPr lvl="1"/>
            <a:r>
              <a:rPr lang="en-GB" dirty="0"/>
              <a:t>The expression you’re aggregating knows about row context</a:t>
            </a:r>
          </a:p>
          <a:p>
            <a:pPr lvl="1"/>
            <a:r>
              <a:rPr lang="en-GB" dirty="0"/>
              <a:t>You always have to supply a table to aggregate over to provide this context</a:t>
            </a:r>
          </a:p>
          <a:p>
            <a:r>
              <a:rPr lang="en-GB" dirty="0"/>
              <a:t>For example:</a:t>
            </a:r>
          </a:p>
          <a:p>
            <a:pPr marL="0" indent="0">
              <a:buNone/>
            </a:pPr>
            <a:r>
              <a:rPr lang="en-GB" b="1" i="1" dirty="0"/>
              <a:t>	Sales After Discount=</a:t>
            </a:r>
            <a:br>
              <a:rPr lang="en-GB" b="1" i="1" dirty="0"/>
            </a:br>
            <a:r>
              <a:rPr lang="en-GB" b="1" i="1" dirty="0"/>
              <a:t>	SUMX(Sales, Sales[</a:t>
            </a:r>
            <a:r>
              <a:rPr lang="en-GB" b="1" i="1" dirty="0" err="1"/>
              <a:t>SalesAmount</a:t>
            </a:r>
            <a:r>
              <a:rPr lang="en-GB" b="1" i="1" dirty="0"/>
              <a:t>] * .8)</a:t>
            </a:r>
            <a:endParaRPr lang="en-GB" dirty="0"/>
          </a:p>
          <a:p>
            <a:r>
              <a:rPr lang="en-GB" dirty="0"/>
              <a:t>This does not have the memory overhead of creating a calculated column and then creating a measure on top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978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Filter context refers to the currently selected item on each column on each table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Remember that more than one item can be selected, so the selection is represented as a table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Think of it like the filters you can apply to tables in Excel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Filter context filters the rows in your table, and the result of this filter is the table over which values are aggregated for measures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Filter context can travel along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662699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The </a:t>
            </a:r>
            <a:r>
              <a:rPr lang="en-GB" i="1" dirty="0"/>
              <a:t>CALCULATE()</a:t>
            </a:r>
            <a:r>
              <a:rPr lang="en-GB" dirty="0"/>
              <a:t> function is the key to all advanced DAX calculation functionality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Signature: </a:t>
            </a:r>
            <a:r>
              <a:rPr lang="en-GB" i="1" dirty="0"/>
              <a:t>Calculate(Expression, SetFilter1, SetFilter2,...)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It allows an expression returning a value to be evaluated in an altered filter context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It works as follows: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Modifies the current filter context according to the </a:t>
            </a:r>
            <a:r>
              <a:rPr lang="en-GB" i="1" dirty="0" err="1"/>
              <a:t>SetFilter</a:t>
            </a:r>
            <a:r>
              <a:rPr lang="en-GB" dirty="0"/>
              <a:t> arguments you pass in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Shifts the row context onto the filter context</a:t>
            </a:r>
          </a:p>
          <a:p>
            <a:pPr lvl="1">
              <a:buFont typeface="Arial" pitchFamily="34" charset="0"/>
              <a:buChar char="•"/>
            </a:pPr>
            <a:r>
              <a:rPr lang="en-GB" dirty="0"/>
              <a:t>Evaluates your expression in the new filter context</a:t>
            </a:r>
          </a:p>
          <a:p>
            <a:endParaRPr lang="en-GB" dirty="0"/>
          </a:p>
          <a:p>
            <a:pPr lvl="1">
              <a:buFont typeface="Arial" pitchFamily="34" charset="0"/>
              <a:buChar char="•"/>
            </a:pPr>
            <a:endParaRPr lang="en-GB" dirty="0"/>
          </a:p>
          <a:p>
            <a:pPr>
              <a:buFont typeface="Arial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6708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Changing The Filter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several ways the </a:t>
            </a:r>
            <a:r>
              <a:rPr lang="en-GB" dirty="0" err="1"/>
              <a:t>SetFilter</a:t>
            </a:r>
            <a:r>
              <a:rPr lang="en-GB" dirty="0"/>
              <a:t> arguments can be used to change the filter context</a:t>
            </a:r>
          </a:p>
          <a:p>
            <a:pPr lvl="1"/>
            <a:r>
              <a:rPr lang="en-GB" dirty="0"/>
              <a:t>Boolean expressions ignore the original filter context and set a new one</a:t>
            </a:r>
          </a:p>
          <a:p>
            <a:pPr lvl="1"/>
            <a:r>
              <a:rPr lang="en-GB" dirty="0"/>
              <a:t>Table expressions take the original filter context and filter it further, or overwrite it </a:t>
            </a:r>
          </a:p>
          <a:p>
            <a:pPr lvl="1"/>
            <a:r>
              <a:rPr lang="en-GB" dirty="0"/>
              <a:t>The </a:t>
            </a:r>
            <a:r>
              <a:rPr lang="en-GB" i="1" dirty="0"/>
              <a:t>USERELATIONSHIP()</a:t>
            </a:r>
            <a:r>
              <a:rPr lang="en-GB" dirty="0"/>
              <a:t> function makes an inactive relationship the active relationship</a:t>
            </a:r>
          </a:p>
          <a:p>
            <a:pPr lvl="1"/>
            <a:r>
              <a:rPr lang="en-GB" dirty="0"/>
              <a:t>The </a:t>
            </a:r>
            <a:r>
              <a:rPr lang="en-GB" i="1" dirty="0"/>
              <a:t>CROSSFILTER()</a:t>
            </a:r>
            <a:r>
              <a:rPr lang="en-GB" dirty="0"/>
              <a:t> function does everything that </a:t>
            </a:r>
            <a:r>
              <a:rPr lang="en-GB" i="1" dirty="0"/>
              <a:t>USERELATIONSHIP()</a:t>
            </a:r>
            <a:r>
              <a:rPr lang="en-GB" dirty="0"/>
              <a:t> does plus allows you to set filter direction</a:t>
            </a:r>
          </a:p>
        </p:txBody>
      </p:sp>
    </p:spTree>
    <p:extLst>
      <p:ext uri="{BB962C8B-B14F-4D97-AF65-F5344CB8AC3E}">
        <p14:creationId xmlns:p14="http://schemas.microsoft.com/office/powerpoint/2010/main" val="2662690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All(), </a:t>
            </a:r>
            <a:r>
              <a:rPr lang="en-GB" dirty="0" err="1"/>
              <a:t>AllExcept</a:t>
            </a:r>
            <a:r>
              <a:rPr lang="en-GB" dirty="0"/>
              <a:t>() And </a:t>
            </a:r>
            <a:r>
              <a:rPr lang="en-GB" dirty="0" err="1"/>
              <a:t>AllSelected</a:t>
            </a:r>
            <a:r>
              <a:rPr lang="en-GB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i="1" dirty="0"/>
              <a:t>ALL()</a:t>
            </a:r>
            <a:r>
              <a:rPr lang="en-GB" dirty="0"/>
              <a:t> function returns either:</a:t>
            </a:r>
          </a:p>
          <a:p>
            <a:pPr lvl="1"/>
            <a:r>
              <a:rPr lang="en-GB" dirty="0"/>
              <a:t>A table with all filter context removed</a:t>
            </a:r>
          </a:p>
          <a:p>
            <a:pPr lvl="1"/>
            <a:r>
              <a:rPr lang="en-GB" dirty="0"/>
              <a:t>A table of all the distinct values from one column ignoring filter context</a:t>
            </a:r>
          </a:p>
          <a:p>
            <a:r>
              <a:rPr lang="en-GB" i="1" dirty="0"/>
              <a:t>ALLEXCEPT()</a:t>
            </a:r>
            <a:r>
              <a:rPr lang="en-GB" dirty="0"/>
              <a:t> is similar to </a:t>
            </a:r>
            <a:r>
              <a:rPr lang="en-GB" i="1" dirty="0"/>
              <a:t>ALL()</a:t>
            </a:r>
            <a:r>
              <a:rPr lang="en-GB" dirty="0"/>
              <a:t> but on all columns in a table except those you specify</a:t>
            </a:r>
          </a:p>
          <a:p>
            <a:r>
              <a:rPr lang="en-GB" i="1" dirty="0"/>
              <a:t>ALLSELECTED()</a:t>
            </a:r>
            <a:r>
              <a:rPr lang="en-GB" dirty="0"/>
              <a:t> returns a table with filter context for rows and columns alone removed</a:t>
            </a:r>
          </a:p>
        </p:txBody>
      </p:sp>
    </p:spTree>
    <p:extLst>
      <p:ext uri="{BB962C8B-B14F-4D97-AF65-F5344CB8AC3E}">
        <p14:creationId xmlns:p14="http://schemas.microsoft.com/office/powerpoint/2010/main" val="1007483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1925</Words>
  <Application>Microsoft Office PowerPoint</Application>
  <PresentationFormat>Widescreen</PresentationFormat>
  <Paragraphs>181</Paragraphs>
  <Slides>30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08 – Implementing Calculations In DAX</vt:lpstr>
      <vt:lpstr>Agenda</vt:lpstr>
      <vt:lpstr>Calculated Columns</vt:lpstr>
      <vt:lpstr>Simple Aggregate Functions</vt:lpstr>
      <vt:lpstr>Aggregating Expressions In Measures</vt:lpstr>
      <vt:lpstr>Filter Context</vt:lpstr>
      <vt:lpstr>Calculate()</vt:lpstr>
      <vt:lpstr>Changing The Filter Context</vt:lpstr>
      <vt:lpstr>All(), AllExcept() And AllSelected()</vt:lpstr>
      <vt:lpstr>Percentage Share Calculations</vt:lpstr>
      <vt:lpstr>Values(), Filter() And Forcing Selections</vt:lpstr>
      <vt:lpstr>Ranks</vt:lpstr>
      <vt:lpstr>DAX Variables</vt:lpstr>
      <vt:lpstr>Building A Date Table</vt:lpstr>
      <vt:lpstr>Date Table Requirements</vt:lpstr>
      <vt:lpstr>Automatic Date Table Creation</vt:lpstr>
      <vt:lpstr>Time Intelligence Calculations</vt:lpstr>
      <vt:lpstr>Multiple Date Tables</vt:lpstr>
      <vt:lpstr>Semi-Additive Measures</vt:lpstr>
      <vt:lpstr>Closing Balance</vt:lpstr>
      <vt:lpstr>Closing Balance With LastDate()</vt:lpstr>
      <vt:lpstr>Closing Balance With LastNonBlank()</vt:lpstr>
      <vt:lpstr>Running Totals</vt:lpstr>
      <vt:lpstr>Total To Date With DatesBetween()</vt:lpstr>
      <vt:lpstr>Total To Date With DatesBetween()</vt:lpstr>
      <vt:lpstr>Year To Date</vt:lpstr>
      <vt:lpstr>Last Ever Date With Values</vt:lpstr>
      <vt:lpstr>Previous Period Calculations</vt:lpstr>
      <vt:lpstr>Previous Period Calculations With DateAdd()</vt:lpstr>
      <vt:lpstr>Other Date-Shifting Functions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 – Implementing Common Calculations In DAX</dc:title>
  <dc:creator>Chris Webb</dc:creator>
  <cp:lastModifiedBy>Windows User</cp:lastModifiedBy>
  <cp:revision>27</cp:revision>
  <dcterms:created xsi:type="dcterms:W3CDTF">2015-11-18T14:08:10Z</dcterms:created>
  <dcterms:modified xsi:type="dcterms:W3CDTF">2023-03-25T16:00:11Z</dcterms:modified>
</cp:coreProperties>
</file>