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74" r:id="rId12"/>
    <p:sldId id="265" r:id="rId13"/>
    <p:sldId id="270" r:id="rId14"/>
    <p:sldId id="267" r:id="rId15"/>
    <p:sldId id="273" r:id="rId16"/>
    <p:sldId id="266" r:id="rId17"/>
    <p:sldId id="276" r:id="rId18"/>
    <p:sldId id="271" r:id="rId19"/>
    <p:sldId id="277" r:id="rId20"/>
    <p:sldId id="272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4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4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1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5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20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9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2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9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6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53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56DB-AE41-4C06-8C3A-9FBBCE7D624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4BB9-324A-4227-B871-72B85FDA5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09 – Building Reports And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00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can display data on 2D maps from Bing Maps inside a report</a:t>
            </a:r>
          </a:p>
          <a:p>
            <a:r>
              <a:rPr lang="en-GB" dirty="0"/>
              <a:t>Location can be provided by:</a:t>
            </a:r>
          </a:p>
          <a:p>
            <a:pPr lvl="1"/>
            <a:r>
              <a:rPr lang="en-GB" dirty="0"/>
              <a:t>Latitude/longitude</a:t>
            </a:r>
          </a:p>
          <a:p>
            <a:pPr lvl="1"/>
            <a:r>
              <a:rPr lang="en-GB" dirty="0"/>
              <a:t>Textual location names that can be geo-coded by Bing Maps</a:t>
            </a:r>
          </a:p>
          <a:p>
            <a:r>
              <a:rPr lang="en-GB" dirty="0"/>
              <a:t>Locations can be displayed as:</a:t>
            </a:r>
          </a:p>
          <a:p>
            <a:pPr lvl="1"/>
            <a:r>
              <a:rPr lang="en-GB" dirty="0"/>
              <a:t>Points on a map using the Map visualisation</a:t>
            </a:r>
          </a:p>
          <a:p>
            <a:pPr lvl="1"/>
            <a:r>
              <a:rPr lang="en-GB" dirty="0"/>
              <a:t>For entities that Bing Maps knows the boundaries of, filled regions using the Filled Maps visualisation</a:t>
            </a:r>
          </a:p>
          <a:p>
            <a:r>
              <a:rPr lang="en-GB" dirty="0"/>
              <a:t>A lot of data preparation is needed, for example:</a:t>
            </a:r>
          </a:p>
          <a:p>
            <a:pPr lvl="1"/>
            <a:r>
              <a:rPr lang="en-GB" dirty="0"/>
              <a:t>Concatenating columns to get full addresses</a:t>
            </a:r>
          </a:p>
          <a:p>
            <a:pPr lvl="1"/>
            <a:r>
              <a:rPr lang="en-GB" dirty="0"/>
              <a:t>Setting Data Categories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07624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Shape Map visualisation is currently a preview feature</a:t>
            </a:r>
          </a:p>
          <a:p>
            <a:r>
              <a:rPr lang="en-GB" dirty="0"/>
              <a:t>It allows you to load a shape file in ESRI/</a:t>
            </a:r>
            <a:r>
              <a:rPr lang="en-GB" dirty="0" err="1"/>
              <a:t>TopoJSON</a:t>
            </a:r>
            <a:r>
              <a:rPr lang="en-GB" dirty="0"/>
              <a:t> format and display filled regions on a map</a:t>
            </a:r>
          </a:p>
          <a:p>
            <a:pPr lvl="1"/>
            <a:r>
              <a:rPr lang="en-GB" dirty="0"/>
              <a:t>This means you are not restricted to maps, but also plans of buildings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See also:</a:t>
            </a:r>
          </a:p>
          <a:p>
            <a:pPr lvl="1"/>
            <a:r>
              <a:rPr lang="en-GB" dirty="0"/>
              <a:t>The Globe Map custom visualisation</a:t>
            </a:r>
          </a:p>
          <a:p>
            <a:pPr lvl="1"/>
            <a:r>
              <a:rPr lang="en-GB" dirty="0"/>
              <a:t>The Synoptic Panel custom visualisation</a:t>
            </a:r>
          </a:p>
          <a:p>
            <a:pPr lvl="1"/>
            <a:r>
              <a:rPr lang="en-GB" dirty="0"/>
              <a:t>R visualisations that display maps</a:t>
            </a:r>
          </a:p>
        </p:txBody>
      </p:sp>
    </p:spTree>
    <p:extLst>
      <p:ext uri="{BB962C8B-B14F-4D97-AF65-F5344CB8AC3E}">
        <p14:creationId xmlns:p14="http://schemas.microsoft.com/office/powerpoint/2010/main" val="58858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Visualisations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BI supports plug-in visualisations written in JavaScript</a:t>
            </a:r>
          </a:p>
          <a:p>
            <a:pPr lvl="1"/>
            <a:r>
              <a:rPr lang="en-GB" dirty="0"/>
              <a:t>Created by Microsoft or third parties</a:t>
            </a:r>
          </a:p>
          <a:p>
            <a:pPr lvl="1"/>
            <a:r>
              <a:rPr lang="en-GB" dirty="0"/>
              <a:t>Microsoft has promised a new one every week!</a:t>
            </a:r>
          </a:p>
          <a:p>
            <a:pPr lvl="1"/>
            <a:r>
              <a:rPr lang="en-GB" dirty="0"/>
              <a:t>Third party visualisations are checked by MS before they are published</a:t>
            </a:r>
          </a:p>
          <a:p>
            <a:r>
              <a:rPr lang="en-GB" dirty="0"/>
              <a:t>These can be downloaded from the Power BI Visuals Gallery</a:t>
            </a:r>
          </a:p>
          <a:p>
            <a:r>
              <a:rPr lang="en-GB" dirty="0"/>
              <a:t>You can then import them and use them in your own reports</a:t>
            </a:r>
          </a:p>
          <a:p>
            <a:r>
              <a:rPr lang="en-GB" dirty="0"/>
              <a:t>You are prompted to enable them the first time you open a report</a:t>
            </a:r>
          </a:p>
        </p:txBody>
      </p:sp>
    </p:spTree>
    <p:extLst>
      <p:ext uri="{BB962C8B-B14F-4D97-AF65-F5344CB8AC3E}">
        <p14:creationId xmlns:p14="http://schemas.microsoft.com/office/powerpoint/2010/main" val="285664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R Visualisations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R data visualisations on a Power BI Dashboard</a:t>
            </a:r>
          </a:p>
          <a:p>
            <a:pPr lvl="1"/>
            <a:r>
              <a:rPr lang="en-GB" dirty="0"/>
              <a:t>Significantly extends the number of chart types available, and also the amount of control you get on layout and formatting</a:t>
            </a:r>
          </a:p>
          <a:p>
            <a:pPr lvl="1"/>
            <a:r>
              <a:rPr lang="en-GB" dirty="0"/>
              <a:t>Significantly more fiddly to get working though</a:t>
            </a:r>
          </a:p>
          <a:p>
            <a:r>
              <a:rPr lang="en-GB" dirty="0"/>
              <a:t>Dragging an R visualisation onto the canvas gives you a new component</a:t>
            </a:r>
          </a:p>
          <a:p>
            <a:r>
              <a:rPr lang="en-GB" dirty="0"/>
              <a:t>You can associate fields from tables with that component</a:t>
            </a:r>
          </a:p>
          <a:p>
            <a:r>
              <a:rPr lang="en-GB" dirty="0"/>
              <a:t>These fields are then available as a </a:t>
            </a:r>
            <a:r>
              <a:rPr lang="en-GB" dirty="0" err="1"/>
              <a:t>dataframe</a:t>
            </a:r>
            <a:r>
              <a:rPr lang="en-GB" dirty="0"/>
              <a:t> in an R script box</a:t>
            </a:r>
          </a:p>
          <a:p>
            <a:r>
              <a:rPr lang="en-GB" dirty="0"/>
              <a:t>You then write an R script that returns a single visualisation</a:t>
            </a:r>
          </a:p>
        </p:txBody>
      </p:sp>
    </p:spTree>
    <p:extLst>
      <p:ext uri="{BB962C8B-B14F-4D97-AF65-F5344CB8AC3E}">
        <p14:creationId xmlns:p14="http://schemas.microsoft.com/office/powerpoint/2010/main" val="411673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With Excel In PowerBI.com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Excel workbooks can be displayed in PowerBI.com via Excel Online</a:t>
            </a:r>
          </a:p>
          <a:p>
            <a:pPr lvl="1"/>
            <a:r>
              <a:rPr lang="en-GB" dirty="0"/>
              <a:t>NB not all Excel functionality is supported</a:t>
            </a:r>
          </a:p>
          <a:p>
            <a:r>
              <a:rPr lang="en-GB" dirty="0"/>
              <a:t>The workbooks must be stored in OneDrive For Business</a:t>
            </a:r>
          </a:p>
          <a:p>
            <a:r>
              <a:rPr lang="en-GB" dirty="0"/>
              <a:t>You must then import inside PowerBI.com and choose the Connect, Manage And View Excel In Power BI option</a:t>
            </a:r>
          </a:p>
          <a:p>
            <a:r>
              <a:rPr lang="en-GB" dirty="0"/>
              <a:t>The workbook will become a new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96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Analyze</a:t>
            </a:r>
            <a:r>
              <a:rPr lang="en-GB" dirty="0"/>
              <a:t>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Analyze</a:t>
            </a:r>
            <a:r>
              <a:rPr lang="en-GB" dirty="0"/>
              <a:t> In Excel option allows you to query a dataset stored in PowerBI.com in Excel on the desktop</a:t>
            </a:r>
          </a:p>
          <a:p>
            <a:r>
              <a:rPr lang="en-GB" dirty="0"/>
              <a:t>Data can be queried in Excel using the same functionality that is available for local Power Pivot models and SQL Server Analysis Services:</a:t>
            </a:r>
          </a:p>
          <a:p>
            <a:pPr lvl="1"/>
            <a:r>
              <a:rPr lang="en-GB" dirty="0"/>
              <a:t>PivotTables and </a:t>
            </a:r>
            <a:r>
              <a:rPr lang="en-GB" dirty="0" err="1"/>
              <a:t>PivotCharts</a:t>
            </a:r>
            <a:endParaRPr lang="en-GB" dirty="0"/>
          </a:p>
          <a:p>
            <a:pPr lvl="1"/>
            <a:r>
              <a:rPr lang="en-GB" dirty="0"/>
              <a:t>Cube Functions</a:t>
            </a:r>
          </a:p>
          <a:p>
            <a:r>
              <a:rPr lang="en-GB" dirty="0"/>
              <a:t>Datasets must have explicit measures defined</a:t>
            </a:r>
          </a:p>
          <a:p>
            <a:r>
              <a:rPr lang="en-GB" dirty="0"/>
              <a:t>You need to download and install the latest version of the OLEDB for OLAP provider</a:t>
            </a:r>
          </a:p>
        </p:txBody>
      </p:sp>
    </p:spTree>
    <p:extLst>
      <p:ext uri="{BB962C8B-B14F-4D97-AF65-F5344CB8AC3E}">
        <p14:creationId xmlns:p14="http://schemas.microsoft.com/office/powerpoint/2010/main" val="418011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Dashboards In PowerBI.com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Dashboards provide a quick overview of key metrics</a:t>
            </a:r>
          </a:p>
          <a:p>
            <a:pPr lvl="1"/>
            <a:r>
              <a:rPr lang="en-GB" dirty="0"/>
              <a:t>Think of them as something like the Windows Start Screen</a:t>
            </a:r>
          </a:p>
          <a:p>
            <a:r>
              <a:rPr lang="en-GB" dirty="0"/>
              <a:t>Dashboards exist only in PowerBI.com</a:t>
            </a:r>
          </a:p>
          <a:p>
            <a:r>
              <a:rPr lang="en-GB" dirty="0"/>
              <a:t>Dashboards are made up of one or more tiles</a:t>
            </a:r>
          </a:p>
          <a:p>
            <a:r>
              <a:rPr lang="en-GB" dirty="0"/>
              <a:t>Dashboards can be printed</a:t>
            </a:r>
          </a:p>
          <a:p>
            <a:r>
              <a:rPr lang="en-GB" dirty="0"/>
              <a:t>Dashboards can have two layouts: one for the web and one for phones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5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 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pin any component from a report, or a whole page, or a chart or range from an uploaded Excel workbook, or an SSRS report to a dashboard</a:t>
            </a:r>
          </a:p>
          <a:p>
            <a:r>
              <a:rPr lang="en-GB" dirty="0"/>
              <a:t>By default, clicking on the component will take you to the report where that component is from</a:t>
            </a:r>
          </a:p>
          <a:p>
            <a:r>
              <a:rPr lang="en-GB" dirty="0"/>
              <a:t>Widgets allow you to embed textboxes, video, images or other web-based content</a:t>
            </a:r>
          </a:p>
          <a:p>
            <a:r>
              <a:rPr lang="en-GB" dirty="0"/>
              <a:t>The Power BI Publisher For Excel add-in allows you to pin </a:t>
            </a:r>
            <a:r>
              <a:rPr lang="en-GB" b="1" dirty="0"/>
              <a:t>images</a:t>
            </a:r>
            <a:r>
              <a:rPr lang="en-GB" dirty="0"/>
              <a:t> of ranges and charts to a dashboard from Excel on the desktop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73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 Configuration And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Dashboard components have various properties that can be configured:</a:t>
            </a:r>
          </a:p>
          <a:p>
            <a:pPr lvl="1"/>
            <a:r>
              <a:rPr lang="en-GB" dirty="0"/>
              <a:t>You can change the title and subtitle</a:t>
            </a:r>
          </a:p>
          <a:p>
            <a:pPr lvl="1"/>
            <a:r>
              <a:rPr lang="en-GB" dirty="0"/>
              <a:t>You can choose to display the time and date of the last refresh</a:t>
            </a:r>
          </a:p>
          <a:p>
            <a:pPr lvl="1"/>
            <a:r>
              <a:rPr lang="en-GB" dirty="0"/>
              <a:t>You can override the default click behaviour to open a URL</a:t>
            </a:r>
          </a:p>
          <a:p>
            <a:r>
              <a:rPr lang="en-GB" dirty="0"/>
              <a:t>You can export the data displayed in any component (on a dashboard or in a report) as a csv file</a:t>
            </a:r>
          </a:p>
          <a:p>
            <a:r>
              <a:rPr lang="en-GB" dirty="0"/>
              <a:t>Focus Mode allows you to pop a component out to full screen</a:t>
            </a:r>
          </a:p>
          <a:p>
            <a:r>
              <a:rPr lang="en-GB" dirty="0"/>
              <a:t>While in Focus Mode on a dashboard you can generate a QR code that can be printed and then scanned by mobile apps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36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Dashboard tiles that contain cards or gauges can have alerts set</a:t>
            </a:r>
          </a:p>
          <a:p>
            <a:r>
              <a:rPr lang="en-GB" dirty="0"/>
              <a:t>Alerts are triggered when a numeric value hits a given threshold</a:t>
            </a:r>
          </a:p>
          <a:p>
            <a:r>
              <a:rPr lang="en-GB" dirty="0"/>
              <a:t>Maximum notification frequency can be:</a:t>
            </a:r>
          </a:p>
          <a:p>
            <a:pPr lvl="1"/>
            <a:r>
              <a:rPr lang="en-GB" dirty="0"/>
              <a:t>Once an hour</a:t>
            </a:r>
          </a:p>
          <a:p>
            <a:pPr lvl="1"/>
            <a:r>
              <a:rPr lang="en-GB" dirty="0"/>
              <a:t>Once a day</a:t>
            </a:r>
          </a:p>
          <a:p>
            <a:r>
              <a:rPr lang="en-GB" dirty="0"/>
              <a:t>Alerts are shown in the Power BI Notification </a:t>
            </a:r>
            <a:r>
              <a:rPr lang="en-GB" dirty="0" err="1"/>
              <a:t>Center</a:t>
            </a:r>
            <a:r>
              <a:rPr lang="en-GB" dirty="0"/>
              <a:t> and are optionally sent by email</a:t>
            </a:r>
          </a:p>
        </p:txBody>
      </p:sp>
    </p:spTree>
    <p:extLst>
      <p:ext uri="{BB962C8B-B14F-4D97-AF65-F5344CB8AC3E}">
        <p14:creationId xmlns:p14="http://schemas.microsoft.com/office/powerpoint/2010/main" val="48340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Building Reports In Power BI Desktop And PowerBI.com</a:t>
            </a:r>
          </a:p>
          <a:p>
            <a:r>
              <a:rPr lang="en-GB" dirty="0"/>
              <a:t>Page Size</a:t>
            </a:r>
          </a:p>
          <a:p>
            <a:r>
              <a:rPr lang="en-GB" dirty="0"/>
              <a:t>Filtering Data And Visual Interactions</a:t>
            </a:r>
          </a:p>
          <a:p>
            <a:r>
              <a:rPr lang="en-GB" dirty="0"/>
              <a:t>Drilling Up/Down</a:t>
            </a:r>
          </a:p>
          <a:p>
            <a:r>
              <a:rPr lang="en-GB" dirty="0"/>
              <a:t>Working With Images</a:t>
            </a:r>
          </a:p>
          <a:p>
            <a:r>
              <a:rPr lang="en-GB" dirty="0"/>
              <a:t>Working With Maps</a:t>
            </a:r>
          </a:p>
          <a:p>
            <a:r>
              <a:rPr lang="en-GB" dirty="0"/>
              <a:t>Custom Visualisations</a:t>
            </a:r>
          </a:p>
          <a:p>
            <a:r>
              <a:rPr lang="en-GB" dirty="0"/>
              <a:t>R Visualisations</a:t>
            </a:r>
          </a:p>
          <a:p>
            <a:r>
              <a:rPr lang="en-GB" dirty="0"/>
              <a:t>Integration With Excel In PowerBI.com</a:t>
            </a:r>
          </a:p>
          <a:p>
            <a:r>
              <a:rPr lang="en-GB" dirty="0"/>
              <a:t>Dashboards In PowerBI.com</a:t>
            </a:r>
          </a:p>
          <a:p>
            <a:r>
              <a:rPr lang="en-GB" dirty="0"/>
              <a:t>Q&amp;A And Cortana</a:t>
            </a:r>
          </a:p>
          <a:p>
            <a:r>
              <a:rPr lang="en-GB" dirty="0"/>
              <a:t>Mobile BI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41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Quick Insights feature on a dataset or a </a:t>
            </a:r>
            <a:r>
              <a:rPr lang="en-GB"/>
              <a:t>pinned visualisation </a:t>
            </a:r>
            <a:r>
              <a:rPr lang="en-GB" dirty="0"/>
              <a:t>automatically generates a report based on various statistical methods</a:t>
            </a:r>
          </a:p>
          <a:p>
            <a:r>
              <a:rPr lang="en-GB" dirty="0"/>
              <a:t>It will flag up outliers, relationships, trends, seasonality, correlations</a:t>
            </a:r>
          </a:p>
          <a:p>
            <a:r>
              <a:rPr lang="en-GB" dirty="0"/>
              <a:t>Individual graphs can be pinned to a dashboard</a:t>
            </a:r>
          </a:p>
          <a:p>
            <a:r>
              <a:rPr lang="en-GB" dirty="0"/>
              <a:t>You may have to wait a few minutes after clicking on the Quick Insights button for the report to be generated</a:t>
            </a:r>
          </a:p>
          <a:p>
            <a:pPr lvl="1"/>
            <a:r>
              <a:rPr lang="en-GB" dirty="0"/>
              <a:t>If the data changes, you will need to manually refresh the report</a:t>
            </a:r>
          </a:p>
        </p:txBody>
      </p:sp>
    </p:spTree>
    <p:extLst>
      <p:ext uri="{BB962C8B-B14F-4D97-AF65-F5344CB8AC3E}">
        <p14:creationId xmlns:p14="http://schemas.microsoft.com/office/powerpoint/2010/main" val="357715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 And Cortana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 have created a dashboard, you can type English-language questions to query the data behind it</a:t>
            </a:r>
          </a:p>
          <a:p>
            <a:r>
              <a:rPr lang="en-GB" dirty="0"/>
              <a:t>This automatically interprets your question and creates a report for you – which you can then edit as normal</a:t>
            </a:r>
          </a:p>
          <a:p>
            <a:r>
              <a:rPr lang="en-GB" dirty="0"/>
              <a:t>You can then pin a question to a dashboard</a:t>
            </a:r>
          </a:p>
          <a:p>
            <a:r>
              <a:rPr lang="en-GB" dirty="0"/>
              <a:t>The interpretation can be improved by providing </a:t>
            </a:r>
            <a:r>
              <a:rPr lang="en-GB" i="1" dirty="0"/>
              <a:t>synonyms</a:t>
            </a:r>
            <a:r>
              <a:rPr lang="en-GB" dirty="0"/>
              <a:t> and </a:t>
            </a:r>
            <a:r>
              <a:rPr lang="en-GB" i="1" dirty="0"/>
              <a:t>phrasings</a:t>
            </a:r>
            <a:r>
              <a:rPr lang="en-GB" dirty="0"/>
              <a:t> to help Power BI understand what you mean</a:t>
            </a:r>
          </a:p>
          <a:p>
            <a:r>
              <a:rPr lang="en-GB" dirty="0"/>
              <a:t>Enabling Cortana integration on a dataset also uses this functionality to allow querying from Cortana on a Windows 10 PC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27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Published dashboards and reports are visible via the Power BI mobile apps</a:t>
            </a:r>
          </a:p>
          <a:p>
            <a:r>
              <a:rPr lang="en-GB" dirty="0"/>
              <a:t>Available on all major platforms: iPhone, iPad, Android, Windows 8.1/10 Desktop, Windows Mobile</a:t>
            </a:r>
          </a:p>
          <a:p>
            <a:r>
              <a:rPr lang="en-GB" dirty="0"/>
              <a:t>These apps are for report viewing only, not for creation</a:t>
            </a:r>
          </a:p>
          <a:p>
            <a:pPr lvl="1"/>
            <a:r>
              <a:rPr lang="en-GB" dirty="0"/>
              <a:t>To be used in preference to Power BI Desktop and emailing round .</a:t>
            </a:r>
            <a:r>
              <a:rPr lang="en-GB" dirty="0" err="1"/>
              <a:t>pbix</a:t>
            </a:r>
            <a:r>
              <a:rPr lang="en-GB" dirty="0"/>
              <a:t> files</a:t>
            </a:r>
          </a:p>
          <a:p>
            <a:r>
              <a:rPr lang="en-GB" dirty="0"/>
              <a:t>The way data is displayed and interacted with may be very different from what you see in the browser – they are optimised for touch screens and smaller displays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81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design </a:t>
            </a:r>
            <a:r>
              <a:rPr lang="en-GB" i="1" dirty="0"/>
              <a:t>reports</a:t>
            </a:r>
            <a:r>
              <a:rPr lang="en-GB" dirty="0"/>
              <a:t> in both Power BI Desktop and PowerBI.com</a:t>
            </a:r>
          </a:p>
          <a:p>
            <a:r>
              <a:rPr lang="en-GB" dirty="0"/>
              <a:t>If you design reports in Power BI Desktop you can share them by:</a:t>
            </a:r>
          </a:p>
          <a:p>
            <a:pPr lvl="1"/>
            <a:r>
              <a:rPr lang="en-GB" dirty="0"/>
              <a:t>Sharing the .</a:t>
            </a:r>
            <a:r>
              <a:rPr lang="en-GB" dirty="0" err="1"/>
              <a:t>pbix</a:t>
            </a:r>
            <a:r>
              <a:rPr lang="en-GB" dirty="0"/>
              <a:t> file, </a:t>
            </a:r>
            <a:r>
              <a:rPr lang="en-GB" dirty="0" err="1"/>
              <a:t>eg</a:t>
            </a:r>
            <a:r>
              <a:rPr lang="en-GB" dirty="0"/>
              <a:t> by email</a:t>
            </a:r>
          </a:p>
          <a:p>
            <a:pPr lvl="1"/>
            <a:r>
              <a:rPr lang="en-GB" dirty="0"/>
              <a:t>Publishing the .</a:t>
            </a:r>
            <a:r>
              <a:rPr lang="en-GB" dirty="0" err="1"/>
              <a:t>pbix</a:t>
            </a:r>
            <a:r>
              <a:rPr lang="en-GB" dirty="0"/>
              <a:t> file to PowerBI.com</a:t>
            </a:r>
          </a:p>
          <a:p>
            <a:r>
              <a:rPr lang="en-GB" dirty="0"/>
              <a:t>A .</a:t>
            </a:r>
            <a:r>
              <a:rPr lang="en-GB" dirty="0" err="1"/>
              <a:t>pbix</a:t>
            </a:r>
            <a:r>
              <a:rPr lang="en-GB" dirty="0"/>
              <a:t> file contains</a:t>
            </a:r>
          </a:p>
          <a:p>
            <a:pPr lvl="1"/>
            <a:r>
              <a:rPr lang="en-GB" dirty="0"/>
              <a:t>One or more queries for loading data</a:t>
            </a:r>
          </a:p>
          <a:p>
            <a:pPr lvl="1"/>
            <a:r>
              <a:rPr lang="en-GB" dirty="0"/>
              <a:t>One Data Model/Data Set – containing one or more tables</a:t>
            </a:r>
          </a:p>
          <a:p>
            <a:pPr lvl="1"/>
            <a:r>
              <a:rPr lang="en-GB" dirty="0"/>
              <a:t>One report – containing one or more </a:t>
            </a:r>
            <a:r>
              <a:rPr lang="en-GB" i="1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72080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report page contains one or more </a:t>
            </a:r>
            <a:r>
              <a:rPr lang="en-GB" i="1" dirty="0"/>
              <a:t>components</a:t>
            </a:r>
            <a:r>
              <a:rPr lang="en-GB" dirty="0"/>
              <a:t> </a:t>
            </a:r>
          </a:p>
          <a:p>
            <a:r>
              <a:rPr lang="en-GB" dirty="0"/>
              <a:t>A component can be</a:t>
            </a:r>
          </a:p>
          <a:p>
            <a:pPr lvl="1"/>
            <a:r>
              <a:rPr lang="en-GB" dirty="0"/>
              <a:t>Static, like a text box, shape or an image</a:t>
            </a:r>
          </a:p>
          <a:p>
            <a:pPr lvl="1"/>
            <a:r>
              <a:rPr lang="en-GB" dirty="0"/>
              <a:t>Data bound, like a table, matrix or graph</a:t>
            </a:r>
          </a:p>
          <a:p>
            <a:r>
              <a:rPr lang="en-GB" dirty="0"/>
              <a:t>Components can overlap with each other, with z-order specified</a:t>
            </a:r>
          </a:p>
          <a:p>
            <a:r>
              <a:rPr lang="en-GB" dirty="0"/>
              <a:t>Components can be aligned and distributed automatically</a:t>
            </a:r>
          </a:p>
          <a:p>
            <a:r>
              <a:rPr lang="en-GB" dirty="0"/>
              <a:t>Designing reports is just a matter of dragging components onto a page and then (if necessary) linking it to data from the Data Model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07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Display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page size is dynamic – it shrinks or grows the report to fit the available space</a:t>
            </a:r>
          </a:p>
          <a:p>
            <a:r>
              <a:rPr lang="en-GB" dirty="0"/>
              <a:t>You can also set specific aspect ratios, </a:t>
            </a:r>
            <a:r>
              <a:rPr lang="en-GB" dirty="0" err="1"/>
              <a:t>eg</a:t>
            </a:r>
            <a:r>
              <a:rPr lang="en-GB" dirty="0"/>
              <a:t> 16:9 or 4:3</a:t>
            </a:r>
          </a:p>
          <a:p>
            <a:r>
              <a:rPr lang="en-GB" dirty="0"/>
              <a:t>If you do this, you can also choose to fit the report to the screen, the width of the screen or a default size</a:t>
            </a:r>
          </a:p>
          <a:p>
            <a:r>
              <a:rPr lang="en-GB" dirty="0"/>
              <a:t>You can also set an image as the page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0069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components have three sets of properties, set in the Visualisations pane</a:t>
            </a:r>
          </a:p>
          <a:p>
            <a:pPr lvl="1"/>
            <a:r>
              <a:rPr lang="en-GB" dirty="0"/>
              <a:t>The Fields tab shows which fields are displayed, tooltips and which filters are applied</a:t>
            </a:r>
          </a:p>
          <a:p>
            <a:pPr lvl="1"/>
            <a:r>
              <a:rPr lang="en-GB" dirty="0"/>
              <a:t>The Format tab controls how the component is displayed</a:t>
            </a:r>
          </a:p>
          <a:p>
            <a:pPr lvl="1"/>
            <a:r>
              <a:rPr lang="en-GB" dirty="0"/>
              <a:t>The Analytics tab, for charts, allows you to add trend lines, average lines </a:t>
            </a:r>
            <a:r>
              <a:rPr lang="en-GB" dirty="0" err="1"/>
              <a:t>etc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34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shown in a report can be filtered in the Visualizations pane at:</a:t>
            </a:r>
          </a:p>
          <a:p>
            <a:pPr lvl="1"/>
            <a:r>
              <a:rPr lang="en-GB" dirty="0"/>
              <a:t>The report level</a:t>
            </a:r>
          </a:p>
          <a:p>
            <a:pPr lvl="1"/>
            <a:r>
              <a:rPr lang="en-GB" dirty="0"/>
              <a:t>The page level</a:t>
            </a:r>
          </a:p>
          <a:p>
            <a:pPr lvl="1"/>
            <a:r>
              <a:rPr lang="en-GB" dirty="0"/>
              <a:t>The component level</a:t>
            </a:r>
          </a:p>
          <a:p>
            <a:r>
              <a:rPr lang="en-GB" dirty="0"/>
              <a:t>Components such as slicers provide an on-screen way of filtering what is displayed too</a:t>
            </a:r>
          </a:p>
          <a:p>
            <a:r>
              <a:rPr lang="en-GB" dirty="0"/>
              <a:t>Also, selecting something (like a bar in a graph) can be used to filter or highlight values in other reports on the same page</a:t>
            </a:r>
          </a:p>
          <a:p>
            <a:pPr lvl="1"/>
            <a:r>
              <a:rPr lang="en-GB" dirty="0"/>
              <a:t>The Visual Interactions button allows you to control the exact behaviour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59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Drilling Down And Drilling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</a:t>
            </a:r>
            <a:r>
              <a:rPr lang="en-GB" i="1" dirty="0"/>
              <a:t>drill down </a:t>
            </a:r>
            <a:r>
              <a:rPr lang="en-GB" dirty="0"/>
              <a:t>from one level to another in a graph by:</a:t>
            </a:r>
          </a:p>
          <a:p>
            <a:pPr lvl="1"/>
            <a:r>
              <a:rPr lang="en-GB" dirty="0"/>
              <a:t>Putting multiple fields, or a hierarchy, in the Axis box</a:t>
            </a:r>
          </a:p>
          <a:p>
            <a:pPr lvl="1"/>
            <a:r>
              <a:rPr lang="en-GB" dirty="0"/>
              <a:t>Turning on Drill Mode</a:t>
            </a:r>
          </a:p>
          <a:p>
            <a:pPr lvl="1"/>
            <a:r>
              <a:rPr lang="en-GB" dirty="0"/>
              <a:t>Double-clicking on the item you want to drill down on, or</a:t>
            </a:r>
          </a:p>
          <a:p>
            <a:pPr lvl="1"/>
            <a:r>
              <a:rPr lang="en-GB" dirty="0"/>
              <a:t>Clicking on Drill All To The Next Level</a:t>
            </a:r>
          </a:p>
          <a:p>
            <a:r>
              <a:rPr lang="en-GB" dirty="0"/>
              <a:t>Drill up is also possible by clicking on the Drill Up button</a:t>
            </a:r>
          </a:p>
          <a:p>
            <a:r>
              <a:rPr lang="en-GB" dirty="0"/>
              <a:t>The See Records option shows you the data behind the chart in a table</a:t>
            </a:r>
          </a:p>
        </p:txBody>
      </p:sp>
    </p:spTree>
    <p:extLst>
      <p:ext uri="{BB962C8B-B14F-4D97-AF65-F5344CB8AC3E}">
        <p14:creationId xmlns:p14="http://schemas.microsoft.com/office/powerpoint/2010/main" val="241227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Single, static images can be added to a report</a:t>
            </a:r>
          </a:p>
          <a:p>
            <a:r>
              <a:rPr lang="en-GB" dirty="0"/>
              <a:t>You can display external images in a table, matrix or card by:</a:t>
            </a:r>
          </a:p>
          <a:p>
            <a:pPr lvl="1"/>
            <a:r>
              <a:rPr lang="en-GB" dirty="0"/>
              <a:t>Loading a column that contains the URL of the image to display</a:t>
            </a:r>
          </a:p>
          <a:p>
            <a:pPr lvl="1"/>
            <a:r>
              <a:rPr lang="en-GB" dirty="0"/>
              <a:t>Setting its category to Image URL</a:t>
            </a:r>
          </a:p>
        </p:txBody>
      </p:sp>
    </p:spTree>
    <p:extLst>
      <p:ext uri="{BB962C8B-B14F-4D97-AF65-F5344CB8AC3E}">
        <p14:creationId xmlns:p14="http://schemas.microsoft.com/office/powerpoint/2010/main" val="157703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1510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09 – Building Reports And Dashboards</vt:lpstr>
      <vt:lpstr>Agenda</vt:lpstr>
      <vt:lpstr>Building Reports</vt:lpstr>
      <vt:lpstr>Building Reports</vt:lpstr>
      <vt:lpstr>Page Display Settings</vt:lpstr>
      <vt:lpstr>Configuring Components</vt:lpstr>
      <vt:lpstr>Filtering Data</vt:lpstr>
      <vt:lpstr>Drilling Down And Drilling Up</vt:lpstr>
      <vt:lpstr>Working With Images</vt:lpstr>
      <vt:lpstr>Working With Maps</vt:lpstr>
      <vt:lpstr>Working With Maps</vt:lpstr>
      <vt:lpstr>Custom Visualisations</vt:lpstr>
      <vt:lpstr>Working With R Visualisations</vt:lpstr>
      <vt:lpstr>Integration With Excel In PowerBI.com</vt:lpstr>
      <vt:lpstr>Analyze In Excel</vt:lpstr>
      <vt:lpstr>Dashboards In PowerBI.com</vt:lpstr>
      <vt:lpstr>Dashboard Tiles</vt:lpstr>
      <vt:lpstr>Dashboard Configuration And Options</vt:lpstr>
      <vt:lpstr>Dashboard Alerts</vt:lpstr>
      <vt:lpstr>Quick Insights</vt:lpstr>
      <vt:lpstr>Q&amp;A And Cortana</vt:lpstr>
      <vt:lpstr>Mobile BI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 – Building Reports And Dashboards</dc:title>
  <dc:creator>Chris Webb</dc:creator>
  <cp:lastModifiedBy>Windows User</cp:lastModifiedBy>
  <cp:revision>53</cp:revision>
  <dcterms:created xsi:type="dcterms:W3CDTF">2015-11-18T23:22:33Z</dcterms:created>
  <dcterms:modified xsi:type="dcterms:W3CDTF">2023-03-25T16:01:07Z</dcterms:modified>
</cp:coreProperties>
</file>