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0B54FA-CAF5-B2D9-B1F0-7E9E65AAEF56}" v="63" dt="2024-06-19T06:59:22.358"/>
    <p1510:client id="{AA6AA04A-8027-26BA-3EE1-C8C7D428226D}" v="3209" dt="2024-06-19T08:43:17.9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2853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02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7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1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82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6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19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68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54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89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76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4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oto-paysage.com/displayimage.php?album=217&amp;pid=296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20/04/what-are-the-best-learning-tools-for-networking-students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ile-doctor.com/2016/06/09/five-attributes-good-scrum-team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31384CA-BBDF-78EA-C1B6-7C26234E0B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081EE3-B6BE-9584-F5AF-E5F6484DA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colorful light bulb with business icons">
            <a:extLst>
              <a:ext uri="{FF2B5EF4-FFF2-40B4-BE49-F238E27FC236}">
                <a16:creationId xmlns:a16="http://schemas.microsoft.com/office/drawing/2014/main" id="{478E045A-4873-AB20-29BC-E77C3100C2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9729" r="-2" b="9878"/>
          <a:stretch/>
        </p:blipFill>
        <p:spPr>
          <a:xfrm>
            <a:off x="20" y="10"/>
            <a:ext cx="12191978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22200" y="935865"/>
            <a:ext cx="4769214" cy="3140116"/>
          </a:xfrm>
          <a:noFill/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Scrum Sprint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 Retrospective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 and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38668" y="3846787"/>
            <a:ext cx="3957908" cy="1580858"/>
          </a:xfrm>
          <a:noFill/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Tyler Golden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Southern New Hampshire University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8083107-365E-2697-D22F-25A7DDF59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6726381" y="934038"/>
            <a:ext cx="4523587" cy="4991433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0 w 10019371"/>
              <a:gd name="connsiteY0" fmla="*/ 1655069 h 4920343"/>
              <a:gd name="connsiteX1" fmla="*/ 33577 w 10019371"/>
              <a:gd name="connsiteY1" fmla="*/ 0 h 4920343"/>
              <a:gd name="connsiteX2" fmla="*/ 10019371 w 10019371"/>
              <a:gd name="connsiteY2" fmla="*/ 0 h 4920343"/>
              <a:gd name="connsiteX3" fmla="*/ 10019371 w 10019371"/>
              <a:gd name="connsiteY3" fmla="*/ 4920343 h 4920343"/>
              <a:gd name="connsiteX4" fmla="*/ 33577 w 10019371"/>
              <a:gd name="connsiteY4" fmla="*/ 4920343 h 4920343"/>
              <a:gd name="connsiteX5" fmla="*/ 33577 w 10019371"/>
              <a:gd name="connsiteY5" fmla="*/ 4119525 h 4920343"/>
              <a:gd name="connsiteX0" fmla="*/ 0 w 9991028"/>
              <a:gd name="connsiteY0" fmla="*/ 1645173 h 4920343"/>
              <a:gd name="connsiteX1" fmla="*/ 5234 w 9991028"/>
              <a:gd name="connsiteY1" fmla="*/ 0 h 4920343"/>
              <a:gd name="connsiteX2" fmla="*/ 9991028 w 9991028"/>
              <a:gd name="connsiteY2" fmla="*/ 0 h 4920343"/>
              <a:gd name="connsiteX3" fmla="*/ 9991028 w 9991028"/>
              <a:gd name="connsiteY3" fmla="*/ 4920343 h 4920343"/>
              <a:gd name="connsiteX4" fmla="*/ 5234 w 9991028"/>
              <a:gd name="connsiteY4" fmla="*/ 4920343 h 4920343"/>
              <a:gd name="connsiteX5" fmla="*/ 5234 w 9991028"/>
              <a:gd name="connsiteY5" fmla="*/ 4119525 h 4920343"/>
              <a:gd name="connsiteX0" fmla="*/ 59 w 9986364"/>
              <a:gd name="connsiteY0" fmla="*/ 1639236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60 w 9986364"/>
              <a:gd name="connsiteY0" fmla="*/ 1847740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1626 w 9985937"/>
              <a:gd name="connsiteY0" fmla="*/ 1797498 h 4920343"/>
              <a:gd name="connsiteX1" fmla="*/ 143 w 9985937"/>
              <a:gd name="connsiteY1" fmla="*/ 0 h 4920343"/>
              <a:gd name="connsiteX2" fmla="*/ 9985937 w 9985937"/>
              <a:gd name="connsiteY2" fmla="*/ 0 h 4920343"/>
              <a:gd name="connsiteX3" fmla="*/ 9985937 w 9985937"/>
              <a:gd name="connsiteY3" fmla="*/ 4920343 h 4920343"/>
              <a:gd name="connsiteX4" fmla="*/ 143 w 9985937"/>
              <a:gd name="connsiteY4" fmla="*/ 4920343 h 4920343"/>
              <a:gd name="connsiteX5" fmla="*/ 143 w 9985937"/>
              <a:gd name="connsiteY5" fmla="*/ 4119525 h 4920343"/>
              <a:gd name="connsiteX0" fmla="*/ 62 w 9986364"/>
              <a:gd name="connsiteY0" fmla="*/ 1779914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7584 w 9985899"/>
              <a:gd name="connsiteY0" fmla="*/ 1779914 h 4920343"/>
              <a:gd name="connsiteX1" fmla="*/ 105 w 9985899"/>
              <a:gd name="connsiteY1" fmla="*/ 0 h 4920343"/>
              <a:gd name="connsiteX2" fmla="*/ 9985899 w 9985899"/>
              <a:gd name="connsiteY2" fmla="*/ 0 h 4920343"/>
              <a:gd name="connsiteX3" fmla="*/ 9985899 w 9985899"/>
              <a:gd name="connsiteY3" fmla="*/ 4920343 h 4920343"/>
              <a:gd name="connsiteX4" fmla="*/ 105 w 9985899"/>
              <a:gd name="connsiteY4" fmla="*/ 4920343 h 4920343"/>
              <a:gd name="connsiteX5" fmla="*/ 105 w 9985899"/>
              <a:gd name="connsiteY5" fmla="*/ 4119525 h 4920343"/>
              <a:gd name="connsiteX0" fmla="*/ 17584 w 9985899"/>
              <a:gd name="connsiteY0" fmla="*/ 1779914 h 4920343"/>
              <a:gd name="connsiteX1" fmla="*/ 105 w 9985899"/>
              <a:gd name="connsiteY1" fmla="*/ 0 h 4920343"/>
              <a:gd name="connsiteX2" fmla="*/ 9985899 w 9985899"/>
              <a:gd name="connsiteY2" fmla="*/ 0 h 4920343"/>
              <a:gd name="connsiteX3" fmla="*/ 9985899 w 9985899"/>
              <a:gd name="connsiteY3" fmla="*/ 4920343 h 4920343"/>
              <a:gd name="connsiteX4" fmla="*/ 105 w 9985899"/>
              <a:gd name="connsiteY4" fmla="*/ 4920343 h 4920343"/>
              <a:gd name="connsiteX5" fmla="*/ 3331 w 9985899"/>
              <a:gd name="connsiteY5" fmla="*/ 4251727 h 4920343"/>
              <a:gd name="connsiteX0" fmla="*/ 23936 w 9992251"/>
              <a:gd name="connsiteY0" fmla="*/ 1779914 h 4920343"/>
              <a:gd name="connsiteX1" fmla="*/ 6457 w 9992251"/>
              <a:gd name="connsiteY1" fmla="*/ 0 h 4920343"/>
              <a:gd name="connsiteX2" fmla="*/ 9992251 w 9992251"/>
              <a:gd name="connsiteY2" fmla="*/ 0 h 4920343"/>
              <a:gd name="connsiteX3" fmla="*/ 9992251 w 9992251"/>
              <a:gd name="connsiteY3" fmla="*/ 4920343 h 4920343"/>
              <a:gd name="connsiteX4" fmla="*/ 6457 w 9992251"/>
              <a:gd name="connsiteY4" fmla="*/ 4920343 h 4920343"/>
              <a:gd name="connsiteX5" fmla="*/ 0 w 9992251"/>
              <a:gd name="connsiteY5" fmla="*/ 4250393 h 4920343"/>
              <a:gd name="connsiteX0" fmla="*/ 20707 w 9989022"/>
              <a:gd name="connsiteY0" fmla="*/ 1779914 h 4920343"/>
              <a:gd name="connsiteX1" fmla="*/ 3228 w 9989022"/>
              <a:gd name="connsiteY1" fmla="*/ 0 h 4920343"/>
              <a:gd name="connsiteX2" fmla="*/ 9989022 w 9989022"/>
              <a:gd name="connsiteY2" fmla="*/ 0 h 4920343"/>
              <a:gd name="connsiteX3" fmla="*/ 9989022 w 9989022"/>
              <a:gd name="connsiteY3" fmla="*/ 4920343 h 4920343"/>
              <a:gd name="connsiteX4" fmla="*/ 3228 w 9989022"/>
              <a:gd name="connsiteY4" fmla="*/ 4920343 h 4920343"/>
              <a:gd name="connsiteX5" fmla="*/ 0 w 9989022"/>
              <a:gd name="connsiteY5" fmla="*/ 4250394 h 4920343"/>
              <a:gd name="connsiteX0" fmla="*/ 17583 w 9985898"/>
              <a:gd name="connsiteY0" fmla="*/ 1779914 h 4920343"/>
              <a:gd name="connsiteX1" fmla="*/ 104 w 9985898"/>
              <a:gd name="connsiteY1" fmla="*/ 0 h 4920343"/>
              <a:gd name="connsiteX2" fmla="*/ 9985898 w 9985898"/>
              <a:gd name="connsiteY2" fmla="*/ 0 h 4920343"/>
              <a:gd name="connsiteX3" fmla="*/ 9985898 w 9985898"/>
              <a:gd name="connsiteY3" fmla="*/ 4920343 h 4920343"/>
              <a:gd name="connsiteX4" fmla="*/ 104 w 9985898"/>
              <a:gd name="connsiteY4" fmla="*/ 4920343 h 4920343"/>
              <a:gd name="connsiteX5" fmla="*/ 6559 w 9985898"/>
              <a:gd name="connsiteY5" fmla="*/ 4251729 h 4920343"/>
              <a:gd name="connsiteX0" fmla="*/ 23935 w 9992250"/>
              <a:gd name="connsiteY0" fmla="*/ 1779914 h 4920343"/>
              <a:gd name="connsiteX1" fmla="*/ 6456 w 9992250"/>
              <a:gd name="connsiteY1" fmla="*/ 0 h 4920343"/>
              <a:gd name="connsiteX2" fmla="*/ 9992250 w 9992250"/>
              <a:gd name="connsiteY2" fmla="*/ 0 h 4920343"/>
              <a:gd name="connsiteX3" fmla="*/ 9992250 w 9992250"/>
              <a:gd name="connsiteY3" fmla="*/ 4920343 h 4920343"/>
              <a:gd name="connsiteX4" fmla="*/ 6456 w 9992250"/>
              <a:gd name="connsiteY4" fmla="*/ 4920343 h 4920343"/>
              <a:gd name="connsiteX5" fmla="*/ 0 w 9992250"/>
              <a:gd name="connsiteY5" fmla="*/ 4255735 h 4920343"/>
              <a:gd name="connsiteX0" fmla="*/ 20706 w 9989021"/>
              <a:gd name="connsiteY0" fmla="*/ 1779914 h 4920343"/>
              <a:gd name="connsiteX1" fmla="*/ 3227 w 9989021"/>
              <a:gd name="connsiteY1" fmla="*/ 0 h 4920343"/>
              <a:gd name="connsiteX2" fmla="*/ 9989021 w 9989021"/>
              <a:gd name="connsiteY2" fmla="*/ 0 h 4920343"/>
              <a:gd name="connsiteX3" fmla="*/ 9989021 w 9989021"/>
              <a:gd name="connsiteY3" fmla="*/ 4920343 h 4920343"/>
              <a:gd name="connsiteX4" fmla="*/ 3227 w 9989021"/>
              <a:gd name="connsiteY4" fmla="*/ 4920343 h 4920343"/>
              <a:gd name="connsiteX5" fmla="*/ 0 w 9989021"/>
              <a:gd name="connsiteY5" fmla="*/ 4255735 h 4920343"/>
              <a:gd name="connsiteX0" fmla="*/ 1339 w 9989021"/>
              <a:gd name="connsiteY0" fmla="*/ 2408875 h 4920343"/>
              <a:gd name="connsiteX1" fmla="*/ 3227 w 9989021"/>
              <a:gd name="connsiteY1" fmla="*/ 0 h 4920343"/>
              <a:gd name="connsiteX2" fmla="*/ 9989021 w 9989021"/>
              <a:gd name="connsiteY2" fmla="*/ 0 h 4920343"/>
              <a:gd name="connsiteX3" fmla="*/ 9989021 w 9989021"/>
              <a:gd name="connsiteY3" fmla="*/ 4920343 h 4920343"/>
              <a:gd name="connsiteX4" fmla="*/ 3227 w 9989021"/>
              <a:gd name="connsiteY4" fmla="*/ 4920343 h 4920343"/>
              <a:gd name="connsiteX5" fmla="*/ 0 w 9989021"/>
              <a:gd name="connsiteY5" fmla="*/ 4255735 h 4920343"/>
              <a:gd name="connsiteX0" fmla="*/ 11022 w 9989021"/>
              <a:gd name="connsiteY0" fmla="*/ 2454278 h 4920343"/>
              <a:gd name="connsiteX1" fmla="*/ 3227 w 9989021"/>
              <a:gd name="connsiteY1" fmla="*/ 0 h 4920343"/>
              <a:gd name="connsiteX2" fmla="*/ 9989021 w 9989021"/>
              <a:gd name="connsiteY2" fmla="*/ 0 h 4920343"/>
              <a:gd name="connsiteX3" fmla="*/ 9989021 w 9989021"/>
              <a:gd name="connsiteY3" fmla="*/ 4920343 h 4920343"/>
              <a:gd name="connsiteX4" fmla="*/ 3227 w 9989021"/>
              <a:gd name="connsiteY4" fmla="*/ 4920343 h 4920343"/>
              <a:gd name="connsiteX5" fmla="*/ 0 w 9989021"/>
              <a:gd name="connsiteY5" fmla="*/ 4255735 h 4920343"/>
              <a:gd name="connsiteX0" fmla="*/ 0 w 9990908"/>
              <a:gd name="connsiteY0" fmla="*/ 2455614 h 4920343"/>
              <a:gd name="connsiteX1" fmla="*/ 5114 w 9990908"/>
              <a:gd name="connsiteY1" fmla="*/ 0 h 4920343"/>
              <a:gd name="connsiteX2" fmla="*/ 9990908 w 9990908"/>
              <a:gd name="connsiteY2" fmla="*/ 0 h 4920343"/>
              <a:gd name="connsiteX3" fmla="*/ 9990908 w 9990908"/>
              <a:gd name="connsiteY3" fmla="*/ 4920343 h 4920343"/>
              <a:gd name="connsiteX4" fmla="*/ 5114 w 9990908"/>
              <a:gd name="connsiteY4" fmla="*/ 4920343 h 4920343"/>
              <a:gd name="connsiteX5" fmla="*/ 1887 w 9990908"/>
              <a:gd name="connsiteY5" fmla="*/ 425573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90908" h="4920343">
                <a:moveTo>
                  <a:pt x="0" y="2455614"/>
                </a:moveTo>
                <a:cubicBezTo>
                  <a:pt x="1745" y="1907223"/>
                  <a:pt x="3369" y="548391"/>
                  <a:pt x="5114" y="0"/>
                </a:cubicBezTo>
                <a:lnTo>
                  <a:pt x="9990908" y="0"/>
                </a:lnTo>
                <a:lnTo>
                  <a:pt x="9990908" y="4920343"/>
                </a:lnTo>
                <a:lnTo>
                  <a:pt x="5114" y="4920343"/>
                </a:lnTo>
                <a:cubicBezTo>
                  <a:pt x="5114" y="4653404"/>
                  <a:pt x="1887" y="4522674"/>
                  <a:pt x="1887" y="4255735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FDCCA3-5CE7-058C-1962-A071B764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F24CF1-EE7F-86B3-94A8-3CD26A1AD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2436" y="936887"/>
            <a:ext cx="3733630" cy="4337163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EE8910-D4B4-E41A-F29A-1066EBBAE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7" y="950733"/>
            <a:ext cx="4692832" cy="808252"/>
          </a:xfrm>
          <a:noFill/>
        </p:spPr>
        <p:txBody>
          <a:bodyPr>
            <a:normAutofit/>
          </a:bodyPr>
          <a:lstStyle/>
          <a:p>
            <a:r>
              <a:rPr lang="en-US" dirty="0"/>
              <a:t>Scrum-Agile Rolls</a:t>
            </a:r>
          </a:p>
        </p:txBody>
      </p:sp>
      <p:pic>
        <p:nvPicPr>
          <p:cNvPr id="11" name="Picture 10" descr="Free Images : computer, hand, screen, internet, finger, lens, macro ...">
            <a:extLst>
              <a:ext uri="{FF2B5EF4-FFF2-40B4-BE49-F238E27FC236}">
                <a16:creationId xmlns:a16="http://schemas.microsoft.com/office/drawing/2014/main" id="{9D89837B-10DA-F159-D7B2-0328650E34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18228"/>
          <a:stretch/>
        </p:blipFill>
        <p:spPr>
          <a:xfrm>
            <a:off x="6817011" y="1606437"/>
            <a:ext cx="3779022" cy="4337163"/>
          </a:xfrm>
          <a:prstGeom prst="rect">
            <a:avLst/>
          </a:prstGeom>
        </p:spPr>
      </p:pic>
      <p:sp>
        <p:nvSpPr>
          <p:cNvPr id="93" name="Content Placeholder 92">
            <a:extLst>
              <a:ext uri="{FF2B5EF4-FFF2-40B4-BE49-F238E27FC236}">
                <a16:creationId xmlns:a16="http://schemas.microsoft.com/office/drawing/2014/main" id="{803D7EBF-1A44-0B95-702A-519965703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23" y="2189601"/>
            <a:ext cx="2622717" cy="15746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Scrum Master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Team optimization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Servant leader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The coach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AC5EB87-A363-CCEA-7619-BBE87A7CA9AB}"/>
              </a:ext>
            </a:extLst>
          </p:cNvPr>
          <p:cNvSpPr txBox="1"/>
          <p:nvPr/>
        </p:nvSpPr>
        <p:spPr>
          <a:xfrm>
            <a:off x="430458" y="3773768"/>
            <a:ext cx="36576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Product Owner</a:t>
            </a:r>
          </a:p>
          <a:p>
            <a:pPr marL="742950" lvl="1" indent="-285750">
              <a:buFont typeface="Courier New"/>
              <a:buChar char="o"/>
            </a:pPr>
            <a:r>
              <a:rPr lang="en-US" dirty="0"/>
              <a:t>Represents the customer</a:t>
            </a:r>
          </a:p>
          <a:p>
            <a:pPr marL="742950" lvl="1" indent="-285750">
              <a:buFont typeface="Courier New"/>
              <a:buChar char="o"/>
            </a:pPr>
            <a:r>
              <a:rPr lang="en-US" dirty="0"/>
              <a:t>Manages the backlog</a:t>
            </a:r>
          </a:p>
          <a:p>
            <a:pPr marL="742950" lvl="1" indent="-285750">
              <a:buFont typeface="Courier New"/>
              <a:buChar char="o"/>
            </a:pPr>
            <a:r>
              <a:rPr lang="en-US" dirty="0"/>
              <a:t>Develop the product goal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17CB23C-9134-8D2B-921C-721DF6B1A6B2}"/>
              </a:ext>
            </a:extLst>
          </p:cNvPr>
          <p:cNvSpPr txBox="1"/>
          <p:nvPr/>
        </p:nvSpPr>
        <p:spPr>
          <a:xfrm>
            <a:off x="434484" y="5190225"/>
            <a:ext cx="417576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dirty="0"/>
              <a:t>Developer</a:t>
            </a:r>
          </a:p>
          <a:p>
            <a:pPr marL="742950" lvl="1" indent="-285750">
              <a:buFont typeface="Courier New"/>
              <a:buChar char="o"/>
            </a:pPr>
            <a:r>
              <a:rPr lang="en-US" dirty="0"/>
              <a:t>Product tester</a:t>
            </a:r>
          </a:p>
          <a:p>
            <a:pPr marL="742950" lvl="1" indent="-285750">
              <a:buFont typeface="Courier New"/>
              <a:buChar char="o"/>
            </a:pPr>
            <a:r>
              <a:rPr lang="en-US" dirty="0"/>
              <a:t>Aid in sprint planning</a:t>
            </a:r>
          </a:p>
          <a:p>
            <a:pPr marL="742950" lvl="1" indent="-285750">
              <a:buFont typeface="Courier New"/>
              <a:buChar char="o"/>
            </a:pPr>
            <a:r>
              <a:rPr lang="en-US" dirty="0"/>
              <a:t>Helps others on scrum team with obstacles</a:t>
            </a:r>
          </a:p>
        </p:txBody>
      </p:sp>
    </p:spTree>
    <p:extLst>
      <p:ext uri="{BB962C8B-B14F-4D97-AF65-F5344CB8AC3E}">
        <p14:creationId xmlns:p14="http://schemas.microsoft.com/office/powerpoint/2010/main" val="2577203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12CB9FF-7D0E-C6EE-FD1E-5414C1C2F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AF4B06-53F0-C847-8C21-2E98F1814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Computer Computing Information · Free photo on Pixabay">
            <a:extLst>
              <a:ext uri="{FF2B5EF4-FFF2-40B4-BE49-F238E27FC236}">
                <a16:creationId xmlns:a16="http://schemas.microsoft.com/office/drawing/2014/main" id="{A79EAC5F-E575-ED41-2482-FD2285AA8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</a:blip>
          <a:srcRect t="11593" b="13407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209CF69-6CF6-B01F-3539-6718EDFC6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5811987" y="-3962526"/>
            <a:ext cx="547377" cy="10342555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0 w 9987788"/>
              <a:gd name="connsiteY0" fmla="*/ 2249229 h 4920343"/>
              <a:gd name="connsiteX1" fmla="*/ 1994 w 9987788"/>
              <a:gd name="connsiteY1" fmla="*/ 0 h 4920343"/>
              <a:gd name="connsiteX2" fmla="*/ 9987788 w 9987788"/>
              <a:gd name="connsiteY2" fmla="*/ 0 h 4920343"/>
              <a:gd name="connsiteX3" fmla="*/ 9987788 w 9987788"/>
              <a:gd name="connsiteY3" fmla="*/ 4920343 h 4920343"/>
              <a:gd name="connsiteX4" fmla="*/ 1994 w 9987788"/>
              <a:gd name="connsiteY4" fmla="*/ 4920343 h 4920343"/>
              <a:gd name="connsiteX5" fmla="*/ 1994 w 9987788"/>
              <a:gd name="connsiteY5" fmla="*/ 4119525 h 4920343"/>
              <a:gd name="connsiteX0" fmla="*/ 10003 w 9985823"/>
              <a:gd name="connsiteY0" fmla="*/ 2385996 h 4920343"/>
              <a:gd name="connsiteX1" fmla="*/ 29 w 9985823"/>
              <a:gd name="connsiteY1" fmla="*/ 0 h 4920343"/>
              <a:gd name="connsiteX2" fmla="*/ 9985823 w 9985823"/>
              <a:gd name="connsiteY2" fmla="*/ 0 h 4920343"/>
              <a:gd name="connsiteX3" fmla="*/ 9985823 w 9985823"/>
              <a:gd name="connsiteY3" fmla="*/ 4920343 h 4920343"/>
              <a:gd name="connsiteX4" fmla="*/ 29 w 9985823"/>
              <a:gd name="connsiteY4" fmla="*/ 4920343 h 4920343"/>
              <a:gd name="connsiteX5" fmla="*/ 29 w 9985823"/>
              <a:gd name="connsiteY5" fmla="*/ 4119525 h 4920343"/>
              <a:gd name="connsiteX0" fmla="*/ 192 w 9985985"/>
              <a:gd name="connsiteY0" fmla="*/ 2390079 h 4920343"/>
              <a:gd name="connsiteX1" fmla="*/ 191 w 9985985"/>
              <a:gd name="connsiteY1" fmla="*/ 0 h 4920343"/>
              <a:gd name="connsiteX2" fmla="*/ 9985985 w 9985985"/>
              <a:gd name="connsiteY2" fmla="*/ 0 h 4920343"/>
              <a:gd name="connsiteX3" fmla="*/ 9985985 w 9985985"/>
              <a:gd name="connsiteY3" fmla="*/ 4920343 h 4920343"/>
              <a:gd name="connsiteX4" fmla="*/ 191 w 9985985"/>
              <a:gd name="connsiteY4" fmla="*/ 4920343 h 4920343"/>
              <a:gd name="connsiteX5" fmla="*/ 191 w 9985985"/>
              <a:gd name="connsiteY5" fmla="*/ 4119525 h 4920343"/>
              <a:gd name="connsiteX0" fmla="*/ 192 w 9985985"/>
              <a:gd name="connsiteY0" fmla="*/ 2390079 h 4920343"/>
              <a:gd name="connsiteX1" fmla="*/ 191 w 9985985"/>
              <a:gd name="connsiteY1" fmla="*/ 0 h 4920343"/>
              <a:gd name="connsiteX2" fmla="*/ 9985985 w 9985985"/>
              <a:gd name="connsiteY2" fmla="*/ 0 h 4920343"/>
              <a:gd name="connsiteX3" fmla="*/ 9985985 w 9985985"/>
              <a:gd name="connsiteY3" fmla="*/ 4920343 h 4920343"/>
              <a:gd name="connsiteX4" fmla="*/ 191 w 9985985"/>
              <a:gd name="connsiteY4" fmla="*/ 4920343 h 4920343"/>
              <a:gd name="connsiteX0" fmla="*/ 192 w 9985985"/>
              <a:gd name="connsiteY0" fmla="*/ 2390079 h 4920343"/>
              <a:gd name="connsiteX1" fmla="*/ 191 w 9985985"/>
              <a:gd name="connsiteY1" fmla="*/ 0 h 4920343"/>
              <a:gd name="connsiteX2" fmla="*/ 9985985 w 9985985"/>
              <a:gd name="connsiteY2" fmla="*/ 0 h 4920343"/>
              <a:gd name="connsiteX3" fmla="*/ 9985985 w 9985985"/>
              <a:gd name="connsiteY3" fmla="*/ 4920343 h 4920343"/>
              <a:gd name="connsiteX0" fmla="*/ -1 w 9985793"/>
              <a:gd name="connsiteY0" fmla="*/ 0 h 4920343"/>
              <a:gd name="connsiteX1" fmla="*/ 9985793 w 9985793"/>
              <a:gd name="connsiteY1" fmla="*/ 0 h 4920343"/>
              <a:gd name="connsiteX2" fmla="*/ 9985793 w 9985793"/>
              <a:gd name="connsiteY2" fmla="*/ 4920343 h 4920343"/>
              <a:gd name="connsiteX0" fmla="*/ 0 w 2295500"/>
              <a:gd name="connsiteY0" fmla="*/ 0 h 4925526"/>
              <a:gd name="connsiteX1" fmla="*/ 2295500 w 2295500"/>
              <a:gd name="connsiteY1" fmla="*/ 5183 h 4925526"/>
              <a:gd name="connsiteX2" fmla="*/ 2295500 w 2295500"/>
              <a:gd name="connsiteY2" fmla="*/ 4925526 h 4925526"/>
              <a:gd name="connsiteX0" fmla="*/ 0 w 866754"/>
              <a:gd name="connsiteY0" fmla="*/ 2592 h 4920343"/>
              <a:gd name="connsiteX1" fmla="*/ 866754 w 866754"/>
              <a:gd name="connsiteY1" fmla="*/ 0 h 4920343"/>
              <a:gd name="connsiteX2" fmla="*/ 866754 w 866754"/>
              <a:gd name="connsiteY2" fmla="*/ 4920343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6754" h="4920343">
                <a:moveTo>
                  <a:pt x="0" y="2592"/>
                </a:moveTo>
                <a:lnTo>
                  <a:pt x="866754" y="0"/>
                </a:lnTo>
                <a:lnTo>
                  <a:pt x="866754" y="4920343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950B3B1-E09E-2E5C-DA01-D850800DF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5041" y="933221"/>
            <a:ext cx="0" cy="3566765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03A1D62-23C1-901B-42CA-7DD6F7C0B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06266" y="1269571"/>
            <a:ext cx="3468315" cy="5838422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0 w 9987788"/>
              <a:gd name="connsiteY0" fmla="*/ 2249229 h 4920343"/>
              <a:gd name="connsiteX1" fmla="*/ 1994 w 9987788"/>
              <a:gd name="connsiteY1" fmla="*/ 0 h 4920343"/>
              <a:gd name="connsiteX2" fmla="*/ 9987788 w 9987788"/>
              <a:gd name="connsiteY2" fmla="*/ 0 h 4920343"/>
              <a:gd name="connsiteX3" fmla="*/ 9987788 w 9987788"/>
              <a:gd name="connsiteY3" fmla="*/ 4920343 h 4920343"/>
              <a:gd name="connsiteX4" fmla="*/ 1994 w 9987788"/>
              <a:gd name="connsiteY4" fmla="*/ 4920343 h 4920343"/>
              <a:gd name="connsiteX5" fmla="*/ 1994 w 9987788"/>
              <a:gd name="connsiteY5" fmla="*/ 4119525 h 4920343"/>
              <a:gd name="connsiteX0" fmla="*/ 10003 w 9985823"/>
              <a:gd name="connsiteY0" fmla="*/ 2385996 h 4920343"/>
              <a:gd name="connsiteX1" fmla="*/ 29 w 9985823"/>
              <a:gd name="connsiteY1" fmla="*/ 0 h 4920343"/>
              <a:gd name="connsiteX2" fmla="*/ 9985823 w 9985823"/>
              <a:gd name="connsiteY2" fmla="*/ 0 h 4920343"/>
              <a:gd name="connsiteX3" fmla="*/ 9985823 w 9985823"/>
              <a:gd name="connsiteY3" fmla="*/ 4920343 h 4920343"/>
              <a:gd name="connsiteX4" fmla="*/ 29 w 9985823"/>
              <a:gd name="connsiteY4" fmla="*/ 4920343 h 4920343"/>
              <a:gd name="connsiteX5" fmla="*/ 29 w 9985823"/>
              <a:gd name="connsiteY5" fmla="*/ 4119525 h 4920343"/>
              <a:gd name="connsiteX0" fmla="*/ 192 w 9985985"/>
              <a:gd name="connsiteY0" fmla="*/ 2390079 h 4920343"/>
              <a:gd name="connsiteX1" fmla="*/ 191 w 9985985"/>
              <a:gd name="connsiteY1" fmla="*/ 0 h 4920343"/>
              <a:gd name="connsiteX2" fmla="*/ 9985985 w 9985985"/>
              <a:gd name="connsiteY2" fmla="*/ 0 h 4920343"/>
              <a:gd name="connsiteX3" fmla="*/ 9985985 w 9985985"/>
              <a:gd name="connsiteY3" fmla="*/ 4920343 h 4920343"/>
              <a:gd name="connsiteX4" fmla="*/ 191 w 9985985"/>
              <a:gd name="connsiteY4" fmla="*/ 4920343 h 4920343"/>
              <a:gd name="connsiteX5" fmla="*/ 191 w 9985985"/>
              <a:gd name="connsiteY5" fmla="*/ 4119525 h 4920343"/>
              <a:gd name="connsiteX0" fmla="*/ 192 w 9985985"/>
              <a:gd name="connsiteY0" fmla="*/ 2390079 h 4920343"/>
              <a:gd name="connsiteX1" fmla="*/ 191 w 9985985"/>
              <a:gd name="connsiteY1" fmla="*/ 0 h 4920343"/>
              <a:gd name="connsiteX2" fmla="*/ 9985985 w 9985985"/>
              <a:gd name="connsiteY2" fmla="*/ 0 h 4920343"/>
              <a:gd name="connsiteX3" fmla="*/ 9985985 w 9985985"/>
              <a:gd name="connsiteY3" fmla="*/ 4920343 h 4920343"/>
              <a:gd name="connsiteX4" fmla="*/ 191 w 9985985"/>
              <a:gd name="connsiteY4" fmla="*/ 4920343 h 4920343"/>
              <a:gd name="connsiteX0" fmla="*/ 192 w 9985985"/>
              <a:gd name="connsiteY0" fmla="*/ 2390079 h 4920343"/>
              <a:gd name="connsiteX1" fmla="*/ 191 w 9985985"/>
              <a:gd name="connsiteY1" fmla="*/ 0 h 4920343"/>
              <a:gd name="connsiteX2" fmla="*/ 9985985 w 9985985"/>
              <a:gd name="connsiteY2" fmla="*/ 0 h 4920343"/>
              <a:gd name="connsiteX3" fmla="*/ 9985985 w 9985985"/>
              <a:gd name="connsiteY3" fmla="*/ 4920343 h 4920343"/>
              <a:gd name="connsiteX0" fmla="*/ -1 w 9985793"/>
              <a:gd name="connsiteY0" fmla="*/ 0 h 4920343"/>
              <a:gd name="connsiteX1" fmla="*/ 9985793 w 9985793"/>
              <a:gd name="connsiteY1" fmla="*/ 0 h 4920343"/>
              <a:gd name="connsiteX2" fmla="*/ 9985793 w 9985793"/>
              <a:gd name="connsiteY2" fmla="*/ 4920343 h 4920343"/>
              <a:gd name="connsiteX0" fmla="*/ 0 w 2295500"/>
              <a:gd name="connsiteY0" fmla="*/ 0 h 4925526"/>
              <a:gd name="connsiteX1" fmla="*/ 2295500 w 2295500"/>
              <a:gd name="connsiteY1" fmla="*/ 5183 h 4925526"/>
              <a:gd name="connsiteX2" fmla="*/ 2295500 w 2295500"/>
              <a:gd name="connsiteY2" fmla="*/ 4925526 h 4925526"/>
              <a:gd name="connsiteX0" fmla="*/ 0 w 866754"/>
              <a:gd name="connsiteY0" fmla="*/ 2592 h 4920343"/>
              <a:gd name="connsiteX1" fmla="*/ 866754 w 866754"/>
              <a:gd name="connsiteY1" fmla="*/ 0 h 4920343"/>
              <a:gd name="connsiteX2" fmla="*/ 866754 w 866754"/>
              <a:gd name="connsiteY2" fmla="*/ 4920343 h 4920343"/>
              <a:gd name="connsiteX0" fmla="*/ 0 w 3176280"/>
              <a:gd name="connsiteY0" fmla="*/ 0 h 4927294"/>
              <a:gd name="connsiteX1" fmla="*/ 3176280 w 3176280"/>
              <a:gd name="connsiteY1" fmla="*/ 6951 h 4927294"/>
              <a:gd name="connsiteX2" fmla="*/ 3176280 w 3176280"/>
              <a:gd name="connsiteY2" fmla="*/ 4927294 h 4927294"/>
              <a:gd name="connsiteX0" fmla="*/ -1 w 5403573"/>
              <a:gd name="connsiteY0" fmla="*/ 0 h 4921569"/>
              <a:gd name="connsiteX1" fmla="*/ 5403573 w 5403573"/>
              <a:gd name="connsiteY1" fmla="*/ 1226 h 4921569"/>
              <a:gd name="connsiteX2" fmla="*/ 5403573 w 5403573"/>
              <a:gd name="connsiteY2" fmla="*/ 4921569 h 4921569"/>
              <a:gd name="connsiteX0" fmla="*/ 0 w 5464351"/>
              <a:gd name="connsiteY0" fmla="*/ 0 h 4923478"/>
              <a:gd name="connsiteX1" fmla="*/ 5464351 w 5464351"/>
              <a:gd name="connsiteY1" fmla="*/ 3135 h 4923478"/>
              <a:gd name="connsiteX2" fmla="*/ 5464351 w 5464351"/>
              <a:gd name="connsiteY2" fmla="*/ 4923478 h 4923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64351" h="4923478">
                <a:moveTo>
                  <a:pt x="0" y="0"/>
                </a:moveTo>
                <a:lnTo>
                  <a:pt x="5464351" y="3135"/>
                </a:lnTo>
                <a:lnTo>
                  <a:pt x="5464351" y="4923478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3FC01AF-99A1-EBF1-F308-8236E3CC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50" y="1344587"/>
            <a:ext cx="2033980" cy="750661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spc="530" dirty="0">
                <a:solidFill>
                  <a:schemeClr val="bg1"/>
                </a:solidFill>
              </a:rPr>
              <a:t>Phases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604605E-2CD7-37BC-B27D-B1266CD46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40843"/>
              </p:ext>
            </p:extLst>
          </p:nvPr>
        </p:nvGraphicFramePr>
        <p:xfrm>
          <a:off x="1020792" y="2084716"/>
          <a:ext cx="9921435" cy="384526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4287">
                  <a:extLst>
                    <a:ext uri="{9D8B030D-6E8A-4147-A177-3AD203B41FA5}">
                      <a16:colId xmlns:a16="http://schemas.microsoft.com/office/drawing/2014/main" val="1717995361"/>
                    </a:ext>
                  </a:extLst>
                </a:gridCol>
                <a:gridCol w="1984287">
                  <a:extLst>
                    <a:ext uri="{9D8B030D-6E8A-4147-A177-3AD203B41FA5}">
                      <a16:colId xmlns:a16="http://schemas.microsoft.com/office/drawing/2014/main" val="1874992594"/>
                    </a:ext>
                  </a:extLst>
                </a:gridCol>
                <a:gridCol w="1984287">
                  <a:extLst>
                    <a:ext uri="{9D8B030D-6E8A-4147-A177-3AD203B41FA5}">
                      <a16:colId xmlns:a16="http://schemas.microsoft.com/office/drawing/2014/main" val="823428799"/>
                    </a:ext>
                  </a:extLst>
                </a:gridCol>
                <a:gridCol w="1984287">
                  <a:extLst>
                    <a:ext uri="{9D8B030D-6E8A-4147-A177-3AD203B41FA5}">
                      <a16:colId xmlns:a16="http://schemas.microsoft.com/office/drawing/2014/main" val="4199879264"/>
                    </a:ext>
                  </a:extLst>
                </a:gridCol>
                <a:gridCol w="1984287">
                  <a:extLst>
                    <a:ext uri="{9D8B030D-6E8A-4147-A177-3AD203B41FA5}">
                      <a16:colId xmlns:a16="http://schemas.microsoft.com/office/drawing/2014/main" val="471813003"/>
                    </a:ext>
                  </a:extLst>
                </a:gridCol>
              </a:tblGrid>
              <a:tr h="737199">
                <a:tc>
                  <a:txBody>
                    <a:bodyPr/>
                    <a:lstStyle/>
                    <a:p>
                      <a:r>
                        <a:rPr lang="en-US" dirty="0"/>
                        <a:t>BACKLOG 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SPRINT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PLANNING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SPRINT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RETROSPECTIVE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189072"/>
                  </a:ext>
                </a:extLst>
              </a:tr>
              <a:tr h="737199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/>
                        </a:rPr>
                        <a:t>LIST OF ITEMS FOR THE SCRUM TEAM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/>
                        </a:rPr>
                        <a:t>DETERMINE THE SPRINT LENGTH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/>
                        </a:rPr>
                        <a:t>DAILY SCRUM MEETINGS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/>
                        </a:rPr>
                        <a:t>DEMONSTRATE THE PRODUCT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/>
                        </a:rPr>
                        <a:t>REFLECT AND IMPROVE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93612"/>
                  </a:ext>
                </a:extLst>
              </a:tr>
              <a:tr h="73719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/>
                        </a:rPr>
                        <a:t>"LIVING" DOCUMENT UPDATED OFTEN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/>
                        </a:rPr>
                        <a:t>PLAN WHAT CAN BE ACCOMPLISHED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/>
                        </a:rPr>
                        <a:t>UPDATE PRODUCT  BACKLOG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/>
                        </a:rPr>
                        <a:t>ANSWER QUESTIONS FROM THE TEAM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/>
                        </a:rPr>
                        <a:t>WHAT WENT WELL WHAT NEEDS IMPROVED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791320"/>
                  </a:ext>
                </a:extLst>
              </a:tr>
              <a:tr h="73719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/>
                        </a:rPr>
                        <a:t>ALLOWS INDEPENDENCE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/>
                        </a:rPr>
                        <a:t>CHOOSE DEVELOPMENT TEAM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/>
                        </a:rPr>
                        <a:t>CREATE AND TEST DELIVERABLES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/>
                        </a:rPr>
                        <a:t>TEAM FEEDBACK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/>
                        </a:rPr>
                        <a:t>RECOMMEND TEAM IMPROVEMENTS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697909"/>
                  </a:ext>
                </a:extLst>
              </a:tr>
              <a:tr h="89647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/>
                        </a:rPr>
                        <a:t>PRIORITIZE ACTION ITEMS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/>
                        </a:rPr>
                        <a:t>DEFINE OVERALL GOALS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/>
                        </a:rPr>
                        <a:t>TEAM FEEDBACK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/>
                        </a:rPr>
                        <a:t>CELEBRATE  ACCOMPLISHMENTS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Times New Roman"/>
                        </a:rPr>
                        <a:t>SETUP NEXT SPRINT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2169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5006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E26772-EAFC-10BB-4659-99BF2A8A1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waterfall in the forest&#10;&#10;Description automatically generated">
            <a:extLst>
              <a:ext uri="{FF2B5EF4-FFF2-40B4-BE49-F238E27FC236}">
                <a16:creationId xmlns:a16="http://schemas.microsoft.com/office/drawing/2014/main" id="{8FA9F961-1AA3-81AD-FC55-2AED0F5F7F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9324" r="29843"/>
          <a:stretch/>
        </p:blipFill>
        <p:spPr>
          <a:xfrm>
            <a:off x="7543800" y="10"/>
            <a:ext cx="464820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4AEFA6A-E623-CF1A-3DDF-C38D3A7E2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885" y="934542"/>
            <a:ext cx="5646584" cy="499093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17DEDF-FBA0-5B56-1562-7342D1098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704" y="1046672"/>
            <a:ext cx="4186409" cy="66423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500" spc="530" dirty="0"/>
              <a:t>Waterfall method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DD910-CEE5-EC08-128A-646446EC5557}"/>
              </a:ext>
            </a:extLst>
          </p:cNvPr>
          <p:cNvSpPr txBox="1"/>
          <p:nvPr/>
        </p:nvSpPr>
        <p:spPr>
          <a:xfrm>
            <a:off x="1023893" y="1713443"/>
            <a:ext cx="5067313" cy="10464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FEASABILITY STUDY</a:t>
            </a:r>
            <a:endParaRPr lang="en-US" sz="1200" dirty="0"/>
          </a:p>
          <a:p>
            <a:pPr marL="742950" lvl="1" indent="-285750">
              <a:buFont typeface="Courier New"/>
              <a:buChar char="o"/>
            </a:pPr>
            <a:r>
              <a:rPr lang="en-US" sz="1200" dirty="0"/>
              <a:t>DETERMINE IF PROJECT IS FEASABLE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200" dirty="0"/>
              <a:t>DISCOVER STRENGTHS/WEAKNESS OF PROJECT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200" dirty="0"/>
              <a:t>LAYOUT STRATEGIES FOR THE PROJECT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200" dirty="0"/>
              <a:t>DOCUMENT REQUIRED SPECIFICATIONS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8A12A5-C84A-FC5F-91B1-8FBE7EFC1AD6}"/>
              </a:ext>
            </a:extLst>
          </p:cNvPr>
          <p:cNvSpPr txBox="1"/>
          <p:nvPr/>
        </p:nvSpPr>
        <p:spPr>
          <a:xfrm>
            <a:off x="1019947" y="2759889"/>
            <a:ext cx="4583558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REQUIREMENT ANALYSIS</a:t>
            </a:r>
            <a:endParaRPr lang="en-US" sz="1400"/>
          </a:p>
          <a:p>
            <a:pPr marL="628650" lvl="1" indent="-171450">
              <a:buFont typeface="Courier New"/>
              <a:buChar char="o"/>
            </a:pPr>
            <a:r>
              <a:rPr lang="en-US" sz="1200" dirty="0"/>
              <a:t>UNDERSTAND CUSTOMER DEMANDS</a:t>
            </a:r>
          </a:p>
          <a:p>
            <a:pPr marL="628650" lvl="1" indent="-171450">
              <a:buFont typeface="Courier New"/>
              <a:buChar char="o"/>
            </a:pPr>
            <a:r>
              <a:rPr lang="en-US" sz="1200" dirty="0"/>
              <a:t>LAYOUT THE BLUEPRINT</a:t>
            </a:r>
          </a:p>
          <a:p>
            <a:pPr marL="628650" lvl="1" indent="-171450">
              <a:buFont typeface="Courier New"/>
              <a:buChar char="o"/>
            </a:pPr>
            <a:r>
              <a:rPr lang="en-US" sz="1200" dirty="0"/>
              <a:t>ENSURE ALIGNMENT WITH FEASABILITY STUDY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4C45D4-8E5F-A57D-1665-61005F8B1621}"/>
              </a:ext>
            </a:extLst>
          </p:cNvPr>
          <p:cNvSpPr txBox="1"/>
          <p:nvPr/>
        </p:nvSpPr>
        <p:spPr>
          <a:xfrm>
            <a:off x="1024457" y="3623658"/>
            <a:ext cx="410403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DESIGN, CODING, TESTING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200" dirty="0"/>
              <a:t>CODE IN REQUIREMENTS FROM CUSTOMER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200" dirty="0"/>
              <a:t>UNIT TESTING TO ENSURE SUSTAINABILITY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200" dirty="0"/>
              <a:t>MUST BE DONE SEQUENTIALLY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17236-A2BE-66B7-1377-1E8F5419E8ED}"/>
              </a:ext>
            </a:extLst>
          </p:cNvPr>
          <p:cNvSpPr txBox="1"/>
          <p:nvPr/>
        </p:nvSpPr>
        <p:spPr>
          <a:xfrm>
            <a:off x="1023047" y="4488554"/>
            <a:ext cx="4886609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/>
              <a:t>MAINTENANCE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200" dirty="0"/>
              <a:t>CORRECT BUGS NOT FOUND IN TESTING</a:t>
            </a:r>
            <a:endParaRPr lang="en-US" sz="1400" dirty="0"/>
          </a:p>
          <a:p>
            <a:pPr marL="742950" lvl="1" indent="-285750">
              <a:buFont typeface="Courier New"/>
              <a:buChar char="o"/>
            </a:pPr>
            <a:r>
              <a:rPr lang="en-US" sz="1200" dirty="0"/>
              <a:t>ENHANCE FUNCTIONALITY BASED ON CUSTOMER NEEDS</a:t>
            </a:r>
          </a:p>
        </p:txBody>
      </p:sp>
    </p:spTree>
    <p:extLst>
      <p:ext uri="{BB962C8B-B14F-4D97-AF65-F5344CB8AC3E}">
        <p14:creationId xmlns:p14="http://schemas.microsoft.com/office/powerpoint/2010/main" val="3966914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8D3569-35F6-9F66-D447-1EB096008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group of children sitting around a table with computers&#10;&#10;Description automatically generated">
            <a:extLst>
              <a:ext uri="{FF2B5EF4-FFF2-40B4-BE49-F238E27FC236}">
                <a16:creationId xmlns:a16="http://schemas.microsoft.com/office/drawing/2014/main" id="{C8A8CE0A-76CF-C429-BE17-6E82F1BC5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6238" b="5527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DE35BCF-0A8D-06B3-5C64-EFB1D76CD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10039" y="1504833"/>
            <a:ext cx="3947098" cy="3848334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A7AC8-52F8-334C-A6AC-011349417324}"/>
              </a:ext>
            </a:extLst>
          </p:cNvPr>
          <p:cNvSpPr txBox="1"/>
          <p:nvPr/>
        </p:nvSpPr>
        <p:spPr>
          <a:xfrm>
            <a:off x="3643313" y="5561013"/>
            <a:ext cx="4932362" cy="317500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/>
              <a:t>ThePhoto by PhotoAuthor is licensed under CCYYSA.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AB073C-BFD3-A813-9049-6208E01D7D60}"/>
              </a:ext>
            </a:extLst>
          </p:cNvPr>
          <p:cNvSpPr txBox="1"/>
          <p:nvPr/>
        </p:nvSpPr>
        <p:spPr>
          <a:xfrm>
            <a:off x="3440182" y="219654"/>
            <a:ext cx="512233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/>
              <a:t>WATERFALL OR AGILE?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193EC12-76F4-A5E0-AA5E-C73237BF4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316242"/>
              </p:ext>
            </p:extLst>
          </p:nvPr>
        </p:nvGraphicFramePr>
        <p:xfrm>
          <a:off x="1508472" y="1053055"/>
          <a:ext cx="8168640" cy="4881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2408019134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3046432458"/>
                    </a:ext>
                  </a:extLst>
                </a:gridCol>
              </a:tblGrid>
              <a:tr h="5803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WATERFALL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AGILE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955399"/>
                  </a:ext>
                </a:extLst>
              </a:tr>
              <a:tr h="58035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SIMPLE, EASY TO USE AND UNDERSTAND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ENCOURAGES FLEXIBILITY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966756"/>
                  </a:ext>
                </a:extLst>
              </a:tr>
              <a:tr h="580352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SCOPE OF PROJECT IS CLEARLY DEFINED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FREQUENT PROJECT UPDATES FOR CUSTOMER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636322"/>
                  </a:ext>
                </a:extLst>
              </a:tr>
              <a:tr h="580352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WORKS BEST FOR SMALL PROJECTS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DEVELOPERS AND TESTERS WORK TOGETHER TO SPEED THINGS UP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1467604"/>
                  </a:ext>
                </a:extLst>
              </a:tr>
              <a:tr h="580352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ACCOMODATES TURNOVER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REQUIRES CONSISTENT TEAM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965675"/>
                  </a:ext>
                </a:extLst>
              </a:tr>
              <a:tr h="580352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NO MARGIN FOR ERRORS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VALUES SPEED AND FLEXIBILITY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2806602"/>
                  </a:ext>
                </a:extLst>
              </a:tr>
              <a:tr h="580352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CHANGES MID-PROJECT NOT ALLOWED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CAN BE DIFFICULT TO SCALE FOR LARGER PROJECTS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86318"/>
                  </a:ext>
                </a:extLst>
              </a:tr>
              <a:tr h="580352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ONLY ONE PHASE, ZERO OVERLAP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EASY TO LEARN HARD TO MASTER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69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693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23FB3B-24E7-5304-70D8-3CA402902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d drawing pins on a map">
            <a:extLst>
              <a:ext uri="{FF2B5EF4-FFF2-40B4-BE49-F238E27FC236}">
                <a16:creationId xmlns:a16="http://schemas.microsoft.com/office/drawing/2014/main" id="{736A355D-6203-1388-349D-453DD9EC90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6490" r="-2" b="8295"/>
          <a:stretch/>
        </p:blipFill>
        <p:spPr>
          <a:xfrm>
            <a:off x="-148" y="-5291"/>
            <a:ext cx="12192000" cy="686858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97ACFF5-6294-AC6E-267D-4EA83CD28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554937" y="-1560223"/>
            <a:ext cx="6858000" cy="9967865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6000"/>
                </a:srgbClr>
              </a:gs>
              <a:gs pos="100000">
                <a:srgbClr val="000000">
                  <a:alpha val="0"/>
                </a:srgbClr>
              </a:gs>
              <a:gs pos="57000">
                <a:srgbClr val="000000">
                  <a:alpha val="28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711BF64-C99B-2F90-ADA1-0C08F9BE8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0038" y="934541"/>
            <a:ext cx="10331449" cy="4992275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0 w 9989309"/>
              <a:gd name="connsiteY0" fmla="*/ 1723425 h 4920343"/>
              <a:gd name="connsiteX1" fmla="*/ 3515 w 9989309"/>
              <a:gd name="connsiteY1" fmla="*/ 0 h 4920343"/>
              <a:gd name="connsiteX2" fmla="*/ 9989309 w 9989309"/>
              <a:gd name="connsiteY2" fmla="*/ 0 h 4920343"/>
              <a:gd name="connsiteX3" fmla="*/ 9989309 w 9989309"/>
              <a:gd name="connsiteY3" fmla="*/ 4920343 h 4920343"/>
              <a:gd name="connsiteX4" fmla="*/ 3515 w 9989309"/>
              <a:gd name="connsiteY4" fmla="*/ 4920343 h 4920343"/>
              <a:gd name="connsiteX5" fmla="*/ 3515 w 9989309"/>
              <a:gd name="connsiteY5" fmla="*/ 4119525 h 4920343"/>
              <a:gd name="connsiteX0" fmla="*/ 10620 w 9985870"/>
              <a:gd name="connsiteY0" fmla="*/ 1768218 h 4920343"/>
              <a:gd name="connsiteX1" fmla="*/ 76 w 9985870"/>
              <a:gd name="connsiteY1" fmla="*/ 0 h 4920343"/>
              <a:gd name="connsiteX2" fmla="*/ 9985870 w 9985870"/>
              <a:gd name="connsiteY2" fmla="*/ 0 h 4920343"/>
              <a:gd name="connsiteX3" fmla="*/ 9985870 w 9985870"/>
              <a:gd name="connsiteY3" fmla="*/ 4920343 h 4920343"/>
              <a:gd name="connsiteX4" fmla="*/ 76 w 9985870"/>
              <a:gd name="connsiteY4" fmla="*/ 4920343 h 4920343"/>
              <a:gd name="connsiteX5" fmla="*/ 76 w 9985870"/>
              <a:gd name="connsiteY5" fmla="*/ 4119525 h 4920343"/>
              <a:gd name="connsiteX0" fmla="*/ 0 w 9987551"/>
              <a:gd name="connsiteY0" fmla="*/ 1884678 h 4920343"/>
              <a:gd name="connsiteX1" fmla="*/ 1757 w 9987551"/>
              <a:gd name="connsiteY1" fmla="*/ 0 h 4920343"/>
              <a:gd name="connsiteX2" fmla="*/ 9987551 w 9987551"/>
              <a:gd name="connsiteY2" fmla="*/ 0 h 4920343"/>
              <a:gd name="connsiteX3" fmla="*/ 9987551 w 9987551"/>
              <a:gd name="connsiteY3" fmla="*/ 4920343 h 4920343"/>
              <a:gd name="connsiteX4" fmla="*/ 1757 w 9987551"/>
              <a:gd name="connsiteY4" fmla="*/ 4920343 h 4920343"/>
              <a:gd name="connsiteX5" fmla="*/ 1757 w 9987551"/>
              <a:gd name="connsiteY5" fmla="*/ 4119525 h 4920343"/>
              <a:gd name="connsiteX0" fmla="*/ 0 w 9987551"/>
              <a:gd name="connsiteY0" fmla="*/ 1916929 h 4920343"/>
              <a:gd name="connsiteX1" fmla="*/ 1757 w 9987551"/>
              <a:gd name="connsiteY1" fmla="*/ 0 h 4920343"/>
              <a:gd name="connsiteX2" fmla="*/ 9987551 w 9987551"/>
              <a:gd name="connsiteY2" fmla="*/ 0 h 4920343"/>
              <a:gd name="connsiteX3" fmla="*/ 9987551 w 9987551"/>
              <a:gd name="connsiteY3" fmla="*/ 4920343 h 4920343"/>
              <a:gd name="connsiteX4" fmla="*/ 1757 w 9987551"/>
              <a:gd name="connsiteY4" fmla="*/ 4920343 h 4920343"/>
              <a:gd name="connsiteX5" fmla="*/ 1757 w 9987551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7551" h="4920343">
                <a:moveTo>
                  <a:pt x="0" y="1916929"/>
                </a:moveTo>
                <a:cubicBezTo>
                  <a:pt x="1172" y="1342454"/>
                  <a:pt x="585" y="574475"/>
                  <a:pt x="1757" y="0"/>
                </a:cubicBezTo>
                <a:lnTo>
                  <a:pt x="9987551" y="0"/>
                </a:lnTo>
                <a:lnTo>
                  <a:pt x="9987551" y="4920343"/>
                </a:lnTo>
                <a:lnTo>
                  <a:pt x="1757" y="4920343"/>
                </a:lnTo>
                <a:lnTo>
                  <a:pt x="1757" y="4119525"/>
                </a:lnTo>
              </a:path>
            </a:pathLst>
          </a:cu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6A81A-549E-5AC1-7D5E-074134D08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883" y="2874682"/>
            <a:ext cx="4261400" cy="1660280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pc="530">
                <a:solidFill>
                  <a:srgbClr val="FFFFFF"/>
                </a:solidFill>
              </a:rPr>
              <a:t>sOURCES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1B8DA0-7950-5047-40F8-69FAE012E087}"/>
              </a:ext>
            </a:extLst>
          </p:cNvPr>
          <p:cNvSpPr txBox="1"/>
          <p:nvPr/>
        </p:nvSpPr>
        <p:spPr>
          <a:xfrm>
            <a:off x="5677647" y="1404470"/>
            <a:ext cx="5214470" cy="41857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r>
              <a:rPr lang="en-US" dirty="0">
                <a:solidFill>
                  <a:srgbClr val="E8E6E3"/>
                </a:solidFill>
                <a:latin typeface="Times New Roman"/>
                <a:ea typeface="Segoe UI"/>
                <a:cs typeface="Segoe UI"/>
              </a:rPr>
              <a:t>Cobb, C. G. (2015). </a:t>
            </a:r>
            <a:r>
              <a:rPr lang="en-US" i="1" dirty="0">
                <a:solidFill>
                  <a:srgbClr val="E8E6E3"/>
                </a:solidFill>
                <a:latin typeface="Times New Roman"/>
                <a:ea typeface="Segoe UI"/>
                <a:cs typeface="Segoe UI"/>
              </a:rPr>
              <a:t>The project manager's guide to mastering agile : Principles and practices for an adaptive approach</a:t>
            </a:r>
            <a:r>
              <a:rPr lang="en-US" dirty="0">
                <a:solidFill>
                  <a:srgbClr val="E8E6E3"/>
                </a:solidFill>
                <a:latin typeface="Times New Roman"/>
                <a:ea typeface="Segoe UI"/>
                <a:cs typeface="Segoe UI"/>
              </a:rPr>
              <a:t>. John Wiley &amp; Sons, Incorporated.</a:t>
            </a:r>
            <a:r>
              <a:rPr lang="en-US" dirty="0">
                <a:solidFill>
                  <a:srgbClr val="E8E6E3"/>
                </a:solidFill>
                <a:latin typeface="Times New Roman"/>
                <a:ea typeface="Times New Roman"/>
                <a:cs typeface="Times New Roman"/>
              </a:rPr>
              <a:t> </a:t>
            </a:r>
          </a:p>
          <a:p>
            <a:pPr rtl="0"/>
            <a:endParaRPr lang="en-US" sz="1400" dirty="0">
              <a:solidFill>
                <a:srgbClr val="B2ACA2"/>
              </a:solidFill>
              <a:latin typeface="Helvetica"/>
              <a:ea typeface="Helvetica"/>
              <a:cs typeface="Helvetica"/>
            </a:endParaRPr>
          </a:p>
          <a:p>
            <a:pPr rtl="0"/>
            <a:r>
              <a:rPr lang="en-US" dirty="0">
                <a:solidFill>
                  <a:srgbClr val="E8E6E3"/>
                </a:solidFill>
                <a:latin typeface="Times New Roman"/>
                <a:ea typeface="Segoe UI"/>
                <a:cs typeface="Segoe UI"/>
              </a:rPr>
              <a:t>Martin, R. C. (2020). </a:t>
            </a:r>
            <a:r>
              <a:rPr lang="en-US" i="1" dirty="0">
                <a:solidFill>
                  <a:srgbClr val="E8E6E3"/>
                </a:solidFill>
                <a:latin typeface="Times New Roman"/>
                <a:ea typeface="Segoe UI"/>
                <a:cs typeface="Segoe UI"/>
              </a:rPr>
              <a:t>Clean agile: Back to basics</a:t>
            </a:r>
            <a:r>
              <a:rPr lang="en-US" dirty="0">
                <a:solidFill>
                  <a:srgbClr val="E8E6E3"/>
                </a:solidFill>
                <a:latin typeface="Times New Roman"/>
                <a:ea typeface="Segoe UI"/>
                <a:cs typeface="Segoe UI"/>
              </a:rPr>
              <a:t>. Pearson.</a:t>
            </a:r>
            <a:r>
              <a:rPr lang="en-US" dirty="0">
                <a:solidFill>
                  <a:srgbClr val="E8E6E3"/>
                </a:solidFill>
                <a:latin typeface="Times New Roman"/>
                <a:ea typeface="Times New Roman"/>
                <a:cs typeface="Times New Roman"/>
              </a:rPr>
              <a:t> </a:t>
            </a:r>
          </a:p>
          <a:p>
            <a:pPr rtl="0"/>
            <a:endParaRPr lang="en-US" dirty="0">
              <a:solidFill>
                <a:srgbClr val="E8E6E3"/>
              </a:solidFill>
              <a:latin typeface="Times New Roman"/>
              <a:ea typeface="Times New Roman"/>
              <a:cs typeface="Times New Roman"/>
            </a:endParaRPr>
          </a:p>
          <a:p>
            <a:pPr rtl="0"/>
            <a:r>
              <a:rPr lang="en-US" dirty="0">
                <a:solidFill>
                  <a:srgbClr val="E8E6E3"/>
                </a:solidFill>
                <a:latin typeface="Times New Roman"/>
                <a:ea typeface="Segoe UI"/>
                <a:cs typeface="Segoe UI"/>
              </a:rPr>
              <a:t>Apke, L. (2016, June 27). </a:t>
            </a:r>
            <a:r>
              <a:rPr lang="en-US" i="1" dirty="0">
                <a:solidFill>
                  <a:srgbClr val="E8E6E3"/>
                </a:solidFill>
                <a:latin typeface="Times New Roman"/>
                <a:ea typeface="Segoe UI"/>
                <a:cs typeface="Segoe UI"/>
              </a:rPr>
              <a:t>The five attributes of a good scrum team</a:t>
            </a:r>
            <a:r>
              <a:rPr lang="en-US" dirty="0">
                <a:solidFill>
                  <a:srgbClr val="E8E6E3"/>
                </a:solidFill>
                <a:latin typeface="Times New Roman"/>
                <a:ea typeface="Segoe UI"/>
                <a:cs typeface="Segoe UI"/>
              </a:rPr>
              <a:t>. Agile Doctor. </a:t>
            </a:r>
            <a:r>
              <a:rPr lang="en-US" u="sng" strike="noStrike" dirty="0">
                <a:solidFill>
                  <a:srgbClr val="467886"/>
                </a:solidFill>
                <a:latin typeface="Times New Roman"/>
                <a:ea typeface="Segoe UI"/>
                <a:cs typeface="Segoe UI"/>
                <a:hlinkClick r:id="rId3"/>
              </a:rPr>
              <a:t>http://www.agile-doctor.com/2016/06/09/five-attributes-good-scrum-team/</a:t>
            </a:r>
            <a:r>
              <a:rPr lang="en-US" dirty="0">
                <a:solidFill>
                  <a:srgbClr val="E8E6E3"/>
                </a:solidFill>
                <a:latin typeface="Times New Roman"/>
                <a:ea typeface="Times New Roman"/>
                <a:cs typeface="Times New Roman"/>
              </a:rPr>
              <a:t> </a:t>
            </a:r>
          </a:p>
          <a:p>
            <a:pPr rtl="0"/>
            <a:endParaRPr lang="en-US" dirty="0">
              <a:solidFill>
                <a:srgbClr val="E8E6E3"/>
              </a:solidFill>
              <a:latin typeface="Times New Roman"/>
              <a:ea typeface="Times New Roman"/>
              <a:cs typeface="Times New Roman"/>
            </a:endParaRPr>
          </a:p>
          <a:p>
            <a:pPr rtl="0"/>
            <a:r>
              <a:rPr lang="en-US" i="1" dirty="0">
                <a:solidFill>
                  <a:srgbClr val="E8E6E3"/>
                </a:solidFill>
                <a:latin typeface="Times New Roman"/>
                <a:ea typeface="Segoe UI"/>
                <a:cs typeface="Segoe UI"/>
              </a:rPr>
              <a:t>10 characteristics of a great scrum Master</a:t>
            </a:r>
            <a:r>
              <a:rPr lang="en-US" dirty="0">
                <a:solidFill>
                  <a:srgbClr val="E8E6E3"/>
                </a:solidFill>
                <a:latin typeface="Times New Roman"/>
                <a:ea typeface="Segoe UI"/>
                <a:cs typeface="Segoe UI"/>
              </a:rPr>
              <a:t>. (n.d.). Scrum.org. https://www.scrum.org/resources/blog/10-characteristics-great-scrum-master</a:t>
            </a:r>
            <a:r>
              <a:rPr lang="en-US" dirty="0">
                <a:solidFill>
                  <a:srgbClr val="E8E6E3"/>
                </a:solidFill>
                <a:latin typeface="Times New Roman"/>
                <a:ea typeface="Times New Roman"/>
                <a:cs typeface="Times New Roman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466687"/>
      </p:ext>
    </p:extLst>
  </p:cSld>
  <p:clrMapOvr>
    <a:masterClrMapping/>
  </p:clrMapOvr>
</p:sld>
</file>

<file path=ppt/theme/theme1.xml><?xml version="1.0" encoding="utf-8"?>
<a:theme xmlns:a="http://schemas.openxmlformats.org/drawingml/2006/main" name="LimelightVTI">
  <a:themeElements>
    <a:clrScheme name="AnalogousFromRegularSeedRightStep">
      <a:dk1>
        <a:srgbClr val="000000"/>
      </a:dk1>
      <a:lt1>
        <a:srgbClr val="FFFFFF"/>
      </a:lt1>
      <a:dk2>
        <a:srgbClr val="412824"/>
      </a:dk2>
      <a:lt2>
        <a:srgbClr val="E2E8E4"/>
      </a:lt2>
      <a:accent1>
        <a:srgbClr val="DC34AD"/>
      </a:accent1>
      <a:accent2>
        <a:srgbClr val="CA2255"/>
      </a:accent2>
      <a:accent3>
        <a:srgbClr val="DC4734"/>
      </a:accent3>
      <a:accent4>
        <a:srgbClr val="CA7B22"/>
      </a:accent4>
      <a:accent5>
        <a:srgbClr val="AFA829"/>
      </a:accent5>
      <a:accent6>
        <a:srgbClr val="7EB41E"/>
      </a:accent6>
      <a:hlink>
        <a:srgbClr val="31944D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LimelightVTI</vt:lpstr>
      <vt:lpstr>Scrum Sprint  Retrospective  and review</vt:lpstr>
      <vt:lpstr>Scrum-Agile Rolls</vt:lpstr>
      <vt:lpstr>Phases</vt:lpstr>
      <vt:lpstr>Waterfall method</vt:lpstr>
      <vt:lpstr>PowerPoint Presentation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285</cp:revision>
  <dcterms:created xsi:type="dcterms:W3CDTF">2024-06-19T06:56:35Z</dcterms:created>
  <dcterms:modified xsi:type="dcterms:W3CDTF">2024-06-19T08:43:32Z</dcterms:modified>
</cp:coreProperties>
</file>