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6" r:id="rId23"/>
    <p:sldId id="288" r:id="rId24"/>
    <p:sldId id="289" r:id="rId25"/>
    <p:sldId id="287" r:id="rId26"/>
    <p:sldId id="290" r:id="rId27"/>
    <p:sldId id="282" r:id="rId28"/>
    <p:sldId id="284" r:id="rId29"/>
    <p:sldId id="285" r:id="rId30"/>
    <p:sldId id="283"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0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e60794cd3_2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60794cd3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0bc5bc5fe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0bc5bc5fe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f37e54c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f37e54c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0bc5bc5fe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30bc5bc5fe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0bc5bc5fe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0bc5bc5fe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0bc5bc5fe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0bc5bc5fe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f37e54c0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f37e54c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8b4cf676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8b4cf676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8b4cf676f_2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38b4cf676f_2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0bc5bc8c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30bc5bc8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e60794cd3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e60794cd3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30bc5bc5fe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30bc5bc5fe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0bc5bc5fe_0_1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30bc5bc5fe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d458daf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d458daf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e60794cd3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e60794cd3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429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e60794cd3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e60794cd3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932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0bc5bc8c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0bc5bc8c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0bc5bc5fe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0bc5bc5fe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e60794cd3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e60794cd3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e60794cd3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e60794cd3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e60794cd3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e60794cd3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e60794cd3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e60794cd3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e60794cd3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e60794cd3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e60794cd3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60794cd3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www.ijlmh.com/paper/agriculture-in-india-and-the-laws-related-to-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9450" y="2462675"/>
            <a:ext cx="7688100" cy="7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380">
                <a:latin typeface="Times New Roman"/>
                <a:ea typeface="Times New Roman"/>
                <a:cs typeface="Times New Roman"/>
                <a:sym typeface="Times New Roman"/>
              </a:rPr>
              <a:t>AgriSync</a:t>
            </a:r>
            <a:endParaRPr sz="438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3200" y="3302600"/>
            <a:ext cx="8520600" cy="4311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879">
                <a:latin typeface="Times New Roman"/>
                <a:ea typeface="Times New Roman"/>
                <a:cs typeface="Times New Roman"/>
                <a:sym typeface="Times New Roman"/>
              </a:rPr>
              <a:t>A Blockchain Based Application for Agricultural Supply Chain Management</a:t>
            </a:r>
            <a:endParaRPr sz="1879">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1669900" y="94175"/>
            <a:ext cx="5804199" cy="2477575"/>
          </a:xfrm>
          <a:prstGeom prst="rect">
            <a:avLst/>
          </a:prstGeom>
          <a:noFill/>
          <a:ln>
            <a:noFill/>
          </a:ln>
        </p:spPr>
      </p:pic>
      <p:sp>
        <p:nvSpPr>
          <p:cNvPr id="57" name="Google Shape;57;p13"/>
          <p:cNvSpPr txBox="1"/>
          <p:nvPr/>
        </p:nvSpPr>
        <p:spPr>
          <a:xfrm>
            <a:off x="142125" y="3751850"/>
            <a:ext cx="2806800" cy="153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2"/>
                </a:solidFill>
                <a:latin typeface="Times New Roman"/>
                <a:ea typeface="Times New Roman"/>
                <a:cs typeface="Times New Roman"/>
                <a:sym typeface="Times New Roman"/>
              </a:rPr>
              <a:t>Guide:</a:t>
            </a:r>
            <a:endParaRPr sz="16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b="1">
                <a:solidFill>
                  <a:schemeClr val="dk2"/>
                </a:solidFill>
                <a:latin typeface="Times New Roman"/>
                <a:ea typeface="Times New Roman"/>
                <a:cs typeface="Times New Roman"/>
                <a:sym typeface="Times New Roman"/>
              </a:rPr>
              <a:t>Mrs. Manikantha K</a:t>
            </a:r>
            <a:endParaRPr sz="16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b="1">
                <a:solidFill>
                  <a:schemeClr val="dk2"/>
                </a:solidFill>
                <a:latin typeface="Times New Roman"/>
                <a:ea typeface="Times New Roman"/>
                <a:cs typeface="Times New Roman"/>
                <a:sym typeface="Times New Roman"/>
              </a:rPr>
              <a:t>Asst. Professor</a:t>
            </a:r>
            <a:endParaRPr sz="16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b="1">
                <a:solidFill>
                  <a:schemeClr val="dk2"/>
                </a:solidFill>
                <a:latin typeface="Times New Roman"/>
                <a:ea typeface="Times New Roman"/>
                <a:cs typeface="Times New Roman"/>
                <a:sym typeface="Times New Roman"/>
              </a:rPr>
              <a:t>Department of CSE</a:t>
            </a:r>
            <a:endParaRPr sz="16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58" name="Google Shape;58;p13"/>
          <p:cNvSpPr txBox="1"/>
          <p:nvPr/>
        </p:nvSpPr>
        <p:spPr>
          <a:xfrm>
            <a:off x="5704175" y="3662600"/>
            <a:ext cx="41916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2"/>
                </a:solidFill>
                <a:latin typeface="Times New Roman"/>
                <a:ea typeface="Times New Roman"/>
                <a:cs typeface="Times New Roman"/>
                <a:sym typeface="Times New Roman"/>
              </a:rPr>
              <a:t>Course Code: 18CSS84</a:t>
            </a:r>
            <a:endParaRPr sz="1200">
              <a:solidFill>
                <a:schemeClr val="dk2"/>
              </a:solidFill>
              <a:latin typeface="Times New Roman"/>
              <a:ea typeface="Times New Roman"/>
              <a:cs typeface="Times New Roman"/>
              <a:sym typeface="Times New Roman"/>
            </a:endParaRPr>
          </a:p>
        </p:txBody>
      </p:sp>
      <p:sp>
        <p:nvSpPr>
          <p:cNvPr id="59" name="Google Shape;59;p13"/>
          <p:cNvSpPr txBox="1"/>
          <p:nvPr/>
        </p:nvSpPr>
        <p:spPr>
          <a:xfrm>
            <a:off x="5704175" y="4049300"/>
            <a:ext cx="25803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solidFill>
                  <a:schemeClr val="dk2"/>
                </a:solidFill>
                <a:latin typeface="Times New Roman"/>
                <a:ea typeface="Times New Roman"/>
                <a:cs typeface="Times New Roman"/>
                <a:sym typeface="Times New Roman"/>
              </a:rPr>
              <a:t>Abhay Nataraj 1BG19CS004</a:t>
            </a:r>
            <a:endParaRPr sz="11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b="1">
                <a:solidFill>
                  <a:schemeClr val="dk2"/>
                </a:solidFill>
                <a:latin typeface="Times New Roman"/>
                <a:ea typeface="Times New Roman"/>
                <a:cs typeface="Times New Roman"/>
                <a:sym typeface="Times New Roman"/>
              </a:rPr>
              <a:t>Mohammed Affan 1BG19CS133</a:t>
            </a:r>
            <a:endParaRPr sz="11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b="1">
                <a:solidFill>
                  <a:schemeClr val="dk2"/>
                </a:solidFill>
                <a:latin typeface="Times New Roman"/>
                <a:ea typeface="Times New Roman"/>
                <a:cs typeface="Times New Roman"/>
                <a:sym typeface="Times New Roman"/>
              </a:rPr>
              <a:t>Calden M D’Souza 1BG19CS027</a:t>
            </a:r>
            <a:endParaRPr sz="1100" b="1">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b="1">
                <a:solidFill>
                  <a:schemeClr val="dk2"/>
                </a:solidFill>
                <a:latin typeface="Times New Roman"/>
                <a:ea typeface="Times New Roman"/>
                <a:cs typeface="Times New Roman"/>
                <a:sym typeface="Times New Roman"/>
              </a:rPr>
              <a:t>Charan Kannati 1BG19CS030</a:t>
            </a:r>
            <a:endParaRPr sz="1100" b="1">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To Design a Application using blockchain technology and IoT to attain transparency about the goods’ status, leading to a healthy relationship between Farmer and Customer.</a:t>
            </a:r>
            <a:endParaRPr sz="17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1277221" y="0"/>
            <a:ext cx="6589565" cy="4942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Module Design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346200" y="152400"/>
            <a:ext cx="6451599"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p:nvPr/>
        </p:nvSpPr>
        <p:spPr>
          <a:xfrm>
            <a:off x="3748150" y="1721250"/>
            <a:ext cx="1737900" cy="17010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Agricultural Supply Chain System</a:t>
            </a:r>
            <a:endParaRPr/>
          </a:p>
        </p:txBody>
      </p:sp>
      <p:cxnSp>
        <p:nvCxnSpPr>
          <p:cNvPr id="144" name="Google Shape;144;p28"/>
          <p:cNvCxnSpPr>
            <a:stCxn id="145" idx="3"/>
            <a:endCxn id="143" idx="2"/>
          </p:cNvCxnSpPr>
          <p:nvPr/>
        </p:nvCxnSpPr>
        <p:spPr>
          <a:xfrm>
            <a:off x="1720800" y="2571750"/>
            <a:ext cx="2027400" cy="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28"/>
          <p:cNvSpPr txBox="1"/>
          <p:nvPr/>
        </p:nvSpPr>
        <p:spPr>
          <a:xfrm>
            <a:off x="1860125" y="2217750"/>
            <a:ext cx="1748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Owner creates users</a:t>
            </a:r>
            <a:endParaRPr sz="1100"/>
          </a:p>
        </p:txBody>
      </p:sp>
      <p:sp>
        <p:nvSpPr>
          <p:cNvPr id="147" name="Google Shape;147;p28"/>
          <p:cNvSpPr txBox="1"/>
          <p:nvPr/>
        </p:nvSpPr>
        <p:spPr>
          <a:xfrm>
            <a:off x="5646613" y="2899050"/>
            <a:ext cx="1792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Users Interact with the Chain</a:t>
            </a:r>
            <a:endParaRPr sz="1100"/>
          </a:p>
        </p:txBody>
      </p:sp>
      <p:sp>
        <p:nvSpPr>
          <p:cNvPr id="145" name="Google Shape;145;p28"/>
          <p:cNvSpPr/>
          <p:nvPr/>
        </p:nvSpPr>
        <p:spPr>
          <a:xfrm>
            <a:off x="867900" y="21453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Owner</a:t>
            </a:r>
            <a:endParaRPr/>
          </a:p>
        </p:txBody>
      </p:sp>
      <p:sp>
        <p:nvSpPr>
          <p:cNvPr id="148" name="Google Shape;148;p28"/>
          <p:cNvSpPr/>
          <p:nvPr/>
        </p:nvSpPr>
        <p:spPr>
          <a:xfrm>
            <a:off x="7600000" y="2084850"/>
            <a:ext cx="1038000" cy="9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Users</a:t>
            </a:r>
            <a:endParaRPr/>
          </a:p>
        </p:txBody>
      </p:sp>
      <p:cxnSp>
        <p:nvCxnSpPr>
          <p:cNvPr id="149" name="Google Shape;149;p28"/>
          <p:cNvCxnSpPr/>
          <p:nvPr/>
        </p:nvCxnSpPr>
        <p:spPr>
          <a:xfrm>
            <a:off x="5473175" y="2373850"/>
            <a:ext cx="2132100" cy="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8"/>
          <p:cNvCxnSpPr/>
          <p:nvPr/>
        </p:nvCxnSpPr>
        <p:spPr>
          <a:xfrm rot="10800000">
            <a:off x="5455000" y="2810650"/>
            <a:ext cx="2145000" cy="10800"/>
          </a:xfrm>
          <a:prstGeom prst="straightConnector1">
            <a:avLst/>
          </a:prstGeom>
          <a:noFill/>
          <a:ln w="9525" cap="flat" cmpd="sng">
            <a:solidFill>
              <a:schemeClr val="dk2"/>
            </a:solidFill>
            <a:prstDash val="solid"/>
            <a:round/>
            <a:headEnd type="none" w="med" len="med"/>
            <a:tailEnd type="triangle" w="med" len="med"/>
          </a:ln>
        </p:spPr>
      </p:cxnSp>
      <p:sp>
        <p:nvSpPr>
          <p:cNvPr id="151" name="Google Shape;151;p28"/>
          <p:cNvSpPr txBox="1"/>
          <p:nvPr/>
        </p:nvSpPr>
        <p:spPr>
          <a:xfrm>
            <a:off x="5646613" y="1908675"/>
            <a:ext cx="1792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Users Created</a:t>
            </a:r>
            <a:endParaRPr sz="1100"/>
          </a:p>
        </p:txBody>
      </p:sp>
      <p:sp>
        <p:nvSpPr>
          <p:cNvPr id="152" name="Google Shape;152;p28"/>
          <p:cNvSpPr txBox="1"/>
          <p:nvPr/>
        </p:nvSpPr>
        <p:spPr>
          <a:xfrm>
            <a:off x="2088600" y="206300"/>
            <a:ext cx="46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Level 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9"/>
          <p:cNvCxnSpPr>
            <a:stCxn id="158" idx="3"/>
          </p:cNvCxnSpPr>
          <p:nvPr/>
        </p:nvCxnSpPr>
        <p:spPr>
          <a:xfrm>
            <a:off x="1720800" y="2571750"/>
            <a:ext cx="643200" cy="1530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29"/>
          <p:cNvSpPr/>
          <p:nvPr/>
        </p:nvSpPr>
        <p:spPr>
          <a:xfrm>
            <a:off x="867900" y="21453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Owner</a:t>
            </a:r>
            <a:endParaRPr sz="1000"/>
          </a:p>
        </p:txBody>
      </p:sp>
      <p:sp>
        <p:nvSpPr>
          <p:cNvPr id="159" name="Google Shape;159;p29"/>
          <p:cNvSpPr/>
          <p:nvPr/>
        </p:nvSpPr>
        <p:spPr>
          <a:xfrm>
            <a:off x="7531875" y="47385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Farmer</a:t>
            </a:r>
            <a:endParaRPr sz="1000"/>
          </a:p>
        </p:txBody>
      </p:sp>
      <p:sp>
        <p:nvSpPr>
          <p:cNvPr id="160" name="Google Shape;160;p29"/>
          <p:cNvSpPr/>
          <p:nvPr/>
        </p:nvSpPr>
        <p:spPr>
          <a:xfrm>
            <a:off x="7550400" y="219075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Processor</a:t>
            </a:r>
            <a:endParaRPr sz="1000"/>
          </a:p>
        </p:txBody>
      </p:sp>
      <p:sp>
        <p:nvSpPr>
          <p:cNvPr id="161" name="Google Shape;161;p29"/>
          <p:cNvSpPr/>
          <p:nvPr/>
        </p:nvSpPr>
        <p:spPr>
          <a:xfrm>
            <a:off x="7551775" y="3775125"/>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Transporter</a:t>
            </a:r>
            <a:endParaRPr sz="900"/>
          </a:p>
        </p:txBody>
      </p:sp>
      <p:sp>
        <p:nvSpPr>
          <p:cNvPr id="162" name="Google Shape;162;p29"/>
          <p:cNvSpPr/>
          <p:nvPr/>
        </p:nvSpPr>
        <p:spPr>
          <a:xfrm>
            <a:off x="4735950" y="320850"/>
            <a:ext cx="1254300" cy="1158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Crop Creation</a:t>
            </a:r>
            <a:endParaRPr sz="1000"/>
          </a:p>
        </p:txBody>
      </p:sp>
      <p:sp>
        <p:nvSpPr>
          <p:cNvPr id="163" name="Google Shape;163;p29"/>
          <p:cNvSpPr/>
          <p:nvPr/>
        </p:nvSpPr>
        <p:spPr>
          <a:xfrm>
            <a:off x="2364000" y="1968150"/>
            <a:ext cx="1254300" cy="12225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Agricultural Supply Chain System</a:t>
            </a:r>
            <a:endParaRPr sz="1000"/>
          </a:p>
        </p:txBody>
      </p:sp>
      <p:cxnSp>
        <p:nvCxnSpPr>
          <p:cNvPr id="164" name="Google Shape;164;p29"/>
          <p:cNvCxnSpPr>
            <a:stCxn id="159" idx="1"/>
            <a:endCxn id="162" idx="6"/>
          </p:cNvCxnSpPr>
          <p:nvPr/>
        </p:nvCxnSpPr>
        <p:spPr>
          <a:xfrm rot="10800000">
            <a:off x="5990175" y="900300"/>
            <a:ext cx="1541700" cy="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29"/>
          <p:cNvCxnSpPr>
            <a:stCxn id="162" idx="2"/>
            <a:endCxn id="163" idx="7"/>
          </p:cNvCxnSpPr>
          <p:nvPr/>
        </p:nvCxnSpPr>
        <p:spPr>
          <a:xfrm flipH="1">
            <a:off x="3434550" y="900300"/>
            <a:ext cx="1301400" cy="1246800"/>
          </a:xfrm>
          <a:prstGeom prst="straightConnector1">
            <a:avLst/>
          </a:prstGeom>
          <a:noFill/>
          <a:ln w="9525" cap="flat" cmpd="sng">
            <a:solidFill>
              <a:schemeClr val="dk2"/>
            </a:solidFill>
            <a:prstDash val="solid"/>
            <a:round/>
            <a:headEnd type="none" w="med" len="med"/>
            <a:tailEnd type="triangle" w="med" len="med"/>
          </a:ln>
        </p:spPr>
      </p:cxnSp>
      <p:sp>
        <p:nvSpPr>
          <p:cNvPr id="166" name="Google Shape;166;p29"/>
          <p:cNvSpPr/>
          <p:nvPr/>
        </p:nvSpPr>
        <p:spPr>
          <a:xfrm>
            <a:off x="4751250" y="2011475"/>
            <a:ext cx="1254300" cy="1158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Product Creation</a:t>
            </a:r>
            <a:endParaRPr sz="1000"/>
          </a:p>
        </p:txBody>
      </p:sp>
      <p:cxnSp>
        <p:nvCxnSpPr>
          <p:cNvPr id="167" name="Google Shape;167;p29"/>
          <p:cNvCxnSpPr>
            <a:stCxn id="160" idx="1"/>
            <a:endCxn id="166" idx="6"/>
          </p:cNvCxnSpPr>
          <p:nvPr/>
        </p:nvCxnSpPr>
        <p:spPr>
          <a:xfrm rot="10800000">
            <a:off x="6005700" y="2590800"/>
            <a:ext cx="1544700" cy="26400"/>
          </a:xfrm>
          <a:prstGeom prst="straightConnector1">
            <a:avLst/>
          </a:prstGeom>
          <a:noFill/>
          <a:ln w="9525" cap="flat" cmpd="sng">
            <a:solidFill>
              <a:schemeClr val="dk2"/>
            </a:solidFill>
            <a:prstDash val="solid"/>
            <a:round/>
            <a:headEnd type="none" w="med" len="med"/>
            <a:tailEnd type="triangle" w="med" len="med"/>
          </a:ln>
        </p:spPr>
      </p:cxnSp>
      <p:cxnSp>
        <p:nvCxnSpPr>
          <p:cNvPr id="168" name="Google Shape;168;p29"/>
          <p:cNvCxnSpPr>
            <a:stCxn id="166" idx="2"/>
            <a:endCxn id="163" idx="6"/>
          </p:cNvCxnSpPr>
          <p:nvPr/>
        </p:nvCxnSpPr>
        <p:spPr>
          <a:xfrm rot="10800000">
            <a:off x="3618150" y="2579525"/>
            <a:ext cx="1133100" cy="11400"/>
          </a:xfrm>
          <a:prstGeom prst="straightConnector1">
            <a:avLst/>
          </a:prstGeom>
          <a:noFill/>
          <a:ln w="9525" cap="flat" cmpd="sng">
            <a:solidFill>
              <a:schemeClr val="dk2"/>
            </a:solidFill>
            <a:prstDash val="solid"/>
            <a:round/>
            <a:headEnd type="none" w="med" len="med"/>
            <a:tailEnd type="triangle" w="med" len="med"/>
          </a:ln>
        </p:spPr>
      </p:cxnSp>
      <p:sp>
        <p:nvSpPr>
          <p:cNvPr id="169" name="Google Shape;169;p29"/>
          <p:cNvSpPr/>
          <p:nvPr/>
        </p:nvSpPr>
        <p:spPr>
          <a:xfrm>
            <a:off x="4805875" y="3622125"/>
            <a:ext cx="1254300" cy="1158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Pick and Deliver Package</a:t>
            </a:r>
            <a:endParaRPr sz="1000"/>
          </a:p>
        </p:txBody>
      </p:sp>
      <p:cxnSp>
        <p:nvCxnSpPr>
          <p:cNvPr id="170" name="Google Shape;170;p29"/>
          <p:cNvCxnSpPr>
            <a:stCxn id="161" idx="1"/>
            <a:endCxn id="169" idx="6"/>
          </p:cNvCxnSpPr>
          <p:nvPr/>
        </p:nvCxnSpPr>
        <p:spPr>
          <a:xfrm rot="10800000">
            <a:off x="6060175" y="4201575"/>
            <a:ext cx="1491600" cy="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29"/>
          <p:cNvCxnSpPr>
            <a:endCxn id="163" idx="5"/>
          </p:cNvCxnSpPr>
          <p:nvPr/>
        </p:nvCxnSpPr>
        <p:spPr>
          <a:xfrm rot="10800000">
            <a:off x="3434612" y="3011619"/>
            <a:ext cx="1371300" cy="103740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29"/>
          <p:cNvCxnSpPr>
            <a:stCxn id="163" idx="0"/>
            <a:endCxn id="173" idx="3"/>
          </p:cNvCxnSpPr>
          <p:nvPr/>
        </p:nvCxnSpPr>
        <p:spPr>
          <a:xfrm rot="5400000" flipH="1">
            <a:off x="1964850" y="941850"/>
            <a:ext cx="1241700" cy="810900"/>
          </a:xfrm>
          <a:prstGeom prst="bentConnector2">
            <a:avLst/>
          </a:prstGeom>
          <a:noFill/>
          <a:ln w="9525" cap="flat" cmpd="sng">
            <a:solidFill>
              <a:schemeClr val="dk2"/>
            </a:solidFill>
            <a:prstDash val="solid"/>
            <a:round/>
            <a:headEnd type="none" w="med" len="med"/>
            <a:tailEnd type="triangle" w="med" len="med"/>
          </a:ln>
        </p:spPr>
      </p:cxnSp>
      <p:grpSp>
        <p:nvGrpSpPr>
          <p:cNvPr id="174" name="Google Shape;174;p29"/>
          <p:cNvGrpSpPr/>
          <p:nvPr/>
        </p:nvGrpSpPr>
        <p:grpSpPr>
          <a:xfrm>
            <a:off x="643425" y="473850"/>
            <a:ext cx="1536900" cy="510900"/>
            <a:chOff x="525900" y="277325"/>
            <a:chExt cx="1536900" cy="510900"/>
          </a:xfrm>
        </p:grpSpPr>
        <p:sp>
          <p:nvSpPr>
            <p:cNvPr id="173" name="Google Shape;173;p29"/>
            <p:cNvSpPr/>
            <p:nvPr/>
          </p:nvSpPr>
          <p:spPr>
            <a:xfrm>
              <a:off x="525900" y="285588"/>
              <a:ext cx="1536900" cy="488700"/>
            </a:xfrm>
            <a:prstGeom prst="roundRect">
              <a:avLst>
                <a:gd name="adj" fmla="val 16667"/>
              </a:avLst>
            </a:prstGeom>
            <a:solidFill>
              <a:schemeClr val="lt2"/>
            </a:solidFill>
            <a:ln w="9525" cap="sq"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000">
                  <a:solidFill>
                    <a:schemeClr val="dk1"/>
                  </a:solidFill>
                  <a:highlight>
                    <a:schemeClr val="lt2"/>
                  </a:highlight>
                </a:rPr>
                <a:t>Blockchain</a:t>
              </a:r>
              <a:endParaRPr sz="1000">
                <a:solidFill>
                  <a:schemeClr val="dk1"/>
                </a:solidFill>
                <a:highlight>
                  <a:schemeClr val="lt2"/>
                </a:highlight>
              </a:endParaRPr>
            </a:p>
          </p:txBody>
        </p:sp>
        <p:cxnSp>
          <p:nvCxnSpPr>
            <p:cNvPr id="175" name="Google Shape;175;p29"/>
            <p:cNvCxnSpPr/>
            <p:nvPr/>
          </p:nvCxnSpPr>
          <p:spPr>
            <a:xfrm flipH="1">
              <a:off x="1999625" y="277325"/>
              <a:ext cx="9000" cy="510900"/>
            </a:xfrm>
            <a:prstGeom prst="straightConnector1">
              <a:avLst/>
            </a:prstGeom>
            <a:noFill/>
            <a:ln w="152400" cap="flat" cmpd="sng">
              <a:solidFill>
                <a:schemeClr val="lt1"/>
              </a:solidFill>
              <a:prstDash val="solid"/>
              <a:round/>
              <a:headEnd type="none" w="med" len="med"/>
              <a:tailEnd type="none" w="med" len="med"/>
            </a:ln>
          </p:spPr>
        </p:cxnSp>
      </p:grpSp>
      <p:sp>
        <p:nvSpPr>
          <p:cNvPr id="176" name="Google Shape;176;p29"/>
          <p:cNvSpPr txBox="1"/>
          <p:nvPr/>
        </p:nvSpPr>
        <p:spPr>
          <a:xfrm>
            <a:off x="6117475" y="577200"/>
            <a:ext cx="1377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Crop Details</a:t>
            </a:r>
            <a:endParaRPr sz="900"/>
          </a:p>
        </p:txBody>
      </p:sp>
      <p:sp>
        <p:nvSpPr>
          <p:cNvPr id="177" name="Google Shape;177;p29"/>
          <p:cNvSpPr txBox="1"/>
          <p:nvPr/>
        </p:nvSpPr>
        <p:spPr>
          <a:xfrm>
            <a:off x="6072525" y="2273788"/>
            <a:ext cx="1377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Product Details</a:t>
            </a:r>
            <a:endParaRPr sz="900"/>
          </a:p>
        </p:txBody>
      </p:sp>
      <p:sp>
        <p:nvSpPr>
          <p:cNvPr id="178" name="Google Shape;178;p29"/>
          <p:cNvSpPr txBox="1"/>
          <p:nvPr/>
        </p:nvSpPr>
        <p:spPr>
          <a:xfrm>
            <a:off x="6072525" y="3916525"/>
            <a:ext cx="1377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Package Details</a:t>
            </a:r>
            <a:endParaRPr sz="900"/>
          </a:p>
        </p:txBody>
      </p:sp>
      <p:sp>
        <p:nvSpPr>
          <p:cNvPr id="179" name="Google Shape;179;p29"/>
          <p:cNvSpPr txBox="1"/>
          <p:nvPr/>
        </p:nvSpPr>
        <p:spPr>
          <a:xfrm>
            <a:off x="3175050" y="919175"/>
            <a:ext cx="1377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Crop name and quantity used to create new contract </a:t>
            </a:r>
            <a:endParaRPr sz="900"/>
          </a:p>
        </p:txBody>
      </p:sp>
      <p:sp>
        <p:nvSpPr>
          <p:cNvPr id="180" name="Google Shape;180;p29"/>
          <p:cNvSpPr txBox="1"/>
          <p:nvPr/>
        </p:nvSpPr>
        <p:spPr>
          <a:xfrm>
            <a:off x="3618300" y="2011475"/>
            <a:ext cx="1377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Product name and crops used to create new contract </a:t>
            </a:r>
            <a:endParaRPr sz="900"/>
          </a:p>
        </p:txBody>
      </p:sp>
      <p:sp>
        <p:nvSpPr>
          <p:cNvPr id="181" name="Google Shape;181;p29"/>
          <p:cNvSpPr txBox="1"/>
          <p:nvPr/>
        </p:nvSpPr>
        <p:spPr>
          <a:xfrm>
            <a:off x="3175050" y="3777925"/>
            <a:ext cx="1377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From and to addresses of Crop and Product contract are changed</a:t>
            </a:r>
            <a:endParaRPr sz="900"/>
          </a:p>
        </p:txBody>
      </p:sp>
      <p:sp>
        <p:nvSpPr>
          <p:cNvPr id="182" name="Google Shape;182;p29"/>
          <p:cNvSpPr txBox="1"/>
          <p:nvPr/>
        </p:nvSpPr>
        <p:spPr>
          <a:xfrm>
            <a:off x="2253450" y="70300"/>
            <a:ext cx="46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Level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cxnSp>
        <p:nvCxnSpPr>
          <p:cNvPr id="187" name="Google Shape;187;p30"/>
          <p:cNvCxnSpPr>
            <a:stCxn id="188" idx="3"/>
          </p:cNvCxnSpPr>
          <p:nvPr/>
        </p:nvCxnSpPr>
        <p:spPr>
          <a:xfrm>
            <a:off x="1131950" y="2571750"/>
            <a:ext cx="643200" cy="153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30"/>
          <p:cNvSpPr/>
          <p:nvPr/>
        </p:nvSpPr>
        <p:spPr>
          <a:xfrm>
            <a:off x="279050" y="21453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Owner</a:t>
            </a:r>
            <a:endParaRPr/>
          </a:p>
        </p:txBody>
      </p:sp>
      <p:sp>
        <p:nvSpPr>
          <p:cNvPr id="189" name="Google Shape;189;p30"/>
          <p:cNvSpPr/>
          <p:nvPr/>
        </p:nvSpPr>
        <p:spPr>
          <a:xfrm>
            <a:off x="5755450" y="195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Farmer</a:t>
            </a:r>
            <a:endParaRPr sz="900"/>
          </a:p>
        </p:txBody>
      </p:sp>
      <p:sp>
        <p:nvSpPr>
          <p:cNvPr id="190" name="Google Shape;190;p30"/>
          <p:cNvSpPr/>
          <p:nvPr/>
        </p:nvSpPr>
        <p:spPr>
          <a:xfrm>
            <a:off x="5755450" y="11250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processor</a:t>
            </a:r>
            <a:endParaRPr sz="1000"/>
          </a:p>
        </p:txBody>
      </p:sp>
      <p:sp>
        <p:nvSpPr>
          <p:cNvPr id="191" name="Google Shape;191;p30"/>
          <p:cNvSpPr/>
          <p:nvPr/>
        </p:nvSpPr>
        <p:spPr>
          <a:xfrm>
            <a:off x="4169325" y="4079425"/>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Transporter</a:t>
            </a:r>
            <a:endParaRPr sz="900"/>
          </a:p>
        </p:txBody>
      </p:sp>
      <p:sp>
        <p:nvSpPr>
          <p:cNvPr id="192" name="Google Shape;192;p30"/>
          <p:cNvSpPr/>
          <p:nvPr/>
        </p:nvSpPr>
        <p:spPr>
          <a:xfrm>
            <a:off x="3221475" y="-37950"/>
            <a:ext cx="957300" cy="9288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Crop Creation</a:t>
            </a:r>
            <a:endParaRPr sz="900"/>
          </a:p>
        </p:txBody>
      </p:sp>
      <p:sp>
        <p:nvSpPr>
          <p:cNvPr id="193" name="Google Shape;193;p30"/>
          <p:cNvSpPr/>
          <p:nvPr/>
        </p:nvSpPr>
        <p:spPr>
          <a:xfrm>
            <a:off x="1650650" y="2075100"/>
            <a:ext cx="987600" cy="9933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Agricultural Supply Chain System</a:t>
            </a:r>
            <a:endParaRPr sz="900"/>
          </a:p>
        </p:txBody>
      </p:sp>
      <p:cxnSp>
        <p:nvCxnSpPr>
          <p:cNvPr id="194" name="Google Shape;194;p30"/>
          <p:cNvCxnSpPr>
            <a:stCxn id="192" idx="2"/>
            <a:endCxn id="193" idx="7"/>
          </p:cNvCxnSpPr>
          <p:nvPr/>
        </p:nvCxnSpPr>
        <p:spPr>
          <a:xfrm flipH="1">
            <a:off x="2493675" y="426450"/>
            <a:ext cx="727800" cy="1794000"/>
          </a:xfrm>
          <a:prstGeom prst="straightConnector1">
            <a:avLst/>
          </a:prstGeom>
          <a:noFill/>
          <a:ln w="9525" cap="flat" cmpd="sng">
            <a:solidFill>
              <a:schemeClr val="dk2"/>
            </a:solidFill>
            <a:prstDash val="solid"/>
            <a:round/>
            <a:headEnd type="none" w="med" len="med"/>
            <a:tailEnd type="triangle" w="med" len="med"/>
          </a:ln>
        </p:spPr>
      </p:cxnSp>
      <p:sp>
        <p:nvSpPr>
          <p:cNvPr id="195" name="Google Shape;195;p30"/>
          <p:cNvSpPr/>
          <p:nvPr/>
        </p:nvSpPr>
        <p:spPr>
          <a:xfrm>
            <a:off x="3221475" y="1085700"/>
            <a:ext cx="957300" cy="9288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Product Creation</a:t>
            </a:r>
            <a:endParaRPr sz="900"/>
          </a:p>
        </p:txBody>
      </p:sp>
      <p:cxnSp>
        <p:nvCxnSpPr>
          <p:cNvPr id="196" name="Google Shape;196;p30"/>
          <p:cNvCxnSpPr>
            <a:stCxn id="195" idx="3"/>
            <a:endCxn id="193" idx="6"/>
          </p:cNvCxnSpPr>
          <p:nvPr/>
        </p:nvCxnSpPr>
        <p:spPr>
          <a:xfrm flipH="1">
            <a:off x="2638368" y="1878480"/>
            <a:ext cx="723300" cy="69330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30"/>
          <p:cNvSpPr/>
          <p:nvPr/>
        </p:nvSpPr>
        <p:spPr>
          <a:xfrm>
            <a:off x="1650650" y="4023775"/>
            <a:ext cx="987600" cy="9642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Pick and Deliver Package</a:t>
            </a:r>
            <a:endParaRPr sz="900"/>
          </a:p>
        </p:txBody>
      </p:sp>
      <p:cxnSp>
        <p:nvCxnSpPr>
          <p:cNvPr id="198" name="Google Shape;198;p30"/>
          <p:cNvCxnSpPr>
            <a:stCxn id="191" idx="1"/>
            <a:endCxn id="197" idx="6"/>
          </p:cNvCxnSpPr>
          <p:nvPr/>
        </p:nvCxnSpPr>
        <p:spPr>
          <a:xfrm rot="10800000">
            <a:off x="2638125" y="4505875"/>
            <a:ext cx="1531200" cy="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30"/>
          <p:cNvCxnSpPr>
            <a:stCxn id="197" idx="0"/>
            <a:endCxn id="193" idx="4"/>
          </p:cNvCxnSpPr>
          <p:nvPr/>
        </p:nvCxnSpPr>
        <p:spPr>
          <a:xfrm rot="10800000">
            <a:off x="2144450" y="3068275"/>
            <a:ext cx="0" cy="9555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30"/>
          <p:cNvCxnSpPr>
            <a:stCxn id="193" idx="0"/>
            <a:endCxn id="201" idx="3"/>
          </p:cNvCxnSpPr>
          <p:nvPr/>
        </p:nvCxnSpPr>
        <p:spPr>
          <a:xfrm rot="5400000" flipH="1">
            <a:off x="1249700" y="1180350"/>
            <a:ext cx="1461000" cy="328500"/>
          </a:xfrm>
          <a:prstGeom prst="bentConnector2">
            <a:avLst/>
          </a:prstGeom>
          <a:noFill/>
          <a:ln w="9525" cap="flat" cmpd="sng">
            <a:solidFill>
              <a:schemeClr val="dk2"/>
            </a:solidFill>
            <a:prstDash val="solid"/>
            <a:round/>
            <a:headEnd type="none" w="med" len="med"/>
            <a:tailEnd type="triangle" w="med" len="med"/>
          </a:ln>
        </p:spPr>
      </p:cxnSp>
      <p:grpSp>
        <p:nvGrpSpPr>
          <p:cNvPr id="202" name="Google Shape;202;p30"/>
          <p:cNvGrpSpPr/>
          <p:nvPr/>
        </p:nvGrpSpPr>
        <p:grpSpPr>
          <a:xfrm>
            <a:off x="279050" y="361500"/>
            <a:ext cx="1536900" cy="510900"/>
            <a:chOff x="525900" y="277325"/>
            <a:chExt cx="1536900" cy="510900"/>
          </a:xfrm>
        </p:grpSpPr>
        <p:sp>
          <p:nvSpPr>
            <p:cNvPr id="201" name="Google Shape;201;p30"/>
            <p:cNvSpPr/>
            <p:nvPr/>
          </p:nvSpPr>
          <p:spPr>
            <a:xfrm>
              <a:off x="525900" y="285588"/>
              <a:ext cx="1536900" cy="488700"/>
            </a:xfrm>
            <a:prstGeom prst="roundRect">
              <a:avLst>
                <a:gd name="adj" fmla="val 16667"/>
              </a:avLst>
            </a:prstGeom>
            <a:solidFill>
              <a:schemeClr val="lt2"/>
            </a:solidFill>
            <a:ln w="9525" cap="sq"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solidFill>
                    <a:schemeClr val="dk1"/>
                  </a:solidFill>
                  <a:highlight>
                    <a:schemeClr val="lt2"/>
                  </a:highlight>
                </a:rPr>
                <a:t>Blockchain</a:t>
              </a:r>
              <a:endParaRPr>
                <a:solidFill>
                  <a:schemeClr val="dk1"/>
                </a:solidFill>
                <a:highlight>
                  <a:schemeClr val="lt2"/>
                </a:highlight>
              </a:endParaRPr>
            </a:p>
          </p:txBody>
        </p:sp>
        <p:cxnSp>
          <p:nvCxnSpPr>
            <p:cNvPr id="203" name="Google Shape;203;p30"/>
            <p:cNvCxnSpPr/>
            <p:nvPr/>
          </p:nvCxnSpPr>
          <p:spPr>
            <a:xfrm flipH="1">
              <a:off x="1999625" y="277325"/>
              <a:ext cx="9000" cy="510900"/>
            </a:xfrm>
            <a:prstGeom prst="straightConnector1">
              <a:avLst/>
            </a:prstGeom>
            <a:noFill/>
            <a:ln w="152400" cap="flat" cmpd="sng">
              <a:solidFill>
                <a:schemeClr val="lt1"/>
              </a:solidFill>
              <a:prstDash val="solid"/>
              <a:round/>
              <a:headEnd type="none" w="med" len="med"/>
              <a:tailEnd type="none" w="med" len="med"/>
            </a:ln>
          </p:spPr>
        </p:cxnSp>
      </p:grpSp>
      <p:sp>
        <p:nvSpPr>
          <p:cNvPr id="204" name="Google Shape;204;p30"/>
          <p:cNvSpPr/>
          <p:nvPr/>
        </p:nvSpPr>
        <p:spPr>
          <a:xfrm>
            <a:off x="5755450" y="2237763"/>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Wholesaler</a:t>
            </a:r>
            <a:endParaRPr sz="900"/>
          </a:p>
        </p:txBody>
      </p:sp>
      <p:sp>
        <p:nvSpPr>
          <p:cNvPr id="205" name="Google Shape;205;p30"/>
          <p:cNvSpPr/>
          <p:nvPr/>
        </p:nvSpPr>
        <p:spPr>
          <a:xfrm>
            <a:off x="5755450" y="4290600"/>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Customer</a:t>
            </a:r>
            <a:endParaRPr sz="900"/>
          </a:p>
        </p:txBody>
      </p:sp>
      <p:sp>
        <p:nvSpPr>
          <p:cNvPr id="206" name="Google Shape;206;p30"/>
          <p:cNvSpPr/>
          <p:nvPr/>
        </p:nvSpPr>
        <p:spPr>
          <a:xfrm>
            <a:off x="5755450" y="3264188"/>
            <a:ext cx="852900" cy="85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Distributor</a:t>
            </a:r>
            <a:endParaRPr sz="900"/>
          </a:p>
        </p:txBody>
      </p:sp>
      <p:sp>
        <p:nvSpPr>
          <p:cNvPr id="207" name="Google Shape;207;p30"/>
          <p:cNvSpPr/>
          <p:nvPr/>
        </p:nvSpPr>
        <p:spPr>
          <a:xfrm>
            <a:off x="7563375" y="444525"/>
            <a:ext cx="867900" cy="852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Buy Crop</a:t>
            </a:r>
            <a:endParaRPr sz="900"/>
          </a:p>
        </p:txBody>
      </p:sp>
      <p:cxnSp>
        <p:nvCxnSpPr>
          <p:cNvPr id="208" name="Google Shape;208;p30"/>
          <p:cNvCxnSpPr>
            <a:stCxn id="207" idx="0"/>
            <a:endCxn id="189" idx="3"/>
          </p:cNvCxnSpPr>
          <p:nvPr/>
        </p:nvCxnSpPr>
        <p:spPr>
          <a:xfrm flipH="1">
            <a:off x="6608325" y="444525"/>
            <a:ext cx="1389000" cy="15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30"/>
          <p:cNvSpPr/>
          <p:nvPr/>
        </p:nvSpPr>
        <p:spPr>
          <a:xfrm>
            <a:off x="7563375" y="1556488"/>
            <a:ext cx="867900" cy="852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Buy Product</a:t>
            </a:r>
            <a:endParaRPr sz="900"/>
          </a:p>
        </p:txBody>
      </p:sp>
      <p:cxnSp>
        <p:nvCxnSpPr>
          <p:cNvPr id="210" name="Google Shape;210;p30"/>
          <p:cNvCxnSpPr>
            <a:endCxn id="209" idx="4"/>
          </p:cNvCxnSpPr>
          <p:nvPr/>
        </p:nvCxnSpPr>
        <p:spPr>
          <a:xfrm rot="10800000" flipH="1">
            <a:off x="6619125" y="2409388"/>
            <a:ext cx="1378200" cy="51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30"/>
          <p:cNvCxnSpPr>
            <a:stCxn id="209" idx="0"/>
            <a:endCxn id="190" idx="3"/>
          </p:cNvCxnSpPr>
          <p:nvPr/>
        </p:nvCxnSpPr>
        <p:spPr>
          <a:xfrm rot="10800000">
            <a:off x="6608325" y="1551388"/>
            <a:ext cx="1389000" cy="5100"/>
          </a:xfrm>
          <a:prstGeom prst="straightConnector1">
            <a:avLst/>
          </a:prstGeom>
          <a:noFill/>
          <a:ln w="9525" cap="flat" cmpd="sng">
            <a:solidFill>
              <a:schemeClr val="dk2"/>
            </a:solidFill>
            <a:prstDash val="solid"/>
            <a:round/>
            <a:headEnd type="none" w="med" len="med"/>
            <a:tailEnd type="triangle" w="med" len="med"/>
          </a:ln>
        </p:spPr>
      </p:cxnSp>
      <p:sp>
        <p:nvSpPr>
          <p:cNvPr id="212" name="Google Shape;212;p30"/>
          <p:cNvSpPr/>
          <p:nvPr/>
        </p:nvSpPr>
        <p:spPr>
          <a:xfrm>
            <a:off x="7563375" y="2849714"/>
            <a:ext cx="867900" cy="852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Buy ProductW_D</a:t>
            </a:r>
            <a:endParaRPr sz="900"/>
          </a:p>
        </p:txBody>
      </p:sp>
      <p:cxnSp>
        <p:nvCxnSpPr>
          <p:cNvPr id="213" name="Google Shape;213;p30"/>
          <p:cNvCxnSpPr>
            <a:stCxn id="206" idx="3"/>
            <a:endCxn id="212" idx="4"/>
          </p:cNvCxnSpPr>
          <p:nvPr/>
        </p:nvCxnSpPr>
        <p:spPr>
          <a:xfrm>
            <a:off x="6608350" y="3690638"/>
            <a:ext cx="1389000" cy="12000"/>
          </a:xfrm>
          <a:prstGeom prst="straightConnector1">
            <a:avLst/>
          </a:prstGeom>
          <a:noFill/>
          <a:ln w="9525" cap="flat" cmpd="sng">
            <a:solidFill>
              <a:schemeClr val="dk2"/>
            </a:solidFill>
            <a:prstDash val="solid"/>
            <a:round/>
            <a:headEnd type="none" w="med" len="med"/>
            <a:tailEnd type="triangle" w="med" len="med"/>
          </a:ln>
        </p:spPr>
      </p:cxnSp>
      <p:cxnSp>
        <p:nvCxnSpPr>
          <p:cNvPr id="214" name="Google Shape;214;p30"/>
          <p:cNvCxnSpPr>
            <a:stCxn id="212" idx="0"/>
          </p:cNvCxnSpPr>
          <p:nvPr/>
        </p:nvCxnSpPr>
        <p:spPr>
          <a:xfrm flipH="1">
            <a:off x="6619125" y="2849714"/>
            <a:ext cx="1378200" cy="252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30"/>
          <p:cNvSpPr/>
          <p:nvPr/>
        </p:nvSpPr>
        <p:spPr>
          <a:xfrm>
            <a:off x="7563375" y="3881624"/>
            <a:ext cx="867900" cy="8529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t>Buy ProductD_C</a:t>
            </a:r>
            <a:endParaRPr sz="900"/>
          </a:p>
        </p:txBody>
      </p:sp>
      <p:cxnSp>
        <p:nvCxnSpPr>
          <p:cNvPr id="216" name="Google Shape;216;p30"/>
          <p:cNvCxnSpPr>
            <a:stCxn id="205" idx="3"/>
            <a:endCxn id="215" idx="4"/>
          </p:cNvCxnSpPr>
          <p:nvPr/>
        </p:nvCxnSpPr>
        <p:spPr>
          <a:xfrm>
            <a:off x="6608350" y="4717050"/>
            <a:ext cx="1389000" cy="17400"/>
          </a:xfrm>
          <a:prstGeom prst="straightConnector1">
            <a:avLst/>
          </a:prstGeom>
          <a:noFill/>
          <a:ln w="9525" cap="flat" cmpd="sng">
            <a:solidFill>
              <a:schemeClr val="dk2"/>
            </a:solidFill>
            <a:prstDash val="solid"/>
            <a:round/>
            <a:headEnd type="none" w="med" len="med"/>
            <a:tailEnd type="triangle" w="med" len="med"/>
          </a:ln>
        </p:spPr>
      </p:cxnSp>
      <p:cxnSp>
        <p:nvCxnSpPr>
          <p:cNvPr id="217" name="Google Shape;217;p30"/>
          <p:cNvCxnSpPr>
            <a:stCxn id="215" idx="0"/>
          </p:cNvCxnSpPr>
          <p:nvPr/>
        </p:nvCxnSpPr>
        <p:spPr>
          <a:xfrm flipH="1">
            <a:off x="6628125" y="3881624"/>
            <a:ext cx="1369200" cy="240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30"/>
          <p:cNvCxnSpPr>
            <a:endCxn id="192" idx="6"/>
          </p:cNvCxnSpPr>
          <p:nvPr/>
        </p:nvCxnSpPr>
        <p:spPr>
          <a:xfrm flipH="1">
            <a:off x="4178775" y="413550"/>
            <a:ext cx="1583700" cy="12900"/>
          </a:xfrm>
          <a:prstGeom prst="straightConnector1">
            <a:avLst/>
          </a:prstGeom>
          <a:noFill/>
          <a:ln w="9525" cap="flat" cmpd="sng">
            <a:solidFill>
              <a:schemeClr val="dk2"/>
            </a:solidFill>
            <a:prstDash val="solid"/>
            <a:round/>
            <a:headEnd type="none" w="med" len="med"/>
            <a:tailEnd type="triangle" w="med" len="med"/>
          </a:ln>
        </p:spPr>
      </p:cxnSp>
      <p:cxnSp>
        <p:nvCxnSpPr>
          <p:cNvPr id="219" name="Google Shape;219;p30"/>
          <p:cNvCxnSpPr>
            <a:stCxn id="190" idx="1"/>
            <a:endCxn id="195" idx="6"/>
          </p:cNvCxnSpPr>
          <p:nvPr/>
        </p:nvCxnSpPr>
        <p:spPr>
          <a:xfrm rot="10800000">
            <a:off x="4178650" y="1550250"/>
            <a:ext cx="1576800" cy="1200"/>
          </a:xfrm>
          <a:prstGeom prst="straightConnector1">
            <a:avLst/>
          </a:prstGeom>
          <a:noFill/>
          <a:ln w="9525" cap="flat" cmpd="sng">
            <a:solidFill>
              <a:schemeClr val="dk2"/>
            </a:solidFill>
            <a:prstDash val="solid"/>
            <a:round/>
            <a:headEnd type="none" w="med" len="med"/>
            <a:tailEnd type="triangle" w="med" len="med"/>
          </a:ln>
        </p:spPr>
      </p:cxnSp>
      <p:cxnSp>
        <p:nvCxnSpPr>
          <p:cNvPr id="220" name="Google Shape;220;p30"/>
          <p:cNvCxnSpPr>
            <a:endCxn id="207" idx="4"/>
          </p:cNvCxnSpPr>
          <p:nvPr/>
        </p:nvCxnSpPr>
        <p:spPr>
          <a:xfrm>
            <a:off x="6619125" y="1290225"/>
            <a:ext cx="1378200" cy="720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30"/>
          <p:cNvSpPr txBox="1"/>
          <p:nvPr/>
        </p:nvSpPr>
        <p:spPr>
          <a:xfrm>
            <a:off x="6628125" y="974325"/>
            <a:ext cx="1012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Farmer Address</a:t>
            </a:r>
            <a:endParaRPr sz="900"/>
          </a:p>
        </p:txBody>
      </p:sp>
      <p:sp>
        <p:nvSpPr>
          <p:cNvPr id="222" name="Google Shape;222;p30"/>
          <p:cNvSpPr txBox="1"/>
          <p:nvPr/>
        </p:nvSpPr>
        <p:spPr>
          <a:xfrm>
            <a:off x="4460713" y="446025"/>
            <a:ext cx="101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Find and verify crop address and processor address</a:t>
            </a:r>
            <a:endParaRPr sz="900"/>
          </a:p>
        </p:txBody>
      </p:sp>
      <p:sp>
        <p:nvSpPr>
          <p:cNvPr id="223" name="Google Shape;223;p30"/>
          <p:cNvSpPr txBox="1"/>
          <p:nvPr/>
        </p:nvSpPr>
        <p:spPr>
          <a:xfrm>
            <a:off x="4259099" y="1613500"/>
            <a:ext cx="1434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Find and verify product address and wholesaler/distributor address</a:t>
            </a:r>
            <a:endParaRPr sz="900"/>
          </a:p>
        </p:txBody>
      </p:sp>
      <p:sp>
        <p:nvSpPr>
          <p:cNvPr id="224" name="Google Shape;224;p30"/>
          <p:cNvSpPr txBox="1"/>
          <p:nvPr/>
        </p:nvSpPr>
        <p:spPr>
          <a:xfrm>
            <a:off x="6539175" y="2091400"/>
            <a:ext cx="13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Processor Address</a:t>
            </a:r>
            <a:endParaRPr sz="900"/>
          </a:p>
        </p:txBody>
      </p:sp>
      <p:sp>
        <p:nvSpPr>
          <p:cNvPr id="225" name="Google Shape;225;p30"/>
          <p:cNvSpPr txBox="1"/>
          <p:nvPr/>
        </p:nvSpPr>
        <p:spPr>
          <a:xfrm>
            <a:off x="6539175" y="3421213"/>
            <a:ext cx="136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Wholesaler Address</a:t>
            </a:r>
            <a:endParaRPr sz="900"/>
          </a:p>
        </p:txBody>
      </p:sp>
      <p:sp>
        <p:nvSpPr>
          <p:cNvPr id="226" name="Google Shape;226;p30"/>
          <p:cNvSpPr txBox="1"/>
          <p:nvPr/>
        </p:nvSpPr>
        <p:spPr>
          <a:xfrm>
            <a:off x="6583725" y="4456050"/>
            <a:ext cx="1280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Distributor Address</a:t>
            </a:r>
            <a:endParaRPr sz="900"/>
          </a:p>
        </p:txBody>
      </p:sp>
      <p:sp>
        <p:nvSpPr>
          <p:cNvPr id="227" name="Google Shape;227;p30"/>
          <p:cNvSpPr txBox="1"/>
          <p:nvPr/>
        </p:nvSpPr>
        <p:spPr>
          <a:xfrm>
            <a:off x="6717375" y="44750"/>
            <a:ext cx="1012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Crop Address</a:t>
            </a:r>
            <a:endParaRPr sz="900"/>
          </a:p>
        </p:txBody>
      </p:sp>
      <p:sp>
        <p:nvSpPr>
          <p:cNvPr id="228" name="Google Shape;228;p30"/>
          <p:cNvSpPr txBox="1"/>
          <p:nvPr/>
        </p:nvSpPr>
        <p:spPr>
          <a:xfrm>
            <a:off x="6669800" y="1551400"/>
            <a:ext cx="101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Product Address</a:t>
            </a:r>
            <a:endParaRPr sz="900"/>
          </a:p>
        </p:txBody>
      </p:sp>
      <p:sp>
        <p:nvSpPr>
          <p:cNvPr id="229" name="Google Shape;229;p30"/>
          <p:cNvSpPr txBox="1"/>
          <p:nvPr/>
        </p:nvSpPr>
        <p:spPr>
          <a:xfrm>
            <a:off x="6669800" y="2486300"/>
            <a:ext cx="101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ProductW_D Address</a:t>
            </a:r>
            <a:endParaRPr sz="900"/>
          </a:p>
        </p:txBody>
      </p:sp>
      <p:sp>
        <p:nvSpPr>
          <p:cNvPr id="230" name="Google Shape;230;p30"/>
          <p:cNvSpPr txBox="1"/>
          <p:nvPr/>
        </p:nvSpPr>
        <p:spPr>
          <a:xfrm>
            <a:off x="6669800" y="3938638"/>
            <a:ext cx="101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ProductD_C Address</a:t>
            </a:r>
            <a:endParaRPr sz="900"/>
          </a:p>
        </p:txBody>
      </p:sp>
      <p:sp>
        <p:nvSpPr>
          <p:cNvPr id="231" name="Google Shape;231;p30"/>
          <p:cNvSpPr txBox="1"/>
          <p:nvPr/>
        </p:nvSpPr>
        <p:spPr>
          <a:xfrm>
            <a:off x="2947450" y="4609225"/>
            <a:ext cx="1012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Package Details</a:t>
            </a:r>
            <a:endParaRPr sz="900"/>
          </a:p>
        </p:txBody>
      </p:sp>
      <p:sp>
        <p:nvSpPr>
          <p:cNvPr id="232" name="Google Shape;232;p30"/>
          <p:cNvSpPr txBox="1"/>
          <p:nvPr/>
        </p:nvSpPr>
        <p:spPr>
          <a:xfrm>
            <a:off x="2208675" y="3245925"/>
            <a:ext cx="101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Change From and to  Address of package</a:t>
            </a:r>
            <a:endParaRPr sz="900"/>
          </a:p>
        </p:txBody>
      </p:sp>
      <p:sp>
        <p:nvSpPr>
          <p:cNvPr id="233" name="Google Shape;233;p30"/>
          <p:cNvSpPr txBox="1"/>
          <p:nvPr/>
        </p:nvSpPr>
        <p:spPr>
          <a:xfrm>
            <a:off x="1902075" y="-6225"/>
            <a:ext cx="46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Level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Improved supply chain management system</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Using blockchain technology</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Decentralized and Transparent</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System helping the Farmers to track the status of their goods</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In accordance with IoT</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0E3B130-6732-D5E7-9441-7E46741CE6B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93242" y="3119017"/>
            <a:ext cx="2589847" cy="1942385"/>
          </a:xfrm>
          <a:prstGeom prst="rect">
            <a:avLst/>
          </a:prstGeom>
        </p:spPr>
      </p:pic>
      <p:sp>
        <p:nvSpPr>
          <p:cNvPr id="3" name="TextBox 2">
            <a:extLst>
              <a:ext uri="{FF2B5EF4-FFF2-40B4-BE49-F238E27FC236}">
                <a16:creationId xmlns:a16="http://schemas.microsoft.com/office/drawing/2014/main" id="{5947CC96-44F8-27F4-A3E0-9E5FAE6D0D80}"/>
              </a:ext>
            </a:extLst>
          </p:cNvPr>
          <p:cNvSpPr txBox="1"/>
          <p:nvPr/>
        </p:nvSpPr>
        <p:spPr>
          <a:xfrm>
            <a:off x="5362475" y="7496314"/>
            <a:ext cx="2536116" cy="369332"/>
          </a:xfrm>
          <a:prstGeom prst="rect">
            <a:avLst/>
          </a:prstGeom>
          <a:noFill/>
        </p:spPr>
        <p:txBody>
          <a:bodyPr wrap="square" rtlCol="0">
            <a:spAutoFit/>
          </a:bodyPr>
          <a:lstStyle/>
          <a:p>
            <a:r>
              <a:rPr lang="en-IN" sz="900">
                <a:hlinkClick r:id="rId4" tooltip="https://www.ijlmh.com/paper/agriculture-in-india-and-the-laws-related-to-it/"/>
              </a:rPr>
              <a:t>This Photo</a:t>
            </a:r>
            <a:r>
              <a:rPr lang="en-IN" sz="900"/>
              <a:t> by Unknown Author is licensed under </a:t>
            </a:r>
            <a:r>
              <a:rPr lang="en-IN" sz="900">
                <a:hlinkClick r:id="rId5" tooltip="https://creativecommons.org/licenses/by/3.0/"/>
              </a:rPr>
              <a:t>CC BY</a:t>
            </a:r>
            <a:endParaRPr lang="en-IN"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2"/>
          <p:cNvPicPr preferRelativeResize="0"/>
          <p:nvPr/>
        </p:nvPicPr>
        <p:blipFill>
          <a:blip r:embed="rId3">
            <a:alphaModFix/>
          </a:blip>
          <a:stretch>
            <a:fillRect/>
          </a:stretch>
        </p:blipFill>
        <p:spPr>
          <a:xfrm>
            <a:off x="849388" y="152400"/>
            <a:ext cx="7445225"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Module Implementation</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F7C68D-C50E-DC77-AB39-2D39F902A14C}"/>
              </a:ext>
            </a:extLst>
          </p:cNvPr>
          <p:cNvPicPr>
            <a:picLocks noChangeAspect="1"/>
          </p:cNvPicPr>
          <p:nvPr/>
        </p:nvPicPr>
        <p:blipFill>
          <a:blip r:embed="rId2"/>
          <a:stretch>
            <a:fillRect/>
          </a:stretch>
        </p:blipFill>
        <p:spPr>
          <a:xfrm>
            <a:off x="0" y="424332"/>
            <a:ext cx="9144000" cy="4294836"/>
          </a:xfrm>
          <a:prstGeom prst="rect">
            <a:avLst/>
          </a:prstGeom>
        </p:spPr>
      </p:pic>
    </p:spTree>
    <p:extLst>
      <p:ext uri="{BB962C8B-B14F-4D97-AF65-F5344CB8AC3E}">
        <p14:creationId xmlns:p14="http://schemas.microsoft.com/office/powerpoint/2010/main" val="329091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D9BBB-C0F3-6FEA-24E5-1A837553BFB6}"/>
              </a:ext>
            </a:extLst>
          </p:cNvPr>
          <p:cNvPicPr>
            <a:picLocks noChangeAspect="1"/>
          </p:cNvPicPr>
          <p:nvPr/>
        </p:nvPicPr>
        <p:blipFill>
          <a:blip r:embed="rId2"/>
          <a:stretch>
            <a:fillRect/>
          </a:stretch>
        </p:blipFill>
        <p:spPr>
          <a:xfrm>
            <a:off x="0" y="482382"/>
            <a:ext cx="9144000" cy="4178736"/>
          </a:xfrm>
          <a:prstGeom prst="rect">
            <a:avLst/>
          </a:prstGeom>
        </p:spPr>
      </p:pic>
    </p:spTree>
    <p:extLst>
      <p:ext uri="{BB962C8B-B14F-4D97-AF65-F5344CB8AC3E}">
        <p14:creationId xmlns:p14="http://schemas.microsoft.com/office/powerpoint/2010/main" val="3633218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C85A72-D74F-2CB6-8123-517DC8E5AF9D}"/>
              </a:ext>
            </a:extLst>
          </p:cNvPr>
          <p:cNvPicPr>
            <a:picLocks noChangeAspect="1"/>
          </p:cNvPicPr>
          <p:nvPr/>
        </p:nvPicPr>
        <p:blipFill>
          <a:blip r:embed="rId2"/>
          <a:stretch>
            <a:fillRect/>
          </a:stretch>
        </p:blipFill>
        <p:spPr>
          <a:xfrm>
            <a:off x="0" y="464757"/>
            <a:ext cx="9144000" cy="4229100"/>
          </a:xfrm>
          <a:prstGeom prst="rect">
            <a:avLst/>
          </a:prstGeom>
        </p:spPr>
      </p:pic>
    </p:spTree>
    <p:extLst>
      <p:ext uri="{BB962C8B-B14F-4D97-AF65-F5344CB8AC3E}">
        <p14:creationId xmlns:p14="http://schemas.microsoft.com/office/powerpoint/2010/main" val="416917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BF0B3-752A-5463-F092-96A3925F032F}"/>
              </a:ext>
            </a:extLst>
          </p:cNvPr>
          <p:cNvPicPr>
            <a:picLocks noChangeAspect="1"/>
          </p:cNvPicPr>
          <p:nvPr/>
        </p:nvPicPr>
        <p:blipFill>
          <a:blip r:embed="rId2"/>
          <a:stretch>
            <a:fillRect/>
          </a:stretch>
        </p:blipFill>
        <p:spPr>
          <a:xfrm>
            <a:off x="0" y="448719"/>
            <a:ext cx="9144000" cy="4230948"/>
          </a:xfrm>
          <a:prstGeom prst="rect">
            <a:avLst/>
          </a:prstGeom>
        </p:spPr>
      </p:pic>
    </p:spTree>
    <p:extLst>
      <p:ext uri="{BB962C8B-B14F-4D97-AF65-F5344CB8AC3E}">
        <p14:creationId xmlns:p14="http://schemas.microsoft.com/office/powerpoint/2010/main" val="243746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C8E12-712C-9FF1-319E-AA3F21780F23}"/>
              </a:ext>
            </a:extLst>
          </p:cNvPr>
          <p:cNvPicPr>
            <a:picLocks noChangeAspect="1"/>
          </p:cNvPicPr>
          <p:nvPr/>
        </p:nvPicPr>
        <p:blipFill>
          <a:blip r:embed="rId2"/>
          <a:stretch>
            <a:fillRect/>
          </a:stretch>
        </p:blipFill>
        <p:spPr>
          <a:xfrm>
            <a:off x="0" y="409871"/>
            <a:ext cx="9144000" cy="4323757"/>
          </a:xfrm>
          <a:prstGeom prst="rect">
            <a:avLst/>
          </a:prstGeom>
        </p:spPr>
      </p:pic>
    </p:spTree>
    <p:extLst>
      <p:ext uri="{BB962C8B-B14F-4D97-AF65-F5344CB8AC3E}">
        <p14:creationId xmlns:p14="http://schemas.microsoft.com/office/powerpoint/2010/main" val="248757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3" name="Picture 2">
            <a:extLst>
              <a:ext uri="{FF2B5EF4-FFF2-40B4-BE49-F238E27FC236}">
                <a16:creationId xmlns:a16="http://schemas.microsoft.com/office/drawing/2014/main" id="{DEE273A0-F2C1-550D-E716-4836DB80EF4D}"/>
              </a:ext>
            </a:extLst>
          </p:cNvPr>
          <p:cNvPicPr>
            <a:picLocks noChangeAspect="1"/>
          </p:cNvPicPr>
          <p:nvPr/>
        </p:nvPicPr>
        <p:blipFill>
          <a:blip r:embed="rId3"/>
          <a:stretch>
            <a:fillRect/>
          </a:stretch>
        </p:blipFill>
        <p:spPr>
          <a:xfrm>
            <a:off x="1939045" y="793898"/>
            <a:ext cx="5489570" cy="4120608"/>
          </a:xfrm>
          <a:prstGeom prst="rect">
            <a:avLst/>
          </a:prstGeom>
        </p:spPr>
      </p:pic>
      <p:sp>
        <p:nvSpPr>
          <p:cNvPr id="4" name="TextBox 3">
            <a:extLst>
              <a:ext uri="{FF2B5EF4-FFF2-40B4-BE49-F238E27FC236}">
                <a16:creationId xmlns:a16="http://schemas.microsoft.com/office/drawing/2014/main" id="{DBEBD4E2-53E8-8A9F-E625-F18396B6DB98}"/>
              </a:ext>
            </a:extLst>
          </p:cNvPr>
          <p:cNvSpPr txBox="1"/>
          <p:nvPr/>
        </p:nvSpPr>
        <p:spPr>
          <a:xfrm>
            <a:off x="425302" y="262270"/>
            <a:ext cx="2360428"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IOT Implementation</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55600" algn="l" rtl="0">
              <a:lnSpc>
                <a:spcPct val="16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The use of blockchain technology and IoT devices in the agricultural supply chain management system can increase transparency, accountability, and efficiency.</a:t>
            </a:r>
          </a:p>
          <a:p>
            <a:pPr marL="457200" lvl="0" indent="-355600" algn="l" rtl="0">
              <a:lnSpc>
                <a:spcPct val="16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The system provides a secure and tamper-proof record of transactions and data, improving traceability and compliance with regulations.</a:t>
            </a:r>
          </a:p>
          <a:p>
            <a:pPr marL="457200" lvl="0" indent="-355600" algn="l" rtl="0">
              <a:lnSpc>
                <a:spcPct val="16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The inclusion of smart contracts eliminates the need for intermediaries and reduces transaction costs, leading to increased efficiency and cost savings.</a:t>
            </a:r>
          </a:p>
          <a:p>
            <a:pPr marL="457200" lvl="0" indent="-355600" algn="l" rtl="0">
              <a:lnSpc>
                <a:spcPct val="16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The implementation of a blockchain-based supply chain management system poses challenges such as initial investment, scalability, and interoperability.</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32213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23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25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IOT devices to monitor the health and conditions of crops.	</a:t>
            </a:r>
          </a:p>
          <a:p>
            <a:pPr marL="457200" lvl="0" indent="-355600" algn="l" rtl="0">
              <a:lnSpc>
                <a:spcPct val="250000"/>
              </a:lnSpc>
              <a:spcBef>
                <a:spcPts val="0"/>
              </a:spcBef>
              <a:spcAft>
                <a:spcPts val="0"/>
              </a:spcAft>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Integration of payment portal.</a:t>
            </a:r>
          </a:p>
          <a:p>
            <a:pPr lvl="0" indent="-355600">
              <a:lnSpc>
                <a:spcPct val="250000"/>
              </a:lnSpc>
              <a:buClr>
                <a:srgbClr val="000000"/>
              </a:buClr>
              <a:buSzPts val="2000"/>
              <a:buFont typeface="Times New Roman"/>
              <a:buChar char="●"/>
            </a:pPr>
            <a:r>
              <a:rPr lang="en-US" sz="2000" dirty="0">
                <a:solidFill>
                  <a:srgbClr val="000000"/>
                </a:solidFill>
                <a:latin typeface="Times New Roman"/>
                <a:ea typeface="Times New Roman"/>
                <a:cs typeface="Times New Roman"/>
                <a:sym typeface="Times New Roman"/>
              </a:rPr>
              <a:t>Prediction and Real-Time package tracking.</a:t>
            </a:r>
          </a:p>
          <a:p>
            <a:pPr marL="457200" lvl="0" indent="-355600" algn="l" rtl="0">
              <a:lnSpc>
                <a:spcPct val="250000"/>
              </a:lnSpc>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Nearest transporter assignment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6874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27650" y="574075"/>
            <a:ext cx="7688700" cy="95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solidFill>
                  <a:srgbClr val="000000"/>
                </a:solidFill>
                <a:latin typeface="Times New Roman"/>
                <a:ea typeface="Times New Roman"/>
                <a:cs typeface="Times New Roman"/>
                <a:sym typeface="Times New Roman"/>
              </a:rPr>
              <a:t>[1] Dr. V. Sudha, Dr. P.Shanmugasundaram &amp; Dr.R. Kalaiselvi “The Blockchain-based solution to improve the Supply Chain Management in Indian agriculture”-</a:t>
            </a:r>
            <a:r>
              <a:rPr lang="en" sz="1300" dirty="0">
                <a:solidFill>
                  <a:srgbClr val="000000"/>
                </a:solidFill>
                <a:latin typeface="Times New Roman"/>
                <a:ea typeface="Times New Roman"/>
                <a:cs typeface="Times New Roman"/>
                <a:sym typeface="Times New Roman"/>
              </a:rPr>
              <a:t> </a:t>
            </a:r>
            <a:r>
              <a:rPr lang="en" sz="2000" dirty="0">
                <a:solidFill>
                  <a:srgbClr val="000000"/>
                </a:solidFill>
                <a:latin typeface="Times New Roman"/>
                <a:ea typeface="Times New Roman"/>
                <a:cs typeface="Times New Roman"/>
                <a:sym typeface="Times New Roman"/>
              </a:rPr>
              <a:t>(2021) </a:t>
            </a:r>
            <a:endParaRPr dirty="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768625" y="1813375"/>
            <a:ext cx="7688700" cy="2752800"/>
          </a:xfrm>
          <a:prstGeom prst="rect">
            <a:avLst/>
          </a:prstGeom>
        </p:spPr>
        <p:txBody>
          <a:bodyPr spcFirstLastPara="1" wrap="square" lIns="91425" tIns="91425" rIns="91425" bIns="91425" anchor="t" anchorCtr="0">
            <a:noAutofit/>
          </a:bodyPr>
          <a:lstStyle/>
          <a:p>
            <a:pPr marL="114300" lvl="0" indent="0" algn="l" rtl="0">
              <a:lnSpc>
                <a:spcPct val="95000"/>
              </a:lnSpc>
              <a:spcBef>
                <a:spcPts val="0"/>
              </a:spcBef>
              <a:spcAft>
                <a:spcPts val="0"/>
              </a:spcAft>
              <a:buSzPts val="688"/>
              <a:buNone/>
            </a:pPr>
            <a:r>
              <a:rPr lang="en" sz="1225">
                <a:solidFill>
                  <a:srgbClr val="000000"/>
                </a:solidFill>
                <a:latin typeface="Times New Roman"/>
                <a:ea typeface="Times New Roman"/>
                <a:cs typeface="Times New Roman"/>
                <a:sym typeface="Times New Roman"/>
              </a:rPr>
              <a:t>Methodology:</a:t>
            </a:r>
            <a:endParaRPr sz="1225">
              <a:solidFill>
                <a:srgbClr val="000000"/>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rgbClr val="000000"/>
              </a:buClr>
              <a:buSzPts val="1225"/>
              <a:buFont typeface="Times New Roman"/>
              <a:buChar char="●"/>
            </a:pPr>
            <a:r>
              <a:rPr lang="en" sz="1225">
                <a:solidFill>
                  <a:srgbClr val="000000"/>
                </a:solidFill>
                <a:latin typeface="Times New Roman"/>
                <a:ea typeface="Times New Roman"/>
                <a:cs typeface="Times New Roman"/>
                <a:sym typeface="Times New Roman"/>
              </a:rPr>
              <a:t>Author proposes a blockchain-based solution to keep track of the goods.</a:t>
            </a:r>
            <a:endParaRPr sz="1225">
              <a:solidFill>
                <a:srgbClr val="000000"/>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rgbClr val="000000"/>
              </a:buClr>
              <a:buSzPts val="1225"/>
              <a:buFont typeface="Times New Roman"/>
              <a:buChar char="●"/>
            </a:pPr>
            <a:r>
              <a:rPr lang="en" sz="1225">
                <a:solidFill>
                  <a:srgbClr val="000000"/>
                </a:solidFill>
                <a:latin typeface="Times New Roman"/>
                <a:ea typeface="Times New Roman"/>
                <a:cs typeface="Times New Roman"/>
                <a:sym typeface="Times New Roman"/>
              </a:rPr>
              <a:t>details of goods/quality such as size, colour, defect-free, natural/manure free/organic, time of cultivation, humidity, current market price, etc., are measured and stored in the Blockchain</a:t>
            </a:r>
            <a:endParaRPr sz="1225">
              <a:solidFill>
                <a:srgbClr val="000000"/>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rgbClr val="000000"/>
              </a:buClr>
              <a:buSzPts val="1225"/>
              <a:buFont typeface="Times New Roman"/>
              <a:buChar char="●"/>
            </a:pPr>
            <a:r>
              <a:rPr lang="en" sz="1225">
                <a:solidFill>
                  <a:srgbClr val="000000"/>
                </a:solidFill>
                <a:latin typeface="Times New Roman"/>
                <a:ea typeface="Times New Roman"/>
                <a:cs typeface="Times New Roman"/>
                <a:sym typeface="Times New Roman"/>
              </a:rPr>
              <a:t>Details about the goods can also be collected via a form.</a:t>
            </a:r>
            <a:endParaRPr sz="1225">
              <a:solidFill>
                <a:srgbClr val="000000"/>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rgbClr val="000000"/>
              </a:buClr>
              <a:buSzPts val="1225"/>
              <a:buFont typeface="Times New Roman"/>
              <a:buChar char="●"/>
            </a:pPr>
            <a:r>
              <a:rPr lang="en" sz="1225">
                <a:solidFill>
                  <a:srgbClr val="000000"/>
                </a:solidFill>
                <a:latin typeface="Times New Roman"/>
                <a:ea typeface="Times New Roman"/>
                <a:cs typeface="Times New Roman"/>
                <a:sym typeface="Times New Roman"/>
              </a:rPr>
              <a:t>information obtained through this form is validated using the rules specified in the smart contract.</a:t>
            </a:r>
            <a:endParaRPr sz="122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88"/>
              <a:buNone/>
            </a:pPr>
            <a:endParaRPr sz="1225">
              <a:solidFill>
                <a:srgbClr val="000000"/>
              </a:solidFill>
              <a:latin typeface="Times New Roman"/>
              <a:ea typeface="Times New Roman"/>
              <a:cs typeface="Times New Roman"/>
              <a:sym typeface="Times New Roman"/>
            </a:endParaRPr>
          </a:p>
          <a:p>
            <a:pPr marL="114300" lvl="0" indent="0" algn="l" rtl="0">
              <a:lnSpc>
                <a:spcPct val="95000"/>
              </a:lnSpc>
              <a:spcBef>
                <a:spcPts val="0"/>
              </a:spcBef>
              <a:spcAft>
                <a:spcPts val="0"/>
              </a:spcAft>
              <a:buSzPts val="688"/>
              <a:buNone/>
            </a:pPr>
            <a:r>
              <a:rPr lang="en" sz="1225">
                <a:solidFill>
                  <a:schemeClr val="dk1"/>
                </a:solidFill>
                <a:latin typeface="Times New Roman"/>
                <a:ea typeface="Times New Roman"/>
                <a:cs typeface="Times New Roman"/>
                <a:sym typeface="Times New Roman"/>
              </a:rPr>
              <a:t>Benefits:</a:t>
            </a:r>
            <a:endParaRPr sz="1225">
              <a:solidFill>
                <a:schemeClr val="dk1"/>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chemeClr val="dk1"/>
              </a:buClr>
              <a:buSzPts val="1225"/>
              <a:buFont typeface="Times New Roman"/>
              <a:buAutoNum type="arabicPeriod"/>
            </a:pPr>
            <a:r>
              <a:rPr lang="en" sz="1225">
                <a:solidFill>
                  <a:schemeClr val="dk1"/>
                </a:solidFill>
                <a:latin typeface="Times New Roman"/>
                <a:ea typeface="Times New Roman"/>
                <a:cs typeface="Times New Roman"/>
                <a:sym typeface="Times New Roman"/>
              </a:rPr>
              <a:t>Integrity and authenticity of data are maintained by combining Blockchain with IoT.</a:t>
            </a:r>
            <a:endParaRPr sz="1225">
              <a:solidFill>
                <a:schemeClr val="dk1"/>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chemeClr val="dk1"/>
              </a:buClr>
              <a:buSzPts val="1225"/>
              <a:buFont typeface="Times New Roman"/>
              <a:buAutoNum type="arabicPeriod"/>
            </a:pPr>
            <a:r>
              <a:rPr lang="en" sz="1225">
                <a:solidFill>
                  <a:schemeClr val="dk1"/>
                </a:solidFill>
                <a:latin typeface="Times New Roman"/>
                <a:ea typeface="Times New Roman"/>
                <a:cs typeface="Times New Roman"/>
                <a:sym typeface="Times New Roman"/>
              </a:rPr>
              <a:t>Health of the crops can be tracked.</a:t>
            </a:r>
            <a:endParaRPr sz="1225">
              <a:solidFill>
                <a:schemeClr val="dk1"/>
              </a:solidFill>
              <a:latin typeface="Times New Roman"/>
              <a:ea typeface="Times New Roman"/>
              <a:cs typeface="Times New Roman"/>
              <a:sym typeface="Times New Roman"/>
            </a:endParaRPr>
          </a:p>
          <a:p>
            <a:pPr marL="114300" lvl="0" indent="0" algn="l" rtl="0">
              <a:lnSpc>
                <a:spcPct val="95000"/>
              </a:lnSpc>
              <a:spcBef>
                <a:spcPts val="0"/>
              </a:spcBef>
              <a:spcAft>
                <a:spcPts val="0"/>
              </a:spcAft>
              <a:buSzPts val="688"/>
              <a:buNone/>
            </a:pPr>
            <a:endParaRPr sz="1225">
              <a:solidFill>
                <a:schemeClr val="dk1"/>
              </a:solidFill>
              <a:latin typeface="Times New Roman"/>
              <a:ea typeface="Times New Roman"/>
              <a:cs typeface="Times New Roman"/>
              <a:sym typeface="Times New Roman"/>
            </a:endParaRPr>
          </a:p>
          <a:p>
            <a:pPr marL="114300" lvl="0" indent="0" algn="l" rtl="0">
              <a:lnSpc>
                <a:spcPct val="95000"/>
              </a:lnSpc>
              <a:spcBef>
                <a:spcPts val="0"/>
              </a:spcBef>
              <a:spcAft>
                <a:spcPts val="0"/>
              </a:spcAft>
              <a:buSzPts val="688"/>
              <a:buNone/>
            </a:pPr>
            <a:r>
              <a:rPr lang="en" sz="1225">
                <a:solidFill>
                  <a:schemeClr val="dk1"/>
                </a:solidFill>
                <a:latin typeface="Times New Roman"/>
                <a:ea typeface="Times New Roman"/>
                <a:cs typeface="Times New Roman"/>
                <a:sym typeface="Times New Roman"/>
              </a:rPr>
              <a:t>Drawbacks:</a:t>
            </a:r>
            <a:endParaRPr sz="1225">
              <a:solidFill>
                <a:schemeClr val="dk1"/>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chemeClr val="dk1"/>
              </a:buClr>
              <a:buSzPts val="1225"/>
              <a:buFont typeface="Times New Roman"/>
              <a:buAutoNum type="arabicPeriod"/>
            </a:pPr>
            <a:r>
              <a:rPr lang="en" sz="1225">
                <a:solidFill>
                  <a:schemeClr val="dk1"/>
                </a:solidFill>
                <a:latin typeface="Times New Roman"/>
                <a:ea typeface="Times New Roman"/>
                <a:cs typeface="Times New Roman"/>
                <a:sym typeface="Times New Roman"/>
              </a:rPr>
              <a:t>Higher investment in IoT devices</a:t>
            </a:r>
            <a:endParaRPr sz="1225">
              <a:solidFill>
                <a:schemeClr val="dk1"/>
              </a:solidFill>
              <a:latin typeface="Times New Roman"/>
              <a:ea typeface="Times New Roman"/>
              <a:cs typeface="Times New Roman"/>
              <a:sym typeface="Times New Roman"/>
            </a:endParaRPr>
          </a:p>
          <a:p>
            <a:pPr marL="457200" lvl="0" indent="-306387" algn="l" rtl="0">
              <a:lnSpc>
                <a:spcPct val="95000"/>
              </a:lnSpc>
              <a:spcBef>
                <a:spcPts val="0"/>
              </a:spcBef>
              <a:spcAft>
                <a:spcPts val="0"/>
              </a:spcAft>
              <a:buClr>
                <a:schemeClr val="dk1"/>
              </a:buClr>
              <a:buSzPts val="1225"/>
              <a:buFont typeface="Times New Roman"/>
              <a:buAutoNum type="arabicPeriod"/>
            </a:pPr>
            <a:r>
              <a:rPr lang="en" sz="1225">
                <a:solidFill>
                  <a:schemeClr val="dk1"/>
                </a:solidFill>
                <a:latin typeface="Times New Roman"/>
                <a:ea typeface="Times New Roman"/>
                <a:cs typeface="Times New Roman"/>
                <a:sym typeface="Times New Roman"/>
              </a:rPr>
              <a:t>Farmers may need assistance if they are not tech-friendly</a:t>
            </a:r>
            <a:endParaRPr sz="1225">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688"/>
              <a:buNone/>
            </a:pPr>
            <a:endParaRPr sz="11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a:solidFill>
                  <a:srgbClr val="000000"/>
                </a:solidFill>
                <a:latin typeface="Times New Roman"/>
                <a:ea typeface="Times New Roman"/>
                <a:cs typeface="Times New Roman"/>
                <a:sym typeface="Times New Roman"/>
              </a:rPr>
              <a:t>Dr. B Ravishankar, Mayur Appaiah &amp; Bhagya Hegde “Agricultural Supply Chain Management Using Blockchain Technology”- (2020)</a:t>
            </a:r>
            <a:endParaRPr>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270050"/>
            <a:ext cx="8520600" cy="3416400"/>
          </a:xfrm>
          <a:prstGeom prst="rect">
            <a:avLst/>
          </a:prstGeom>
        </p:spPr>
        <p:txBody>
          <a:bodyPr spcFirstLastPara="1" wrap="square" lIns="91425" tIns="91425" rIns="91425" bIns="91425" anchor="t" anchorCtr="0">
            <a:noAutofit/>
          </a:bodyPr>
          <a:lstStyle/>
          <a:p>
            <a:pPr marL="114300" lvl="0" indent="0" algn="l" rtl="0">
              <a:lnSpc>
                <a:spcPct val="95000"/>
              </a:lnSpc>
              <a:spcBef>
                <a:spcPts val="0"/>
              </a:spcBef>
              <a:spcAft>
                <a:spcPts val="0"/>
              </a:spcAft>
              <a:buSzPts val="605"/>
              <a:buNone/>
            </a:pPr>
            <a:r>
              <a:rPr lang="en" sz="1235">
                <a:solidFill>
                  <a:srgbClr val="000000"/>
                </a:solidFill>
                <a:latin typeface="Times New Roman"/>
                <a:ea typeface="Times New Roman"/>
                <a:cs typeface="Times New Roman"/>
                <a:sym typeface="Times New Roman"/>
              </a:rPr>
              <a:t>Benefits :</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The producer will have security. They will be able to receive a</a:t>
            </a:r>
            <a:endParaRPr sz="12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05"/>
              <a:buNone/>
            </a:pPr>
            <a:r>
              <a:rPr lang="en" sz="1235">
                <a:solidFill>
                  <a:srgbClr val="000000"/>
                </a:solidFill>
                <a:latin typeface="Times New Roman"/>
                <a:ea typeface="Times New Roman"/>
                <a:cs typeface="Times New Roman"/>
                <a:sym typeface="Times New Roman"/>
              </a:rPr>
              <a:t>   reasonable percentage of profit.</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Traders can eliminate competition.</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Traceability: Players in different tiers can be held responsible for any </a:t>
            </a:r>
            <a:endParaRPr sz="12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05"/>
              <a:buNone/>
            </a:pPr>
            <a:r>
              <a:rPr lang="en" sz="1235">
                <a:solidFill>
                  <a:srgbClr val="000000"/>
                </a:solidFill>
                <a:latin typeface="Times New Roman"/>
                <a:ea typeface="Times New Roman"/>
                <a:cs typeface="Times New Roman"/>
                <a:sym typeface="Times New Roman"/>
              </a:rPr>
              <a:t>   damages.</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Increase in multidirectional information transfer.</a:t>
            </a:r>
            <a:endParaRPr sz="12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605"/>
              <a:buNone/>
            </a:pPr>
            <a:endParaRPr sz="1235">
              <a:solidFill>
                <a:srgbClr val="000000"/>
              </a:solidFill>
              <a:latin typeface="Times New Roman"/>
              <a:ea typeface="Times New Roman"/>
              <a:cs typeface="Times New Roman"/>
              <a:sym typeface="Times New Roman"/>
            </a:endParaRPr>
          </a:p>
          <a:p>
            <a:pPr marL="114300" lvl="0" indent="0" algn="l" rtl="0">
              <a:lnSpc>
                <a:spcPct val="95000"/>
              </a:lnSpc>
              <a:spcBef>
                <a:spcPts val="0"/>
              </a:spcBef>
              <a:spcAft>
                <a:spcPts val="0"/>
              </a:spcAft>
              <a:buSzPts val="605"/>
              <a:buNone/>
            </a:pPr>
            <a:r>
              <a:rPr lang="en" sz="1235">
                <a:solidFill>
                  <a:srgbClr val="000000"/>
                </a:solidFill>
                <a:latin typeface="Times New Roman"/>
                <a:ea typeface="Times New Roman"/>
                <a:cs typeface="Times New Roman"/>
                <a:sym typeface="Times New Roman"/>
              </a:rPr>
              <a:t>Drawbacks:</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For the product to be international it will have to</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succumb to various international laws.</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Blockchain applications are very complex to design.</a:t>
            </a:r>
            <a:endParaRPr sz="1235">
              <a:solidFill>
                <a:srgbClr val="000000"/>
              </a:solidFill>
              <a:latin typeface="Times New Roman"/>
              <a:ea typeface="Times New Roman"/>
              <a:cs typeface="Times New Roman"/>
              <a:sym typeface="Times New Roman"/>
            </a:endParaRPr>
          </a:p>
          <a:p>
            <a:pPr marL="457200" lvl="0" indent="-307022" algn="l" rtl="0">
              <a:lnSpc>
                <a:spcPct val="95000"/>
              </a:lnSpc>
              <a:spcBef>
                <a:spcPts val="0"/>
              </a:spcBef>
              <a:spcAft>
                <a:spcPts val="0"/>
              </a:spcAft>
              <a:buClr>
                <a:srgbClr val="000000"/>
              </a:buClr>
              <a:buSzPts val="1235"/>
              <a:buFont typeface="Times New Roman"/>
              <a:buChar char="●"/>
            </a:pPr>
            <a:r>
              <a:rPr lang="en" sz="1235">
                <a:solidFill>
                  <a:srgbClr val="000000"/>
                </a:solidFill>
                <a:latin typeface="Times New Roman"/>
                <a:ea typeface="Times New Roman"/>
                <a:cs typeface="Times New Roman"/>
                <a:sym typeface="Times New Roman"/>
              </a:rPr>
              <a:t>Blockchain relies on a network effect.</a:t>
            </a:r>
            <a:endParaRPr sz="123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605"/>
              <a:buNone/>
            </a:pPr>
            <a:endParaRPr sz="914">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6040550" y="1400187"/>
            <a:ext cx="2791750" cy="23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solidFill>
                  <a:srgbClr val="000000"/>
                </a:solidFill>
                <a:latin typeface="Times New Roman"/>
                <a:ea typeface="Times New Roman"/>
                <a:cs typeface="Times New Roman"/>
                <a:sym typeface="Times New Roman"/>
              </a:rPr>
              <a:t>[2] N.Nasurudeen Ahamed, Karthikeyan P, SP  Anandaraj, Vignesh R “ Sea Food Supply Chain Management Using Blockchain”-(2020)</a:t>
            </a:r>
            <a:endParaRPr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727650" y="1383275"/>
            <a:ext cx="7688700" cy="27789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275"/>
              <a:buNone/>
            </a:pPr>
            <a:r>
              <a:rPr lang="en" sz="1203" dirty="0">
                <a:solidFill>
                  <a:srgbClr val="000000"/>
                </a:solidFill>
                <a:latin typeface="Times New Roman"/>
                <a:ea typeface="Times New Roman"/>
                <a:cs typeface="Times New Roman"/>
                <a:sym typeface="Times New Roman"/>
              </a:rPr>
              <a:t>Methodology:</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The NFC Tag tracks and traces the product. Each product uses NFC Tag, Securing, and storing the product.</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The purpose of the QR code generated from the warehouse to reach the appropriate consumer means it is for consumer satisfaction. After reaching the product to the consumer. He/she checks out the product via mobile to check the good's origin and date of the particular food.</a:t>
            </a:r>
            <a:endParaRPr sz="1203"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275"/>
              <a:buNone/>
            </a:pPr>
            <a:endParaRPr sz="1203"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275"/>
              <a:buNone/>
            </a:pPr>
            <a:r>
              <a:rPr lang="en" sz="1203" dirty="0">
                <a:solidFill>
                  <a:srgbClr val="000000"/>
                </a:solidFill>
                <a:latin typeface="Times New Roman"/>
                <a:ea typeface="Times New Roman"/>
                <a:cs typeface="Times New Roman"/>
                <a:sym typeface="Times New Roman"/>
              </a:rPr>
              <a:t>Benefits :</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The unique tag ensures all people from the producer to the consumer side get all details of the product. This creates trust in the proposed system.</a:t>
            </a:r>
            <a:endParaRPr sz="1203"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275"/>
              <a:buNone/>
            </a:pPr>
            <a:endParaRPr sz="1203" dirty="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275"/>
              <a:buNone/>
            </a:pPr>
            <a:r>
              <a:rPr lang="en" sz="1203" dirty="0">
                <a:solidFill>
                  <a:srgbClr val="000000"/>
                </a:solidFill>
                <a:latin typeface="Times New Roman"/>
                <a:ea typeface="Times New Roman"/>
                <a:cs typeface="Times New Roman"/>
                <a:sym typeface="Times New Roman"/>
              </a:rPr>
              <a:t>Drawbacks:</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For the product to be international it will have to succumb to various international laws.</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Blockchain applications are very complex to design.</a:t>
            </a:r>
            <a:endParaRPr sz="1203" dirty="0">
              <a:solidFill>
                <a:srgbClr val="000000"/>
              </a:solidFill>
              <a:latin typeface="Times New Roman"/>
              <a:ea typeface="Times New Roman"/>
              <a:cs typeface="Times New Roman"/>
              <a:sym typeface="Times New Roman"/>
            </a:endParaRPr>
          </a:p>
          <a:p>
            <a:pPr marL="457200" lvl="0" indent="-305043" algn="l" rtl="0">
              <a:lnSpc>
                <a:spcPct val="115000"/>
              </a:lnSpc>
              <a:spcBef>
                <a:spcPts val="0"/>
              </a:spcBef>
              <a:spcAft>
                <a:spcPts val="0"/>
              </a:spcAft>
              <a:buClr>
                <a:srgbClr val="000000"/>
              </a:buClr>
              <a:buSzPts val="1204"/>
              <a:buFont typeface="Times New Roman"/>
              <a:buChar char="●"/>
            </a:pPr>
            <a:r>
              <a:rPr lang="en" sz="1203" dirty="0">
                <a:solidFill>
                  <a:srgbClr val="000000"/>
                </a:solidFill>
                <a:latin typeface="Times New Roman"/>
                <a:ea typeface="Times New Roman"/>
                <a:cs typeface="Times New Roman"/>
                <a:sym typeface="Times New Roman"/>
              </a:rPr>
              <a:t>Blockchain relies on a network effect.</a:t>
            </a:r>
            <a:endParaRPr sz="1203"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SzPts val="275"/>
              <a:buNone/>
            </a:pPr>
            <a:endParaRPr sz="45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solidFill>
                  <a:srgbClr val="000000"/>
                </a:solidFill>
                <a:latin typeface="Times New Roman"/>
                <a:ea typeface="Times New Roman"/>
                <a:cs typeface="Times New Roman"/>
                <a:sym typeface="Times New Roman"/>
              </a:rPr>
              <a:t>[3] Affaf Shahid, Ahmad Almogren, Nadeem Javaid, Fahad Ahmad Al-zaharani, Mansour Zuair ,MasoomAlam “Blockchain-Based Agri-Food Supply Chain: A Complete Solution”-(2020)</a:t>
            </a:r>
            <a:endParaRPr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727650" y="1570275"/>
            <a:ext cx="7688700" cy="2858100"/>
          </a:xfrm>
          <a:prstGeom prst="rect">
            <a:avLst/>
          </a:prstGeom>
        </p:spPr>
        <p:txBody>
          <a:bodyPr spcFirstLastPara="1" wrap="square" lIns="91425" tIns="91425" rIns="91425" bIns="91425" anchor="t" anchorCtr="0">
            <a:noAutofit/>
          </a:bodyPr>
          <a:lstStyle/>
          <a:p>
            <a:pPr marL="114300" lvl="0" indent="0" algn="l"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Methodology:</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Traceability</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Trading and Delivery</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Reputation System</a:t>
            </a:r>
            <a:endParaRPr sz="1200">
              <a:solidFill>
                <a:schemeClr val="dk1"/>
              </a:solidFill>
              <a:latin typeface="Times New Roman"/>
              <a:ea typeface="Times New Roman"/>
              <a:cs typeface="Times New Roman"/>
              <a:sym typeface="Times New Roman"/>
            </a:endParaRPr>
          </a:p>
          <a:p>
            <a:pPr marL="11430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Advantages: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Accountability</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Credibility</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Autonomy</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Authenticity</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11430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Disadvantages: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Blockchain doesn’t eliminate the need to trust human institutions. There will always be a big gap that can’t be addressed by technology alone.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solidFill>
                  <a:srgbClr val="000000"/>
                </a:solidFill>
                <a:latin typeface="Times New Roman"/>
                <a:ea typeface="Times New Roman"/>
                <a:cs typeface="Times New Roman"/>
                <a:sym typeface="Times New Roman"/>
              </a:rPr>
              <a:t>[4] B. M. A L. Basnayake, C. Rajapakse “A Blockchain-based decentralized system to ensure the transparency of organic food supply chain”-(2019)</a:t>
            </a:r>
            <a:endParaRPr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727650" y="1344075"/>
            <a:ext cx="7688700" cy="2882400"/>
          </a:xfrm>
          <a:prstGeom prst="rect">
            <a:avLst/>
          </a:prstGeom>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523"/>
              <a:buNone/>
            </a:pPr>
            <a:r>
              <a:rPr lang="en" sz="1200">
                <a:solidFill>
                  <a:srgbClr val="000000"/>
                </a:solidFill>
                <a:latin typeface="Times New Roman"/>
                <a:ea typeface="Times New Roman"/>
                <a:cs typeface="Times New Roman"/>
                <a:sym typeface="Times New Roman"/>
              </a:rPr>
              <a:t>Methodology:</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DApp based on Token model, Solidity-based smart transaction model and QR code generation model.</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For each deployment of the “product” contract, it will return an address which was used to generate the QR code to identify the physical product.</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Consumers could scan the QR code using a mobile application that enables access to the Blockchain system.</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523"/>
              <a:buNone/>
            </a:pPr>
            <a:endParaRPr sz="120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523"/>
              <a:buNone/>
            </a:pPr>
            <a:r>
              <a:rPr lang="en" sz="1200">
                <a:solidFill>
                  <a:srgbClr val="000000"/>
                </a:solidFill>
                <a:latin typeface="Times New Roman"/>
                <a:ea typeface="Times New Roman"/>
                <a:cs typeface="Times New Roman"/>
                <a:sym typeface="Times New Roman"/>
              </a:rPr>
              <a:t>Benefits :</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public Blockchain concept was selected instead of a private Blockchain in this study to ensure transparency by allowing any person to access the network.’</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Farmers could place a certification request regarding their products and, they can gain reputation tokens for each certification done by peers.</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523"/>
              <a:buNone/>
            </a:pPr>
            <a:endParaRPr sz="120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523"/>
              <a:buNone/>
            </a:pPr>
            <a:r>
              <a:rPr lang="en" sz="1200">
                <a:solidFill>
                  <a:srgbClr val="000000"/>
                </a:solidFill>
                <a:latin typeface="Times New Roman"/>
                <a:ea typeface="Times New Roman"/>
                <a:cs typeface="Times New Roman"/>
                <a:sym typeface="Times New Roman"/>
              </a:rPr>
              <a:t>Drawbacks:</a:t>
            </a:r>
            <a:endParaRPr sz="1200">
              <a:solidFill>
                <a:srgbClr val="000000"/>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Certification can be misused to sell products from third parties or low-quality products because only the farmers are certified, not products because only the farmers are certified, not the products.</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SzPts val="523"/>
              <a:buNone/>
            </a:pPr>
            <a:endParaRPr sz="617">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solidFill>
                  <a:srgbClr val="000000"/>
                </a:solidFill>
                <a:latin typeface="Times New Roman"/>
                <a:ea typeface="Times New Roman"/>
                <a:cs typeface="Times New Roman"/>
                <a:sym typeface="Times New Roman"/>
              </a:rPr>
              <a:t>[5] Technology-S. Madumidha, P. Siva Ranjani, U.Vandhana, B.Venmuhilan “A Theoretical Implementation: Agriculture-Food Supply Chain Management using Blockchain Technology”-(2019)</a:t>
            </a:r>
            <a:endParaRPr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727650" y="1489750"/>
            <a:ext cx="7688700" cy="2899500"/>
          </a:xfrm>
          <a:prstGeom prst="rect">
            <a:avLst/>
          </a:prstGeom>
        </p:spPr>
        <p:txBody>
          <a:bodyPr spcFirstLastPara="1" wrap="square" lIns="91425" tIns="91425" rIns="91425" bIns="91425" anchor="t" anchorCtr="0">
            <a:normAutofit fontScale="25000" lnSpcReduction="20000"/>
          </a:bodyPr>
          <a:lstStyle/>
          <a:p>
            <a:pPr marL="114300" lvl="0" indent="0" algn="l" rtl="0">
              <a:lnSpc>
                <a:spcPct val="115000"/>
              </a:lnSpc>
              <a:spcBef>
                <a:spcPts val="0"/>
              </a:spcBef>
              <a:spcAft>
                <a:spcPts val="0"/>
              </a:spcAft>
              <a:buNone/>
            </a:pPr>
            <a:r>
              <a:rPr lang="en" sz="4900">
                <a:solidFill>
                  <a:schemeClr val="dk1"/>
                </a:solidFill>
                <a:latin typeface="Times New Roman"/>
                <a:ea typeface="Times New Roman"/>
                <a:cs typeface="Times New Roman"/>
                <a:sym typeface="Times New Roman"/>
              </a:rPr>
              <a:t>Methodology:</a:t>
            </a:r>
            <a:endParaRPr sz="4900">
              <a:solidFill>
                <a:schemeClr val="dk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4900">
                <a:solidFill>
                  <a:schemeClr val="dk1"/>
                </a:solidFill>
                <a:latin typeface="Times New Roman"/>
                <a:ea typeface="Times New Roman"/>
                <a:cs typeface="Times New Roman"/>
                <a:sym typeface="Times New Roman"/>
              </a:rPr>
              <a:t>The supplier uploads the data about the food product like its harvested date, and price. The Food product is then tagged with an RFID chip. The tags are placed on any items, ranging from individual parts to delivery labels. Inside the RFID tag, it consists of a microchip and antennae. Identifying information from the Special printers are used to print the tags which wirelessly load the identifying information to the tags. The information on the tags can be used for various tasks. When RFID scanners scan the item, information is read from the tag which could include some necessary information that could be very effective in maintaining the Supply chain.</a:t>
            </a:r>
            <a:endParaRPr sz="4900">
              <a:solidFill>
                <a:schemeClr val="dk1"/>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endParaRPr sz="4900">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4900">
                <a:solidFill>
                  <a:srgbClr val="000000"/>
                </a:solidFill>
                <a:latin typeface="Times New Roman"/>
                <a:ea typeface="Times New Roman"/>
                <a:cs typeface="Times New Roman"/>
                <a:sym typeface="Times New Roman"/>
              </a:rPr>
              <a:t>Benefits :</a:t>
            </a:r>
            <a:endParaRPr sz="4900">
              <a:solidFill>
                <a:srgbClr val="000000"/>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Increase Transparency</a:t>
            </a:r>
            <a:endParaRPr sz="4900">
              <a:solidFill>
                <a:schemeClr val="dk1"/>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 Reduce Error</a:t>
            </a:r>
            <a:endParaRPr sz="4900">
              <a:solidFill>
                <a:schemeClr val="dk1"/>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 Prevents product delays</a:t>
            </a:r>
            <a:endParaRPr sz="4900">
              <a:solidFill>
                <a:schemeClr val="dk1"/>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 Eliminate unethical and illegal activities</a:t>
            </a:r>
            <a:endParaRPr sz="4900">
              <a:solidFill>
                <a:schemeClr val="dk1"/>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 Better management</a:t>
            </a:r>
            <a:endParaRPr sz="4900">
              <a:solidFill>
                <a:schemeClr val="dk1"/>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chemeClr val="dk1"/>
              </a:buClr>
              <a:buSzPct val="100000"/>
              <a:buFont typeface="Times New Roman"/>
              <a:buChar char="●"/>
            </a:pPr>
            <a:r>
              <a:rPr lang="en" sz="4900">
                <a:solidFill>
                  <a:schemeClr val="dk1"/>
                </a:solidFill>
                <a:latin typeface="Times New Roman"/>
                <a:ea typeface="Times New Roman"/>
                <a:cs typeface="Times New Roman"/>
                <a:sym typeface="Times New Roman"/>
              </a:rPr>
              <a:t> Increase the trust between consumers and supplier</a:t>
            </a:r>
            <a:endParaRPr sz="4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4900">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4900">
                <a:solidFill>
                  <a:srgbClr val="000000"/>
                </a:solidFill>
                <a:latin typeface="Times New Roman"/>
                <a:ea typeface="Times New Roman"/>
                <a:cs typeface="Times New Roman"/>
                <a:sym typeface="Times New Roman"/>
              </a:rPr>
              <a:t>Drawbacks:</a:t>
            </a:r>
            <a:endParaRPr sz="4900">
              <a:solidFill>
                <a:srgbClr val="000000"/>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rgbClr val="000000"/>
              </a:buClr>
              <a:buSzPct val="100000"/>
              <a:buFont typeface="Times New Roman"/>
              <a:buChar char="●"/>
            </a:pPr>
            <a:r>
              <a:rPr lang="en" sz="4900">
                <a:solidFill>
                  <a:srgbClr val="000000"/>
                </a:solidFill>
                <a:latin typeface="Times New Roman"/>
                <a:ea typeface="Times New Roman"/>
                <a:cs typeface="Times New Roman"/>
                <a:sym typeface="Times New Roman"/>
              </a:rPr>
              <a:t>Lengthy Process</a:t>
            </a:r>
            <a:endParaRPr sz="4900">
              <a:solidFill>
                <a:srgbClr val="000000"/>
              </a:solidFill>
              <a:latin typeface="Times New Roman"/>
              <a:ea typeface="Times New Roman"/>
              <a:cs typeface="Times New Roman"/>
              <a:sym typeface="Times New Roman"/>
            </a:endParaRPr>
          </a:p>
          <a:p>
            <a:pPr marL="457200" lvl="0" indent="-306387" algn="l" rtl="0">
              <a:lnSpc>
                <a:spcPct val="115000"/>
              </a:lnSpc>
              <a:spcBef>
                <a:spcPts val="0"/>
              </a:spcBef>
              <a:spcAft>
                <a:spcPts val="0"/>
              </a:spcAft>
              <a:buClr>
                <a:srgbClr val="000000"/>
              </a:buClr>
              <a:buSzPct val="100000"/>
              <a:buFont typeface="Times New Roman"/>
              <a:buChar char="●"/>
            </a:pPr>
            <a:r>
              <a:rPr lang="en" sz="4900">
                <a:solidFill>
                  <a:srgbClr val="000000"/>
                </a:solidFill>
                <a:latin typeface="Times New Roman"/>
                <a:ea typeface="Times New Roman"/>
                <a:cs typeface="Times New Roman"/>
                <a:sym typeface="Times New Roman"/>
              </a:rPr>
              <a:t>Market Revolves around retailers</a:t>
            </a:r>
            <a:endParaRPr sz="4900">
              <a:solidFill>
                <a:srgbClr val="000000"/>
              </a:solidFill>
              <a:latin typeface="Times New Roman"/>
              <a:ea typeface="Times New Roman"/>
              <a:cs typeface="Times New Roman"/>
              <a:sym typeface="Times New Roman"/>
            </a:endParaRPr>
          </a:p>
          <a:p>
            <a:pPr marL="114300" lvl="0" indent="0" algn="l" rtl="0">
              <a:lnSpc>
                <a:spcPct val="115000"/>
              </a:lnSpc>
              <a:spcBef>
                <a:spcPts val="0"/>
              </a:spcBef>
              <a:spcAft>
                <a:spcPts val="0"/>
              </a:spcAft>
              <a:buNone/>
            </a:pP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1269</Words>
  <Application>Microsoft Office PowerPoint</Application>
  <PresentationFormat>On-screen Show (16:9)</PresentationFormat>
  <Paragraphs>171</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Times New Roman</vt:lpstr>
      <vt:lpstr>Arial</vt:lpstr>
      <vt:lpstr>Simple Light</vt:lpstr>
      <vt:lpstr>AgriSync</vt:lpstr>
      <vt:lpstr>Introduction</vt:lpstr>
      <vt:lpstr>Literature Survey</vt:lpstr>
      <vt:lpstr>[1] Dr. V. Sudha, Dr. P.Shanmugasundaram &amp; Dr.R. Kalaiselvi “The Blockchain-based solution to improve the Supply Chain Management in Indian agriculture”- (2021) </vt:lpstr>
      <vt:lpstr>Dr. B Ravishankar, Mayur Appaiah &amp; Bhagya Hegde “Agricultural Supply Chain Management Using Blockchain Technology”- (2020)</vt:lpstr>
      <vt:lpstr>[2] N.Nasurudeen Ahamed, Karthikeyan P, SP  Anandaraj, Vignesh R “ Sea Food Supply Chain Management Using Blockchain”-(2020)</vt:lpstr>
      <vt:lpstr>[3] Affaf Shahid, Ahmad Almogren, Nadeem Javaid, Fahad Ahmad Al-zaharani, Mansour Zuair ,MasoomAlam “Blockchain-Based Agri-Food Supply Chain: A Complete Solution”-(2020)</vt:lpstr>
      <vt:lpstr>[4] B. M. A L. Basnayake, C. Rajapakse “A Blockchain-based decentralized system to ensure the transparency of organic food supply chain”-(2019)</vt:lpstr>
      <vt:lpstr>[5] Technology-S. Madumidha, P. Siva Ranjani, U.Vandhana, B.Venmuhilan “A Theoretical Implementation: Agriculture-Food Supply Chain Management using Blockchain Technology”-(2019)</vt:lpstr>
      <vt:lpstr>Problem Statement</vt:lpstr>
      <vt:lpstr>System Architecture</vt:lpstr>
      <vt:lpstr>PowerPoint Presentation</vt:lpstr>
      <vt:lpstr>Module Design</vt:lpstr>
      <vt:lpstr>PowerPoint Presentation</vt:lpstr>
      <vt:lpstr>Data Flow Diagram</vt:lpstr>
      <vt:lpstr>PowerPoint Presentation</vt:lpstr>
      <vt:lpstr>PowerPoint Presentation</vt:lpstr>
      <vt:lpstr>PowerPoint Presentation</vt:lpstr>
      <vt:lpstr>Use Case Diagram</vt:lpstr>
      <vt:lpstr>PowerPoint Presentation</vt:lpstr>
      <vt:lpstr>Module Implementation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AgriSync</dc:title>
  <cp:lastModifiedBy>charan kannati</cp:lastModifiedBy>
  <cp:revision>2</cp:revision>
  <dcterms:modified xsi:type="dcterms:W3CDTF">2023-05-11T08:16:14Z</dcterms:modified>
</cp:coreProperties>
</file>