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641C-E436-4F58-A1FB-30077FA4B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88022"/>
            <a:ext cx="8825658" cy="2677648"/>
          </a:xfrm>
        </p:spPr>
        <p:txBody>
          <a:bodyPr/>
          <a:lstStyle/>
          <a:p>
            <a:r>
              <a:rPr lang="en-IN" sz="4400" dirty="0"/>
              <a:t>Traffic Signal Duration Control</a:t>
            </a:r>
            <a:br>
              <a:rPr lang="en-IN" sz="4400" dirty="0"/>
            </a:br>
            <a:r>
              <a:rPr lang="en-IN" sz="4400" dirty="0"/>
              <a:t>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C9F22-E0E0-4F46-B56B-68C880EF0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77640"/>
            <a:ext cx="8825658" cy="2057400"/>
          </a:xfrm>
        </p:spPr>
        <p:txBody>
          <a:bodyPr>
            <a:normAutofit/>
          </a:bodyPr>
          <a:lstStyle/>
          <a:p>
            <a:r>
              <a:rPr lang="en-IN" dirty="0"/>
              <a:t>JohnAnand Abraham		03</a:t>
            </a:r>
          </a:p>
          <a:p>
            <a:r>
              <a:rPr lang="en-IN" dirty="0"/>
              <a:t>Pratik Nerurkar			52</a:t>
            </a:r>
          </a:p>
          <a:p>
            <a:r>
              <a:rPr lang="en-IN" dirty="0"/>
              <a:t>Calden Rodrigues 		63</a:t>
            </a:r>
          </a:p>
          <a:p>
            <a:endParaRPr lang="en-IN" dirty="0"/>
          </a:p>
          <a:p>
            <a:r>
              <a:rPr lang="en-IN" dirty="0"/>
              <a:t>Guide: Prof </a:t>
            </a:r>
            <a:r>
              <a:rPr lang="en-IN" dirty="0" err="1"/>
              <a:t>Sunantha</a:t>
            </a:r>
            <a:r>
              <a:rPr lang="en-IN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BC545-7E24-41BE-A85C-67455958329F}"/>
              </a:ext>
            </a:extLst>
          </p:cNvPr>
          <p:cNvSpPr txBox="1"/>
          <p:nvPr/>
        </p:nvSpPr>
        <p:spPr>
          <a:xfrm>
            <a:off x="9489827" y="129614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Group No. 1</a:t>
            </a:r>
          </a:p>
        </p:txBody>
      </p:sp>
    </p:spTree>
    <p:extLst>
      <p:ext uri="{BB962C8B-B14F-4D97-AF65-F5344CB8AC3E}">
        <p14:creationId xmlns:p14="http://schemas.microsoft.com/office/powerpoint/2010/main" val="32313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8BF1-2A96-44B6-8411-4804F4ED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1C01-D125-43BA-8D60-BB581FD3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todays scenario, commute is a big part of our life and congestion on the road is increasing due to many factors including too many cars, obstacles (merging of roads), </a:t>
            </a:r>
            <a:r>
              <a:rPr lang="en-IN" b="1" u="sng" dirty="0"/>
              <a:t>mistimed traffic signals</a:t>
            </a:r>
            <a:r>
              <a:rPr lang="en-IN" dirty="0"/>
              <a:t> etc.</a:t>
            </a:r>
          </a:p>
          <a:p>
            <a:r>
              <a:rPr lang="en-IN" dirty="0"/>
              <a:t>There exists no system that can </a:t>
            </a:r>
            <a:r>
              <a:rPr lang="en-IN" b="1" u="sng" dirty="0"/>
              <a:t>suggest changes </a:t>
            </a:r>
            <a:r>
              <a:rPr lang="en-IN" dirty="0"/>
              <a:t>to the flow of traffic in real time or perform any analysis to de-escalate the </a:t>
            </a:r>
            <a:r>
              <a:rPr lang="en-IN" b="1" u="sng" dirty="0"/>
              <a:t>congestion</a:t>
            </a:r>
            <a:r>
              <a:rPr lang="en-IN" dirty="0"/>
              <a:t> at the junction.</a:t>
            </a:r>
          </a:p>
          <a:p>
            <a:r>
              <a:rPr lang="en-IN" dirty="0"/>
              <a:t>Signals from </a:t>
            </a:r>
            <a:r>
              <a:rPr lang="en-IN" b="1" u="sng" dirty="0"/>
              <a:t>neighbouring</a:t>
            </a:r>
            <a:r>
              <a:rPr lang="en-IN" dirty="0"/>
              <a:t> junctions are </a:t>
            </a:r>
            <a:r>
              <a:rPr lang="en-IN" b="1" u="sng" dirty="0"/>
              <a:t>not in sync</a:t>
            </a:r>
            <a:r>
              <a:rPr lang="en-IN" b="1" dirty="0"/>
              <a:t> </a:t>
            </a:r>
            <a:r>
              <a:rPr lang="en-IN" dirty="0"/>
              <a:t>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39120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70E8-B86F-44D6-8F23-64DCF50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0D96-A3B0-4E4B-8C38-E09AC928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n-IN" b="1" u="sng" dirty="0"/>
              <a:t>Detect</a:t>
            </a:r>
            <a:r>
              <a:rPr lang="en-IN" b="1" dirty="0"/>
              <a:t> </a:t>
            </a:r>
            <a:r>
              <a:rPr lang="en-IN" dirty="0"/>
              <a:t>the number of vehicles and their type(optional) in least amount of time.</a:t>
            </a:r>
          </a:p>
          <a:p>
            <a:r>
              <a:rPr lang="en-IN" b="1" u="sng" dirty="0"/>
              <a:t>Emulate</a:t>
            </a:r>
            <a:r>
              <a:rPr lang="en-IN" dirty="0"/>
              <a:t> the real time data acquired to get an overview of the current scenario.</a:t>
            </a:r>
          </a:p>
          <a:p>
            <a:r>
              <a:rPr lang="en-IN" dirty="0"/>
              <a:t>Suggest most ideal timings to switch between Green to Red or Vice-Versa to reduce traffic flow in </a:t>
            </a:r>
            <a:r>
              <a:rPr lang="en-IN" b="1" u="sng" dirty="0"/>
              <a:t>real time</a:t>
            </a:r>
            <a:r>
              <a:rPr lang="en-IN" u="sng" dirty="0"/>
              <a:t>.</a:t>
            </a:r>
            <a:endParaRPr lang="en-IN" dirty="0"/>
          </a:p>
          <a:p>
            <a:r>
              <a:rPr lang="en-IN" dirty="0"/>
              <a:t>Make prediction based on </a:t>
            </a:r>
            <a:r>
              <a:rPr lang="en-IN" b="1" u="sng" dirty="0"/>
              <a:t>previous data</a:t>
            </a:r>
            <a:r>
              <a:rPr lang="en-IN" dirty="0"/>
              <a:t> of congestion.</a:t>
            </a:r>
          </a:p>
          <a:p>
            <a:r>
              <a:rPr lang="en-IN" dirty="0"/>
              <a:t>Make prediction based on information gained from </a:t>
            </a:r>
            <a:r>
              <a:rPr lang="en-IN" b="1" u="sng" dirty="0"/>
              <a:t>peer signal nodes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92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C31B-55E9-4181-A148-7908260C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Comparison of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0AFE-AC1E-4C3C-A8A1-24C998598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[1] Use of induction loop traffic detector to determine the </a:t>
            </a:r>
            <a:r>
              <a:rPr lang="en-IN" b="1" u="sng" dirty="0"/>
              <a:t>frequencies</a:t>
            </a:r>
            <a:r>
              <a:rPr lang="en-IN" dirty="0"/>
              <a:t> of vehicles (outside India)</a:t>
            </a:r>
          </a:p>
          <a:p>
            <a:r>
              <a:rPr lang="en-IN" dirty="0"/>
              <a:t>Signals are controlled through a </a:t>
            </a:r>
            <a:r>
              <a:rPr lang="en-IN" b="1" u="sng" dirty="0"/>
              <a:t>pre-set</a:t>
            </a:r>
            <a:r>
              <a:rPr lang="en-IN" dirty="0"/>
              <a:t> timing system which at times result in </a:t>
            </a:r>
            <a:r>
              <a:rPr lang="en-IN" b="1" u="sng" dirty="0"/>
              <a:t>pileups</a:t>
            </a:r>
            <a:r>
              <a:rPr lang="en-IN" dirty="0"/>
              <a:t> during peak hours or induce drivers to </a:t>
            </a:r>
            <a:r>
              <a:rPr lang="en-IN" b="1" u="sng" dirty="0"/>
              <a:t>skip signals</a:t>
            </a:r>
            <a:r>
              <a:rPr lang="en-IN" dirty="0"/>
              <a:t> during lean hours, this usually causes a policeman as a replacement for the signal. (in India)</a:t>
            </a:r>
            <a:br>
              <a:rPr lang="en-IN" dirty="0"/>
            </a:br>
            <a:endParaRPr lang="en-IN" dirty="0"/>
          </a:p>
          <a:p>
            <a:r>
              <a:rPr lang="en-IN" dirty="0"/>
              <a:t>[2] Use of actuators to trigger vehicle counters and change signal timings accordingly.</a:t>
            </a:r>
            <a:br>
              <a:rPr lang="en-IN" dirty="0"/>
            </a:br>
            <a:endParaRPr lang="en-IN" dirty="0"/>
          </a:p>
          <a:p>
            <a:r>
              <a:rPr lang="en-IN" dirty="0"/>
              <a:t>[3] Comparison of the various background subtraction techniques available</a:t>
            </a:r>
            <a:br>
              <a:rPr lang="en-IN" dirty="0"/>
            </a:br>
            <a:endParaRPr lang="en-IN" dirty="0"/>
          </a:p>
          <a:p>
            <a:r>
              <a:rPr lang="en-IN" dirty="0"/>
              <a:t>[4] Use of morphology - dilate, </a:t>
            </a:r>
            <a:r>
              <a:rPr lang="en-IN" dirty="0" err="1"/>
              <a:t>findContours</a:t>
            </a:r>
            <a:r>
              <a:rPr lang="en-IN" dirty="0"/>
              <a:t>, </a:t>
            </a:r>
            <a:r>
              <a:rPr lang="en-IN" dirty="0" err="1"/>
              <a:t>boundingRect</a:t>
            </a:r>
            <a:r>
              <a:rPr lang="en-IN" dirty="0"/>
              <a:t>, drawing(</a:t>
            </a:r>
            <a:r>
              <a:rPr lang="en-IN" dirty="0" err="1"/>
              <a:t>Rectange</a:t>
            </a:r>
            <a:r>
              <a:rPr lang="en-IN" dirty="0"/>
              <a:t>, circle, polylines), bit-wise and, createBackgroundSubtractorMOG2.</a:t>
            </a:r>
            <a:br>
              <a:rPr lang="en-IN" dirty="0"/>
            </a:br>
            <a:endParaRPr lang="en-IN" dirty="0"/>
          </a:p>
          <a:p>
            <a:r>
              <a:rPr lang="en-IN" dirty="0"/>
              <a:t>[5] Use of genetic algorithm to predict signal timings.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18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FB09-C069-414E-A6E4-C00C5EFB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D565-255C-4E3B-8A7D-8385E4DB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Hardware</a:t>
            </a:r>
            <a:endParaRPr lang="en-IN" dirty="0"/>
          </a:p>
          <a:p>
            <a:pPr lvl="1"/>
            <a:r>
              <a:rPr lang="en-IN" dirty="0"/>
              <a:t>Hikvision 2MP 1080p Night-vision Camera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br>
              <a:rPr lang="en-IN" dirty="0"/>
            </a:br>
            <a:endParaRPr lang="en-IN" dirty="0"/>
          </a:p>
          <a:p>
            <a:r>
              <a:rPr lang="en-IN" b="1" dirty="0"/>
              <a:t>Software</a:t>
            </a:r>
            <a:endParaRPr lang="en-IN" dirty="0"/>
          </a:p>
          <a:p>
            <a:pPr lvl="1"/>
            <a:r>
              <a:rPr lang="en-IN" b="1" u="sng" dirty="0"/>
              <a:t>OpenCV</a:t>
            </a:r>
            <a:r>
              <a:rPr lang="en-IN" dirty="0"/>
              <a:t> OR </a:t>
            </a:r>
            <a:r>
              <a:rPr lang="en-IN" dirty="0" err="1"/>
              <a:t>DarkFlow</a:t>
            </a:r>
            <a:r>
              <a:rPr lang="en-IN" dirty="0"/>
              <a:t> &amp; </a:t>
            </a:r>
            <a:r>
              <a:rPr lang="en-IN" dirty="0" err="1"/>
              <a:t>Keras</a:t>
            </a:r>
            <a:r>
              <a:rPr lang="en-IN" dirty="0"/>
              <a:t> (YOLO2)</a:t>
            </a:r>
          </a:p>
          <a:p>
            <a:pPr lvl="1"/>
            <a:r>
              <a:rPr lang="en-IN" dirty="0"/>
              <a:t>Python3 and TensorFlow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BADE-4279-46FA-8C49-0389A043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3A360-7784-402F-9199-5960C07C7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379" y="1760532"/>
            <a:ext cx="8504409" cy="498005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178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9C93-DD2D-48AF-BB48-33DFE8B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7677F-0DB2-4439-8C98-C76FE512E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110741"/>
            <a:ext cx="4825158" cy="4427220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a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exit mask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 size of the image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Background subtractor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object of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MOG2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algorithm implemented in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cv2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train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on first 500 frames.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contour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detection</a:t>
            </a:r>
          </a:p>
          <a:p>
            <a:pPr lvl="1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the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foreground mask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passing the image in </a:t>
            </a:r>
            <a:r>
              <a:rPr lang="en-US" sz="12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bg_subtractor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lvl="1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thresholding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240</a:t>
            </a:r>
          </a:p>
          <a:p>
            <a:pPr lvl="1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filters</a:t>
            </a:r>
          </a:p>
          <a:p>
            <a:pPr lvl="2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closing (fill small holes)</a:t>
            </a:r>
          </a:p>
          <a:p>
            <a:pPr lvl="2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opening (remove noise)</a:t>
            </a:r>
          </a:p>
          <a:p>
            <a:pPr lvl="2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dilation (merge blobs)</a:t>
            </a:r>
          </a:p>
          <a:p>
            <a:pPr lvl="1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contours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using cv2.findContours() to detect external contours using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 approximation</a:t>
            </a:r>
          </a:p>
          <a:p>
            <a:pPr lvl="1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Get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bounding rectangle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i.e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sz="12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x,y,w,h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>
              <a:spcBef>
                <a:spcPts val="500"/>
              </a:spcBef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52C0BA-8931-4BD8-9252-BCFDBB034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69819"/>
            <a:ext cx="4825159" cy="4168142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buFont typeface="+mj-lt"/>
              <a:buAutoNum type="arabicPeriod" startAt="5"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counter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list of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points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were detected by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contours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list of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paths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exist of the vehicles</a:t>
            </a:r>
          </a:p>
          <a:p>
            <a:pPr marL="1257300" lvl="2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if(no paths exists) then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all points 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paths</a:t>
            </a:r>
          </a:p>
          <a:p>
            <a:pPr marL="1257300" lvl="2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else find the point that is the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least distance 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the previous path end and add it to the path</a:t>
            </a:r>
          </a:p>
          <a:p>
            <a:pPr marL="1257300" lvl="2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the new points that did not find a path</a:t>
            </a:r>
          </a:p>
          <a:p>
            <a:pPr marL="1257300" lvl="2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Save only last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 points 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each path</a:t>
            </a: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Check if the last point in the path is in the </a:t>
            </a:r>
            <a:r>
              <a:rPr lang="en-US" sz="125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exit_mask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the second last is not.</a:t>
            </a:r>
          </a:p>
          <a:p>
            <a:pPr>
              <a:spcBef>
                <a:spcPts val="500"/>
              </a:spcBef>
              <a:buFont typeface="+mj-lt"/>
              <a:buAutoNum type="arabicPeriod" startAt="5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Visualize the process:</a:t>
            </a: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Bounding boxes </a:t>
            </a: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not in </a:t>
            </a:r>
            <a:r>
              <a:rPr lang="en-US" sz="12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exit_mask</a:t>
            </a:r>
            <a:endParaRPr lang="en-US" sz="12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Draw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Paths</a:t>
            </a:r>
          </a:p>
          <a:p>
            <a:pPr marL="800100" lvl="1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2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Draw </a:t>
            </a:r>
            <a:r>
              <a:rPr lang="en-US" sz="12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Vehicle counter</a:t>
            </a:r>
            <a:endParaRPr lang="en-IN" sz="12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5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88F-52F6-4077-BF5B-39242FA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Plan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0DF5C9-7DA3-41A9-8AD9-54B5E3DB8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20" y="3331632"/>
            <a:ext cx="1174816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6E8-39C5-4018-B81D-0BFF2F27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D439-1099-4C66-94AC-F9D06B14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14" y="2517774"/>
            <a:ext cx="10436971" cy="4054475"/>
          </a:xfrm>
        </p:spPr>
        <p:txBody>
          <a:bodyPr>
            <a:normAutofit/>
          </a:bodyPr>
          <a:lstStyle/>
          <a:p>
            <a:r>
              <a:rPr lang="en-IN" dirty="0"/>
              <a:t>[1] S. Sheik Mohammed </a:t>
            </a:r>
            <a:r>
              <a:rPr lang="en-IN" b="1" dirty="0"/>
              <a:t>A Multiple Inductive loop vehicle Detection System</a:t>
            </a:r>
            <a:r>
              <a:rPr lang="en-IN" dirty="0"/>
              <a:t>. 2012 IEEE Transaction on Instrumentation and Measurement.</a:t>
            </a:r>
          </a:p>
          <a:p>
            <a:r>
              <a:rPr lang="en-IN" dirty="0"/>
              <a:t>[2] R. </a:t>
            </a:r>
            <a:r>
              <a:rPr lang="en-IN" dirty="0" err="1"/>
              <a:t>Scheepjens</a:t>
            </a:r>
            <a:r>
              <a:rPr lang="en-IN" dirty="0"/>
              <a:t>. </a:t>
            </a:r>
            <a:r>
              <a:rPr lang="en-IN" b="1" dirty="0"/>
              <a:t>Algorithm Design for Traffic Signal Timings Predictions of Vehicle-Actuated Controlled Intersections</a:t>
            </a:r>
            <a:r>
              <a:rPr lang="en-IN" dirty="0"/>
              <a:t>.</a:t>
            </a:r>
            <a:r>
              <a:rPr lang="en-IN" b="1" dirty="0"/>
              <a:t> </a:t>
            </a:r>
            <a:r>
              <a:rPr lang="en-IN" dirty="0"/>
              <a:t>2016 IEEE Conference on Computer Vision and Pattern Recognition (CVPR)</a:t>
            </a:r>
          </a:p>
          <a:p>
            <a:r>
              <a:rPr lang="en-IN" dirty="0"/>
              <a:t>[3] </a:t>
            </a:r>
            <a:r>
              <a:rPr lang="en-IN" dirty="0" err="1"/>
              <a:t>Brutzer</a:t>
            </a:r>
            <a:r>
              <a:rPr lang="en-IN" dirty="0"/>
              <a:t>, S., </a:t>
            </a:r>
            <a:r>
              <a:rPr lang="en-IN" dirty="0" err="1"/>
              <a:t>Hoferlin</a:t>
            </a:r>
            <a:r>
              <a:rPr lang="en-IN" dirty="0"/>
              <a:t>, B., &amp; </a:t>
            </a:r>
            <a:r>
              <a:rPr lang="en-IN" dirty="0" err="1"/>
              <a:t>Heidemann</a:t>
            </a:r>
            <a:r>
              <a:rPr lang="en-IN" dirty="0"/>
              <a:t>, G. (2011). Evaluation of background subtraction techniques for video surveillance. CVPR 2011. </a:t>
            </a:r>
          </a:p>
          <a:p>
            <a:r>
              <a:rPr lang="en-IN" dirty="0"/>
              <a:t>[4] Ivan </a:t>
            </a:r>
            <a:r>
              <a:rPr lang="en-IN" dirty="0" err="1"/>
              <a:t>Culjak</a:t>
            </a:r>
            <a:r>
              <a:rPr lang="en-IN" dirty="0"/>
              <a:t> ; David Abram ; Tomislav </a:t>
            </a:r>
            <a:r>
              <a:rPr lang="en-IN" dirty="0" err="1"/>
              <a:t>Pribanic</a:t>
            </a:r>
            <a:r>
              <a:rPr lang="en-IN" dirty="0"/>
              <a:t> ; </a:t>
            </a:r>
            <a:r>
              <a:rPr lang="en-IN" dirty="0" err="1"/>
              <a:t>Hrvoje</a:t>
            </a:r>
            <a:r>
              <a:rPr lang="en-IN" dirty="0"/>
              <a:t> </a:t>
            </a:r>
            <a:r>
              <a:rPr lang="en-IN" dirty="0" err="1"/>
              <a:t>Dzapo</a:t>
            </a:r>
            <a:r>
              <a:rPr lang="en-IN" dirty="0"/>
              <a:t> ; Mario </a:t>
            </a:r>
            <a:r>
              <a:rPr lang="en-IN" dirty="0" err="1"/>
              <a:t>Cifrek</a:t>
            </a:r>
            <a:r>
              <a:rPr lang="en-IN" dirty="0"/>
              <a:t> </a:t>
            </a:r>
            <a:r>
              <a:rPr lang="en-IN" b="1" dirty="0"/>
              <a:t>A brief introduction to OpenCV </a:t>
            </a:r>
            <a:r>
              <a:rPr lang="en-IN" dirty="0"/>
              <a:t>2012 Proceedings of the 35th International Convention MIPRO</a:t>
            </a:r>
          </a:p>
          <a:p>
            <a:r>
              <a:rPr lang="en-IN" dirty="0"/>
              <a:t>[5] Foy, Mark D, </a:t>
            </a:r>
            <a:r>
              <a:rPr lang="en-IN" dirty="0" err="1"/>
              <a:t>Benekohal</a:t>
            </a:r>
            <a:r>
              <a:rPr lang="en-IN" dirty="0"/>
              <a:t>, Rahim (Ray) F, Goldberg, David E, 1992, “Signal Timing Determination Using Genetic Algorithms”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74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565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Traffic Signal Duration Control using Deep Learning</vt:lpstr>
      <vt:lpstr>Problem Statement</vt:lpstr>
      <vt:lpstr>Scope</vt:lpstr>
      <vt:lpstr>Comparison of Literature</vt:lpstr>
      <vt:lpstr>Requirements</vt:lpstr>
      <vt:lpstr>Design Details</vt:lpstr>
      <vt:lpstr>Implementation</vt:lpstr>
      <vt:lpstr>Project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Signal Duration Control using Deep Learning</dc:title>
  <dc:creator>Pratz Nerurkar</dc:creator>
  <cp:lastModifiedBy>Pratz Nerurkar</cp:lastModifiedBy>
  <cp:revision>30</cp:revision>
  <dcterms:created xsi:type="dcterms:W3CDTF">2019-08-07T09:52:07Z</dcterms:created>
  <dcterms:modified xsi:type="dcterms:W3CDTF">2019-08-22T08:14:53Z</dcterms:modified>
</cp:coreProperties>
</file>