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comments/comment1.xml" ContentType="application/vnd.openxmlformats-officedocument.presentationml.comments+xml"/>
  <Override PartName="/ppt/slides/_rels/slide1.xml.rels" ContentType="application/vnd.openxmlformats-package.relationships+xml"/>
  <Override PartName="/ppt/slides/slide1.xml" ContentType="application/vnd.openxmlformats-officedocument.presentationml.slide+xml"/>
  <Override PartName="/ppt/media/image1.wmf" ContentType="image/x-wmf"/>
  <Override PartName="/ppt/media/image2.png" ContentType="image/png"/>
  <Override PartName="/ppt/media/image3.png" ContentType="image/png"/>
  <Override PartName="/ppt/_rels/presentation.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559675" cy="10691813"/>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commentAuthors" Target="commentAuthors.xml"/>
</Relationships>
</file>

<file path=ppt/comments/comment1.xml><?xml version="1.0" encoding="utf-8"?>
<p:cmLst xmlns:p="http://schemas.openxmlformats.org/presentationml/2006/main">
  <p:cm authorId="0" dt="2023-12-13T18:47:40.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8DAB65F-42F7-4162-AB38-D53770BF60E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2194560" y="7702560"/>
            <a:ext cx="2239200" cy="470880"/>
          </a:xfrm>
          <a:prstGeom prst="rect">
            <a:avLst/>
          </a:prstGeom>
          <a:noFill/>
          <a:ln w="0">
            <a:noFill/>
          </a:ln>
        </p:spPr>
        <p:txBody>
          <a:bodyPr lIns="0" rIns="0" tIns="0" bIns="0" anchor="t">
            <a:normAutofit fontScale="62493" lnSpcReduction="20000"/>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2194560" y="8218440"/>
            <a:ext cx="2239200" cy="470880"/>
          </a:xfrm>
          <a:prstGeom prst="rect">
            <a:avLst/>
          </a:prstGeom>
          <a:noFill/>
          <a:ln w="0">
            <a:noFill/>
          </a:ln>
        </p:spPr>
        <p:txBody>
          <a:bodyPr lIns="0" rIns="0" tIns="0" bIns="0" anchor="t">
            <a:normAutofit fontScale="62493" lnSpcReduction="20000"/>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2630E72-7614-4153-B77F-0958BE58583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219456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334224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2194560" y="821844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3342240" y="821844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43C70A1-570F-461A-BB86-D3DBDCBBDB9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2194560" y="770256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2951640" y="770256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3708720" y="770256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2194560" y="821844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2951640" y="821844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3708720" y="8218440"/>
            <a:ext cx="720720" cy="470880"/>
          </a:xfrm>
          <a:prstGeom prst="rect">
            <a:avLst/>
          </a:prstGeom>
          <a:noFill/>
          <a:ln w="0">
            <a:noFill/>
          </a:ln>
        </p:spPr>
        <p:txBody>
          <a:bodyPr lIns="0" rIns="0" tIns="0" bIns="0" anchor="t">
            <a:normAutofit fontScale="28122" lnSpcReduction="10000"/>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FFC9676-0B56-4440-9E2B-AF08B513830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2194560" y="7702560"/>
            <a:ext cx="2239200" cy="9874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6C358D2-96FC-4AA2-AB00-0831C92F040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2194560" y="7702560"/>
            <a:ext cx="2239200" cy="98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3E1F4B-E5FA-492B-9E8C-7759DB3F311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2194560" y="7702560"/>
            <a:ext cx="1092600" cy="987480"/>
          </a:xfrm>
          <a:prstGeom prst="rect">
            <a:avLst/>
          </a:prstGeom>
          <a:noFill/>
          <a:ln w="0">
            <a:noFill/>
          </a:ln>
        </p:spPr>
        <p:txBody>
          <a:bodyPr lIns="0" rIns="0" tIns="0" bIns="0" anchor="t">
            <a:normAutofit fontScale="59369" lnSpcReduction="10000"/>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3342240" y="7702560"/>
            <a:ext cx="1092600" cy="987480"/>
          </a:xfrm>
          <a:prstGeom prst="rect">
            <a:avLst/>
          </a:prstGeom>
          <a:noFill/>
          <a:ln w="0">
            <a:noFill/>
          </a:ln>
        </p:spPr>
        <p:txBody>
          <a:bodyPr lIns="0" rIns="0" tIns="0" bIns="0" anchor="t">
            <a:normAutofit fontScale="59369" lnSpcReduction="10000"/>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D2B00D9-5076-456E-89F8-16A0BAF56FA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F10299-5939-4E2A-80C2-E309030E491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194560" y="1313280"/>
            <a:ext cx="39500280" cy="254746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E3A5C57-AE1F-4155-9E0C-43CF2F0401F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219456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3342240" y="7702560"/>
            <a:ext cx="1092600" cy="987480"/>
          </a:xfrm>
          <a:prstGeom prst="rect">
            <a:avLst/>
          </a:prstGeom>
          <a:noFill/>
          <a:ln w="0">
            <a:noFill/>
          </a:ln>
        </p:spPr>
        <p:txBody>
          <a:bodyPr lIns="0" rIns="0" tIns="0" bIns="0" anchor="t">
            <a:normAutofit fontScale="59369" lnSpcReduction="10000"/>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2194560" y="821844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74C52FF-B656-4BE4-9FE0-AD3F957BA88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2194560" y="7702560"/>
            <a:ext cx="1092600" cy="987480"/>
          </a:xfrm>
          <a:prstGeom prst="rect">
            <a:avLst/>
          </a:prstGeom>
          <a:noFill/>
          <a:ln w="0">
            <a:noFill/>
          </a:ln>
        </p:spPr>
        <p:txBody>
          <a:bodyPr lIns="0" rIns="0" tIns="0" bIns="0" anchor="t">
            <a:normAutofit fontScale="59369" lnSpcReduction="10000"/>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334224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3342240" y="821844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9024B22-0FED-42C4-BDE2-3B6154F09A8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219456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3342240" y="7702560"/>
            <a:ext cx="1092600" cy="470880"/>
          </a:xfrm>
          <a:prstGeom prst="rect">
            <a:avLst/>
          </a:prstGeom>
          <a:noFill/>
          <a:ln w="0">
            <a:noFill/>
          </a:ln>
        </p:spPr>
        <p:txBody>
          <a:bodyPr lIns="0" rIns="0" tIns="0" bIns="0" anchor="t">
            <a:normAutofit fontScale="43745" lnSpcReduction="20000"/>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2194560" y="8218440"/>
            <a:ext cx="2239200" cy="470880"/>
          </a:xfrm>
          <a:prstGeom prst="rect">
            <a:avLst/>
          </a:prstGeom>
          <a:noFill/>
          <a:ln w="0">
            <a:noFill/>
          </a:ln>
        </p:spPr>
        <p:txBody>
          <a:bodyPr lIns="0" rIns="0" tIns="0" bIns="0" anchor="t">
            <a:normAutofit fontScale="62493" lnSpcReduction="20000"/>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7671D4-3153-4B5E-BC4F-9A975B75200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0280" cy="54954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2194560" y="7702560"/>
            <a:ext cx="2239200" cy="987480"/>
          </a:xfrm>
          <a:prstGeom prst="rect">
            <a:avLst/>
          </a:prstGeom>
          <a:noFill/>
          <a:ln w="0">
            <a:noFill/>
          </a:ln>
        </p:spPr>
        <p:txBody>
          <a:bodyPr lIns="0" rIns="0" tIns="0" bIns="0" anchor="t">
            <a:normAutofit fontScale="6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4546440" y="7702560"/>
            <a:ext cx="2239200" cy="987480"/>
          </a:xfrm>
          <a:prstGeom prst="rect">
            <a:avLst/>
          </a:prstGeom>
          <a:noFill/>
          <a:ln w="0">
            <a:noFill/>
          </a:ln>
        </p:spPr>
        <p:txBody>
          <a:bodyPr lIns="0" rIns="0" tIns="0" bIns="0" anchor="t">
            <a:normAutofit fontScale="6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2194560" y="8784720"/>
            <a:ext cx="4589280" cy="987480"/>
          </a:xfrm>
          <a:prstGeom prst="rect">
            <a:avLst/>
          </a:prstGeom>
          <a:noFill/>
          <a:ln w="0">
            <a:noFill/>
          </a:ln>
        </p:spPr>
        <p:txBody>
          <a:bodyPr lIns="0" rIns="0" tIns="0" bIns="0" anchor="t">
            <a:normAutofit fontScale="3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ftr" idx="1"/>
          </p:nvPr>
        </p:nvSpPr>
        <p:spPr>
          <a:xfrm>
            <a:off x="14923080" y="30614040"/>
            <a:ext cx="14042160" cy="597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6"/>
          <p:cNvSpPr>
            <a:spLocks noGrp="1"/>
          </p:cNvSpPr>
          <p:nvPr>
            <p:ph type="sldNum" idx="2"/>
          </p:nvPr>
        </p:nvSpPr>
        <p:spPr>
          <a:xfrm>
            <a:off x="31601520" y="30614040"/>
            <a:ext cx="10092240" cy="597240"/>
          </a:xfrm>
          <a:prstGeom prst="rect">
            <a:avLst/>
          </a:prstGeom>
          <a:noFill/>
          <a:ln w="0">
            <a:noFill/>
          </a:ln>
        </p:spPr>
        <p:txBody>
          <a:bodyPr lIns="0" rIns="0" tIns="0" bIns="0" anchor="t">
            <a:noAutofit/>
          </a:bodyPr>
          <a:lstStyle>
            <a:lvl1pPr indent="0" algn="r">
              <a:lnSpc>
                <a:spcPct val="100000"/>
              </a:lnSpc>
              <a:buNone/>
              <a:tabLst>
                <a:tab algn="l" pos="0"/>
              </a:tabLst>
              <a:defRPr b="0" lang="en-US" sz="3900" spc="-1" strike="noStrike">
                <a:solidFill>
                  <a:srgbClr val="b2b2b2"/>
                </a:solidFill>
                <a:latin typeface="Calibri"/>
              </a:defRPr>
            </a:lvl1pPr>
          </a:lstStyle>
          <a:p>
            <a:pPr indent="0" algn="r">
              <a:lnSpc>
                <a:spcPct val="100000"/>
              </a:lnSpc>
              <a:buNone/>
              <a:tabLst>
                <a:tab algn="l" pos="0"/>
              </a:tabLst>
            </a:pPr>
            <a:fld id="{765366AC-EC6F-4BB2-A20B-BC55BF777A45}" type="slidenum">
              <a:rPr b="0" lang="en-US" sz="3900" spc="-1" strike="noStrike">
                <a:solidFill>
                  <a:srgbClr val="b2b2b2"/>
                </a:solidFill>
                <a:latin typeface="Calibri"/>
              </a:rPr>
              <a:t>&lt;number&gt;</a:t>
            </a:fld>
            <a:endParaRPr b="0" lang="en-US" sz="3900" spc="-1" strike="noStrike">
              <a:solidFill>
                <a:srgbClr val="000000"/>
              </a:solidFill>
              <a:latin typeface="Times New Roman"/>
            </a:endParaRPr>
          </a:p>
        </p:txBody>
      </p:sp>
      <p:sp>
        <p:nvSpPr>
          <p:cNvPr id="6" name="PlaceHolder 7"/>
          <p:cNvSpPr>
            <a:spLocks noGrp="1"/>
          </p:cNvSpPr>
          <p:nvPr>
            <p:ph type="dt" idx="3"/>
          </p:nvPr>
        </p:nvSpPr>
        <p:spPr>
          <a:xfrm>
            <a:off x="2194560" y="30614040"/>
            <a:ext cx="10092240" cy="5972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doi.org/10.1007/s40593-021-00268-w" TargetMode="Externa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9.xml"/><Relationship Id="rId6" Type="http://schemas.openxmlformats.org/officeDocument/2006/relationships/comments" Target="../comments/commen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Rectangle 34"/>
          <p:cNvSpPr/>
          <p:nvPr/>
        </p:nvSpPr>
        <p:spPr>
          <a:xfrm>
            <a:off x="0" y="0"/>
            <a:ext cx="43888320" cy="32915520"/>
          </a:xfrm>
          <a:prstGeom prst="rect">
            <a:avLst/>
          </a:prstGeom>
          <a:solidFill>
            <a:srgbClr val="9b002d"/>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199440" rIns="199440" tIns="99720" bIns="99720" anchor="ctr">
            <a:noAutofit/>
          </a:bodyPr>
          <a:p>
            <a:pPr algn="ctr">
              <a:lnSpc>
                <a:spcPct val="100000"/>
              </a:lnSpc>
            </a:pPr>
            <a:endParaRPr b="0" lang="en-US" sz="3900" spc="-1" strike="noStrike">
              <a:solidFill>
                <a:schemeClr val="lt1"/>
              </a:solidFill>
              <a:latin typeface="Calibri"/>
              <a:ea typeface="DejaVu Sans"/>
            </a:endParaRPr>
          </a:p>
        </p:txBody>
      </p:sp>
      <p:sp>
        <p:nvSpPr>
          <p:cNvPr id="44" name="Rectangle 35"/>
          <p:cNvSpPr/>
          <p:nvPr/>
        </p:nvSpPr>
        <p:spPr>
          <a:xfrm>
            <a:off x="645480" y="457200"/>
            <a:ext cx="42252480" cy="31253040"/>
          </a:xfrm>
          <a:prstGeom prst="rect">
            <a:avLst/>
          </a:prstGeom>
          <a:solidFill>
            <a:schemeClr val="bg1"/>
          </a:solidFill>
          <a:ln>
            <a:solidFill>
              <a:srgbClr val="bb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199440" rIns="199440" tIns="99720" bIns="99720" anchor="ctr">
            <a:noAutofit/>
          </a:bodyPr>
          <a:p>
            <a:pPr algn="ctr">
              <a:lnSpc>
                <a:spcPct val="100000"/>
              </a:lnSpc>
            </a:pPr>
            <a:r>
              <a:rPr b="0" lang="en-US" sz="3900" spc="-1" strike="noStrike">
                <a:solidFill>
                  <a:schemeClr val="lt1"/>
                </a:solidFill>
                <a:latin typeface="Calibri"/>
                <a:ea typeface="DejaVu Sans"/>
              </a:rPr>
              <a:t>–</a:t>
            </a:r>
            <a:endParaRPr b="0" lang="en-US" sz="3900" spc="-1" strike="noStrike">
              <a:solidFill>
                <a:srgbClr val="000000"/>
              </a:solidFill>
              <a:latin typeface="Arial"/>
            </a:endParaRPr>
          </a:p>
        </p:txBody>
      </p:sp>
      <p:sp>
        <p:nvSpPr>
          <p:cNvPr id="45" name="object 6"/>
          <p:cNvSpPr/>
          <p:nvPr/>
        </p:nvSpPr>
        <p:spPr>
          <a:xfrm>
            <a:off x="635400" y="28803600"/>
            <a:ext cx="42262560" cy="2904840"/>
          </a:xfrm>
          <a:custGeom>
            <a:avLst/>
            <a:gdLst>
              <a:gd name="textAreaLeft" fmla="*/ 0 w 42262560"/>
              <a:gd name="textAreaRight" fmla="*/ 42265440 w 42262560"/>
              <a:gd name="textAreaTop" fmla="*/ 0 h 2904840"/>
              <a:gd name="textAreaBottom" fmla="*/ 2907720 h 2904840"/>
            </a:gdLst>
            <a:ahLst/>
            <a:rect l="textAreaLeft" t="textAreaTop" r="textAreaRight" b="textAreaBottom"/>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a:ln w="0">
            <a:noFill/>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46" name="PlaceHolder 1"/>
          <p:cNvSpPr>
            <a:spLocks noGrp="1"/>
          </p:cNvSpPr>
          <p:nvPr>
            <p:ph type="title"/>
          </p:nvPr>
        </p:nvSpPr>
        <p:spPr>
          <a:xfrm>
            <a:off x="1572480" y="2467080"/>
            <a:ext cx="40743360" cy="5494680"/>
          </a:xfrm>
          <a:prstGeom prst="rect">
            <a:avLst/>
          </a:prstGeom>
          <a:noFill/>
          <a:ln w="0">
            <a:noFill/>
          </a:ln>
        </p:spPr>
        <p:txBody>
          <a:bodyPr lIns="0" rIns="0" tIns="0" bIns="0" anchor="t">
            <a:noAutofit/>
          </a:bodyPr>
          <a:p>
            <a:pPr marL="27720" indent="0">
              <a:lnSpc>
                <a:spcPts val="17232"/>
              </a:lnSpc>
              <a:spcAft>
                <a:spcPts val="1310"/>
              </a:spcAft>
              <a:buNone/>
              <a:tabLst>
                <a:tab algn="l" pos="0"/>
              </a:tabLst>
            </a:pPr>
            <a:r>
              <a:rPr b="1" lang="en-US" sz="14400" spc="-1" strike="noStrike">
                <a:solidFill>
                  <a:srgbClr val="414042"/>
                </a:solidFill>
                <a:latin typeface="Times New Roman"/>
              </a:rPr>
              <a:t>Linking Writing Processes to Essay Quality</a:t>
            </a:r>
            <a:endParaRPr b="0" lang="en-US" sz="14400" spc="-1" strike="noStrike">
              <a:solidFill>
                <a:srgbClr val="000000"/>
              </a:solidFill>
              <a:latin typeface="Arial"/>
            </a:endParaRPr>
          </a:p>
          <a:p>
            <a:pPr marL="27720" indent="0">
              <a:lnSpc>
                <a:spcPts val="5783"/>
              </a:lnSpc>
              <a:buNone/>
              <a:tabLst>
                <a:tab algn="l" pos="0"/>
              </a:tabLst>
            </a:pPr>
            <a:r>
              <a:rPr b="0" lang="en-US" sz="5000" spc="-1" strike="noStrike">
                <a:solidFill>
                  <a:srgbClr val="414042"/>
                </a:solidFill>
                <a:latin typeface="Arial"/>
              </a:rPr>
              <a:t>Calder Lenhart</a:t>
            </a:r>
            <a:br>
              <a:rPr sz="5000"/>
            </a:br>
            <a:endParaRPr b="0" lang="en-US" sz="5000" spc="-1" strike="noStrike">
              <a:solidFill>
                <a:srgbClr val="000000"/>
              </a:solidFill>
              <a:latin typeface="Arial"/>
            </a:endParaRPr>
          </a:p>
        </p:txBody>
      </p:sp>
      <p:sp>
        <p:nvSpPr>
          <p:cNvPr id="47" name="object 30"/>
          <p:cNvSpPr/>
          <p:nvPr/>
        </p:nvSpPr>
        <p:spPr>
          <a:xfrm>
            <a:off x="1572480" y="1775520"/>
            <a:ext cx="35229600" cy="757800"/>
          </a:xfrm>
          <a:prstGeom prst="rect">
            <a:avLst/>
          </a:prstGeom>
          <a:noFill/>
          <a:ln w="0">
            <a:noFill/>
          </a:ln>
        </p:spPr>
        <p:style>
          <a:lnRef idx="0"/>
          <a:fillRef idx="0"/>
          <a:effectRef idx="0"/>
          <a:fontRef idx="minor"/>
        </p:style>
        <p:txBody>
          <a:bodyPr lIns="0" rIns="0" tIns="0" bIns="0" anchor="t">
            <a:spAutoFit/>
          </a:bodyPr>
          <a:p>
            <a:pPr marL="27720">
              <a:lnSpc>
                <a:spcPts val="5970"/>
              </a:lnSpc>
            </a:pPr>
            <a:r>
              <a:rPr b="0" lang="en-US" sz="5000" spc="-77" strike="noStrike">
                <a:solidFill>
                  <a:srgbClr val="cd1445"/>
                </a:solidFill>
                <a:latin typeface="Arial"/>
                <a:ea typeface="DejaVu Sans"/>
              </a:rPr>
              <a:t>COLLEGE OF ARTS AND SCIENCES / DEPARTMENT OF PHYSICS / PHYSICS 5680 / FINAL PROJECT</a:t>
            </a:r>
            <a:endParaRPr b="0" lang="en-US" sz="5000" spc="-1" strike="noStrike">
              <a:solidFill>
                <a:srgbClr val="000000"/>
              </a:solidFill>
              <a:latin typeface="Arial"/>
            </a:endParaRPr>
          </a:p>
        </p:txBody>
      </p:sp>
      <p:sp>
        <p:nvSpPr>
          <p:cNvPr id="48" name="object 3"/>
          <p:cNvSpPr/>
          <p:nvPr/>
        </p:nvSpPr>
        <p:spPr>
          <a:xfrm>
            <a:off x="1343880" y="7219080"/>
            <a:ext cx="9857160" cy="4535640"/>
          </a:xfrm>
          <a:prstGeom prst="rect">
            <a:avLst/>
          </a:prstGeom>
          <a:noFill/>
          <a:ln w="0">
            <a:noFill/>
          </a:ln>
        </p:spPr>
        <p:style>
          <a:lnRef idx="0"/>
          <a:fillRef idx="0"/>
          <a:effectRef idx="0"/>
          <a:fontRef idx="minor"/>
        </p:style>
        <p:txBody>
          <a:bodyPr lIns="0" rIns="0" tIns="0" bIns="0" anchor="t">
            <a:spAutoFit/>
          </a:bodyPr>
          <a:p>
            <a:pPr marL="27720">
              <a:lnSpc>
                <a:spcPct val="100000"/>
              </a:lnSpc>
              <a:spcAft>
                <a:spcPts val="1310"/>
              </a:spcAft>
            </a:pPr>
            <a:r>
              <a:rPr b="1" lang="en-US" sz="3500" spc="-1" strike="noStrike">
                <a:solidFill>
                  <a:srgbClr val="231f20"/>
                </a:solidFill>
                <a:latin typeface="Arial"/>
                <a:ea typeface="DejaVu Sans"/>
              </a:rPr>
              <a:t>Background</a:t>
            </a:r>
            <a:endParaRPr b="0" lang="en-US" sz="3500" spc="-1" strike="noStrike">
              <a:solidFill>
                <a:srgbClr val="000000"/>
              </a:solidFill>
              <a:latin typeface="Arial"/>
            </a:endParaRPr>
          </a:p>
          <a:p>
            <a:pPr marL="27720">
              <a:lnSpc>
                <a:spcPct val="102000"/>
              </a:lnSpc>
              <a:spcBef>
                <a:spcPts val="459"/>
              </a:spcBef>
            </a:pPr>
            <a:r>
              <a:rPr b="0" lang="en-US" sz="2700" spc="-1" strike="noStrike">
                <a:solidFill>
                  <a:srgbClr val="000000"/>
                </a:solidFill>
                <a:latin typeface="Arial"/>
                <a:ea typeface="DejaVu Sans"/>
              </a:rPr>
              <a:t>The "Linking Writing Processes to Writing Quality" Kaggle competition hosts a dataset comprised of keystroke logs from mock SAT essays collected from more than 5000 participants on Amazon’s Mechanical Turk platform. Similar datasets have previously been published, but this one is unprecedented in size. Successfully identifying the relationships between people’s writing behaviors and the quality of their work during the writing process has the potential to improve writers’ metacognitive regulation.</a:t>
            </a:r>
            <a:endParaRPr b="0" lang="en-US" sz="2700" spc="-1" strike="noStrike">
              <a:solidFill>
                <a:srgbClr val="000000"/>
              </a:solidFill>
              <a:latin typeface="Arial"/>
            </a:endParaRPr>
          </a:p>
        </p:txBody>
      </p:sp>
      <p:sp>
        <p:nvSpPr>
          <p:cNvPr id="49" name="object 13"/>
          <p:cNvSpPr/>
          <p:nvPr/>
        </p:nvSpPr>
        <p:spPr>
          <a:xfrm>
            <a:off x="12088080" y="26933400"/>
            <a:ext cx="9110880" cy="1333080"/>
          </a:xfrm>
          <a:prstGeom prst="rect">
            <a:avLst/>
          </a:prstGeom>
          <a:noFill/>
          <a:ln w="0">
            <a:noFill/>
          </a:ln>
        </p:spPr>
        <p:style>
          <a:lnRef idx="0"/>
          <a:fillRef idx="0"/>
          <a:effectRef idx="0"/>
          <a:fontRef idx="minor"/>
        </p:style>
        <p:txBody>
          <a:bodyPr lIns="0" rIns="0" tIns="0" bIns="0" anchor="t">
            <a:spAutoFit/>
          </a:bodyPr>
          <a:p>
            <a:pPr marL="27720">
              <a:lnSpc>
                <a:spcPct val="103000"/>
              </a:lnSpc>
            </a:pPr>
            <a:endParaRPr b="0" lang="en-US" sz="1800" spc="-1" strike="noStrike">
              <a:solidFill>
                <a:srgbClr val="000000"/>
              </a:solidFill>
              <a:latin typeface="Arial"/>
              <a:ea typeface="DejaVu Sans"/>
            </a:endParaRPr>
          </a:p>
        </p:txBody>
      </p:sp>
      <p:sp>
        <p:nvSpPr>
          <p:cNvPr id="50" name="object 15"/>
          <p:cNvSpPr/>
          <p:nvPr/>
        </p:nvSpPr>
        <p:spPr>
          <a:xfrm>
            <a:off x="22603320" y="7251480"/>
            <a:ext cx="5308200" cy="409320"/>
          </a:xfrm>
          <a:prstGeom prst="rect">
            <a:avLst/>
          </a:prstGeom>
          <a:noFill/>
          <a:ln w="0">
            <a:noFill/>
          </a:ln>
        </p:spPr>
        <p:style>
          <a:lnRef idx="0"/>
          <a:fillRef idx="0"/>
          <a:effectRef idx="0"/>
          <a:fontRef idx="minor"/>
        </p:style>
        <p:txBody>
          <a:bodyPr lIns="0" rIns="0" tIns="0" bIns="0" anchor="t">
            <a:spAutoFit/>
          </a:bodyPr>
          <a:p>
            <a:pPr marL="27720">
              <a:lnSpc>
                <a:spcPct val="100000"/>
              </a:lnSpc>
            </a:pPr>
            <a:endParaRPr b="0" lang="en-US" sz="3900" spc="-1" strike="noStrike">
              <a:solidFill>
                <a:srgbClr val="000000"/>
              </a:solidFill>
              <a:latin typeface="Arial"/>
              <a:ea typeface="DejaVu Sans"/>
            </a:endParaRPr>
          </a:p>
        </p:txBody>
      </p:sp>
      <p:sp>
        <p:nvSpPr>
          <p:cNvPr id="51" name="object 16"/>
          <p:cNvSpPr/>
          <p:nvPr/>
        </p:nvSpPr>
        <p:spPr>
          <a:xfrm>
            <a:off x="33118920" y="7251480"/>
            <a:ext cx="5308200" cy="409320"/>
          </a:xfrm>
          <a:prstGeom prst="rect">
            <a:avLst/>
          </a:prstGeom>
          <a:noFill/>
          <a:ln w="0">
            <a:noFill/>
          </a:ln>
        </p:spPr>
        <p:style>
          <a:lnRef idx="0"/>
          <a:fillRef idx="0"/>
          <a:effectRef idx="0"/>
          <a:fontRef idx="minor"/>
        </p:style>
        <p:txBody>
          <a:bodyPr lIns="0" rIns="0" tIns="0" bIns="0" anchor="t">
            <a:spAutoFit/>
          </a:bodyPr>
          <a:p>
            <a:pPr marL="27720">
              <a:lnSpc>
                <a:spcPct val="100000"/>
              </a:lnSpc>
            </a:pPr>
            <a:endParaRPr b="0" lang="en-US" sz="3900" spc="-1" strike="noStrike">
              <a:solidFill>
                <a:srgbClr val="000000"/>
              </a:solidFill>
              <a:latin typeface="Arial"/>
              <a:ea typeface="DejaVu Sans"/>
            </a:endParaRPr>
          </a:p>
        </p:txBody>
      </p:sp>
      <p:sp>
        <p:nvSpPr>
          <p:cNvPr id="52" name="object 17"/>
          <p:cNvSpPr/>
          <p:nvPr/>
        </p:nvSpPr>
        <p:spPr>
          <a:xfrm>
            <a:off x="11430000" y="7096320"/>
            <a:ext cx="360" cy="21247920"/>
          </a:xfrm>
          <a:custGeom>
            <a:avLst/>
            <a:gdLst>
              <a:gd name="textAreaLeft" fmla="*/ 0 w 360"/>
              <a:gd name="textAreaRight" fmla="*/ 92160 w 360"/>
              <a:gd name="textAreaTop" fmla="*/ 0 h 21247920"/>
              <a:gd name="textAreaBottom" fmla="*/ 21250800 h 21247920"/>
            </a:gdLst>
            <a:ahLst/>
            <a:rect l="textAreaLeft" t="textAreaTop" r="textAreaRight" b="textAreaBottom"/>
            <a:pathLst>
              <a:path w="0" h="9561227">
                <a:moveTo>
                  <a:pt x="0" y="0"/>
                </a:moveTo>
                <a:lnTo>
                  <a:pt x="0" y="9561227"/>
                </a:lnTo>
              </a:path>
            </a:pathLst>
          </a:custGeom>
          <a:noFill/>
          <a:ln w="19050">
            <a:solidFill>
              <a:srgbClr val="7f7f7f"/>
            </a:solidFill>
            <a:round/>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53" name="object 18"/>
          <p:cNvSpPr/>
          <p:nvPr/>
        </p:nvSpPr>
        <p:spPr>
          <a:xfrm>
            <a:off x="21958200" y="7096320"/>
            <a:ext cx="360" cy="21247920"/>
          </a:xfrm>
          <a:custGeom>
            <a:avLst/>
            <a:gdLst>
              <a:gd name="textAreaLeft" fmla="*/ 0 w 360"/>
              <a:gd name="textAreaRight" fmla="*/ 92160 w 360"/>
              <a:gd name="textAreaTop" fmla="*/ 0 h 21247920"/>
              <a:gd name="textAreaBottom" fmla="*/ 21250800 h 21247920"/>
            </a:gdLst>
            <a:ahLst/>
            <a:rect l="textAreaLeft" t="textAreaTop" r="textAreaRight" b="textAreaBottom"/>
            <a:pathLst>
              <a:path w="0" h="9561227">
                <a:moveTo>
                  <a:pt x="0" y="0"/>
                </a:moveTo>
                <a:lnTo>
                  <a:pt x="0" y="9561227"/>
                </a:lnTo>
              </a:path>
            </a:pathLst>
          </a:custGeom>
          <a:noFill/>
          <a:ln w="19050">
            <a:solidFill>
              <a:srgbClr val="808080"/>
            </a:solidFill>
            <a:round/>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54" name="object 19"/>
          <p:cNvSpPr/>
          <p:nvPr/>
        </p:nvSpPr>
        <p:spPr>
          <a:xfrm>
            <a:off x="32473800" y="7096320"/>
            <a:ext cx="360" cy="21247920"/>
          </a:xfrm>
          <a:custGeom>
            <a:avLst/>
            <a:gdLst>
              <a:gd name="textAreaLeft" fmla="*/ 0 w 360"/>
              <a:gd name="textAreaRight" fmla="*/ 92160 w 360"/>
              <a:gd name="textAreaTop" fmla="*/ 0 h 21247920"/>
              <a:gd name="textAreaBottom" fmla="*/ 21250800 h 21247920"/>
            </a:gdLst>
            <a:ahLst/>
            <a:rect l="textAreaLeft" t="textAreaTop" r="textAreaRight" b="textAreaBottom"/>
            <a:pathLst>
              <a:path w="0" h="9561227">
                <a:moveTo>
                  <a:pt x="0" y="0"/>
                </a:moveTo>
                <a:lnTo>
                  <a:pt x="0" y="9561227"/>
                </a:lnTo>
              </a:path>
            </a:pathLst>
          </a:custGeom>
          <a:noFill/>
          <a:ln w="19050">
            <a:solidFill>
              <a:srgbClr val="808080"/>
            </a:solidFill>
            <a:round/>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55" name="object 22"/>
          <p:cNvSpPr/>
          <p:nvPr/>
        </p:nvSpPr>
        <p:spPr>
          <a:xfrm>
            <a:off x="12088080" y="13741560"/>
            <a:ext cx="9094320" cy="2514240"/>
          </a:xfrm>
          <a:prstGeom prst="rect">
            <a:avLst/>
          </a:prstGeom>
          <a:noFill/>
          <a:ln w="0">
            <a:noFill/>
          </a:ln>
        </p:spPr>
        <p:style>
          <a:lnRef idx="0"/>
          <a:fillRef idx="0"/>
          <a:effectRef idx="0"/>
          <a:fontRef idx="minor"/>
        </p:style>
        <p:txBody>
          <a:bodyPr lIns="0" rIns="0" tIns="0" bIns="0" anchor="t">
            <a:spAutoFit/>
          </a:bodyPr>
          <a:p>
            <a:pPr marL="27720">
              <a:lnSpc>
                <a:spcPct val="102000"/>
              </a:lnSpc>
            </a:pPr>
            <a:endParaRPr b="0" lang="en-US" sz="3900" spc="-1" strike="noStrike">
              <a:solidFill>
                <a:srgbClr val="000000"/>
              </a:solidFill>
              <a:latin typeface="Arial"/>
              <a:ea typeface="DejaVu Sans"/>
            </a:endParaRPr>
          </a:p>
        </p:txBody>
      </p:sp>
      <p:sp>
        <p:nvSpPr>
          <p:cNvPr id="56" name="object 23"/>
          <p:cNvSpPr/>
          <p:nvPr/>
        </p:nvSpPr>
        <p:spPr>
          <a:xfrm>
            <a:off x="11658600" y="7180560"/>
            <a:ext cx="10058040" cy="3701880"/>
          </a:xfrm>
          <a:prstGeom prst="rect">
            <a:avLst/>
          </a:prstGeom>
          <a:noFill/>
          <a:ln w="0">
            <a:noFill/>
          </a:ln>
        </p:spPr>
        <p:style>
          <a:lnRef idx="0"/>
          <a:fillRef idx="0"/>
          <a:effectRef idx="0"/>
          <a:fontRef idx="minor"/>
        </p:style>
        <p:txBody>
          <a:bodyPr lIns="0" rIns="0" tIns="0" bIns="0" anchor="t">
            <a:spAutoFit/>
          </a:bodyPr>
          <a:p>
            <a:pPr marL="19800">
              <a:lnSpc>
                <a:spcPct val="110000"/>
              </a:lnSpc>
            </a:pPr>
            <a:r>
              <a:rPr b="1" lang="en-US" sz="3500" spc="-12" strike="noStrike">
                <a:solidFill>
                  <a:srgbClr val="231f20"/>
                </a:solidFill>
                <a:latin typeface="Arial"/>
                <a:ea typeface="DejaVu Sans"/>
              </a:rPr>
              <a:t>Model Design</a:t>
            </a:r>
            <a:endParaRPr b="0" lang="en-US" sz="3500" spc="-1" strike="noStrike">
              <a:solidFill>
                <a:srgbClr val="000000"/>
              </a:solidFill>
              <a:latin typeface="Arial"/>
            </a:endParaRPr>
          </a:p>
          <a:p>
            <a:pPr marL="19800">
              <a:lnSpc>
                <a:spcPct val="110000"/>
              </a:lnSpc>
            </a:pPr>
            <a:endParaRPr b="0" lang="en-US" sz="3500" spc="-1" strike="noStrike">
              <a:solidFill>
                <a:srgbClr val="000000"/>
              </a:solidFill>
              <a:latin typeface="Arial"/>
            </a:endParaRPr>
          </a:p>
          <a:p>
            <a:pPr marL="27720">
              <a:lnSpc>
                <a:spcPct val="103000"/>
              </a:lnSpc>
              <a:spcBef>
                <a:spcPts val="655"/>
              </a:spcBef>
            </a:pPr>
            <a:r>
              <a:rPr b="1" lang="en-US" sz="2700" spc="-1" strike="noStrike">
                <a:solidFill>
                  <a:srgbClr val="4c4d4f"/>
                </a:solidFill>
                <a:latin typeface="Arial"/>
                <a:ea typeface="DejaVu Sans"/>
              </a:rPr>
              <a:t>Selection: </a:t>
            </a:r>
            <a:r>
              <a:rPr b="0" lang="en-US" sz="2700" spc="-1" strike="noStrike">
                <a:solidFill>
                  <a:srgbClr val="000000"/>
                </a:solidFill>
                <a:latin typeface="Arial"/>
                <a:ea typeface="DejaVu Sans"/>
              </a:rPr>
              <a:t>I initially treated this as a classification problem,  </a:t>
            </a:r>
            <a:endParaRPr b="0" lang="en-US" sz="2700" spc="-1" strike="noStrike">
              <a:solidFill>
                <a:srgbClr val="000000"/>
              </a:solidFill>
              <a:latin typeface="Arial"/>
            </a:endParaRPr>
          </a:p>
          <a:p>
            <a:pPr marL="19800">
              <a:lnSpc>
                <a:spcPts val="2837"/>
              </a:lnSpc>
              <a:spcBef>
                <a:spcPts val="45"/>
              </a:spcBef>
            </a:pPr>
            <a:endParaRPr b="0" lang="en-US" sz="2700" spc="-1" strike="noStrike">
              <a:solidFill>
                <a:srgbClr val="000000"/>
              </a:solidFill>
              <a:latin typeface="Arial"/>
            </a:endParaRPr>
          </a:p>
          <a:p>
            <a:pPr marL="27720">
              <a:lnSpc>
                <a:spcPct val="100000"/>
              </a:lnSpc>
            </a:pPr>
            <a:r>
              <a:rPr b="1" lang="en-US" sz="2700" spc="-1" strike="noStrike">
                <a:solidFill>
                  <a:srgbClr val="4c4d4f"/>
                </a:solidFill>
                <a:latin typeface="Arial"/>
                <a:ea typeface="DejaVu Sans"/>
              </a:rPr>
              <a:t>Tuning:</a:t>
            </a:r>
            <a:endParaRPr b="0" lang="en-US" sz="2700" spc="-1" strike="noStrike">
              <a:solidFill>
                <a:srgbClr val="000000"/>
              </a:solidFill>
              <a:latin typeface="Arial"/>
            </a:endParaRPr>
          </a:p>
          <a:p>
            <a:pPr marL="27720">
              <a:lnSpc>
                <a:spcPct val="100000"/>
              </a:lnSpc>
            </a:pPr>
            <a:endParaRPr b="0" lang="en-US" sz="2700" spc="-1" strike="noStrike">
              <a:solidFill>
                <a:srgbClr val="000000"/>
              </a:solidFill>
              <a:latin typeface="Arial"/>
            </a:endParaRPr>
          </a:p>
          <a:p>
            <a:pPr marL="27720">
              <a:lnSpc>
                <a:spcPct val="100000"/>
              </a:lnSpc>
            </a:pPr>
            <a:r>
              <a:rPr b="1" lang="en-US" sz="2700" spc="-1" strike="noStrike">
                <a:solidFill>
                  <a:srgbClr val="4c4d4f"/>
                </a:solidFill>
                <a:latin typeface="Arial"/>
                <a:ea typeface="DejaVu Sans"/>
              </a:rPr>
              <a:t>Performance:</a:t>
            </a:r>
            <a:endParaRPr b="0" lang="en-US" sz="2700" spc="-1" strike="noStrike">
              <a:solidFill>
                <a:srgbClr val="000000"/>
              </a:solidFill>
              <a:latin typeface="Arial"/>
            </a:endParaRPr>
          </a:p>
          <a:p>
            <a:pPr marL="27720">
              <a:lnSpc>
                <a:spcPct val="102000"/>
              </a:lnSpc>
            </a:pPr>
            <a:endParaRPr b="0" lang="en-US" sz="2700" spc="-1" strike="noStrike">
              <a:solidFill>
                <a:srgbClr val="000000"/>
              </a:solidFill>
              <a:latin typeface="Arial"/>
            </a:endParaRPr>
          </a:p>
        </p:txBody>
      </p:sp>
      <p:sp>
        <p:nvSpPr>
          <p:cNvPr id="57" name="object 25"/>
          <p:cNvSpPr/>
          <p:nvPr/>
        </p:nvSpPr>
        <p:spPr>
          <a:xfrm>
            <a:off x="22603680" y="24129000"/>
            <a:ext cx="9320760" cy="2523240"/>
          </a:xfrm>
          <a:prstGeom prst="rect">
            <a:avLst/>
          </a:prstGeom>
          <a:noFill/>
          <a:ln w="0">
            <a:noFill/>
          </a:ln>
        </p:spPr>
        <p:style>
          <a:lnRef idx="0"/>
          <a:fillRef idx="0"/>
          <a:effectRef idx="0"/>
          <a:fontRef idx="minor"/>
        </p:style>
        <p:txBody>
          <a:bodyPr lIns="0" rIns="0" tIns="0" bIns="0" anchor="t">
            <a:spAutoFit/>
          </a:bodyPr>
          <a:p>
            <a:pPr marL="27720">
              <a:lnSpc>
                <a:spcPct val="100000"/>
              </a:lnSpc>
            </a:pPr>
            <a:endParaRPr b="0" lang="en-US" sz="3900" spc="-1" strike="noStrike">
              <a:solidFill>
                <a:srgbClr val="000000"/>
              </a:solidFill>
              <a:latin typeface="Arial"/>
              <a:ea typeface="DejaVu Sans"/>
            </a:endParaRPr>
          </a:p>
        </p:txBody>
      </p:sp>
      <p:sp>
        <p:nvSpPr>
          <p:cNvPr id="58" name="object 26"/>
          <p:cNvSpPr/>
          <p:nvPr/>
        </p:nvSpPr>
        <p:spPr>
          <a:xfrm>
            <a:off x="22174200" y="7246440"/>
            <a:ext cx="10058040" cy="10838880"/>
          </a:xfrm>
          <a:prstGeom prst="rect">
            <a:avLst/>
          </a:prstGeom>
          <a:noFill/>
          <a:ln w="0">
            <a:noFill/>
          </a:ln>
        </p:spPr>
        <p:style>
          <a:lnRef idx="0"/>
          <a:fillRef idx="0"/>
          <a:effectRef idx="0"/>
          <a:fontRef idx="minor"/>
        </p:style>
        <p:txBody>
          <a:bodyPr lIns="0" rIns="0" tIns="0" bIns="0" anchor="t">
            <a:spAutoFit/>
          </a:bodyPr>
          <a:p>
            <a:pPr marL="19800">
              <a:lnSpc>
                <a:spcPct val="110000"/>
              </a:lnSpc>
              <a:spcAft>
                <a:spcPts val="1310"/>
              </a:spcAft>
            </a:pPr>
            <a:r>
              <a:rPr b="1" lang="en-US" sz="3500" spc="-12" strike="noStrike">
                <a:solidFill>
                  <a:srgbClr val="231f20"/>
                </a:solidFill>
                <a:latin typeface="Arial"/>
                <a:ea typeface="DejaVu Sans"/>
              </a:rPr>
              <a:t>Results</a:t>
            </a:r>
            <a:endParaRPr b="0" lang="en-US" sz="3500" spc="-1" strike="noStrike">
              <a:solidFill>
                <a:srgbClr val="000000"/>
              </a:solidFill>
              <a:latin typeface="Arial"/>
            </a:endParaRPr>
          </a:p>
          <a:p>
            <a:pPr marL="27720">
              <a:lnSpc>
                <a:spcPct val="130000"/>
              </a:lnSpc>
            </a:pPr>
            <a:r>
              <a:rPr b="1" lang="en-US" sz="2700" spc="-1" strike="noStrike">
                <a:solidFill>
                  <a:srgbClr val="4c4d4f"/>
                </a:solidFill>
                <a:latin typeface="Arial"/>
                <a:ea typeface="DejaVu Sans"/>
              </a:rPr>
              <a:t>Feature Importance:</a:t>
            </a:r>
            <a:endParaRPr b="0" lang="en-US" sz="2700" spc="-1" strike="noStrike">
              <a:solidFill>
                <a:srgbClr val="000000"/>
              </a:solidFill>
              <a:latin typeface="Arial"/>
            </a:endParaRPr>
          </a:p>
          <a:p>
            <a:pPr marL="27720">
              <a:lnSpc>
                <a:spcPct val="103000"/>
              </a:lnSpc>
              <a:spcBef>
                <a:spcPts val="655"/>
              </a:spcBef>
            </a:pPr>
            <a:r>
              <a:rPr b="0" lang="en-US" sz="2700" spc="-1" strike="noStrike">
                <a:solidFill>
                  <a:srgbClr val="000000"/>
                </a:solidFill>
                <a:latin typeface="Arial"/>
                <a:ea typeface="DejaVu Sans"/>
              </a:rPr>
              <a:t>Using scikit-learn’s built-in permutation feature importance model inspection technique, I </a:t>
            </a: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03000"/>
              </a:lnSpc>
              <a:spcBef>
                <a:spcPts val="655"/>
              </a:spcBef>
            </a:pPr>
            <a:endParaRPr b="0" lang="en-US" sz="2700" spc="-1" strike="noStrike">
              <a:solidFill>
                <a:srgbClr val="000000"/>
              </a:solidFill>
              <a:latin typeface="Arial"/>
            </a:endParaRPr>
          </a:p>
          <a:p>
            <a:pPr marL="27720">
              <a:lnSpc>
                <a:spcPct val="130000"/>
              </a:lnSpc>
            </a:pPr>
            <a:r>
              <a:rPr b="1" lang="en-US" sz="2700" spc="-1" strike="noStrike">
                <a:solidFill>
                  <a:srgbClr val="4c4d4f"/>
                </a:solidFill>
                <a:latin typeface="Arial"/>
                <a:ea typeface="DejaVu Sans"/>
              </a:rPr>
              <a:t>Mean Square Error on Training Set:</a:t>
            </a:r>
            <a:endParaRPr b="0" lang="en-US" sz="2700" spc="-1" strike="noStrike">
              <a:solidFill>
                <a:srgbClr val="000000"/>
              </a:solidFill>
              <a:latin typeface="Arial"/>
            </a:endParaRPr>
          </a:p>
          <a:p>
            <a:pPr marL="27720">
              <a:lnSpc>
                <a:spcPct val="130000"/>
              </a:lnSpc>
            </a:pPr>
            <a:endParaRPr b="0" lang="en-US" sz="2700" spc="-1" strike="noStrike">
              <a:solidFill>
                <a:srgbClr val="000000"/>
              </a:solidFill>
              <a:latin typeface="Arial"/>
            </a:endParaRPr>
          </a:p>
          <a:p>
            <a:pPr marL="27720">
              <a:lnSpc>
                <a:spcPct val="130000"/>
              </a:lnSpc>
            </a:pPr>
            <a:r>
              <a:rPr b="1" lang="en-US" sz="2700" spc="-1" strike="noStrike">
                <a:solidFill>
                  <a:srgbClr val="4c4d4f"/>
                </a:solidFill>
                <a:latin typeface="Arial"/>
                <a:ea typeface="DejaVu Sans"/>
              </a:rPr>
              <a:t>Mean Square Error on Hidden Test Set:</a:t>
            </a:r>
            <a:endParaRPr b="0" lang="en-US" sz="2700" spc="-1" strike="noStrike">
              <a:solidFill>
                <a:srgbClr val="000000"/>
              </a:solidFill>
              <a:latin typeface="Arial"/>
            </a:endParaRPr>
          </a:p>
          <a:p>
            <a:pPr marL="27720">
              <a:lnSpc>
                <a:spcPct val="130000"/>
              </a:lnSpc>
            </a:pPr>
            <a:endParaRPr b="0" lang="en-US" sz="2700" spc="-1" strike="noStrike">
              <a:solidFill>
                <a:srgbClr val="000000"/>
              </a:solidFill>
              <a:latin typeface="Arial"/>
            </a:endParaRPr>
          </a:p>
          <a:p>
            <a:pPr marL="27720">
              <a:lnSpc>
                <a:spcPct val="130000"/>
              </a:lnSpc>
            </a:pPr>
            <a:r>
              <a:rPr b="1" lang="en-US" sz="2700" spc="-1" strike="noStrike">
                <a:solidFill>
                  <a:srgbClr val="4c4d4f"/>
                </a:solidFill>
                <a:latin typeface="Arial"/>
                <a:ea typeface="DejaVu Sans"/>
              </a:rPr>
              <a:t>Efficiency:</a:t>
            </a:r>
            <a:endParaRPr b="0" lang="en-US" sz="2700" spc="-1" strike="noStrike">
              <a:solidFill>
                <a:srgbClr val="000000"/>
              </a:solidFill>
              <a:latin typeface="Arial"/>
            </a:endParaRPr>
          </a:p>
          <a:p>
            <a:pPr marL="27720">
              <a:lnSpc>
                <a:spcPct val="130000"/>
              </a:lnSpc>
            </a:pPr>
            <a:endParaRPr b="0" lang="en-US" sz="2700" spc="-1" strike="noStrike">
              <a:solidFill>
                <a:srgbClr val="000000"/>
              </a:solidFill>
              <a:latin typeface="Arial"/>
            </a:endParaRPr>
          </a:p>
          <a:p>
            <a:pPr marL="27720">
              <a:lnSpc>
                <a:spcPct val="102000"/>
              </a:lnSpc>
              <a:spcBef>
                <a:spcPts val="437"/>
              </a:spcBef>
            </a:pPr>
            <a:endParaRPr b="0" lang="en-US" sz="1800" spc="-1" strike="noStrike">
              <a:solidFill>
                <a:srgbClr val="000000"/>
              </a:solidFill>
              <a:latin typeface="Arial"/>
            </a:endParaRPr>
          </a:p>
        </p:txBody>
      </p:sp>
      <p:sp>
        <p:nvSpPr>
          <p:cNvPr id="59" name="object 27"/>
          <p:cNvSpPr/>
          <p:nvPr/>
        </p:nvSpPr>
        <p:spPr>
          <a:xfrm>
            <a:off x="33110280" y="24460200"/>
            <a:ext cx="9408960" cy="3721320"/>
          </a:xfrm>
          <a:prstGeom prst="rect">
            <a:avLst/>
          </a:prstGeom>
          <a:noFill/>
          <a:ln w="0">
            <a:noFill/>
          </a:ln>
        </p:spPr>
        <p:style>
          <a:lnRef idx="0"/>
          <a:fillRef idx="0"/>
          <a:effectRef idx="0"/>
          <a:fontRef idx="minor"/>
        </p:style>
        <p:txBody>
          <a:bodyPr lIns="0" rIns="0" tIns="0" bIns="0" anchor="t">
            <a:spAutoFit/>
          </a:bodyPr>
          <a:p>
            <a:pPr marL="19800">
              <a:lnSpc>
                <a:spcPct val="110000"/>
              </a:lnSpc>
            </a:pPr>
            <a:r>
              <a:rPr b="1" lang="en-US" sz="3500" spc="-12" strike="noStrike">
                <a:solidFill>
                  <a:srgbClr val="231f20"/>
                </a:solidFill>
                <a:latin typeface="Arial"/>
                <a:ea typeface="DejaVu Sans"/>
              </a:rPr>
              <a:t>References</a:t>
            </a:r>
            <a:endParaRPr b="0" lang="en-US" sz="3500" spc="-1" strike="noStrike">
              <a:solidFill>
                <a:srgbClr val="000000"/>
              </a:solidFill>
              <a:latin typeface="Arial"/>
            </a:endParaRPr>
          </a:p>
          <a:p>
            <a:pPr marL="27720">
              <a:lnSpc>
                <a:spcPct val="103000"/>
              </a:lnSpc>
              <a:spcBef>
                <a:spcPts val="655"/>
              </a:spcBef>
            </a:pPr>
            <a:r>
              <a:rPr b="0" lang="en-US" sz="2700" spc="-1" strike="noStrike">
                <a:solidFill>
                  <a:srgbClr val="000000"/>
                </a:solidFill>
                <a:latin typeface="Arial"/>
                <a:ea typeface="DejaVu Sans"/>
              </a:rPr>
              <a:t>[1] Conijn, R., Cook, C., van Zaanen, M. et al. Early prediction of writing quality using keystroke logging. Int J Artif Intell Educ 32, 835–866 (2022). </a:t>
            </a:r>
            <a:r>
              <a:rPr b="0" lang="en-US" sz="2700" spc="-1" strike="noStrike" u="sng">
                <a:solidFill>
                  <a:srgbClr val="231f20"/>
                </a:solidFill>
                <a:uFillTx/>
                <a:latin typeface="Arial"/>
                <a:ea typeface="DejaVu Sans"/>
                <a:hlinkClick r:id="rId1"/>
              </a:rPr>
              <a:t>https://doi.org/10.1007/s40593-021-00268-w</a:t>
            </a:r>
            <a:endParaRPr b="0" lang="en-US" sz="2700" spc="-1" strike="noStrike">
              <a:solidFill>
                <a:srgbClr val="000000"/>
              </a:solidFill>
              <a:latin typeface="Arial"/>
            </a:endParaRPr>
          </a:p>
          <a:p>
            <a:pPr marL="27720">
              <a:lnSpc>
                <a:spcPct val="103000"/>
              </a:lnSpc>
              <a:spcBef>
                <a:spcPts val="655"/>
              </a:spcBef>
            </a:pPr>
            <a:r>
              <a:rPr b="0" lang="en-US" sz="2700" spc="-1" strike="noStrike">
                <a:solidFill>
                  <a:srgbClr val="000000"/>
                </a:solidFill>
                <a:latin typeface="Arial"/>
                <a:ea typeface="DejaVu Sans"/>
              </a:rPr>
              <a:t>[2] Malekian, Donia, et al. "Characterising Students' Writing Processes Using Temporal Keystroke Analysis." International Educational Data Mining Society (2019).  </a:t>
            </a:r>
            <a:endParaRPr b="0" lang="en-US" sz="2700" spc="-1" strike="noStrike">
              <a:solidFill>
                <a:srgbClr val="000000"/>
              </a:solidFill>
              <a:latin typeface="Arial"/>
            </a:endParaRPr>
          </a:p>
        </p:txBody>
      </p:sp>
      <p:sp>
        <p:nvSpPr>
          <p:cNvPr id="60" name="object 28"/>
          <p:cNvSpPr/>
          <p:nvPr/>
        </p:nvSpPr>
        <p:spPr>
          <a:xfrm>
            <a:off x="33119280" y="20021760"/>
            <a:ext cx="9105480" cy="6189840"/>
          </a:xfrm>
          <a:prstGeom prst="rect">
            <a:avLst/>
          </a:prstGeom>
          <a:noFill/>
          <a:ln w="0">
            <a:noFill/>
          </a:ln>
        </p:spPr>
        <p:style>
          <a:lnRef idx="0"/>
          <a:fillRef idx="0"/>
          <a:effectRef idx="0"/>
          <a:fontRef idx="minor"/>
        </p:style>
        <p:txBody>
          <a:bodyPr lIns="0" rIns="0" tIns="0" bIns="0" anchor="t">
            <a:spAutoFit/>
          </a:bodyPr>
          <a:p>
            <a:pPr algn="just">
              <a:lnSpc>
                <a:spcPct val="101000"/>
              </a:lnSpc>
              <a:tabLst>
                <a:tab algn="l" pos="370080"/>
              </a:tabLst>
            </a:pPr>
            <a:endParaRPr b="0" lang="en-US" sz="3900" spc="-1" strike="noStrike">
              <a:solidFill>
                <a:srgbClr val="000000"/>
              </a:solidFill>
              <a:latin typeface="Arial"/>
              <a:ea typeface="DejaVu Sans"/>
            </a:endParaRPr>
          </a:p>
        </p:txBody>
      </p:sp>
      <p:sp>
        <p:nvSpPr>
          <p:cNvPr id="61" name="object 29"/>
          <p:cNvSpPr/>
          <p:nvPr/>
        </p:nvSpPr>
        <p:spPr>
          <a:xfrm>
            <a:off x="33119280" y="26403840"/>
            <a:ext cx="8837640" cy="1426320"/>
          </a:xfrm>
          <a:prstGeom prst="rect">
            <a:avLst/>
          </a:prstGeom>
          <a:noFill/>
          <a:ln w="0">
            <a:noFill/>
          </a:ln>
        </p:spPr>
        <p:style>
          <a:lnRef idx="0"/>
          <a:fillRef idx="0"/>
          <a:effectRef idx="0"/>
          <a:fontRef idx="minor"/>
        </p:style>
        <p:txBody>
          <a:bodyPr lIns="0" rIns="0" tIns="0" bIns="0" anchor="t">
            <a:spAutoFit/>
          </a:bodyPr>
          <a:p>
            <a:pPr marL="19800">
              <a:lnSpc>
                <a:spcPct val="110000"/>
              </a:lnSpc>
              <a:spcAft>
                <a:spcPts val="1310"/>
              </a:spcAft>
            </a:pPr>
            <a:endParaRPr b="0" lang="en-US" sz="1800" spc="-1" strike="noStrike">
              <a:solidFill>
                <a:srgbClr val="000000"/>
              </a:solidFill>
              <a:latin typeface="Arial"/>
              <a:ea typeface="DejaVu Sans"/>
            </a:endParaRPr>
          </a:p>
        </p:txBody>
      </p:sp>
      <p:sp>
        <p:nvSpPr>
          <p:cNvPr id="62" name="object 32"/>
          <p:cNvSpPr/>
          <p:nvPr/>
        </p:nvSpPr>
        <p:spPr>
          <a:xfrm>
            <a:off x="635400" y="457200"/>
            <a:ext cx="42262560" cy="31269600"/>
          </a:xfrm>
          <a:custGeom>
            <a:avLst/>
            <a:gdLst>
              <a:gd name="textAreaLeft" fmla="*/ 0 w 42262560"/>
              <a:gd name="textAreaRight" fmla="*/ 42265440 w 42262560"/>
              <a:gd name="textAreaTop" fmla="*/ 0 h 31269600"/>
              <a:gd name="textAreaBottom" fmla="*/ 31272480 h 31269600"/>
            </a:gdLst>
            <a:ahLst/>
            <a:rect l="textAreaLeft" t="textAreaTop" r="textAreaRight" b="textAreaBottom"/>
            <a:pathLst>
              <a:path w="19359504" h="14333479">
                <a:moveTo>
                  <a:pt x="0" y="14333479"/>
                </a:moveTo>
                <a:lnTo>
                  <a:pt x="19359504" y="14333479"/>
                </a:lnTo>
                <a:lnTo>
                  <a:pt x="19359504" y="0"/>
                </a:lnTo>
                <a:lnTo>
                  <a:pt x="0" y="0"/>
                </a:lnTo>
                <a:lnTo>
                  <a:pt x="0" y="14333479"/>
                </a:lnTo>
                <a:close/>
              </a:path>
            </a:pathLst>
          </a:custGeom>
          <a:noFill/>
          <a:ln w="76200">
            <a:solidFill>
              <a:srgbClr val="000000"/>
            </a:solidFill>
            <a:miter/>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63" name="TextBox 36"/>
          <p:cNvSpPr/>
          <p:nvPr/>
        </p:nvSpPr>
        <p:spPr>
          <a:xfrm>
            <a:off x="1139760" y="20116800"/>
            <a:ext cx="9832680" cy="5945040"/>
          </a:xfrm>
          <a:prstGeom prst="rect">
            <a:avLst/>
          </a:prstGeom>
          <a:noFill/>
          <a:ln w="0">
            <a:noFill/>
          </a:ln>
        </p:spPr>
        <p:style>
          <a:lnRef idx="0"/>
          <a:fillRef idx="0"/>
          <a:effectRef idx="0"/>
          <a:fontRef idx="minor"/>
        </p:style>
        <p:txBody>
          <a:bodyPr lIns="0" rIns="0" tIns="0" bIns="0" anchor="t">
            <a:spAutoFit/>
          </a:bodyPr>
          <a:p>
            <a:pPr marL="19800">
              <a:lnSpc>
                <a:spcPct val="110000"/>
              </a:lnSpc>
            </a:pPr>
            <a:r>
              <a:rPr b="1" lang="en-US" sz="3500" spc="-12" strike="noStrike">
                <a:solidFill>
                  <a:srgbClr val="231f20"/>
                </a:solidFill>
                <a:latin typeface="Arial"/>
                <a:ea typeface="DejaVu Sans"/>
              </a:rPr>
              <a:t>Feature Engineering</a:t>
            </a:r>
            <a:endParaRPr b="0" lang="en-US" sz="3500" spc="-1" strike="noStrike">
              <a:solidFill>
                <a:srgbClr val="000000"/>
              </a:solidFill>
              <a:latin typeface="Arial"/>
            </a:endParaRPr>
          </a:p>
          <a:p>
            <a:pPr marL="27720">
              <a:lnSpc>
                <a:spcPct val="103000"/>
              </a:lnSpc>
              <a:spcBef>
                <a:spcPts val="655"/>
              </a:spcBef>
            </a:pPr>
            <a:r>
              <a:rPr b="0" lang="en-US" sz="2700" spc="-1" strike="noStrike">
                <a:solidFill>
                  <a:srgbClr val="000000"/>
                </a:solidFill>
                <a:latin typeface="Arial"/>
                <a:ea typeface="DejaVu Sans"/>
              </a:rPr>
              <a:t>I derived 9 features from this data based on two studies [1][2] of real-time prediction of writing quality using keystrokes.</a:t>
            </a:r>
            <a:endParaRPr b="0" lang="en-US" sz="2700" spc="-1" strike="noStrike">
              <a:solidFill>
                <a:srgbClr val="000000"/>
              </a:solidFill>
              <a:latin typeface="Arial"/>
            </a:endParaRPr>
          </a:p>
          <a:p>
            <a:pPr marL="27720" indent="-216000">
              <a:lnSpc>
                <a:spcPct val="103000"/>
              </a:lnSpc>
              <a:spcBef>
                <a:spcPts val="655"/>
              </a:spcBef>
              <a:buClr>
                <a:srgbClr val="000000"/>
              </a:buClr>
              <a:buFont typeface="Wingdings" charset="2"/>
              <a:buChar char=""/>
            </a:pPr>
            <a:r>
              <a:rPr b="0" lang="en-US" sz="2700" spc="-1" strike="noStrike">
                <a:solidFill>
                  <a:srgbClr val="000000"/>
                </a:solidFill>
                <a:latin typeface="Arial"/>
                <a:ea typeface="DejaVu Sans"/>
              </a:rPr>
              <a:t> </a:t>
            </a:r>
            <a:r>
              <a:rPr b="0" lang="en-US" sz="2700" spc="-1" strike="noStrike">
                <a:solidFill>
                  <a:srgbClr val="000000"/>
                </a:solidFill>
                <a:latin typeface="Arial"/>
                <a:ea typeface="DejaVu Sans"/>
              </a:rPr>
              <a:t>Interkeystroke interval (IKI)</a:t>
            </a:r>
            <a:endParaRPr b="0" lang="en-US" sz="2700" spc="-1" strike="noStrike">
              <a:solidFill>
                <a:srgbClr val="000000"/>
              </a:solidFill>
              <a:latin typeface="Arial"/>
            </a:endParaRPr>
          </a:p>
          <a:p>
            <a:pPr lvl="1" marL="27720" indent="-216000">
              <a:lnSpc>
                <a:spcPct val="103000"/>
              </a:lnSpc>
              <a:spcBef>
                <a:spcPts val="655"/>
              </a:spcBef>
              <a:buClr>
                <a:srgbClr val="000000"/>
              </a:buClr>
              <a:buSzPct val="45000"/>
              <a:buFont typeface="Wingdings" charset="2"/>
              <a:buChar char=""/>
            </a:pPr>
            <a:r>
              <a:rPr b="0" lang="en-US" sz="2700" spc="-1" strike="noStrike">
                <a:solidFill>
                  <a:srgbClr val="000000"/>
                </a:solidFill>
                <a:latin typeface="Arial"/>
                <a:ea typeface="DejaVu Sans"/>
              </a:rPr>
              <a:t>The time between the downstroke of a keypress and the downstroke of the subsequent keypress</a:t>
            </a:r>
            <a:endParaRPr b="0" lang="en-US" sz="2700" spc="-1" strike="noStrike">
              <a:solidFill>
                <a:srgbClr val="000000"/>
              </a:solidFill>
              <a:latin typeface="Arial"/>
            </a:endParaRPr>
          </a:p>
          <a:p>
            <a:pPr marL="27720" indent="-216000">
              <a:lnSpc>
                <a:spcPct val="103000"/>
              </a:lnSpc>
              <a:spcBef>
                <a:spcPts val="655"/>
              </a:spcBef>
              <a:buClr>
                <a:srgbClr val="000000"/>
              </a:buClr>
              <a:buFont typeface="Wingdings" charset="2"/>
              <a:buChar char=""/>
            </a:pPr>
            <a:r>
              <a:rPr b="0" lang="en-US" sz="2700" spc="-1" strike="noStrike">
                <a:solidFill>
                  <a:srgbClr val="000000"/>
                </a:solidFill>
                <a:latin typeface="Arial"/>
                <a:ea typeface="DejaVu Sans"/>
              </a:rPr>
              <a:t> </a:t>
            </a:r>
            <a:r>
              <a:rPr b="0" lang="en-US" sz="2700" spc="-1" strike="noStrike">
                <a:solidFill>
                  <a:srgbClr val="000000"/>
                </a:solidFill>
                <a:latin typeface="Arial"/>
                <a:ea typeface="DejaVu Sans"/>
              </a:rPr>
              <a:t>Inter-word IKI</a:t>
            </a:r>
            <a:endParaRPr b="0" lang="en-US" sz="2700" spc="-1" strike="noStrike">
              <a:solidFill>
                <a:srgbClr val="000000"/>
              </a:solidFill>
              <a:latin typeface="Arial"/>
            </a:endParaRPr>
          </a:p>
          <a:p>
            <a:pPr lvl="1" marL="27720" indent="-216000">
              <a:lnSpc>
                <a:spcPct val="103000"/>
              </a:lnSpc>
              <a:spcBef>
                <a:spcPts val="655"/>
              </a:spcBef>
              <a:buClr>
                <a:srgbClr val="000000"/>
              </a:buClr>
              <a:buSzPct val="45000"/>
              <a:buFont typeface="Wingdings" charset="2"/>
              <a:buChar char=""/>
            </a:pPr>
            <a:r>
              <a:rPr b="0" lang="en-US" sz="2700" spc="-1" strike="noStrike">
                <a:solidFill>
                  <a:srgbClr val="000000"/>
                </a:solidFill>
                <a:latin typeface="Arial"/>
                <a:ea typeface="DejaVu Sans"/>
              </a:rPr>
              <a:t>IKI between the end of a word and the beginning of the following word</a:t>
            </a:r>
            <a:endParaRPr b="0" lang="en-US" sz="2700" spc="-1" strike="noStrike">
              <a:solidFill>
                <a:srgbClr val="000000"/>
              </a:solidFill>
              <a:latin typeface="Arial"/>
            </a:endParaRPr>
          </a:p>
          <a:p>
            <a:pPr marL="27720" indent="-216000">
              <a:lnSpc>
                <a:spcPct val="103000"/>
              </a:lnSpc>
              <a:spcBef>
                <a:spcPts val="655"/>
              </a:spcBef>
              <a:buClr>
                <a:srgbClr val="000000"/>
              </a:buClr>
              <a:buFont typeface="Wingdings" charset="2"/>
              <a:buChar char=""/>
            </a:pPr>
            <a:r>
              <a:rPr b="0" lang="en-US" sz="2700" spc="-1" strike="noStrike">
                <a:solidFill>
                  <a:srgbClr val="000000"/>
                </a:solidFill>
                <a:latin typeface="Arial"/>
                <a:ea typeface="DejaVu Sans"/>
              </a:rPr>
              <a:t> </a:t>
            </a:r>
            <a:r>
              <a:rPr b="0" lang="en-US" sz="2700" spc="-1" strike="noStrike">
                <a:solidFill>
                  <a:srgbClr val="000000"/>
                </a:solidFill>
                <a:latin typeface="Arial"/>
                <a:ea typeface="DejaVu Sans"/>
              </a:rPr>
              <a:t>Intra-word IKI</a:t>
            </a:r>
            <a:endParaRPr b="0" lang="en-US" sz="2700" spc="-1" strike="noStrike">
              <a:solidFill>
                <a:srgbClr val="000000"/>
              </a:solidFill>
              <a:latin typeface="Arial"/>
            </a:endParaRPr>
          </a:p>
          <a:p>
            <a:pPr lvl="1" marL="27720" indent="-216000">
              <a:lnSpc>
                <a:spcPct val="103000"/>
              </a:lnSpc>
              <a:spcBef>
                <a:spcPts val="655"/>
              </a:spcBef>
              <a:buClr>
                <a:srgbClr val="000000"/>
              </a:buClr>
              <a:buSzPct val="45000"/>
              <a:buFont typeface="Wingdings" charset="2"/>
              <a:buChar char=""/>
            </a:pPr>
            <a:r>
              <a:rPr b="0" lang="en-US" sz="2700" spc="-1" strike="noStrike">
                <a:solidFill>
                  <a:srgbClr val="000000"/>
                </a:solidFill>
                <a:latin typeface="Arial"/>
                <a:ea typeface="DejaVu Sans"/>
              </a:rPr>
              <a:t>IKI between the beginning and end of a word</a:t>
            </a:r>
            <a:endParaRPr b="0" lang="en-US" sz="2700" spc="-1" strike="noStrike">
              <a:solidFill>
                <a:srgbClr val="000000"/>
              </a:solidFill>
              <a:latin typeface="Arial"/>
            </a:endParaRPr>
          </a:p>
          <a:p>
            <a:pPr marL="27720">
              <a:lnSpc>
                <a:spcPct val="130000"/>
              </a:lnSpc>
            </a:pPr>
            <a:endParaRPr b="0" lang="en-US" sz="2700" spc="-1" strike="noStrike">
              <a:solidFill>
                <a:srgbClr val="000000"/>
              </a:solidFill>
              <a:latin typeface="Arial"/>
            </a:endParaRPr>
          </a:p>
        </p:txBody>
      </p:sp>
      <p:sp>
        <p:nvSpPr>
          <p:cNvPr id="64" name="object 15"/>
          <p:cNvSpPr/>
          <p:nvPr/>
        </p:nvSpPr>
        <p:spPr>
          <a:xfrm>
            <a:off x="1572480" y="23608080"/>
            <a:ext cx="5308200" cy="409320"/>
          </a:xfrm>
          <a:prstGeom prst="rect">
            <a:avLst/>
          </a:prstGeom>
          <a:noFill/>
          <a:ln w="0">
            <a:noFill/>
          </a:ln>
        </p:spPr>
        <p:style>
          <a:lnRef idx="0"/>
          <a:fillRef idx="0"/>
          <a:effectRef idx="0"/>
          <a:fontRef idx="minor"/>
        </p:style>
        <p:txBody>
          <a:bodyPr lIns="0" rIns="0" tIns="0" bIns="0" anchor="t">
            <a:spAutoFit/>
          </a:bodyPr>
          <a:p>
            <a:pPr marL="27720">
              <a:lnSpc>
                <a:spcPct val="100000"/>
              </a:lnSpc>
            </a:pPr>
            <a:endParaRPr b="0" lang="en-US" sz="3900" spc="-1" strike="noStrike">
              <a:solidFill>
                <a:srgbClr val="000000"/>
              </a:solidFill>
              <a:latin typeface="Arial"/>
              <a:ea typeface="DejaVu Sans"/>
            </a:endParaRPr>
          </a:p>
        </p:txBody>
      </p:sp>
      <p:sp>
        <p:nvSpPr>
          <p:cNvPr id="65" name="object 15"/>
          <p:cNvSpPr/>
          <p:nvPr/>
        </p:nvSpPr>
        <p:spPr>
          <a:xfrm>
            <a:off x="12130560" y="16791840"/>
            <a:ext cx="5308200" cy="409320"/>
          </a:xfrm>
          <a:prstGeom prst="rect">
            <a:avLst/>
          </a:prstGeom>
          <a:noFill/>
          <a:ln w="0">
            <a:noFill/>
          </a:ln>
        </p:spPr>
        <p:style>
          <a:lnRef idx="0"/>
          <a:fillRef idx="0"/>
          <a:effectRef idx="0"/>
          <a:fontRef idx="minor"/>
        </p:style>
        <p:txBody>
          <a:bodyPr lIns="0" rIns="0" tIns="0" bIns="0" anchor="t">
            <a:spAutoFit/>
          </a:bodyPr>
          <a:p>
            <a:pPr marL="27720">
              <a:lnSpc>
                <a:spcPct val="100000"/>
              </a:lnSpc>
            </a:pPr>
            <a:endParaRPr b="0" lang="en-US" sz="3900" spc="-1" strike="noStrike">
              <a:solidFill>
                <a:srgbClr val="000000"/>
              </a:solidFill>
              <a:latin typeface="Arial"/>
              <a:ea typeface="DejaVu Sans"/>
            </a:endParaRPr>
          </a:p>
        </p:txBody>
      </p:sp>
      <p:sp>
        <p:nvSpPr>
          <p:cNvPr id="66" name="object 40"/>
          <p:cNvSpPr/>
          <p:nvPr/>
        </p:nvSpPr>
        <p:spPr>
          <a:xfrm>
            <a:off x="23941800" y="29925720"/>
            <a:ext cx="18018000" cy="712800"/>
          </a:xfrm>
          <a:prstGeom prst="rect">
            <a:avLst/>
          </a:prstGeom>
          <a:noFill/>
          <a:ln w="0">
            <a:noFill/>
          </a:ln>
        </p:spPr>
        <p:style>
          <a:lnRef idx="0"/>
          <a:fillRef idx="0"/>
          <a:effectRef idx="0"/>
          <a:fontRef idx="minor"/>
        </p:style>
        <p:txBody>
          <a:bodyPr lIns="0" rIns="0" tIns="0" bIns="0" anchor="t">
            <a:spAutoFit/>
          </a:bodyPr>
          <a:p>
            <a:pPr marL="27720" algn="r">
              <a:lnSpc>
                <a:spcPct val="120000"/>
              </a:lnSpc>
            </a:pPr>
            <a:r>
              <a:rPr b="0" lang="en-US" sz="3900" spc="-1" strike="noStrike">
                <a:solidFill>
                  <a:srgbClr val="9b002d"/>
                </a:solidFill>
                <a:latin typeface="Arial"/>
                <a:ea typeface="DejaVu Sans"/>
              </a:rPr>
              <a:t>https://github.com/calderlen/kaggle-competition.git</a:t>
            </a:r>
            <a:endParaRPr b="0" lang="en-US" sz="3900" spc="-1" strike="noStrike">
              <a:solidFill>
                <a:srgbClr val="000000"/>
              </a:solidFill>
              <a:latin typeface="Arial"/>
            </a:endParaRPr>
          </a:p>
        </p:txBody>
      </p:sp>
      <p:pic>
        <p:nvPicPr>
          <p:cNvPr id="67" name="Picture 42" descr="TheOhioStateUniversity-2C-HorizK-PANTONE.eps"/>
          <p:cNvPicPr/>
          <p:nvPr/>
        </p:nvPicPr>
        <p:blipFill>
          <a:blip r:embed="rId2"/>
          <a:stretch/>
        </p:blipFill>
        <p:spPr>
          <a:xfrm>
            <a:off x="2059200" y="29895840"/>
            <a:ext cx="8238600" cy="1190880"/>
          </a:xfrm>
          <a:prstGeom prst="rect">
            <a:avLst/>
          </a:prstGeom>
          <a:ln w="0">
            <a:noFill/>
          </a:ln>
        </p:spPr>
      </p:pic>
      <p:sp>
        <p:nvSpPr>
          <p:cNvPr id="68" name="object 17"/>
          <p:cNvSpPr/>
          <p:nvPr/>
        </p:nvSpPr>
        <p:spPr>
          <a:xfrm>
            <a:off x="1596960" y="6483960"/>
            <a:ext cx="40622040" cy="597240"/>
          </a:xfrm>
          <a:custGeom>
            <a:avLst/>
            <a:gdLst>
              <a:gd name="textAreaLeft" fmla="*/ 0 w 40622040"/>
              <a:gd name="textAreaRight" fmla="*/ 40624920 w 40622040"/>
              <a:gd name="textAreaTop" fmla="*/ 0 h 597240"/>
              <a:gd name="textAreaBottom" fmla="*/ 600120 h 597240"/>
            </a:gdLst>
            <a:ahLst/>
            <a:rect l="textAreaLeft" t="textAreaTop" r="textAreaRight" b="textAreaBottom"/>
            <a:pathLst>
              <a:path w="18149533" h="0">
                <a:moveTo>
                  <a:pt x="0" y="0"/>
                </a:moveTo>
                <a:lnTo>
                  <a:pt x="18149533" y="0"/>
                </a:lnTo>
              </a:path>
            </a:pathLst>
          </a:custGeom>
          <a:noFill/>
          <a:ln w="9602">
            <a:solidFill>
              <a:srgbClr val="717272"/>
            </a:solidFill>
            <a:round/>
          </a:ln>
        </p:spPr>
        <p:style>
          <a:lnRef idx="0"/>
          <a:fillRef idx="0"/>
          <a:effectRef idx="0"/>
          <a:fontRef idx="minor"/>
        </p:style>
        <p:txBody>
          <a:bodyPr lIns="0" rIns="0" tIns="0" bIns="0" anchor="t">
            <a:spAutoFit/>
          </a:bodyPr>
          <a:p>
            <a:pPr>
              <a:lnSpc>
                <a:spcPct val="100000"/>
              </a:lnSpc>
            </a:pPr>
            <a:endParaRPr b="0" lang="en-US" sz="3900" spc="-1" strike="noStrike">
              <a:solidFill>
                <a:srgbClr val="000000"/>
              </a:solidFill>
              <a:latin typeface="Calibri"/>
              <a:ea typeface="DejaVu Sans"/>
            </a:endParaRPr>
          </a:p>
        </p:txBody>
      </p:sp>
      <p:sp>
        <p:nvSpPr>
          <p:cNvPr id="69" name="object 1"/>
          <p:cNvSpPr/>
          <p:nvPr/>
        </p:nvSpPr>
        <p:spPr>
          <a:xfrm>
            <a:off x="22631400" y="7246440"/>
            <a:ext cx="9059400" cy="1896120"/>
          </a:xfrm>
          <a:prstGeom prst="rect">
            <a:avLst/>
          </a:prstGeom>
          <a:noFill/>
          <a:ln w="0">
            <a:noFill/>
          </a:ln>
        </p:spPr>
        <p:style>
          <a:lnRef idx="0"/>
          <a:fillRef idx="0"/>
          <a:effectRef idx="0"/>
          <a:fontRef idx="minor"/>
        </p:style>
        <p:txBody>
          <a:bodyPr lIns="0" rIns="0" tIns="0" bIns="0" anchor="t">
            <a:spAutoFit/>
          </a:bodyPr>
          <a:p>
            <a:pPr marL="19800">
              <a:lnSpc>
                <a:spcPct val="110000"/>
              </a:lnSpc>
            </a:pPr>
            <a:endParaRPr b="0" lang="en-US" sz="1800" spc="-1" strike="noStrike">
              <a:solidFill>
                <a:srgbClr val="000000"/>
              </a:solidFill>
              <a:latin typeface="Arial"/>
              <a:ea typeface="DejaVu Sans"/>
            </a:endParaRPr>
          </a:p>
        </p:txBody>
      </p:sp>
      <p:sp>
        <p:nvSpPr>
          <p:cNvPr id="70" name="object 2"/>
          <p:cNvSpPr/>
          <p:nvPr/>
        </p:nvSpPr>
        <p:spPr>
          <a:xfrm>
            <a:off x="32918400" y="7370280"/>
            <a:ext cx="8993160" cy="1087920"/>
          </a:xfrm>
          <a:prstGeom prst="rect">
            <a:avLst/>
          </a:prstGeom>
          <a:noFill/>
          <a:ln w="0">
            <a:noFill/>
          </a:ln>
        </p:spPr>
        <p:style>
          <a:lnRef idx="0"/>
          <a:fillRef idx="0"/>
          <a:effectRef idx="0"/>
          <a:fontRef idx="minor"/>
        </p:style>
        <p:txBody>
          <a:bodyPr lIns="0" rIns="0" tIns="0" bIns="0" anchor="t">
            <a:spAutoFit/>
          </a:bodyPr>
          <a:p>
            <a:pPr marL="19800">
              <a:lnSpc>
                <a:spcPct val="110000"/>
              </a:lnSpc>
              <a:spcAft>
                <a:spcPts val="1310"/>
              </a:spcAft>
            </a:pPr>
            <a:r>
              <a:rPr b="1" lang="en-US" sz="3500" spc="-12" strike="noStrike">
                <a:solidFill>
                  <a:srgbClr val="231f20"/>
                </a:solidFill>
                <a:latin typeface="Arial"/>
                <a:ea typeface="DejaVu Sans"/>
              </a:rPr>
              <a:t>Future Improvements</a:t>
            </a:r>
            <a:endParaRPr b="0" lang="en-US" sz="3500" spc="-1" strike="noStrike">
              <a:solidFill>
                <a:srgbClr val="000000"/>
              </a:solidFill>
              <a:latin typeface="Arial"/>
            </a:endParaRPr>
          </a:p>
          <a:p>
            <a:pPr marL="27720">
              <a:lnSpc>
                <a:spcPct val="102000"/>
              </a:lnSpc>
              <a:spcBef>
                <a:spcPts val="437"/>
              </a:spcBef>
            </a:pPr>
            <a:endParaRPr b="0" lang="en-US" sz="1800" spc="-1" strike="noStrike">
              <a:solidFill>
                <a:srgbClr val="000000"/>
              </a:solidFill>
              <a:latin typeface="Arial"/>
            </a:endParaRPr>
          </a:p>
        </p:txBody>
      </p:sp>
      <p:sp>
        <p:nvSpPr>
          <p:cNvPr id="71" name="object 4"/>
          <p:cNvSpPr/>
          <p:nvPr/>
        </p:nvSpPr>
        <p:spPr>
          <a:xfrm>
            <a:off x="1371600" y="12344400"/>
            <a:ext cx="9829440" cy="4116240"/>
          </a:xfrm>
          <a:prstGeom prst="rect">
            <a:avLst/>
          </a:prstGeom>
          <a:noFill/>
          <a:ln w="0">
            <a:noFill/>
          </a:ln>
        </p:spPr>
        <p:style>
          <a:lnRef idx="0"/>
          <a:fillRef idx="0"/>
          <a:effectRef idx="0"/>
          <a:fontRef idx="minor"/>
        </p:style>
        <p:txBody>
          <a:bodyPr lIns="0" rIns="0" tIns="0" bIns="0" anchor="t">
            <a:spAutoFit/>
          </a:bodyPr>
          <a:p>
            <a:pPr marL="27720">
              <a:lnSpc>
                <a:spcPct val="100000"/>
              </a:lnSpc>
              <a:spcAft>
                <a:spcPts val="1310"/>
              </a:spcAft>
            </a:pPr>
            <a:r>
              <a:rPr b="1" lang="en-US" sz="3500" spc="-1" strike="noStrike">
                <a:solidFill>
                  <a:srgbClr val="231f20"/>
                </a:solidFill>
                <a:latin typeface="Arial"/>
                <a:ea typeface="DejaVu Sans"/>
              </a:rPr>
              <a:t>Data</a:t>
            </a:r>
            <a:endParaRPr b="0" lang="en-US" sz="3500" spc="-1" strike="noStrike">
              <a:solidFill>
                <a:srgbClr val="000000"/>
              </a:solidFill>
              <a:latin typeface="Arial"/>
            </a:endParaRPr>
          </a:p>
          <a:p>
            <a:pPr marL="27720">
              <a:lnSpc>
                <a:spcPct val="102000"/>
              </a:lnSpc>
              <a:spcBef>
                <a:spcPts val="459"/>
              </a:spcBef>
            </a:pPr>
            <a:r>
              <a:rPr b="0" lang="en-US" sz="2700" spc="-1" strike="noStrike">
                <a:solidFill>
                  <a:srgbClr val="000000"/>
                </a:solidFill>
                <a:latin typeface="Arial"/>
                <a:ea typeface="DejaVu Sans"/>
              </a:rPr>
              <a:t>The data consists of three CSV files. Shown below are the training logs consisting of a user ID, event ID, timestamps for the downstroke and upstroke of the key, the type of activity, the key pressed, and the change in text. Note that all alphanumeric characters are masked with the letter “q” to ensure that the models are trained on the writing behaviors rather than content. Additionally, there is a CSV file with essay scores for each participant, human-graded on a half-integer scale from 0.5 to 6.</a:t>
            </a:r>
            <a:endParaRPr b="0" lang="en-US" sz="2700" spc="-1" strike="noStrike">
              <a:solidFill>
                <a:srgbClr val="000000"/>
              </a:solidFill>
              <a:latin typeface="Arial"/>
            </a:endParaRPr>
          </a:p>
        </p:txBody>
      </p:sp>
      <p:pic>
        <p:nvPicPr>
          <p:cNvPr id="72" name="" descr=""/>
          <p:cNvPicPr/>
          <p:nvPr/>
        </p:nvPicPr>
        <p:blipFill>
          <a:blip r:embed="rId3"/>
          <a:stretch/>
        </p:blipFill>
        <p:spPr>
          <a:xfrm>
            <a:off x="1420920" y="16907400"/>
            <a:ext cx="9551520" cy="2523240"/>
          </a:xfrm>
          <a:prstGeom prst="rect">
            <a:avLst/>
          </a:prstGeom>
          <a:ln w="0">
            <a:noFill/>
          </a:ln>
        </p:spPr>
      </p:pic>
      <p:sp>
        <p:nvSpPr>
          <p:cNvPr id="73" name="TextBox 2"/>
          <p:cNvSpPr/>
          <p:nvPr/>
        </p:nvSpPr>
        <p:spPr>
          <a:xfrm>
            <a:off x="11658600" y="7180560"/>
            <a:ext cx="10058040" cy="1505880"/>
          </a:xfrm>
          <a:prstGeom prst="rect">
            <a:avLst/>
          </a:prstGeom>
          <a:noFill/>
          <a:ln w="0">
            <a:noFill/>
          </a:ln>
        </p:spPr>
        <p:style>
          <a:lnRef idx="0"/>
          <a:fillRef idx="0"/>
          <a:effectRef idx="0"/>
          <a:fontRef idx="minor"/>
        </p:style>
        <p:txBody>
          <a:bodyPr lIns="0" rIns="0" tIns="0" bIns="0" anchor="t">
            <a:spAutoFit/>
          </a:bodyPr>
          <a:p>
            <a:pPr marL="19800">
              <a:lnSpc>
                <a:spcPct val="110000"/>
              </a:lnSpc>
            </a:pPr>
            <a:endParaRPr b="0" lang="en-US" sz="1800" spc="-1" strike="noStrike">
              <a:solidFill>
                <a:srgbClr val="000000"/>
              </a:solidFill>
              <a:latin typeface="Arial"/>
              <a:ea typeface="DejaVu Sans"/>
            </a:endParaRPr>
          </a:p>
        </p:txBody>
      </p:sp>
      <p:pic>
        <p:nvPicPr>
          <p:cNvPr id="74" name="" descr=""/>
          <p:cNvPicPr/>
          <p:nvPr/>
        </p:nvPicPr>
        <p:blipFill>
          <a:blip r:embed="rId4"/>
          <a:stretch/>
        </p:blipFill>
        <p:spPr>
          <a:xfrm>
            <a:off x="22174200" y="9601200"/>
            <a:ext cx="10058040" cy="5486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1559</TotalTime>
  <Application>LibreOffice/7.6.3.2$Linux_X86_64 LibreOffice_project/4fe86607b5ac922e55f140471fda9b60bdaa980d</Application>
  <AppVersion>15.0000</AppVersion>
  <Words>855</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2013-07-30T11:46:00Z</dcterms:created>
  <dc:creator/>
  <dc:description/>
  <dc:language>en-US</dc:language>
  <cp:lastModifiedBy/>
  <dcterms:modified xsi:type="dcterms:W3CDTF">2023-12-13T19:43:47Z</dcterms:modified>
  <cp:revision>38</cp:revision>
  <dc:subject/>
  <dc:title>Title of the Research Study Presenter name, Associates and Collaborators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y fmtid="{D5CDD505-2E9C-101B-9397-08002B2CF9AE}" pid="4" name="PresentationFormat">
    <vt:lpwstr>Custom</vt:lpwstr>
  </property>
  <property fmtid="{D5CDD505-2E9C-101B-9397-08002B2CF9AE}" pid="5" name="Slides">
    <vt:i4>1</vt:i4>
  </property>
</Properties>
</file>