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B42D0D-0F62-45AE-B5B0-8269296EEF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1927620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94560" y="12459240"/>
            <a:ext cx="1927620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63DC0-DAB6-4417-8FEC-ADED435D2D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2071880" y="770256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94560" y="1245924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071880" y="1245924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A934D-0920-445F-8A69-D5E85F962E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620676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8712000" y="7702560"/>
            <a:ext cx="620676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5229440" y="7702560"/>
            <a:ext cx="620676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94560" y="12459240"/>
            <a:ext cx="620676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8712000" y="12459240"/>
            <a:ext cx="620676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5229440" y="12459240"/>
            <a:ext cx="620676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E6545-104E-4F5F-B613-7667A318D2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14D894-E95E-4DA9-B7D8-CE9F65B5E2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A1CD43-CC71-4BDE-AE32-29C8C0EDC1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940644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2071880" y="7702560"/>
            <a:ext cx="940644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9B1265-0FA8-4BC7-BF82-89B32B975B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58C77E-3229-44CD-9E6E-41A73B1463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2D9DB8-1BFA-40B6-85EB-A36FCB700A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071880" y="7702560"/>
            <a:ext cx="940644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94560" y="1245924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09DCEA-AC7E-4786-8A39-EC01EE17A3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940644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071880" y="770256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071880" y="1245924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1FDF0A-EFA4-4D2E-AF9D-996EBBD7BA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071880" y="7702560"/>
            <a:ext cx="940644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94560" y="12459240"/>
            <a:ext cx="19276200" cy="43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077D58-830A-40C9-9079-549731AC9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14923080" y="30614040"/>
            <a:ext cx="1404324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31601520" y="30614040"/>
            <a:ext cx="1009332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39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F2B73A-E00F-4975-A44B-5D11FF032E06}" type="slidenum">
              <a:rPr b="0" lang="en-US" sz="39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3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2194560" y="30614040"/>
            <a:ext cx="10093320" cy="5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4"/>
          <p:cNvSpPr/>
          <p:nvPr/>
        </p:nvSpPr>
        <p:spPr>
          <a:xfrm>
            <a:off x="0" y="0"/>
            <a:ext cx="43889400" cy="32916600"/>
          </a:xfrm>
          <a:prstGeom prst="rect">
            <a:avLst/>
          </a:prstGeom>
          <a:solidFill>
            <a:srgbClr val="9b002d"/>
          </a:soli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199440" rIns="199440" tIns="99720" bIns="99720" anchor="ctr">
            <a:noAutofit/>
          </a:bodyPr>
          <a:p>
            <a:pPr algn="ctr">
              <a:lnSpc>
                <a:spcPct val="100000"/>
              </a:lnSpc>
            </a:pPr>
            <a:endParaRPr b="0" lang="en-US" sz="39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4" name="Rectangle 35"/>
          <p:cNvSpPr/>
          <p:nvPr/>
        </p:nvSpPr>
        <p:spPr>
          <a:xfrm>
            <a:off x="645480" y="457200"/>
            <a:ext cx="42253560" cy="31254120"/>
          </a:xfrm>
          <a:prstGeom prst="rect">
            <a:avLst/>
          </a:prstGeom>
          <a:solidFill>
            <a:schemeClr val="bg1"/>
          </a:solidFill>
          <a:ln>
            <a:solidFill>
              <a:srgbClr val="bb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199440" rIns="199440" tIns="99720" bIns="99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900" spc="-1" strike="noStrike">
                <a:solidFill>
                  <a:schemeClr val="lt1"/>
                </a:solidFill>
                <a:latin typeface="Calibri"/>
                <a:ea typeface="DejaVu Sans"/>
              </a:rPr>
              <a:t>–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object 6"/>
          <p:cNvSpPr/>
          <p:nvPr/>
        </p:nvSpPr>
        <p:spPr>
          <a:xfrm>
            <a:off x="998280" y="29027880"/>
            <a:ext cx="41900760" cy="2905920"/>
          </a:xfrm>
          <a:custGeom>
            <a:avLst/>
            <a:gdLst>
              <a:gd name="textAreaLeft" fmla="*/ 0 w 41900760"/>
              <a:gd name="textAreaRight" fmla="*/ 41902560 w 41900760"/>
              <a:gd name="textAreaTop" fmla="*/ 0 h 2905920"/>
              <a:gd name="textAreaBottom" fmla="*/ 2907720 h 2905920"/>
            </a:gdLst>
            <a:ahLst/>
            <a:rect l="textAreaLeft" t="textAreaTop" r="textAreaRight" b="textAreaBottom"/>
            <a:pathLst>
              <a:path w="19266428" h="1317369">
                <a:moveTo>
                  <a:pt x="0" y="1317369"/>
                </a:moveTo>
                <a:lnTo>
                  <a:pt x="19266428" y="1317369"/>
                </a:lnTo>
                <a:lnTo>
                  <a:pt x="19266428" y="0"/>
                </a:lnTo>
                <a:lnTo>
                  <a:pt x="0" y="0"/>
                </a:lnTo>
                <a:lnTo>
                  <a:pt x="0" y="13173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72480" y="2467080"/>
            <a:ext cx="407444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720" indent="0">
              <a:lnSpc>
                <a:spcPts val="17232"/>
              </a:lnSpc>
              <a:spcAft>
                <a:spcPts val="1310"/>
              </a:spcAft>
              <a:buNone/>
              <a:tabLst>
                <a:tab algn="l" pos="0"/>
              </a:tabLst>
            </a:pPr>
            <a:r>
              <a:rPr b="0" lang="en-US" sz="14400" spc="-1" strike="noStrike">
                <a:solidFill>
                  <a:srgbClr val="414042"/>
                </a:solidFill>
                <a:latin typeface="Capita-Bold"/>
              </a:rPr>
              <a:t>Linking Writing Processes to Essay Quality</a:t>
            </a:r>
            <a:endParaRPr b="0" lang="en-US" sz="14400" spc="-1" strike="noStrike">
              <a:solidFill>
                <a:srgbClr val="000000"/>
              </a:solidFill>
              <a:latin typeface="Arial"/>
            </a:endParaRPr>
          </a:p>
          <a:p>
            <a:pPr marL="27720" indent="0">
              <a:lnSpc>
                <a:spcPts val="5783"/>
              </a:lnSpc>
              <a:buNone/>
              <a:tabLst>
                <a:tab algn="l" pos="0"/>
              </a:tabLst>
            </a:pPr>
            <a:r>
              <a:rPr b="0" lang="en-US" sz="5000" spc="-1" strike="noStrike">
                <a:solidFill>
                  <a:srgbClr val="414042"/>
                </a:solidFill>
                <a:latin typeface="Arial"/>
              </a:rPr>
              <a:t>Calder Lenhart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bject 30"/>
          <p:cNvSpPr/>
          <p:nvPr/>
        </p:nvSpPr>
        <p:spPr>
          <a:xfrm>
            <a:off x="1572480" y="1775520"/>
            <a:ext cx="3523068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ts val="5970"/>
              </a:lnSpc>
            </a:pPr>
            <a:r>
              <a:rPr b="0" lang="en-US" sz="5000" spc="-77" strike="noStrike">
                <a:solidFill>
                  <a:srgbClr val="cd1445"/>
                </a:solidFill>
                <a:latin typeface="Arial"/>
                <a:ea typeface="DejaVu Sans"/>
              </a:rPr>
              <a:t>COLLEGE OF ARTS AND SCIENCES / DEPARTMENT OF PHYSICS / PHYSICS 5680 / FINAL PROJECT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object 3"/>
          <p:cNvSpPr/>
          <p:nvPr/>
        </p:nvSpPr>
        <p:spPr>
          <a:xfrm>
            <a:off x="1572480" y="7219080"/>
            <a:ext cx="9061560" cy="38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0000"/>
              </a:lnSpc>
              <a:spcAft>
                <a:spcPts val="1310"/>
              </a:spcAft>
            </a:pPr>
            <a:r>
              <a:rPr b="1" lang="en-US" sz="3500" spc="-1" strike="noStrike">
                <a:solidFill>
                  <a:srgbClr val="231f20"/>
                </a:solidFill>
                <a:latin typeface="Arial"/>
                <a:ea typeface="DejaVu Sans"/>
              </a:rPr>
              <a:t>BACKGROUND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2000"/>
              </a:lnSpc>
              <a:spcBef>
                <a:spcPts val="459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The "Linking Writing Processes to Writing Quality" Kaggle competition aims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2000"/>
              </a:lnSpc>
              <a:spcBef>
                <a:spcPts val="459"/>
              </a:spcBef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2000"/>
              </a:lnSpc>
              <a:spcBef>
                <a:spcPts val="459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Keystroke logs containing process features related to pausing, addition/deletion, and revision have been previously studied, but this dataset’s size is unprecedented.w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object 12"/>
          <p:cNvSpPr/>
          <p:nvPr/>
        </p:nvSpPr>
        <p:spPr>
          <a:xfrm>
            <a:off x="1572480" y="27342720"/>
            <a:ext cx="911196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3000"/>
              </a:lnSpc>
            </a:pP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all 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35" strike="noStrike">
                <a:solidFill>
                  <a:srgbClr val="717272"/>
                </a:solidFill>
                <a:latin typeface="Arial"/>
                <a:ea typeface="DejaVu Sans"/>
              </a:rPr>
              <a:t>p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yI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ipit,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q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ua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al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iq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v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obor a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q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uat vul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aci b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sl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dunt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up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ut prat. </a:t>
            </a:r>
            <a:r>
              <a:rPr b="0" i="1" lang="en-US" sz="1700" spc="21" strike="noStrike">
                <a:solidFill>
                  <a:srgbClr val="717272"/>
                </a:solidFill>
                <a:latin typeface="Arial"/>
                <a:ea typeface="DejaVu Sans"/>
              </a:rPr>
              <a:t>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d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ni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v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g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at,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q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uat 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il ul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it alit pra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21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d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do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obo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p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ro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nit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ilit a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il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ao</a:t>
            </a:r>
            <a:r>
              <a:rPr b="0" i="1" lang="en-US" sz="1700" spc="63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sl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nit pra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21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or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g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v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r 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y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no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do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63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si b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aci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object 13"/>
          <p:cNvSpPr/>
          <p:nvPr/>
        </p:nvSpPr>
        <p:spPr>
          <a:xfrm>
            <a:off x="12088080" y="26933400"/>
            <a:ext cx="9111960" cy="13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3000"/>
              </a:lnSpc>
            </a:pP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all 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35" strike="noStrike">
                <a:solidFill>
                  <a:srgbClr val="717272"/>
                </a:solidFill>
                <a:latin typeface="Arial"/>
                <a:ea typeface="DejaVu Sans"/>
              </a:rPr>
              <a:t>p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yI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ipit,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q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ua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al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iq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v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obor a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q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uat vul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aci b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sl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dunt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up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ut prat. </a:t>
            </a:r>
            <a:r>
              <a:rPr b="0" i="1" lang="en-US" sz="1700" spc="21" strike="noStrike">
                <a:solidFill>
                  <a:srgbClr val="717272"/>
                </a:solidFill>
                <a:latin typeface="Arial"/>
                <a:ea typeface="DejaVu Sans"/>
              </a:rPr>
              <a:t>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d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ni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v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g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at,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q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uat 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il ul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it alit pra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21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d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do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obo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p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ro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il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nit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ilit a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il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ao</a:t>
            </a:r>
            <a:r>
              <a:rPr b="0" i="1" lang="en-US" sz="1700" spc="63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sl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nit pra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21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or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g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v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r 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y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no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do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63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ti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si b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f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aci </a:t>
            </a:r>
            <a:r>
              <a:rPr b="0" i="1" lang="en-US" sz="1700" spc="21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it do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nd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s,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et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nd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s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v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o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l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up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ep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r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ss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e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ne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n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a</a:t>
            </a:r>
            <a:r>
              <a:rPr b="0" i="1" lang="en-US" sz="1700" spc="32" strike="noStrike">
                <a:solidFill>
                  <a:srgbClr val="717272"/>
                </a:solidFill>
                <a:latin typeface="Arial"/>
                <a:ea typeface="DejaVu Sans"/>
              </a:rPr>
              <a:t>m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 h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i</a:t>
            </a:r>
            <a:r>
              <a:rPr b="0" i="1" lang="en-US" sz="1700" spc="9" strike="noStrike">
                <a:solidFill>
                  <a:srgbClr val="717272"/>
                </a:solidFill>
                <a:latin typeface="Arial"/>
                <a:ea typeface="DejaVu Sans"/>
              </a:rPr>
              <a:t>c</a:t>
            </a:r>
            <a:r>
              <a:rPr b="0" i="1" lang="en-US" sz="1700" spc="-24" strike="noStrike">
                <a:solidFill>
                  <a:srgbClr val="717272"/>
                </a:solidFill>
                <a:latin typeface="Arial"/>
                <a:ea typeface="DejaVu Sans"/>
              </a:rPr>
              <a:t>t</a:t>
            </a:r>
            <a:r>
              <a:rPr b="0" i="1" lang="en-US" sz="1700" spc="-12" strike="noStrike">
                <a:solidFill>
                  <a:srgbClr val="717272"/>
                </a:solidFill>
                <a:latin typeface="Arial"/>
                <a:ea typeface="DejaVu Sans"/>
              </a:rPr>
              <a:t>u</a:t>
            </a:r>
            <a:r>
              <a:rPr b="0" i="1" lang="en-US" sz="1700" spc="-1" strike="noStrike">
                <a:solidFill>
                  <a:srgbClr val="717272"/>
                </a:solidFill>
                <a:latin typeface="Arial"/>
                <a:ea typeface="DejaVu Sans"/>
              </a:rPr>
              <a:t>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22603320" y="7251480"/>
            <a:ext cx="53092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object 16"/>
          <p:cNvSpPr/>
          <p:nvPr/>
        </p:nvSpPr>
        <p:spPr>
          <a:xfrm>
            <a:off x="33118920" y="7251480"/>
            <a:ext cx="53092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object 17"/>
          <p:cNvSpPr/>
          <p:nvPr/>
        </p:nvSpPr>
        <p:spPr>
          <a:xfrm>
            <a:off x="11430000" y="7096320"/>
            <a:ext cx="360" cy="21249000"/>
          </a:xfrm>
          <a:custGeom>
            <a:avLst/>
            <a:gdLst>
              <a:gd name="textAreaLeft" fmla="*/ 0 w 360"/>
              <a:gd name="textAreaRight" fmla="*/ 11520 w 360"/>
              <a:gd name="textAreaTop" fmla="*/ 0 h 21249000"/>
              <a:gd name="textAreaBottom" fmla="*/ 21250800 h 21249000"/>
            </a:gdLst>
            <a:ahLst/>
            <a:rect l="textAreaLeft" t="textAreaTop" r="textAreaRight" b="textAreaBottom"/>
            <a:pathLst>
              <a:path w="0" h="9561227">
                <a:moveTo>
                  <a:pt x="0" y="0"/>
                </a:moveTo>
                <a:lnTo>
                  <a:pt x="0" y="9561227"/>
                </a:lnTo>
              </a:path>
            </a:pathLst>
          </a:custGeom>
          <a:noFill/>
          <a:ln w="1905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" name="object 18"/>
          <p:cNvSpPr/>
          <p:nvPr/>
        </p:nvSpPr>
        <p:spPr>
          <a:xfrm>
            <a:off x="21958200" y="7096320"/>
            <a:ext cx="360" cy="21249000"/>
          </a:xfrm>
          <a:custGeom>
            <a:avLst/>
            <a:gdLst>
              <a:gd name="textAreaLeft" fmla="*/ 0 w 360"/>
              <a:gd name="textAreaRight" fmla="*/ 11520 w 360"/>
              <a:gd name="textAreaTop" fmla="*/ 0 h 21249000"/>
              <a:gd name="textAreaBottom" fmla="*/ 21250800 h 21249000"/>
            </a:gdLst>
            <a:ahLst/>
            <a:rect l="textAreaLeft" t="textAreaTop" r="textAreaRight" b="textAreaBottom"/>
            <a:pathLst>
              <a:path w="0" h="9561227">
                <a:moveTo>
                  <a:pt x="0" y="0"/>
                </a:moveTo>
                <a:lnTo>
                  <a:pt x="0" y="9561227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5" name="object 19"/>
          <p:cNvSpPr/>
          <p:nvPr/>
        </p:nvSpPr>
        <p:spPr>
          <a:xfrm>
            <a:off x="32473800" y="7096320"/>
            <a:ext cx="360" cy="21249000"/>
          </a:xfrm>
          <a:custGeom>
            <a:avLst/>
            <a:gdLst>
              <a:gd name="textAreaLeft" fmla="*/ 0 w 360"/>
              <a:gd name="textAreaRight" fmla="*/ 11520 w 360"/>
              <a:gd name="textAreaTop" fmla="*/ 0 h 21249000"/>
              <a:gd name="textAreaBottom" fmla="*/ 21250800 h 21249000"/>
            </a:gdLst>
            <a:ahLst/>
            <a:rect l="textAreaLeft" t="textAreaTop" r="textAreaRight" b="textAreaBottom"/>
            <a:pathLst>
              <a:path w="0" h="9561227">
                <a:moveTo>
                  <a:pt x="0" y="0"/>
                </a:moveTo>
                <a:lnTo>
                  <a:pt x="0" y="9561227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" name="object 22"/>
          <p:cNvSpPr/>
          <p:nvPr/>
        </p:nvSpPr>
        <p:spPr>
          <a:xfrm>
            <a:off x="12088080" y="13741560"/>
            <a:ext cx="9095400" cy="25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2000"/>
              </a:lnSpc>
            </a:pPr>
            <a:endParaRPr b="0" lang="en-US" sz="39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object 23"/>
          <p:cNvSpPr/>
          <p:nvPr/>
        </p:nvSpPr>
        <p:spPr>
          <a:xfrm>
            <a:off x="22402800" y="7359840"/>
            <a:ext cx="9198000" cy="17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800">
              <a:lnSpc>
                <a:spcPct val="110000"/>
              </a:lnSpc>
            </a:pPr>
            <a:r>
              <a:rPr b="1" lang="en-US" sz="3500" spc="-12" strike="noStrike">
                <a:solidFill>
                  <a:srgbClr val="231f20"/>
                </a:solidFill>
                <a:latin typeface="Arial"/>
                <a:ea typeface="DejaVu Sans"/>
              </a:rPr>
              <a:t>MODEL PERFORMANCE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19800">
              <a:lnSpc>
                <a:spcPts val="2837"/>
              </a:lnSpc>
              <a:spcBef>
                <a:spcPts val="45"/>
              </a:spcBef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0000"/>
              </a:lnSpc>
            </a:pPr>
            <a:r>
              <a:rPr b="1" lang="en-US" sz="2700" spc="-1" strike="noStrike">
                <a:solidFill>
                  <a:srgbClr val="4c4d4f"/>
                </a:solidFill>
                <a:latin typeface="Arial"/>
                <a:ea typeface="DejaVu Sans"/>
              </a:rPr>
              <a:t>Model Performance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2000"/>
              </a:lnSpc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object 25"/>
          <p:cNvSpPr/>
          <p:nvPr/>
        </p:nvSpPr>
        <p:spPr>
          <a:xfrm>
            <a:off x="22603680" y="24129000"/>
            <a:ext cx="9321840" cy="25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object 26"/>
          <p:cNvSpPr/>
          <p:nvPr/>
        </p:nvSpPr>
        <p:spPr>
          <a:xfrm>
            <a:off x="22323600" y="17656560"/>
            <a:ext cx="89942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800">
              <a:lnSpc>
                <a:spcPct val="110000"/>
              </a:lnSpc>
              <a:spcAft>
                <a:spcPts val="1310"/>
              </a:spcAft>
            </a:pPr>
            <a:r>
              <a:rPr b="1" lang="en-US" sz="3500" spc="-12" strike="noStrike">
                <a:solidFill>
                  <a:srgbClr val="231f20"/>
                </a:solidFill>
                <a:latin typeface="Arial"/>
                <a:ea typeface="DejaVu Sans"/>
              </a:rPr>
              <a:t>RESULTS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2000"/>
              </a:lnSpc>
              <a:spcBef>
                <a:spcPts val="43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27"/>
          <p:cNvSpPr/>
          <p:nvPr/>
        </p:nvSpPr>
        <p:spPr>
          <a:xfrm>
            <a:off x="33119280" y="19119240"/>
            <a:ext cx="71240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800">
              <a:lnSpc>
                <a:spcPct val="110000"/>
              </a:lnSpc>
            </a:pPr>
            <a:r>
              <a:rPr b="1" lang="en-US" sz="3500" spc="-12" strike="noStrike">
                <a:solidFill>
                  <a:srgbClr val="231f20"/>
                </a:solidFill>
                <a:latin typeface="Arial"/>
                <a:ea typeface="DejaVu Sans"/>
              </a:rPr>
              <a:t>BIBLIOGRAPHY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object 28"/>
          <p:cNvSpPr/>
          <p:nvPr/>
        </p:nvSpPr>
        <p:spPr>
          <a:xfrm>
            <a:off x="33119280" y="20021760"/>
            <a:ext cx="9106560" cy="61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01000"/>
              </a:lnSpc>
              <a:tabLst>
                <a:tab algn="l" pos="370080"/>
              </a:tabLst>
            </a:pPr>
            <a:endParaRPr b="0" lang="en-US" sz="39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object 29"/>
          <p:cNvSpPr/>
          <p:nvPr/>
        </p:nvSpPr>
        <p:spPr>
          <a:xfrm>
            <a:off x="33119280" y="26403840"/>
            <a:ext cx="8838720" cy="14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800">
              <a:lnSpc>
                <a:spcPct val="110000"/>
              </a:lnSpc>
              <a:spcAft>
                <a:spcPts val="1310"/>
              </a:spcAft>
            </a:pPr>
            <a:r>
              <a:rPr b="1" lang="en-US" sz="3500" spc="-12" strike="noStrike">
                <a:solidFill>
                  <a:srgbClr val="231f20"/>
                </a:solidFill>
                <a:latin typeface="Arial"/>
                <a:ea typeface="DejaVu Sans"/>
              </a:rPr>
              <a:t>ACKNOWLEDGEMENTS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1000"/>
              </a:lnSpc>
              <a:spcBef>
                <a:spcPts val="459"/>
              </a:spcBef>
            </a:pP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C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he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ck 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t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o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ma</a:t>
            </a:r>
            <a:r>
              <a:rPr b="0" i="1" lang="en-US" sz="2000" spc="-55" strike="noStrike">
                <a:solidFill>
                  <a:srgbClr val="231f20"/>
                </a:solidFill>
                <a:latin typeface="Arial"/>
                <a:ea typeface="DejaVu Sans"/>
              </a:rPr>
              <a:t>k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e 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s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ur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e </a:t>
            </a:r>
            <a:r>
              <a:rPr b="0" i="1" lang="en-US" sz="2000" spc="-46" strike="noStrike">
                <a:solidFill>
                  <a:srgbClr val="231f20"/>
                </a:solidFill>
                <a:latin typeface="Arial"/>
                <a:ea typeface="DejaVu Sans"/>
              </a:rPr>
              <a:t>y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o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u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’</a:t>
            </a:r>
            <a:r>
              <a:rPr b="0" i="1" lang="en-US" sz="2000" spc="-46" strike="noStrike">
                <a:solidFill>
                  <a:srgbClr val="231f20"/>
                </a:solidFill>
                <a:latin typeface="Arial"/>
                <a:ea typeface="DejaVu Sans"/>
              </a:rPr>
              <a:t>v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e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a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c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kn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o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w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l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edge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d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pa</a:t>
            </a:r>
            <a:r>
              <a:rPr b="0" i="1" lang="en-US" sz="2000" spc="52" strike="noStrike">
                <a:solidFill>
                  <a:srgbClr val="231f20"/>
                </a:solidFill>
                <a:latin typeface="Arial"/>
                <a:ea typeface="DejaVu Sans"/>
              </a:rPr>
              <a:t>r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t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n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e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r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an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d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fun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d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i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n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g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ag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en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c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i</a:t>
            </a:r>
            <a:r>
              <a:rPr b="0" i="1" lang="en-US" sz="2000" spc="-35" strike="noStrike">
                <a:solidFill>
                  <a:srgbClr val="231f20"/>
                </a:solidFill>
                <a:latin typeface="Arial"/>
                <a:ea typeface="DejaVu Sans"/>
              </a:rPr>
              <a:t>e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s, 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e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i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t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h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e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r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wi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t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h 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t</a:t>
            </a:r>
            <a:r>
              <a:rPr b="0" i="1" lang="en-US" sz="2000" spc="-66" strike="noStrike">
                <a:solidFill>
                  <a:srgbClr val="231f20"/>
                </a:solidFill>
                <a:latin typeface="Arial"/>
                <a:ea typeface="DejaVu Sans"/>
              </a:rPr>
              <a:t>e</a:t>
            </a:r>
            <a:r>
              <a:rPr b="0" i="1" lang="en-US" sz="2000" spc="9" strike="noStrike">
                <a:solidFill>
                  <a:srgbClr val="231f20"/>
                </a:solidFill>
                <a:latin typeface="Arial"/>
                <a:ea typeface="DejaVu Sans"/>
              </a:rPr>
              <a:t>x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t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o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r 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wi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t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h 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t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h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e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i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 </a:t>
            </a:r>
            <a:r>
              <a:rPr b="0" i="1" lang="en-US" sz="2000" spc="-24" strike="noStrike">
                <a:solidFill>
                  <a:srgbClr val="231f20"/>
                </a:solidFill>
                <a:latin typeface="Arial"/>
                <a:ea typeface="DejaVu Sans"/>
              </a:rPr>
              <a:t>l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og</a:t>
            </a:r>
            <a:r>
              <a:rPr b="0" i="1" lang="en-US" sz="2000" spc="-12" strike="noStrike">
                <a:solidFill>
                  <a:srgbClr val="231f20"/>
                </a:solidFill>
                <a:latin typeface="Arial"/>
                <a:ea typeface="DejaVu Sans"/>
              </a:rPr>
              <a:t>o</a:t>
            </a:r>
            <a:r>
              <a:rPr b="0" i="1" lang="en-US" sz="2000" spc="-1" strike="noStrike">
                <a:solidFill>
                  <a:srgbClr val="231f20"/>
                </a:solidFill>
                <a:latin typeface="Arial"/>
                <a:ea typeface="DejaVu Sans"/>
              </a:rPr>
              <a:t>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object 32"/>
          <p:cNvSpPr/>
          <p:nvPr/>
        </p:nvSpPr>
        <p:spPr>
          <a:xfrm>
            <a:off x="812880" y="812160"/>
            <a:ext cx="42263640" cy="31270680"/>
          </a:xfrm>
          <a:custGeom>
            <a:avLst/>
            <a:gdLst>
              <a:gd name="textAreaLeft" fmla="*/ 0 w 42263640"/>
              <a:gd name="textAreaRight" fmla="*/ 42265440 w 42263640"/>
              <a:gd name="textAreaTop" fmla="*/ 0 h 31270680"/>
              <a:gd name="textAreaBottom" fmla="*/ 31272480 h 31270680"/>
            </a:gdLst>
            <a:ahLst/>
            <a:rect l="textAreaLeft" t="textAreaTop" r="textAreaRight" b="textAreaBottom"/>
            <a:pathLst>
              <a:path w="19359504" h="14333479">
                <a:moveTo>
                  <a:pt x="0" y="14333479"/>
                </a:moveTo>
                <a:lnTo>
                  <a:pt x="19359504" y="14333479"/>
                </a:lnTo>
                <a:lnTo>
                  <a:pt x="19359504" y="0"/>
                </a:lnTo>
                <a:lnTo>
                  <a:pt x="0" y="0"/>
                </a:lnTo>
                <a:lnTo>
                  <a:pt x="0" y="14333479"/>
                </a:lnTo>
                <a:close/>
              </a:path>
            </a:pathLst>
          </a:custGeom>
          <a:noFill/>
          <a:ln w="762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4" name="TextBox 36"/>
          <p:cNvSpPr/>
          <p:nvPr/>
        </p:nvSpPr>
        <p:spPr>
          <a:xfrm>
            <a:off x="11887200" y="7315200"/>
            <a:ext cx="9147960" cy="20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800">
              <a:lnSpc>
                <a:spcPct val="110000"/>
              </a:lnSpc>
            </a:pPr>
            <a:r>
              <a:rPr b="1" lang="en-US" sz="3500" spc="-12" strike="noStrike">
                <a:solidFill>
                  <a:srgbClr val="231f20"/>
                </a:solidFill>
                <a:latin typeface="Arial"/>
                <a:ea typeface="DejaVu Sans"/>
              </a:rPr>
              <a:t>FEATURE ENGINEERING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30000"/>
              </a:lnSpc>
            </a:pPr>
            <a:r>
              <a:rPr b="1" lang="en-US" sz="2700" spc="-1" strike="noStrike">
                <a:solidFill>
                  <a:srgbClr val="4c4d4f"/>
                </a:solidFill>
                <a:latin typeface="Arial"/>
                <a:ea typeface="DejaVu Sans"/>
              </a:rPr>
              <a:t>Identification of Parameters: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3000"/>
              </a:lnSpc>
              <a:spcBef>
                <a:spcPts val="655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object 15"/>
          <p:cNvSpPr/>
          <p:nvPr/>
        </p:nvSpPr>
        <p:spPr>
          <a:xfrm>
            <a:off x="1572480" y="23608080"/>
            <a:ext cx="53092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object 15"/>
          <p:cNvSpPr/>
          <p:nvPr/>
        </p:nvSpPr>
        <p:spPr>
          <a:xfrm>
            <a:off x="12130560" y="16791840"/>
            <a:ext cx="53092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object 40"/>
          <p:cNvSpPr/>
          <p:nvPr/>
        </p:nvSpPr>
        <p:spPr>
          <a:xfrm>
            <a:off x="23941800" y="29925720"/>
            <a:ext cx="18019080" cy="7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7720" algn="r">
              <a:lnSpc>
                <a:spcPct val="120000"/>
              </a:lnSpc>
            </a:pPr>
            <a:r>
              <a:rPr b="0" lang="en-US" sz="3900" spc="-1" strike="noStrike">
                <a:solidFill>
                  <a:srgbClr val="9b002d"/>
                </a:solidFill>
                <a:latin typeface="Arial"/>
                <a:ea typeface="DejaVu Sans"/>
              </a:rPr>
              <a:t>https://github.com/calderlen/kaggle-competition.git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Picture 42" descr="TheOhioStateUniversity-2C-HorizK-PANTONE.eps"/>
          <p:cNvPicPr/>
          <p:nvPr/>
        </p:nvPicPr>
        <p:blipFill>
          <a:blip r:embed="rId1"/>
          <a:stretch/>
        </p:blipFill>
        <p:spPr>
          <a:xfrm>
            <a:off x="2059200" y="29895840"/>
            <a:ext cx="8239680" cy="1191960"/>
          </a:xfrm>
          <a:prstGeom prst="rect">
            <a:avLst/>
          </a:prstGeom>
          <a:ln w="0">
            <a:noFill/>
          </a:ln>
        </p:spPr>
      </p:pic>
      <p:sp>
        <p:nvSpPr>
          <p:cNvPr id="69" name="object 17"/>
          <p:cNvSpPr/>
          <p:nvPr/>
        </p:nvSpPr>
        <p:spPr>
          <a:xfrm>
            <a:off x="1596960" y="6483960"/>
            <a:ext cx="40623120" cy="598320"/>
          </a:xfrm>
          <a:custGeom>
            <a:avLst/>
            <a:gdLst>
              <a:gd name="textAreaLeft" fmla="*/ 0 w 40623120"/>
              <a:gd name="textAreaRight" fmla="*/ 40624920 w 40623120"/>
              <a:gd name="textAreaTop" fmla="*/ 0 h 598320"/>
              <a:gd name="textAreaBottom" fmla="*/ 600120 h 598320"/>
            </a:gdLst>
            <a:ahLst/>
            <a:rect l="textAreaLeft" t="textAreaTop" r="textAreaRight" b="textAreaBottom"/>
            <a:pathLst>
              <a:path w="18149533" h="0">
                <a:moveTo>
                  <a:pt x="0" y="0"/>
                </a:moveTo>
                <a:lnTo>
                  <a:pt x="18149533" y="0"/>
                </a:lnTo>
              </a:path>
            </a:pathLst>
          </a:custGeom>
          <a:noFill/>
          <a:ln w="9602">
            <a:solidFill>
              <a:srgbClr val="71727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en-US" sz="39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0" name="TextBox 1"/>
          <p:cNvSpPr/>
          <p:nvPr/>
        </p:nvSpPr>
        <p:spPr>
          <a:xfrm>
            <a:off x="1371600" y="19659600"/>
            <a:ext cx="914796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800">
              <a:lnSpc>
                <a:spcPct val="110000"/>
              </a:lnSpc>
            </a:pPr>
            <a:r>
              <a:rPr b="1" lang="en-US" sz="3500" spc="-12" strike="noStrike">
                <a:solidFill>
                  <a:srgbClr val="231f20"/>
                </a:solidFill>
                <a:latin typeface="Arial"/>
                <a:ea typeface="DejaVu Sans"/>
              </a:rPr>
              <a:t>WRITING BEHAVIOR ANALYSIS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30000"/>
              </a:lnSpc>
            </a:pPr>
            <a:r>
              <a:rPr b="1" lang="en-US" sz="2700" spc="-1" strike="noStrike">
                <a:solidFill>
                  <a:srgbClr val="4c4d4f"/>
                </a:solidFill>
                <a:latin typeface="Arial"/>
                <a:ea typeface="DejaVu Sans"/>
              </a:rPr>
              <a:t>Identification of Parameters: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3000"/>
              </a:lnSpc>
              <a:spcBef>
                <a:spcPts val="655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object 1"/>
          <p:cNvSpPr/>
          <p:nvPr/>
        </p:nvSpPr>
        <p:spPr>
          <a:xfrm>
            <a:off x="22631400" y="7246440"/>
            <a:ext cx="9060480" cy="18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800">
              <a:lnSpc>
                <a:spcPct val="11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object 2"/>
          <p:cNvSpPr/>
          <p:nvPr/>
        </p:nvSpPr>
        <p:spPr>
          <a:xfrm>
            <a:off x="32918400" y="7370280"/>
            <a:ext cx="899424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800">
              <a:lnSpc>
                <a:spcPct val="110000"/>
              </a:lnSpc>
              <a:spcAft>
                <a:spcPts val="1310"/>
              </a:spcAft>
            </a:pPr>
            <a:r>
              <a:rPr b="1" lang="en-US" sz="3500" spc="-12" strike="noStrike">
                <a:solidFill>
                  <a:srgbClr val="231f20"/>
                </a:solidFill>
                <a:latin typeface="Arial"/>
                <a:ea typeface="DejaVu Sans"/>
              </a:rPr>
              <a:t>FUTURE IMPROVEMENTS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27720">
              <a:lnSpc>
                <a:spcPct val="102000"/>
              </a:lnSpc>
              <a:spcBef>
                <a:spcPts val="43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Application>LibreOffice/7.6.3.2$Linux_X86_64 LibreOffice_project/4fe86607b5ac922e55f140471fda9b60bdaa980d</Application>
  <AppVersion>15.0000</AppVersion>
  <Words>855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2013-07-30T11:46:00Z</dcterms:created>
  <dc:creator/>
  <dc:description/>
  <dc:language>en-US</dc:language>
  <cp:lastModifiedBy/>
  <dcterms:modified xsi:type="dcterms:W3CDTF">2023-12-13T16:48:36Z</dcterms:modified>
  <cp:revision>32</cp:revision>
  <dc:subject/>
  <dc:title>Title of the Research Study Presenter name, Associates and Collaborators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2013-07-30T00:00:00Z</vt:filetime>
  </property>
  <property fmtid="{D5CDD505-2E9C-101B-9397-08002B2CF9AE}" pid="3" name="LastSaved">
    <vt:filetime>2013-07-30T00:00:00Z</vt:filetime>
  </property>
  <property fmtid="{D5CDD505-2E9C-101B-9397-08002B2CF9AE}" pid="4" name="PresentationFormat">
    <vt:lpwstr>Custom</vt:lpwstr>
  </property>
  <property fmtid="{D5CDD505-2E9C-101B-9397-08002B2CF9AE}" pid="5" name="Slides">
    <vt:i4>1</vt:i4>
  </property>
</Properties>
</file>