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2" autoAdjust="0"/>
    <p:restoredTop sz="94737" autoAdjust="0"/>
  </p:normalViewPr>
  <p:slideViewPr>
    <p:cSldViewPr snapToGrid="0" snapToObjects="1">
      <p:cViewPr varScale="1">
        <p:scale>
          <a:sx n="115" d="100"/>
          <a:sy n="115" d="100"/>
        </p:scale>
        <p:origin x="14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5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9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030778"/>
          </a:xfrm>
        </p:spPr>
        <p:txBody>
          <a:bodyPr anchor="t">
            <a:normAutofit/>
          </a:bodyPr>
          <a:lstStyle>
            <a:lvl1pPr algn="ctr"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554481"/>
            <a:ext cx="6446520" cy="4625658"/>
          </a:xfrm>
        </p:spPr>
        <p:txBody>
          <a:bodyPr anchor="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311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939338"/>
          </a:xfrm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512917"/>
            <a:ext cx="2549617" cy="4667222"/>
          </a:xfrm>
        </p:spPr>
        <p:txBody>
          <a:bodyPr anchor="ctr"/>
          <a:lstStyle>
            <a:lvl1pPr algn="just">
              <a:defRPr sz="1800"/>
            </a:lvl1pPr>
            <a:lvl2pPr algn="just">
              <a:defRPr sz="1600"/>
            </a:lvl2pPr>
            <a:lvl3pPr algn="just">
              <a:defRPr sz="1400"/>
            </a:lvl3pPr>
            <a:lvl4pPr algn="just">
              <a:defRPr sz="1400"/>
            </a:lvl4pPr>
            <a:lvl5pPr algn="just"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7847" y="1512917"/>
            <a:ext cx="4397433" cy="466722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931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1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3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4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just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just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just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just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just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/>
          <a:lstStyle/>
          <a:p>
            <a:pPr marL="0" lvl="0" indent="0">
              <a:buNone/>
            </a:pPr>
            <a:r>
              <a:t>Análisis de data docente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Samuel Calderon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4/4/2022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93933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Docentes con posgrado abandonan el sistema universitario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El 17% de docentes registrados en el licenciamiento ya no trabajan para ninguna universidad licenciada en la actualidad.</a:t>
            </a:r>
          </a:p>
        </p:txBody>
      </p:sp>
      <p:pic>
        <p:nvPicPr>
          <p:cNvPr id="4" name="Picture 1" descr="ppt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1511300"/>
            <a:ext cx="40005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93933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Docentes con posgrado abandonan el sistema universitario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Más del 50% de docentes que abandonaron el sistema universitario contaban con algún posgrado.</a:t>
            </a:r>
          </a:p>
        </p:txBody>
      </p:sp>
      <p:pic>
        <p:nvPicPr>
          <p:cNvPr id="4" name="Picture 1" descr="ppt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1511300"/>
            <a:ext cx="40005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939338"/>
          </a:xfrm>
        </p:spPr>
        <p:txBody>
          <a:bodyPr/>
          <a:lstStyle/>
          <a:p>
            <a:pPr marL="0" lvl="0" indent="0">
              <a:buNone/>
            </a:pPr>
            <a:r>
              <a:t>Docentes que ingresan sin posgrado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Del total de docentes que laboran en universidades en la actualidad, el 28.7% no era docente en el licenciamiento.</a:t>
            </a:r>
          </a:p>
        </p:txBody>
      </p:sp>
      <p:pic>
        <p:nvPicPr>
          <p:cNvPr id="4" name="Picture 1" descr="ppt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1511300"/>
            <a:ext cx="40005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939338"/>
          </a:xfrm>
        </p:spPr>
        <p:txBody>
          <a:bodyPr/>
          <a:lstStyle/>
          <a:p>
            <a:pPr marL="0" lvl="0" indent="0">
              <a:buNone/>
            </a:pPr>
            <a:r>
              <a:t>Docentes que ingresan sin posgrado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Más del 30% de docentes “nuevos” ingresan al sistema sin contar con ningún posgrado.</a:t>
            </a:r>
          </a:p>
        </p:txBody>
      </p:sp>
      <p:pic>
        <p:nvPicPr>
          <p:cNvPr id="4" name="Picture 1" descr="ppt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1511300"/>
            <a:ext cx="40005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93933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Universidades que no cumplen el 25% de docentes a tiempo completo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28 universidades en la actualidad no cumplen con la CBC de contar con 25% de docentes a tiempo completo</a:t>
            </a:r>
          </a:p>
        </p:txBody>
      </p:sp>
      <p:pic>
        <p:nvPicPr>
          <p:cNvPr id="4" name="Picture 1" descr="ppt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1511300"/>
            <a:ext cx="40005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93933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Errores en la información obtenida del SIU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En los datos revisados, la décima parte de los docentes no cuenta con información sobre su régimen de dedicación.</a:t>
            </a:r>
          </a:p>
        </p:txBody>
      </p:sp>
      <p:pic>
        <p:nvPicPr>
          <p:cNvPr id="4" name="Picture 1" descr="ppt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1511300"/>
            <a:ext cx="40005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93933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Errores en la información obtenida del SIU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Los datos faltantes corresponden a los docentes con categorías A1, A2, … . Incorporando esa información, se ve que no existió </a:t>
            </a:r>
            <a:r>
              <a:rPr i="1"/>
              <a:t>autoregulación</a:t>
            </a:r>
            <a:r>
              <a:t> en este indicador.</a:t>
            </a:r>
          </a:p>
        </p:txBody>
      </p:sp>
      <p:pic>
        <p:nvPicPr>
          <p:cNvPr id="4" name="Picture 1" descr="ppt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1511300"/>
            <a:ext cx="40005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/>
          <a:lstStyle/>
          <a:p>
            <a:pPr marL="0" lvl="0" indent="0">
              <a:buNone/>
            </a:pPr>
            <a:r>
              <a:t>Conclusiones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030778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Conclusiones</a:t>
            </a:r>
            <a:r>
              <a:rPr dirty="0"/>
              <a:t> </a:t>
            </a:r>
            <a:r>
              <a:rPr dirty="0" err="1"/>
              <a:t>transitorias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La data generada en el licenciamiento sigue siendo útil como línea de base para el sistema universitario</a:t>
            </a:r>
          </a:p>
          <a:p>
            <a:pPr lvl="1">
              <a:buAutoNum type="arabicPeriod"/>
            </a:pPr>
            <a:r>
              <a:t>El sistema universitario, una vez culminado el proceso de licenciamiento, ha visto incrementada la proporción de docentes contratados y a tiempo parcial.</a:t>
            </a:r>
          </a:p>
          <a:p>
            <a:pPr lvl="1">
              <a:buAutoNum type="arabicPeriod"/>
            </a:pPr>
            <a:r>
              <a:t>Las áreas de calidad de las universidades necesitan monitoreo/acompañamiento para realizar efectivamente su tarea. Incumplimiento de CBC.</a:t>
            </a:r>
          </a:p>
          <a:p>
            <a:pPr lvl="1">
              <a:buAutoNum type="arabicPeriod"/>
            </a:pPr>
            <a:r>
              <a:t>Es necesario complementar la información recibida de parte de las universidades en el SIU con promedimientos para completar la información faltante y/o acompañar la obtención de información con guías o manuales de uso.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030778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Posibles</a:t>
            </a:r>
            <a:r>
              <a:rPr dirty="0"/>
              <a:t> </a:t>
            </a:r>
            <a:r>
              <a:rPr dirty="0" err="1"/>
              <a:t>siguientes</a:t>
            </a:r>
            <a:r>
              <a:rPr dirty="0"/>
              <a:t>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dirty="0" err="1"/>
              <a:t>Análisis</a:t>
            </a:r>
            <a:r>
              <a:rPr dirty="0"/>
              <a:t> de </a:t>
            </a:r>
            <a:r>
              <a:rPr dirty="0" err="1"/>
              <a:t>evolución</a:t>
            </a:r>
            <a:r>
              <a:rPr dirty="0"/>
              <a:t> </a:t>
            </a:r>
            <a:r>
              <a:rPr dirty="0" err="1"/>
              <a:t>tipo</a:t>
            </a:r>
            <a:r>
              <a:rPr dirty="0"/>
              <a:t> “panel” para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docente</a:t>
            </a:r>
            <a:r>
              <a:rPr dirty="0"/>
              <a:t> que </a:t>
            </a:r>
            <a:r>
              <a:rPr i="1" dirty="0" err="1"/>
              <a:t>persistió</a:t>
            </a:r>
            <a:r>
              <a:rPr dirty="0"/>
              <a:t> </a:t>
            </a:r>
            <a:r>
              <a:rPr dirty="0" err="1"/>
              <a:t>desde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licenciamiento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universidad</a:t>
            </a:r>
            <a:r>
              <a:rPr dirty="0"/>
              <a:t> y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sistema</a:t>
            </a:r>
            <a:r>
              <a:rPr dirty="0"/>
              <a:t> </a:t>
            </a:r>
            <a:r>
              <a:rPr dirty="0" err="1"/>
              <a:t>universitario</a:t>
            </a:r>
            <a:r>
              <a:rPr dirty="0"/>
              <a:t>.</a:t>
            </a:r>
          </a:p>
          <a:p>
            <a:pPr lvl="1">
              <a:buAutoNum type="arabicPeriod"/>
            </a:pPr>
            <a:r>
              <a:rPr dirty="0" err="1"/>
              <a:t>Procesos</a:t>
            </a:r>
            <a:r>
              <a:rPr dirty="0"/>
              <a:t> de </a:t>
            </a:r>
            <a:r>
              <a:rPr dirty="0" err="1"/>
              <a:t>automatización</a:t>
            </a:r>
            <a:r>
              <a:rPr dirty="0"/>
              <a:t> de </a:t>
            </a:r>
            <a:r>
              <a:rPr dirty="0" err="1"/>
              <a:t>generación</a:t>
            </a:r>
            <a:r>
              <a:rPr dirty="0"/>
              <a:t> de </a:t>
            </a:r>
            <a:r>
              <a:rPr dirty="0" err="1"/>
              <a:t>información</a:t>
            </a:r>
            <a:r>
              <a:rPr dirty="0"/>
              <a:t> a </a:t>
            </a:r>
            <a:r>
              <a:rPr dirty="0" err="1"/>
              <a:t>partir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recopilados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insumo</a:t>
            </a:r>
            <a:r>
              <a:rPr dirty="0"/>
              <a:t> para </a:t>
            </a:r>
            <a:r>
              <a:rPr dirty="0" err="1"/>
              <a:t>reuniones</a:t>
            </a:r>
            <a:r>
              <a:rPr dirty="0"/>
              <a:t> con </a:t>
            </a:r>
            <a:r>
              <a:rPr dirty="0" err="1"/>
              <a:t>universidades</a:t>
            </a:r>
            <a:r>
              <a:rPr dirty="0"/>
              <a:t>. </a:t>
            </a:r>
            <a:r>
              <a:rPr dirty="0" err="1"/>
              <a:t>Fotografías</a:t>
            </a:r>
            <a:r>
              <a:rPr dirty="0"/>
              <a:t> </a:t>
            </a:r>
            <a:r>
              <a:rPr dirty="0" err="1"/>
              <a:t>semestrales</a:t>
            </a:r>
            <a:r>
              <a:rPr dirty="0"/>
              <a:t> o </a:t>
            </a:r>
            <a:r>
              <a:rPr dirty="0" err="1"/>
              <a:t>anuales</a:t>
            </a:r>
            <a:r>
              <a:rPr dirty="0"/>
              <a:t>.</a:t>
            </a:r>
          </a:p>
          <a:p>
            <a:pPr lvl="1">
              <a:buAutoNum type="arabicPeriod"/>
            </a:pPr>
            <a:r>
              <a:rPr dirty="0" err="1"/>
              <a:t>Implementación</a:t>
            </a:r>
            <a:r>
              <a:rPr dirty="0"/>
              <a:t> </a:t>
            </a:r>
            <a:r>
              <a:rPr dirty="0" err="1"/>
              <a:t>progresiva</a:t>
            </a:r>
            <a:r>
              <a:rPr dirty="0"/>
              <a:t> de </a:t>
            </a:r>
            <a:r>
              <a:rPr dirty="0" err="1"/>
              <a:t>sistemas</a:t>
            </a:r>
            <a:r>
              <a:rPr dirty="0"/>
              <a:t> de consulta </a:t>
            </a:r>
            <a:r>
              <a:rPr dirty="0" err="1"/>
              <a:t>internos</a:t>
            </a:r>
            <a:r>
              <a:rPr dirty="0"/>
              <a:t> de la </a:t>
            </a:r>
            <a:r>
              <a:rPr dirty="0" err="1"/>
              <a:t>información</a:t>
            </a:r>
            <a:r>
              <a:rPr dirty="0"/>
              <a:t> </a:t>
            </a:r>
            <a:r>
              <a:rPr dirty="0" err="1"/>
              <a:t>generada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b="1" dirty="0"/>
              <a:t>2)</a:t>
            </a:r>
            <a:r>
              <a:rPr dirty="0"/>
              <a:t>. ¿</a:t>
            </a:r>
            <a:r>
              <a:rPr dirty="0" err="1"/>
              <a:t>Sistemas</a:t>
            </a:r>
            <a:r>
              <a:rPr dirty="0"/>
              <a:t> de consulta </a:t>
            </a:r>
            <a:r>
              <a:rPr dirty="0" err="1"/>
              <a:t>externos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030778"/>
          </a:xfrm>
        </p:spPr>
        <p:txBody>
          <a:bodyPr/>
          <a:lstStyle/>
          <a:p>
            <a:pPr marL="0" lvl="0" indent="0">
              <a:buNone/>
            </a:pPr>
            <a: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Realizar un diagnóstico de la evolución de estadísticas de docentes a partir del licenciamiento</a:t>
            </a:r>
          </a:p>
          <a:p>
            <a:pPr lvl="1">
              <a:buAutoNum type="arabicPeriod"/>
            </a:pPr>
            <a:r>
              <a:t>De manera indirecta, constatar la calidad de la información disponible en el SIU.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/>
          <a:lstStyle/>
          <a:p>
            <a:pPr marL="0" lvl="0" indent="0">
              <a:buNone/>
            </a:pPr>
            <a:r>
              <a:t>Metodología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03077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Comparación en el tiempo de plana docente</a:t>
            </a:r>
          </a:p>
        </p:txBody>
      </p:sp>
      <p:pic>
        <p:nvPicPr>
          <p:cNvPr id="3" name="Picture 1" descr="images/momento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9800" y="2527300"/>
            <a:ext cx="64389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030778"/>
          </a:xfrm>
        </p:spPr>
        <p:txBody>
          <a:bodyPr/>
          <a:lstStyle/>
          <a:p>
            <a:pPr marL="0" lvl="0" indent="0">
              <a:buNone/>
            </a:pPr>
            <a:r>
              <a:t>Características de los datos</a:t>
            </a:r>
          </a:p>
        </p:txBody>
      </p:sp>
      <p:pic>
        <p:nvPicPr>
          <p:cNvPr id="3" name="Picture 1" descr="images/dato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9800" y="2527300"/>
            <a:ext cx="64389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030778"/>
          </a:xfrm>
        </p:spPr>
        <p:txBody>
          <a:bodyPr/>
          <a:lstStyle/>
          <a:p>
            <a:pPr marL="0" lvl="0" indent="0">
              <a:buNone/>
            </a:pPr>
            <a:r>
              <a:t>Limitaciones de los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Distintos periodos de referencia entre universidades</a:t>
            </a:r>
          </a:p>
          <a:p>
            <a:pPr lvl="1"/>
            <a:r>
              <a:t>Momento de recojo de información: la pandemia</a:t>
            </a:r>
          </a:p>
          <a:p>
            <a:pPr lvl="1"/>
            <a:r>
              <a:t>Calidad del recojo de la información (SIU)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/>
          <a:lstStyle/>
          <a:p>
            <a:pPr marL="0" lvl="0" indent="0">
              <a:buNone/>
            </a:pPr>
            <a:r>
              <a:t>Resultados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030778"/>
          </a:xfrm>
        </p:spPr>
        <p:txBody>
          <a:bodyPr/>
          <a:lstStyle/>
          <a:p>
            <a:pPr marL="0" lvl="0" indent="0">
              <a:buNone/>
            </a:pPr>
            <a:r>
              <a:t>Mapa de 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Decrecimiento</a:t>
            </a:r>
            <a:r>
              <a:rPr dirty="0"/>
              <a:t> de la </a:t>
            </a:r>
            <a:r>
              <a:rPr dirty="0" err="1"/>
              <a:t>proporción</a:t>
            </a:r>
            <a:r>
              <a:rPr dirty="0"/>
              <a:t> de </a:t>
            </a:r>
            <a:r>
              <a:rPr dirty="0" err="1"/>
              <a:t>docentes</a:t>
            </a:r>
            <a:r>
              <a:rPr dirty="0"/>
              <a:t> </a:t>
            </a:r>
            <a:r>
              <a:rPr dirty="0" err="1"/>
              <a:t>ordinarios</a:t>
            </a:r>
            <a:endParaRPr dirty="0"/>
          </a:p>
          <a:p>
            <a:pPr lvl="1"/>
            <a:r>
              <a:rPr dirty="0" err="1"/>
              <a:t>Docentes</a:t>
            </a:r>
            <a:r>
              <a:rPr dirty="0"/>
              <a:t> con </a:t>
            </a:r>
            <a:r>
              <a:rPr dirty="0" err="1"/>
              <a:t>posgrado</a:t>
            </a:r>
            <a:r>
              <a:rPr dirty="0"/>
              <a:t> </a:t>
            </a:r>
            <a:r>
              <a:rPr dirty="0" err="1"/>
              <a:t>abandonan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sistema</a:t>
            </a:r>
            <a:r>
              <a:rPr dirty="0"/>
              <a:t> </a:t>
            </a:r>
            <a:r>
              <a:rPr dirty="0" err="1"/>
              <a:t>universitario</a:t>
            </a:r>
            <a:endParaRPr dirty="0"/>
          </a:p>
          <a:p>
            <a:pPr lvl="1"/>
            <a:r>
              <a:rPr dirty="0" err="1"/>
              <a:t>Posible</a:t>
            </a:r>
            <a:r>
              <a:rPr dirty="0"/>
              <a:t> </a:t>
            </a:r>
            <a:r>
              <a:rPr dirty="0" err="1"/>
              <a:t>incumplimiento</a:t>
            </a:r>
            <a:r>
              <a:rPr dirty="0"/>
              <a:t> de CBC posterior al </a:t>
            </a:r>
            <a:r>
              <a:rPr dirty="0" err="1"/>
              <a:t>licenciamiento</a:t>
            </a:r>
            <a:endParaRPr dirty="0"/>
          </a:p>
          <a:p>
            <a:pPr lvl="2"/>
            <a:r>
              <a:rPr dirty="0" err="1"/>
              <a:t>Docentes</a:t>
            </a:r>
            <a:r>
              <a:rPr dirty="0"/>
              <a:t> que </a:t>
            </a:r>
            <a:r>
              <a:rPr dirty="0" err="1"/>
              <a:t>ingresan</a:t>
            </a:r>
            <a:r>
              <a:rPr dirty="0"/>
              <a:t> con </a:t>
            </a:r>
            <a:r>
              <a:rPr dirty="0" err="1"/>
              <a:t>grado</a:t>
            </a:r>
            <a:r>
              <a:rPr dirty="0"/>
              <a:t> de </a:t>
            </a:r>
            <a:r>
              <a:rPr dirty="0" err="1"/>
              <a:t>bachiller</a:t>
            </a:r>
            <a:endParaRPr dirty="0"/>
          </a:p>
          <a:p>
            <a:pPr lvl="2"/>
            <a:r>
              <a:rPr dirty="0" err="1"/>
              <a:t>Universidades</a:t>
            </a:r>
            <a:r>
              <a:rPr dirty="0"/>
              <a:t> que no </a:t>
            </a:r>
            <a:r>
              <a:rPr dirty="0" err="1"/>
              <a:t>cumplen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25% de </a:t>
            </a:r>
            <a:r>
              <a:rPr dirty="0" err="1"/>
              <a:t>docentes</a:t>
            </a:r>
            <a:r>
              <a:rPr dirty="0"/>
              <a:t> a </a:t>
            </a:r>
            <a:r>
              <a:rPr dirty="0" err="1"/>
              <a:t>tiempo</a:t>
            </a:r>
            <a:r>
              <a:rPr dirty="0"/>
              <a:t> </a:t>
            </a:r>
            <a:r>
              <a:rPr dirty="0" err="1"/>
              <a:t>completo</a:t>
            </a:r>
            <a:endParaRPr dirty="0"/>
          </a:p>
          <a:p>
            <a:pPr lvl="1"/>
            <a:r>
              <a:rPr dirty="0" err="1"/>
              <a:t>Errores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información</a:t>
            </a:r>
            <a:r>
              <a:rPr dirty="0"/>
              <a:t> </a:t>
            </a:r>
            <a:r>
              <a:rPr dirty="0" err="1"/>
              <a:t>obtenida</a:t>
            </a:r>
            <a:r>
              <a:rPr dirty="0"/>
              <a:t> del SIU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93933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Decrecimiento de la proporción de docentes ordinarios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 el proceso de licenciamiento, podría haberse esperado que se incremente la ordinarización, pero ocurrió lo contrario.</a:t>
            </a:r>
          </a:p>
        </p:txBody>
      </p:sp>
      <p:pic>
        <p:nvPicPr>
          <p:cNvPr id="4" name="Picture 1" descr="ppt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1511300"/>
            <a:ext cx="40005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Presentación en pantalla (4:3)</PresentationFormat>
  <Paragraphs>47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Rockwell</vt:lpstr>
      <vt:lpstr>Tw Cen MT</vt:lpstr>
      <vt:lpstr>Wingdings 2</vt:lpstr>
      <vt:lpstr>Vista</vt:lpstr>
      <vt:lpstr>Análisis de data docente</vt:lpstr>
      <vt:lpstr>Objetivos</vt:lpstr>
      <vt:lpstr>Metodología</vt:lpstr>
      <vt:lpstr>Comparación en el tiempo de plana docente</vt:lpstr>
      <vt:lpstr>Características de los datos</vt:lpstr>
      <vt:lpstr>Limitaciones de los datos</vt:lpstr>
      <vt:lpstr>Resultados</vt:lpstr>
      <vt:lpstr>Mapa de resultados</vt:lpstr>
      <vt:lpstr>Decrecimiento de la proporción de docentes ordinarios</vt:lpstr>
      <vt:lpstr>Docentes con posgrado abandonan el sistema universitario (1/2)</vt:lpstr>
      <vt:lpstr>Docentes con posgrado abandonan el sistema universitario (2/2)</vt:lpstr>
      <vt:lpstr>Docentes que ingresan sin posgrado (1/2)</vt:lpstr>
      <vt:lpstr>Docentes que ingresan sin posgrado (2/2)</vt:lpstr>
      <vt:lpstr>Universidades que no cumplen el 25% de docentes a tiempo completo</vt:lpstr>
      <vt:lpstr>Errores en la información obtenida del SIU (1/2)</vt:lpstr>
      <vt:lpstr>Errores en la información obtenida del SIU (2/2)</vt:lpstr>
      <vt:lpstr>Conclusiones</vt:lpstr>
      <vt:lpstr>Conclusiones transitorias</vt:lpstr>
      <vt:lpstr>Posibles siguientes pasos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Presentación en pantalla (4:3)</PresentationFormat>
  <Paragraphs>47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Rockwell</vt:lpstr>
      <vt:lpstr>Tw Cen MT</vt:lpstr>
      <vt:lpstr>Wingdings 2</vt:lpstr>
      <vt:lpstr>Vista</vt:lpstr>
      <vt:lpstr>Análisis de data docente</vt:lpstr>
      <vt:lpstr>Objetivos</vt:lpstr>
      <vt:lpstr>Metodología</vt:lpstr>
      <vt:lpstr>Comparación en el tiempo de plana docente</vt:lpstr>
      <vt:lpstr>Características de los datos</vt:lpstr>
      <vt:lpstr>Limitaciones de los datos</vt:lpstr>
      <vt:lpstr>Resultados</vt:lpstr>
      <vt:lpstr>Mapa de resultados</vt:lpstr>
      <vt:lpstr>Decrecimiento de la proporción de docentes ordinarios</vt:lpstr>
      <vt:lpstr>Docentes con posgrado abandonan el sistema universitario (1/2)</vt:lpstr>
      <vt:lpstr>Docentes con posgrado abandonan el sistema universitario (2/2)</vt:lpstr>
      <vt:lpstr>Docentes que ingresan sin posgrado (1/2)</vt:lpstr>
      <vt:lpstr>Docentes que ingresan sin posgrado (2/2)</vt:lpstr>
      <vt:lpstr>Universidades que no cumplen el 25% de docentes a tiempo completo</vt:lpstr>
      <vt:lpstr>Errores en la información obtenida del SIU (1/2)</vt:lpstr>
      <vt:lpstr>Errores en la información obtenida del SIU (2/2)</vt:lpstr>
      <vt:lpstr>Conclusiones</vt:lpstr>
      <vt:lpstr>Conclusiones transitorias</vt:lpstr>
      <vt:lpstr>Posibles siguientes pasos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data docente</dc:title>
  <dc:creator>Samuel Calderon</dc:creator>
  <cp:keywords/>
  <cp:lastModifiedBy>Samuel Enrique Calderon Serrano</cp:lastModifiedBy>
  <cp:revision>1</cp:revision>
  <dcterms:created xsi:type="dcterms:W3CDTF">2022-04-05T20:15:18Z</dcterms:created>
  <dcterms:modified xsi:type="dcterms:W3CDTF">2022-04-05T20:17:07Z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4/4/2022</vt:lpwstr>
  </property>
  <property fmtid="{D5CDD505-2E9C-101B-9397-08002B2CF9AE}" pid="3" name="output">
    <vt:lpwstr/>
  </property>
</Properties>
</file>