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76" r:id="rId21"/>
    <p:sldId id="277" r:id="rId22"/>
    <p:sldId id="278" r:id="rId23"/>
  </p:sldIdLst>
  <p:sldSz cx="12192000" cy="6858000"/>
  <p:notesSz cx="6858000" cy="9144000"/>
  <p:embeddedFontLst>
    <p:embeddedFont>
      <p:font typeface="Arial Black" panose="020B0A04020102020204" pitchFamily="34" charset="0"/>
      <p:regular r:id="rId24"/>
      <p:bold r:id="rId25"/>
    </p:embeddedFont>
    <p:embeddedFont>
      <p:font typeface="Calibri" panose="020F0502020204030204" pitchFamily="34" charset="0"/>
      <p:regular r:id="rId26"/>
      <p:bold r:id="rId27"/>
      <p:italic r:id="rId28"/>
      <p:boldItalic r:id="rId29"/>
    </p:embeddedFont>
    <p:embeddedFont>
      <p:font typeface="Lucida Sans" panose="020B060203050402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1" d="100"/>
          <a:sy n="111" d="100"/>
        </p:scale>
        <p:origin x="45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5.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Slide">
    <p:spTree>
      <p:nvGrpSpPr>
        <p:cNvPr id="1" name="Shape 11"/>
        <p:cNvGrpSpPr/>
        <p:nvPr/>
      </p:nvGrpSpPr>
      <p:grpSpPr>
        <a:xfrm>
          <a:off x="0" y="0"/>
          <a:ext cx="0" cy="0"/>
          <a:chOff x="0" y="0"/>
          <a:chExt cx="0" cy="0"/>
        </a:xfrm>
      </p:grpSpPr>
      <p:pic>
        <p:nvPicPr>
          <p:cNvPr id="12" name="Google Shape;12;p2"/>
          <p:cNvPicPr preferRelativeResize="0"/>
          <p:nvPr/>
        </p:nvPicPr>
        <p:blipFill rotWithShape="1">
          <a:blip r:embed="rId2">
            <a:alphaModFix/>
          </a:blip>
          <a:srcRect/>
          <a:stretch/>
        </p:blipFill>
        <p:spPr>
          <a:xfrm>
            <a:off x="0" y="609"/>
            <a:ext cx="12192000" cy="6856781"/>
          </a:xfrm>
          <a:prstGeom prst="rect">
            <a:avLst/>
          </a:prstGeom>
          <a:noFill/>
          <a:ln>
            <a:noFill/>
          </a:ln>
        </p:spPr>
      </p:pic>
      <p:sp>
        <p:nvSpPr>
          <p:cNvPr id="13" name="Google Shape;13;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rgbClr val="002060"/>
              </a:buClr>
              <a:buSzPts val="3700"/>
              <a:buFont typeface="Arial Black"/>
              <a:buNone/>
              <a:defRPr sz="3700">
                <a:solidFill>
                  <a:srgbClr val="002060"/>
                </a:solidFill>
                <a:latin typeface="Arial Black"/>
                <a:ea typeface="Arial Black"/>
                <a:cs typeface="Arial Black"/>
                <a:sym typeface="Arial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2"/>
          <p:cNvSpPr txBox="1">
            <a:spLocks noGrp="1"/>
          </p:cNvSpPr>
          <p:nvPr>
            <p:ph type="subTitle" idx="1"/>
          </p:nvPr>
        </p:nvSpPr>
        <p:spPr>
          <a:xfrm>
            <a:off x="1524000" y="4186988"/>
            <a:ext cx="9144000" cy="1070811"/>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rgbClr val="002060"/>
              </a:buClr>
              <a:buSzPts val="2000"/>
              <a:buNone/>
              <a:defRPr sz="2000">
                <a:solidFill>
                  <a:srgbClr val="002060"/>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5" name="Google Shape;15;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1"/>
          <p:cNvSpPr>
            <a:spLocks noGrp="1"/>
          </p:cNvSpPr>
          <p:nvPr>
            <p:ph type="pic" idx="2"/>
          </p:nvPr>
        </p:nvSpPr>
        <p:spPr>
          <a:xfrm>
            <a:off x="5183188" y="987425"/>
            <a:ext cx="6172200" cy="4873625"/>
          </a:xfrm>
          <a:prstGeom prst="rect">
            <a:avLst/>
          </a:prstGeom>
          <a:noFill/>
          <a:ln>
            <a:noFill/>
          </a:ln>
        </p:spPr>
      </p:sp>
      <p:sp>
        <p:nvSpPr>
          <p:cNvPr id="74" name="Google Shape;74;p1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1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 Header">
    <p:spTree>
      <p:nvGrpSpPr>
        <p:cNvPr id="1" name="Shape 18"/>
        <p:cNvGrpSpPr/>
        <p:nvPr/>
      </p:nvGrpSpPr>
      <p:grpSpPr>
        <a:xfrm>
          <a:off x="0" y="0"/>
          <a:ext cx="0" cy="0"/>
          <a:chOff x="0" y="0"/>
          <a:chExt cx="0" cy="0"/>
        </a:xfrm>
      </p:grpSpPr>
      <p:pic>
        <p:nvPicPr>
          <p:cNvPr id="19" name="Google Shape;19;p3"/>
          <p:cNvPicPr preferRelativeResize="0"/>
          <p:nvPr/>
        </p:nvPicPr>
        <p:blipFill rotWithShape="1">
          <a:blip r:embed="rId2">
            <a:alphaModFix/>
          </a:blip>
          <a:srcRect/>
          <a:stretch/>
        </p:blipFill>
        <p:spPr>
          <a:xfrm>
            <a:off x="0" y="609"/>
            <a:ext cx="12192000" cy="6856781"/>
          </a:xfrm>
          <a:prstGeom prst="rect">
            <a:avLst/>
          </a:prstGeom>
          <a:noFill/>
          <a:ln>
            <a:noFill/>
          </a:ln>
        </p:spPr>
      </p:pic>
      <p:sp>
        <p:nvSpPr>
          <p:cNvPr id="20" name="Google Shape;20;p3"/>
          <p:cNvSpPr txBox="1">
            <a:spLocks noGrp="1"/>
          </p:cNvSpPr>
          <p:nvPr>
            <p:ph type="title"/>
          </p:nvPr>
        </p:nvSpPr>
        <p:spPr>
          <a:xfrm>
            <a:off x="1219201" y="2824956"/>
            <a:ext cx="9516310" cy="2852737"/>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800"/>
              <a:buFont typeface="Arial"/>
              <a:buNone/>
              <a:defRPr sz="48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28743" y="1180307"/>
            <a:ext cx="3656765" cy="2852737"/>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888888"/>
              </a:buClr>
              <a:buSzPts val="19900"/>
              <a:buNone/>
              <a:defRPr sz="19900">
                <a:solidFill>
                  <a:srgbClr val="888888"/>
                </a:solidFill>
                <a:latin typeface="Lucida Sans"/>
                <a:ea typeface="Lucida Sans"/>
                <a:cs typeface="Lucida Sans"/>
                <a:sym typeface="Lucida Sans"/>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2" name="Google Shape;22;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userDrawn="1">
  <p:cSld name="Title and Content">
    <p:spTree>
      <p:nvGrpSpPr>
        <p:cNvPr id="1" name="Shape 25"/>
        <p:cNvGrpSpPr/>
        <p:nvPr/>
      </p:nvGrpSpPr>
      <p:grpSpPr>
        <a:xfrm>
          <a:off x="0" y="0"/>
          <a:ext cx="0" cy="0"/>
          <a:chOff x="0" y="0"/>
          <a:chExt cx="0" cy="0"/>
        </a:xfrm>
      </p:grpSpPr>
      <p:pic>
        <p:nvPicPr>
          <p:cNvPr id="26" name="Google Shape;26;p4"/>
          <p:cNvPicPr preferRelativeResize="0"/>
          <p:nvPr userDrawn="1"/>
        </p:nvPicPr>
        <p:blipFill rotWithShape="1">
          <a:blip r:embed="rId2">
            <a:alphaModFix/>
          </a:blip>
          <a:srcRect/>
          <a:stretch/>
        </p:blipFill>
        <p:spPr>
          <a:xfrm>
            <a:off x="0" y="609"/>
            <a:ext cx="12192000" cy="6856781"/>
          </a:xfrm>
          <a:prstGeom prst="rect">
            <a:avLst/>
          </a:prstGeom>
          <a:noFill/>
          <a:ln>
            <a:noFill/>
          </a:ln>
        </p:spPr>
      </p:pic>
      <p:sp>
        <p:nvSpPr>
          <p:cNvPr id="27" name="Google Shape;27;p4"/>
          <p:cNvSpPr txBox="1">
            <a:spLocks noGrp="1"/>
          </p:cNvSpPr>
          <p:nvPr>
            <p:ph type="title"/>
          </p:nvPr>
        </p:nvSpPr>
        <p:spPr>
          <a:xfrm>
            <a:off x="838200" y="1205345"/>
            <a:ext cx="10515600" cy="48534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002060"/>
              </a:buClr>
              <a:buSzPts val="2800"/>
              <a:buFont typeface="Arial Black"/>
              <a:buNone/>
              <a:defRPr sz="2800">
                <a:solidFill>
                  <a:srgbClr val="002060"/>
                </a:solidFill>
                <a:latin typeface="Arial Black"/>
                <a:ea typeface="Arial Black"/>
                <a:cs typeface="Arial Black"/>
                <a:sym typeface="Arial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
        <p:nvSpPr>
          <p:cNvPr id="3" name="Marcador de contenido 2">
            <a:extLst>
              <a:ext uri="{FF2B5EF4-FFF2-40B4-BE49-F238E27FC236}">
                <a16:creationId xmlns:a16="http://schemas.microsoft.com/office/drawing/2014/main" id="{7067E4C7-B5FE-498E-AB9D-0351A9B1BDBA}"/>
              </a:ext>
            </a:extLst>
          </p:cNvPr>
          <p:cNvSpPr>
            <a:spLocks noGrp="1"/>
          </p:cNvSpPr>
          <p:nvPr>
            <p:ph sz="quarter" idx="13"/>
          </p:nvPr>
        </p:nvSpPr>
        <p:spPr>
          <a:xfrm>
            <a:off x="838200" y="2003425"/>
            <a:ext cx="10515600" cy="42164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userDrawn="1">
  <p:cSld name="Two Content">
    <p:spTree>
      <p:nvGrpSpPr>
        <p:cNvPr id="1" name="Shape 32"/>
        <p:cNvGrpSpPr/>
        <p:nvPr/>
      </p:nvGrpSpPr>
      <p:grpSpPr>
        <a:xfrm>
          <a:off x="0" y="0"/>
          <a:ext cx="0" cy="0"/>
          <a:chOff x="0" y="0"/>
          <a:chExt cx="0" cy="0"/>
        </a:xfrm>
      </p:grpSpPr>
      <p:pic>
        <p:nvPicPr>
          <p:cNvPr id="33" name="Google Shape;33;p5"/>
          <p:cNvPicPr preferRelativeResize="0"/>
          <p:nvPr userDrawn="1"/>
        </p:nvPicPr>
        <p:blipFill rotWithShape="1">
          <a:blip r:embed="rId2">
            <a:alphaModFix/>
          </a:blip>
          <a:srcRect/>
          <a:stretch/>
        </p:blipFill>
        <p:spPr>
          <a:xfrm>
            <a:off x="0" y="0"/>
            <a:ext cx="12192000" cy="6858000"/>
          </a:xfrm>
          <a:prstGeom prst="rect">
            <a:avLst/>
          </a:prstGeom>
          <a:noFill/>
          <a:ln>
            <a:noFill/>
          </a:ln>
        </p:spPr>
      </p:pic>
      <p:sp>
        <p:nvSpPr>
          <p:cNvPr id="34" name="Google Shape;34;p5"/>
          <p:cNvSpPr txBox="1">
            <a:spLocks noGrp="1"/>
          </p:cNvSpPr>
          <p:nvPr>
            <p:ph type="title"/>
          </p:nvPr>
        </p:nvSpPr>
        <p:spPr>
          <a:xfrm>
            <a:off x="838200" y="1064029"/>
            <a:ext cx="10515600" cy="626659"/>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002060"/>
              </a:buClr>
              <a:buSzPts val="2600"/>
              <a:buFont typeface="Arial Black"/>
              <a:buNone/>
              <a:defRPr sz="2600">
                <a:solidFill>
                  <a:srgbClr val="002060"/>
                </a:solidFill>
                <a:latin typeface="Arial Black"/>
                <a:ea typeface="Arial Black"/>
                <a:cs typeface="Arial Black"/>
                <a:sym typeface="Arial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
        <p:nvSpPr>
          <p:cNvPr id="4" name="Marcador de contenido 3">
            <a:extLst>
              <a:ext uri="{FF2B5EF4-FFF2-40B4-BE49-F238E27FC236}">
                <a16:creationId xmlns:a16="http://schemas.microsoft.com/office/drawing/2014/main" id="{AB28AFF7-CFB1-4E4B-8F09-417A21651F78}"/>
              </a:ext>
            </a:extLst>
          </p:cNvPr>
          <p:cNvSpPr>
            <a:spLocks noGrp="1"/>
          </p:cNvSpPr>
          <p:nvPr>
            <p:ph sz="quarter" idx="14"/>
          </p:nvPr>
        </p:nvSpPr>
        <p:spPr>
          <a:xfrm>
            <a:off x="838200" y="1985818"/>
            <a:ext cx="4008438" cy="4175414"/>
          </a:xfrm>
        </p:spPr>
        <p:txBody>
          <a:bodyPr anchor="ctr">
            <a:normAutofit/>
          </a:bodyPr>
          <a:lstStyle>
            <a:lvl1pPr>
              <a:defRPr sz="2400"/>
            </a:lvl1pPr>
            <a:lvl2pPr>
              <a:defRPr sz="2000"/>
            </a:lvl2pPr>
            <a:lvl3pPr>
              <a:defRPr sz="1800"/>
            </a:lvl3pPr>
            <a:lvl4pPr>
              <a:defRPr sz="1600"/>
            </a:lvl4pPr>
            <a:lvl5pPr>
              <a:defRPr sz="1600"/>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PE" dirty="0"/>
          </a:p>
        </p:txBody>
      </p:sp>
      <p:sp>
        <p:nvSpPr>
          <p:cNvPr id="5" name="Marcador de contenido 4">
            <a:extLst>
              <a:ext uri="{FF2B5EF4-FFF2-40B4-BE49-F238E27FC236}">
                <a16:creationId xmlns:a16="http://schemas.microsoft.com/office/drawing/2014/main" id="{A9B9E176-89DD-4C39-B9C3-27EB9E8A7D91}"/>
              </a:ext>
            </a:extLst>
          </p:cNvPr>
          <p:cNvSpPr>
            <a:spLocks noGrp="1"/>
          </p:cNvSpPr>
          <p:nvPr>
            <p:ph sz="quarter" idx="15"/>
          </p:nvPr>
        </p:nvSpPr>
        <p:spPr>
          <a:xfrm>
            <a:off x="5095875" y="1985818"/>
            <a:ext cx="6257925" cy="4183092"/>
          </a:xfrm>
        </p:spPr>
        <p:txBody>
          <a:bodyPr wrap="square" anchor="ctr">
            <a:normAutofit/>
          </a:bodyPr>
          <a:lstStyle>
            <a:lvl5pPr>
              <a:defRPr/>
            </a:lvl5pPr>
            <a:lvl6pPr>
              <a:buNone/>
              <a:defRPr/>
            </a:lvl6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s objetos" preserve="1" userDrawn="1">
  <p:cSld name="Comparison">
    <p:spTree>
      <p:nvGrpSpPr>
        <p:cNvPr id="1" name="Shape 32"/>
        <p:cNvGrpSpPr/>
        <p:nvPr/>
      </p:nvGrpSpPr>
      <p:grpSpPr>
        <a:xfrm>
          <a:off x="0" y="0"/>
          <a:ext cx="0" cy="0"/>
          <a:chOff x="0" y="0"/>
          <a:chExt cx="0" cy="0"/>
        </a:xfrm>
      </p:grpSpPr>
      <p:pic>
        <p:nvPicPr>
          <p:cNvPr id="33" name="Google Shape;33;p5"/>
          <p:cNvPicPr preferRelativeResize="0"/>
          <p:nvPr userDrawn="1"/>
        </p:nvPicPr>
        <p:blipFill rotWithShape="1">
          <a:blip r:embed="rId2">
            <a:alphaModFix/>
          </a:blip>
          <a:srcRect/>
          <a:stretch/>
        </p:blipFill>
        <p:spPr>
          <a:xfrm>
            <a:off x="0" y="0"/>
            <a:ext cx="12192000" cy="6858000"/>
          </a:xfrm>
          <a:prstGeom prst="rect">
            <a:avLst/>
          </a:prstGeom>
          <a:noFill/>
          <a:ln>
            <a:noFill/>
          </a:ln>
        </p:spPr>
      </p:pic>
      <p:sp>
        <p:nvSpPr>
          <p:cNvPr id="34" name="Google Shape;34;p5"/>
          <p:cNvSpPr txBox="1">
            <a:spLocks noGrp="1"/>
          </p:cNvSpPr>
          <p:nvPr>
            <p:ph type="title"/>
          </p:nvPr>
        </p:nvSpPr>
        <p:spPr>
          <a:xfrm>
            <a:off x="838200" y="1064029"/>
            <a:ext cx="10515600" cy="626659"/>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002060"/>
              </a:buClr>
              <a:buSzPts val="2600"/>
              <a:buFont typeface="Arial Black"/>
              <a:buNone/>
              <a:defRPr sz="2600">
                <a:solidFill>
                  <a:srgbClr val="002060"/>
                </a:solidFill>
                <a:latin typeface="Arial Black"/>
                <a:ea typeface="Arial Black"/>
                <a:cs typeface="Arial Black"/>
                <a:sym typeface="Arial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
        <p:nvSpPr>
          <p:cNvPr id="4" name="Marcador de contenido 3">
            <a:extLst>
              <a:ext uri="{FF2B5EF4-FFF2-40B4-BE49-F238E27FC236}">
                <a16:creationId xmlns:a16="http://schemas.microsoft.com/office/drawing/2014/main" id="{AB28AFF7-CFB1-4E4B-8F09-417A21651F78}"/>
              </a:ext>
            </a:extLst>
          </p:cNvPr>
          <p:cNvSpPr>
            <a:spLocks noGrp="1"/>
          </p:cNvSpPr>
          <p:nvPr>
            <p:ph sz="quarter" idx="14"/>
          </p:nvPr>
        </p:nvSpPr>
        <p:spPr>
          <a:xfrm>
            <a:off x="838200" y="1958109"/>
            <a:ext cx="4008438" cy="4230832"/>
          </a:xfrm>
        </p:spPr>
        <p:txBody>
          <a:bodyPr anchor="ctr">
            <a:normAutofit/>
          </a:bodyPr>
          <a:lstStyle>
            <a:lvl1pPr>
              <a:defRPr sz="2400"/>
            </a:lvl1pPr>
            <a:lvl2pPr>
              <a:defRPr sz="2000"/>
            </a:lvl2pPr>
            <a:lvl3pPr>
              <a:defRPr sz="1800"/>
            </a:lvl3pPr>
            <a:lvl4pPr>
              <a:defRPr sz="1600"/>
            </a:lvl4pPr>
            <a:lvl5pPr>
              <a:defRPr sz="1600"/>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PE" dirty="0"/>
          </a:p>
        </p:txBody>
      </p:sp>
      <p:sp>
        <p:nvSpPr>
          <p:cNvPr id="5" name="Marcador de contenido 4">
            <a:extLst>
              <a:ext uri="{FF2B5EF4-FFF2-40B4-BE49-F238E27FC236}">
                <a16:creationId xmlns:a16="http://schemas.microsoft.com/office/drawing/2014/main" id="{A9B9E176-89DD-4C39-B9C3-27EB9E8A7D91}"/>
              </a:ext>
            </a:extLst>
          </p:cNvPr>
          <p:cNvSpPr>
            <a:spLocks noGrp="1"/>
          </p:cNvSpPr>
          <p:nvPr>
            <p:ph sz="quarter" idx="15"/>
          </p:nvPr>
        </p:nvSpPr>
        <p:spPr>
          <a:xfrm>
            <a:off x="5095875" y="1958109"/>
            <a:ext cx="6257925" cy="4238510"/>
          </a:xfrm>
        </p:spPr>
        <p:txBody>
          <a:bodyPr wrap="square" anchor="ctr">
            <a:normAutofit/>
          </a:bodyPr>
          <a:lstStyle>
            <a:lvl5pPr>
              <a:defRPr/>
            </a:lvl5pPr>
            <a:lvl6pPr>
              <a:buNone/>
              <a:defRPr/>
            </a:lvl6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Tree>
    <p:extLst>
      <p:ext uri="{BB962C8B-B14F-4D97-AF65-F5344CB8AC3E}">
        <p14:creationId xmlns:p14="http://schemas.microsoft.com/office/powerpoint/2010/main" val="3358315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Despedida">
  <p:cSld name="Despedida">
    <p:spTree>
      <p:nvGrpSpPr>
        <p:cNvPr id="1" name="Shape 40"/>
        <p:cNvGrpSpPr/>
        <p:nvPr/>
      </p:nvGrpSpPr>
      <p:grpSpPr>
        <a:xfrm>
          <a:off x="0" y="0"/>
          <a:ext cx="0" cy="0"/>
          <a:chOff x="0" y="0"/>
          <a:chExt cx="0" cy="0"/>
        </a:xfrm>
      </p:grpSpPr>
      <p:pic>
        <p:nvPicPr>
          <p:cNvPr id="41" name="Google Shape;41;p6"/>
          <p:cNvPicPr preferRelativeResize="0"/>
          <p:nvPr/>
        </p:nvPicPr>
        <p:blipFill rotWithShape="1">
          <a:blip r:embed="rId2">
            <a:alphaModFix/>
          </a:blip>
          <a:srcRect/>
          <a:stretch/>
        </p:blipFill>
        <p:spPr>
          <a:xfrm>
            <a:off x="0" y="609"/>
            <a:ext cx="12192000" cy="6856781"/>
          </a:xfrm>
          <a:prstGeom prst="rect">
            <a:avLst/>
          </a:prstGeom>
          <a:noFill/>
          <a:ln>
            <a:noFill/>
          </a:ln>
        </p:spPr>
      </p:pic>
      <p:sp>
        <p:nvSpPr>
          <p:cNvPr id="42" name="Google Shape;42;p6"/>
          <p:cNvSpPr txBox="1">
            <a:spLocks noGrp="1"/>
          </p:cNvSpPr>
          <p:nvPr>
            <p:ph type="title"/>
          </p:nvPr>
        </p:nvSpPr>
        <p:spPr>
          <a:xfrm>
            <a:off x="778042" y="3076241"/>
            <a:ext cx="10515600"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5400"/>
              <a:buFont typeface="Arial"/>
              <a:buNone/>
              <a:defRPr sz="5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10/5/2022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‹Nº›</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1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7" name="Google Shape;67;p1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8" name="Google Shape;68;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PE"/>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61" r:id="rId5"/>
    <p:sldLayoutId id="2147483652"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2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hyperlink" Target="https://www.gob.pe/institucion/devida/informes-publicaciones/3478761-superficie-de-cultivos-de-coca-monitoreada-en-2021"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
        <p:cNvGrpSpPr/>
        <p:nvPr/>
      </p:nvGrpSpPr>
      <p:grpSpPr>
        <a:xfrm>
          <a:off x="0" y="0"/>
          <a:ext cx="0" cy="0"/>
          <a:chOff x="0" y="0"/>
          <a:chExt cx="0" cy="0"/>
        </a:xfrm>
      </p:grpSpPr>
      <p:sp>
        <p:nvSpPr>
          <p:cNvPr id="13" name="Google Shape;13;p2"/>
          <p:cNvSpPr txBox="1">
            <a:spLocks noGrp="1"/>
          </p:cNvSpPr>
          <p:nvPr>
            <p:ph type="ctrTitle"/>
          </p:nvPr>
        </p:nvSpPr>
        <p:spPr>
          <a:xfrm>
            <a:off x="1524000" y="1122363"/>
            <a:ext cx="9144000" cy="2387600"/>
          </a:xfrm>
          <a:prstGeom prst="rect">
            <a:avLst/>
          </a:prstGeom>
          <a:noFill/>
          <a:ln>
            <a:noFill/>
          </a:ln>
        </p:spPr>
        <p:txBody>
          <a:bodyPr/>
          <a:lstStyle/>
          <a:p>
            <a:pPr marL="0" lvl="0" indent="0">
              <a:buNone/>
            </a:pPr>
            <a:r>
              <a:t>Ejecución presupuestal VRAEM</a:t>
            </a:r>
          </a:p>
        </p:txBody>
      </p:sp>
      <p:sp>
        <p:nvSpPr>
          <p:cNvPr id="14" name="Google Shape;14;p2"/>
          <p:cNvSpPr txBox="1">
            <a:spLocks noGrp="1"/>
          </p:cNvSpPr>
          <p:nvPr>
            <p:ph type="subTitle" idx="1"/>
          </p:nvPr>
        </p:nvSpPr>
        <p:spPr>
          <a:xfrm>
            <a:off x="1524000" y="4186988"/>
            <a:ext cx="9144000" cy="1070811"/>
          </a:xfrm>
          <a:prstGeom prst="rect">
            <a:avLst/>
          </a:prstGeom>
          <a:noFill/>
          <a:ln>
            <a:noFill/>
          </a:ln>
        </p:spPr>
        <p:txBody>
          <a:bodyPr/>
          <a:lstStyle/>
          <a:p>
            <a:pPr marL="0" lvl="0" indent="0">
              <a:buNone/>
            </a:pPr>
            <a:br/>
            <a:b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067E4C7-B5FE-498E-AB9D-0351A9B1BDBA}"/>
              </a:ext>
            </a:extLst>
          </p:cNvPr>
          <p:cNvSpPr>
            <a:spLocks noGrp="1"/>
          </p:cNvSpPr>
          <p:nvPr>
            <p:ph sz="quarter" idx="13"/>
          </p:nvPr>
        </p:nvSpPr>
        <p:spPr/>
        <p:txBody>
          <a:bodyPr/>
          <a:lstStyle/>
          <a:p>
            <a:pPr marL="0" lvl="0" indent="0">
              <a:buNone/>
            </a:pPr>
            <a:r>
              <a:rPr dirty="0"/>
              <a:t>La </a:t>
            </a:r>
            <a:r>
              <a:rPr dirty="0" err="1"/>
              <a:t>ejecución</a:t>
            </a:r>
            <a:r>
              <a:rPr dirty="0"/>
              <a:t> </a:t>
            </a:r>
            <a:r>
              <a:rPr dirty="0" err="1"/>
              <a:t>presupuestal</a:t>
            </a:r>
            <a:r>
              <a:rPr dirty="0"/>
              <a:t> es un </a:t>
            </a:r>
            <a:r>
              <a:rPr dirty="0" err="1"/>
              <a:t>indicador</a:t>
            </a:r>
            <a:r>
              <a:rPr dirty="0"/>
              <a:t> de </a:t>
            </a:r>
            <a:r>
              <a:rPr dirty="0" err="1"/>
              <a:t>qué</a:t>
            </a:r>
            <a:r>
              <a:rPr dirty="0"/>
              <a:t> tanto las </a:t>
            </a:r>
            <a:r>
              <a:rPr dirty="0" err="1"/>
              <a:t>autoridades</a:t>
            </a:r>
            <a:r>
              <a:rPr dirty="0"/>
              <a:t> </a:t>
            </a:r>
            <a:r>
              <a:rPr dirty="0" err="1"/>
              <a:t>políticas</a:t>
            </a:r>
            <a:r>
              <a:rPr dirty="0"/>
              <a:t> </a:t>
            </a:r>
            <a:r>
              <a:rPr dirty="0" err="1"/>
              <a:t>están</a:t>
            </a:r>
            <a:r>
              <a:rPr dirty="0"/>
              <a:t> </a:t>
            </a:r>
            <a:r>
              <a:rPr dirty="0" err="1"/>
              <a:t>usando</a:t>
            </a:r>
            <a:r>
              <a:rPr dirty="0"/>
              <a:t> el </a:t>
            </a:r>
            <a:r>
              <a:rPr dirty="0" err="1"/>
              <a:t>presupuesto</a:t>
            </a:r>
            <a:r>
              <a:rPr dirty="0"/>
              <a:t> </a:t>
            </a:r>
            <a:r>
              <a:rPr dirty="0" err="1"/>
              <a:t>asignado</a:t>
            </a:r>
            <a:r>
              <a:rPr dirty="0"/>
              <a:t> para el </a:t>
            </a:r>
            <a:r>
              <a:rPr dirty="0" err="1"/>
              <a:t>ejercicio</a:t>
            </a:r>
            <a:r>
              <a:rPr dirty="0"/>
              <a:t> fiscal </a:t>
            </a:r>
            <a:r>
              <a:rPr dirty="0" err="1"/>
              <a:t>en</a:t>
            </a:r>
            <a:r>
              <a:rPr dirty="0"/>
              <a:t> </a:t>
            </a:r>
            <a:r>
              <a:rPr dirty="0" err="1"/>
              <a:t>bienes</a:t>
            </a:r>
            <a:r>
              <a:rPr dirty="0"/>
              <a:t> y </a:t>
            </a:r>
            <a:r>
              <a:rPr dirty="0" err="1"/>
              <a:t>servicios</a:t>
            </a:r>
            <a:r>
              <a:rPr dirty="0"/>
              <a:t> que se </a:t>
            </a:r>
            <a:r>
              <a:rPr dirty="0" err="1"/>
              <a:t>proveen</a:t>
            </a:r>
            <a:r>
              <a:rPr dirty="0"/>
              <a:t> a la población, y se </a:t>
            </a:r>
            <a:r>
              <a:rPr dirty="0" err="1"/>
              <a:t>calcula</a:t>
            </a:r>
            <a:r>
              <a:rPr dirty="0"/>
              <a:t> </a:t>
            </a:r>
            <a:r>
              <a:rPr dirty="0" err="1"/>
              <a:t>usando</a:t>
            </a:r>
            <a:r>
              <a:rPr dirty="0"/>
              <a:t> </a:t>
            </a:r>
            <a:r>
              <a:rPr dirty="0" err="1"/>
              <a:t>como</a:t>
            </a:r>
            <a:r>
              <a:rPr dirty="0"/>
              <a:t> base el </a:t>
            </a:r>
            <a:r>
              <a:rPr dirty="0" err="1"/>
              <a:t>Presupuesto</a:t>
            </a:r>
            <a:r>
              <a:rPr dirty="0"/>
              <a:t> </a:t>
            </a:r>
            <a:r>
              <a:rPr dirty="0" err="1"/>
              <a:t>Institucional</a:t>
            </a:r>
            <a:r>
              <a:rPr dirty="0"/>
              <a:t> </a:t>
            </a:r>
            <a:r>
              <a:rPr dirty="0" err="1"/>
              <a:t>Modificado</a:t>
            </a:r>
            <a:r>
              <a:rPr dirty="0"/>
              <a:t>.</a:t>
            </a:r>
          </a:p>
          <a:p>
            <a:pPr marL="0" lvl="0" indent="0">
              <a:buNone/>
            </a:pPr>
            <a:r>
              <a:rPr dirty="0"/>
              <a:t>Por lo general, </a:t>
            </a:r>
            <a:r>
              <a:rPr dirty="0" err="1"/>
              <a:t>estos</a:t>
            </a:r>
            <a:r>
              <a:rPr dirty="0"/>
              <a:t> </a:t>
            </a:r>
            <a:r>
              <a:rPr dirty="0" err="1"/>
              <a:t>bienes</a:t>
            </a:r>
            <a:r>
              <a:rPr dirty="0"/>
              <a:t> y </a:t>
            </a:r>
            <a:r>
              <a:rPr dirty="0" err="1"/>
              <a:t>servicios</a:t>
            </a:r>
            <a:r>
              <a:rPr dirty="0"/>
              <a:t> </a:t>
            </a:r>
            <a:r>
              <a:rPr dirty="0" err="1"/>
              <a:t>corresponden</a:t>
            </a:r>
            <a:r>
              <a:rPr dirty="0"/>
              <a:t> con </a:t>
            </a:r>
            <a:r>
              <a:rPr dirty="0" err="1"/>
              <a:t>actividades</a:t>
            </a:r>
            <a:r>
              <a:rPr dirty="0"/>
              <a:t>, </a:t>
            </a:r>
            <a:r>
              <a:rPr dirty="0" err="1"/>
              <a:t>obras</a:t>
            </a:r>
            <a:r>
              <a:rPr dirty="0"/>
              <a:t> o </a:t>
            </a:r>
            <a:r>
              <a:rPr dirty="0" err="1"/>
              <a:t>proyectos</a:t>
            </a:r>
            <a:r>
              <a:rPr dirty="0"/>
              <a:t> de </a:t>
            </a:r>
            <a:r>
              <a:rPr dirty="0" err="1"/>
              <a:t>inversión</a:t>
            </a:r>
            <a:r>
              <a:rPr dirty="0"/>
              <a:t> </a:t>
            </a:r>
            <a:r>
              <a:rPr dirty="0" err="1"/>
              <a:t>considerados</a:t>
            </a:r>
            <a:r>
              <a:rPr dirty="0"/>
              <a:t> </a:t>
            </a:r>
            <a:r>
              <a:rPr dirty="0" err="1"/>
              <a:t>en</a:t>
            </a:r>
            <a:r>
              <a:rPr dirty="0"/>
              <a:t> la </a:t>
            </a:r>
            <a:r>
              <a:rPr dirty="0" err="1"/>
              <a:t>planificación</a:t>
            </a:r>
            <a:r>
              <a:rPr dirty="0"/>
              <a:t> </a:t>
            </a:r>
            <a:r>
              <a:rPr dirty="0" err="1"/>
              <a:t>presupuestaria</a:t>
            </a:r>
            <a:r>
              <a:rPr dirty="0"/>
              <a:t> y la </a:t>
            </a:r>
            <a:r>
              <a:rPr dirty="0" err="1"/>
              <a:t>estructura</a:t>
            </a:r>
            <a:r>
              <a:rPr dirty="0"/>
              <a:t> de </a:t>
            </a:r>
            <a:r>
              <a:rPr dirty="0" err="1"/>
              <a:t>soporte</a:t>
            </a:r>
            <a:r>
              <a:rPr dirty="0"/>
              <a:t> para </a:t>
            </a:r>
            <a:r>
              <a:rPr dirty="0" err="1"/>
              <a:t>su</a:t>
            </a:r>
            <a:r>
              <a:rPr dirty="0"/>
              <a:t> </a:t>
            </a:r>
            <a:r>
              <a:rPr dirty="0" err="1"/>
              <a:t>ejecución</a:t>
            </a:r>
            <a:r>
              <a:rPr dirty="0"/>
              <a:t> (que </a:t>
            </a:r>
            <a:r>
              <a:rPr dirty="0" err="1"/>
              <a:t>incluye</a:t>
            </a:r>
            <a:r>
              <a:rPr dirty="0"/>
              <a:t> personal, </a:t>
            </a:r>
            <a:r>
              <a:rPr dirty="0" err="1"/>
              <a:t>mantenimiento</a:t>
            </a:r>
            <a:r>
              <a:rPr dirty="0"/>
              <a:t>, </a:t>
            </a:r>
            <a:r>
              <a:rPr dirty="0" err="1"/>
              <a:t>etc</a:t>
            </a:r>
            <a:r>
              <a:rPr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4" name="Google Shape;34;p5"/>
          <p:cNvSpPr txBox="1">
            <a:spLocks noGrp="1"/>
          </p:cNvSpPr>
          <p:nvPr>
            <p:ph type="title"/>
          </p:nvPr>
        </p:nvSpPr>
        <p:spPr>
          <a:xfrm>
            <a:off x="838200" y="1064029"/>
            <a:ext cx="10515600" cy="626659"/>
          </a:xfrm>
          <a:prstGeom prst="rect">
            <a:avLst/>
          </a:prstGeom>
          <a:noFill/>
          <a:ln>
            <a:noFill/>
          </a:ln>
        </p:spPr>
        <p:txBody>
          <a:bodyPr/>
          <a:lstStyle/>
          <a:p>
            <a:pPr marL="0" lvl="0" indent="0">
              <a:buNone/>
            </a:pPr>
            <a:r>
              <a:t>Gobiernos regionales</a:t>
            </a:r>
          </a:p>
        </p:txBody>
      </p:sp>
      <p:sp>
        <p:nvSpPr>
          <p:cNvPr id="4" name="Marcador de contenido 3">
            <a:extLst>
              <a:ext uri="{FF2B5EF4-FFF2-40B4-BE49-F238E27FC236}">
                <a16:creationId xmlns:a16="http://schemas.microsoft.com/office/drawing/2014/main" id="{AB28AFF7-CFB1-4E4B-8F09-417A21651F78}"/>
              </a:ext>
            </a:extLst>
          </p:cNvPr>
          <p:cNvSpPr>
            <a:spLocks noGrp="1"/>
          </p:cNvSpPr>
          <p:nvPr>
            <p:ph sz="quarter" idx="14"/>
          </p:nvPr>
        </p:nvSpPr>
        <p:spPr/>
        <p:txBody>
          <a:bodyPr/>
          <a:lstStyle/>
          <a:p>
            <a:pPr marL="0" lvl="0" indent="0">
              <a:buNone/>
            </a:pPr>
            <a:r>
              <a:t>Los gobiernos regionales que tienen territorio dentro de la zona VRAEM son Ayacucho, Junin y Cusco. De ellos, Ayacucho ha tenido una menor ejecución presupuestal hasta la fecha.</a:t>
            </a:r>
          </a:p>
        </p:txBody>
      </p:sp>
      <p:pic>
        <p:nvPicPr>
          <p:cNvPr id="2" name="Picture 1" descr="presentation_files/figure-pptx/unnamed-chunk-8-1.png"/>
          <p:cNvPicPr>
            <a:picLocks noGrp="1" noChangeAspect="1"/>
          </p:cNvPicPr>
          <p:nvPr/>
        </p:nvPicPr>
        <p:blipFill>
          <a:blip r:embed="rId2"/>
          <a:stretch>
            <a:fillRect/>
          </a:stretch>
        </p:blipFill>
        <p:spPr bwMode="auto">
          <a:xfrm>
            <a:off x="6121400" y="1981200"/>
            <a:ext cx="4178300" cy="4178300"/>
          </a:xfrm>
          <a:prstGeom prst="rect">
            <a:avLst/>
          </a:prstGeom>
          <a:noFill/>
          <a:ln w="9525">
            <a:noFill/>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4" name="Google Shape;34;p5"/>
          <p:cNvSpPr txBox="1">
            <a:spLocks noGrp="1"/>
          </p:cNvSpPr>
          <p:nvPr>
            <p:ph type="title"/>
          </p:nvPr>
        </p:nvSpPr>
        <p:spPr>
          <a:xfrm>
            <a:off x="838200" y="1064029"/>
            <a:ext cx="10515600" cy="626659"/>
          </a:xfrm>
          <a:prstGeom prst="rect">
            <a:avLst/>
          </a:prstGeom>
          <a:noFill/>
          <a:ln>
            <a:noFill/>
          </a:ln>
        </p:spPr>
        <p:txBody>
          <a:bodyPr/>
          <a:lstStyle/>
          <a:p>
            <a:pPr marL="0" lvl="0" indent="0">
              <a:buNone/>
            </a:pPr>
            <a:r>
              <a:t>Municipios provinciales</a:t>
            </a:r>
          </a:p>
        </p:txBody>
      </p:sp>
      <p:sp>
        <p:nvSpPr>
          <p:cNvPr id="4" name="Marcador de contenido 3">
            <a:extLst>
              <a:ext uri="{FF2B5EF4-FFF2-40B4-BE49-F238E27FC236}">
                <a16:creationId xmlns:a16="http://schemas.microsoft.com/office/drawing/2014/main" id="{AB28AFF7-CFB1-4E4B-8F09-417A21651F78}"/>
              </a:ext>
            </a:extLst>
          </p:cNvPr>
          <p:cNvSpPr>
            <a:spLocks noGrp="1"/>
          </p:cNvSpPr>
          <p:nvPr>
            <p:ph sz="quarter" idx="14"/>
          </p:nvPr>
        </p:nvSpPr>
        <p:spPr/>
        <p:txBody>
          <a:bodyPr/>
          <a:lstStyle/>
          <a:p>
            <a:pPr marL="0" lvl="0" indent="0">
              <a:buNone/>
            </a:pPr>
            <a:r>
              <a:t>A nivel de provincias se puede ver que de aquellas que tienen territorios dentro de la zona VRAEM, La Convención es la que menos ha ejecutado hasta la fecha, con solo 44.3% de avance. Recordemos que esta es la provincia con mayor PIM.</a:t>
            </a:r>
          </a:p>
        </p:txBody>
      </p:sp>
      <p:pic>
        <p:nvPicPr>
          <p:cNvPr id="2" name="Picture 1" descr="presentation_files/figure-pptx/unnamed-chunk-9-1.png"/>
          <p:cNvPicPr>
            <a:picLocks noGrp="1" noChangeAspect="1"/>
          </p:cNvPicPr>
          <p:nvPr/>
        </p:nvPicPr>
        <p:blipFill>
          <a:blip r:embed="rId2"/>
          <a:stretch>
            <a:fillRect/>
          </a:stretch>
        </p:blipFill>
        <p:spPr bwMode="auto">
          <a:xfrm>
            <a:off x="6121400" y="1981200"/>
            <a:ext cx="4178300" cy="4178300"/>
          </a:xfrm>
          <a:prstGeom prst="rect">
            <a:avLst/>
          </a:prstGeom>
          <a:noFill/>
          <a:ln w="9525">
            <a:noFill/>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4" name="Google Shape;34;p5"/>
          <p:cNvSpPr txBox="1">
            <a:spLocks noGrp="1"/>
          </p:cNvSpPr>
          <p:nvPr>
            <p:ph type="title"/>
          </p:nvPr>
        </p:nvSpPr>
        <p:spPr>
          <a:xfrm>
            <a:off x="838200" y="1064029"/>
            <a:ext cx="10515600" cy="626659"/>
          </a:xfrm>
          <a:prstGeom prst="rect">
            <a:avLst/>
          </a:prstGeom>
          <a:noFill/>
          <a:ln>
            <a:noFill/>
          </a:ln>
        </p:spPr>
        <p:txBody>
          <a:bodyPr/>
          <a:lstStyle/>
          <a:p>
            <a:pPr marL="0" lvl="0" indent="0">
              <a:buNone/>
            </a:pPr>
            <a:r>
              <a:t>Municipios distritales</a:t>
            </a:r>
          </a:p>
        </p:txBody>
      </p:sp>
      <p:sp>
        <p:nvSpPr>
          <p:cNvPr id="4" name="Marcador de contenido 3">
            <a:extLst>
              <a:ext uri="{FF2B5EF4-FFF2-40B4-BE49-F238E27FC236}">
                <a16:creationId xmlns:a16="http://schemas.microsoft.com/office/drawing/2014/main" id="{AB28AFF7-CFB1-4E4B-8F09-417A21651F78}"/>
              </a:ext>
            </a:extLst>
          </p:cNvPr>
          <p:cNvSpPr>
            <a:spLocks noGrp="1"/>
          </p:cNvSpPr>
          <p:nvPr>
            <p:ph sz="quarter" idx="14"/>
          </p:nvPr>
        </p:nvSpPr>
        <p:spPr/>
        <p:txBody>
          <a:bodyPr/>
          <a:lstStyle/>
          <a:p>
            <a:pPr marL="0" lvl="0" indent="0">
              <a:buNone/>
            </a:pPr>
            <a:r>
              <a:t>Los distritos muestran mayor variabilidad en su ejecución. Por ejemplo, los distritos vecinos de Santa Rosa y Anchihuay son los que tienen respectivamente la mayor (63.6%) y menor (28.9%) ejecución presupuestal en lo que va del año. El mapa muestra la información para los distritos no mencionados.</a:t>
            </a:r>
          </a:p>
        </p:txBody>
      </p:sp>
      <p:pic>
        <p:nvPicPr>
          <p:cNvPr id="2" name="Picture 1" descr="mapas/mapa_ejecucion_distrital.png"/>
          <p:cNvPicPr>
            <a:picLocks noGrp="1" noChangeAspect="1"/>
          </p:cNvPicPr>
          <p:nvPr/>
        </p:nvPicPr>
        <p:blipFill>
          <a:blip r:embed="rId2"/>
          <a:stretch>
            <a:fillRect/>
          </a:stretch>
        </p:blipFill>
        <p:spPr bwMode="auto">
          <a:xfrm>
            <a:off x="6642100" y="1981200"/>
            <a:ext cx="3149600" cy="4178300"/>
          </a:xfrm>
          <a:prstGeom prst="rect">
            <a:avLst/>
          </a:prstGeom>
          <a:noFill/>
          <a:ln w="9525">
            <a:noFill/>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
        <p:cNvGrpSpPr/>
        <p:nvPr/>
      </p:nvGrpSpPr>
      <p:grpSpPr>
        <a:xfrm>
          <a:off x="0" y="0"/>
          <a:ext cx="0" cy="0"/>
          <a:chOff x="0" y="0"/>
          <a:chExt cx="0" cy="0"/>
        </a:xfrm>
      </p:grpSpPr>
      <p:sp>
        <p:nvSpPr>
          <p:cNvPr id="20" name="Google Shape;20;p3"/>
          <p:cNvSpPr txBox="1">
            <a:spLocks noGrp="1"/>
          </p:cNvSpPr>
          <p:nvPr>
            <p:ph type="title"/>
          </p:nvPr>
        </p:nvSpPr>
        <p:spPr>
          <a:xfrm>
            <a:off x="1219201" y="2824956"/>
            <a:ext cx="9516310" cy="2852737"/>
          </a:xfrm>
          <a:prstGeom prst="rect">
            <a:avLst/>
          </a:prstGeom>
          <a:noFill/>
          <a:ln>
            <a:noFill/>
          </a:ln>
        </p:spPr>
        <p:txBody>
          <a:bodyPr/>
          <a:lstStyle/>
          <a:p>
            <a:pPr marL="0" lvl="0" indent="0">
              <a:buNone/>
            </a:pPr>
            <a:r>
              <a:t>Fuentes de financiamiento</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067E4C7-B5FE-498E-AB9D-0351A9B1BDBA}"/>
              </a:ext>
            </a:extLst>
          </p:cNvPr>
          <p:cNvSpPr>
            <a:spLocks noGrp="1"/>
          </p:cNvSpPr>
          <p:nvPr>
            <p:ph sz="quarter" idx="13"/>
          </p:nvPr>
        </p:nvSpPr>
        <p:spPr/>
        <p:txBody>
          <a:bodyPr/>
          <a:lstStyle/>
          <a:p>
            <a:pPr marL="0" lvl="0" indent="0">
              <a:buNone/>
            </a:pPr>
            <a:r>
              <a:rPr dirty="0"/>
              <a:t>Lo </a:t>
            </a:r>
            <a:r>
              <a:rPr dirty="0" err="1"/>
              <a:t>siguiente</a:t>
            </a:r>
            <a:r>
              <a:rPr dirty="0"/>
              <a:t> a </a:t>
            </a:r>
            <a:r>
              <a:rPr dirty="0" err="1"/>
              <a:t>revisar</a:t>
            </a:r>
            <a:r>
              <a:rPr dirty="0"/>
              <a:t> es de </a:t>
            </a:r>
            <a:r>
              <a:rPr dirty="0" err="1"/>
              <a:t>dónde</a:t>
            </a:r>
            <a:r>
              <a:rPr dirty="0"/>
              <a:t> </a:t>
            </a:r>
            <a:r>
              <a:rPr dirty="0" err="1"/>
              <a:t>proviene</a:t>
            </a:r>
            <a:r>
              <a:rPr dirty="0"/>
              <a:t> el </a:t>
            </a:r>
            <a:r>
              <a:rPr dirty="0" err="1"/>
              <a:t>financiamiento</a:t>
            </a:r>
            <a:r>
              <a:rPr dirty="0"/>
              <a:t> para la </a:t>
            </a:r>
            <a:r>
              <a:rPr dirty="0" err="1"/>
              <a:t>ejecución</a:t>
            </a:r>
            <a:r>
              <a:rPr dirty="0"/>
              <a:t> </a:t>
            </a:r>
            <a:r>
              <a:rPr dirty="0" err="1"/>
              <a:t>presupuestal</a:t>
            </a:r>
            <a:r>
              <a:rPr dirty="0"/>
              <a:t> </a:t>
            </a:r>
            <a:r>
              <a:rPr dirty="0" err="1"/>
              <a:t>en</a:t>
            </a:r>
            <a:r>
              <a:rPr dirty="0"/>
              <a:t> la zona de </a:t>
            </a:r>
            <a:r>
              <a:rPr dirty="0" err="1"/>
              <a:t>influencia</a:t>
            </a:r>
            <a:r>
              <a:rPr dirty="0"/>
              <a:t> del VRAEM. </a:t>
            </a:r>
            <a:endParaRPr lang="es-PE" dirty="0"/>
          </a:p>
          <a:p>
            <a:pPr marL="0" lvl="0" indent="0">
              <a:buNone/>
            </a:pPr>
            <a:r>
              <a:rPr dirty="0" err="1"/>
              <a:t>En</a:t>
            </a:r>
            <a:r>
              <a:rPr dirty="0"/>
              <a:t> </a:t>
            </a:r>
            <a:r>
              <a:rPr dirty="0" err="1"/>
              <a:t>específico</a:t>
            </a:r>
            <a:r>
              <a:rPr dirty="0"/>
              <a:t>, se </a:t>
            </a:r>
            <a:r>
              <a:rPr dirty="0" err="1"/>
              <a:t>revisará</a:t>
            </a:r>
            <a:r>
              <a:rPr dirty="0"/>
              <a:t> de </a:t>
            </a:r>
            <a:r>
              <a:rPr dirty="0" err="1"/>
              <a:t>qué</a:t>
            </a:r>
            <a:r>
              <a:rPr dirty="0"/>
              <a:t> </a:t>
            </a:r>
            <a:r>
              <a:rPr dirty="0" err="1"/>
              <a:t>manera</a:t>
            </a:r>
            <a:r>
              <a:rPr dirty="0"/>
              <a:t> se </a:t>
            </a:r>
            <a:r>
              <a:rPr dirty="0" err="1"/>
              <a:t>aprovechan</a:t>
            </a:r>
            <a:r>
              <a:rPr dirty="0"/>
              <a:t> los </a:t>
            </a:r>
            <a:r>
              <a:rPr dirty="0" err="1"/>
              <a:t>recursos</a:t>
            </a:r>
            <a:r>
              <a:rPr dirty="0"/>
              <a:t> </a:t>
            </a:r>
            <a:r>
              <a:rPr dirty="0" err="1"/>
              <a:t>obtenidos</a:t>
            </a:r>
            <a:r>
              <a:rPr dirty="0"/>
              <a:t> por el </a:t>
            </a:r>
            <a:r>
              <a:rPr dirty="0" err="1"/>
              <a:t>rubro</a:t>
            </a:r>
            <a:r>
              <a:rPr dirty="0"/>
              <a:t> “CANON Y SOBRECANON, REGALIAS, RENTA DE ADUANAS Y PARTICIPACIONES” y </a:t>
            </a:r>
            <a:r>
              <a:rPr dirty="0" err="1"/>
              <a:t>qué</a:t>
            </a:r>
            <a:r>
              <a:rPr dirty="0"/>
              <a:t> peso </a:t>
            </a:r>
            <a:r>
              <a:rPr dirty="0" err="1"/>
              <a:t>tiene</a:t>
            </a:r>
            <a:r>
              <a:rPr dirty="0"/>
              <a:t> </a:t>
            </a:r>
            <a:r>
              <a:rPr dirty="0" err="1"/>
              <a:t>esta</a:t>
            </a:r>
            <a:r>
              <a:rPr dirty="0"/>
              <a:t> </a:t>
            </a:r>
            <a:r>
              <a:rPr dirty="0" err="1"/>
              <a:t>fuente</a:t>
            </a:r>
            <a:r>
              <a:rPr dirty="0"/>
              <a:t> de </a:t>
            </a:r>
            <a:r>
              <a:rPr dirty="0" err="1"/>
              <a:t>financiamiento</a:t>
            </a:r>
            <a:r>
              <a:rPr dirty="0"/>
              <a:t> </a:t>
            </a:r>
            <a:r>
              <a:rPr dirty="0" err="1"/>
              <a:t>en</a:t>
            </a:r>
            <a:r>
              <a:rPr dirty="0"/>
              <a:t> el PIM de los </a:t>
            </a:r>
            <a:r>
              <a:rPr dirty="0" err="1"/>
              <a:t>gobiernos</a:t>
            </a:r>
            <a:r>
              <a:rPr dirty="0"/>
              <a:t> </a:t>
            </a:r>
            <a:r>
              <a:rPr dirty="0" err="1"/>
              <a:t>regionales</a:t>
            </a:r>
            <a:r>
              <a:rPr dirty="0"/>
              <a:t> y </a:t>
            </a:r>
            <a:r>
              <a:rPr dirty="0" err="1"/>
              <a:t>municipios</a:t>
            </a:r>
            <a:r>
              <a:rPr dirty="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
        <p:cNvGrpSpPr/>
        <p:nvPr/>
      </p:nvGrpSpPr>
      <p:grpSpPr>
        <a:xfrm>
          <a:off x="0" y="0"/>
          <a:ext cx="0" cy="0"/>
          <a:chOff x="0" y="0"/>
          <a:chExt cx="0" cy="0"/>
        </a:xfrm>
      </p:grpSpPr>
      <p:sp>
        <p:nvSpPr>
          <p:cNvPr id="27" name="Google Shape;27;p4"/>
          <p:cNvSpPr txBox="1">
            <a:spLocks noGrp="1"/>
          </p:cNvSpPr>
          <p:nvPr>
            <p:ph type="title"/>
          </p:nvPr>
        </p:nvSpPr>
        <p:spPr>
          <a:xfrm>
            <a:off x="838200" y="1205345"/>
            <a:ext cx="10515600" cy="485343"/>
          </a:xfrm>
          <a:prstGeom prst="rect">
            <a:avLst/>
          </a:prstGeom>
          <a:noFill/>
          <a:ln>
            <a:noFill/>
          </a:ln>
        </p:spPr>
        <p:txBody>
          <a:bodyPr/>
          <a:lstStyle/>
          <a:p>
            <a:pPr marL="0" lvl="0" indent="0">
              <a:buNone/>
            </a:pPr>
            <a:r>
              <a:t>Gobiernos regionales</a:t>
            </a:r>
          </a:p>
        </p:txBody>
      </p:sp>
      <p:sp>
        <p:nvSpPr>
          <p:cNvPr id="3" name="Marcador de contenido 2">
            <a:extLst>
              <a:ext uri="{FF2B5EF4-FFF2-40B4-BE49-F238E27FC236}">
                <a16:creationId xmlns:a16="http://schemas.microsoft.com/office/drawing/2014/main" id="{7067E4C7-B5FE-498E-AB9D-0351A9B1BDBA}"/>
              </a:ext>
            </a:extLst>
          </p:cNvPr>
          <p:cNvSpPr>
            <a:spLocks noGrp="1"/>
          </p:cNvSpPr>
          <p:nvPr>
            <p:ph sz="quarter" idx="13"/>
          </p:nvPr>
        </p:nvSpPr>
        <p:spPr/>
        <p:txBody>
          <a:bodyPr>
            <a:normAutofit/>
          </a:bodyPr>
          <a:lstStyle/>
          <a:p>
            <a:pPr marL="0" lvl="0" indent="0">
              <a:buNone/>
            </a:pPr>
            <a:r>
              <a:rPr sz="2400" dirty="0"/>
              <a:t>La </a:t>
            </a:r>
            <a:r>
              <a:rPr sz="2400" dirty="0" err="1"/>
              <a:t>siguiente</a:t>
            </a:r>
            <a:r>
              <a:rPr sz="2400" dirty="0"/>
              <a:t> </a:t>
            </a:r>
            <a:r>
              <a:rPr sz="2400" dirty="0" err="1"/>
              <a:t>tabla</a:t>
            </a:r>
            <a:r>
              <a:rPr sz="2400" dirty="0"/>
              <a:t> </a:t>
            </a:r>
            <a:r>
              <a:rPr sz="2400" dirty="0" err="1"/>
              <a:t>muestra</a:t>
            </a:r>
            <a:r>
              <a:rPr sz="2400" dirty="0"/>
              <a:t> que, de las </a:t>
            </a:r>
            <a:r>
              <a:rPr sz="2400" dirty="0" err="1"/>
              <a:t>regiones</a:t>
            </a:r>
            <a:r>
              <a:rPr sz="2400" dirty="0"/>
              <a:t> </a:t>
            </a:r>
            <a:r>
              <a:rPr sz="2400" dirty="0" err="1"/>
              <a:t>revisadas</a:t>
            </a:r>
            <a:r>
              <a:rPr sz="2400" dirty="0"/>
              <a:t>, la que </a:t>
            </a:r>
            <a:r>
              <a:rPr sz="2400" dirty="0" err="1"/>
              <a:t>más</a:t>
            </a:r>
            <a:r>
              <a:rPr sz="2400" dirty="0"/>
              <a:t> </a:t>
            </a:r>
            <a:r>
              <a:rPr sz="2400" dirty="0" err="1"/>
              <a:t>recursos</a:t>
            </a:r>
            <a:r>
              <a:rPr sz="2400" dirty="0"/>
              <a:t> </a:t>
            </a:r>
            <a:r>
              <a:rPr sz="2400" dirty="0" err="1"/>
              <a:t>recibe</a:t>
            </a:r>
            <a:r>
              <a:rPr sz="2400" dirty="0"/>
              <a:t> del </a:t>
            </a:r>
            <a:r>
              <a:rPr sz="2400" dirty="0" err="1"/>
              <a:t>rubro</a:t>
            </a:r>
            <a:r>
              <a:rPr sz="2400" dirty="0"/>
              <a:t> </a:t>
            </a:r>
            <a:r>
              <a:rPr sz="2400" dirty="0" err="1"/>
              <a:t>referido</a:t>
            </a:r>
            <a:r>
              <a:rPr sz="2400" dirty="0"/>
              <a:t> es Cusco, con un </a:t>
            </a:r>
            <a:r>
              <a:rPr sz="2400" dirty="0" err="1"/>
              <a:t>monto</a:t>
            </a:r>
            <a:r>
              <a:rPr sz="2400" dirty="0"/>
              <a:t> superior a los 4 mil </a:t>
            </a:r>
            <a:r>
              <a:rPr sz="2400" dirty="0" err="1"/>
              <a:t>millones</a:t>
            </a:r>
            <a:r>
              <a:rPr sz="2400" dirty="0"/>
              <a:t> de soles. Este </a:t>
            </a:r>
            <a:r>
              <a:rPr sz="2400" dirty="0" err="1"/>
              <a:t>monto</a:t>
            </a:r>
            <a:r>
              <a:rPr sz="2400" dirty="0"/>
              <a:t> </a:t>
            </a:r>
            <a:r>
              <a:rPr sz="2400" dirty="0" err="1"/>
              <a:t>representa</a:t>
            </a:r>
            <a:r>
              <a:rPr sz="2400" dirty="0"/>
              <a:t> el 24.8 del total del </a:t>
            </a:r>
            <a:r>
              <a:rPr sz="2400" dirty="0" err="1"/>
              <a:t>presupuesto</a:t>
            </a:r>
            <a:r>
              <a:rPr sz="2400" dirty="0"/>
              <a:t> que </a:t>
            </a:r>
            <a:r>
              <a:rPr sz="2400" dirty="0" err="1"/>
              <a:t>recibe</a:t>
            </a:r>
            <a:r>
              <a:rPr sz="2400" dirty="0"/>
              <a:t> el </a:t>
            </a:r>
            <a:r>
              <a:rPr sz="2400" dirty="0" err="1"/>
              <a:t>gobierno</a:t>
            </a:r>
            <a:r>
              <a:rPr sz="2400" dirty="0"/>
              <a:t> regional.</a:t>
            </a:r>
          </a:p>
          <a:p>
            <a:pPr marL="0" lvl="0" indent="0">
              <a:buNone/>
            </a:pPr>
            <a:r>
              <a:rPr sz="2400" dirty="0"/>
              <a:t>De ese </a:t>
            </a:r>
            <a:r>
              <a:rPr sz="2400" dirty="0" err="1"/>
              <a:t>monto</a:t>
            </a:r>
            <a:r>
              <a:rPr sz="2400" dirty="0"/>
              <a:t>, </a:t>
            </a:r>
            <a:r>
              <a:rPr sz="2400" dirty="0" err="1"/>
              <a:t>en</a:t>
            </a:r>
            <a:r>
              <a:rPr sz="2400" dirty="0"/>
              <a:t> lo que </a:t>
            </a:r>
            <a:r>
              <a:rPr sz="2400" dirty="0" err="1"/>
              <a:t>va</a:t>
            </a:r>
            <a:r>
              <a:rPr sz="2400" dirty="0"/>
              <a:t> del </a:t>
            </a:r>
            <a:r>
              <a:rPr sz="2400" dirty="0" err="1"/>
              <a:t>ejercicio</a:t>
            </a:r>
            <a:r>
              <a:rPr sz="2400" dirty="0"/>
              <a:t> </a:t>
            </a:r>
            <a:r>
              <a:rPr sz="2400" dirty="0" err="1"/>
              <a:t>presupuestal</a:t>
            </a:r>
            <a:r>
              <a:rPr sz="2400" dirty="0"/>
              <a:t> se ha </a:t>
            </a:r>
            <a:r>
              <a:rPr sz="2400" dirty="0" err="1"/>
              <a:t>ejecutado</a:t>
            </a:r>
            <a:r>
              <a:rPr sz="2400" dirty="0"/>
              <a:t> el 61.9%. Se </a:t>
            </a:r>
            <a:r>
              <a:rPr sz="2400" dirty="0" err="1"/>
              <a:t>cuenta</a:t>
            </a:r>
            <a:r>
              <a:rPr sz="2400" dirty="0"/>
              <a:t> con la </a:t>
            </a:r>
            <a:r>
              <a:rPr sz="2400" dirty="0" err="1"/>
              <a:t>misma</a:t>
            </a:r>
            <a:r>
              <a:rPr sz="2400" dirty="0"/>
              <a:t> </a:t>
            </a:r>
            <a:r>
              <a:rPr sz="2400" dirty="0" err="1"/>
              <a:t>información</a:t>
            </a:r>
            <a:r>
              <a:rPr sz="2400" dirty="0"/>
              <a:t> para Ayacucho y </a:t>
            </a:r>
            <a:r>
              <a:rPr sz="2400" dirty="0" err="1"/>
              <a:t>Junin</a:t>
            </a:r>
            <a:r>
              <a:rPr sz="2400" dirty="0"/>
              <a:t>, </a:t>
            </a:r>
            <a:r>
              <a:rPr sz="2400" dirty="0" err="1"/>
              <a:t>donde</a:t>
            </a:r>
            <a:r>
              <a:rPr sz="2400" dirty="0"/>
              <a:t> el peso del canon es </a:t>
            </a:r>
            <a:r>
              <a:rPr sz="2400" dirty="0" err="1"/>
              <a:t>menor</a:t>
            </a:r>
            <a:r>
              <a:rPr sz="2400" dirty="0"/>
              <a:t> </a:t>
            </a:r>
            <a:r>
              <a:rPr sz="2400" dirty="0" err="1"/>
              <a:t>en</a:t>
            </a:r>
            <a:r>
              <a:rPr sz="2400" dirty="0"/>
              <a:t> el </a:t>
            </a:r>
            <a:r>
              <a:rPr sz="2400" dirty="0" err="1"/>
              <a:t>presupuesto</a:t>
            </a:r>
            <a:r>
              <a:rPr sz="2400" dirty="0"/>
              <a:t> total, sin </a:t>
            </a:r>
            <a:r>
              <a:rPr sz="2400" dirty="0" err="1"/>
              <a:t>dejar</a:t>
            </a:r>
            <a:r>
              <a:rPr sz="2400" dirty="0"/>
              <a:t> de ser </a:t>
            </a:r>
            <a:r>
              <a:rPr sz="2400" dirty="0" err="1"/>
              <a:t>significativo</a:t>
            </a:r>
            <a:r>
              <a:rPr sz="2400" dirty="0"/>
              <a:t>.</a:t>
            </a:r>
          </a:p>
        </p:txBody>
      </p:sp>
      <p:graphicFrame>
        <p:nvGraphicFramePr>
          <p:cNvPr id="5" name="Content Placeholder 5">
            <a:extLst>
              <a:ext uri="{FF2B5EF4-FFF2-40B4-BE49-F238E27FC236}">
                <a16:creationId xmlns:a16="http://schemas.microsoft.com/office/drawing/2014/main" id="{A51F8DA7-85A4-411B-AB6E-3B1A20439990}"/>
              </a:ext>
            </a:extLst>
          </p:cNvPr>
          <p:cNvGraphicFramePr>
            <a:graphicFrameLocks/>
          </p:cNvGraphicFramePr>
          <p:nvPr>
            <p:extLst>
              <p:ext uri="{D42A27DB-BD31-4B8C-83A1-F6EECF244321}">
                <p14:modId xmlns:p14="http://schemas.microsoft.com/office/powerpoint/2010/main" val="1110657588"/>
              </p:ext>
            </p:extLst>
          </p:nvPr>
        </p:nvGraphicFramePr>
        <p:xfrm>
          <a:off x="838200" y="4788859"/>
          <a:ext cx="10515600" cy="121920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2628900">
                  <a:extLst>
                    <a:ext uri="{9D8B030D-6E8A-4147-A177-3AD203B41FA5}">
                      <a16:colId xmlns:a16="http://schemas.microsoft.com/office/drawing/2014/main" val="20002"/>
                    </a:ext>
                  </a:extLst>
                </a:gridCol>
                <a:gridCol w="2628900">
                  <a:extLst>
                    <a:ext uri="{9D8B030D-6E8A-4147-A177-3AD203B41FA5}">
                      <a16:colId xmlns:a16="http://schemas.microsoft.com/office/drawing/2014/main" val="20003"/>
                    </a:ext>
                  </a:extLst>
                </a:gridCol>
              </a:tblGrid>
              <a:tr h="0">
                <a:tc>
                  <a:txBody>
                    <a:bodyPr/>
                    <a:lstStyle/>
                    <a:p>
                      <a:pPr marL="0" lvl="0" indent="0" algn="l">
                        <a:buNone/>
                      </a:pPr>
                      <a:r>
                        <a:rPr lang="es-PE"/>
                        <a:t>departamento</a:t>
                      </a:r>
                      <a:endParaRPr lang="es-PE" dirty="0"/>
                    </a:p>
                  </a:txBody>
                  <a:tcPr/>
                </a:tc>
                <a:tc>
                  <a:txBody>
                    <a:bodyPr/>
                    <a:lstStyle/>
                    <a:p>
                      <a:pPr marL="0" lvl="0" indent="0" algn="r">
                        <a:buNone/>
                      </a:pPr>
                      <a:r>
                        <a:rPr lang="es-PE"/>
                        <a:t>pim rubro</a:t>
                      </a:r>
                    </a:p>
                  </a:txBody>
                  <a:tcPr/>
                </a:tc>
                <a:tc>
                  <a:txBody>
                    <a:bodyPr/>
                    <a:lstStyle/>
                    <a:p>
                      <a:pPr marL="0" lvl="0" indent="0" algn="r">
                        <a:buNone/>
                      </a:pPr>
                      <a:r>
                        <a:rPr lang="es-PE"/>
                        <a:t>peso rubro</a:t>
                      </a:r>
                      <a:endParaRPr lang="es-PE" dirty="0"/>
                    </a:p>
                  </a:txBody>
                  <a:tcPr/>
                </a:tc>
                <a:tc>
                  <a:txBody>
                    <a:bodyPr/>
                    <a:lstStyle/>
                    <a:p>
                      <a:pPr marL="0" lvl="0" indent="0" algn="r">
                        <a:buNone/>
                      </a:pPr>
                      <a:r>
                        <a:rPr lang="es-PE"/>
                        <a:t>ejecutado rubro</a:t>
                      </a:r>
                    </a:p>
                  </a:txBody>
                  <a:tcPr/>
                </a:tc>
                <a:extLst>
                  <a:ext uri="{0D108BD9-81ED-4DB2-BD59-A6C34878D82A}">
                    <a16:rowId xmlns:a16="http://schemas.microsoft.com/office/drawing/2014/main" val="10000"/>
                  </a:ext>
                </a:extLst>
              </a:tr>
              <a:tr h="0">
                <a:tc>
                  <a:txBody>
                    <a:bodyPr/>
                    <a:lstStyle/>
                    <a:p>
                      <a:pPr marL="0" lvl="0" indent="0" algn="l">
                        <a:buNone/>
                      </a:pPr>
                      <a:r>
                        <a:rPr lang="es-PE"/>
                        <a:t>AYACUCHO</a:t>
                      </a:r>
                    </a:p>
                  </a:txBody>
                  <a:tcPr/>
                </a:tc>
                <a:tc>
                  <a:txBody>
                    <a:bodyPr/>
                    <a:lstStyle/>
                    <a:p>
                      <a:pPr marL="0" lvl="0" indent="0" algn="r">
                        <a:buNone/>
                      </a:pPr>
                      <a:r>
                        <a:rPr lang="es-PE"/>
                        <a:t>280062185</a:t>
                      </a:r>
                    </a:p>
                  </a:txBody>
                  <a:tcPr/>
                </a:tc>
                <a:tc>
                  <a:txBody>
                    <a:bodyPr/>
                    <a:lstStyle/>
                    <a:p>
                      <a:pPr marL="0" lvl="0" indent="0" algn="r">
                        <a:buNone/>
                      </a:pPr>
                      <a:r>
                        <a:rPr lang="es-PE"/>
                        <a:t>13.4</a:t>
                      </a:r>
                    </a:p>
                  </a:txBody>
                  <a:tcPr/>
                </a:tc>
                <a:tc>
                  <a:txBody>
                    <a:bodyPr/>
                    <a:lstStyle/>
                    <a:p>
                      <a:pPr marL="0" lvl="0" indent="0" algn="r">
                        <a:buNone/>
                      </a:pPr>
                      <a:r>
                        <a:rPr lang="es-PE"/>
                        <a:t>50.1</a:t>
                      </a:r>
                    </a:p>
                  </a:txBody>
                  <a:tcPr/>
                </a:tc>
                <a:extLst>
                  <a:ext uri="{0D108BD9-81ED-4DB2-BD59-A6C34878D82A}">
                    <a16:rowId xmlns:a16="http://schemas.microsoft.com/office/drawing/2014/main" val="10001"/>
                  </a:ext>
                </a:extLst>
              </a:tr>
              <a:tr h="0">
                <a:tc>
                  <a:txBody>
                    <a:bodyPr/>
                    <a:lstStyle/>
                    <a:p>
                      <a:pPr marL="0" lvl="0" indent="0" algn="l">
                        <a:buNone/>
                      </a:pPr>
                      <a:r>
                        <a:rPr lang="es-PE"/>
                        <a:t>CUSCO</a:t>
                      </a:r>
                    </a:p>
                  </a:txBody>
                  <a:tcPr/>
                </a:tc>
                <a:tc>
                  <a:txBody>
                    <a:bodyPr/>
                    <a:lstStyle/>
                    <a:p>
                      <a:pPr marL="0" lvl="0" indent="0" algn="r">
                        <a:buNone/>
                      </a:pPr>
                      <a:r>
                        <a:rPr lang="es-PE"/>
                        <a:t>738546392</a:t>
                      </a:r>
                    </a:p>
                  </a:txBody>
                  <a:tcPr/>
                </a:tc>
                <a:tc>
                  <a:txBody>
                    <a:bodyPr/>
                    <a:lstStyle/>
                    <a:p>
                      <a:pPr marL="0" lvl="0" indent="0" algn="r">
                        <a:buNone/>
                      </a:pPr>
                      <a:r>
                        <a:rPr lang="es-PE"/>
                        <a:t>24.8</a:t>
                      </a:r>
                    </a:p>
                  </a:txBody>
                  <a:tcPr/>
                </a:tc>
                <a:tc>
                  <a:txBody>
                    <a:bodyPr/>
                    <a:lstStyle/>
                    <a:p>
                      <a:pPr marL="0" lvl="0" indent="0" algn="r">
                        <a:buNone/>
                      </a:pPr>
                      <a:r>
                        <a:rPr lang="es-PE"/>
                        <a:t>62.4</a:t>
                      </a:r>
                    </a:p>
                  </a:txBody>
                  <a:tcPr/>
                </a:tc>
                <a:extLst>
                  <a:ext uri="{0D108BD9-81ED-4DB2-BD59-A6C34878D82A}">
                    <a16:rowId xmlns:a16="http://schemas.microsoft.com/office/drawing/2014/main" val="10002"/>
                  </a:ext>
                </a:extLst>
              </a:tr>
              <a:tr h="0">
                <a:tc>
                  <a:txBody>
                    <a:bodyPr/>
                    <a:lstStyle/>
                    <a:p>
                      <a:pPr marL="0" lvl="0" indent="0" algn="l">
                        <a:buNone/>
                      </a:pPr>
                      <a:r>
                        <a:rPr lang="es-PE"/>
                        <a:t>JUNIN</a:t>
                      </a:r>
                    </a:p>
                  </a:txBody>
                  <a:tcPr/>
                </a:tc>
                <a:tc>
                  <a:txBody>
                    <a:bodyPr/>
                    <a:lstStyle/>
                    <a:p>
                      <a:pPr marL="0" lvl="0" indent="0" algn="r">
                        <a:buNone/>
                      </a:pPr>
                      <a:r>
                        <a:rPr lang="es-PE"/>
                        <a:t>527561329</a:t>
                      </a:r>
                    </a:p>
                  </a:txBody>
                  <a:tcPr/>
                </a:tc>
                <a:tc>
                  <a:txBody>
                    <a:bodyPr/>
                    <a:lstStyle/>
                    <a:p>
                      <a:pPr marL="0" lvl="0" indent="0" algn="r">
                        <a:buNone/>
                      </a:pPr>
                      <a:r>
                        <a:rPr lang="es-PE"/>
                        <a:t>19.4</a:t>
                      </a:r>
                    </a:p>
                  </a:txBody>
                  <a:tcPr/>
                </a:tc>
                <a:tc>
                  <a:txBody>
                    <a:bodyPr/>
                    <a:lstStyle/>
                    <a:p>
                      <a:pPr marL="0" lvl="0" indent="0" algn="r">
                        <a:buNone/>
                      </a:pPr>
                      <a:r>
                        <a:rPr lang="es-PE" dirty="0"/>
                        <a:t>59.4</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4" name="Google Shape;34;p5"/>
          <p:cNvSpPr txBox="1">
            <a:spLocks noGrp="1"/>
          </p:cNvSpPr>
          <p:nvPr>
            <p:ph type="title"/>
          </p:nvPr>
        </p:nvSpPr>
        <p:spPr>
          <a:xfrm>
            <a:off x="838200" y="1064029"/>
            <a:ext cx="10515600" cy="626659"/>
          </a:xfrm>
          <a:prstGeom prst="rect">
            <a:avLst/>
          </a:prstGeom>
          <a:noFill/>
          <a:ln>
            <a:noFill/>
          </a:ln>
        </p:spPr>
        <p:txBody>
          <a:bodyPr/>
          <a:lstStyle/>
          <a:p>
            <a:pPr marL="0" lvl="0" indent="0">
              <a:buNone/>
            </a:pPr>
            <a:r>
              <a:t>Municipios provinciales</a:t>
            </a:r>
          </a:p>
        </p:txBody>
      </p:sp>
      <p:sp>
        <p:nvSpPr>
          <p:cNvPr id="4" name="Marcador de contenido 3">
            <a:extLst>
              <a:ext uri="{FF2B5EF4-FFF2-40B4-BE49-F238E27FC236}">
                <a16:creationId xmlns:a16="http://schemas.microsoft.com/office/drawing/2014/main" id="{AB28AFF7-CFB1-4E4B-8F09-417A21651F78}"/>
              </a:ext>
            </a:extLst>
          </p:cNvPr>
          <p:cNvSpPr>
            <a:spLocks noGrp="1"/>
          </p:cNvSpPr>
          <p:nvPr>
            <p:ph sz="quarter" idx="14"/>
          </p:nvPr>
        </p:nvSpPr>
        <p:spPr/>
        <p:txBody>
          <a:bodyPr>
            <a:normAutofit fontScale="92500" lnSpcReduction="10000"/>
          </a:bodyPr>
          <a:lstStyle/>
          <a:p>
            <a:pPr marL="0" lvl="0" indent="0">
              <a:buNone/>
            </a:pPr>
            <a:r>
              <a:rPr dirty="0" err="1"/>
              <a:t>En</a:t>
            </a:r>
            <a:r>
              <a:rPr dirty="0"/>
              <a:t> lo que </a:t>
            </a:r>
            <a:r>
              <a:rPr dirty="0" err="1"/>
              <a:t>respecta</a:t>
            </a:r>
            <a:r>
              <a:rPr dirty="0"/>
              <a:t> a las </a:t>
            </a:r>
            <a:r>
              <a:rPr dirty="0" err="1"/>
              <a:t>provincias</a:t>
            </a:r>
            <a:r>
              <a:rPr dirty="0"/>
              <a:t>, se </a:t>
            </a:r>
            <a:r>
              <a:rPr dirty="0" err="1"/>
              <a:t>puede</a:t>
            </a:r>
            <a:r>
              <a:rPr dirty="0"/>
              <a:t> </a:t>
            </a:r>
            <a:r>
              <a:rPr dirty="0" err="1"/>
              <a:t>apreciar</a:t>
            </a:r>
            <a:r>
              <a:rPr dirty="0"/>
              <a:t> que la que </a:t>
            </a:r>
            <a:r>
              <a:rPr dirty="0" err="1"/>
              <a:t>más</a:t>
            </a:r>
            <a:r>
              <a:rPr dirty="0"/>
              <a:t> es </a:t>
            </a:r>
            <a:r>
              <a:rPr dirty="0" err="1"/>
              <a:t>financiada</a:t>
            </a:r>
            <a:r>
              <a:rPr dirty="0"/>
              <a:t> por el </a:t>
            </a:r>
            <a:r>
              <a:rPr dirty="0" err="1"/>
              <a:t>rubro</a:t>
            </a:r>
            <a:r>
              <a:rPr dirty="0"/>
              <a:t> “CANON Y SOBRECANON, REGALIAS, RENTA DE ADUANAS Y PARTICIPACIONES” es La </a:t>
            </a:r>
            <a:r>
              <a:rPr dirty="0" err="1"/>
              <a:t>Convención</a:t>
            </a:r>
            <a:r>
              <a:rPr dirty="0"/>
              <a:t> </a:t>
            </a:r>
            <a:r>
              <a:rPr dirty="0" err="1"/>
              <a:t>en</a:t>
            </a:r>
            <a:r>
              <a:rPr dirty="0"/>
              <a:t> Cusco, </a:t>
            </a:r>
            <a:r>
              <a:rPr dirty="0" err="1"/>
              <a:t>donde</a:t>
            </a:r>
            <a:r>
              <a:rPr dirty="0"/>
              <a:t> el </a:t>
            </a:r>
            <a:r>
              <a:rPr dirty="0" err="1"/>
              <a:t>rubro</a:t>
            </a:r>
            <a:r>
              <a:rPr dirty="0"/>
              <a:t> </a:t>
            </a:r>
            <a:r>
              <a:rPr dirty="0" err="1"/>
              <a:t>referido</a:t>
            </a:r>
            <a:r>
              <a:rPr dirty="0"/>
              <a:t> </a:t>
            </a:r>
            <a:r>
              <a:rPr dirty="0" err="1"/>
              <a:t>financia</a:t>
            </a:r>
            <a:r>
              <a:rPr dirty="0"/>
              <a:t> el 85.8% de </a:t>
            </a:r>
            <a:r>
              <a:rPr dirty="0" err="1"/>
              <a:t>su</a:t>
            </a:r>
            <a:r>
              <a:rPr dirty="0"/>
              <a:t> </a:t>
            </a:r>
            <a:r>
              <a:rPr dirty="0" err="1"/>
              <a:t>presupuesto</a:t>
            </a:r>
            <a:r>
              <a:rPr dirty="0"/>
              <a:t> total.</a:t>
            </a:r>
          </a:p>
          <a:p>
            <a:pPr marL="0" lvl="0" indent="0">
              <a:buNone/>
            </a:pPr>
            <a:r>
              <a:rPr dirty="0" err="1"/>
              <a:t>En</a:t>
            </a:r>
            <a:r>
              <a:rPr dirty="0"/>
              <a:t> general, las </a:t>
            </a:r>
            <a:r>
              <a:rPr dirty="0" err="1"/>
              <a:t>provincias</a:t>
            </a:r>
            <a:r>
              <a:rPr dirty="0"/>
              <a:t> </a:t>
            </a:r>
            <a:r>
              <a:rPr dirty="0" err="1"/>
              <a:t>han</a:t>
            </a:r>
            <a:r>
              <a:rPr dirty="0"/>
              <a:t> </a:t>
            </a:r>
            <a:r>
              <a:rPr dirty="0" err="1"/>
              <a:t>ejecutado</a:t>
            </a:r>
            <a:r>
              <a:rPr dirty="0"/>
              <a:t> </a:t>
            </a:r>
            <a:r>
              <a:rPr dirty="0" err="1"/>
              <a:t>alrededor</a:t>
            </a:r>
            <a:r>
              <a:rPr dirty="0"/>
              <a:t> del 40% del </a:t>
            </a:r>
            <a:r>
              <a:rPr dirty="0" err="1"/>
              <a:t>presupuesto</a:t>
            </a:r>
            <a:r>
              <a:rPr dirty="0"/>
              <a:t> </a:t>
            </a:r>
            <a:r>
              <a:rPr dirty="0" err="1"/>
              <a:t>proveniente</a:t>
            </a:r>
            <a:r>
              <a:rPr dirty="0"/>
              <a:t> de </a:t>
            </a:r>
            <a:r>
              <a:rPr dirty="0" err="1"/>
              <a:t>este</a:t>
            </a:r>
            <a:r>
              <a:rPr dirty="0"/>
              <a:t> </a:t>
            </a:r>
            <a:r>
              <a:rPr dirty="0" err="1"/>
              <a:t>rubro</a:t>
            </a:r>
            <a:r>
              <a:rPr dirty="0"/>
              <a:t>.</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988568057"/>
              </p:ext>
            </p:extLst>
          </p:nvPr>
        </p:nvGraphicFramePr>
        <p:xfrm>
          <a:off x="5092700" y="2991485"/>
          <a:ext cx="6223000" cy="2164080"/>
        </p:xfrm>
        <a:graphic>
          <a:graphicData uri="http://schemas.openxmlformats.org/drawingml/2006/table">
            <a:tbl>
              <a:tblPr firstRow="1" bandRow="1">
                <a:tableStyleId>{5C22544A-7EE6-4342-B048-85BDC9FD1C3A}</a:tableStyleId>
              </a:tblPr>
              <a:tblGrid>
                <a:gridCol w="1244600">
                  <a:extLst>
                    <a:ext uri="{9D8B030D-6E8A-4147-A177-3AD203B41FA5}">
                      <a16:colId xmlns:a16="http://schemas.microsoft.com/office/drawing/2014/main" val="20000"/>
                    </a:ext>
                  </a:extLst>
                </a:gridCol>
                <a:gridCol w="1244600">
                  <a:extLst>
                    <a:ext uri="{9D8B030D-6E8A-4147-A177-3AD203B41FA5}">
                      <a16:colId xmlns:a16="http://schemas.microsoft.com/office/drawing/2014/main" val="20001"/>
                    </a:ext>
                  </a:extLst>
                </a:gridCol>
                <a:gridCol w="1244600">
                  <a:extLst>
                    <a:ext uri="{9D8B030D-6E8A-4147-A177-3AD203B41FA5}">
                      <a16:colId xmlns:a16="http://schemas.microsoft.com/office/drawing/2014/main" val="20002"/>
                    </a:ext>
                  </a:extLst>
                </a:gridCol>
                <a:gridCol w="1244600">
                  <a:extLst>
                    <a:ext uri="{9D8B030D-6E8A-4147-A177-3AD203B41FA5}">
                      <a16:colId xmlns:a16="http://schemas.microsoft.com/office/drawing/2014/main" val="20003"/>
                    </a:ext>
                  </a:extLst>
                </a:gridCol>
                <a:gridCol w="1244600">
                  <a:extLst>
                    <a:ext uri="{9D8B030D-6E8A-4147-A177-3AD203B41FA5}">
                      <a16:colId xmlns:a16="http://schemas.microsoft.com/office/drawing/2014/main" val="20004"/>
                    </a:ext>
                  </a:extLst>
                </a:gridCol>
              </a:tblGrid>
              <a:tr h="0">
                <a:tc>
                  <a:txBody>
                    <a:bodyPr/>
                    <a:lstStyle/>
                    <a:p>
                      <a:pPr marL="0" lvl="0" indent="0" algn="l">
                        <a:buNone/>
                      </a:pPr>
                      <a:r>
                        <a:t>region</a:t>
                      </a:r>
                    </a:p>
                  </a:txBody>
                  <a:tcPr/>
                </a:tc>
                <a:tc>
                  <a:txBody>
                    <a:bodyPr/>
                    <a:lstStyle/>
                    <a:p>
                      <a:pPr marL="0" lvl="0" indent="0" algn="l">
                        <a:buNone/>
                      </a:pPr>
                      <a:r>
                        <a:t>provincia</a:t>
                      </a:r>
                    </a:p>
                  </a:txBody>
                  <a:tcPr/>
                </a:tc>
                <a:tc>
                  <a:txBody>
                    <a:bodyPr/>
                    <a:lstStyle/>
                    <a:p>
                      <a:pPr marL="0" lvl="0" indent="0" algn="r">
                        <a:buNone/>
                      </a:pPr>
                      <a:r>
                        <a:t>pim rubro</a:t>
                      </a:r>
                    </a:p>
                  </a:txBody>
                  <a:tcPr/>
                </a:tc>
                <a:tc>
                  <a:txBody>
                    <a:bodyPr/>
                    <a:lstStyle/>
                    <a:p>
                      <a:pPr marL="0" lvl="0" indent="0" algn="r">
                        <a:buNone/>
                      </a:pPr>
                      <a:r>
                        <a:rPr dirty="0" err="1"/>
                        <a:t>pero</a:t>
                      </a:r>
                      <a:r>
                        <a:rPr dirty="0"/>
                        <a:t> </a:t>
                      </a:r>
                      <a:r>
                        <a:rPr dirty="0" err="1"/>
                        <a:t>rubro</a:t>
                      </a:r>
                      <a:endParaRPr dirty="0"/>
                    </a:p>
                  </a:txBody>
                  <a:tcPr/>
                </a:tc>
                <a:tc>
                  <a:txBody>
                    <a:bodyPr/>
                    <a:lstStyle/>
                    <a:p>
                      <a:pPr marL="0" lvl="0" indent="0" algn="r">
                        <a:buNone/>
                      </a:pPr>
                      <a:r>
                        <a:t>ejecutado rubro</a:t>
                      </a:r>
                    </a:p>
                  </a:txBody>
                  <a:tcPr/>
                </a:tc>
                <a:extLst>
                  <a:ext uri="{0D108BD9-81ED-4DB2-BD59-A6C34878D82A}">
                    <a16:rowId xmlns:a16="http://schemas.microsoft.com/office/drawing/2014/main" val="10000"/>
                  </a:ext>
                </a:extLst>
              </a:tr>
              <a:tr h="0">
                <a:tc>
                  <a:txBody>
                    <a:bodyPr/>
                    <a:lstStyle/>
                    <a:p>
                      <a:pPr marL="0" lvl="0" indent="0" algn="l">
                        <a:buNone/>
                      </a:pPr>
                      <a:r>
                        <a:t>JUNIN</a:t>
                      </a:r>
                    </a:p>
                  </a:txBody>
                  <a:tcPr/>
                </a:tc>
                <a:tc>
                  <a:txBody>
                    <a:bodyPr/>
                    <a:lstStyle/>
                    <a:p>
                      <a:pPr marL="0" lvl="0" indent="0" algn="l">
                        <a:buNone/>
                      </a:pPr>
                      <a:r>
                        <a:t>SATIPO</a:t>
                      </a:r>
                    </a:p>
                  </a:txBody>
                  <a:tcPr/>
                </a:tc>
                <a:tc>
                  <a:txBody>
                    <a:bodyPr/>
                    <a:lstStyle/>
                    <a:p>
                      <a:pPr marL="0" lvl="0" indent="0" algn="r">
                        <a:buNone/>
                      </a:pPr>
                      <a:r>
                        <a:t>84666278</a:t>
                      </a:r>
                    </a:p>
                  </a:txBody>
                  <a:tcPr/>
                </a:tc>
                <a:tc>
                  <a:txBody>
                    <a:bodyPr/>
                    <a:lstStyle/>
                    <a:p>
                      <a:pPr marL="0" lvl="0" indent="0" algn="r">
                        <a:buNone/>
                      </a:pPr>
                      <a:r>
                        <a:t>21.2</a:t>
                      </a:r>
                    </a:p>
                  </a:txBody>
                  <a:tcPr/>
                </a:tc>
                <a:tc>
                  <a:txBody>
                    <a:bodyPr/>
                    <a:lstStyle/>
                    <a:p>
                      <a:pPr marL="0" lvl="0" indent="0" algn="r">
                        <a:buNone/>
                      </a:pPr>
                      <a:r>
                        <a:t>32.4</a:t>
                      </a:r>
                    </a:p>
                  </a:txBody>
                  <a:tcPr/>
                </a:tc>
                <a:extLst>
                  <a:ext uri="{0D108BD9-81ED-4DB2-BD59-A6C34878D82A}">
                    <a16:rowId xmlns:a16="http://schemas.microsoft.com/office/drawing/2014/main" val="10001"/>
                  </a:ext>
                </a:extLst>
              </a:tr>
              <a:tr h="0">
                <a:tc>
                  <a:txBody>
                    <a:bodyPr/>
                    <a:lstStyle/>
                    <a:p>
                      <a:pPr marL="0" lvl="0" indent="0" algn="l">
                        <a:buNone/>
                      </a:pPr>
                      <a:r>
                        <a:t>AYACUCHO</a:t>
                      </a:r>
                    </a:p>
                  </a:txBody>
                  <a:tcPr/>
                </a:tc>
                <a:tc>
                  <a:txBody>
                    <a:bodyPr/>
                    <a:lstStyle/>
                    <a:p>
                      <a:pPr marL="0" lvl="0" indent="0" algn="l">
                        <a:buNone/>
                      </a:pPr>
                      <a:r>
                        <a:t>LA MAR</a:t>
                      </a:r>
                    </a:p>
                  </a:txBody>
                  <a:tcPr/>
                </a:tc>
                <a:tc>
                  <a:txBody>
                    <a:bodyPr/>
                    <a:lstStyle/>
                    <a:p>
                      <a:pPr marL="0" lvl="0" indent="0" algn="r">
                        <a:buNone/>
                      </a:pPr>
                      <a:r>
                        <a:t>71071281</a:t>
                      </a:r>
                    </a:p>
                  </a:txBody>
                  <a:tcPr/>
                </a:tc>
                <a:tc>
                  <a:txBody>
                    <a:bodyPr/>
                    <a:lstStyle/>
                    <a:p>
                      <a:pPr marL="0" lvl="0" indent="0" algn="r">
                        <a:buNone/>
                      </a:pPr>
                      <a:r>
                        <a:t>25.7</a:t>
                      </a:r>
                    </a:p>
                  </a:txBody>
                  <a:tcPr/>
                </a:tc>
                <a:tc>
                  <a:txBody>
                    <a:bodyPr/>
                    <a:lstStyle/>
                    <a:p>
                      <a:pPr marL="0" lvl="0" indent="0" algn="r">
                        <a:buNone/>
                      </a:pPr>
                      <a:r>
                        <a:t>46.8</a:t>
                      </a:r>
                    </a:p>
                  </a:txBody>
                  <a:tcPr/>
                </a:tc>
                <a:extLst>
                  <a:ext uri="{0D108BD9-81ED-4DB2-BD59-A6C34878D82A}">
                    <a16:rowId xmlns:a16="http://schemas.microsoft.com/office/drawing/2014/main" val="10002"/>
                  </a:ext>
                </a:extLst>
              </a:tr>
              <a:tr h="0">
                <a:tc>
                  <a:txBody>
                    <a:bodyPr/>
                    <a:lstStyle/>
                    <a:p>
                      <a:pPr marL="0" lvl="0" indent="0" algn="l">
                        <a:buNone/>
                      </a:pPr>
                      <a:r>
                        <a:t>AYACUCHO</a:t>
                      </a:r>
                    </a:p>
                  </a:txBody>
                  <a:tcPr/>
                </a:tc>
                <a:tc>
                  <a:txBody>
                    <a:bodyPr/>
                    <a:lstStyle/>
                    <a:p>
                      <a:pPr marL="0" lvl="0" indent="0" algn="l">
                        <a:buNone/>
                      </a:pPr>
                      <a:r>
                        <a:t>HUANTA</a:t>
                      </a:r>
                    </a:p>
                  </a:txBody>
                  <a:tcPr/>
                </a:tc>
                <a:tc>
                  <a:txBody>
                    <a:bodyPr/>
                    <a:lstStyle/>
                    <a:p>
                      <a:pPr marL="0" lvl="0" indent="0" algn="r">
                        <a:buNone/>
                      </a:pPr>
                      <a:r>
                        <a:t>37924827</a:t>
                      </a:r>
                    </a:p>
                  </a:txBody>
                  <a:tcPr/>
                </a:tc>
                <a:tc>
                  <a:txBody>
                    <a:bodyPr/>
                    <a:lstStyle/>
                    <a:p>
                      <a:pPr marL="0" lvl="0" indent="0" algn="r">
                        <a:buNone/>
                      </a:pPr>
                      <a:r>
                        <a:t>16.8</a:t>
                      </a:r>
                    </a:p>
                  </a:txBody>
                  <a:tcPr/>
                </a:tc>
                <a:tc>
                  <a:txBody>
                    <a:bodyPr/>
                    <a:lstStyle/>
                    <a:p>
                      <a:pPr marL="0" lvl="0" indent="0" algn="r">
                        <a:buNone/>
                      </a:pPr>
                      <a:r>
                        <a:t>46.7</a:t>
                      </a:r>
                    </a:p>
                  </a:txBody>
                  <a:tcPr/>
                </a:tc>
                <a:extLst>
                  <a:ext uri="{0D108BD9-81ED-4DB2-BD59-A6C34878D82A}">
                    <a16:rowId xmlns:a16="http://schemas.microsoft.com/office/drawing/2014/main" val="10003"/>
                  </a:ext>
                </a:extLst>
              </a:tr>
              <a:tr h="0">
                <a:tc>
                  <a:txBody>
                    <a:bodyPr/>
                    <a:lstStyle/>
                    <a:p>
                      <a:pPr marL="0" lvl="0" indent="0" algn="l">
                        <a:buNone/>
                      </a:pPr>
                      <a:r>
                        <a:t>CUSCO</a:t>
                      </a:r>
                    </a:p>
                  </a:txBody>
                  <a:tcPr/>
                </a:tc>
                <a:tc>
                  <a:txBody>
                    <a:bodyPr/>
                    <a:lstStyle/>
                    <a:p>
                      <a:pPr marL="0" lvl="0" indent="0" algn="l">
                        <a:buNone/>
                      </a:pPr>
                      <a:r>
                        <a:t>LA CONVENCION</a:t>
                      </a:r>
                    </a:p>
                  </a:txBody>
                  <a:tcPr/>
                </a:tc>
                <a:tc>
                  <a:txBody>
                    <a:bodyPr/>
                    <a:lstStyle/>
                    <a:p>
                      <a:pPr marL="0" lvl="0" indent="0" algn="r">
                        <a:buNone/>
                      </a:pPr>
                      <a:r>
                        <a:t>1537883136</a:t>
                      </a:r>
                    </a:p>
                  </a:txBody>
                  <a:tcPr/>
                </a:tc>
                <a:tc>
                  <a:txBody>
                    <a:bodyPr/>
                    <a:lstStyle/>
                    <a:p>
                      <a:pPr marL="0" lvl="0" indent="0" algn="r">
                        <a:buNone/>
                      </a:pPr>
                      <a:r>
                        <a:t>85.5</a:t>
                      </a:r>
                    </a:p>
                  </a:txBody>
                  <a:tcPr/>
                </a:tc>
                <a:tc>
                  <a:txBody>
                    <a:bodyPr/>
                    <a:lstStyle/>
                    <a:p>
                      <a:pPr marL="0" lvl="0" indent="0" algn="r">
                        <a:buNone/>
                      </a:pPr>
                      <a:r>
                        <a:rPr dirty="0"/>
                        <a:t>43.9</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4" name="Google Shape;34;p5"/>
          <p:cNvSpPr txBox="1">
            <a:spLocks noGrp="1"/>
          </p:cNvSpPr>
          <p:nvPr>
            <p:ph type="title"/>
          </p:nvPr>
        </p:nvSpPr>
        <p:spPr>
          <a:xfrm>
            <a:off x="838200" y="1064029"/>
            <a:ext cx="10515600" cy="626659"/>
          </a:xfrm>
          <a:prstGeom prst="rect">
            <a:avLst/>
          </a:prstGeom>
          <a:noFill/>
          <a:ln>
            <a:noFill/>
          </a:ln>
        </p:spPr>
        <p:txBody>
          <a:bodyPr/>
          <a:lstStyle/>
          <a:p>
            <a:pPr marL="0" lvl="0" indent="0">
              <a:buNone/>
            </a:pPr>
            <a:r>
              <a:t>Municipios distritales</a:t>
            </a:r>
          </a:p>
        </p:txBody>
      </p:sp>
      <p:sp>
        <p:nvSpPr>
          <p:cNvPr id="4" name="Marcador de contenido 3">
            <a:extLst>
              <a:ext uri="{FF2B5EF4-FFF2-40B4-BE49-F238E27FC236}">
                <a16:creationId xmlns:a16="http://schemas.microsoft.com/office/drawing/2014/main" id="{AB28AFF7-CFB1-4E4B-8F09-417A21651F78}"/>
              </a:ext>
            </a:extLst>
          </p:cNvPr>
          <p:cNvSpPr>
            <a:spLocks noGrp="1"/>
          </p:cNvSpPr>
          <p:nvPr>
            <p:ph sz="quarter" idx="14"/>
          </p:nvPr>
        </p:nvSpPr>
        <p:spPr/>
        <p:txBody>
          <a:bodyPr>
            <a:normAutofit lnSpcReduction="10000"/>
          </a:bodyPr>
          <a:lstStyle/>
          <a:p>
            <a:pPr marL="0" lvl="0" indent="0">
              <a:buNone/>
            </a:pPr>
            <a:r>
              <a:t>Respecto a los distritos, nuevamente se puede ver que quienes reciben más presupuesto en ese rubro están en La Convención.</a:t>
            </a:r>
          </a:p>
          <a:p>
            <a:pPr marL="0" lvl="0" indent="0">
              <a:buNone/>
            </a:pPr>
            <a:r>
              <a:t>No solo eso, sino que el aporte del rubro “CANON Y SOBRECANON, REGALIAS, RENTA DE ADUANAS Y PARTICIPACIONES” tiene un peso muy significativo en su presupuesto.</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798476870"/>
              </p:ext>
            </p:extLst>
          </p:nvPr>
        </p:nvGraphicFramePr>
        <p:xfrm>
          <a:off x="5092700" y="1981200"/>
          <a:ext cx="6223000" cy="3657600"/>
        </p:xfrm>
        <a:graphic>
          <a:graphicData uri="http://schemas.openxmlformats.org/drawingml/2006/table">
            <a:tbl>
              <a:tblPr firstRow="1" bandRow="1">
                <a:tableStyleId>{5C22544A-7EE6-4342-B048-85BDC9FD1C3A}</a:tableStyleId>
              </a:tblPr>
              <a:tblGrid>
                <a:gridCol w="1244600">
                  <a:extLst>
                    <a:ext uri="{9D8B030D-6E8A-4147-A177-3AD203B41FA5}">
                      <a16:colId xmlns:a16="http://schemas.microsoft.com/office/drawing/2014/main" val="20000"/>
                    </a:ext>
                  </a:extLst>
                </a:gridCol>
                <a:gridCol w="1244600">
                  <a:extLst>
                    <a:ext uri="{9D8B030D-6E8A-4147-A177-3AD203B41FA5}">
                      <a16:colId xmlns:a16="http://schemas.microsoft.com/office/drawing/2014/main" val="20001"/>
                    </a:ext>
                  </a:extLst>
                </a:gridCol>
                <a:gridCol w="1244600">
                  <a:extLst>
                    <a:ext uri="{9D8B030D-6E8A-4147-A177-3AD203B41FA5}">
                      <a16:colId xmlns:a16="http://schemas.microsoft.com/office/drawing/2014/main" val="20002"/>
                    </a:ext>
                  </a:extLst>
                </a:gridCol>
                <a:gridCol w="1244600">
                  <a:extLst>
                    <a:ext uri="{9D8B030D-6E8A-4147-A177-3AD203B41FA5}">
                      <a16:colId xmlns:a16="http://schemas.microsoft.com/office/drawing/2014/main" val="20003"/>
                    </a:ext>
                  </a:extLst>
                </a:gridCol>
                <a:gridCol w="1244600">
                  <a:extLst>
                    <a:ext uri="{9D8B030D-6E8A-4147-A177-3AD203B41FA5}">
                      <a16:colId xmlns:a16="http://schemas.microsoft.com/office/drawing/2014/main" val="20004"/>
                    </a:ext>
                  </a:extLst>
                </a:gridCol>
              </a:tblGrid>
              <a:tr h="0">
                <a:tc>
                  <a:txBody>
                    <a:bodyPr/>
                    <a:lstStyle/>
                    <a:p>
                      <a:pPr marL="0" lvl="0" indent="0" algn="l">
                        <a:buNone/>
                      </a:pPr>
                      <a:r>
                        <a:rPr sz="1200" dirty="0" err="1"/>
                        <a:t>provincia</a:t>
                      </a:r>
                      <a:endParaRPr sz="1200" dirty="0"/>
                    </a:p>
                  </a:txBody>
                  <a:tcPr/>
                </a:tc>
                <a:tc>
                  <a:txBody>
                    <a:bodyPr/>
                    <a:lstStyle/>
                    <a:p>
                      <a:pPr marL="0" lvl="0" indent="0" algn="l">
                        <a:buNone/>
                      </a:pPr>
                      <a:r>
                        <a:rPr sz="1200"/>
                        <a:t>distrito</a:t>
                      </a:r>
                    </a:p>
                  </a:txBody>
                  <a:tcPr/>
                </a:tc>
                <a:tc>
                  <a:txBody>
                    <a:bodyPr/>
                    <a:lstStyle/>
                    <a:p>
                      <a:pPr marL="0" lvl="0" indent="0" algn="r">
                        <a:buNone/>
                      </a:pPr>
                      <a:r>
                        <a:rPr sz="1200"/>
                        <a:t>pim rubro</a:t>
                      </a:r>
                    </a:p>
                  </a:txBody>
                  <a:tcPr/>
                </a:tc>
                <a:tc>
                  <a:txBody>
                    <a:bodyPr/>
                    <a:lstStyle/>
                    <a:p>
                      <a:pPr marL="0" lvl="0" indent="0" algn="r">
                        <a:buNone/>
                      </a:pPr>
                      <a:r>
                        <a:rPr sz="1200"/>
                        <a:t>peso rubro</a:t>
                      </a:r>
                    </a:p>
                  </a:txBody>
                  <a:tcPr/>
                </a:tc>
                <a:tc>
                  <a:txBody>
                    <a:bodyPr/>
                    <a:lstStyle/>
                    <a:p>
                      <a:pPr marL="0" lvl="0" indent="0" algn="r">
                        <a:buNone/>
                      </a:pPr>
                      <a:r>
                        <a:rPr sz="1200"/>
                        <a:t>ejecucion rubro</a:t>
                      </a:r>
                    </a:p>
                  </a:txBody>
                  <a:tcPr/>
                </a:tc>
                <a:extLst>
                  <a:ext uri="{0D108BD9-81ED-4DB2-BD59-A6C34878D82A}">
                    <a16:rowId xmlns:a16="http://schemas.microsoft.com/office/drawing/2014/main" val="10000"/>
                  </a:ext>
                </a:extLst>
              </a:tr>
              <a:tr h="0">
                <a:tc>
                  <a:txBody>
                    <a:bodyPr/>
                    <a:lstStyle/>
                    <a:p>
                      <a:pPr marL="0" lvl="0" indent="0" algn="l">
                        <a:buNone/>
                      </a:pPr>
                      <a:r>
                        <a:rPr sz="1200"/>
                        <a:t>LA CONVENCION</a:t>
                      </a:r>
                    </a:p>
                  </a:txBody>
                  <a:tcPr/>
                </a:tc>
                <a:tc>
                  <a:txBody>
                    <a:bodyPr/>
                    <a:lstStyle/>
                    <a:p>
                      <a:pPr marL="0" lvl="0" indent="0" algn="l">
                        <a:buNone/>
                      </a:pPr>
                      <a:r>
                        <a:rPr sz="1200"/>
                        <a:t>PICHARI</a:t>
                      </a:r>
                    </a:p>
                  </a:txBody>
                  <a:tcPr/>
                </a:tc>
                <a:tc>
                  <a:txBody>
                    <a:bodyPr/>
                    <a:lstStyle/>
                    <a:p>
                      <a:pPr marL="0" lvl="0" indent="0" algn="r">
                        <a:buNone/>
                      </a:pPr>
                      <a:r>
                        <a:rPr sz="1200"/>
                        <a:t>180335035</a:t>
                      </a:r>
                    </a:p>
                  </a:txBody>
                  <a:tcPr/>
                </a:tc>
                <a:tc>
                  <a:txBody>
                    <a:bodyPr/>
                    <a:lstStyle/>
                    <a:p>
                      <a:pPr marL="0" lvl="0" indent="0" algn="r">
                        <a:buNone/>
                      </a:pPr>
                      <a:r>
                        <a:rPr sz="1200"/>
                        <a:t>85.5</a:t>
                      </a:r>
                    </a:p>
                  </a:txBody>
                  <a:tcPr/>
                </a:tc>
                <a:tc>
                  <a:txBody>
                    <a:bodyPr/>
                    <a:lstStyle/>
                    <a:p>
                      <a:pPr marL="0" lvl="0" indent="0" algn="r">
                        <a:buNone/>
                      </a:pPr>
                      <a:r>
                        <a:rPr sz="1200"/>
                        <a:t>49.5</a:t>
                      </a:r>
                    </a:p>
                  </a:txBody>
                  <a:tcPr/>
                </a:tc>
                <a:extLst>
                  <a:ext uri="{0D108BD9-81ED-4DB2-BD59-A6C34878D82A}">
                    <a16:rowId xmlns:a16="http://schemas.microsoft.com/office/drawing/2014/main" val="10001"/>
                  </a:ext>
                </a:extLst>
              </a:tr>
              <a:tr h="0">
                <a:tc>
                  <a:txBody>
                    <a:bodyPr/>
                    <a:lstStyle/>
                    <a:p>
                      <a:pPr marL="0" lvl="0" indent="0" algn="l">
                        <a:buNone/>
                      </a:pPr>
                      <a:r>
                        <a:rPr sz="1200"/>
                        <a:t>LA CONVENCION</a:t>
                      </a:r>
                    </a:p>
                  </a:txBody>
                  <a:tcPr/>
                </a:tc>
                <a:tc>
                  <a:txBody>
                    <a:bodyPr/>
                    <a:lstStyle/>
                    <a:p>
                      <a:pPr marL="0" lvl="0" indent="0" algn="l">
                        <a:buNone/>
                      </a:pPr>
                      <a:r>
                        <a:rPr sz="1200"/>
                        <a:t>KIMBIRI</a:t>
                      </a:r>
                    </a:p>
                  </a:txBody>
                  <a:tcPr/>
                </a:tc>
                <a:tc>
                  <a:txBody>
                    <a:bodyPr/>
                    <a:lstStyle/>
                    <a:p>
                      <a:pPr marL="0" lvl="0" indent="0" algn="r">
                        <a:buNone/>
                      </a:pPr>
                      <a:r>
                        <a:rPr sz="1200"/>
                        <a:t>135956295</a:t>
                      </a:r>
                    </a:p>
                  </a:txBody>
                  <a:tcPr/>
                </a:tc>
                <a:tc>
                  <a:txBody>
                    <a:bodyPr/>
                    <a:lstStyle/>
                    <a:p>
                      <a:pPr marL="0" lvl="0" indent="0" algn="r">
                        <a:buNone/>
                      </a:pPr>
                      <a:r>
                        <a:rPr sz="1200"/>
                        <a:t>87.9</a:t>
                      </a:r>
                    </a:p>
                  </a:txBody>
                  <a:tcPr/>
                </a:tc>
                <a:tc>
                  <a:txBody>
                    <a:bodyPr/>
                    <a:lstStyle/>
                    <a:p>
                      <a:pPr marL="0" lvl="0" indent="0" algn="r">
                        <a:buNone/>
                      </a:pPr>
                      <a:r>
                        <a:rPr sz="1200"/>
                        <a:t>44.6</a:t>
                      </a:r>
                    </a:p>
                  </a:txBody>
                  <a:tcPr/>
                </a:tc>
                <a:extLst>
                  <a:ext uri="{0D108BD9-81ED-4DB2-BD59-A6C34878D82A}">
                    <a16:rowId xmlns:a16="http://schemas.microsoft.com/office/drawing/2014/main" val="10002"/>
                  </a:ext>
                </a:extLst>
              </a:tr>
              <a:tr h="0">
                <a:tc>
                  <a:txBody>
                    <a:bodyPr/>
                    <a:lstStyle/>
                    <a:p>
                      <a:pPr marL="0" lvl="0" indent="0" algn="l">
                        <a:buNone/>
                      </a:pPr>
                      <a:r>
                        <a:rPr sz="1200"/>
                        <a:t>LA CONVENCION</a:t>
                      </a:r>
                    </a:p>
                  </a:txBody>
                  <a:tcPr/>
                </a:tc>
                <a:tc>
                  <a:txBody>
                    <a:bodyPr/>
                    <a:lstStyle/>
                    <a:p>
                      <a:pPr marL="0" lvl="0" indent="0" algn="l">
                        <a:buNone/>
                      </a:pPr>
                      <a:r>
                        <a:rPr sz="1200"/>
                        <a:t>UNION ASHANINKA</a:t>
                      </a:r>
                    </a:p>
                  </a:txBody>
                  <a:tcPr/>
                </a:tc>
                <a:tc>
                  <a:txBody>
                    <a:bodyPr/>
                    <a:lstStyle/>
                    <a:p>
                      <a:pPr marL="0" lvl="0" indent="0" algn="r">
                        <a:buNone/>
                      </a:pPr>
                      <a:r>
                        <a:rPr sz="1200"/>
                        <a:t>72374049</a:t>
                      </a:r>
                    </a:p>
                  </a:txBody>
                  <a:tcPr/>
                </a:tc>
                <a:tc>
                  <a:txBody>
                    <a:bodyPr/>
                    <a:lstStyle/>
                    <a:p>
                      <a:pPr marL="0" lvl="0" indent="0" algn="r">
                        <a:buNone/>
                      </a:pPr>
                      <a:r>
                        <a:rPr sz="1200"/>
                        <a:t>98.9</a:t>
                      </a:r>
                    </a:p>
                  </a:txBody>
                  <a:tcPr/>
                </a:tc>
                <a:tc>
                  <a:txBody>
                    <a:bodyPr/>
                    <a:lstStyle/>
                    <a:p>
                      <a:pPr marL="0" lvl="0" indent="0" algn="r">
                        <a:buNone/>
                      </a:pPr>
                      <a:r>
                        <a:rPr sz="1200"/>
                        <a:t>39.7</a:t>
                      </a:r>
                    </a:p>
                  </a:txBody>
                  <a:tcPr/>
                </a:tc>
                <a:extLst>
                  <a:ext uri="{0D108BD9-81ED-4DB2-BD59-A6C34878D82A}">
                    <a16:rowId xmlns:a16="http://schemas.microsoft.com/office/drawing/2014/main" val="10003"/>
                  </a:ext>
                </a:extLst>
              </a:tr>
              <a:tr h="0">
                <a:tc>
                  <a:txBody>
                    <a:bodyPr/>
                    <a:lstStyle/>
                    <a:p>
                      <a:pPr marL="0" lvl="0" indent="0" algn="l">
                        <a:buNone/>
                      </a:pPr>
                      <a:r>
                        <a:rPr sz="1200"/>
                        <a:t>LA CONVENCION</a:t>
                      </a:r>
                    </a:p>
                  </a:txBody>
                  <a:tcPr/>
                </a:tc>
                <a:tc>
                  <a:txBody>
                    <a:bodyPr/>
                    <a:lstStyle/>
                    <a:p>
                      <a:pPr marL="0" lvl="0" indent="0" algn="l">
                        <a:buNone/>
                      </a:pPr>
                      <a:r>
                        <a:rPr sz="1200"/>
                        <a:t>MANITEA</a:t>
                      </a:r>
                    </a:p>
                  </a:txBody>
                  <a:tcPr/>
                </a:tc>
                <a:tc>
                  <a:txBody>
                    <a:bodyPr/>
                    <a:lstStyle/>
                    <a:p>
                      <a:pPr marL="0" lvl="0" indent="0" algn="r">
                        <a:buNone/>
                      </a:pPr>
                      <a:r>
                        <a:rPr sz="1200"/>
                        <a:t>45415072</a:t>
                      </a:r>
                    </a:p>
                  </a:txBody>
                  <a:tcPr/>
                </a:tc>
                <a:tc>
                  <a:txBody>
                    <a:bodyPr/>
                    <a:lstStyle/>
                    <a:p>
                      <a:pPr marL="0" lvl="0" indent="0" algn="r">
                        <a:buNone/>
                      </a:pPr>
                      <a:r>
                        <a:rPr sz="1200"/>
                        <a:t>98.0</a:t>
                      </a:r>
                    </a:p>
                  </a:txBody>
                  <a:tcPr/>
                </a:tc>
                <a:tc>
                  <a:txBody>
                    <a:bodyPr/>
                    <a:lstStyle/>
                    <a:p>
                      <a:pPr marL="0" lvl="0" indent="0" algn="r">
                        <a:buNone/>
                      </a:pPr>
                      <a:r>
                        <a:rPr sz="1200"/>
                        <a:t>45.8</a:t>
                      </a:r>
                    </a:p>
                  </a:txBody>
                  <a:tcPr/>
                </a:tc>
                <a:extLst>
                  <a:ext uri="{0D108BD9-81ED-4DB2-BD59-A6C34878D82A}">
                    <a16:rowId xmlns:a16="http://schemas.microsoft.com/office/drawing/2014/main" val="10004"/>
                  </a:ext>
                </a:extLst>
              </a:tr>
              <a:tr h="0">
                <a:tc>
                  <a:txBody>
                    <a:bodyPr/>
                    <a:lstStyle/>
                    <a:p>
                      <a:pPr marL="0" lvl="0" indent="0" algn="l">
                        <a:buNone/>
                      </a:pPr>
                      <a:r>
                        <a:rPr sz="1200"/>
                        <a:t>LA CONVENCION</a:t>
                      </a:r>
                    </a:p>
                  </a:txBody>
                  <a:tcPr/>
                </a:tc>
                <a:tc>
                  <a:txBody>
                    <a:bodyPr/>
                    <a:lstStyle/>
                    <a:p>
                      <a:pPr marL="0" lvl="0" indent="0" algn="l">
                        <a:buNone/>
                      </a:pPr>
                      <a:r>
                        <a:rPr sz="1200"/>
                        <a:t>VILLA KINTIARINA</a:t>
                      </a:r>
                    </a:p>
                  </a:txBody>
                  <a:tcPr/>
                </a:tc>
                <a:tc>
                  <a:txBody>
                    <a:bodyPr/>
                    <a:lstStyle/>
                    <a:p>
                      <a:pPr marL="0" lvl="0" indent="0" algn="r">
                        <a:buNone/>
                      </a:pPr>
                      <a:r>
                        <a:rPr sz="1200"/>
                        <a:t>33047233</a:t>
                      </a:r>
                    </a:p>
                  </a:txBody>
                  <a:tcPr/>
                </a:tc>
                <a:tc>
                  <a:txBody>
                    <a:bodyPr/>
                    <a:lstStyle/>
                    <a:p>
                      <a:pPr marL="0" lvl="0" indent="0" algn="r">
                        <a:buNone/>
                      </a:pPr>
                      <a:r>
                        <a:rPr sz="1200"/>
                        <a:t>72.6</a:t>
                      </a:r>
                    </a:p>
                  </a:txBody>
                  <a:tcPr/>
                </a:tc>
                <a:tc>
                  <a:txBody>
                    <a:bodyPr/>
                    <a:lstStyle/>
                    <a:p>
                      <a:pPr marL="0" lvl="0" indent="0" algn="r">
                        <a:buNone/>
                      </a:pPr>
                      <a:r>
                        <a:rPr sz="1200"/>
                        <a:t>39.5</a:t>
                      </a:r>
                    </a:p>
                  </a:txBody>
                  <a:tcPr/>
                </a:tc>
                <a:extLst>
                  <a:ext uri="{0D108BD9-81ED-4DB2-BD59-A6C34878D82A}">
                    <a16:rowId xmlns:a16="http://schemas.microsoft.com/office/drawing/2014/main" val="10005"/>
                  </a:ext>
                </a:extLst>
              </a:tr>
              <a:tr h="0">
                <a:tc>
                  <a:txBody>
                    <a:bodyPr/>
                    <a:lstStyle/>
                    <a:p>
                      <a:pPr marL="0" lvl="0" indent="0" algn="l">
                        <a:buNone/>
                      </a:pPr>
                      <a:r>
                        <a:rPr sz="1200"/>
                        <a:t>LA CONVENCION</a:t>
                      </a:r>
                    </a:p>
                  </a:txBody>
                  <a:tcPr/>
                </a:tc>
                <a:tc>
                  <a:txBody>
                    <a:bodyPr/>
                    <a:lstStyle/>
                    <a:p>
                      <a:pPr marL="0" lvl="0" indent="0" algn="l">
                        <a:buNone/>
                      </a:pPr>
                      <a:r>
                        <a:rPr sz="1200"/>
                        <a:t>CIELO PUNCO</a:t>
                      </a:r>
                    </a:p>
                  </a:txBody>
                  <a:tcPr/>
                </a:tc>
                <a:tc>
                  <a:txBody>
                    <a:bodyPr/>
                    <a:lstStyle/>
                    <a:p>
                      <a:pPr marL="0" lvl="0" indent="0" algn="r">
                        <a:buNone/>
                      </a:pPr>
                      <a:r>
                        <a:rPr sz="1200"/>
                        <a:t>30251538</a:t>
                      </a:r>
                    </a:p>
                  </a:txBody>
                  <a:tcPr/>
                </a:tc>
                <a:tc>
                  <a:txBody>
                    <a:bodyPr/>
                    <a:lstStyle/>
                    <a:p>
                      <a:pPr marL="0" lvl="0" indent="0" algn="r">
                        <a:buNone/>
                      </a:pPr>
                      <a:r>
                        <a:rPr sz="1200"/>
                        <a:t>98.5</a:t>
                      </a:r>
                    </a:p>
                  </a:txBody>
                  <a:tcPr/>
                </a:tc>
                <a:tc>
                  <a:txBody>
                    <a:bodyPr/>
                    <a:lstStyle/>
                    <a:p>
                      <a:pPr marL="0" lvl="0" indent="0" algn="r">
                        <a:buNone/>
                      </a:pPr>
                      <a:r>
                        <a:rPr sz="1200"/>
                        <a:t>60.0</a:t>
                      </a:r>
                    </a:p>
                  </a:txBody>
                  <a:tcPr/>
                </a:tc>
                <a:extLst>
                  <a:ext uri="{0D108BD9-81ED-4DB2-BD59-A6C34878D82A}">
                    <a16:rowId xmlns:a16="http://schemas.microsoft.com/office/drawing/2014/main" val="10006"/>
                  </a:ext>
                </a:extLst>
              </a:tr>
              <a:tr h="0">
                <a:tc>
                  <a:txBody>
                    <a:bodyPr/>
                    <a:lstStyle/>
                    <a:p>
                      <a:pPr marL="0" lvl="0" indent="0" algn="l">
                        <a:buNone/>
                      </a:pPr>
                      <a:r>
                        <a:rPr sz="1200"/>
                        <a:t>LA CONVENCION</a:t>
                      </a:r>
                    </a:p>
                  </a:txBody>
                  <a:tcPr/>
                </a:tc>
                <a:tc>
                  <a:txBody>
                    <a:bodyPr/>
                    <a:lstStyle/>
                    <a:p>
                      <a:pPr marL="0" lvl="0" indent="0" algn="l">
                        <a:buNone/>
                      </a:pPr>
                      <a:r>
                        <a:rPr sz="1200"/>
                        <a:t>VILLA VIRGEN</a:t>
                      </a:r>
                    </a:p>
                  </a:txBody>
                  <a:tcPr/>
                </a:tc>
                <a:tc>
                  <a:txBody>
                    <a:bodyPr/>
                    <a:lstStyle/>
                    <a:p>
                      <a:pPr marL="0" lvl="0" indent="0" algn="r">
                        <a:buNone/>
                      </a:pPr>
                      <a:r>
                        <a:rPr sz="1200"/>
                        <a:t>24546762</a:t>
                      </a:r>
                    </a:p>
                  </a:txBody>
                  <a:tcPr/>
                </a:tc>
                <a:tc>
                  <a:txBody>
                    <a:bodyPr/>
                    <a:lstStyle/>
                    <a:p>
                      <a:pPr marL="0" lvl="0" indent="0" algn="r">
                        <a:buNone/>
                      </a:pPr>
                      <a:r>
                        <a:rPr sz="1200"/>
                        <a:t>81.0</a:t>
                      </a:r>
                    </a:p>
                  </a:txBody>
                  <a:tcPr/>
                </a:tc>
                <a:tc>
                  <a:txBody>
                    <a:bodyPr/>
                    <a:lstStyle/>
                    <a:p>
                      <a:pPr marL="0" lvl="0" indent="0" algn="r">
                        <a:buNone/>
                      </a:pPr>
                      <a:r>
                        <a:rPr sz="1200" dirty="0"/>
                        <a:t>46.6</a:t>
                      </a:r>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54526137"/>
              </p:ext>
            </p:extLst>
          </p:nvPr>
        </p:nvGraphicFramePr>
        <p:xfrm>
          <a:off x="838199" y="1981200"/>
          <a:ext cx="4863860" cy="3840480"/>
        </p:xfrm>
        <a:graphic>
          <a:graphicData uri="http://schemas.openxmlformats.org/drawingml/2006/table">
            <a:tbl>
              <a:tblPr firstRow="1" bandRow="1">
                <a:tableStyleId>{5C22544A-7EE6-4342-B048-85BDC9FD1C3A}</a:tableStyleId>
              </a:tblPr>
              <a:tblGrid>
                <a:gridCol w="972772">
                  <a:extLst>
                    <a:ext uri="{9D8B030D-6E8A-4147-A177-3AD203B41FA5}">
                      <a16:colId xmlns:a16="http://schemas.microsoft.com/office/drawing/2014/main" val="20000"/>
                    </a:ext>
                  </a:extLst>
                </a:gridCol>
                <a:gridCol w="1432561">
                  <a:extLst>
                    <a:ext uri="{9D8B030D-6E8A-4147-A177-3AD203B41FA5}">
                      <a16:colId xmlns:a16="http://schemas.microsoft.com/office/drawing/2014/main" val="20001"/>
                    </a:ext>
                  </a:extLst>
                </a:gridCol>
                <a:gridCol w="879894">
                  <a:extLst>
                    <a:ext uri="{9D8B030D-6E8A-4147-A177-3AD203B41FA5}">
                      <a16:colId xmlns:a16="http://schemas.microsoft.com/office/drawing/2014/main" val="20002"/>
                    </a:ext>
                  </a:extLst>
                </a:gridCol>
                <a:gridCol w="605861">
                  <a:extLst>
                    <a:ext uri="{9D8B030D-6E8A-4147-A177-3AD203B41FA5}">
                      <a16:colId xmlns:a16="http://schemas.microsoft.com/office/drawing/2014/main" val="20003"/>
                    </a:ext>
                  </a:extLst>
                </a:gridCol>
                <a:gridCol w="972772">
                  <a:extLst>
                    <a:ext uri="{9D8B030D-6E8A-4147-A177-3AD203B41FA5}">
                      <a16:colId xmlns:a16="http://schemas.microsoft.com/office/drawing/2014/main" val="20004"/>
                    </a:ext>
                  </a:extLst>
                </a:gridCol>
              </a:tblGrid>
              <a:tr h="0">
                <a:tc>
                  <a:txBody>
                    <a:bodyPr/>
                    <a:lstStyle/>
                    <a:p>
                      <a:pPr marL="0" lvl="0" indent="0" algn="l">
                        <a:buNone/>
                      </a:pPr>
                      <a:r>
                        <a:rPr sz="1200"/>
                        <a:t>provincia</a:t>
                      </a:r>
                    </a:p>
                  </a:txBody>
                  <a:tcPr/>
                </a:tc>
                <a:tc>
                  <a:txBody>
                    <a:bodyPr/>
                    <a:lstStyle/>
                    <a:p>
                      <a:pPr marL="0" lvl="0" indent="0" algn="l">
                        <a:buNone/>
                      </a:pPr>
                      <a:r>
                        <a:rPr sz="1200"/>
                        <a:t>distrito</a:t>
                      </a:r>
                    </a:p>
                  </a:txBody>
                  <a:tcPr/>
                </a:tc>
                <a:tc>
                  <a:txBody>
                    <a:bodyPr/>
                    <a:lstStyle/>
                    <a:p>
                      <a:pPr marL="0" lvl="0" indent="0" algn="r">
                        <a:buNone/>
                      </a:pPr>
                      <a:r>
                        <a:rPr sz="1200"/>
                        <a:t>pim rubro</a:t>
                      </a:r>
                    </a:p>
                  </a:txBody>
                  <a:tcPr/>
                </a:tc>
                <a:tc>
                  <a:txBody>
                    <a:bodyPr/>
                    <a:lstStyle/>
                    <a:p>
                      <a:pPr marL="0" lvl="0" indent="0" algn="r">
                        <a:buNone/>
                      </a:pPr>
                      <a:r>
                        <a:rPr sz="1200" dirty="0"/>
                        <a:t>peso </a:t>
                      </a:r>
                      <a:r>
                        <a:rPr sz="1200" dirty="0" err="1"/>
                        <a:t>rubro</a:t>
                      </a:r>
                      <a:endParaRPr sz="1200" dirty="0"/>
                    </a:p>
                  </a:txBody>
                  <a:tcPr/>
                </a:tc>
                <a:tc>
                  <a:txBody>
                    <a:bodyPr/>
                    <a:lstStyle/>
                    <a:p>
                      <a:pPr marL="0" lvl="0" indent="0" algn="r">
                        <a:buNone/>
                      </a:pPr>
                      <a:r>
                        <a:rPr sz="1200" dirty="0" err="1"/>
                        <a:t>ejecucion</a:t>
                      </a:r>
                      <a:r>
                        <a:rPr sz="1200" dirty="0"/>
                        <a:t> </a:t>
                      </a:r>
                      <a:r>
                        <a:rPr sz="1200" dirty="0" err="1"/>
                        <a:t>rubro</a:t>
                      </a:r>
                      <a:endParaRPr sz="1200" dirty="0"/>
                    </a:p>
                  </a:txBody>
                  <a:tcPr/>
                </a:tc>
                <a:extLst>
                  <a:ext uri="{0D108BD9-81ED-4DB2-BD59-A6C34878D82A}">
                    <a16:rowId xmlns:a16="http://schemas.microsoft.com/office/drawing/2014/main" val="10000"/>
                  </a:ext>
                </a:extLst>
              </a:tr>
              <a:tr h="0">
                <a:tc>
                  <a:txBody>
                    <a:bodyPr/>
                    <a:lstStyle/>
                    <a:p>
                      <a:pPr marL="0" lvl="0" indent="0" algn="l">
                        <a:buNone/>
                      </a:pPr>
                      <a:r>
                        <a:rPr sz="1200"/>
                        <a:t>LA MAR</a:t>
                      </a:r>
                    </a:p>
                  </a:txBody>
                  <a:tcPr/>
                </a:tc>
                <a:tc>
                  <a:txBody>
                    <a:bodyPr/>
                    <a:lstStyle/>
                    <a:p>
                      <a:pPr marL="0" lvl="0" indent="0" algn="l">
                        <a:buNone/>
                      </a:pPr>
                      <a:r>
                        <a:rPr sz="1200"/>
                        <a:t>ANCO</a:t>
                      </a:r>
                    </a:p>
                  </a:txBody>
                  <a:tcPr/>
                </a:tc>
                <a:tc>
                  <a:txBody>
                    <a:bodyPr/>
                    <a:lstStyle/>
                    <a:p>
                      <a:pPr marL="0" lvl="0" indent="0" algn="r">
                        <a:buNone/>
                      </a:pPr>
                      <a:r>
                        <a:rPr sz="1200"/>
                        <a:t>10549129</a:t>
                      </a:r>
                    </a:p>
                  </a:txBody>
                  <a:tcPr/>
                </a:tc>
                <a:tc>
                  <a:txBody>
                    <a:bodyPr/>
                    <a:lstStyle/>
                    <a:p>
                      <a:pPr marL="0" lvl="0" indent="0" algn="r">
                        <a:buNone/>
                      </a:pPr>
                      <a:r>
                        <a:rPr sz="1200"/>
                        <a:t>55.5</a:t>
                      </a:r>
                    </a:p>
                  </a:txBody>
                  <a:tcPr/>
                </a:tc>
                <a:tc>
                  <a:txBody>
                    <a:bodyPr/>
                    <a:lstStyle/>
                    <a:p>
                      <a:pPr marL="0" lvl="0" indent="0" algn="r">
                        <a:buNone/>
                      </a:pPr>
                      <a:r>
                        <a:rPr sz="1200" dirty="0"/>
                        <a:t>15.8</a:t>
                      </a:r>
                    </a:p>
                  </a:txBody>
                  <a:tcPr/>
                </a:tc>
                <a:extLst>
                  <a:ext uri="{0D108BD9-81ED-4DB2-BD59-A6C34878D82A}">
                    <a16:rowId xmlns:a16="http://schemas.microsoft.com/office/drawing/2014/main" val="10001"/>
                  </a:ext>
                </a:extLst>
              </a:tr>
              <a:tr h="0">
                <a:tc>
                  <a:txBody>
                    <a:bodyPr/>
                    <a:lstStyle/>
                    <a:p>
                      <a:pPr marL="0" lvl="0" indent="0" algn="l">
                        <a:buNone/>
                      </a:pPr>
                      <a:r>
                        <a:rPr sz="1200"/>
                        <a:t>LA MAR</a:t>
                      </a:r>
                    </a:p>
                  </a:txBody>
                  <a:tcPr/>
                </a:tc>
                <a:tc>
                  <a:txBody>
                    <a:bodyPr/>
                    <a:lstStyle/>
                    <a:p>
                      <a:pPr marL="0" lvl="0" indent="0" algn="l">
                        <a:buNone/>
                      </a:pPr>
                      <a:r>
                        <a:rPr sz="1200"/>
                        <a:t>CHUNGUI</a:t>
                      </a:r>
                    </a:p>
                  </a:txBody>
                  <a:tcPr/>
                </a:tc>
                <a:tc>
                  <a:txBody>
                    <a:bodyPr/>
                    <a:lstStyle/>
                    <a:p>
                      <a:pPr marL="0" lvl="0" indent="0" algn="r">
                        <a:buNone/>
                      </a:pPr>
                      <a:r>
                        <a:rPr sz="1200"/>
                        <a:t>9674953</a:t>
                      </a:r>
                    </a:p>
                  </a:txBody>
                  <a:tcPr/>
                </a:tc>
                <a:tc>
                  <a:txBody>
                    <a:bodyPr/>
                    <a:lstStyle/>
                    <a:p>
                      <a:pPr marL="0" lvl="0" indent="0" algn="r">
                        <a:buNone/>
                      </a:pPr>
                      <a:r>
                        <a:rPr sz="1200"/>
                        <a:t>30.6</a:t>
                      </a:r>
                    </a:p>
                  </a:txBody>
                  <a:tcPr/>
                </a:tc>
                <a:tc>
                  <a:txBody>
                    <a:bodyPr/>
                    <a:lstStyle/>
                    <a:p>
                      <a:pPr marL="0" lvl="0" indent="0" algn="r">
                        <a:buNone/>
                      </a:pPr>
                      <a:r>
                        <a:rPr sz="1200"/>
                        <a:t>58.5</a:t>
                      </a:r>
                    </a:p>
                  </a:txBody>
                  <a:tcPr/>
                </a:tc>
                <a:extLst>
                  <a:ext uri="{0D108BD9-81ED-4DB2-BD59-A6C34878D82A}">
                    <a16:rowId xmlns:a16="http://schemas.microsoft.com/office/drawing/2014/main" val="10002"/>
                  </a:ext>
                </a:extLst>
              </a:tr>
              <a:tr h="0">
                <a:tc>
                  <a:txBody>
                    <a:bodyPr/>
                    <a:lstStyle/>
                    <a:p>
                      <a:pPr marL="0" lvl="0" indent="0" algn="l">
                        <a:buNone/>
                      </a:pPr>
                      <a:r>
                        <a:rPr sz="1200"/>
                        <a:t>LA MAR</a:t>
                      </a:r>
                    </a:p>
                  </a:txBody>
                  <a:tcPr/>
                </a:tc>
                <a:tc>
                  <a:txBody>
                    <a:bodyPr/>
                    <a:lstStyle/>
                    <a:p>
                      <a:pPr marL="0" lvl="0" indent="0" algn="l">
                        <a:buNone/>
                      </a:pPr>
                      <a:r>
                        <a:rPr sz="1200"/>
                        <a:t>ANCHIHUAY</a:t>
                      </a:r>
                    </a:p>
                  </a:txBody>
                  <a:tcPr/>
                </a:tc>
                <a:tc>
                  <a:txBody>
                    <a:bodyPr/>
                    <a:lstStyle/>
                    <a:p>
                      <a:pPr marL="0" lvl="0" indent="0" algn="r">
                        <a:buNone/>
                      </a:pPr>
                      <a:r>
                        <a:rPr sz="1200"/>
                        <a:t>8366115</a:t>
                      </a:r>
                    </a:p>
                  </a:txBody>
                  <a:tcPr/>
                </a:tc>
                <a:tc>
                  <a:txBody>
                    <a:bodyPr/>
                    <a:lstStyle/>
                    <a:p>
                      <a:pPr marL="0" lvl="0" indent="0" algn="r">
                        <a:buNone/>
                      </a:pPr>
                      <a:r>
                        <a:rPr sz="1200"/>
                        <a:t>36.8</a:t>
                      </a:r>
                    </a:p>
                  </a:txBody>
                  <a:tcPr/>
                </a:tc>
                <a:tc>
                  <a:txBody>
                    <a:bodyPr/>
                    <a:lstStyle/>
                    <a:p>
                      <a:pPr marL="0" lvl="0" indent="0" algn="r">
                        <a:buNone/>
                      </a:pPr>
                      <a:r>
                        <a:rPr sz="1200"/>
                        <a:t>32.8</a:t>
                      </a:r>
                    </a:p>
                  </a:txBody>
                  <a:tcPr/>
                </a:tc>
                <a:extLst>
                  <a:ext uri="{0D108BD9-81ED-4DB2-BD59-A6C34878D82A}">
                    <a16:rowId xmlns:a16="http://schemas.microsoft.com/office/drawing/2014/main" val="10003"/>
                  </a:ext>
                </a:extLst>
              </a:tr>
              <a:tr h="0">
                <a:tc>
                  <a:txBody>
                    <a:bodyPr/>
                    <a:lstStyle/>
                    <a:p>
                      <a:pPr marL="0" lvl="0" indent="0" algn="l">
                        <a:buNone/>
                      </a:pPr>
                      <a:r>
                        <a:rPr sz="1200"/>
                        <a:t>HUANTA</a:t>
                      </a:r>
                    </a:p>
                  </a:txBody>
                  <a:tcPr/>
                </a:tc>
                <a:tc>
                  <a:txBody>
                    <a:bodyPr/>
                    <a:lstStyle/>
                    <a:p>
                      <a:pPr marL="0" lvl="0" indent="0" algn="l">
                        <a:buNone/>
                      </a:pPr>
                      <a:r>
                        <a:rPr sz="1200"/>
                        <a:t>LLOCHEGUA</a:t>
                      </a:r>
                    </a:p>
                  </a:txBody>
                  <a:tcPr/>
                </a:tc>
                <a:tc>
                  <a:txBody>
                    <a:bodyPr/>
                    <a:lstStyle/>
                    <a:p>
                      <a:pPr marL="0" lvl="0" indent="0" algn="r">
                        <a:buNone/>
                      </a:pPr>
                      <a:r>
                        <a:rPr sz="1200"/>
                        <a:t>6170089</a:t>
                      </a:r>
                    </a:p>
                  </a:txBody>
                  <a:tcPr/>
                </a:tc>
                <a:tc>
                  <a:txBody>
                    <a:bodyPr/>
                    <a:lstStyle/>
                    <a:p>
                      <a:pPr marL="0" lvl="0" indent="0" algn="r">
                        <a:buNone/>
                      </a:pPr>
                      <a:r>
                        <a:rPr sz="1200"/>
                        <a:t>18.4</a:t>
                      </a:r>
                    </a:p>
                  </a:txBody>
                  <a:tcPr/>
                </a:tc>
                <a:tc>
                  <a:txBody>
                    <a:bodyPr/>
                    <a:lstStyle/>
                    <a:p>
                      <a:pPr marL="0" lvl="0" indent="0" algn="r">
                        <a:buNone/>
                      </a:pPr>
                      <a:r>
                        <a:rPr sz="1200"/>
                        <a:t>34.9</a:t>
                      </a:r>
                    </a:p>
                  </a:txBody>
                  <a:tcPr/>
                </a:tc>
                <a:extLst>
                  <a:ext uri="{0D108BD9-81ED-4DB2-BD59-A6C34878D82A}">
                    <a16:rowId xmlns:a16="http://schemas.microsoft.com/office/drawing/2014/main" val="10004"/>
                  </a:ext>
                </a:extLst>
              </a:tr>
              <a:tr h="0">
                <a:tc>
                  <a:txBody>
                    <a:bodyPr/>
                    <a:lstStyle/>
                    <a:p>
                      <a:pPr marL="0" lvl="0" indent="0" algn="l">
                        <a:buNone/>
                      </a:pPr>
                      <a:r>
                        <a:rPr sz="1200"/>
                        <a:t>HUANTA</a:t>
                      </a:r>
                    </a:p>
                  </a:txBody>
                  <a:tcPr/>
                </a:tc>
                <a:tc>
                  <a:txBody>
                    <a:bodyPr/>
                    <a:lstStyle/>
                    <a:p>
                      <a:pPr marL="0" lvl="0" indent="0" algn="l">
                        <a:buNone/>
                      </a:pPr>
                      <a:r>
                        <a:rPr sz="1200"/>
                        <a:t>SIVIA</a:t>
                      </a:r>
                    </a:p>
                  </a:txBody>
                  <a:tcPr/>
                </a:tc>
                <a:tc>
                  <a:txBody>
                    <a:bodyPr/>
                    <a:lstStyle/>
                    <a:p>
                      <a:pPr marL="0" lvl="0" indent="0" algn="r">
                        <a:buNone/>
                      </a:pPr>
                      <a:r>
                        <a:rPr sz="1200"/>
                        <a:t>5508500</a:t>
                      </a:r>
                    </a:p>
                  </a:txBody>
                  <a:tcPr/>
                </a:tc>
                <a:tc>
                  <a:txBody>
                    <a:bodyPr/>
                    <a:lstStyle/>
                    <a:p>
                      <a:pPr marL="0" lvl="0" indent="0" algn="r">
                        <a:buNone/>
                      </a:pPr>
                      <a:r>
                        <a:rPr sz="1200"/>
                        <a:t>15.3</a:t>
                      </a:r>
                    </a:p>
                  </a:txBody>
                  <a:tcPr/>
                </a:tc>
                <a:tc>
                  <a:txBody>
                    <a:bodyPr/>
                    <a:lstStyle/>
                    <a:p>
                      <a:pPr marL="0" lvl="0" indent="0" algn="r">
                        <a:buNone/>
                      </a:pPr>
                      <a:r>
                        <a:rPr sz="1200"/>
                        <a:t>65.5</a:t>
                      </a:r>
                    </a:p>
                  </a:txBody>
                  <a:tcPr/>
                </a:tc>
                <a:extLst>
                  <a:ext uri="{0D108BD9-81ED-4DB2-BD59-A6C34878D82A}">
                    <a16:rowId xmlns:a16="http://schemas.microsoft.com/office/drawing/2014/main" val="10005"/>
                  </a:ext>
                </a:extLst>
              </a:tr>
              <a:tr h="0">
                <a:tc>
                  <a:txBody>
                    <a:bodyPr/>
                    <a:lstStyle/>
                    <a:p>
                      <a:pPr marL="0" lvl="0" indent="0" algn="l">
                        <a:buNone/>
                      </a:pPr>
                      <a:r>
                        <a:rPr sz="1200"/>
                        <a:t>LA MAR</a:t>
                      </a:r>
                    </a:p>
                  </a:txBody>
                  <a:tcPr/>
                </a:tc>
                <a:tc>
                  <a:txBody>
                    <a:bodyPr/>
                    <a:lstStyle/>
                    <a:p>
                      <a:pPr marL="0" lvl="0" indent="0" algn="l">
                        <a:buNone/>
                      </a:pPr>
                      <a:r>
                        <a:rPr sz="1200"/>
                        <a:t>SANTA ROSA</a:t>
                      </a:r>
                    </a:p>
                  </a:txBody>
                  <a:tcPr/>
                </a:tc>
                <a:tc>
                  <a:txBody>
                    <a:bodyPr/>
                    <a:lstStyle/>
                    <a:p>
                      <a:pPr marL="0" lvl="0" indent="0" algn="r">
                        <a:buNone/>
                      </a:pPr>
                      <a:r>
                        <a:rPr sz="1200"/>
                        <a:t>4488202</a:t>
                      </a:r>
                    </a:p>
                  </a:txBody>
                  <a:tcPr/>
                </a:tc>
                <a:tc>
                  <a:txBody>
                    <a:bodyPr/>
                    <a:lstStyle/>
                    <a:p>
                      <a:pPr marL="0" lvl="0" indent="0" algn="r">
                        <a:buNone/>
                      </a:pPr>
                      <a:r>
                        <a:rPr sz="1200"/>
                        <a:t>10.2</a:t>
                      </a:r>
                    </a:p>
                  </a:txBody>
                  <a:tcPr/>
                </a:tc>
                <a:tc>
                  <a:txBody>
                    <a:bodyPr/>
                    <a:lstStyle/>
                    <a:p>
                      <a:pPr marL="0" lvl="0" indent="0" algn="r">
                        <a:buNone/>
                      </a:pPr>
                      <a:r>
                        <a:rPr sz="1200"/>
                        <a:t>47.1</a:t>
                      </a:r>
                    </a:p>
                  </a:txBody>
                  <a:tcPr/>
                </a:tc>
                <a:extLst>
                  <a:ext uri="{0D108BD9-81ED-4DB2-BD59-A6C34878D82A}">
                    <a16:rowId xmlns:a16="http://schemas.microsoft.com/office/drawing/2014/main" val="10006"/>
                  </a:ext>
                </a:extLst>
              </a:tr>
              <a:tr h="0">
                <a:tc>
                  <a:txBody>
                    <a:bodyPr/>
                    <a:lstStyle/>
                    <a:p>
                      <a:pPr marL="0" lvl="0" indent="0" algn="l">
                        <a:buNone/>
                      </a:pPr>
                      <a:r>
                        <a:rPr sz="1200"/>
                        <a:t>LA MAR</a:t>
                      </a:r>
                    </a:p>
                  </a:txBody>
                  <a:tcPr/>
                </a:tc>
                <a:tc>
                  <a:txBody>
                    <a:bodyPr/>
                    <a:lstStyle/>
                    <a:p>
                      <a:pPr marL="0" lvl="0" indent="0" algn="l">
                        <a:buNone/>
                      </a:pPr>
                      <a:r>
                        <a:rPr sz="1200"/>
                        <a:t>AYNA</a:t>
                      </a:r>
                    </a:p>
                  </a:txBody>
                  <a:tcPr/>
                </a:tc>
                <a:tc>
                  <a:txBody>
                    <a:bodyPr/>
                    <a:lstStyle/>
                    <a:p>
                      <a:pPr marL="0" lvl="0" indent="0" algn="r">
                        <a:buNone/>
                      </a:pPr>
                      <a:r>
                        <a:rPr sz="1200"/>
                        <a:t>3062713</a:t>
                      </a:r>
                    </a:p>
                  </a:txBody>
                  <a:tcPr/>
                </a:tc>
                <a:tc>
                  <a:txBody>
                    <a:bodyPr/>
                    <a:lstStyle/>
                    <a:p>
                      <a:pPr marL="0" lvl="0" indent="0" algn="r">
                        <a:buNone/>
                      </a:pPr>
                      <a:r>
                        <a:rPr sz="1200"/>
                        <a:t>10.0</a:t>
                      </a:r>
                    </a:p>
                  </a:txBody>
                  <a:tcPr/>
                </a:tc>
                <a:tc>
                  <a:txBody>
                    <a:bodyPr/>
                    <a:lstStyle/>
                    <a:p>
                      <a:pPr marL="0" lvl="0" indent="0" algn="r">
                        <a:buNone/>
                      </a:pPr>
                      <a:r>
                        <a:rPr sz="1200"/>
                        <a:t>58.7</a:t>
                      </a:r>
                    </a:p>
                  </a:txBody>
                  <a:tcPr/>
                </a:tc>
                <a:extLst>
                  <a:ext uri="{0D108BD9-81ED-4DB2-BD59-A6C34878D82A}">
                    <a16:rowId xmlns:a16="http://schemas.microsoft.com/office/drawing/2014/main" val="10007"/>
                  </a:ext>
                </a:extLst>
              </a:tr>
              <a:tr h="0">
                <a:tc>
                  <a:txBody>
                    <a:bodyPr/>
                    <a:lstStyle/>
                    <a:p>
                      <a:pPr marL="0" lvl="0" indent="0" algn="l">
                        <a:buNone/>
                      </a:pPr>
                      <a:r>
                        <a:rPr sz="1200"/>
                        <a:t>LA MAR</a:t>
                      </a:r>
                    </a:p>
                  </a:txBody>
                  <a:tcPr/>
                </a:tc>
                <a:tc>
                  <a:txBody>
                    <a:bodyPr/>
                    <a:lstStyle/>
                    <a:p>
                      <a:pPr marL="0" lvl="0" indent="0" algn="l">
                        <a:buNone/>
                      </a:pPr>
                      <a:r>
                        <a:rPr sz="1200"/>
                        <a:t>SAMUGARI</a:t>
                      </a:r>
                    </a:p>
                  </a:txBody>
                  <a:tcPr/>
                </a:tc>
                <a:tc>
                  <a:txBody>
                    <a:bodyPr/>
                    <a:lstStyle/>
                    <a:p>
                      <a:pPr marL="0" lvl="0" indent="0" algn="r">
                        <a:buNone/>
                      </a:pPr>
                      <a:r>
                        <a:rPr sz="1200"/>
                        <a:t>2941574</a:t>
                      </a:r>
                    </a:p>
                  </a:txBody>
                  <a:tcPr/>
                </a:tc>
                <a:tc>
                  <a:txBody>
                    <a:bodyPr/>
                    <a:lstStyle/>
                    <a:p>
                      <a:pPr marL="0" lvl="0" indent="0" algn="r">
                        <a:buNone/>
                      </a:pPr>
                      <a:r>
                        <a:rPr sz="1200"/>
                        <a:t>16.5</a:t>
                      </a:r>
                    </a:p>
                  </a:txBody>
                  <a:tcPr/>
                </a:tc>
                <a:tc>
                  <a:txBody>
                    <a:bodyPr/>
                    <a:lstStyle/>
                    <a:p>
                      <a:pPr marL="0" lvl="0" indent="0" algn="r">
                        <a:buNone/>
                      </a:pPr>
                      <a:r>
                        <a:rPr sz="1200"/>
                        <a:t>52.3</a:t>
                      </a:r>
                    </a:p>
                  </a:txBody>
                  <a:tcPr/>
                </a:tc>
                <a:extLst>
                  <a:ext uri="{0D108BD9-81ED-4DB2-BD59-A6C34878D82A}">
                    <a16:rowId xmlns:a16="http://schemas.microsoft.com/office/drawing/2014/main" val="10008"/>
                  </a:ext>
                </a:extLst>
              </a:tr>
              <a:tr h="0">
                <a:tc>
                  <a:txBody>
                    <a:bodyPr/>
                    <a:lstStyle/>
                    <a:p>
                      <a:pPr marL="0" lvl="0" indent="0" algn="l">
                        <a:buNone/>
                      </a:pPr>
                      <a:r>
                        <a:rPr sz="1200"/>
                        <a:t>HUANTA</a:t>
                      </a:r>
                    </a:p>
                  </a:txBody>
                  <a:tcPr/>
                </a:tc>
                <a:tc>
                  <a:txBody>
                    <a:bodyPr/>
                    <a:lstStyle/>
                    <a:p>
                      <a:pPr marL="0" lvl="0" indent="0" algn="l">
                        <a:buNone/>
                      </a:pPr>
                      <a:r>
                        <a:rPr sz="1200"/>
                        <a:t>CANAYRE</a:t>
                      </a:r>
                    </a:p>
                  </a:txBody>
                  <a:tcPr/>
                </a:tc>
                <a:tc>
                  <a:txBody>
                    <a:bodyPr/>
                    <a:lstStyle/>
                    <a:p>
                      <a:pPr marL="0" lvl="0" indent="0" algn="r">
                        <a:buNone/>
                      </a:pPr>
                      <a:r>
                        <a:rPr sz="1200"/>
                        <a:t>2277672</a:t>
                      </a:r>
                    </a:p>
                  </a:txBody>
                  <a:tcPr/>
                </a:tc>
                <a:tc>
                  <a:txBody>
                    <a:bodyPr/>
                    <a:lstStyle/>
                    <a:p>
                      <a:pPr marL="0" lvl="0" indent="0" algn="r">
                        <a:buNone/>
                      </a:pPr>
                      <a:r>
                        <a:rPr sz="1200"/>
                        <a:t>16.1</a:t>
                      </a:r>
                    </a:p>
                  </a:txBody>
                  <a:tcPr/>
                </a:tc>
                <a:tc>
                  <a:txBody>
                    <a:bodyPr/>
                    <a:lstStyle/>
                    <a:p>
                      <a:pPr marL="0" lvl="0" indent="0" algn="r">
                        <a:buNone/>
                      </a:pPr>
                      <a:r>
                        <a:rPr sz="1200"/>
                        <a:t>28.1</a:t>
                      </a:r>
                    </a:p>
                  </a:txBody>
                  <a:tcPr/>
                </a:tc>
                <a:extLst>
                  <a:ext uri="{0D108BD9-81ED-4DB2-BD59-A6C34878D82A}">
                    <a16:rowId xmlns:a16="http://schemas.microsoft.com/office/drawing/2014/main" val="10009"/>
                  </a:ext>
                </a:extLst>
              </a:tr>
              <a:tr h="0">
                <a:tc>
                  <a:txBody>
                    <a:bodyPr/>
                    <a:lstStyle/>
                    <a:p>
                      <a:pPr marL="0" lvl="0" indent="0" algn="l">
                        <a:buNone/>
                      </a:pPr>
                      <a:r>
                        <a:rPr sz="1200"/>
                        <a:t>LA MAR</a:t>
                      </a:r>
                    </a:p>
                  </a:txBody>
                  <a:tcPr/>
                </a:tc>
                <a:tc>
                  <a:txBody>
                    <a:bodyPr/>
                    <a:lstStyle/>
                    <a:p>
                      <a:pPr marL="0" lvl="0" indent="0" algn="l">
                        <a:buNone/>
                      </a:pPr>
                      <a:r>
                        <a:rPr sz="1200"/>
                        <a:t>UNION PROGRESO</a:t>
                      </a:r>
                    </a:p>
                  </a:txBody>
                  <a:tcPr/>
                </a:tc>
                <a:tc>
                  <a:txBody>
                    <a:bodyPr/>
                    <a:lstStyle/>
                    <a:p>
                      <a:pPr marL="0" lvl="0" indent="0" algn="r">
                        <a:buNone/>
                      </a:pPr>
                      <a:r>
                        <a:rPr sz="1200"/>
                        <a:t>1638193</a:t>
                      </a:r>
                    </a:p>
                  </a:txBody>
                  <a:tcPr/>
                </a:tc>
                <a:tc>
                  <a:txBody>
                    <a:bodyPr/>
                    <a:lstStyle/>
                    <a:p>
                      <a:pPr marL="0" lvl="0" indent="0" algn="r">
                        <a:buNone/>
                      </a:pPr>
                      <a:r>
                        <a:rPr sz="1200"/>
                        <a:t>58.0</a:t>
                      </a:r>
                    </a:p>
                  </a:txBody>
                  <a:tcPr/>
                </a:tc>
                <a:tc>
                  <a:txBody>
                    <a:bodyPr/>
                    <a:lstStyle/>
                    <a:p>
                      <a:pPr marL="0" lvl="0" indent="0" algn="r">
                        <a:buNone/>
                      </a:pPr>
                      <a:r>
                        <a:rPr sz="1200"/>
                        <a:t>24.5</a:t>
                      </a:r>
                    </a:p>
                  </a:txBody>
                  <a:tcPr/>
                </a:tc>
                <a:extLst>
                  <a:ext uri="{0D108BD9-81ED-4DB2-BD59-A6C34878D82A}">
                    <a16:rowId xmlns:a16="http://schemas.microsoft.com/office/drawing/2014/main" val="10010"/>
                  </a:ext>
                </a:extLst>
              </a:tr>
              <a:tr h="0">
                <a:tc>
                  <a:txBody>
                    <a:bodyPr/>
                    <a:lstStyle/>
                    <a:p>
                      <a:pPr marL="0" lvl="0" indent="0" algn="l">
                        <a:buNone/>
                      </a:pPr>
                      <a:r>
                        <a:rPr sz="1200"/>
                        <a:t>LA MAR</a:t>
                      </a:r>
                    </a:p>
                  </a:txBody>
                  <a:tcPr/>
                </a:tc>
                <a:tc>
                  <a:txBody>
                    <a:bodyPr/>
                    <a:lstStyle/>
                    <a:p>
                      <a:pPr marL="0" lvl="0" indent="0" algn="l">
                        <a:buNone/>
                      </a:pPr>
                      <a:r>
                        <a:rPr sz="1200"/>
                        <a:t>RIO MAGDALENA</a:t>
                      </a:r>
                    </a:p>
                  </a:txBody>
                  <a:tcPr/>
                </a:tc>
                <a:tc>
                  <a:txBody>
                    <a:bodyPr/>
                    <a:lstStyle/>
                    <a:p>
                      <a:pPr marL="0" lvl="0" indent="0" algn="r">
                        <a:buNone/>
                      </a:pPr>
                      <a:r>
                        <a:rPr sz="1200"/>
                        <a:t>912083</a:t>
                      </a:r>
                    </a:p>
                  </a:txBody>
                  <a:tcPr/>
                </a:tc>
                <a:tc>
                  <a:txBody>
                    <a:bodyPr/>
                    <a:lstStyle/>
                    <a:p>
                      <a:pPr marL="0" lvl="0" indent="0" algn="r">
                        <a:buNone/>
                      </a:pPr>
                      <a:r>
                        <a:rPr sz="1200"/>
                        <a:t>49.3</a:t>
                      </a:r>
                    </a:p>
                  </a:txBody>
                  <a:tcPr/>
                </a:tc>
                <a:tc>
                  <a:txBody>
                    <a:bodyPr/>
                    <a:lstStyle/>
                    <a:p>
                      <a:pPr marL="0" lvl="0" indent="0" algn="r">
                        <a:buNone/>
                      </a:pPr>
                      <a:r>
                        <a:rPr sz="1200" dirty="0"/>
                        <a:t>64.6</a:t>
                      </a:r>
                    </a:p>
                  </a:txBody>
                  <a:tcPr/>
                </a:tc>
                <a:extLst>
                  <a:ext uri="{0D108BD9-81ED-4DB2-BD59-A6C34878D82A}">
                    <a16:rowId xmlns:a16="http://schemas.microsoft.com/office/drawing/2014/main" val="10011"/>
                  </a:ext>
                </a:extLst>
              </a:tr>
            </a:tbl>
          </a:graphicData>
        </a:graphic>
      </p:graphicFrame>
      <p:graphicFrame>
        <p:nvGraphicFramePr>
          <p:cNvPr id="2" name="Content Placeholder 5"/>
          <p:cNvGraphicFramePr>
            <a:graphicFrameLocks noGrp="1"/>
          </p:cNvGraphicFramePr>
          <p:nvPr>
            <p:ph idx="1"/>
            <p:extLst>
              <p:ext uri="{D42A27DB-BD31-4B8C-83A1-F6EECF244321}">
                <p14:modId xmlns:p14="http://schemas.microsoft.com/office/powerpoint/2010/main" val="2539047927"/>
              </p:ext>
            </p:extLst>
          </p:nvPr>
        </p:nvGraphicFramePr>
        <p:xfrm>
          <a:off x="6012610" y="1981200"/>
          <a:ext cx="5303090" cy="2286000"/>
        </p:xfrm>
        <a:graphic>
          <a:graphicData uri="http://schemas.openxmlformats.org/drawingml/2006/table">
            <a:tbl>
              <a:tblPr firstRow="1" bandRow="1">
                <a:tableStyleId>{5C22544A-7EE6-4342-B048-85BDC9FD1C3A}</a:tableStyleId>
              </a:tblPr>
              <a:tblGrid>
                <a:gridCol w="1060618">
                  <a:extLst>
                    <a:ext uri="{9D8B030D-6E8A-4147-A177-3AD203B41FA5}">
                      <a16:colId xmlns:a16="http://schemas.microsoft.com/office/drawing/2014/main" val="20000"/>
                    </a:ext>
                  </a:extLst>
                </a:gridCol>
                <a:gridCol w="1060618">
                  <a:extLst>
                    <a:ext uri="{9D8B030D-6E8A-4147-A177-3AD203B41FA5}">
                      <a16:colId xmlns:a16="http://schemas.microsoft.com/office/drawing/2014/main" val="20001"/>
                    </a:ext>
                  </a:extLst>
                </a:gridCol>
                <a:gridCol w="1060618">
                  <a:extLst>
                    <a:ext uri="{9D8B030D-6E8A-4147-A177-3AD203B41FA5}">
                      <a16:colId xmlns:a16="http://schemas.microsoft.com/office/drawing/2014/main" val="20002"/>
                    </a:ext>
                  </a:extLst>
                </a:gridCol>
                <a:gridCol w="1060618">
                  <a:extLst>
                    <a:ext uri="{9D8B030D-6E8A-4147-A177-3AD203B41FA5}">
                      <a16:colId xmlns:a16="http://schemas.microsoft.com/office/drawing/2014/main" val="20003"/>
                    </a:ext>
                  </a:extLst>
                </a:gridCol>
                <a:gridCol w="1060618">
                  <a:extLst>
                    <a:ext uri="{9D8B030D-6E8A-4147-A177-3AD203B41FA5}">
                      <a16:colId xmlns:a16="http://schemas.microsoft.com/office/drawing/2014/main" val="20004"/>
                    </a:ext>
                  </a:extLst>
                </a:gridCol>
              </a:tblGrid>
              <a:tr h="0">
                <a:tc>
                  <a:txBody>
                    <a:bodyPr/>
                    <a:lstStyle/>
                    <a:p>
                      <a:pPr marL="0" lvl="0" indent="0" algn="l">
                        <a:buNone/>
                      </a:pPr>
                      <a:r>
                        <a:rPr sz="1200" dirty="0" err="1"/>
                        <a:t>provincia</a:t>
                      </a:r>
                      <a:endParaRPr sz="1200" dirty="0"/>
                    </a:p>
                  </a:txBody>
                  <a:tcPr/>
                </a:tc>
                <a:tc>
                  <a:txBody>
                    <a:bodyPr/>
                    <a:lstStyle/>
                    <a:p>
                      <a:pPr marL="0" lvl="0" indent="0" algn="l">
                        <a:buNone/>
                      </a:pPr>
                      <a:r>
                        <a:rPr sz="1200"/>
                        <a:t>distrito</a:t>
                      </a:r>
                    </a:p>
                  </a:txBody>
                  <a:tcPr/>
                </a:tc>
                <a:tc>
                  <a:txBody>
                    <a:bodyPr/>
                    <a:lstStyle/>
                    <a:p>
                      <a:pPr marL="0" lvl="0" indent="0" algn="r">
                        <a:buNone/>
                      </a:pPr>
                      <a:r>
                        <a:rPr sz="1200"/>
                        <a:t>pim rubro</a:t>
                      </a:r>
                    </a:p>
                  </a:txBody>
                  <a:tcPr/>
                </a:tc>
                <a:tc>
                  <a:txBody>
                    <a:bodyPr/>
                    <a:lstStyle/>
                    <a:p>
                      <a:pPr marL="0" lvl="0" indent="0" algn="r">
                        <a:buNone/>
                      </a:pPr>
                      <a:r>
                        <a:rPr sz="1200"/>
                        <a:t>peso rubro</a:t>
                      </a:r>
                    </a:p>
                  </a:txBody>
                  <a:tcPr/>
                </a:tc>
                <a:tc>
                  <a:txBody>
                    <a:bodyPr/>
                    <a:lstStyle/>
                    <a:p>
                      <a:pPr marL="0" lvl="0" indent="0" algn="r">
                        <a:buNone/>
                      </a:pPr>
                      <a:r>
                        <a:rPr sz="1200"/>
                        <a:t>ejecucion rubro</a:t>
                      </a:r>
                    </a:p>
                  </a:txBody>
                  <a:tcPr/>
                </a:tc>
                <a:extLst>
                  <a:ext uri="{0D108BD9-81ED-4DB2-BD59-A6C34878D82A}">
                    <a16:rowId xmlns:a16="http://schemas.microsoft.com/office/drawing/2014/main" val="10000"/>
                  </a:ext>
                </a:extLst>
              </a:tr>
              <a:tr h="0">
                <a:tc>
                  <a:txBody>
                    <a:bodyPr/>
                    <a:lstStyle/>
                    <a:p>
                      <a:pPr marL="0" lvl="0" indent="0" algn="l">
                        <a:buNone/>
                      </a:pPr>
                      <a:r>
                        <a:rPr sz="1200"/>
                        <a:t>SATIPO</a:t>
                      </a:r>
                    </a:p>
                  </a:txBody>
                  <a:tcPr/>
                </a:tc>
                <a:tc>
                  <a:txBody>
                    <a:bodyPr/>
                    <a:lstStyle/>
                    <a:p>
                      <a:pPr marL="0" lvl="0" indent="0" algn="l">
                        <a:buNone/>
                      </a:pPr>
                      <a:r>
                        <a:rPr sz="1200" dirty="0"/>
                        <a:t>PANGOA</a:t>
                      </a:r>
                    </a:p>
                  </a:txBody>
                  <a:tcPr/>
                </a:tc>
                <a:tc>
                  <a:txBody>
                    <a:bodyPr/>
                    <a:lstStyle/>
                    <a:p>
                      <a:pPr marL="0" lvl="0" indent="0" algn="r">
                        <a:buNone/>
                      </a:pPr>
                      <a:r>
                        <a:rPr sz="1200"/>
                        <a:t>20801929</a:t>
                      </a:r>
                    </a:p>
                  </a:txBody>
                  <a:tcPr/>
                </a:tc>
                <a:tc>
                  <a:txBody>
                    <a:bodyPr/>
                    <a:lstStyle/>
                    <a:p>
                      <a:pPr marL="0" lvl="0" indent="0" algn="r">
                        <a:buNone/>
                      </a:pPr>
                      <a:r>
                        <a:rPr sz="1200"/>
                        <a:t>24.3</a:t>
                      </a:r>
                    </a:p>
                  </a:txBody>
                  <a:tcPr/>
                </a:tc>
                <a:tc>
                  <a:txBody>
                    <a:bodyPr/>
                    <a:lstStyle/>
                    <a:p>
                      <a:pPr marL="0" lvl="0" indent="0" algn="r">
                        <a:buNone/>
                      </a:pPr>
                      <a:r>
                        <a:rPr sz="1200"/>
                        <a:t>26.9</a:t>
                      </a:r>
                    </a:p>
                  </a:txBody>
                  <a:tcPr/>
                </a:tc>
                <a:extLst>
                  <a:ext uri="{0D108BD9-81ED-4DB2-BD59-A6C34878D82A}">
                    <a16:rowId xmlns:a16="http://schemas.microsoft.com/office/drawing/2014/main" val="10001"/>
                  </a:ext>
                </a:extLst>
              </a:tr>
              <a:tr h="0">
                <a:tc>
                  <a:txBody>
                    <a:bodyPr/>
                    <a:lstStyle/>
                    <a:p>
                      <a:pPr marL="0" lvl="0" indent="0" algn="l">
                        <a:buNone/>
                      </a:pPr>
                      <a:r>
                        <a:rPr sz="1200"/>
                        <a:t>SATIPO</a:t>
                      </a:r>
                    </a:p>
                  </a:txBody>
                  <a:tcPr/>
                </a:tc>
                <a:tc>
                  <a:txBody>
                    <a:bodyPr/>
                    <a:lstStyle/>
                    <a:p>
                      <a:pPr marL="0" lvl="0" indent="0" algn="l">
                        <a:buNone/>
                      </a:pPr>
                      <a:r>
                        <a:rPr sz="1200"/>
                        <a:t>MAZAMARI</a:t>
                      </a:r>
                    </a:p>
                  </a:txBody>
                  <a:tcPr/>
                </a:tc>
                <a:tc>
                  <a:txBody>
                    <a:bodyPr/>
                    <a:lstStyle/>
                    <a:p>
                      <a:pPr marL="0" lvl="0" indent="0" algn="r">
                        <a:buNone/>
                      </a:pPr>
                      <a:r>
                        <a:rPr sz="1200"/>
                        <a:t>15018045</a:t>
                      </a:r>
                    </a:p>
                  </a:txBody>
                  <a:tcPr/>
                </a:tc>
                <a:tc>
                  <a:txBody>
                    <a:bodyPr/>
                    <a:lstStyle/>
                    <a:p>
                      <a:pPr marL="0" lvl="0" indent="0" algn="r">
                        <a:buNone/>
                      </a:pPr>
                      <a:r>
                        <a:rPr sz="1200"/>
                        <a:t>27.5</a:t>
                      </a:r>
                    </a:p>
                  </a:txBody>
                  <a:tcPr/>
                </a:tc>
                <a:tc>
                  <a:txBody>
                    <a:bodyPr/>
                    <a:lstStyle/>
                    <a:p>
                      <a:pPr marL="0" lvl="0" indent="0" algn="r">
                        <a:buNone/>
                      </a:pPr>
                      <a:r>
                        <a:rPr sz="1200"/>
                        <a:t>33.9</a:t>
                      </a:r>
                    </a:p>
                  </a:txBody>
                  <a:tcPr/>
                </a:tc>
                <a:extLst>
                  <a:ext uri="{0D108BD9-81ED-4DB2-BD59-A6C34878D82A}">
                    <a16:rowId xmlns:a16="http://schemas.microsoft.com/office/drawing/2014/main" val="10002"/>
                  </a:ext>
                </a:extLst>
              </a:tr>
              <a:tr h="0">
                <a:tc>
                  <a:txBody>
                    <a:bodyPr/>
                    <a:lstStyle/>
                    <a:p>
                      <a:pPr marL="0" lvl="0" indent="0" algn="l">
                        <a:buNone/>
                      </a:pPr>
                      <a:r>
                        <a:rPr sz="1200"/>
                        <a:t>SATIPO</a:t>
                      </a:r>
                    </a:p>
                  </a:txBody>
                  <a:tcPr/>
                </a:tc>
                <a:tc>
                  <a:txBody>
                    <a:bodyPr/>
                    <a:lstStyle/>
                    <a:p>
                      <a:pPr marL="0" lvl="0" indent="0" algn="l">
                        <a:buNone/>
                      </a:pPr>
                      <a:r>
                        <a:rPr sz="1200"/>
                        <a:t>RIO TAMBO</a:t>
                      </a:r>
                    </a:p>
                  </a:txBody>
                  <a:tcPr/>
                </a:tc>
                <a:tc>
                  <a:txBody>
                    <a:bodyPr/>
                    <a:lstStyle/>
                    <a:p>
                      <a:pPr marL="0" lvl="0" indent="0" algn="r">
                        <a:buNone/>
                      </a:pPr>
                      <a:r>
                        <a:rPr sz="1200"/>
                        <a:t>14383098</a:t>
                      </a:r>
                    </a:p>
                  </a:txBody>
                  <a:tcPr/>
                </a:tc>
                <a:tc>
                  <a:txBody>
                    <a:bodyPr/>
                    <a:lstStyle/>
                    <a:p>
                      <a:pPr marL="0" lvl="0" indent="0" algn="r">
                        <a:buNone/>
                      </a:pPr>
                      <a:r>
                        <a:rPr sz="1200"/>
                        <a:t>21.9</a:t>
                      </a:r>
                    </a:p>
                  </a:txBody>
                  <a:tcPr/>
                </a:tc>
                <a:tc>
                  <a:txBody>
                    <a:bodyPr/>
                    <a:lstStyle/>
                    <a:p>
                      <a:pPr marL="0" lvl="0" indent="0" algn="r">
                        <a:buNone/>
                      </a:pPr>
                      <a:r>
                        <a:rPr sz="1200"/>
                        <a:t>21.9</a:t>
                      </a:r>
                    </a:p>
                  </a:txBody>
                  <a:tcPr/>
                </a:tc>
                <a:extLst>
                  <a:ext uri="{0D108BD9-81ED-4DB2-BD59-A6C34878D82A}">
                    <a16:rowId xmlns:a16="http://schemas.microsoft.com/office/drawing/2014/main" val="10003"/>
                  </a:ext>
                </a:extLst>
              </a:tr>
              <a:tr h="0">
                <a:tc>
                  <a:txBody>
                    <a:bodyPr/>
                    <a:lstStyle/>
                    <a:p>
                      <a:pPr marL="0" lvl="0" indent="0" algn="l">
                        <a:buNone/>
                      </a:pPr>
                      <a:r>
                        <a:rPr sz="1200"/>
                        <a:t>SATIPO</a:t>
                      </a:r>
                    </a:p>
                  </a:txBody>
                  <a:tcPr/>
                </a:tc>
                <a:tc>
                  <a:txBody>
                    <a:bodyPr/>
                    <a:lstStyle/>
                    <a:p>
                      <a:pPr marL="0" lvl="0" indent="0" algn="l">
                        <a:buNone/>
                      </a:pPr>
                      <a:r>
                        <a:rPr sz="1200"/>
                        <a:t>COVIRIALI</a:t>
                      </a:r>
                    </a:p>
                  </a:txBody>
                  <a:tcPr/>
                </a:tc>
                <a:tc>
                  <a:txBody>
                    <a:bodyPr/>
                    <a:lstStyle/>
                    <a:p>
                      <a:pPr marL="0" lvl="0" indent="0" algn="r">
                        <a:buNone/>
                      </a:pPr>
                      <a:r>
                        <a:rPr sz="1200"/>
                        <a:t>2582399</a:t>
                      </a:r>
                    </a:p>
                  </a:txBody>
                  <a:tcPr/>
                </a:tc>
                <a:tc>
                  <a:txBody>
                    <a:bodyPr/>
                    <a:lstStyle/>
                    <a:p>
                      <a:pPr marL="0" lvl="0" indent="0" algn="r">
                        <a:buNone/>
                      </a:pPr>
                      <a:r>
                        <a:rPr sz="1200"/>
                        <a:t>18.5</a:t>
                      </a:r>
                    </a:p>
                  </a:txBody>
                  <a:tcPr/>
                </a:tc>
                <a:tc>
                  <a:txBody>
                    <a:bodyPr/>
                    <a:lstStyle/>
                    <a:p>
                      <a:pPr marL="0" lvl="0" indent="0" algn="r">
                        <a:buNone/>
                      </a:pPr>
                      <a:r>
                        <a:rPr sz="1200"/>
                        <a:t>47.7</a:t>
                      </a:r>
                    </a:p>
                  </a:txBody>
                  <a:tcPr/>
                </a:tc>
                <a:extLst>
                  <a:ext uri="{0D108BD9-81ED-4DB2-BD59-A6C34878D82A}">
                    <a16:rowId xmlns:a16="http://schemas.microsoft.com/office/drawing/2014/main" val="10004"/>
                  </a:ext>
                </a:extLst>
              </a:tr>
              <a:tr h="0">
                <a:tc>
                  <a:txBody>
                    <a:bodyPr/>
                    <a:lstStyle/>
                    <a:p>
                      <a:pPr marL="0" lvl="0" indent="0" algn="l">
                        <a:buNone/>
                      </a:pPr>
                      <a:r>
                        <a:rPr sz="1200"/>
                        <a:t>SATIPO</a:t>
                      </a:r>
                    </a:p>
                  </a:txBody>
                  <a:tcPr/>
                </a:tc>
                <a:tc>
                  <a:txBody>
                    <a:bodyPr/>
                    <a:lstStyle/>
                    <a:p>
                      <a:pPr marL="0" lvl="0" indent="0" algn="l">
                        <a:buNone/>
                      </a:pPr>
                      <a:r>
                        <a:rPr sz="1200"/>
                        <a:t>VIZCATAN DEL ENE</a:t>
                      </a:r>
                    </a:p>
                  </a:txBody>
                  <a:tcPr/>
                </a:tc>
                <a:tc>
                  <a:txBody>
                    <a:bodyPr/>
                    <a:lstStyle/>
                    <a:p>
                      <a:pPr marL="0" lvl="0" indent="0" algn="r">
                        <a:buNone/>
                      </a:pPr>
                      <a:r>
                        <a:rPr sz="1200"/>
                        <a:t>2357403</a:t>
                      </a:r>
                    </a:p>
                  </a:txBody>
                  <a:tcPr/>
                </a:tc>
                <a:tc>
                  <a:txBody>
                    <a:bodyPr/>
                    <a:lstStyle/>
                    <a:p>
                      <a:pPr marL="0" lvl="0" indent="0" algn="r">
                        <a:buNone/>
                      </a:pPr>
                      <a:r>
                        <a:rPr sz="1200"/>
                        <a:t>33.8</a:t>
                      </a:r>
                    </a:p>
                  </a:txBody>
                  <a:tcPr/>
                </a:tc>
                <a:tc>
                  <a:txBody>
                    <a:bodyPr/>
                    <a:lstStyle/>
                    <a:p>
                      <a:pPr marL="0" lvl="0" indent="0" algn="r">
                        <a:buNone/>
                      </a:pPr>
                      <a:r>
                        <a:rPr sz="1200"/>
                        <a:t>37.2</a:t>
                      </a:r>
                    </a:p>
                  </a:txBody>
                  <a:tcPr/>
                </a:tc>
                <a:extLst>
                  <a:ext uri="{0D108BD9-81ED-4DB2-BD59-A6C34878D82A}">
                    <a16:rowId xmlns:a16="http://schemas.microsoft.com/office/drawing/2014/main" val="10005"/>
                  </a:ext>
                </a:extLst>
              </a:tr>
              <a:tr h="0">
                <a:tc>
                  <a:txBody>
                    <a:bodyPr/>
                    <a:lstStyle/>
                    <a:p>
                      <a:pPr marL="0" lvl="0" indent="0" algn="l">
                        <a:buNone/>
                      </a:pPr>
                      <a:r>
                        <a:rPr sz="1200"/>
                        <a:t>SATIPO</a:t>
                      </a:r>
                    </a:p>
                  </a:txBody>
                  <a:tcPr/>
                </a:tc>
                <a:tc>
                  <a:txBody>
                    <a:bodyPr/>
                    <a:lstStyle/>
                    <a:p>
                      <a:pPr marL="0" lvl="0" indent="0" algn="l">
                        <a:buNone/>
                      </a:pPr>
                      <a:r>
                        <a:rPr sz="1200"/>
                        <a:t>LLAYLLA</a:t>
                      </a:r>
                    </a:p>
                  </a:txBody>
                  <a:tcPr/>
                </a:tc>
                <a:tc>
                  <a:txBody>
                    <a:bodyPr/>
                    <a:lstStyle/>
                    <a:p>
                      <a:pPr marL="0" lvl="0" indent="0" algn="r">
                        <a:buNone/>
                      </a:pPr>
                      <a:r>
                        <a:rPr sz="1200"/>
                        <a:t>2254494</a:t>
                      </a:r>
                    </a:p>
                  </a:txBody>
                  <a:tcPr/>
                </a:tc>
                <a:tc>
                  <a:txBody>
                    <a:bodyPr/>
                    <a:lstStyle/>
                    <a:p>
                      <a:pPr marL="0" lvl="0" indent="0" algn="r">
                        <a:buNone/>
                      </a:pPr>
                      <a:r>
                        <a:rPr sz="1200"/>
                        <a:t>16.9</a:t>
                      </a:r>
                    </a:p>
                  </a:txBody>
                  <a:tcPr/>
                </a:tc>
                <a:tc>
                  <a:txBody>
                    <a:bodyPr/>
                    <a:lstStyle/>
                    <a:p>
                      <a:pPr marL="0" lvl="0" indent="0" algn="r">
                        <a:buNone/>
                      </a:pPr>
                      <a:r>
                        <a:rPr sz="1200" dirty="0"/>
                        <a:t>29.4</a:t>
                      </a:r>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4" name="Marcador de contenido 3">
            <a:extLst>
              <a:ext uri="{FF2B5EF4-FFF2-40B4-BE49-F238E27FC236}">
                <a16:creationId xmlns:a16="http://schemas.microsoft.com/office/drawing/2014/main" id="{AB28AFF7-CFB1-4E4B-8F09-417A21651F78}"/>
              </a:ext>
            </a:extLst>
          </p:cNvPr>
          <p:cNvSpPr>
            <a:spLocks noGrp="1"/>
          </p:cNvSpPr>
          <p:nvPr>
            <p:ph sz="quarter" idx="14"/>
          </p:nvPr>
        </p:nvSpPr>
        <p:spPr/>
        <p:txBody>
          <a:bodyPr>
            <a:noAutofit/>
          </a:bodyPr>
          <a:lstStyle/>
          <a:p>
            <a:pPr marL="0" lvl="0" indent="0">
              <a:buNone/>
            </a:pPr>
            <a:r>
              <a:rPr sz="2000" dirty="0"/>
              <a:t>Para fines de </a:t>
            </a:r>
            <a:r>
              <a:rPr sz="2000" dirty="0" err="1"/>
              <a:t>este</a:t>
            </a:r>
            <a:r>
              <a:rPr sz="2000" dirty="0"/>
              <a:t> </a:t>
            </a:r>
            <a:r>
              <a:rPr sz="2000" dirty="0" err="1"/>
              <a:t>reporte</a:t>
            </a:r>
            <a:r>
              <a:rPr sz="2000" dirty="0"/>
              <a:t> se </a:t>
            </a:r>
            <a:r>
              <a:rPr sz="2000" dirty="0" err="1"/>
              <a:t>considera</a:t>
            </a:r>
            <a:r>
              <a:rPr sz="2000" dirty="0"/>
              <a:t> VRAEM a los </a:t>
            </a:r>
            <a:r>
              <a:rPr sz="2000" dirty="0" err="1"/>
              <a:t>distritos</a:t>
            </a:r>
            <a:r>
              <a:rPr sz="2000" dirty="0"/>
              <a:t> </a:t>
            </a:r>
            <a:r>
              <a:rPr sz="2000" dirty="0" err="1"/>
              <a:t>identificados</a:t>
            </a:r>
            <a:r>
              <a:rPr sz="2000" dirty="0"/>
              <a:t> dentro de la Zona VRAEM </a:t>
            </a:r>
            <a:r>
              <a:rPr sz="2000" dirty="0" err="1"/>
              <a:t>según</a:t>
            </a:r>
            <a:r>
              <a:rPr sz="2000" dirty="0"/>
              <a:t> lo </a:t>
            </a:r>
            <a:r>
              <a:rPr sz="2000" dirty="0" err="1"/>
              <a:t>publicado</a:t>
            </a:r>
            <a:r>
              <a:rPr sz="2000" dirty="0"/>
              <a:t> por DEVIDA </a:t>
            </a:r>
            <a:r>
              <a:rPr sz="2000" dirty="0" err="1"/>
              <a:t>en</a:t>
            </a:r>
            <a:r>
              <a:rPr sz="2000" dirty="0"/>
              <a:t> el </a:t>
            </a:r>
            <a:r>
              <a:rPr sz="2000" dirty="0" err="1"/>
              <a:t>Reporte</a:t>
            </a:r>
            <a:r>
              <a:rPr sz="2000" dirty="0"/>
              <a:t> N° 7: SUPERFICIE CULTIVADA CON ARBUSTO DE HOJA DE COCA MONITOREADA EN 2021</a:t>
            </a:r>
            <a:r>
              <a:rPr sz="2000" baseline="30000" dirty="0">
                <a:hlinkClick r:id="rId2" action="ppaction://hlinksldjump"/>
              </a:rPr>
              <a:t>1</a:t>
            </a:r>
            <a:r>
              <a:rPr sz="2000" dirty="0"/>
              <a:t> </a:t>
            </a:r>
            <a:r>
              <a:rPr sz="2000" dirty="0" err="1"/>
              <a:t>en</a:t>
            </a:r>
            <a:r>
              <a:rPr sz="2000" dirty="0"/>
              <a:t> </a:t>
            </a:r>
            <a:r>
              <a:rPr sz="2000" dirty="0" err="1"/>
              <a:t>setiembre</a:t>
            </a:r>
            <a:r>
              <a:rPr sz="2000" dirty="0"/>
              <a:t> de 2022.</a:t>
            </a:r>
          </a:p>
          <a:p>
            <a:pPr marL="0" lvl="0" indent="0">
              <a:buNone/>
            </a:pPr>
            <a:r>
              <a:rPr sz="2000" dirty="0" err="1"/>
              <a:t>Incluye</a:t>
            </a:r>
            <a:r>
              <a:rPr sz="2000" dirty="0"/>
              <a:t> </a:t>
            </a:r>
            <a:r>
              <a:rPr sz="2000" dirty="0" err="1"/>
              <a:t>distritos</a:t>
            </a:r>
            <a:r>
              <a:rPr sz="2000" dirty="0"/>
              <a:t> </a:t>
            </a:r>
            <a:r>
              <a:rPr sz="2000" dirty="0" err="1"/>
              <a:t>en</a:t>
            </a:r>
            <a:r>
              <a:rPr sz="2000" dirty="0"/>
              <a:t> las </a:t>
            </a:r>
            <a:r>
              <a:rPr sz="2000" dirty="0" err="1"/>
              <a:t>provincias</a:t>
            </a:r>
            <a:r>
              <a:rPr sz="2000" dirty="0"/>
              <a:t> de </a:t>
            </a:r>
            <a:r>
              <a:rPr sz="2000" dirty="0" err="1"/>
              <a:t>Satipo</a:t>
            </a:r>
            <a:r>
              <a:rPr sz="2000" dirty="0"/>
              <a:t> (Junín), La </a:t>
            </a:r>
            <a:r>
              <a:rPr sz="2000" dirty="0" err="1"/>
              <a:t>Convención</a:t>
            </a:r>
            <a:r>
              <a:rPr sz="2000" dirty="0"/>
              <a:t> (Cusco), </a:t>
            </a:r>
            <a:r>
              <a:rPr sz="2000" dirty="0" err="1"/>
              <a:t>Huanta</a:t>
            </a:r>
            <a:r>
              <a:rPr sz="2000" dirty="0"/>
              <a:t> y La Mar (Ayacucho).</a:t>
            </a:r>
          </a:p>
        </p:txBody>
      </p:sp>
      <p:pic>
        <p:nvPicPr>
          <p:cNvPr id="2" name="Picture 1" descr="presentation_files/figure-pptx/unnamed-chunk-2-1.png"/>
          <p:cNvPicPr>
            <a:picLocks noGrp="1" noChangeAspect="1"/>
          </p:cNvPicPr>
          <p:nvPr/>
        </p:nvPicPr>
        <p:blipFill>
          <a:blip r:embed="rId3"/>
          <a:stretch>
            <a:fillRect/>
          </a:stretch>
        </p:blipFill>
        <p:spPr bwMode="auto">
          <a:xfrm>
            <a:off x="6121400" y="1981200"/>
            <a:ext cx="4178300" cy="4178300"/>
          </a:xfrm>
          <a:prstGeom prst="rect">
            <a:avLst/>
          </a:prstGeom>
          <a:noFill/>
          <a:ln w="9525">
            <a:noFill/>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067E4C7-B5FE-498E-AB9D-0351A9B1BDBA}"/>
              </a:ext>
            </a:extLst>
          </p:cNvPr>
          <p:cNvSpPr>
            <a:spLocks noGrp="1"/>
          </p:cNvSpPr>
          <p:nvPr>
            <p:ph sz="quarter" idx="13"/>
          </p:nvPr>
        </p:nvSpPr>
        <p:spPr/>
        <p:txBody>
          <a:bodyPr/>
          <a:lstStyle/>
          <a:p>
            <a:pPr marL="0" lvl="0" indent="0">
              <a:buNone/>
            </a:pPr>
            <a:r>
              <a:t>Es importante que los municipios ejecuten adecuadamente el presupuesto con el que cuentan.</a:t>
            </a:r>
          </a:p>
          <a:p>
            <a:pPr marL="0" lvl="0" indent="0">
              <a:buNone/>
            </a:pPr>
            <a:r>
              <a:t>Se puede ver que son muchos los distritos donde a pesar de estar en el último trimestre del ejercicio presupuestal aún no se ejecuta ni el 40% del presupuesto proveniente tan solo de este rubro.</a:t>
            </a:r>
          </a:p>
          <a:p>
            <a:pPr marL="0" lvl="0" indent="0">
              <a:buNone/>
            </a:pPr>
            <a:r>
              <a:t>Esto significa que la población no está siendo beneficiada oportunamente por el dinero con el que su territorio tiene disponible, que a mediano plazo puede devenir en conflictividad social.</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067E4C7-B5FE-498E-AB9D-0351A9B1BDBA}"/>
              </a:ext>
            </a:extLst>
          </p:cNvPr>
          <p:cNvSpPr>
            <a:spLocks noGrp="1"/>
          </p:cNvSpPr>
          <p:nvPr>
            <p:ph sz="quarter" idx="13"/>
          </p:nvPr>
        </p:nvSpPr>
        <p:spPr/>
        <p:txBody>
          <a:bodyPr/>
          <a:lstStyle/>
          <a:p>
            <a:pPr marL="0" lvl="0" indent="0">
              <a:buNone/>
            </a:pPr>
            <a:r>
              <a:t>De todos modos, se debe ver que el presupuesto con el que cuentan los municipios es bastante disparejo.</a:t>
            </a:r>
          </a:p>
          <a:p>
            <a:pPr marL="0" lvl="0" indent="0">
              <a:buNone/>
            </a:pPr>
            <a:r>
              <a:t>Esto es especialmente visible en la provincia La Mar de Ayacucho. Mientras que para el distrito de Santa Rosa un monto cercano a 4.5 millones de soles proveniente de canon representa solo el 10.2% de su presupuesto total, para el distrito de Rio Magdalena menos de 1 millón de soles representa casi el 50% de todo su presupuesto.</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
        <p:cNvGrpSpPr/>
        <p:nvPr/>
      </p:nvGrpSpPr>
      <p:grpSpPr>
        <a:xfrm>
          <a:off x="0" y="0"/>
          <a:ext cx="0" cy="0"/>
          <a:chOff x="0" y="0"/>
          <a:chExt cx="0" cy="0"/>
        </a:xfrm>
      </p:grpSpPr>
      <p:sp>
        <p:nvSpPr>
          <p:cNvPr id="27" name="Google Shape;27;p4"/>
          <p:cNvSpPr txBox="1">
            <a:spLocks noGrp="1"/>
          </p:cNvSpPr>
          <p:nvPr>
            <p:ph type="title"/>
          </p:nvPr>
        </p:nvSpPr>
        <p:spPr>
          <a:xfrm>
            <a:off x="838200" y="1205345"/>
            <a:ext cx="10515600" cy="485343"/>
          </a:xfrm>
          <a:prstGeom prst="rect">
            <a:avLst/>
          </a:prstGeom>
          <a:noFill/>
          <a:ln>
            <a:noFill/>
          </a:ln>
        </p:spPr>
        <p:txBody>
          <a:bodyPr/>
          <a:lstStyle/>
          <a:p>
            <a:pPr marL="0" lvl="0" indent="0">
              <a:buNone/>
            </a:pPr>
            <a:r>
              <a:t>Notes</a:t>
            </a:r>
          </a:p>
        </p:txBody>
      </p:sp>
      <p:sp>
        <p:nvSpPr>
          <p:cNvPr id="3" name="Marcador de contenido 2">
            <a:extLst>
              <a:ext uri="{FF2B5EF4-FFF2-40B4-BE49-F238E27FC236}">
                <a16:creationId xmlns:a16="http://schemas.microsoft.com/office/drawing/2014/main" id="{7067E4C7-B5FE-498E-AB9D-0351A9B1BDBA}"/>
              </a:ext>
            </a:extLst>
          </p:cNvPr>
          <p:cNvSpPr>
            <a:spLocks noGrp="1"/>
          </p:cNvSpPr>
          <p:nvPr>
            <p:ph sz="quarter" idx="13"/>
          </p:nvPr>
        </p:nvSpPr>
        <p:spPr/>
        <p:txBody>
          <a:bodyPr/>
          <a:lstStyle/>
          <a:p>
            <a:pPr marL="0" lvl="0" indent="0">
              <a:buNone/>
            </a:pPr>
            <a:r>
              <a:rPr sz="1800"/>
              <a:t>1. Recuperado de: </a:t>
            </a:r>
            <a:r>
              <a:rPr sz="1800">
                <a:hlinkClick r:id="rId2"/>
              </a:rPr>
              <a:t>https://www.gob.pe/institucion/devida/informes-publicaciones/3478761-superficie-de-cultivos-de-coca-monitoreada-en-2021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
        <p:cNvGrpSpPr/>
        <p:nvPr/>
      </p:nvGrpSpPr>
      <p:grpSpPr>
        <a:xfrm>
          <a:off x="0" y="0"/>
          <a:ext cx="0" cy="0"/>
          <a:chOff x="0" y="0"/>
          <a:chExt cx="0" cy="0"/>
        </a:xfrm>
      </p:grpSpPr>
      <p:sp>
        <p:nvSpPr>
          <p:cNvPr id="20" name="Google Shape;20;p3"/>
          <p:cNvSpPr txBox="1">
            <a:spLocks noGrp="1"/>
          </p:cNvSpPr>
          <p:nvPr>
            <p:ph type="title"/>
          </p:nvPr>
        </p:nvSpPr>
        <p:spPr>
          <a:xfrm>
            <a:off x="1219201" y="2824956"/>
            <a:ext cx="9516310" cy="2852737"/>
          </a:xfrm>
          <a:prstGeom prst="rect">
            <a:avLst/>
          </a:prstGeom>
          <a:noFill/>
          <a:ln>
            <a:noFill/>
          </a:ln>
        </p:spPr>
        <p:txBody>
          <a:bodyPr/>
          <a:lstStyle/>
          <a:p>
            <a:pPr marL="0" lvl="0" indent="0">
              <a:buNone/>
            </a:pPr>
            <a:r>
              <a:t>Presupuesto asignado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067E4C7-B5FE-498E-AB9D-0351A9B1BDBA}"/>
              </a:ext>
            </a:extLst>
          </p:cNvPr>
          <p:cNvSpPr>
            <a:spLocks noGrp="1"/>
          </p:cNvSpPr>
          <p:nvPr>
            <p:ph sz="quarter" idx="13"/>
          </p:nvPr>
        </p:nvSpPr>
        <p:spPr/>
        <p:txBody>
          <a:bodyPr/>
          <a:lstStyle/>
          <a:p>
            <a:pPr marL="0" lvl="0" indent="0">
              <a:buNone/>
            </a:pPr>
            <a:r>
              <a:t>Durante cada ejercicio presupuestal los gobiernos regionales y municipalidades cuentan con un presupuesto para la implementación de sus actividades planificadas.</a:t>
            </a:r>
          </a:p>
          <a:p>
            <a:pPr marL="0" lvl="0" indent="0">
              <a:buNone/>
            </a:pPr>
            <a:r>
              <a:t>A lo largo del ejercicio presupuestal, las instituciones van solicitando cambios que se reflejan como cifra en el Presupuesto Institucional Modificado.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4" name="Google Shape;34;p5"/>
          <p:cNvSpPr txBox="1">
            <a:spLocks noGrp="1"/>
          </p:cNvSpPr>
          <p:nvPr>
            <p:ph type="title"/>
          </p:nvPr>
        </p:nvSpPr>
        <p:spPr>
          <a:xfrm>
            <a:off x="838200" y="1064029"/>
            <a:ext cx="10515600" cy="626659"/>
          </a:xfrm>
          <a:prstGeom prst="rect">
            <a:avLst/>
          </a:prstGeom>
          <a:noFill/>
          <a:ln>
            <a:noFill/>
          </a:ln>
        </p:spPr>
        <p:txBody>
          <a:bodyPr/>
          <a:lstStyle/>
          <a:p>
            <a:pPr marL="0" lvl="0" indent="0">
              <a:buNone/>
            </a:pPr>
            <a:r>
              <a:t>Gobiernos regionales</a:t>
            </a:r>
          </a:p>
        </p:txBody>
      </p:sp>
      <p:sp>
        <p:nvSpPr>
          <p:cNvPr id="4" name="Marcador de contenido 3">
            <a:extLst>
              <a:ext uri="{FF2B5EF4-FFF2-40B4-BE49-F238E27FC236}">
                <a16:creationId xmlns:a16="http://schemas.microsoft.com/office/drawing/2014/main" id="{AB28AFF7-CFB1-4E4B-8F09-417A21651F78}"/>
              </a:ext>
            </a:extLst>
          </p:cNvPr>
          <p:cNvSpPr>
            <a:spLocks noGrp="1"/>
          </p:cNvSpPr>
          <p:nvPr>
            <p:ph sz="quarter" idx="14"/>
          </p:nvPr>
        </p:nvSpPr>
        <p:spPr/>
        <p:txBody>
          <a:bodyPr/>
          <a:lstStyle/>
          <a:p>
            <a:pPr marL="0" lvl="0" indent="0">
              <a:buNone/>
            </a:pPr>
            <a:r>
              <a:t>El siguiente cuadro muestra el Presupuesto Institucional Modificado obtenido por los gobiernos regionales mencionados en lo que val del año.</a:t>
            </a:r>
          </a:p>
          <a:p>
            <a:pPr marL="0" lvl="0" indent="0">
              <a:buNone/>
            </a:pPr>
            <a:r>
              <a:t>Se puede ver que en todos los casos es superior a 2 mil millones de soles, con Cusco cercano a los 3 mil millones de soles.</a:t>
            </a:r>
          </a:p>
        </p:txBody>
      </p:sp>
      <p:graphicFrame>
        <p:nvGraphicFramePr>
          <p:cNvPr id="6" name="Content Placeholder 5"/>
          <p:cNvGraphicFramePr>
            <a:graphicFrameLocks noGrp="1"/>
          </p:cNvGraphicFramePr>
          <p:nvPr>
            <p:ph idx="1"/>
          </p:nvPr>
        </p:nvGraphicFramePr>
        <p:xfrm>
          <a:off x="5092700" y="1981200"/>
          <a:ext cx="6248400" cy="1219200"/>
        </p:xfrm>
        <a:graphic>
          <a:graphicData uri="http://schemas.openxmlformats.org/drawingml/2006/table">
            <a:tbl>
              <a:tblPr firstRow="1" bandRow="1">
                <a:tableStyleId>{5C22544A-7EE6-4342-B048-85BDC9FD1C3A}</a:tableStyleId>
              </a:tblPr>
              <a:tblGrid>
                <a:gridCol w="3124200">
                  <a:extLst>
                    <a:ext uri="{9D8B030D-6E8A-4147-A177-3AD203B41FA5}">
                      <a16:colId xmlns:a16="http://schemas.microsoft.com/office/drawing/2014/main" val="20000"/>
                    </a:ext>
                  </a:extLst>
                </a:gridCol>
                <a:gridCol w="3124200">
                  <a:extLst>
                    <a:ext uri="{9D8B030D-6E8A-4147-A177-3AD203B41FA5}">
                      <a16:colId xmlns:a16="http://schemas.microsoft.com/office/drawing/2014/main" val="20001"/>
                    </a:ext>
                  </a:extLst>
                </a:gridCol>
              </a:tblGrid>
              <a:tr h="0">
                <a:tc>
                  <a:txBody>
                    <a:bodyPr/>
                    <a:lstStyle/>
                    <a:p>
                      <a:pPr marL="0" lvl="0" indent="0" algn="l">
                        <a:buNone/>
                      </a:pPr>
                      <a:r>
                        <a:t>departamento</a:t>
                      </a:r>
                    </a:p>
                  </a:txBody>
                  <a:tcPr/>
                </a:tc>
                <a:tc>
                  <a:txBody>
                    <a:bodyPr/>
                    <a:lstStyle/>
                    <a:p>
                      <a:pPr marL="0" lvl="0" indent="0" algn="r">
                        <a:buNone/>
                      </a:pPr>
                      <a:r>
                        <a:t>pim</a:t>
                      </a:r>
                    </a:p>
                  </a:txBody>
                  <a:tcPr/>
                </a:tc>
                <a:extLst>
                  <a:ext uri="{0D108BD9-81ED-4DB2-BD59-A6C34878D82A}">
                    <a16:rowId xmlns:a16="http://schemas.microsoft.com/office/drawing/2014/main" val="10000"/>
                  </a:ext>
                </a:extLst>
              </a:tr>
              <a:tr h="0">
                <a:tc>
                  <a:txBody>
                    <a:bodyPr/>
                    <a:lstStyle/>
                    <a:p>
                      <a:pPr marL="0" lvl="0" indent="0" algn="l">
                        <a:buNone/>
                      </a:pPr>
                      <a:r>
                        <a:t>CUSCO</a:t>
                      </a:r>
                    </a:p>
                  </a:txBody>
                  <a:tcPr/>
                </a:tc>
                <a:tc>
                  <a:txBody>
                    <a:bodyPr/>
                    <a:lstStyle/>
                    <a:p>
                      <a:pPr marL="0" lvl="0" indent="0" algn="r">
                        <a:buNone/>
                      </a:pPr>
                      <a:r>
                        <a:t>2976727021</a:t>
                      </a:r>
                    </a:p>
                  </a:txBody>
                  <a:tcPr/>
                </a:tc>
                <a:extLst>
                  <a:ext uri="{0D108BD9-81ED-4DB2-BD59-A6C34878D82A}">
                    <a16:rowId xmlns:a16="http://schemas.microsoft.com/office/drawing/2014/main" val="10001"/>
                  </a:ext>
                </a:extLst>
              </a:tr>
              <a:tr h="0">
                <a:tc>
                  <a:txBody>
                    <a:bodyPr/>
                    <a:lstStyle/>
                    <a:p>
                      <a:pPr marL="0" lvl="0" indent="0" algn="l">
                        <a:buNone/>
                      </a:pPr>
                      <a:r>
                        <a:t>JUNIN</a:t>
                      </a:r>
                    </a:p>
                  </a:txBody>
                  <a:tcPr/>
                </a:tc>
                <a:tc>
                  <a:txBody>
                    <a:bodyPr/>
                    <a:lstStyle/>
                    <a:p>
                      <a:pPr marL="0" lvl="0" indent="0" algn="r">
                        <a:buNone/>
                      </a:pPr>
                      <a:r>
                        <a:t>2712683023</a:t>
                      </a:r>
                    </a:p>
                  </a:txBody>
                  <a:tcPr/>
                </a:tc>
                <a:extLst>
                  <a:ext uri="{0D108BD9-81ED-4DB2-BD59-A6C34878D82A}">
                    <a16:rowId xmlns:a16="http://schemas.microsoft.com/office/drawing/2014/main" val="10002"/>
                  </a:ext>
                </a:extLst>
              </a:tr>
              <a:tr h="0">
                <a:tc>
                  <a:txBody>
                    <a:bodyPr/>
                    <a:lstStyle/>
                    <a:p>
                      <a:pPr marL="0" lvl="0" indent="0" algn="l">
                        <a:buNone/>
                      </a:pPr>
                      <a:r>
                        <a:t>AYACUCHO</a:t>
                      </a:r>
                    </a:p>
                  </a:txBody>
                  <a:tcPr/>
                </a:tc>
                <a:tc>
                  <a:txBody>
                    <a:bodyPr/>
                    <a:lstStyle/>
                    <a:p>
                      <a:pPr marL="0" lvl="0" indent="0" algn="r">
                        <a:buNone/>
                      </a:pPr>
                      <a:r>
                        <a:t>2091296431</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4" name="Google Shape;34;p5"/>
          <p:cNvSpPr txBox="1">
            <a:spLocks noGrp="1"/>
          </p:cNvSpPr>
          <p:nvPr>
            <p:ph type="title"/>
          </p:nvPr>
        </p:nvSpPr>
        <p:spPr>
          <a:xfrm>
            <a:off x="838200" y="1064029"/>
            <a:ext cx="10515600" cy="626659"/>
          </a:xfrm>
          <a:prstGeom prst="rect">
            <a:avLst/>
          </a:prstGeom>
          <a:noFill/>
          <a:ln>
            <a:noFill/>
          </a:ln>
        </p:spPr>
        <p:txBody>
          <a:bodyPr/>
          <a:lstStyle/>
          <a:p>
            <a:pPr marL="0" lvl="0" indent="0">
              <a:buNone/>
            </a:pPr>
            <a:r>
              <a:t>Municipios provinciales</a:t>
            </a:r>
          </a:p>
        </p:txBody>
      </p:sp>
      <p:sp>
        <p:nvSpPr>
          <p:cNvPr id="4" name="Marcador de contenido 3">
            <a:extLst>
              <a:ext uri="{FF2B5EF4-FFF2-40B4-BE49-F238E27FC236}">
                <a16:creationId xmlns:a16="http://schemas.microsoft.com/office/drawing/2014/main" id="{AB28AFF7-CFB1-4E4B-8F09-417A21651F78}"/>
              </a:ext>
            </a:extLst>
          </p:cNvPr>
          <p:cNvSpPr>
            <a:spLocks noGrp="1"/>
          </p:cNvSpPr>
          <p:nvPr>
            <p:ph sz="quarter" idx="14"/>
          </p:nvPr>
        </p:nvSpPr>
        <p:spPr/>
        <p:txBody>
          <a:bodyPr/>
          <a:lstStyle/>
          <a:p>
            <a:pPr marL="0" lvl="0" indent="0">
              <a:buNone/>
            </a:pPr>
            <a:r>
              <a:t>En el caso de las provincias, se puede ver que existe gran diferencia entre los recursos obtenidos, siendo La Convención el municipio provincial que obtiene más recursos (cerca de 1 800 millones de soles).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635617677"/>
              </p:ext>
            </p:extLst>
          </p:nvPr>
        </p:nvGraphicFramePr>
        <p:xfrm>
          <a:off x="5092700" y="3311525"/>
          <a:ext cx="6248400" cy="1524000"/>
        </p:xfrm>
        <a:graphic>
          <a:graphicData uri="http://schemas.openxmlformats.org/drawingml/2006/table">
            <a:tbl>
              <a:tblPr firstRow="1" bandRow="1">
                <a:tableStyleId>{5C22544A-7EE6-4342-B048-85BDC9FD1C3A}</a:tableStyleId>
              </a:tblPr>
              <a:tblGrid>
                <a:gridCol w="2082800">
                  <a:extLst>
                    <a:ext uri="{9D8B030D-6E8A-4147-A177-3AD203B41FA5}">
                      <a16:colId xmlns:a16="http://schemas.microsoft.com/office/drawing/2014/main" val="20000"/>
                    </a:ext>
                  </a:extLst>
                </a:gridCol>
                <a:gridCol w="2082800">
                  <a:extLst>
                    <a:ext uri="{9D8B030D-6E8A-4147-A177-3AD203B41FA5}">
                      <a16:colId xmlns:a16="http://schemas.microsoft.com/office/drawing/2014/main" val="20001"/>
                    </a:ext>
                  </a:extLst>
                </a:gridCol>
                <a:gridCol w="2082800">
                  <a:extLst>
                    <a:ext uri="{9D8B030D-6E8A-4147-A177-3AD203B41FA5}">
                      <a16:colId xmlns:a16="http://schemas.microsoft.com/office/drawing/2014/main" val="20002"/>
                    </a:ext>
                  </a:extLst>
                </a:gridCol>
              </a:tblGrid>
              <a:tr h="0">
                <a:tc>
                  <a:txBody>
                    <a:bodyPr/>
                    <a:lstStyle/>
                    <a:p>
                      <a:pPr marL="0" lvl="0" indent="0" algn="l">
                        <a:buNone/>
                      </a:pPr>
                      <a:r>
                        <a:t>departamento</a:t>
                      </a:r>
                    </a:p>
                  </a:txBody>
                  <a:tcPr/>
                </a:tc>
                <a:tc>
                  <a:txBody>
                    <a:bodyPr/>
                    <a:lstStyle/>
                    <a:p>
                      <a:pPr marL="0" lvl="0" indent="0" algn="l">
                        <a:buNone/>
                      </a:pPr>
                      <a:r>
                        <a:rPr dirty="0" err="1"/>
                        <a:t>provincia</a:t>
                      </a:r>
                      <a:endParaRPr dirty="0"/>
                    </a:p>
                  </a:txBody>
                  <a:tcPr/>
                </a:tc>
                <a:tc>
                  <a:txBody>
                    <a:bodyPr/>
                    <a:lstStyle/>
                    <a:p>
                      <a:pPr marL="0" lvl="0" indent="0" algn="r">
                        <a:buNone/>
                      </a:pPr>
                      <a:r>
                        <a:t>pim</a:t>
                      </a:r>
                    </a:p>
                  </a:txBody>
                  <a:tcPr/>
                </a:tc>
                <a:extLst>
                  <a:ext uri="{0D108BD9-81ED-4DB2-BD59-A6C34878D82A}">
                    <a16:rowId xmlns:a16="http://schemas.microsoft.com/office/drawing/2014/main" val="10000"/>
                  </a:ext>
                </a:extLst>
              </a:tr>
              <a:tr h="0">
                <a:tc>
                  <a:txBody>
                    <a:bodyPr/>
                    <a:lstStyle/>
                    <a:p>
                      <a:pPr marL="0" lvl="0" indent="0" algn="l">
                        <a:buNone/>
                      </a:pPr>
                      <a:r>
                        <a:t>CUSCO</a:t>
                      </a:r>
                    </a:p>
                  </a:txBody>
                  <a:tcPr/>
                </a:tc>
                <a:tc>
                  <a:txBody>
                    <a:bodyPr/>
                    <a:lstStyle/>
                    <a:p>
                      <a:pPr marL="0" lvl="0" indent="0" algn="l">
                        <a:buNone/>
                      </a:pPr>
                      <a:r>
                        <a:t>LA CONVENCION</a:t>
                      </a:r>
                    </a:p>
                  </a:txBody>
                  <a:tcPr/>
                </a:tc>
                <a:tc>
                  <a:txBody>
                    <a:bodyPr/>
                    <a:lstStyle/>
                    <a:p>
                      <a:pPr marL="0" lvl="0" indent="0" algn="r">
                        <a:buNone/>
                      </a:pPr>
                      <a:r>
                        <a:t>1798163601</a:t>
                      </a:r>
                    </a:p>
                  </a:txBody>
                  <a:tcPr/>
                </a:tc>
                <a:extLst>
                  <a:ext uri="{0D108BD9-81ED-4DB2-BD59-A6C34878D82A}">
                    <a16:rowId xmlns:a16="http://schemas.microsoft.com/office/drawing/2014/main" val="10001"/>
                  </a:ext>
                </a:extLst>
              </a:tr>
              <a:tr h="0">
                <a:tc>
                  <a:txBody>
                    <a:bodyPr/>
                    <a:lstStyle/>
                    <a:p>
                      <a:pPr marL="0" lvl="0" indent="0" algn="l">
                        <a:buNone/>
                      </a:pPr>
                      <a:r>
                        <a:t>JUNIN</a:t>
                      </a:r>
                    </a:p>
                  </a:txBody>
                  <a:tcPr/>
                </a:tc>
                <a:tc>
                  <a:txBody>
                    <a:bodyPr/>
                    <a:lstStyle/>
                    <a:p>
                      <a:pPr marL="0" lvl="0" indent="0" algn="l">
                        <a:buNone/>
                      </a:pPr>
                      <a:r>
                        <a:t>SATIPO</a:t>
                      </a:r>
                    </a:p>
                  </a:txBody>
                  <a:tcPr/>
                </a:tc>
                <a:tc>
                  <a:txBody>
                    <a:bodyPr/>
                    <a:lstStyle/>
                    <a:p>
                      <a:pPr marL="0" lvl="0" indent="0" algn="r">
                        <a:buNone/>
                      </a:pPr>
                      <a:r>
                        <a:t>399321955</a:t>
                      </a:r>
                    </a:p>
                  </a:txBody>
                  <a:tcPr/>
                </a:tc>
                <a:extLst>
                  <a:ext uri="{0D108BD9-81ED-4DB2-BD59-A6C34878D82A}">
                    <a16:rowId xmlns:a16="http://schemas.microsoft.com/office/drawing/2014/main" val="10002"/>
                  </a:ext>
                </a:extLst>
              </a:tr>
              <a:tr h="0">
                <a:tc>
                  <a:txBody>
                    <a:bodyPr/>
                    <a:lstStyle/>
                    <a:p>
                      <a:pPr marL="0" lvl="0" indent="0" algn="l">
                        <a:buNone/>
                      </a:pPr>
                      <a:r>
                        <a:t>AYACUCHO</a:t>
                      </a:r>
                    </a:p>
                  </a:txBody>
                  <a:tcPr/>
                </a:tc>
                <a:tc>
                  <a:txBody>
                    <a:bodyPr/>
                    <a:lstStyle/>
                    <a:p>
                      <a:pPr marL="0" lvl="0" indent="0" algn="l">
                        <a:buNone/>
                      </a:pPr>
                      <a:r>
                        <a:t>LA MAR</a:t>
                      </a:r>
                    </a:p>
                  </a:txBody>
                  <a:tcPr/>
                </a:tc>
                <a:tc>
                  <a:txBody>
                    <a:bodyPr/>
                    <a:lstStyle/>
                    <a:p>
                      <a:pPr marL="0" lvl="0" indent="0" algn="r">
                        <a:buNone/>
                      </a:pPr>
                      <a:r>
                        <a:t>276385586</a:t>
                      </a:r>
                    </a:p>
                  </a:txBody>
                  <a:tcPr/>
                </a:tc>
                <a:extLst>
                  <a:ext uri="{0D108BD9-81ED-4DB2-BD59-A6C34878D82A}">
                    <a16:rowId xmlns:a16="http://schemas.microsoft.com/office/drawing/2014/main" val="10003"/>
                  </a:ext>
                </a:extLst>
              </a:tr>
              <a:tr h="0">
                <a:tc>
                  <a:txBody>
                    <a:bodyPr/>
                    <a:lstStyle/>
                    <a:p>
                      <a:pPr marL="0" lvl="0" indent="0" algn="l">
                        <a:buNone/>
                      </a:pPr>
                      <a:r>
                        <a:t>AYACUCHO</a:t>
                      </a:r>
                    </a:p>
                  </a:txBody>
                  <a:tcPr/>
                </a:tc>
                <a:tc>
                  <a:txBody>
                    <a:bodyPr/>
                    <a:lstStyle/>
                    <a:p>
                      <a:pPr marL="0" lvl="0" indent="0" algn="l">
                        <a:buNone/>
                      </a:pPr>
                      <a:r>
                        <a:t>HUANTA</a:t>
                      </a:r>
                    </a:p>
                  </a:txBody>
                  <a:tcPr/>
                </a:tc>
                <a:tc>
                  <a:txBody>
                    <a:bodyPr/>
                    <a:lstStyle/>
                    <a:p>
                      <a:pPr marL="0" lvl="0" indent="0" algn="r">
                        <a:buNone/>
                      </a:pPr>
                      <a:r>
                        <a:rPr dirty="0"/>
                        <a:t>226157514</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4" name="Google Shape;34;p5"/>
          <p:cNvSpPr txBox="1">
            <a:spLocks noGrp="1"/>
          </p:cNvSpPr>
          <p:nvPr>
            <p:ph type="title"/>
          </p:nvPr>
        </p:nvSpPr>
        <p:spPr>
          <a:xfrm>
            <a:off x="838200" y="1064029"/>
            <a:ext cx="10515600" cy="626659"/>
          </a:xfrm>
          <a:prstGeom prst="rect">
            <a:avLst/>
          </a:prstGeom>
          <a:noFill/>
          <a:ln>
            <a:noFill/>
          </a:ln>
        </p:spPr>
        <p:txBody>
          <a:bodyPr/>
          <a:lstStyle/>
          <a:p>
            <a:pPr marL="0" lvl="0" indent="0">
              <a:buNone/>
            </a:pPr>
            <a:r>
              <a:t>Municipios distritales</a:t>
            </a:r>
          </a:p>
        </p:txBody>
      </p:sp>
      <p:sp>
        <p:nvSpPr>
          <p:cNvPr id="4" name="Marcador de contenido 3">
            <a:extLst>
              <a:ext uri="{FF2B5EF4-FFF2-40B4-BE49-F238E27FC236}">
                <a16:creationId xmlns:a16="http://schemas.microsoft.com/office/drawing/2014/main" id="{AB28AFF7-CFB1-4E4B-8F09-417A21651F78}"/>
              </a:ext>
            </a:extLst>
          </p:cNvPr>
          <p:cNvSpPr>
            <a:spLocks noGrp="1"/>
          </p:cNvSpPr>
          <p:nvPr>
            <p:ph sz="quarter" idx="14"/>
          </p:nvPr>
        </p:nvSpPr>
        <p:spPr/>
        <p:txBody>
          <a:bodyPr>
            <a:normAutofit lnSpcReduction="10000"/>
          </a:bodyPr>
          <a:lstStyle/>
          <a:p>
            <a:pPr marL="0" lvl="0" indent="0">
              <a:buNone/>
            </a:pPr>
            <a:r>
              <a:t>En el caso de los distritos, se puede ver que el presupuesto es variado en ciertas provincias como Satipo, ya que ciertos distritos se ubican entre aquellos con mayor presupuesto, pero otros dentro de aquellos con menos.</a:t>
            </a:r>
          </a:p>
          <a:p>
            <a:pPr marL="0" lvl="0" indent="0">
              <a:buNone/>
            </a:pPr>
            <a:r>
              <a:t>Los distritos de la provincia La Mar en Ayacucho reciben menos que el resto dentro de la zona VRAEM.</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75206926"/>
              </p:ext>
            </p:extLst>
          </p:nvPr>
        </p:nvGraphicFramePr>
        <p:xfrm>
          <a:off x="5092700" y="2854325"/>
          <a:ext cx="6248400" cy="2438400"/>
        </p:xfrm>
        <a:graphic>
          <a:graphicData uri="http://schemas.openxmlformats.org/drawingml/2006/table">
            <a:tbl>
              <a:tblPr firstRow="1" bandRow="1">
                <a:tableStyleId>{5C22544A-7EE6-4342-B048-85BDC9FD1C3A}</a:tableStyleId>
              </a:tblPr>
              <a:tblGrid>
                <a:gridCol w="2082800">
                  <a:extLst>
                    <a:ext uri="{9D8B030D-6E8A-4147-A177-3AD203B41FA5}">
                      <a16:colId xmlns:a16="http://schemas.microsoft.com/office/drawing/2014/main" val="20000"/>
                    </a:ext>
                  </a:extLst>
                </a:gridCol>
                <a:gridCol w="2082800">
                  <a:extLst>
                    <a:ext uri="{9D8B030D-6E8A-4147-A177-3AD203B41FA5}">
                      <a16:colId xmlns:a16="http://schemas.microsoft.com/office/drawing/2014/main" val="20001"/>
                    </a:ext>
                  </a:extLst>
                </a:gridCol>
                <a:gridCol w="2082800">
                  <a:extLst>
                    <a:ext uri="{9D8B030D-6E8A-4147-A177-3AD203B41FA5}">
                      <a16:colId xmlns:a16="http://schemas.microsoft.com/office/drawing/2014/main" val="20002"/>
                    </a:ext>
                  </a:extLst>
                </a:gridCol>
              </a:tblGrid>
              <a:tr h="0">
                <a:tc>
                  <a:txBody>
                    <a:bodyPr/>
                    <a:lstStyle/>
                    <a:p>
                      <a:pPr marL="0" lvl="0" indent="0" algn="l">
                        <a:buNone/>
                      </a:pPr>
                      <a:r>
                        <a:t>provincia</a:t>
                      </a:r>
                    </a:p>
                  </a:txBody>
                  <a:tcPr/>
                </a:tc>
                <a:tc>
                  <a:txBody>
                    <a:bodyPr/>
                    <a:lstStyle/>
                    <a:p>
                      <a:pPr marL="0" lvl="0" indent="0" algn="l">
                        <a:buNone/>
                      </a:pPr>
                      <a:r>
                        <a:rPr dirty="0" err="1"/>
                        <a:t>municipio</a:t>
                      </a:r>
                      <a:endParaRPr dirty="0"/>
                    </a:p>
                  </a:txBody>
                  <a:tcPr/>
                </a:tc>
                <a:tc>
                  <a:txBody>
                    <a:bodyPr/>
                    <a:lstStyle/>
                    <a:p>
                      <a:pPr marL="0" lvl="0" indent="0" algn="r">
                        <a:buNone/>
                      </a:pPr>
                      <a:r>
                        <a:t>pim</a:t>
                      </a:r>
                    </a:p>
                  </a:txBody>
                  <a:tcPr/>
                </a:tc>
                <a:extLst>
                  <a:ext uri="{0D108BD9-81ED-4DB2-BD59-A6C34878D82A}">
                    <a16:rowId xmlns:a16="http://schemas.microsoft.com/office/drawing/2014/main" val="10000"/>
                  </a:ext>
                </a:extLst>
              </a:tr>
              <a:tr h="0">
                <a:tc>
                  <a:txBody>
                    <a:bodyPr/>
                    <a:lstStyle/>
                    <a:p>
                      <a:pPr marL="0" lvl="0" indent="0" algn="l">
                        <a:buNone/>
                      </a:pPr>
                      <a:r>
                        <a:t>LA CONVENCION</a:t>
                      </a:r>
                    </a:p>
                  </a:txBody>
                  <a:tcPr/>
                </a:tc>
                <a:tc>
                  <a:txBody>
                    <a:bodyPr/>
                    <a:lstStyle/>
                    <a:p>
                      <a:pPr marL="0" lvl="0" indent="0" algn="l">
                        <a:buNone/>
                      </a:pPr>
                      <a:r>
                        <a:t>PICHARI</a:t>
                      </a:r>
                    </a:p>
                  </a:txBody>
                  <a:tcPr/>
                </a:tc>
                <a:tc>
                  <a:txBody>
                    <a:bodyPr/>
                    <a:lstStyle/>
                    <a:p>
                      <a:pPr marL="0" lvl="0" indent="0" algn="r">
                        <a:buNone/>
                      </a:pPr>
                      <a:r>
                        <a:t>210919429</a:t>
                      </a:r>
                    </a:p>
                  </a:txBody>
                  <a:tcPr/>
                </a:tc>
                <a:extLst>
                  <a:ext uri="{0D108BD9-81ED-4DB2-BD59-A6C34878D82A}">
                    <a16:rowId xmlns:a16="http://schemas.microsoft.com/office/drawing/2014/main" val="10001"/>
                  </a:ext>
                </a:extLst>
              </a:tr>
              <a:tr h="0">
                <a:tc>
                  <a:txBody>
                    <a:bodyPr/>
                    <a:lstStyle/>
                    <a:p>
                      <a:pPr marL="0" lvl="0" indent="0" algn="l">
                        <a:buNone/>
                      </a:pPr>
                      <a:r>
                        <a:t>LA CONVENCION</a:t>
                      </a:r>
                    </a:p>
                  </a:txBody>
                  <a:tcPr/>
                </a:tc>
                <a:tc>
                  <a:txBody>
                    <a:bodyPr/>
                    <a:lstStyle/>
                    <a:p>
                      <a:pPr marL="0" lvl="0" indent="0" algn="l">
                        <a:buNone/>
                      </a:pPr>
                      <a:r>
                        <a:t>KIMBIRI</a:t>
                      </a:r>
                    </a:p>
                  </a:txBody>
                  <a:tcPr/>
                </a:tc>
                <a:tc>
                  <a:txBody>
                    <a:bodyPr/>
                    <a:lstStyle/>
                    <a:p>
                      <a:pPr marL="0" lvl="0" indent="0" algn="r">
                        <a:buNone/>
                      </a:pPr>
                      <a:r>
                        <a:t>154613595</a:t>
                      </a:r>
                    </a:p>
                  </a:txBody>
                  <a:tcPr/>
                </a:tc>
                <a:extLst>
                  <a:ext uri="{0D108BD9-81ED-4DB2-BD59-A6C34878D82A}">
                    <a16:rowId xmlns:a16="http://schemas.microsoft.com/office/drawing/2014/main" val="10002"/>
                  </a:ext>
                </a:extLst>
              </a:tr>
              <a:tr h="0">
                <a:tc>
                  <a:txBody>
                    <a:bodyPr/>
                    <a:lstStyle/>
                    <a:p>
                      <a:pPr marL="0" lvl="0" indent="0" algn="l">
                        <a:buNone/>
                      </a:pPr>
                      <a:r>
                        <a:t>LA CONVENCION</a:t>
                      </a:r>
                    </a:p>
                  </a:txBody>
                  <a:tcPr/>
                </a:tc>
                <a:tc>
                  <a:txBody>
                    <a:bodyPr/>
                    <a:lstStyle/>
                    <a:p>
                      <a:pPr marL="0" lvl="0" indent="0" algn="l">
                        <a:buNone/>
                      </a:pPr>
                      <a:r>
                        <a:t>UNION ASHANINKA</a:t>
                      </a:r>
                    </a:p>
                  </a:txBody>
                  <a:tcPr/>
                </a:tc>
                <a:tc>
                  <a:txBody>
                    <a:bodyPr/>
                    <a:lstStyle/>
                    <a:p>
                      <a:pPr marL="0" lvl="0" indent="0" algn="r">
                        <a:buNone/>
                      </a:pPr>
                      <a:r>
                        <a:t>73202735</a:t>
                      </a:r>
                    </a:p>
                  </a:txBody>
                  <a:tcPr/>
                </a:tc>
                <a:extLst>
                  <a:ext uri="{0D108BD9-81ED-4DB2-BD59-A6C34878D82A}">
                    <a16:rowId xmlns:a16="http://schemas.microsoft.com/office/drawing/2014/main" val="10003"/>
                  </a:ext>
                </a:extLst>
              </a:tr>
              <a:tr h="0">
                <a:tc>
                  <a:txBody>
                    <a:bodyPr/>
                    <a:lstStyle/>
                    <a:p>
                      <a:pPr marL="0" lvl="0" indent="0" algn="l">
                        <a:buNone/>
                      </a:pPr>
                      <a:r>
                        <a:t>LA CONVENCION</a:t>
                      </a:r>
                    </a:p>
                  </a:txBody>
                  <a:tcPr/>
                </a:tc>
                <a:tc>
                  <a:txBody>
                    <a:bodyPr/>
                    <a:lstStyle/>
                    <a:p>
                      <a:pPr marL="0" lvl="0" indent="0" algn="l">
                        <a:buNone/>
                      </a:pPr>
                      <a:r>
                        <a:t>MANITEA</a:t>
                      </a:r>
                    </a:p>
                  </a:txBody>
                  <a:tcPr/>
                </a:tc>
                <a:tc>
                  <a:txBody>
                    <a:bodyPr/>
                    <a:lstStyle/>
                    <a:p>
                      <a:pPr marL="0" lvl="0" indent="0" algn="r">
                        <a:buNone/>
                      </a:pPr>
                      <a:r>
                        <a:t>46340003</a:t>
                      </a:r>
                    </a:p>
                  </a:txBody>
                  <a:tcPr/>
                </a:tc>
                <a:extLst>
                  <a:ext uri="{0D108BD9-81ED-4DB2-BD59-A6C34878D82A}">
                    <a16:rowId xmlns:a16="http://schemas.microsoft.com/office/drawing/2014/main" val="10004"/>
                  </a:ext>
                </a:extLst>
              </a:tr>
              <a:tr h="0">
                <a:tc>
                  <a:txBody>
                    <a:bodyPr/>
                    <a:lstStyle/>
                    <a:p>
                      <a:pPr marL="0" lvl="0" indent="0" algn="l">
                        <a:buNone/>
                      </a:pPr>
                      <a:r>
                        <a:t>LA CONVENCION</a:t>
                      </a:r>
                    </a:p>
                  </a:txBody>
                  <a:tcPr/>
                </a:tc>
                <a:tc>
                  <a:txBody>
                    <a:bodyPr/>
                    <a:lstStyle/>
                    <a:p>
                      <a:pPr marL="0" lvl="0" indent="0" algn="l">
                        <a:buNone/>
                      </a:pPr>
                      <a:r>
                        <a:t>VILLA KINTIARINA</a:t>
                      </a:r>
                    </a:p>
                  </a:txBody>
                  <a:tcPr/>
                </a:tc>
                <a:tc>
                  <a:txBody>
                    <a:bodyPr/>
                    <a:lstStyle/>
                    <a:p>
                      <a:pPr marL="0" lvl="0" indent="0" algn="r">
                        <a:buNone/>
                      </a:pPr>
                      <a:r>
                        <a:t>45492860</a:t>
                      </a:r>
                    </a:p>
                  </a:txBody>
                  <a:tcPr/>
                </a:tc>
                <a:extLst>
                  <a:ext uri="{0D108BD9-81ED-4DB2-BD59-A6C34878D82A}">
                    <a16:rowId xmlns:a16="http://schemas.microsoft.com/office/drawing/2014/main" val="10005"/>
                  </a:ext>
                </a:extLst>
              </a:tr>
              <a:tr h="0">
                <a:tc>
                  <a:txBody>
                    <a:bodyPr/>
                    <a:lstStyle/>
                    <a:p>
                      <a:pPr marL="0" lvl="0" indent="0" algn="l">
                        <a:buNone/>
                      </a:pPr>
                      <a:r>
                        <a:t>LA CONVENCION</a:t>
                      </a:r>
                    </a:p>
                  </a:txBody>
                  <a:tcPr/>
                </a:tc>
                <a:tc>
                  <a:txBody>
                    <a:bodyPr/>
                    <a:lstStyle/>
                    <a:p>
                      <a:pPr marL="0" lvl="0" indent="0" algn="l">
                        <a:buNone/>
                      </a:pPr>
                      <a:r>
                        <a:t>CIELO PUNCO</a:t>
                      </a:r>
                    </a:p>
                  </a:txBody>
                  <a:tcPr/>
                </a:tc>
                <a:tc>
                  <a:txBody>
                    <a:bodyPr/>
                    <a:lstStyle/>
                    <a:p>
                      <a:pPr marL="0" lvl="0" indent="0" algn="r">
                        <a:buNone/>
                      </a:pPr>
                      <a:r>
                        <a:t>30711106</a:t>
                      </a:r>
                    </a:p>
                  </a:txBody>
                  <a:tcPr/>
                </a:tc>
                <a:extLst>
                  <a:ext uri="{0D108BD9-81ED-4DB2-BD59-A6C34878D82A}">
                    <a16:rowId xmlns:a16="http://schemas.microsoft.com/office/drawing/2014/main" val="10006"/>
                  </a:ext>
                </a:extLst>
              </a:tr>
              <a:tr h="0">
                <a:tc>
                  <a:txBody>
                    <a:bodyPr/>
                    <a:lstStyle/>
                    <a:p>
                      <a:pPr marL="0" lvl="0" indent="0" algn="l">
                        <a:buNone/>
                      </a:pPr>
                      <a:r>
                        <a:t>LA CONVENCION</a:t>
                      </a:r>
                    </a:p>
                  </a:txBody>
                  <a:tcPr/>
                </a:tc>
                <a:tc>
                  <a:txBody>
                    <a:bodyPr/>
                    <a:lstStyle/>
                    <a:p>
                      <a:pPr marL="0" lvl="0" indent="0" algn="l">
                        <a:buNone/>
                      </a:pPr>
                      <a:r>
                        <a:t>VILLA VIRGEN</a:t>
                      </a:r>
                    </a:p>
                  </a:txBody>
                  <a:tcPr/>
                </a:tc>
                <a:tc>
                  <a:txBody>
                    <a:bodyPr/>
                    <a:lstStyle/>
                    <a:p>
                      <a:pPr marL="0" lvl="0" indent="0" algn="r">
                        <a:buNone/>
                      </a:pPr>
                      <a:r>
                        <a:rPr dirty="0"/>
                        <a:t>30319419</a:t>
                      </a:r>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838200" y="1981200"/>
          <a:ext cx="4000500" cy="4084320"/>
        </p:xfrm>
        <a:graphic>
          <a:graphicData uri="http://schemas.openxmlformats.org/drawingml/2006/table">
            <a:tbl>
              <a:tblPr firstRow="1" bandRow="1">
                <a:tableStyleId>{5C22544A-7EE6-4342-B048-85BDC9FD1C3A}</a:tableStyleId>
              </a:tblPr>
              <a:tblGrid>
                <a:gridCol w="1333500">
                  <a:extLst>
                    <a:ext uri="{9D8B030D-6E8A-4147-A177-3AD203B41FA5}">
                      <a16:colId xmlns:a16="http://schemas.microsoft.com/office/drawing/2014/main" val="20000"/>
                    </a:ext>
                  </a:extLst>
                </a:gridCol>
                <a:gridCol w="1333500">
                  <a:extLst>
                    <a:ext uri="{9D8B030D-6E8A-4147-A177-3AD203B41FA5}">
                      <a16:colId xmlns:a16="http://schemas.microsoft.com/office/drawing/2014/main" val="20001"/>
                    </a:ext>
                  </a:extLst>
                </a:gridCol>
                <a:gridCol w="1333500">
                  <a:extLst>
                    <a:ext uri="{9D8B030D-6E8A-4147-A177-3AD203B41FA5}">
                      <a16:colId xmlns:a16="http://schemas.microsoft.com/office/drawing/2014/main" val="20002"/>
                    </a:ext>
                  </a:extLst>
                </a:gridCol>
              </a:tblGrid>
              <a:tr h="0">
                <a:tc>
                  <a:txBody>
                    <a:bodyPr/>
                    <a:lstStyle/>
                    <a:p>
                      <a:pPr marL="0" lvl="0" indent="0" algn="l">
                        <a:buNone/>
                      </a:pPr>
                      <a:r>
                        <a:t>provincia</a:t>
                      </a:r>
                    </a:p>
                  </a:txBody>
                  <a:tcPr/>
                </a:tc>
                <a:tc>
                  <a:txBody>
                    <a:bodyPr/>
                    <a:lstStyle/>
                    <a:p>
                      <a:pPr marL="0" lvl="0" indent="0" algn="l">
                        <a:buNone/>
                      </a:pPr>
                      <a:r>
                        <a:t>municipio</a:t>
                      </a:r>
                    </a:p>
                  </a:txBody>
                  <a:tcPr/>
                </a:tc>
                <a:tc>
                  <a:txBody>
                    <a:bodyPr/>
                    <a:lstStyle/>
                    <a:p>
                      <a:pPr marL="0" lvl="0" indent="0" algn="r">
                        <a:buNone/>
                      </a:pPr>
                      <a:r>
                        <a:t>pim</a:t>
                      </a:r>
                    </a:p>
                  </a:txBody>
                  <a:tcPr/>
                </a:tc>
                <a:extLst>
                  <a:ext uri="{0D108BD9-81ED-4DB2-BD59-A6C34878D82A}">
                    <a16:rowId xmlns:a16="http://schemas.microsoft.com/office/drawing/2014/main" val="10000"/>
                  </a:ext>
                </a:extLst>
              </a:tr>
              <a:tr h="0">
                <a:tc>
                  <a:txBody>
                    <a:bodyPr/>
                    <a:lstStyle/>
                    <a:p>
                      <a:pPr marL="0" lvl="0" indent="0" algn="l">
                        <a:buNone/>
                      </a:pPr>
                      <a:r>
                        <a:t>LA MAR</a:t>
                      </a:r>
                    </a:p>
                  </a:txBody>
                  <a:tcPr/>
                </a:tc>
                <a:tc>
                  <a:txBody>
                    <a:bodyPr/>
                    <a:lstStyle/>
                    <a:p>
                      <a:pPr marL="0" lvl="0" indent="0" algn="l">
                        <a:buNone/>
                      </a:pPr>
                      <a:r>
                        <a:t>SANTA ROSA</a:t>
                      </a:r>
                    </a:p>
                  </a:txBody>
                  <a:tcPr/>
                </a:tc>
                <a:tc>
                  <a:txBody>
                    <a:bodyPr/>
                    <a:lstStyle/>
                    <a:p>
                      <a:pPr marL="0" lvl="0" indent="0" algn="r">
                        <a:buNone/>
                      </a:pPr>
                      <a:r>
                        <a:t>44116531</a:t>
                      </a:r>
                    </a:p>
                  </a:txBody>
                  <a:tcPr/>
                </a:tc>
                <a:extLst>
                  <a:ext uri="{0D108BD9-81ED-4DB2-BD59-A6C34878D82A}">
                    <a16:rowId xmlns:a16="http://schemas.microsoft.com/office/drawing/2014/main" val="10001"/>
                  </a:ext>
                </a:extLst>
              </a:tr>
              <a:tr h="0">
                <a:tc>
                  <a:txBody>
                    <a:bodyPr/>
                    <a:lstStyle/>
                    <a:p>
                      <a:pPr marL="0" lvl="0" indent="0" algn="l">
                        <a:buNone/>
                      </a:pPr>
                      <a:r>
                        <a:t>HUANTA</a:t>
                      </a:r>
                    </a:p>
                  </a:txBody>
                  <a:tcPr/>
                </a:tc>
                <a:tc>
                  <a:txBody>
                    <a:bodyPr/>
                    <a:lstStyle/>
                    <a:p>
                      <a:pPr marL="0" lvl="0" indent="0" algn="l">
                        <a:buNone/>
                      </a:pPr>
                      <a:r>
                        <a:t>SIVIA</a:t>
                      </a:r>
                    </a:p>
                  </a:txBody>
                  <a:tcPr/>
                </a:tc>
                <a:tc>
                  <a:txBody>
                    <a:bodyPr/>
                    <a:lstStyle/>
                    <a:p>
                      <a:pPr marL="0" lvl="0" indent="0" algn="r">
                        <a:buNone/>
                      </a:pPr>
                      <a:r>
                        <a:t>35934843</a:t>
                      </a:r>
                    </a:p>
                  </a:txBody>
                  <a:tcPr/>
                </a:tc>
                <a:extLst>
                  <a:ext uri="{0D108BD9-81ED-4DB2-BD59-A6C34878D82A}">
                    <a16:rowId xmlns:a16="http://schemas.microsoft.com/office/drawing/2014/main" val="10002"/>
                  </a:ext>
                </a:extLst>
              </a:tr>
              <a:tr h="0">
                <a:tc>
                  <a:txBody>
                    <a:bodyPr/>
                    <a:lstStyle/>
                    <a:p>
                      <a:pPr marL="0" lvl="0" indent="0" algn="l">
                        <a:buNone/>
                      </a:pPr>
                      <a:r>
                        <a:t>HUANTA</a:t>
                      </a:r>
                    </a:p>
                  </a:txBody>
                  <a:tcPr/>
                </a:tc>
                <a:tc>
                  <a:txBody>
                    <a:bodyPr/>
                    <a:lstStyle/>
                    <a:p>
                      <a:pPr marL="0" lvl="0" indent="0" algn="l">
                        <a:buNone/>
                      </a:pPr>
                      <a:r>
                        <a:t>LLOCHEGUA</a:t>
                      </a:r>
                    </a:p>
                  </a:txBody>
                  <a:tcPr/>
                </a:tc>
                <a:tc>
                  <a:txBody>
                    <a:bodyPr/>
                    <a:lstStyle/>
                    <a:p>
                      <a:pPr marL="0" lvl="0" indent="0" algn="r">
                        <a:buNone/>
                      </a:pPr>
                      <a:r>
                        <a:t>33621863</a:t>
                      </a:r>
                    </a:p>
                  </a:txBody>
                  <a:tcPr/>
                </a:tc>
                <a:extLst>
                  <a:ext uri="{0D108BD9-81ED-4DB2-BD59-A6C34878D82A}">
                    <a16:rowId xmlns:a16="http://schemas.microsoft.com/office/drawing/2014/main" val="10003"/>
                  </a:ext>
                </a:extLst>
              </a:tr>
              <a:tr h="0">
                <a:tc>
                  <a:txBody>
                    <a:bodyPr/>
                    <a:lstStyle/>
                    <a:p>
                      <a:pPr marL="0" lvl="0" indent="0" algn="l">
                        <a:buNone/>
                      </a:pPr>
                      <a:r>
                        <a:t>LA MAR</a:t>
                      </a:r>
                    </a:p>
                  </a:txBody>
                  <a:tcPr/>
                </a:tc>
                <a:tc>
                  <a:txBody>
                    <a:bodyPr/>
                    <a:lstStyle/>
                    <a:p>
                      <a:pPr marL="0" lvl="0" indent="0" algn="l">
                        <a:buNone/>
                      </a:pPr>
                      <a:r>
                        <a:t>CHUNGUI</a:t>
                      </a:r>
                    </a:p>
                  </a:txBody>
                  <a:tcPr/>
                </a:tc>
                <a:tc>
                  <a:txBody>
                    <a:bodyPr/>
                    <a:lstStyle/>
                    <a:p>
                      <a:pPr marL="0" lvl="0" indent="0" algn="r">
                        <a:buNone/>
                      </a:pPr>
                      <a:r>
                        <a:t>31568341</a:t>
                      </a:r>
                    </a:p>
                  </a:txBody>
                  <a:tcPr/>
                </a:tc>
                <a:extLst>
                  <a:ext uri="{0D108BD9-81ED-4DB2-BD59-A6C34878D82A}">
                    <a16:rowId xmlns:a16="http://schemas.microsoft.com/office/drawing/2014/main" val="10004"/>
                  </a:ext>
                </a:extLst>
              </a:tr>
              <a:tr h="0">
                <a:tc>
                  <a:txBody>
                    <a:bodyPr/>
                    <a:lstStyle/>
                    <a:p>
                      <a:pPr marL="0" lvl="0" indent="0" algn="l">
                        <a:buNone/>
                      </a:pPr>
                      <a:r>
                        <a:t>LA MAR</a:t>
                      </a:r>
                    </a:p>
                  </a:txBody>
                  <a:tcPr/>
                </a:tc>
                <a:tc>
                  <a:txBody>
                    <a:bodyPr/>
                    <a:lstStyle/>
                    <a:p>
                      <a:pPr marL="0" lvl="0" indent="0" algn="l">
                        <a:buNone/>
                      </a:pPr>
                      <a:r>
                        <a:t>AYNA</a:t>
                      </a:r>
                    </a:p>
                  </a:txBody>
                  <a:tcPr/>
                </a:tc>
                <a:tc>
                  <a:txBody>
                    <a:bodyPr/>
                    <a:lstStyle/>
                    <a:p>
                      <a:pPr marL="0" lvl="0" indent="0" algn="r">
                        <a:buNone/>
                      </a:pPr>
                      <a:r>
                        <a:t>30559319</a:t>
                      </a:r>
                    </a:p>
                  </a:txBody>
                  <a:tcPr/>
                </a:tc>
                <a:extLst>
                  <a:ext uri="{0D108BD9-81ED-4DB2-BD59-A6C34878D82A}">
                    <a16:rowId xmlns:a16="http://schemas.microsoft.com/office/drawing/2014/main" val="10005"/>
                  </a:ext>
                </a:extLst>
              </a:tr>
              <a:tr h="0">
                <a:tc>
                  <a:txBody>
                    <a:bodyPr/>
                    <a:lstStyle/>
                    <a:p>
                      <a:pPr marL="0" lvl="0" indent="0" algn="l">
                        <a:buNone/>
                      </a:pPr>
                      <a:r>
                        <a:t>LA MAR</a:t>
                      </a:r>
                    </a:p>
                  </a:txBody>
                  <a:tcPr/>
                </a:tc>
                <a:tc>
                  <a:txBody>
                    <a:bodyPr/>
                    <a:lstStyle/>
                    <a:p>
                      <a:pPr marL="0" lvl="0" indent="0" algn="l">
                        <a:buNone/>
                      </a:pPr>
                      <a:r>
                        <a:t>ANCHIHUAY</a:t>
                      </a:r>
                    </a:p>
                  </a:txBody>
                  <a:tcPr/>
                </a:tc>
                <a:tc>
                  <a:txBody>
                    <a:bodyPr/>
                    <a:lstStyle/>
                    <a:p>
                      <a:pPr marL="0" lvl="0" indent="0" algn="r">
                        <a:buNone/>
                      </a:pPr>
                      <a:r>
                        <a:t>22751661</a:t>
                      </a:r>
                    </a:p>
                  </a:txBody>
                  <a:tcPr/>
                </a:tc>
                <a:extLst>
                  <a:ext uri="{0D108BD9-81ED-4DB2-BD59-A6C34878D82A}">
                    <a16:rowId xmlns:a16="http://schemas.microsoft.com/office/drawing/2014/main" val="10006"/>
                  </a:ext>
                </a:extLst>
              </a:tr>
              <a:tr h="0">
                <a:tc>
                  <a:txBody>
                    <a:bodyPr/>
                    <a:lstStyle/>
                    <a:p>
                      <a:pPr marL="0" lvl="0" indent="0" algn="l">
                        <a:buNone/>
                      </a:pPr>
                      <a:r>
                        <a:t>LA MAR</a:t>
                      </a:r>
                    </a:p>
                  </a:txBody>
                  <a:tcPr/>
                </a:tc>
                <a:tc>
                  <a:txBody>
                    <a:bodyPr/>
                    <a:lstStyle/>
                    <a:p>
                      <a:pPr marL="0" lvl="0" indent="0" algn="l">
                        <a:buNone/>
                      </a:pPr>
                      <a:r>
                        <a:t>ANCO</a:t>
                      </a:r>
                    </a:p>
                  </a:txBody>
                  <a:tcPr/>
                </a:tc>
                <a:tc>
                  <a:txBody>
                    <a:bodyPr/>
                    <a:lstStyle/>
                    <a:p>
                      <a:pPr marL="0" lvl="0" indent="0" algn="r">
                        <a:buNone/>
                      </a:pPr>
                      <a:r>
                        <a:t>18992165</a:t>
                      </a:r>
                    </a:p>
                  </a:txBody>
                  <a:tcPr/>
                </a:tc>
                <a:extLst>
                  <a:ext uri="{0D108BD9-81ED-4DB2-BD59-A6C34878D82A}">
                    <a16:rowId xmlns:a16="http://schemas.microsoft.com/office/drawing/2014/main" val="10007"/>
                  </a:ext>
                </a:extLst>
              </a:tr>
              <a:tr h="0">
                <a:tc>
                  <a:txBody>
                    <a:bodyPr/>
                    <a:lstStyle/>
                    <a:p>
                      <a:pPr marL="0" lvl="0" indent="0" algn="l">
                        <a:buNone/>
                      </a:pPr>
                      <a:r>
                        <a:t>LA MAR</a:t>
                      </a:r>
                    </a:p>
                  </a:txBody>
                  <a:tcPr/>
                </a:tc>
                <a:tc>
                  <a:txBody>
                    <a:bodyPr/>
                    <a:lstStyle/>
                    <a:p>
                      <a:pPr marL="0" lvl="0" indent="0" algn="l">
                        <a:buNone/>
                      </a:pPr>
                      <a:r>
                        <a:t>SAMUGARI</a:t>
                      </a:r>
                    </a:p>
                  </a:txBody>
                  <a:tcPr/>
                </a:tc>
                <a:tc>
                  <a:txBody>
                    <a:bodyPr/>
                    <a:lstStyle/>
                    <a:p>
                      <a:pPr marL="0" lvl="0" indent="0" algn="r">
                        <a:buNone/>
                      </a:pPr>
                      <a:r>
                        <a:t>17827493</a:t>
                      </a:r>
                    </a:p>
                  </a:txBody>
                  <a:tcPr/>
                </a:tc>
                <a:extLst>
                  <a:ext uri="{0D108BD9-81ED-4DB2-BD59-A6C34878D82A}">
                    <a16:rowId xmlns:a16="http://schemas.microsoft.com/office/drawing/2014/main" val="10008"/>
                  </a:ext>
                </a:extLst>
              </a:tr>
              <a:tr h="0">
                <a:tc>
                  <a:txBody>
                    <a:bodyPr/>
                    <a:lstStyle/>
                    <a:p>
                      <a:pPr marL="0" lvl="0" indent="0" algn="l">
                        <a:buNone/>
                      </a:pPr>
                      <a:r>
                        <a:t>HUANTA</a:t>
                      </a:r>
                    </a:p>
                  </a:txBody>
                  <a:tcPr/>
                </a:tc>
                <a:tc>
                  <a:txBody>
                    <a:bodyPr/>
                    <a:lstStyle/>
                    <a:p>
                      <a:pPr marL="0" lvl="0" indent="0" algn="l">
                        <a:buNone/>
                      </a:pPr>
                      <a:r>
                        <a:t>CANAYRE</a:t>
                      </a:r>
                    </a:p>
                  </a:txBody>
                  <a:tcPr/>
                </a:tc>
                <a:tc>
                  <a:txBody>
                    <a:bodyPr/>
                    <a:lstStyle/>
                    <a:p>
                      <a:pPr marL="0" lvl="0" indent="0" algn="r">
                        <a:buNone/>
                      </a:pPr>
                      <a:r>
                        <a:t>14147545</a:t>
                      </a:r>
                    </a:p>
                  </a:txBody>
                  <a:tcPr/>
                </a:tc>
                <a:extLst>
                  <a:ext uri="{0D108BD9-81ED-4DB2-BD59-A6C34878D82A}">
                    <a16:rowId xmlns:a16="http://schemas.microsoft.com/office/drawing/2014/main" val="10009"/>
                  </a:ext>
                </a:extLst>
              </a:tr>
              <a:tr h="0">
                <a:tc>
                  <a:txBody>
                    <a:bodyPr/>
                    <a:lstStyle/>
                    <a:p>
                      <a:pPr marL="0" lvl="0" indent="0" algn="l">
                        <a:buNone/>
                      </a:pPr>
                      <a:r>
                        <a:t>LA MAR</a:t>
                      </a:r>
                    </a:p>
                  </a:txBody>
                  <a:tcPr/>
                </a:tc>
                <a:tc>
                  <a:txBody>
                    <a:bodyPr/>
                    <a:lstStyle/>
                    <a:p>
                      <a:pPr marL="0" lvl="0" indent="0" algn="l">
                        <a:buNone/>
                      </a:pPr>
                      <a:r>
                        <a:t>UNION PROGRESO</a:t>
                      </a:r>
                    </a:p>
                  </a:txBody>
                  <a:tcPr/>
                </a:tc>
                <a:tc>
                  <a:txBody>
                    <a:bodyPr/>
                    <a:lstStyle/>
                    <a:p>
                      <a:pPr marL="0" lvl="0" indent="0" algn="r">
                        <a:buNone/>
                      </a:pPr>
                      <a:r>
                        <a:t>2826215</a:t>
                      </a:r>
                    </a:p>
                  </a:txBody>
                  <a:tcPr/>
                </a:tc>
                <a:extLst>
                  <a:ext uri="{0D108BD9-81ED-4DB2-BD59-A6C34878D82A}">
                    <a16:rowId xmlns:a16="http://schemas.microsoft.com/office/drawing/2014/main" val="10010"/>
                  </a:ext>
                </a:extLst>
              </a:tr>
              <a:tr h="0">
                <a:tc>
                  <a:txBody>
                    <a:bodyPr/>
                    <a:lstStyle/>
                    <a:p>
                      <a:pPr marL="0" lvl="0" indent="0" algn="l">
                        <a:buNone/>
                      </a:pPr>
                      <a:r>
                        <a:t>LA MAR</a:t>
                      </a:r>
                    </a:p>
                  </a:txBody>
                  <a:tcPr/>
                </a:tc>
                <a:tc>
                  <a:txBody>
                    <a:bodyPr/>
                    <a:lstStyle/>
                    <a:p>
                      <a:pPr marL="0" lvl="0" indent="0" algn="l">
                        <a:buNone/>
                      </a:pPr>
                      <a:r>
                        <a:t>RIO MAGDALENA</a:t>
                      </a:r>
                    </a:p>
                  </a:txBody>
                  <a:tcPr/>
                </a:tc>
                <a:tc>
                  <a:txBody>
                    <a:bodyPr/>
                    <a:lstStyle/>
                    <a:p>
                      <a:pPr marL="0" lvl="0" indent="0" algn="r">
                        <a:buNone/>
                      </a:pPr>
                      <a:r>
                        <a:t>1850821</a:t>
                      </a:r>
                    </a:p>
                  </a:txBody>
                  <a:tcPr/>
                </a:tc>
                <a:extLst>
                  <a:ext uri="{0D108BD9-81ED-4DB2-BD59-A6C34878D82A}">
                    <a16:rowId xmlns:a16="http://schemas.microsoft.com/office/drawing/2014/main" val="10011"/>
                  </a:ext>
                </a:extLst>
              </a:tr>
            </a:tbl>
          </a:graphicData>
        </a:graphic>
      </p:graphicFrame>
      <p:graphicFrame>
        <p:nvGraphicFramePr>
          <p:cNvPr id="2" name="Content Placeholder 5"/>
          <p:cNvGraphicFramePr>
            <a:graphicFrameLocks noGrp="1"/>
          </p:cNvGraphicFramePr>
          <p:nvPr>
            <p:ph idx="1"/>
          </p:nvPr>
        </p:nvGraphicFramePr>
        <p:xfrm>
          <a:off x="5092700" y="1981200"/>
          <a:ext cx="6248400" cy="2133600"/>
        </p:xfrm>
        <a:graphic>
          <a:graphicData uri="http://schemas.openxmlformats.org/drawingml/2006/table">
            <a:tbl>
              <a:tblPr firstRow="1" bandRow="1">
                <a:tableStyleId>{5C22544A-7EE6-4342-B048-85BDC9FD1C3A}</a:tableStyleId>
              </a:tblPr>
              <a:tblGrid>
                <a:gridCol w="2082800">
                  <a:extLst>
                    <a:ext uri="{9D8B030D-6E8A-4147-A177-3AD203B41FA5}">
                      <a16:colId xmlns:a16="http://schemas.microsoft.com/office/drawing/2014/main" val="20000"/>
                    </a:ext>
                  </a:extLst>
                </a:gridCol>
                <a:gridCol w="2082800">
                  <a:extLst>
                    <a:ext uri="{9D8B030D-6E8A-4147-A177-3AD203B41FA5}">
                      <a16:colId xmlns:a16="http://schemas.microsoft.com/office/drawing/2014/main" val="20001"/>
                    </a:ext>
                  </a:extLst>
                </a:gridCol>
                <a:gridCol w="2082800">
                  <a:extLst>
                    <a:ext uri="{9D8B030D-6E8A-4147-A177-3AD203B41FA5}">
                      <a16:colId xmlns:a16="http://schemas.microsoft.com/office/drawing/2014/main" val="20002"/>
                    </a:ext>
                  </a:extLst>
                </a:gridCol>
              </a:tblGrid>
              <a:tr h="0">
                <a:tc>
                  <a:txBody>
                    <a:bodyPr/>
                    <a:lstStyle/>
                    <a:p>
                      <a:pPr marL="0" lvl="0" indent="0" algn="l">
                        <a:buNone/>
                      </a:pPr>
                      <a:r>
                        <a:t>provincia</a:t>
                      </a:r>
                    </a:p>
                  </a:txBody>
                  <a:tcPr/>
                </a:tc>
                <a:tc>
                  <a:txBody>
                    <a:bodyPr/>
                    <a:lstStyle/>
                    <a:p>
                      <a:pPr marL="0" lvl="0" indent="0" algn="l">
                        <a:buNone/>
                      </a:pPr>
                      <a:r>
                        <a:t>municipio</a:t>
                      </a:r>
                    </a:p>
                  </a:txBody>
                  <a:tcPr/>
                </a:tc>
                <a:tc>
                  <a:txBody>
                    <a:bodyPr/>
                    <a:lstStyle/>
                    <a:p>
                      <a:pPr marL="0" lvl="0" indent="0" algn="r">
                        <a:buNone/>
                      </a:pPr>
                      <a:r>
                        <a:t>pim</a:t>
                      </a:r>
                    </a:p>
                  </a:txBody>
                  <a:tcPr/>
                </a:tc>
                <a:extLst>
                  <a:ext uri="{0D108BD9-81ED-4DB2-BD59-A6C34878D82A}">
                    <a16:rowId xmlns:a16="http://schemas.microsoft.com/office/drawing/2014/main" val="10000"/>
                  </a:ext>
                </a:extLst>
              </a:tr>
              <a:tr h="0">
                <a:tc>
                  <a:txBody>
                    <a:bodyPr/>
                    <a:lstStyle/>
                    <a:p>
                      <a:pPr marL="0" lvl="0" indent="0" algn="l">
                        <a:buNone/>
                      </a:pPr>
                      <a:r>
                        <a:t>SATIPO</a:t>
                      </a:r>
                    </a:p>
                  </a:txBody>
                  <a:tcPr/>
                </a:tc>
                <a:tc>
                  <a:txBody>
                    <a:bodyPr/>
                    <a:lstStyle/>
                    <a:p>
                      <a:pPr marL="0" lvl="0" indent="0" algn="l">
                        <a:buNone/>
                      </a:pPr>
                      <a:r>
                        <a:t>PANGOA</a:t>
                      </a:r>
                    </a:p>
                  </a:txBody>
                  <a:tcPr/>
                </a:tc>
                <a:tc>
                  <a:txBody>
                    <a:bodyPr/>
                    <a:lstStyle/>
                    <a:p>
                      <a:pPr marL="0" lvl="0" indent="0" algn="r">
                        <a:buNone/>
                      </a:pPr>
                      <a:r>
                        <a:t>85514532</a:t>
                      </a:r>
                    </a:p>
                  </a:txBody>
                  <a:tcPr/>
                </a:tc>
                <a:extLst>
                  <a:ext uri="{0D108BD9-81ED-4DB2-BD59-A6C34878D82A}">
                    <a16:rowId xmlns:a16="http://schemas.microsoft.com/office/drawing/2014/main" val="10001"/>
                  </a:ext>
                </a:extLst>
              </a:tr>
              <a:tr h="0">
                <a:tc>
                  <a:txBody>
                    <a:bodyPr/>
                    <a:lstStyle/>
                    <a:p>
                      <a:pPr marL="0" lvl="0" indent="0" algn="l">
                        <a:buNone/>
                      </a:pPr>
                      <a:r>
                        <a:t>SATIPO</a:t>
                      </a:r>
                    </a:p>
                  </a:txBody>
                  <a:tcPr/>
                </a:tc>
                <a:tc>
                  <a:txBody>
                    <a:bodyPr/>
                    <a:lstStyle/>
                    <a:p>
                      <a:pPr marL="0" lvl="0" indent="0" algn="l">
                        <a:buNone/>
                      </a:pPr>
                      <a:r>
                        <a:t>RIO TAMBO</a:t>
                      </a:r>
                    </a:p>
                  </a:txBody>
                  <a:tcPr/>
                </a:tc>
                <a:tc>
                  <a:txBody>
                    <a:bodyPr/>
                    <a:lstStyle/>
                    <a:p>
                      <a:pPr marL="0" lvl="0" indent="0" algn="r">
                        <a:buNone/>
                      </a:pPr>
                      <a:r>
                        <a:t>65650706</a:t>
                      </a:r>
                    </a:p>
                  </a:txBody>
                  <a:tcPr/>
                </a:tc>
                <a:extLst>
                  <a:ext uri="{0D108BD9-81ED-4DB2-BD59-A6C34878D82A}">
                    <a16:rowId xmlns:a16="http://schemas.microsoft.com/office/drawing/2014/main" val="10002"/>
                  </a:ext>
                </a:extLst>
              </a:tr>
              <a:tr h="0">
                <a:tc>
                  <a:txBody>
                    <a:bodyPr/>
                    <a:lstStyle/>
                    <a:p>
                      <a:pPr marL="0" lvl="0" indent="0" algn="l">
                        <a:buNone/>
                      </a:pPr>
                      <a:r>
                        <a:t>SATIPO</a:t>
                      </a:r>
                    </a:p>
                  </a:txBody>
                  <a:tcPr/>
                </a:tc>
                <a:tc>
                  <a:txBody>
                    <a:bodyPr/>
                    <a:lstStyle/>
                    <a:p>
                      <a:pPr marL="0" lvl="0" indent="0" algn="l">
                        <a:buNone/>
                      </a:pPr>
                      <a:r>
                        <a:t>MAZAMARI</a:t>
                      </a:r>
                    </a:p>
                  </a:txBody>
                  <a:tcPr/>
                </a:tc>
                <a:tc>
                  <a:txBody>
                    <a:bodyPr/>
                    <a:lstStyle/>
                    <a:p>
                      <a:pPr marL="0" lvl="0" indent="0" algn="r">
                        <a:buNone/>
                      </a:pPr>
                      <a:r>
                        <a:t>54682468</a:t>
                      </a:r>
                    </a:p>
                  </a:txBody>
                  <a:tcPr/>
                </a:tc>
                <a:extLst>
                  <a:ext uri="{0D108BD9-81ED-4DB2-BD59-A6C34878D82A}">
                    <a16:rowId xmlns:a16="http://schemas.microsoft.com/office/drawing/2014/main" val="10003"/>
                  </a:ext>
                </a:extLst>
              </a:tr>
              <a:tr h="0">
                <a:tc>
                  <a:txBody>
                    <a:bodyPr/>
                    <a:lstStyle/>
                    <a:p>
                      <a:pPr marL="0" lvl="0" indent="0" algn="l">
                        <a:buNone/>
                      </a:pPr>
                      <a:r>
                        <a:t>SATIPO</a:t>
                      </a:r>
                    </a:p>
                  </a:txBody>
                  <a:tcPr/>
                </a:tc>
                <a:tc>
                  <a:txBody>
                    <a:bodyPr/>
                    <a:lstStyle/>
                    <a:p>
                      <a:pPr marL="0" lvl="0" indent="0" algn="l">
                        <a:buNone/>
                      </a:pPr>
                      <a:r>
                        <a:t>COVIRIALI</a:t>
                      </a:r>
                    </a:p>
                  </a:txBody>
                  <a:tcPr/>
                </a:tc>
                <a:tc>
                  <a:txBody>
                    <a:bodyPr/>
                    <a:lstStyle/>
                    <a:p>
                      <a:pPr marL="0" lvl="0" indent="0" algn="r">
                        <a:buNone/>
                      </a:pPr>
                      <a:r>
                        <a:t>13935735</a:t>
                      </a:r>
                    </a:p>
                  </a:txBody>
                  <a:tcPr/>
                </a:tc>
                <a:extLst>
                  <a:ext uri="{0D108BD9-81ED-4DB2-BD59-A6C34878D82A}">
                    <a16:rowId xmlns:a16="http://schemas.microsoft.com/office/drawing/2014/main" val="10004"/>
                  </a:ext>
                </a:extLst>
              </a:tr>
              <a:tr h="0">
                <a:tc>
                  <a:txBody>
                    <a:bodyPr/>
                    <a:lstStyle/>
                    <a:p>
                      <a:pPr marL="0" lvl="0" indent="0" algn="l">
                        <a:buNone/>
                      </a:pPr>
                      <a:r>
                        <a:t>SATIPO</a:t>
                      </a:r>
                    </a:p>
                  </a:txBody>
                  <a:tcPr/>
                </a:tc>
                <a:tc>
                  <a:txBody>
                    <a:bodyPr/>
                    <a:lstStyle/>
                    <a:p>
                      <a:pPr marL="0" lvl="0" indent="0" algn="l">
                        <a:buNone/>
                      </a:pPr>
                      <a:r>
                        <a:t>LLAYLLA</a:t>
                      </a:r>
                    </a:p>
                  </a:txBody>
                  <a:tcPr/>
                </a:tc>
                <a:tc>
                  <a:txBody>
                    <a:bodyPr/>
                    <a:lstStyle/>
                    <a:p>
                      <a:pPr marL="0" lvl="0" indent="0" algn="r">
                        <a:buNone/>
                      </a:pPr>
                      <a:r>
                        <a:t>13306342</a:t>
                      </a:r>
                    </a:p>
                  </a:txBody>
                  <a:tcPr/>
                </a:tc>
                <a:extLst>
                  <a:ext uri="{0D108BD9-81ED-4DB2-BD59-A6C34878D82A}">
                    <a16:rowId xmlns:a16="http://schemas.microsoft.com/office/drawing/2014/main" val="10005"/>
                  </a:ext>
                </a:extLst>
              </a:tr>
              <a:tr h="0">
                <a:tc>
                  <a:txBody>
                    <a:bodyPr/>
                    <a:lstStyle/>
                    <a:p>
                      <a:pPr marL="0" lvl="0" indent="0" algn="l">
                        <a:buNone/>
                      </a:pPr>
                      <a:r>
                        <a:t>SATIPO</a:t>
                      </a:r>
                    </a:p>
                  </a:txBody>
                  <a:tcPr/>
                </a:tc>
                <a:tc>
                  <a:txBody>
                    <a:bodyPr/>
                    <a:lstStyle/>
                    <a:p>
                      <a:pPr marL="0" lvl="0" indent="0" algn="l">
                        <a:buNone/>
                      </a:pPr>
                      <a:r>
                        <a:t>VIZCATAN DEL ENE</a:t>
                      </a:r>
                    </a:p>
                  </a:txBody>
                  <a:tcPr/>
                </a:tc>
                <a:tc>
                  <a:txBody>
                    <a:bodyPr/>
                    <a:lstStyle/>
                    <a:p>
                      <a:pPr marL="0" lvl="0" indent="0" algn="r">
                        <a:buNone/>
                      </a:pPr>
                      <a:r>
                        <a:t>6980411</a:t>
                      </a:r>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
        <p:cNvGrpSpPr/>
        <p:nvPr/>
      </p:nvGrpSpPr>
      <p:grpSpPr>
        <a:xfrm>
          <a:off x="0" y="0"/>
          <a:ext cx="0" cy="0"/>
          <a:chOff x="0" y="0"/>
          <a:chExt cx="0" cy="0"/>
        </a:xfrm>
      </p:grpSpPr>
      <p:sp>
        <p:nvSpPr>
          <p:cNvPr id="20" name="Google Shape;20;p3"/>
          <p:cNvSpPr txBox="1">
            <a:spLocks noGrp="1"/>
          </p:cNvSpPr>
          <p:nvPr>
            <p:ph type="title"/>
          </p:nvPr>
        </p:nvSpPr>
        <p:spPr>
          <a:xfrm>
            <a:off x="1219201" y="2824956"/>
            <a:ext cx="9516310" cy="2852737"/>
          </a:xfrm>
          <a:prstGeom prst="rect">
            <a:avLst/>
          </a:prstGeom>
          <a:noFill/>
          <a:ln>
            <a:noFill/>
          </a:ln>
        </p:spPr>
        <p:txBody>
          <a:bodyPr/>
          <a:lstStyle/>
          <a:p>
            <a:pPr marL="0" lvl="0" indent="0">
              <a:buNone/>
            </a:pPr>
            <a:r>
              <a:t>Ejecución Presupuestal</a:t>
            </a:r>
          </a:p>
        </p:txBody>
      </p:sp>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1329</Words>
  <Application>Microsoft Office PowerPoint</Application>
  <PresentationFormat>Panorámica</PresentationFormat>
  <Paragraphs>323</Paragraphs>
  <Slides>22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22</vt:i4>
      </vt:variant>
    </vt:vector>
  </HeadingPairs>
  <TitlesOfParts>
    <vt:vector size="27" baseType="lpstr">
      <vt:lpstr>Arial Black</vt:lpstr>
      <vt:lpstr>Arial</vt:lpstr>
      <vt:lpstr>Lucida Sans</vt:lpstr>
      <vt:lpstr>Calibri</vt:lpstr>
      <vt:lpstr>Tema de Office</vt:lpstr>
      <vt:lpstr>Ejecución presupuestal VRAEM</vt:lpstr>
      <vt:lpstr>Presentación de PowerPoint</vt:lpstr>
      <vt:lpstr>Presupuesto asignado</vt:lpstr>
      <vt:lpstr>Presentación de PowerPoint</vt:lpstr>
      <vt:lpstr>Gobiernos regionales</vt:lpstr>
      <vt:lpstr>Municipios provinciales</vt:lpstr>
      <vt:lpstr>Municipios distritales</vt:lpstr>
      <vt:lpstr>Presentación de PowerPoint</vt:lpstr>
      <vt:lpstr>Ejecución Presupuestal</vt:lpstr>
      <vt:lpstr>Presentación de PowerPoint</vt:lpstr>
      <vt:lpstr>Gobiernos regionales</vt:lpstr>
      <vt:lpstr>Municipios provinciales</vt:lpstr>
      <vt:lpstr>Municipios distritales</vt:lpstr>
      <vt:lpstr>Fuentes de financiamiento</vt:lpstr>
      <vt:lpstr>Presentación de PowerPoint</vt:lpstr>
      <vt:lpstr>Gobiernos regionales</vt:lpstr>
      <vt:lpstr>Municipios provinciales</vt:lpstr>
      <vt:lpstr>Municipios distritales</vt:lpstr>
      <vt:lpstr>Presentación de PowerPoint</vt:lpstr>
      <vt:lpstr>Presentación de PowerPoint</vt:lpstr>
      <vt:lpstr>Presentación de PowerPoint</vt:lpstr>
      <vt:lpstr>Notes</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8</TotalTime>
  <Words>17</Words>
  <Application>Microsoft Office PowerPoint</Application>
  <PresentationFormat>Panorámica</PresentationFormat>
  <Paragraphs>6</Paragraphs>
  <Slides>5</Slides>
  <Notes>5</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vt:i4>
      </vt:variant>
    </vt:vector>
  </HeadingPairs>
  <TitlesOfParts>
    <vt:vector size="10" baseType="lpstr">
      <vt:lpstr>Arial Black</vt:lpstr>
      <vt:lpstr>Arial</vt:lpstr>
      <vt:lpstr>Lucida Sans</vt:lpstr>
      <vt:lpstr>Calibri</vt:lpstr>
      <vt:lpstr>Tema de Office</vt:lpstr>
      <vt:lpstr>Presentación de PowerPoint</vt:lpstr>
      <vt:lpstr>TÍTULO DE SECCIÓN</vt:lpstr>
      <vt:lpstr>TÍTULO DE LÁMINA</vt:lpstr>
      <vt:lpstr>TÍTULO DE LÁMINA</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Ejecución presupuestal VRAEM</dc:title>
  <dc:creator>Samuel Enrique Calderon Serrano</dc:creator>
  <cp:keywords/>
  <cp:lastModifiedBy>Samuel Enrique Calderon Serrano</cp:lastModifiedBy>
  <cp:revision>1</cp:revision>
  <dcterms:created xsi:type="dcterms:W3CDTF">2022-10-05T17:24:57Z</dcterms:created>
  <dcterms:modified xsi:type="dcterms:W3CDTF">2022-10-05T17:29:37Z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editor">
    <vt:lpwstr>visual</vt:lpwstr>
  </property>
  <property fmtid="{D5CDD505-2E9C-101B-9397-08002B2CF9AE}" pid="3" name="execute">
    <vt:lpwstr/>
  </property>
  <property fmtid="{D5CDD505-2E9C-101B-9397-08002B2CF9AE}" pid="4" name="header-includes">
    <vt:lpwstr/>
  </property>
  <property fmtid="{D5CDD505-2E9C-101B-9397-08002B2CF9AE}" pid="5" name="include-after">
    <vt:lpwstr/>
  </property>
  <property fmtid="{D5CDD505-2E9C-101B-9397-08002B2CF9AE}" pid="6" name="include-before">
    <vt:lpwstr/>
  </property>
  <property fmtid="{D5CDD505-2E9C-101B-9397-08002B2CF9AE}" pid="7" name="toc-title">
    <vt:lpwstr>Table of contents</vt:lpwstr>
  </property>
</Properties>
</file>