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embedTrueTypeFonts="1" saveSubsetFonts="1" strictFirstAndLastChar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charset="0" panose="020B0A04020102020204" pitchFamily="34" typeface="Arial Black"/>
      <p:regular r:id="rId25"/>
      <p:bold r:id="rId26"/>
    </p:embeddedFont>
    <p:embeddedFont>
      <p:font charset="0" panose="020F0502020204030204" pitchFamily="34" typeface="Calibri"/>
      <p:regular r:id="rId27"/>
      <p:bold r:id="rId28"/>
      <p:italic r:id="rId29"/>
      <p:boldItalic r:id="rId30"/>
    </p:embeddedFont>
    <p:embeddedFont>
      <p:font charset="0" panose="020B0602030504020204" pitchFamily="34" typeface="Lucida Sans"/>
      <p:regular r:id="rId31"/>
      <p:bold r:id="rId32"/>
      <p:italic r:id="rId33"/>
      <p:boldItalic r:id="rId34"/>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sz="15620"/>
    <p:restoredTop sz="94660"/>
  </p:normalViewPr>
  <p:slideViewPr>
    <p:cSldViewPr snapToGrid="0">
      <p:cViewPr varScale="1">
        <p:scale>
          <a:sx d="100" n="104"/>
          <a:sy d="100" n="104"/>
        </p:scale>
        <p:origin x="114" y="354"/>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font" Target="fonts/font1.fntdata" /><Relationship Id="rId30" Type="http://schemas.openxmlformats.org/officeDocument/2006/relationships/font" Target="fonts/font6.fntdata" /><Relationship Id="rId35" Type="http://schemas.openxmlformats.org/officeDocument/2006/relationships/presProps" Target="presProps.xml" /><Relationship Id="rId38" Type="http://schemas.openxmlformats.org/officeDocument/2006/relationships/tableStyles" Target="tableStyles.xml" /><Relationship Id="rId29" Type="http://schemas.openxmlformats.org/officeDocument/2006/relationships/font" Target="fonts/font5.fntdata" /><Relationship Id="rId34" Type="http://schemas.openxmlformats.org/officeDocument/2006/relationships/font" Target="fonts/font10.fntdata" /><Relationship Id="rId33" Type="http://schemas.openxmlformats.org/officeDocument/2006/relationships/font" Target="fonts/font9.fntdata" /><Relationship Id="rId37" Type="http://schemas.openxmlformats.org/officeDocument/2006/relationships/theme" Target="theme/theme1.xml" /><Relationship Id="rId1" Type="http://schemas.openxmlformats.org/officeDocument/2006/relationships/slideMaster" Target="slideMasters/slideMaster1.xml" /><Relationship Id="rId28" Type="http://schemas.openxmlformats.org/officeDocument/2006/relationships/font" Target="fonts/font4.fntdata" /><Relationship Id="rId32" Type="http://schemas.openxmlformats.org/officeDocument/2006/relationships/font" Target="fonts/font8.fntdata" /><Relationship Id="rId27" Type="http://schemas.openxmlformats.org/officeDocument/2006/relationships/font" Target="fonts/font3.fntdata" /><Relationship Id="rId36" Type="http://schemas.openxmlformats.org/officeDocument/2006/relationships/viewProps" Target="viewProps.xml" /><Relationship Id="rId26" Type="http://schemas.openxmlformats.org/officeDocument/2006/relationships/font" Target="fonts/font2.fntdata" /><Relationship Id="rId31" Type="http://schemas.openxmlformats.org/officeDocument/2006/relationships/font" Target="fonts/font7.fntdata"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Slid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609"/>
            <a:ext cx="12192000" cy="6856781"/>
          </a:xfrm>
          <a:prstGeom prst="rect">
            <a:avLst/>
          </a:prstGeom>
          <a:noFill/>
          <a:ln>
            <a:noFill/>
          </a:ln>
        </p:spPr>
      </p:pic>
      <p:sp>
        <p:nvSpPr>
          <p:cNvPr id="13" name="Google Shape;13;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3700"/>
              <a:buFont typeface="Arial Black"/>
              <a:buNone/>
              <a:defRPr sz="3700">
                <a:solidFill>
                  <a:srgbClr val="002060"/>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1524000" y="4186988"/>
            <a:ext cx="9144000" cy="107081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002060"/>
              </a:buClr>
              <a:buSzPts val="2000"/>
              <a:buNone/>
              <a:defRPr sz="2000">
                <a:solidFill>
                  <a:srgbClr val="002060"/>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a:spLocks noGrp="1"/>
          </p:cNvSpPr>
          <p:nvPr>
            <p:ph type="pic" idx="2"/>
          </p:nvPr>
        </p:nvSpPr>
        <p:spPr>
          <a:xfrm>
            <a:off x="5183188" y="987425"/>
            <a:ext cx="6172200" cy="4873625"/>
          </a:xfrm>
          <a:prstGeom prst="rect">
            <a:avLst/>
          </a:prstGeom>
          <a:noFill/>
          <a:ln>
            <a:noFill/>
          </a:ln>
        </p:spPr>
      </p:sp>
      <p:sp>
        <p:nvSpPr>
          <p:cNvPr id="74" name="Google Shape;7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 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0" y="609"/>
            <a:ext cx="12192000" cy="6856781"/>
          </a:xfrm>
          <a:prstGeom prst="rect">
            <a:avLst/>
          </a:prstGeom>
          <a:noFill/>
          <a:ln>
            <a:noFill/>
          </a:ln>
        </p:spPr>
      </p:pic>
      <p:sp>
        <p:nvSpPr>
          <p:cNvPr id="20" name="Google Shape;20;p3"/>
          <p:cNvSpPr txBox="1">
            <a:spLocks noGrp="1"/>
          </p:cNvSpPr>
          <p:nvPr>
            <p:ph type="title"/>
          </p:nvPr>
        </p:nvSpPr>
        <p:spPr>
          <a:xfrm>
            <a:off x="1219201" y="2824956"/>
            <a:ext cx="9516310" cy="2852737"/>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28743" y="1180307"/>
            <a:ext cx="3656765" cy="285273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888888"/>
              </a:buClr>
              <a:buSzPts val="19900"/>
              <a:buNone/>
              <a:defRPr sz="19900">
                <a:solidFill>
                  <a:srgbClr val="888888"/>
                </a:solidFill>
                <a:latin typeface="Lucida Sans"/>
                <a:ea typeface="Lucida Sans"/>
                <a:cs typeface="Lucida Sans"/>
                <a:sym typeface="Lucida Sans"/>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userDrawn="1">
  <p:cSld name="Title and Content">
    <p:spTree>
      <p:nvGrpSpPr>
        <p:cNvPr id="1" name="Shape 25"/>
        <p:cNvGrpSpPr/>
        <p:nvPr/>
      </p:nvGrpSpPr>
      <p:grpSpPr>
        <a:xfrm>
          <a:off x="0" y="0"/>
          <a:ext cx="0" cy="0"/>
          <a:chOff x="0" y="0"/>
          <a:chExt cx="0" cy="0"/>
        </a:xfrm>
      </p:grpSpPr>
      <p:pic>
        <p:nvPicPr>
          <p:cNvPr id="26" name="Google Shape;26;p4"/>
          <p:cNvPicPr preferRelativeResize="0"/>
          <p:nvPr userDrawn="1"/>
        </p:nvPicPr>
        <p:blipFill rotWithShape="1">
          <a:blip r:embed="rId2">
            <a:alphaModFix/>
          </a:blip>
          <a:srcRect/>
          <a:stretch/>
        </p:blipFill>
        <p:spPr>
          <a:xfrm>
            <a:off x="0" y="609"/>
            <a:ext cx="12192000" cy="6856781"/>
          </a:xfrm>
          <a:prstGeom prst="rect">
            <a:avLst/>
          </a:prstGeom>
          <a:noFill/>
          <a:ln>
            <a:noFill/>
          </a:ln>
        </p:spPr>
      </p:pic>
      <p:sp>
        <p:nvSpPr>
          <p:cNvPr id="27" name="Google Shape;27;p4"/>
          <p:cNvSpPr txBox="1">
            <a:spLocks noGrp="1"/>
          </p:cNvSpPr>
          <p:nvPr>
            <p:ph type="title"/>
          </p:nvPr>
        </p:nvSpPr>
        <p:spPr>
          <a:xfrm>
            <a:off x="838200" y="1205345"/>
            <a:ext cx="10515600" cy="48534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2800"/>
              <a:buFont typeface="Arial Black"/>
              <a:buNone/>
              <a:defRPr sz="2800">
                <a:solidFill>
                  <a:srgbClr val="002060"/>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
        <p:nvSpPr>
          <p:cNvPr id="3" name="Marcador de contenido 2">
            <a:extLst>
              <a:ext uri="{FF2B5EF4-FFF2-40B4-BE49-F238E27FC236}">
                <a16:creationId xmlns:a16="http://schemas.microsoft.com/office/drawing/2014/main" id="{7067E4C7-B5FE-498E-AB9D-0351A9B1BDBA}"/>
              </a:ext>
            </a:extLst>
          </p:cNvPr>
          <p:cNvSpPr>
            <a:spLocks noGrp="1"/>
          </p:cNvSpPr>
          <p:nvPr>
            <p:ph sz="quarter" idx="13"/>
          </p:nvPr>
        </p:nvSpPr>
        <p:spPr>
          <a:xfrm>
            <a:off x="838200" y="2003425"/>
            <a:ext cx="10515600" cy="42164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userDrawn="1">
  <p:cSld name="Two Content">
    <p:spTree>
      <p:nvGrpSpPr>
        <p:cNvPr id="1" name="Shape 32"/>
        <p:cNvGrpSpPr/>
        <p:nvPr/>
      </p:nvGrpSpPr>
      <p:grpSpPr>
        <a:xfrm>
          <a:off x="0" y="0"/>
          <a:ext cx="0" cy="0"/>
          <a:chOff x="0" y="0"/>
          <a:chExt cx="0" cy="0"/>
        </a:xfrm>
      </p:grpSpPr>
      <p:pic>
        <p:nvPicPr>
          <p:cNvPr id="33" name="Google Shape;33;p5"/>
          <p:cNvPicPr preferRelativeResize="0"/>
          <p:nvPr userDrawn="1"/>
        </p:nvPicPr>
        <p:blipFill rotWithShape="1">
          <a:blip r:embed="rId2">
            <a:alphaModFix/>
          </a:blip>
          <a:srcRect/>
          <a:stretch/>
        </p:blipFill>
        <p:spPr>
          <a:xfrm>
            <a:off x="0" y="0"/>
            <a:ext cx="12192000" cy="6858000"/>
          </a:xfrm>
          <a:prstGeom prst="rect">
            <a:avLst/>
          </a:prstGeom>
          <a:noFill/>
          <a:ln>
            <a:noFill/>
          </a:ln>
        </p:spPr>
      </p:pic>
      <p:sp>
        <p:nvSpPr>
          <p:cNvPr id="34" name="Google Shape;34;p5"/>
          <p:cNvSpPr txBox="1">
            <a:spLocks noGrp="1"/>
          </p:cNvSpPr>
          <p:nvPr>
            <p:ph type="title"/>
          </p:nvPr>
        </p:nvSpPr>
        <p:spPr>
          <a:xfrm>
            <a:off x="838200" y="1064029"/>
            <a:ext cx="10515600" cy="62665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2600"/>
              <a:buFont typeface="Arial Black"/>
              <a:buNone/>
              <a:defRPr sz="2600">
                <a:solidFill>
                  <a:srgbClr val="002060"/>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a:xfrm>
            <a:off x="838200" y="1985818"/>
            <a:ext cx="4008438" cy="4175414"/>
          </a:xfrm>
        </p:spPr>
        <p:txBody>
          <a:bodyPr anchor="ctr">
            <a:normAutofit/>
          </a:bodyPr>
          <a:lstStyle>
            <a:lvl1pPr>
              <a:defRPr sz="2400"/>
            </a:lvl1pPr>
            <a:lvl2pPr>
              <a:defRPr sz="2000"/>
            </a:lvl2pPr>
            <a:lvl3pPr>
              <a:defRPr sz="1800"/>
            </a:lvl3pPr>
            <a:lvl4pPr>
              <a:defRPr sz="1600"/>
            </a:lvl4pPr>
            <a:lvl5pPr>
              <a:defRPr sz="16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5" name="Marcador de contenido 4">
            <a:extLst>
              <a:ext uri="{FF2B5EF4-FFF2-40B4-BE49-F238E27FC236}">
                <a16:creationId xmlns:a16="http://schemas.microsoft.com/office/drawing/2014/main" id="{A9B9E176-89DD-4C39-B9C3-27EB9E8A7D91}"/>
              </a:ext>
            </a:extLst>
          </p:cNvPr>
          <p:cNvSpPr>
            <a:spLocks noGrp="1"/>
          </p:cNvSpPr>
          <p:nvPr>
            <p:ph sz="quarter" idx="15"/>
          </p:nvPr>
        </p:nvSpPr>
        <p:spPr>
          <a:xfrm>
            <a:off x="5095875" y="1985818"/>
            <a:ext cx="6257925" cy="4183092"/>
          </a:xfrm>
        </p:spPr>
        <p:txBody>
          <a:bodyPr wrap="square" anchor="ctr">
            <a:normAutofit/>
          </a:bodyPr>
          <a:lstStyle>
            <a:lvl5pPr>
              <a:defRPr/>
            </a:lvl5pPr>
            <a:lvl6pPr>
              <a:buNone/>
              <a:defRPr/>
            </a:lvl6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reserve="1" userDrawn="1">
  <p:cSld name="Comparison">
    <p:spTree>
      <p:nvGrpSpPr>
        <p:cNvPr id="1" name="Shape 32"/>
        <p:cNvGrpSpPr/>
        <p:nvPr/>
      </p:nvGrpSpPr>
      <p:grpSpPr>
        <a:xfrm>
          <a:off x="0" y="0"/>
          <a:ext cx="0" cy="0"/>
          <a:chOff x="0" y="0"/>
          <a:chExt cx="0" cy="0"/>
        </a:xfrm>
      </p:grpSpPr>
      <p:pic>
        <p:nvPicPr>
          <p:cNvPr id="33" name="Google Shape;33;p5"/>
          <p:cNvPicPr preferRelativeResize="0"/>
          <p:nvPr userDrawn="1"/>
        </p:nvPicPr>
        <p:blipFill rotWithShape="1">
          <a:blip r:embed="rId2">
            <a:alphaModFix/>
          </a:blip>
          <a:srcRect/>
          <a:stretch/>
        </p:blipFill>
        <p:spPr>
          <a:xfrm>
            <a:off x="0" y="0"/>
            <a:ext cx="12192000" cy="6858000"/>
          </a:xfrm>
          <a:prstGeom prst="rect">
            <a:avLst/>
          </a:prstGeom>
          <a:noFill/>
          <a:ln>
            <a:noFill/>
          </a:ln>
        </p:spPr>
      </p:pic>
      <p:sp>
        <p:nvSpPr>
          <p:cNvPr id="34" name="Google Shape;34;p5"/>
          <p:cNvSpPr txBox="1">
            <a:spLocks noGrp="1"/>
          </p:cNvSpPr>
          <p:nvPr>
            <p:ph type="title"/>
          </p:nvPr>
        </p:nvSpPr>
        <p:spPr>
          <a:xfrm>
            <a:off x="838200" y="1064029"/>
            <a:ext cx="10515600" cy="62665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2600"/>
              <a:buFont typeface="Arial Black"/>
              <a:buNone/>
              <a:defRPr sz="2600">
                <a:solidFill>
                  <a:srgbClr val="002060"/>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sz="quarter" idx="14"/>
          </p:nvPr>
        </p:nvSpPr>
        <p:spPr>
          <a:xfrm>
            <a:off x="838200" y="1958109"/>
            <a:ext cx="4008438" cy="4230832"/>
          </a:xfrm>
        </p:spPr>
        <p:txBody>
          <a:bodyPr anchor="ctr">
            <a:normAutofit/>
          </a:bodyPr>
          <a:lstStyle>
            <a:lvl1pPr>
              <a:defRPr sz="2400"/>
            </a:lvl1pPr>
            <a:lvl2pPr>
              <a:defRPr sz="2000"/>
            </a:lvl2pPr>
            <a:lvl3pPr>
              <a:defRPr sz="1800"/>
            </a:lvl3pPr>
            <a:lvl4pPr>
              <a:defRPr sz="1600"/>
            </a:lvl4pPr>
            <a:lvl5pPr>
              <a:defRPr sz="16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5" name="Marcador de contenido 4">
            <a:extLst>
              <a:ext uri="{FF2B5EF4-FFF2-40B4-BE49-F238E27FC236}">
                <a16:creationId xmlns:a16="http://schemas.microsoft.com/office/drawing/2014/main" id="{A9B9E176-89DD-4C39-B9C3-27EB9E8A7D91}"/>
              </a:ext>
            </a:extLst>
          </p:cNvPr>
          <p:cNvSpPr>
            <a:spLocks noGrp="1"/>
          </p:cNvSpPr>
          <p:nvPr>
            <p:ph sz="quarter" idx="15"/>
          </p:nvPr>
        </p:nvSpPr>
        <p:spPr>
          <a:xfrm>
            <a:off x="5095875" y="1958109"/>
            <a:ext cx="6257925" cy="4238510"/>
          </a:xfrm>
        </p:spPr>
        <p:txBody>
          <a:bodyPr wrap="square" anchor="ctr">
            <a:normAutofit/>
          </a:bodyPr>
          <a:lstStyle>
            <a:lvl5pPr>
              <a:defRPr/>
            </a:lvl5pPr>
            <a:lvl6pPr>
              <a:buNone/>
              <a:defRPr/>
            </a:lvl6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335831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espedida">
  <p:cSld name="Despedida">
    <p:spTree>
      <p:nvGrpSpPr>
        <p:cNvPr id="1" name="Shape 40"/>
        <p:cNvGrpSpPr/>
        <p:nvPr/>
      </p:nvGrpSpPr>
      <p:grpSpPr>
        <a:xfrm>
          <a:off x="0" y="0"/>
          <a:ext cx="0" cy="0"/>
          <a:chOff x="0" y="0"/>
          <a:chExt cx="0" cy="0"/>
        </a:xfrm>
      </p:grpSpPr>
      <p:pic>
        <p:nvPicPr>
          <p:cNvPr id="41" name="Google Shape;41;p6"/>
          <p:cNvPicPr preferRelativeResize="0"/>
          <p:nvPr/>
        </p:nvPicPr>
        <p:blipFill rotWithShape="1">
          <a:blip r:embed="rId2">
            <a:alphaModFix/>
          </a:blip>
          <a:srcRect/>
          <a:stretch/>
        </p:blipFill>
        <p:spPr>
          <a:xfrm>
            <a:off x="0" y="609"/>
            <a:ext cx="12192000" cy="6856781"/>
          </a:xfrm>
          <a:prstGeom prst="rect">
            <a:avLst/>
          </a:prstGeom>
          <a:noFill/>
          <a:ln>
            <a:noFill/>
          </a:ln>
        </p:spPr>
      </p:pic>
      <p:sp>
        <p:nvSpPr>
          <p:cNvPr id="42" name="Google Shape;42;p6"/>
          <p:cNvSpPr txBox="1">
            <a:spLocks noGrp="1"/>
          </p:cNvSpPr>
          <p:nvPr>
            <p:ph type="title"/>
          </p:nvPr>
        </p:nvSpPr>
        <p:spPr>
          <a:xfrm>
            <a:off x="778042" y="3076241"/>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5400"/>
              <a:buFont typeface="Arial"/>
              <a:buNone/>
              <a:defRPr sz="5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dk1"/>
              </a:buClr>
              <a:buSzPts val="4400"/>
              <a:buFont typeface="Calibri"/>
              <a:buNone/>
              <a:defRPr b="0" cap="none" i="0" strike="noStrike" sz="4400"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idx="1" type="body"/>
          </p:nvPr>
        </p:nvSpPr>
        <p:spPr>
          <a:xfrm>
            <a:off x="838200" y="1825625"/>
            <a:ext cx="10515600" cy="4351338"/>
          </a:xfrm>
          <a:prstGeom prst="rect">
            <a:avLst/>
          </a:prstGeom>
          <a:noFill/>
          <a:ln>
            <a:noFill/>
          </a:ln>
        </p:spPr>
        <p:txBody>
          <a:bodyPr anchor="t" anchorCtr="0" bIns="45700" lIns="91425" rIns="91425" spcFirstLastPara="1" tIns="45700" wrap="square">
            <a:normAutofit/>
          </a:bodyPr>
          <a:lstStyle>
            <a:lvl1pPr algn="l" indent="-406400" lvl="0" marL="457200" marR="0" rtl="0">
              <a:lnSpc>
                <a:spcPct val="90000"/>
              </a:lnSpc>
              <a:spcBef>
                <a:spcPts val="1000"/>
              </a:spcBef>
              <a:spcAft>
                <a:spcPts val="0"/>
              </a:spcAft>
              <a:buClr>
                <a:schemeClr val="dk1"/>
              </a:buClr>
              <a:buSzPts val="2800"/>
              <a:buFont typeface="Arial"/>
              <a:buChar char="•"/>
              <a:defRPr b="0" cap="none" i="0" strike="noStrike" sz="2800"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i="0" strike="noStrike" sz="2400"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i="0" strike="noStrike" sz="2000"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idx="10" type="dt"/>
          </p:nvPr>
        </p:nvSpPr>
        <p:spPr>
          <a:xfrm>
            <a:off x="838200" y="6356350"/>
            <a:ext cx="2743200" cy="365125"/>
          </a:xfrm>
          <a:prstGeom prst="rect">
            <a:avLst/>
          </a:prstGeom>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i="0" strike="noStrike" sz="1200"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idx="11" type="ftr"/>
          </p:nvPr>
        </p:nvSpPr>
        <p:spPr>
          <a:xfrm>
            <a:off x="4038600" y="6356350"/>
            <a:ext cx="4114800" cy="365125"/>
          </a:xfrm>
          <a:prstGeom prst="rect">
            <a:avLst/>
          </a:prstGeom>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i="0" strike="noStrike" sz="1200"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i="0" strike="noStrike" sz="1800" u="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idx="12" type="sldNum"/>
          </p:nvPr>
        </p:nvSpPr>
        <p:spPr>
          <a:xfrm>
            <a:off x="8610600" y="6356350"/>
            <a:ext cx="2743200" cy="365125"/>
          </a:xfrm>
          <a:prstGeom prst="rect">
            <a:avLst/>
          </a:prstGeom>
          <a:noFill/>
          <a:ln>
            <a:noFill/>
          </a:ln>
        </p:spPr>
        <p:txBody>
          <a:bodyPr anchor="ctr" anchorCtr="0" bIns="45700" lIns="91425" rIns="91425" spcFirstLastPara="1" tIns="45700" wrap="square">
            <a:noAutofit/>
          </a:bodyPr>
          <a:lstStyle>
            <a:lvl1pPr algn="r" indent="0" lvl="0" marL="0" marR="0" rtl="0">
              <a:spcBef>
                <a:spcPts val="0"/>
              </a:spcBef>
              <a:buNone/>
              <a:defRPr b="0" cap="none" i="0" strike="noStrike" sz="1200" u="none">
                <a:solidFill>
                  <a:srgbClr val="888888"/>
                </a:solidFill>
                <a:latin typeface="Calibri"/>
                <a:ea typeface="Calibri"/>
                <a:cs typeface="Calibri"/>
                <a:sym typeface="Calibri"/>
              </a:defRPr>
            </a:lvl1pPr>
            <a:lvl2pPr algn="r" indent="0" lvl="1" marL="0" marR="0" rtl="0">
              <a:spcBef>
                <a:spcPts val="0"/>
              </a:spcBef>
              <a:buNone/>
              <a:defRPr b="0" cap="none" i="0" strike="noStrike" sz="1200" u="none">
                <a:solidFill>
                  <a:srgbClr val="888888"/>
                </a:solidFill>
                <a:latin typeface="Calibri"/>
                <a:ea typeface="Calibri"/>
                <a:cs typeface="Calibri"/>
                <a:sym typeface="Calibri"/>
              </a:defRPr>
            </a:lvl2pPr>
            <a:lvl3pPr algn="r" indent="0" lvl="2" marL="0" marR="0" rtl="0">
              <a:spcBef>
                <a:spcPts val="0"/>
              </a:spcBef>
              <a:buNone/>
              <a:defRPr b="0" cap="none" i="0" strike="noStrike" sz="1200" u="none">
                <a:solidFill>
                  <a:srgbClr val="888888"/>
                </a:solidFill>
                <a:latin typeface="Calibri"/>
                <a:ea typeface="Calibri"/>
                <a:cs typeface="Calibri"/>
                <a:sym typeface="Calibri"/>
              </a:defRPr>
            </a:lvl3pPr>
            <a:lvl4pPr algn="r" indent="0" lvl="3" marL="0" marR="0" rtl="0">
              <a:spcBef>
                <a:spcPts val="0"/>
              </a:spcBef>
              <a:buNone/>
              <a:defRPr b="0" cap="none" i="0" strike="noStrike" sz="1200" u="none">
                <a:solidFill>
                  <a:srgbClr val="888888"/>
                </a:solidFill>
                <a:latin typeface="Calibri"/>
                <a:ea typeface="Calibri"/>
                <a:cs typeface="Calibri"/>
                <a:sym typeface="Calibri"/>
              </a:defRPr>
            </a:lvl4pPr>
            <a:lvl5pPr algn="r" indent="0" lvl="4" marL="0" marR="0" rtl="0">
              <a:spcBef>
                <a:spcPts val="0"/>
              </a:spcBef>
              <a:buNone/>
              <a:defRPr b="0" cap="none" i="0" strike="noStrike" sz="1200" u="none">
                <a:solidFill>
                  <a:srgbClr val="888888"/>
                </a:solidFill>
                <a:latin typeface="Calibri"/>
                <a:ea typeface="Calibri"/>
                <a:cs typeface="Calibri"/>
                <a:sym typeface="Calibri"/>
              </a:defRPr>
            </a:lvl5pPr>
            <a:lvl6pPr algn="r" indent="0" lvl="5" marL="0" marR="0" rtl="0">
              <a:spcBef>
                <a:spcPts val="0"/>
              </a:spcBef>
              <a:buNone/>
              <a:defRPr b="0" cap="none" i="0" strike="noStrike" sz="1200" u="none">
                <a:solidFill>
                  <a:srgbClr val="888888"/>
                </a:solidFill>
                <a:latin typeface="Calibri"/>
                <a:ea typeface="Calibri"/>
                <a:cs typeface="Calibri"/>
                <a:sym typeface="Calibri"/>
              </a:defRPr>
            </a:lvl6pPr>
            <a:lvl7pPr algn="r" indent="0" lvl="6" marL="0" marR="0" rtl="0">
              <a:spcBef>
                <a:spcPts val="0"/>
              </a:spcBef>
              <a:buNone/>
              <a:defRPr b="0" cap="none" i="0" strike="noStrike" sz="1200" u="none">
                <a:solidFill>
                  <a:srgbClr val="888888"/>
                </a:solidFill>
                <a:latin typeface="Calibri"/>
                <a:ea typeface="Calibri"/>
                <a:cs typeface="Calibri"/>
                <a:sym typeface="Calibri"/>
              </a:defRPr>
            </a:lvl7pPr>
            <a:lvl8pPr algn="r" indent="0" lvl="7" marL="0" marR="0" rtl="0">
              <a:spcBef>
                <a:spcPts val="0"/>
              </a:spcBef>
              <a:buNone/>
              <a:defRPr b="0" cap="none" i="0" strike="noStrike" sz="1200" u="none">
                <a:solidFill>
                  <a:srgbClr val="888888"/>
                </a:solidFill>
                <a:latin typeface="Calibri"/>
                <a:ea typeface="Calibri"/>
                <a:cs typeface="Calibri"/>
                <a:sym typeface="Calibri"/>
              </a:defRPr>
            </a:lvl8pPr>
            <a:lvl9pPr algn="r" indent="0" lvl="8" marL="0" marR="0" rtl="0">
              <a:spcBef>
                <a:spcPts val="0"/>
              </a:spcBef>
              <a:buNone/>
              <a:defRPr b="0" cap="none" i="0" strike="noStrike" sz="1200"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s-PE"/>
              <a:t>‹Nº›</a:t>
            </a:fld>
            <a:endParaRPr/>
          </a:p>
        </p:txBody>
      </p:sp>
    </p:spTree>
  </p:cSld>
  <p:clrMap accent1="accent1" accent2="accent2" accent3="accent3" accent4="accent4" accent5="accent5" accent6="accent6" bg1="lt1" bg2="dk2" folHlink="folHlink" hlink="hlink" tx1="dk1" tx2="lt2"/>
  <p:sldLayoutIdLst>
    <p:sldLayoutId id="2147483648" r:id="rId1"/>
    <p:sldLayoutId id="2147483649" r:id="rId2"/>
    <p:sldLayoutId id="2147483650" r:id="rId3"/>
    <p:sldLayoutId id="2147483651" r:id="rId4"/>
    <p:sldLayoutId id="2147483661" r:id="rId5"/>
    <p:sldLayoutId id="2147483652"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slide" Target="slide23.xml" /><Relationship Id="rId3" Type="http://schemas.openxmlformats.org/officeDocument/2006/relationships/image" Target="../media/image6.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www.gob.pe/institucion/devida/informes-publicaciones/3478761-superficie-de-cultivos-de-coca-monitoreada-en-2021"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3" name="Google Shape;13;p2"/>
          <p:cNvSpPr txBox="1">
            <a:spLocks noGrp="1"/>
          </p:cNvSpPr>
          <p:nvPr>
            <p:ph type="ctrTitle"/>
          </p:nvPr>
        </p:nvSpPr>
        <p:spPr>
          <a:xfrm>
            <a:off x="1524000" y="1122363"/>
            <a:ext cx="9144000" cy="2387600"/>
          </a:xfrm>
          <a:prstGeom prst="rect">
            <a:avLst/>
          </a:prstGeom>
          <a:noFill/>
          <a:ln>
            <a:noFill/>
          </a:ln>
        </p:spPr>
        <p:txBody>
          <a:bodyPr/>
          <a:lstStyle/>
          <a:p>
            <a:pPr lvl="0" indent="0" marL="0">
              <a:buNone/>
            </a:pPr>
            <a:r>
              <a:rPr/>
              <a:t>Ejecución presupuestal VRAEM</a:t>
            </a:r>
          </a:p>
        </p:txBody>
      </p:sp>
      <p:sp>
        <p:nvSpPr>
          <p:cNvPr id="14" name="Google Shape;14;p2"/>
          <p:cNvSpPr txBox="1">
            <a:spLocks noGrp="1"/>
          </p:cNvSpPr>
          <p:nvPr>
            <p:ph idx="1" type="subTitle"/>
          </p:nvPr>
        </p:nvSpPr>
        <p:spPr>
          <a:xfrm>
            <a:off x="1524000" y="4186988"/>
            <a:ext cx="9144000" cy="1070811"/>
          </a:xfrm>
          <a:prstGeom prst="rect">
            <a:avLst/>
          </a:prstGeom>
          <a:noFill/>
          <a:ln>
            <a:noFill/>
          </a:ln>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7E4C7-B5FE-498E-AB9D-0351A9B1BDBA}"/>
              </a:ext>
            </a:extLst>
          </p:cNvPr>
          <p:cNvSpPr>
            <a:spLocks noGrp="1"/>
          </p:cNvSpPr>
          <p:nvPr>
            <p:ph idx="13" sz="quarter"/>
          </p:nvPr>
        </p:nvSpPr>
        <p:spPr/>
        <p:txBody>
          <a:bodyPr/>
          <a:lstStyle/>
          <a:p>
            <a:pPr lvl="0" indent="0" marL="0">
              <a:buNone/>
            </a:pPr>
            <a:r>
              <a:rPr/>
              <a:t>La ejecución presupuestal es un indicador de qué tanto las autoridades políticas están usando el presupuesto asignado para el ejercicio fiscal en bienes y servicios que se proveen a la población, y se calcula usando como base el Presupuesto Institucional Modificado.</a:t>
            </a:r>
          </a:p>
          <a:p>
            <a:pPr lvl="0" indent="0" marL="0">
              <a:buNone/>
            </a:pPr>
            <a:r>
              <a:rPr/>
              <a:t>Por lo general, estos bienes y servicios corresponden con actividades, obras o proyectos de inversión considerados en la planificación presupuestaria y la estructura de soporte para su ejecución (que incluye personal, mantenimiento, etc).</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lvl="0" indent="0" marL="0">
              <a:buNone/>
            </a:pPr>
            <a:r>
              <a:rPr/>
              <a:t>Gobiernos regionales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idx="14" sz="quarter"/>
          </p:nvPr>
        </p:nvSpPr>
        <p:spPr/>
        <p:txBody>
          <a:bodyPr/>
          <a:lstStyle/>
          <a:p>
            <a:pPr lvl="0" indent="0" marL="0">
              <a:buNone/>
            </a:pPr>
            <a:r>
              <a:rPr/>
              <a:t>Los gobiernos regionales que tienen territorio dentro de la zona VRAEM son Ayacucho, Junin y Cusco. De ellos, Ayacucho ha tenido una menor ejecución presupuestal hasta la fecha.</a:t>
            </a:r>
          </a:p>
        </p:txBody>
      </p:sp>
      <p:pic>
        <p:nvPicPr>
          <p:cNvPr descr="presentation_files/figure-pptx/unnamed-chunk-8-1.png" id="0" name="Picture 1"/>
          <p:cNvPicPr>
            <a:picLocks noGrp="1" noChangeAspect="1"/>
          </p:cNvPicPr>
          <p:nvPr/>
        </p:nvPicPr>
        <p:blipFill>
          <a:blip r:embed="rId2"/>
          <a:stretch>
            <a:fillRect/>
          </a:stretch>
        </p:blipFill>
        <p:spPr bwMode="auto">
          <a:xfrm>
            <a:off x="6121400" y="1981200"/>
            <a:ext cx="4178300" cy="4178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lvl="0" indent="0" marL="0">
              <a:buNone/>
            </a:pPr>
            <a:r>
              <a:rPr/>
              <a:t>Municipios provinciales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idx="14" sz="quarter"/>
          </p:nvPr>
        </p:nvSpPr>
        <p:spPr/>
        <p:txBody>
          <a:bodyPr/>
          <a:lstStyle/>
          <a:p>
            <a:pPr lvl="0" indent="0" marL="0">
              <a:buNone/>
            </a:pPr>
            <a:r>
              <a:rPr/>
              <a:t>A nivel de provincias se puede ver que de aquellas que tienen territorios dentro de la zona VRAEM, La Convención es la que menos ha ejecutado hasta la fecha, con solo 44.3% de avance. Recordemos que esta es la provincia con mayor PIM.</a:t>
            </a:r>
          </a:p>
        </p:txBody>
      </p:sp>
      <p:pic>
        <p:nvPicPr>
          <p:cNvPr descr="presentation_files/figure-pptx/unnamed-chunk-9-1.png" id="0" name="Picture 1"/>
          <p:cNvPicPr>
            <a:picLocks noGrp="1" noChangeAspect="1"/>
          </p:cNvPicPr>
          <p:nvPr/>
        </p:nvPicPr>
        <p:blipFill>
          <a:blip r:embed="rId2"/>
          <a:stretch>
            <a:fillRect/>
          </a:stretch>
        </p:blipFill>
        <p:spPr bwMode="auto">
          <a:xfrm>
            <a:off x="6121400" y="1981200"/>
            <a:ext cx="4178300" cy="4178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lvl="0" indent="0" marL="0">
              <a:buNone/>
            </a:pPr>
            <a:r>
              <a:rPr/>
              <a:t>Municipios distritales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idx="14" sz="quarter"/>
          </p:nvPr>
        </p:nvSpPr>
        <p:spPr/>
        <p:txBody>
          <a:bodyPr/>
          <a:lstStyle/>
          <a:p>
            <a:pPr lvl="0" indent="0" marL="0">
              <a:buNone/>
            </a:pPr>
            <a:r>
              <a:rPr/>
              <a:t>Los distritos muestran mayor variabilidad en su ejecución. Por ejemplo, los distritos vecinos de Santa Rosa y Anchihuay son los que tienen respectivamente la mayor (63.6%) y menor (28.9%) ejecución presupuestal en lo que va del año. El mapa muestra la información para los distritos no mencionados.</a:t>
            </a:r>
          </a:p>
        </p:txBody>
      </p:sp>
      <p:pic>
        <p:nvPicPr>
          <p:cNvPr descr="mapas/mapa_ejecucion_distrital.png" id="0" name="Picture 1"/>
          <p:cNvPicPr>
            <a:picLocks noGrp="1" noChangeAspect="1"/>
          </p:cNvPicPr>
          <p:nvPr/>
        </p:nvPicPr>
        <p:blipFill>
          <a:blip r:embed="rId2"/>
          <a:stretch>
            <a:fillRect/>
          </a:stretch>
        </p:blipFill>
        <p:spPr bwMode="auto">
          <a:xfrm>
            <a:off x="6642100" y="1981200"/>
            <a:ext cx="3149600" cy="4178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20" name="Google Shape;20;p3"/>
          <p:cNvSpPr txBox="1">
            <a:spLocks noGrp="1"/>
          </p:cNvSpPr>
          <p:nvPr>
            <p:ph type="title"/>
          </p:nvPr>
        </p:nvSpPr>
        <p:spPr>
          <a:xfrm>
            <a:off x="1219201" y="2824956"/>
            <a:ext cx="9516310" cy="2852737"/>
          </a:xfrm>
          <a:prstGeom prst="rect">
            <a:avLst/>
          </a:prstGeom>
          <a:noFill/>
          <a:ln>
            <a:noFill/>
          </a:ln>
        </p:spPr>
        <p:txBody>
          <a:bodyPr/>
          <a:lstStyle/>
          <a:p>
            <a:pPr lvl="0" indent="0" marL="0">
              <a:buNone/>
            </a:pPr>
            <a:r>
              <a:rPr/>
              <a:t>Fuentes de financiamiento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7E4C7-B5FE-498E-AB9D-0351A9B1BDBA}"/>
              </a:ext>
            </a:extLst>
          </p:cNvPr>
          <p:cNvSpPr>
            <a:spLocks noGrp="1"/>
          </p:cNvSpPr>
          <p:nvPr>
            <p:ph idx="13" sz="quarter"/>
          </p:nvPr>
        </p:nvSpPr>
        <p:spPr/>
        <p:txBody>
          <a:bodyPr/>
          <a:lstStyle/>
          <a:p>
            <a:pPr lvl="0" indent="0" marL="0">
              <a:buNone/>
            </a:pPr>
            <a:r>
              <a:rPr/>
              <a:t>Lo siguiente a revisar es de dónde proviene el financiamiento para la ejecución presupuestal en la zona de influencia del VRAEM. En específico, se revisará de qué manera se aprovechan los recursos obtenidos por el rubro “CANON Y SOBRECANON, REGALIAS, RENTA DE ADUANAS Y PARTICIPACIONES” y qué peso tiene esta fuente de financiamiento en el PIM de los gobiernos regionales y municipios.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838200" y="1205345"/>
            <a:ext cx="10515600" cy="485343"/>
          </a:xfrm>
          <a:prstGeom prst="rect">
            <a:avLst/>
          </a:prstGeom>
          <a:noFill/>
          <a:ln>
            <a:noFill/>
          </a:ln>
        </p:spPr>
        <p:txBody>
          <a:bodyPr/>
          <a:lstStyle/>
          <a:p>
            <a:pPr lvl="0" indent="0" marL="0">
              <a:buNone/>
            </a:pPr>
            <a:r>
              <a:rPr/>
              <a:t>Gobiernos regionales</a:t>
            </a:r>
          </a:p>
        </p:txBody>
      </p:sp>
      <p:sp>
        <p:nvSpPr>
          <p:cNvPr id="3" name="Marcador de contenido 2">
            <a:extLst>
              <a:ext uri="{FF2B5EF4-FFF2-40B4-BE49-F238E27FC236}">
                <a16:creationId xmlns:a16="http://schemas.microsoft.com/office/drawing/2014/main" id="{7067E4C7-B5FE-498E-AB9D-0351A9B1BDBA}"/>
              </a:ext>
            </a:extLst>
          </p:cNvPr>
          <p:cNvSpPr>
            <a:spLocks noGrp="1"/>
          </p:cNvSpPr>
          <p:nvPr>
            <p:ph idx="13" sz="quarter"/>
          </p:nvPr>
        </p:nvSpPr>
        <p:spPr/>
        <p:txBody>
          <a:bodyPr/>
          <a:lstStyle/>
          <a:p>
            <a:pPr lvl="0" indent="0" marL="0">
              <a:buNone/>
            </a:pPr>
            <a:r>
              <a:rPr/>
              <a:t>La siguiente tabla muestra que, de las regiones revisadas, la que más recursos recibe del rubro referido es Cusco, con un monto superior a los 4 mil millones de soles. Este monto representa el 24.8 del total del presupuesto que recibe el gobierno regional.</a:t>
            </a:r>
          </a:p>
          <a:p>
            <a:pPr lvl="0" indent="0" marL="0">
              <a:buNone/>
            </a:pPr>
            <a:r>
              <a:rPr/>
              <a:t>De ese monto, en lo que va del ejercicio presupuestal se ha ejecutado el 61.9%. Se cuenta con la misma información para Ayacucho y Junin, donde el peso del canon es menor en el presupuesto total, sin dejar de ser significativo.</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993900"/>
          <a:ext cx="10515600" cy="4216400"/>
        </p:xfrm>
        <a:graphic>
          <a:graphicData uri="http://schemas.openxmlformats.org/drawingml/2006/table">
            <a:tbl>
              <a:tblPr firstRow="1" bandRow="1">
                <a:tableStyleId>{5C22544A-7EE6-4342-B048-85BDC9FD1C3A}</a:tableStyleId>
              </a:tblPr>
              <a:tblGrid>
                <a:gridCol w="2628900"/>
                <a:gridCol w="2628900"/>
                <a:gridCol w="2628900"/>
                <a:gridCol w="2628900"/>
              </a:tblGrid>
              <a:tr h="0">
                <a:tc>
                  <a:txBody>
                    <a:bodyPr/>
                    <a:lstStyle/>
                    <a:p>
                      <a:pPr lvl="0" indent="0" marL="0" algn="l">
                        <a:buNone/>
                      </a:pPr>
                      <a:r>
                        <a:rPr/>
                        <a:t>departamento</a:t>
                      </a:r>
                    </a:p>
                  </a:txBody>
                  <a:tcPr/>
                </a:tc>
                <a:tc>
                  <a:txBody>
                    <a:bodyPr/>
                    <a:lstStyle/>
                    <a:p>
                      <a:pPr lvl="0" indent="0" marL="0" algn="r">
                        <a:buNone/>
                      </a:pPr>
                      <a:r>
                        <a:rPr/>
                        <a:t>pim rubro</a:t>
                      </a:r>
                    </a:p>
                  </a:txBody>
                  <a:tcPr/>
                </a:tc>
                <a:tc>
                  <a:txBody>
                    <a:bodyPr/>
                    <a:lstStyle/>
                    <a:p>
                      <a:pPr lvl="0" indent="0" marL="0" algn="r">
                        <a:buNone/>
                      </a:pPr>
                      <a:r>
                        <a:rPr/>
                        <a:t>peso rubro</a:t>
                      </a:r>
                    </a:p>
                  </a:txBody>
                  <a:tcPr/>
                </a:tc>
                <a:tc>
                  <a:txBody>
                    <a:bodyPr/>
                    <a:lstStyle/>
                    <a:p>
                      <a:pPr lvl="0" indent="0" marL="0" algn="r">
                        <a:buNone/>
                      </a:pPr>
                      <a:r>
                        <a:rPr/>
                        <a:t>ejecutado rubro</a:t>
                      </a:r>
                    </a:p>
                  </a:txBody>
                  <a:tcPr/>
                </a:tc>
              </a:tr>
              <a:tr h="0">
                <a:tc>
                  <a:txBody>
                    <a:bodyPr/>
                    <a:lstStyle/>
                    <a:p>
                      <a:pPr lvl="0" indent="0" marL="0" algn="l">
                        <a:buNone/>
                      </a:pPr>
                      <a:r>
                        <a:rPr/>
                        <a:t>AYACUCHO</a:t>
                      </a:r>
                    </a:p>
                  </a:txBody>
                </a:tc>
                <a:tc>
                  <a:txBody>
                    <a:bodyPr/>
                    <a:lstStyle/>
                    <a:p>
                      <a:pPr lvl="0" indent="0" marL="0" algn="r">
                        <a:buNone/>
                      </a:pPr>
                      <a:r>
                        <a:rPr/>
                        <a:t>280062185</a:t>
                      </a:r>
                    </a:p>
                  </a:txBody>
                </a:tc>
                <a:tc>
                  <a:txBody>
                    <a:bodyPr/>
                    <a:lstStyle/>
                    <a:p>
                      <a:pPr lvl="0" indent="0" marL="0" algn="r">
                        <a:buNone/>
                      </a:pPr>
                      <a:r>
                        <a:rPr/>
                        <a:t>13.4</a:t>
                      </a:r>
                    </a:p>
                  </a:txBody>
                </a:tc>
                <a:tc>
                  <a:txBody>
                    <a:bodyPr/>
                    <a:lstStyle/>
                    <a:p>
                      <a:pPr lvl="0" indent="0" marL="0" algn="r">
                        <a:buNone/>
                      </a:pPr>
                      <a:r>
                        <a:rPr/>
                        <a:t>50.1</a:t>
                      </a:r>
                    </a:p>
                  </a:txBody>
                </a:tc>
              </a:tr>
              <a:tr h="0">
                <a:tc>
                  <a:txBody>
                    <a:bodyPr/>
                    <a:lstStyle/>
                    <a:p>
                      <a:pPr lvl="0" indent="0" marL="0" algn="l">
                        <a:buNone/>
                      </a:pPr>
                      <a:r>
                        <a:rPr/>
                        <a:t>CUSCO</a:t>
                      </a:r>
                    </a:p>
                  </a:txBody>
                </a:tc>
                <a:tc>
                  <a:txBody>
                    <a:bodyPr/>
                    <a:lstStyle/>
                    <a:p>
                      <a:pPr lvl="0" indent="0" marL="0" algn="r">
                        <a:buNone/>
                      </a:pPr>
                      <a:r>
                        <a:rPr/>
                        <a:t>738546392</a:t>
                      </a:r>
                    </a:p>
                  </a:txBody>
                </a:tc>
                <a:tc>
                  <a:txBody>
                    <a:bodyPr/>
                    <a:lstStyle/>
                    <a:p>
                      <a:pPr lvl="0" indent="0" marL="0" algn="r">
                        <a:buNone/>
                      </a:pPr>
                      <a:r>
                        <a:rPr/>
                        <a:t>24.8</a:t>
                      </a:r>
                    </a:p>
                  </a:txBody>
                </a:tc>
                <a:tc>
                  <a:txBody>
                    <a:bodyPr/>
                    <a:lstStyle/>
                    <a:p>
                      <a:pPr lvl="0" indent="0" marL="0" algn="r">
                        <a:buNone/>
                      </a:pPr>
                      <a:r>
                        <a:rPr/>
                        <a:t>62.4</a:t>
                      </a:r>
                    </a:p>
                  </a:txBody>
                </a:tc>
              </a:tr>
              <a:tr h="0">
                <a:tc>
                  <a:txBody>
                    <a:bodyPr/>
                    <a:lstStyle/>
                    <a:p>
                      <a:pPr lvl="0" indent="0" marL="0" algn="l">
                        <a:buNone/>
                      </a:pPr>
                      <a:r>
                        <a:rPr/>
                        <a:t>JUNIN</a:t>
                      </a:r>
                    </a:p>
                  </a:txBody>
                </a:tc>
                <a:tc>
                  <a:txBody>
                    <a:bodyPr/>
                    <a:lstStyle/>
                    <a:p>
                      <a:pPr lvl="0" indent="0" marL="0" algn="r">
                        <a:buNone/>
                      </a:pPr>
                      <a:r>
                        <a:rPr/>
                        <a:t>527561329</a:t>
                      </a:r>
                    </a:p>
                  </a:txBody>
                </a:tc>
                <a:tc>
                  <a:txBody>
                    <a:bodyPr/>
                    <a:lstStyle/>
                    <a:p>
                      <a:pPr lvl="0" indent="0" marL="0" algn="r">
                        <a:buNone/>
                      </a:pPr>
                      <a:r>
                        <a:rPr/>
                        <a:t>19.4</a:t>
                      </a:r>
                    </a:p>
                  </a:txBody>
                </a:tc>
                <a:tc>
                  <a:txBody>
                    <a:bodyPr/>
                    <a:lstStyle/>
                    <a:p>
                      <a:pPr lvl="0" indent="0" marL="0" algn="r">
                        <a:buNone/>
                      </a:pPr>
                      <a:r>
                        <a:rPr/>
                        <a:t>59.4</a:t>
                      </a:r>
                    </a:p>
                  </a:txBody>
                </a:tc>
              </a:tr>
            </a:tbl>
          </a:graphicData>
        </a:graphic>
      </p:graphicFrame>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lvl="0" indent="0" marL="0">
              <a:buNone/>
            </a:pPr>
            <a:r>
              <a:rPr/>
              <a:t>Municipios provinciales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idx="14" sz="quarter"/>
          </p:nvPr>
        </p:nvSpPr>
        <p:spPr/>
        <p:txBody>
          <a:bodyPr/>
          <a:lstStyle/>
          <a:p>
            <a:pPr lvl="0" indent="0" marL="0">
              <a:buNone/>
            </a:pPr>
            <a:r>
              <a:rPr/>
              <a:t>En lo que respecta a las provincias, se puede apreciar que la que más es financiada por el rubro “CANON Y SOBRECANON, REGALIAS, RENTA DE ADUANAS Y PARTICIPACIONES” es La Convención en Cusco, donde el rubro referido financia el 85.8% de su presupuesto total.</a:t>
            </a:r>
          </a:p>
          <a:p>
            <a:pPr lvl="0" indent="0" marL="0">
              <a:buNone/>
            </a:pPr>
            <a:r>
              <a:rPr/>
              <a:t>En general, las provincias han ejecutado alrededor del 40% del presupuesto proveniente de este rubro.</a:t>
            </a:r>
          </a:p>
        </p:txBody>
      </p:sp>
      <p:graphicFrame>
        <p:nvGraphicFramePr>
          <p:cNvPr id="6" name="Content Placeholder 5"/>
          <p:cNvGraphicFramePr>
            <a:graphicFrameLocks noGrp="1"/>
          </p:cNvGraphicFramePr>
          <p:nvPr>
            <p:ph idx="1"/>
          </p:nvPr>
        </p:nvGraphicFramePr>
        <p:xfrm>
          <a:off x="5092700" y="1981200"/>
          <a:ext cx="6248400" cy="4178300"/>
        </p:xfrm>
        <a:graphic>
          <a:graphicData uri="http://schemas.openxmlformats.org/drawingml/2006/table">
            <a:tbl>
              <a:tblPr firstRow="1" bandRow="1">
                <a:tableStyleId>{5C22544A-7EE6-4342-B048-85BDC9FD1C3A}</a:tableStyleId>
              </a:tblPr>
              <a:tblGrid>
                <a:gridCol w="1244600"/>
                <a:gridCol w="1244600"/>
                <a:gridCol w="1244600"/>
                <a:gridCol w="1244600"/>
                <a:gridCol w="1244600"/>
              </a:tblGrid>
              <a:tr h="0">
                <a:tc>
                  <a:txBody>
                    <a:bodyPr/>
                    <a:lstStyle/>
                    <a:p>
                      <a:pPr lvl="0" indent="0" marL="0" algn="l">
                        <a:buNone/>
                      </a:pPr>
                      <a:r>
                        <a:rPr/>
                        <a:t>region</a:t>
                      </a:r>
                    </a:p>
                  </a:txBody>
                  <a:tcPr/>
                </a:tc>
                <a:tc>
                  <a:txBody>
                    <a:bodyPr/>
                    <a:lstStyle/>
                    <a:p>
                      <a:pPr lvl="0" indent="0" marL="0" algn="l">
                        <a:buNone/>
                      </a:pPr>
                      <a:r>
                        <a:rPr/>
                        <a:t>provincia</a:t>
                      </a:r>
                    </a:p>
                  </a:txBody>
                  <a:tcPr/>
                </a:tc>
                <a:tc>
                  <a:txBody>
                    <a:bodyPr/>
                    <a:lstStyle/>
                    <a:p>
                      <a:pPr lvl="0" indent="0" marL="0" algn="r">
                        <a:buNone/>
                      </a:pPr>
                      <a:r>
                        <a:rPr/>
                        <a:t>pim rubro</a:t>
                      </a:r>
                    </a:p>
                  </a:txBody>
                  <a:tcPr/>
                </a:tc>
                <a:tc>
                  <a:txBody>
                    <a:bodyPr/>
                    <a:lstStyle/>
                    <a:p>
                      <a:pPr lvl="0" indent="0" marL="0" algn="r">
                        <a:buNone/>
                      </a:pPr>
                      <a:r>
                        <a:rPr/>
                        <a:t>pero rubro</a:t>
                      </a:r>
                    </a:p>
                  </a:txBody>
                  <a:tcPr/>
                </a:tc>
                <a:tc>
                  <a:txBody>
                    <a:bodyPr/>
                    <a:lstStyle/>
                    <a:p>
                      <a:pPr lvl="0" indent="0" marL="0" algn="r">
                        <a:buNone/>
                      </a:pPr>
                      <a:r>
                        <a:rPr/>
                        <a:t>ejecutado rubro</a:t>
                      </a:r>
                    </a:p>
                  </a:txBody>
                  <a:tcPr/>
                </a:tc>
              </a:tr>
              <a:tr h="0">
                <a:tc>
                  <a:txBody>
                    <a:bodyPr/>
                    <a:lstStyle/>
                    <a:p>
                      <a:pPr lvl="0" indent="0" marL="0" algn="l">
                        <a:buNone/>
                      </a:pPr>
                      <a:r>
                        <a:rPr/>
                        <a:t>JUNIN</a:t>
                      </a:r>
                    </a:p>
                  </a:txBody>
                </a:tc>
                <a:tc>
                  <a:txBody>
                    <a:bodyPr/>
                    <a:lstStyle/>
                    <a:p>
                      <a:pPr lvl="0" indent="0" marL="0" algn="l">
                        <a:buNone/>
                      </a:pPr>
                      <a:r>
                        <a:rPr/>
                        <a:t>SATIPO</a:t>
                      </a:r>
                    </a:p>
                  </a:txBody>
                </a:tc>
                <a:tc>
                  <a:txBody>
                    <a:bodyPr/>
                    <a:lstStyle/>
                    <a:p>
                      <a:pPr lvl="0" indent="0" marL="0" algn="r">
                        <a:buNone/>
                      </a:pPr>
                      <a:r>
                        <a:rPr/>
                        <a:t>84666278</a:t>
                      </a:r>
                    </a:p>
                  </a:txBody>
                </a:tc>
                <a:tc>
                  <a:txBody>
                    <a:bodyPr/>
                    <a:lstStyle/>
                    <a:p>
                      <a:pPr lvl="0" indent="0" marL="0" algn="r">
                        <a:buNone/>
                      </a:pPr>
                      <a:r>
                        <a:rPr/>
                        <a:t>21.2</a:t>
                      </a:r>
                    </a:p>
                  </a:txBody>
                </a:tc>
                <a:tc>
                  <a:txBody>
                    <a:bodyPr/>
                    <a:lstStyle/>
                    <a:p>
                      <a:pPr lvl="0" indent="0" marL="0" algn="r">
                        <a:buNone/>
                      </a:pPr>
                      <a:r>
                        <a:rPr/>
                        <a:t>32.4</a:t>
                      </a:r>
                    </a:p>
                  </a:txBody>
                </a:tc>
              </a:tr>
              <a:tr h="0">
                <a:tc>
                  <a:txBody>
                    <a:bodyPr/>
                    <a:lstStyle/>
                    <a:p>
                      <a:pPr lvl="0" indent="0" marL="0" algn="l">
                        <a:buNone/>
                      </a:pPr>
                      <a:r>
                        <a:rPr/>
                        <a:t>AYACUCHO</a:t>
                      </a:r>
                    </a:p>
                  </a:txBody>
                </a:tc>
                <a:tc>
                  <a:txBody>
                    <a:bodyPr/>
                    <a:lstStyle/>
                    <a:p>
                      <a:pPr lvl="0" indent="0" marL="0" algn="l">
                        <a:buNone/>
                      </a:pPr>
                      <a:r>
                        <a:rPr/>
                        <a:t>LA MAR</a:t>
                      </a:r>
                    </a:p>
                  </a:txBody>
                </a:tc>
                <a:tc>
                  <a:txBody>
                    <a:bodyPr/>
                    <a:lstStyle/>
                    <a:p>
                      <a:pPr lvl="0" indent="0" marL="0" algn="r">
                        <a:buNone/>
                      </a:pPr>
                      <a:r>
                        <a:rPr/>
                        <a:t>71071281</a:t>
                      </a:r>
                    </a:p>
                  </a:txBody>
                </a:tc>
                <a:tc>
                  <a:txBody>
                    <a:bodyPr/>
                    <a:lstStyle/>
                    <a:p>
                      <a:pPr lvl="0" indent="0" marL="0" algn="r">
                        <a:buNone/>
                      </a:pPr>
                      <a:r>
                        <a:rPr/>
                        <a:t>25.7</a:t>
                      </a:r>
                    </a:p>
                  </a:txBody>
                </a:tc>
                <a:tc>
                  <a:txBody>
                    <a:bodyPr/>
                    <a:lstStyle/>
                    <a:p>
                      <a:pPr lvl="0" indent="0" marL="0" algn="r">
                        <a:buNone/>
                      </a:pPr>
                      <a:r>
                        <a:rPr/>
                        <a:t>46.8</a:t>
                      </a:r>
                    </a:p>
                  </a:txBody>
                </a:tc>
              </a:tr>
              <a:tr h="0">
                <a:tc>
                  <a:txBody>
                    <a:bodyPr/>
                    <a:lstStyle/>
                    <a:p>
                      <a:pPr lvl="0" indent="0" marL="0" algn="l">
                        <a:buNone/>
                      </a:pPr>
                      <a:r>
                        <a:rPr/>
                        <a:t>AYACUCHO</a:t>
                      </a:r>
                    </a:p>
                  </a:txBody>
                </a:tc>
                <a:tc>
                  <a:txBody>
                    <a:bodyPr/>
                    <a:lstStyle/>
                    <a:p>
                      <a:pPr lvl="0" indent="0" marL="0" algn="l">
                        <a:buNone/>
                      </a:pPr>
                      <a:r>
                        <a:rPr/>
                        <a:t>HUANTA</a:t>
                      </a:r>
                    </a:p>
                  </a:txBody>
                </a:tc>
                <a:tc>
                  <a:txBody>
                    <a:bodyPr/>
                    <a:lstStyle/>
                    <a:p>
                      <a:pPr lvl="0" indent="0" marL="0" algn="r">
                        <a:buNone/>
                      </a:pPr>
                      <a:r>
                        <a:rPr/>
                        <a:t>37924827</a:t>
                      </a:r>
                    </a:p>
                  </a:txBody>
                </a:tc>
                <a:tc>
                  <a:txBody>
                    <a:bodyPr/>
                    <a:lstStyle/>
                    <a:p>
                      <a:pPr lvl="0" indent="0" marL="0" algn="r">
                        <a:buNone/>
                      </a:pPr>
                      <a:r>
                        <a:rPr/>
                        <a:t>16.8</a:t>
                      </a:r>
                    </a:p>
                  </a:txBody>
                </a:tc>
                <a:tc>
                  <a:txBody>
                    <a:bodyPr/>
                    <a:lstStyle/>
                    <a:p>
                      <a:pPr lvl="0" indent="0" marL="0" algn="r">
                        <a:buNone/>
                      </a:pPr>
                      <a:r>
                        <a:rPr/>
                        <a:t>46.7</a:t>
                      </a:r>
                    </a:p>
                  </a:txBody>
                </a:tc>
              </a:tr>
              <a:tr h="0">
                <a:tc>
                  <a:txBody>
                    <a:bodyPr/>
                    <a:lstStyle/>
                    <a:p>
                      <a:pPr lvl="0" indent="0" marL="0" algn="l">
                        <a:buNone/>
                      </a:pPr>
                      <a:r>
                        <a:rPr/>
                        <a:t>CUSCO</a:t>
                      </a:r>
                    </a:p>
                  </a:txBody>
                </a:tc>
                <a:tc>
                  <a:txBody>
                    <a:bodyPr/>
                    <a:lstStyle/>
                    <a:p>
                      <a:pPr lvl="0" indent="0" marL="0" algn="l">
                        <a:buNone/>
                      </a:pPr>
                      <a:r>
                        <a:rPr/>
                        <a:t>LA CONVENCION</a:t>
                      </a:r>
                    </a:p>
                  </a:txBody>
                </a:tc>
                <a:tc>
                  <a:txBody>
                    <a:bodyPr/>
                    <a:lstStyle/>
                    <a:p>
                      <a:pPr lvl="0" indent="0" marL="0" algn="r">
                        <a:buNone/>
                      </a:pPr>
                      <a:r>
                        <a:rPr/>
                        <a:t>1537883136</a:t>
                      </a:r>
                    </a:p>
                  </a:txBody>
                </a:tc>
                <a:tc>
                  <a:txBody>
                    <a:bodyPr/>
                    <a:lstStyle/>
                    <a:p>
                      <a:pPr lvl="0" indent="0" marL="0" algn="r">
                        <a:buNone/>
                      </a:pPr>
                      <a:r>
                        <a:rPr/>
                        <a:t>85.5</a:t>
                      </a:r>
                    </a:p>
                  </a:txBody>
                </a:tc>
                <a:tc>
                  <a:txBody>
                    <a:bodyPr/>
                    <a:lstStyle/>
                    <a:p>
                      <a:pPr lvl="0" indent="0" marL="0" algn="r">
                        <a:buNone/>
                      </a:pPr>
                      <a:r>
                        <a:rPr/>
                        <a:t>43.9</a:t>
                      </a:r>
                    </a:p>
                  </a:txBody>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lvl="0" indent="0" marL="0">
              <a:buNone/>
            </a:pPr>
            <a:r>
              <a:rPr/>
              <a:t>Municipios distritales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idx="14" sz="quarter"/>
          </p:nvPr>
        </p:nvSpPr>
        <p:spPr/>
        <p:txBody>
          <a:bodyPr/>
          <a:lstStyle/>
          <a:p>
            <a:pPr lvl="0" indent="0" marL="0">
              <a:buNone/>
            </a:pPr>
            <a:r>
              <a:rPr/>
              <a:t>Respecto a los distritos, nuevamente se puede ver que quienes reciben más presupuesto en ese rubro están en La Convención.</a:t>
            </a:r>
          </a:p>
          <a:p>
            <a:pPr lvl="0" indent="0" marL="0">
              <a:buNone/>
            </a:pPr>
            <a:r>
              <a:rPr/>
              <a:t>No solo eso, sino que el aporte del rubro “CANON Y SOBRECANON, REGALIAS, RENTA DE ADUANAS Y PARTICIPACIONES” tiene un peso muy significativo en su presupuesto.</a:t>
            </a:r>
          </a:p>
        </p:txBody>
      </p:sp>
      <p:graphicFrame>
        <p:nvGraphicFramePr>
          <p:cNvPr id="6" name="Content Placeholder 5"/>
          <p:cNvGraphicFramePr>
            <a:graphicFrameLocks noGrp="1"/>
          </p:cNvGraphicFramePr>
          <p:nvPr>
            <p:ph idx="1"/>
          </p:nvPr>
        </p:nvGraphicFramePr>
        <p:xfrm>
          <a:off x="5092700" y="1981200"/>
          <a:ext cx="6248400" cy="4178300"/>
        </p:xfrm>
        <a:graphic>
          <a:graphicData uri="http://schemas.openxmlformats.org/drawingml/2006/table">
            <a:tbl>
              <a:tblPr firstRow="1" bandRow="1">
                <a:tableStyleId>{5C22544A-7EE6-4342-B048-85BDC9FD1C3A}</a:tableStyleId>
              </a:tblPr>
              <a:tblGrid>
                <a:gridCol w="1244600"/>
                <a:gridCol w="1244600"/>
                <a:gridCol w="1244600"/>
                <a:gridCol w="1244600"/>
                <a:gridCol w="1244600"/>
              </a:tblGrid>
              <a:tr h="0">
                <a:tc>
                  <a:txBody>
                    <a:bodyPr/>
                    <a:lstStyle/>
                    <a:p>
                      <a:pPr lvl="0" indent="0" marL="0" algn="l">
                        <a:buNone/>
                      </a:pPr>
                      <a:r>
                        <a:rPr/>
                        <a:t>provincia</a:t>
                      </a:r>
                    </a:p>
                  </a:txBody>
                  <a:tcPr/>
                </a:tc>
                <a:tc>
                  <a:txBody>
                    <a:bodyPr/>
                    <a:lstStyle/>
                    <a:p>
                      <a:pPr lvl="0" indent="0" marL="0" algn="l">
                        <a:buNone/>
                      </a:pPr>
                      <a:r>
                        <a:rPr/>
                        <a:t>distrito</a:t>
                      </a:r>
                    </a:p>
                  </a:txBody>
                  <a:tcPr/>
                </a:tc>
                <a:tc>
                  <a:txBody>
                    <a:bodyPr/>
                    <a:lstStyle/>
                    <a:p>
                      <a:pPr lvl="0" indent="0" marL="0" algn="r">
                        <a:buNone/>
                      </a:pPr>
                      <a:r>
                        <a:rPr/>
                        <a:t>pim rubro</a:t>
                      </a:r>
                    </a:p>
                  </a:txBody>
                  <a:tcPr/>
                </a:tc>
                <a:tc>
                  <a:txBody>
                    <a:bodyPr/>
                    <a:lstStyle/>
                    <a:p>
                      <a:pPr lvl="0" indent="0" marL="0" algn="r">
                        <a:buNone/>
                      </a:pPr>
                      <a:r>
                        <a:rPr/>
                        <a:t>peso rubro</a:t>
                      </a:r>
                    </a:p>
                  </a:txBody>
                  <a:tcPr/>
                </a:tc>
                <a:tc>
                  <a:txBody>
                    <a:bodyPr/>
                    <a:lstStyle/>
                    <a:p>
                      <a:pPr lvl="0" indent="0" marL="0" algn="r">
                        <a:buNone/>
                      </a:pPr>
                      <a:r>
                        <a:rPr/>
                        <a:t>ejecucion rubro</a:t>
                      </a:r>
                    </a:p>
                  </a:txBody>
                  <a:tcPr/>
                </a:tc>
              </a:tr>
              <a:tr h="0">
                <a:tc>
                  <a:txBody>
                    <a:bodyPr/>
                    <a:lstStyle/>
                    <a:p>
                      <a:pPr lvl="0" indent="0" marL="0" algn="l">
                        <a:buNone/>
                      </a:pPr>
                      <a:r>
                        <a:rPr/>
                        <a:t>LA CONVENCION</a:t>
                      </a:r>
                    </a:p>
                  </a:txBody>
                </a:tc>
                <a:tc>
                  <a:txBody>
                    <a:bodyPr/>
                    <a:lstStyle/>
                    <a:p>
                      <a:pPr lvl="0" indent="0" marL="0" algn="l">
                        <a:buNone/>
                      </a:pPr>
                      <a:r>
                        <a:rPr/>
                        <a:t>PICHARI</a:t>
                      </a:r>
                    </a:p>
                  </a:txBody>
                </a:tc>
                <a:tc>
                  <a:txBody>
                    <a:bodyPr/>
                    <a:lstStyle/>
                    <a:p>
                      <a:pPr lvl="0" indent="0" marL="0" algn="r">
                        <a:buNone/>
                      </a:pPr>
                      <a:r>
                        <a:rPr/>
                        <a:t>180335035</a:t>
                      </a:r>
                    </a:p>
                  </a:txBody>
                </a:tc>
                <a:tc>
                  <a:txBody>
                    <a:bodyPr/>
                    <a:lstStyle/>
                    <a:p>
                      <a:pPr lvl="0" indent="0" marL="0" algn="r">
                        <a:buNone/>
                      </a:pPr>
                      <a:r>
                        <a:rPr/>
                        <a:t>85.5</a:t>
                      </a:r>
                    </a:p>
                  </a:txBody>
                </a:tc>
                <a:tc>
                  <a:txBody>
                    <a:bodyPr/>
                    <a:lstStyle/>
                    <a:p>
                      <a:pPr lvl="0" indent="0" marL="0" algn="r">
                        <a:buNone/>
                      </a:pPr>
                      <a:r>
                        <a:rPr/>
                        <a:t>49.5</a:t>
                      </a:r>
                    </a:p>
                  </a:txBody>
                </a:tc>
              </a:tr>
              <a:tr h="0">
                <a:tc>
                  <a:txBody>
                    <a:bodyPr/>
                    <a:lstStyle/>
                    <a:p>
                      <a:pPr lvl="0" indent="0" marL="0" algn="l">
                        <a:buNone/>
                      </a:pPr>
                      <a:r>
                        <a:rPr/>
                        <a:t>LA CONVENCION</a:t>
                      </a:r>
                    </a:p>
                  </a:txBody>
                </a:tc>
                <a:tc>
                  <a:txBody>
                    <a:bodyPr/>
                    <a:lstStyle/>
                    <a:p>
                      <a:pPr lvl="0" indent="0" marL="0" algn="l">
                        <a:buNone/>
                      </a:pPr>
                      <a:r>
                        <a:rPr/>
                        <a:t>KIMBIRI</a:t>
                      </a:r>
                    </a:p>
                  </a:txBody>
                </a:tc>
                <a:tc>
                  <a:txBody>
                    <a:bodyPr/>
                    <a:lstStyle/>
                    <a:p>
                      <a:pPr lvl="0" indent="0" marL="0" algn="r">
                        <a:buNone/>
                      </a:pPr>
                      <a:r>
                        <a:rPr/>
                        <a:t>135956295</a:t>
                      </a:r>
                    </a:p>
                  </a:txBody>
                </a:tc>
                <a:tc>
                  <a:txBody>
                    <a:bodyPr/>
                    <a:lstStyle/>
                    <a:p>
                      <a:pPr lvl="0" indent="0" marL="0" algn="r">
                        <a:buNone/>
                      </a:pPr>
                      <a:r>
                        <a:rPr/>
                        <a:t>87.9</a:t>
                      </a:r>
                    </a:p>
                  </a:txBody>
                </a:tc>
                <a:tc>
                  <a:txBody>
                    <a:bodyPr/>
                    <a:lstStyle/>
                    <a:p>
                      <a:pPr lvl="0" indent="0" marL="0" algn="r">
                        <a:buNone/>
                      </a:pPr>
                      <a:r>
                        <a:rPr/>
                        <a:t>44.6</a:t>
                      </a:r>
                    </a:p>
                  </a:txBody>
                </a:tc>
              </a:tr>
              <a:tr h="0">
                <a:tc>
                  <a:txBody>
                    <a:bodyPr/>
                    <a:lstStyle/>
                    <a:p>
                      <a:pPr lvl="0" indent="0" marL="0" algn="l">
                        <a:buNone/>
                      </a:pPr>
                      <a:r>
                        <a:rPr/>
                        <a:t>LA CONVENCION</a:t>
                      </a:r>
                    </a:p>
                  </a:txBody>
                </a:tc>
                <a:tc>
                  <a:txBody>
                    <a:bodyPr/>
                    <a:lstStyle/>
                    <a:p>
                      <a:pPr lvl="0" indent="0" marL="0" algn="l">
                        <a:buNone/>
                      </a:pPr>
                      <a:r>
                        <a:rPr/>
                        <a:t>UNION ASHANINKA</a:t>
                      </a:r>
                    </a:p>
                  </a:txBody>
                </a:tc>
                <a:tc>
                  <a:txBody>
                    <a:bodyPr/>
                    <a:lstStyle/>
                    <a:p>
                      <a:pPr lvl="0" indent="0" marL="0" algn="r">
                        <a:buNone/>
                      </a:pPr>
                      <a:r>
                        <a:rPr/>
                        <a:t>72374049</a:t>
                      </a:r>
                    </a:p>
                  </a:txBody>
                </a:tc>
                <a:tc>
                  <a:txBody>
                    <a:bodyPr/>
                    <a:lstStyle/>
                    <a:p>
                      <a:pPr lvl="0" indent="0" marL="0" algn="r">
                        <a:buNone/>
                      </a:pPr>
                      <a:r>
                        <a:rPr/>
                        <a:t>98.9</a:t>
                      </a:r>
                    </a:p>
                  </a:txBody>
                </a:tc>
                <a:tc>
                  <a:txBody>
                    <a:bodyPr/>
                    <a:lstStyle/>
                    <a:p>
                      <a:pPr lvl="0" indent="0" marL="0" algn="r">
                        <a:buNone/>
                      </a:pPr>
                      <a:r>
                        <a:rPr/>
                        <a:t>39.7</a:t>
                      </a:r>
                    </a:p>
                  </a:txBody>
                </a:tc>
              </a:tr>
              <a:tr h="0">
                <a:tc>
                  <a:txBody>
                    <a:bodyPr/>
                    <a:lstStyle/>
                    <a:p>
                      <a:pPr lvl="0" indent="0" marL="0" algn="l">
                        <a:buNone/>
                      </a:pPr>
                      <a:r>
                        <a:rPr/>
                        <a:t>LA CONVENCION</a:t>
                      </a:r>
                    </a:p>
                  </a:txBody>
                </a:tc>
                <a:tc>
                  <a:txBody>
                    <a:bodyPr/>
                    <a:lstStyle/>
                    <a:p>
                      <a:pPr lvl="0" indent="0" marL="0" algn="l">
                        <a:buNone/>
                      </a:pPr>
                      <a:r>
                        <a:rPr/>
                        <a:t>MANITEA</a:t>
                      </a:r>
                    </a:p>
                  </a:txBody>
                </a:tc>
                <a:tc>
                  <a:txBody>
                    <a:bodyPr/>
                    <a:lstStyle/>
                    <a:p>
                      <a:pPr lvl="0" indent="0" marL="0" algn="r">
                        <a:buNone/>
                      </a:pPr>
                      <a:r>
                        <a:rPr/>
                        <a:t>45415072</a:t>
                      </a:r>
                    </a:p>
                  </a:txBody>
                </a:tc>
                <a:tc>
                  <a:txBody>
                    <a:bodyPr/>
                    <a:lstStyle/>
                    <a:p>
                      <a:pPr lvl="0" indent="0" marL="0" algn="r">
                        <a:buNone/>
                      </a:pPr>
                      <a:r>
                        <a:rPr/>
                        <a:t>98.0</a:t>
                      </a:r>
                    </a:p>
                  </a:txBody>
                </a:tc>
                <a:tc>
                  <a:txBody>
                    <a:bodyPr/>
                    <a:lstStyle/>
                    <a:p>
                      <a:pPr lvl="0" indent="0" marL="0" algn="r">
                        <a:buNone/>
                      </a:pPr>
                      <a:r>
                        <a:rPr/>
                        <a:t>45.8</a:t>
                      </a:r>
                    </a:p>
                  </a:txBody>
                </a:tc>
              </a:tr>
              <a:tr h="0">
                <a:tc>
                  <a:txBody>
                    <a:bodyPr/>
                    <a:lstStyle/>
                    <a:p>
                      <a:pPr lvl="0" indent="0" marL="0" algn="l">
                        <a:buNone/>
                      </a:pPr>
                      <a:r>
                        <a:rPr/>
                        <a:t>LA CONVENCION</a:t>
                      </a:r>
                    </a:p>
                  </a:txBody>
                </a:tc>
                <a:tc>
                  <a:txBody>
                    <a:bodyPr/>
                    <a:lstStyle/>
                    <a:p>
                      <a:pPr lvl="0" indent="0" marL="0" algn="l">
                        <a:buNone/>
                      </a:pPr>
                      <a:r>
                        <a:rPr/>
                        <a:t>VILLA KINTIARINA</a:t>
                      </a:r>
                    </a:p>
                  </a:txBody>
                </a:tc>
                <a:tc>
                  <a:txBody>
                    <a:bodyPr/>
                    <a:lstStyle/>
                    <a:p>
                      <a:pPr lvl="0" indent="0" marL="0" algn="r">
                        <a:buNone/>
                      </a:pPr>
                      <a:r>
                        <a:rPr/>
                        <a:t>33047233</a:t>
                      </a:r>
                    </a:p>
                  </a:txBody>
                </a:tc>
                <a:tc>
                  <a:txBody>
                    <a:bodyPr/>
                    <a:lstStyle/>
                    <a:p>
                      <a:pPr lvl="0" indent="0" marL="0" algn="r">
                        <a:buNone/>
                      </a:pPr>
                      <a:r>
                        <a:rPr/>
                        <a:t>72.6</a:t>
                      </a:r>
                    </a:p>
                  </a:txBody>
                </a:tc>
                <a:tc>
                  <a:txBody>
                    <a:bodyPr/>
                    <a:lstStyle/>
                    <a:p>
                      <a:pPr lvl="0" indent="0" marL="0" algn="r">
                        <a:buNone/>
                      </a:pPr>
                      <a:r>
                        <a:rPr/>
                        <a:t>39.5</a:t>
                      </a:r>
                    </a:p>
                  </a:txBody>
                </a:tc>
              </a:tr>
              <a:tr h="0">
                <a:tc>
                  <a:txBody>
                    <a:bodyPr/>
                    <a:lstStyle/>
                    <a:p>
                      <a:pPr lvl="0" indent="0" marL="0" algn="l">
                        <a:buNone/>
                      </a:pPr>
                      <a:r>
                        <a:rPr/>
                        <a:t>LA CONVENCION</a:t>
                      </a:r>
                    </a:p>
                  </a:txBody>
                </a:tc>
                <a:tc>
                  <a:txBody>
                    <a:bodyPr/>
                    <a:lstStyle/>
                    <a:p>
                      <a:pPr lvl="0" indent="0" marL="0" algn="l">
                        <a:buNone/>
                      </a:pPr>
                      <a:r>
                        <a:rPr/>
                        <a:t>CIELO PUNCO</a:t>
                      </a:r>
                    </a:p>
                  </a:txBody>
                </a:tc>
                <a:tc>
                  <a:txBody>
                    <a:bodyPr/>
                    <a:lstStyle/>
                    <a:p>
                      <a:pPr lvl="0" indent="0" marL="0" algn="r">
                        <a:buNone/>
                      </a:pPr>
                      <a:r>
                        <a:rPr/>
                        <a:t>30251538</a:t>
                      </a:r>
                    </a:p>
                  </a:txBody>
                </a:tc>
                <a:tc>
                  <a:txBody>
                    <a:bodyPr/>
                    <a:lstStyle/>
                    <a:p>
                      <a:pPr lvl="0" indent="0" marL="0" algn="r">
                        <a:buNone/>
                      </a:pPr>
                      <a:r>
                        <a:rPr/>
                        <a:t>98.5</a:t>
                      </a:r>
                    </a:p>
                  </a:txBody>
                </a:tc>
                <a:tc>
                  <a:txBody>
                    <a:bodyPr/>
                    <a:lstStyle/>
                    <a:p>
                      <a:pPr lvl="0" indent="0" marL="0" algn="r">
                        <a:buNone/>
                      </a:pPr>
                      <a:r>
                        <a:rPr/>
                        <a:t>60.0</a:t>
                      </a:r>
                    </a:p>
                  </a:txBody>
                </a:tc>
              </a:tr>
              <a:tr h="0">
                <a:tc>
                  <a:txBody>
                    <a:bodyPr/>
                    <a:lstStyle/>
                    <a:p>
                      <a:pPr lvl="0" indent="0" marL="0" algn="l">
                        <a:buNone/>
                      </a:pPr>
                      <a:r>
                        <a:rPr/>
                        <a:t>LA CONVENCION</a:t>
                      </a:r>
                    </a:p>
                  </a:txBody>
                </a:tc>
                <a:tc>
                  <a:txBody>
                    <a:bodyPr/>
                    <a:lstStyle/>
                    <a:p>
                      <a:pPr lvl="0" indent="0" marL="0" algn="l">
                        <a:buNone/>
                      </a:pPr>
                      <a:r>
                        <a:rPr/>
                        <a:t>VILLA VIRGEN</a:t>
                      </a:r>
                    </a:p>
                  </a:txBody>
                </a:tc>
                <a:tc>
                  <a:txBody>
                    <a:bodyPr/>
                    <a:lstStyle/>
                    <a:p>
                      <a:pPr lvl="0" indent="0" marL="0" algn="r">
                        <a:buNone/>
                      </a:pPr>
                      <a:r>
                        <a:rPr/>
                        <a:t>24546762</a:t>
                      </a:r>
                    </a:p>
                  </a:txBody>
                </a:tc>
                <a:tc>
                  <a:txBody>
                    <a:bodyPr/>
                    <a:lstStyle/>
                    <a:p>
                      <a:pPr lvl="0" indent="0" marL="0" algn="r">
                        <a:buNone/>
                      </a:pPr>
                      <a:r>
                        <a:rPr/>
                        <a:t>81.0</a:t>
                      </a:r>
                    </a:p>
                  </a:txBody>
                </a:tc>
                <a:tc>
                  <a:txBody>
                    <a:bodyPr/>
                    <a:lstStyle/>
                    <a:p>
                      <a:pPr lvl="0" indent="0" marL="0" algn="r">
                        <a:buNone/>
                      </a:pPr>
                      <a:r>
                        <a:rPr/>
                        <a:t>46.6</a:t>
                      </a:r>
                    </a:p>
                  </a:txBody>
                </a:tc>
              </a:tr>
            </a:tbl>
          </a:graphicData>
        </a:graphic>
      </p:graphicFrame>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AB28AFF7-CFB1-4E4B-8F09-417A21651F78}"/>
              </a:ext>
            </a:extLst>
          </p:cNvPr>
          <p:cNvSpPr>
            <a:spLocks noGrp="1"/>
          </p:cNvSpPr>
          <p:nvPr>
            <p:ph idx="14" sz="quarter"/>
          </p:nvPr>
        </p:nvSpPr>
        <p:spPr/>
        <p:txBody>
          <a:bodyPr/>
          <a:lstStyle/>
          <a:p>
            <a:pPr lvl="0" indent="0" marL="0">
              <a:buNone/>
            </a:pPr>
            <a:r>
              <a:rPr/>
              <a:t>Para fines de este reporte se considera VRAEM a los distritos identificados dentro de la Zona VRAEM según lo publicado por DEVIDA en el Reporte N° 7: SUPERFICIE CULTIVADA CON ARBUSTO DE HOJA DE COCA MONITOREADA EN 2021</a:t>
            </a:r>
            <a:r>
              <a:rPr baseline="30000">
                <a:hlinkClick r:id="rId2" action="ppaction://hlinksldjump"/>
              </a:rPr>
              <a:t>1</a:t>
            </a:r>
            <a:r>
              <a:rPr/>
              <a:t> en setiembre de 2022.</a:t>
            </a:r>
          </a:p>
          <a:p>
            <a:pPr lvl="0" indent="0" marL="0">
              <a:buNone/>
            </a:pPr>
            <a:r>
              <a:rPr/>
              <a:t>Incluye distritos en las provincias de Satipo (Junín), La Convención (Cusco), Huanta y La Mar (Ayacucho).</a:t>
            </a:r>
          </a:p>
        </p:txBody>
      </p:sp>
      <p:pic>
        <p:nvPicPr>
          <p:cNvPr descr="presentation_files/figure-pptx/unnamed-chunk-2-1.png" id="0" name="Picture 1"/>
          <p:cNvPicPr>
            <a:picLocks noGrp="1" noChangeAspect="1"/>
          </p:cNvPicPr>
          <p:nvPr/>
        </p:nvPicPr>
        <p:blipFill>
          <a:blip r:embed="rId3"/>
          <a:stretch>
            <a:fillRect/>
          </a:stretch>
        </p:blipFill>
        <p:spPr bwMode="auto">
          <a:xfrm>
            <a:off x="6121400" y="1981200"/>
            <a:ext cx="4178300" cy="41783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981200"/>
          <a:ext cx="4000500" cy="4165600"/>
        </p:xfrm>
        <a:graphic>
          <a:graphicData uri="http://schemas.openxmlformats.org/drawingml/2006/table">
            <a:tbl>
              <a:tblPr firstRow="1" bandRow="1">
                <a:tableStyleId>{5C22544A-7EE6-4342-B048-85BDC9FD1C3A}</a:tableStyleId>
              </a:tblPr>
              <a:tblGrid>
                <a:gridCol w="800100"/>
                <a:gridCol w="800100"/>
                <a:gridCol w="800100"/>
                <a:gridCol w="800100"/>
                <a:gridCol w="800100"/>
              </a:tblGrid>
              <a:tr h="0">
                <a:tc>
                  <a:txBody>
                    <a:bodyPr/>
                    <a:lstStyle/>
                    <a:p>
                      <a:pPr lvl="0" indent="0" marL="0" algn="l">
                        <a:buNone/>
                      </a:pPr>
                      <a:r>
                        <a:rPr/>
                        <a:t>provincia</a:t>
                      </a:r>
                    </a:p>
                  </a:txBody>
                  <a:tcPr/>
                </a:tc>
                <a:tc>
                  <a:txBody>
                    <a:bodyPr/>
                    <a:lstStyle/>
                    <a:p>
                      <a:pPr lvl="0" indent="0" marL="0" algn="l">
                        <a:buNone/>
                      </a:pPr>
                      <a:r>
                        <a:rPr/>
                        <a:t>distrito</a:t>
                      </a:r>
                    </a:p>
                  </a:txBody>
                  <a:tcPr/>
                </a:tc>
                <a:tc>
                  <a:txBody>
                    <a:bodyPr/>
                    <a:lstStyle/>
                    <a:p>
                      <a:pPr lvl="0" indent="0" marL="0" algn="r">
                        <a:buNone/>
                      </a:pPr>
                      <a:r>
                        <a:rPr/>
                        <a:t>pim rubro</a:t>
                      </a:r>
                    </a:p>
                  </a:txBody>
                  <a:tcPr/>
                </a:tc>
                <a:tc>
                  <a:txBody>
                    <a:bodyPr/>
                    <a:lstStyle/>
                    <a:p>
                      <a:pPr lvl="0" indent="0" marL="0" algn="r">
                        <a:buNone/>
                      </a:pPr>
                      <a:r>
                        <a:rPr/>
                        <a:t>peso rubro</a:t>
                      </a:r>
                    </a:p>
                  </a:txBody>
                  <a:tcPr/>
                </a:tc>
                <a:tc>
                  <a:txBody>
                    <a:bodyPr/>
                    <a:lstStyle/>
                    <a:p>
                      <a:pPr lvl="0" indent="0" marL="0" algn="r">
                        <a:buNone/>
                      </a:pPr>
                      <a:r>
                        <a:rPr/>
                        <a:t>ejecucion rubro</a:t>
                      </a:r>
                    </a:p>
                  </a:txBody>
                  <a:tcPr/>
                </a:tc>
              </a:tr>
              <a:tr h="0">
                <a:tc>
                  <a:txBody>
                    <a:bodyPr/>
                    <a:lstStyle/>
                    <a:p>
                      <a:pPr lvl="0" indent="0" marL="0" algn="l">
                        <a:buNone/>
                      </a:pPr>
                      <a:r>
                        <a:rPr/>
                        <a:t>LA MAR</a:t>
                      </a:r>
                    </a:p>
                  </a:txBody>
                </a:tc>
                <a:tc>
                  <a:txBody>
                    <a:bodyPr/>
                    <a:lstStyle/>
                    <a:p>
                      <a:pPr lvl="0" indent="0" marL="0" algn="l">
                        <a:buNone/>
                      </a:pPr>
                      <a:r>
                        <a:rPr/>
                        <a:t>ANCO</a:t>
                      </a:r>
                    </a:p>
                  </a:txBody>
                </a:tc>
                <a:tc>
                  <a:txBody>
                    <a:bodyPr/>
                    <a:lstStyle/>
                    <a:p>
                      <a:pPr lvl="0" indent="0" marL="0" algn="r">
                        <a:buNone/>
                      </a:pPr>
                      <a:r>
                        <a:rPr/>
                        <a:t>10549129</a:t>
                      </a:r>
                    </a:p>
                  </a:txBody>
                </a:tc>
                <a:tc>
                  <a:txBody>
                    <a:bodyPr/>
                    <a:lstStyle/>
                    <a:p>
                      <a:pPr lvl="0" indent="0" marL="0" algn="r">
                        <a:buNone/>
                      </a:pPr>
                      <a:r>
                        <a:rPr/>
                        <a:t>55.5</a:t>
                      </a:r>
                    </a:p>
                  </a:txBody>
                </a:tc>
                <a:tc>
                  <a:txBody>
                    <a:bodyPr/>
                    <a:lstStyle/>
                    <a:p>
                      <a:pPr lvl="0" indent="0" marL="0" algn="r">
                        <a:buNone/>
                      </a:pPr>
                      <a:r>
                        <a:rPr/>
                        <a:t>15.8</a:t>
                      </a:r>
                    </a:p>
                  </a:txBody>
                </a:tc>
              </a:tr>
              <a:tr h="0">
                <a:tc>
                  <a:txBody>
                    <a:bodyPr/>
                    <a:lstStyle/>
                    <a:p>
                      <a:pPr lvl="0" indent="0" marL="0" algn="l">
                        <a:buNone/>
                      </a:pPr>
                      <a:r>
                        <a:rPr/>
                        <a:t>LA MAR</a:t>
                      </a:r>
                    </a:p>
                  </a:txBody>
                </a:tc>
                <a:tc>
                  <a:txBody>
                    <a:bodyPr/>
                    <a:lstStyle/>
                    <a:p>
                      <a:pPr lvl="0" indent="0" marL="0" algn="l">
                        <a:buNone/>
                      </a:pPr>
                      <a:r>
                        <a:rPr/>
                        <a:t>CHUNGUI</a:t>
                      </a:r>
                    </a:p>
                  </a:txBody>
                </a:tc>
                <a:tc>
                  <a:txBody>
                    <a:bodyPr/>
                    <a:lstStyle/>
                    <a:p>
                      <a:pPr lvl="0" indent="0" marL="0" algn="r">
                        <a:buNone/>
                      </a:pPr>
                      <a:r>
                        <a:rPr/>
                        <a:t>9674953</a:t>
                      </a:r>
                    </a:p>
                  </a:txBody>
                </a:tc>
                <a:tc>
                  <a:txBody>
                    <a:bodyPr/>
                    <a:lstStyle/>
                    <a:p>
                      <a:pPr lvl="0" indent="0" marL="0" algn="r">
                        <a:buNone/>
                      </a:pPr>
                      <a:r>
                        <a:rPr/>
                        <a:t>30.6</a:t>
                      </a:r>
                    </a:p>
                  </a:txBody>
                </a:tc>
                <a:tc>
                  <a:txBody>
                    <a:bodyPr/>
                    <a:lstStyle/>
                    <a:p>
                      <a:pPr lvl="0" indent="0" marL="0" algn="r">
                        <a:buNone/>
                      </a:pPr>
                      <a:r>
                        <a:rPr/>
                        <a:t>58.5</a:t>
                      </a:r>
                    </a:p>
                  </a:txBody>
                </a:tc>
              </a:tr>
              <a:tr h="0">
                <a:tc>
                  <a:txBody>
                    <a:bodyPr/>
                    <a:lstStyle/>
                    <a:p>
                      <a:pPr lvl="0" indent="0" marL="0" algn="l">
                        <a:buNone/>
                      </a:pPr>
                      <a:r>
                        <a:rPr/>
                        <a:t>LA MAR</a:t>
                      </a:r>
                    </a:p>
                  </a:txBody>
                </a:tc>
                <a:tc>
                  <a:txBody>
                    <a:bodyPr/>
                    <a:lstStyle/>
                    <a:p>
                      <a:pPr lvl="0" indent="0" marL="0" algn="l">
                        <a:buNone/>
                      </a:pPr>
                      <a:r>
                        <a:rPr/>
                        <a:t>ANCHIHUAY</a:t>
                      </a:r>
                    </a:p>
                  </a:txBody>
                </a:tc>
                <a:tc>
                  <a:txBody>
                    <a:bodyPr/>
                    <a:lstStyle/>
                    <a:p>
                      <a:pPr lvl="0" indent="0" marL="0" algn="r">
                        <a:buNone/>
                      </a:pPr>
                      <a:r>
                        <a:rPr/>
                        <a:t>8366115</a:t>
                      </a:r>
                    </a:p>
                  </a:txBody>
                </a:tc>
                <a:tc>
                  <a:txBody>
                    <a:bodyPr/>
                    <a:lstStyle/>
                    <a:p>
                      <a:pPr lvl="0" indent="0" marL="0" algn="r">
                        <a:buNone/>
                      </a:pPr>
                      <a:r>
                        <a:rPr/>
                        <a:t>36.8</a:t>
                      </a:r>
                    </a:p>
                  </a:txBody>
                </a:tc>
                <a:tc>
                  <a:txBody>
                    <a:bodyPr/>
                    <a:lstStyle/>
                    <a:p>
                      <a:pPr lvl="0" indent="0" marL="0" algn="r">
                        <a:buNone/>
                      </a:pPr>
                      <a:r>
                        <a:rPr/>
                        <a:t>32.8</a:t>
                      </a:r>
                    </a:p>
                  </a:txBody>
                </a:tc>
              </a:tr>
              <a:tr h="0">
                <a:tc>
                  <a:txBody>
                    <a:bodyPr/>
                    <a:lstStyle/>
                    <a:p>
                      <a:pPr lvl="0" indent="0" marL="0" algn="l">
                        <a:buNone/>
                      </a:pPr>
                      <a:r>
                        <a:rPr/>
                        <a:t>HUANTA</a:t>
                      </a:r>
                    </a:p>
                  </a:txBody>
                </a:tc>
                <a:tc>
                  <a:txBody>
                    <a:bodyPr/>
                    <a:lstStyle/>
                    <a:p>
                      <a:pPr lvl="0" indent="0" marL="0" algn="l">
                        <a:buNone/>
                      </a:pPr>
                      <a:r>
                        <a:rPr/>
                        <a:t>LLOCHEGUA</a:t>
                      </a:r>
                    </a:p>
                  </a:txBody>
                </a:tc>
                <a:tc>
                  <a:txBody>
                    <a:bodyPr/>
                    <a:lstStyle/>
                    <a:p>
                      <a:pPr lvl="0" indent="0" marL="0" algn="r">
                        <a:buNone/>
                      </a:pPr>
                      <a:r>
                        <a:rPr/>
                        <a:t>6170089</a:t>
                      </a:r>
                    </a:p>
                  </a:txBody>
                </a:tc>
                <a:tc>
                  <a:txBody>
                    <a:bodyPr/>
                    <a:lstStyle/>
                    <a:p>
                      <a:pPr lvl="0" indent="0" marL="0" algn="r">
                        <a:buNone/>
                      </a:pPr>
                      <a:r>
                        <a:rPr/>
                        <a:t>18.4</a:t>
                      </a:r>
                    </a:p>
                  </a:txBody>
                </a:tc>
                <a:tc>
                  <a:txBody>
                    <a:bodyPr/>
                    <a:lstStyle/>
                    <a:p>
                      <a:pPr lvl="0" indent="0" marL="0" algn="r">
                        <a:buNone/>
                      </a:pPr>
                      <a:r>
                        <a:rPr/>
                        <a:t>34.9</a:t>
                      </a:r>
                    </a:p>
                  </a:txBody>
                </a:tc>
              </a:tr>
              <a:tr h="0">
                <a:tc>
                  <a:txBody>
                    <a:bodyPr/>
                    <a:lstStyle/>
                    <a:p>
                      <a:pPr lvl="0" indent="0" marL="0" algn="l">
                        <a:buNone/>
                      </a:pPr>
                      <a:r>
                        <a:rPr/>
                        <a:t>HUANTA</a:t>
                      </a:r>
                    </a:p>
                  </a:txBody>
                </a:tc>
                <a:tc>
                  <a:txBody>
                    <a:bodyPr/>
                    <a:lstStyle/>
                    <a:p>
                      <a:pPr lvl="0" indent="0" marL="0" algn="l">
                        <a:buNone/>
                      </a:pPr>
                      <a:r>
                        <a:rPr/>
                        <a:t>SIVIA</a:t>
                      </a:r>
                    </a:p>
                  </a:txBody>
                </a:tc>
                <a:tc>
                  <a:txBody>
                    <a:bodyPr/>
                    <a:lstStyle/>
                    <a:p>
                      <a:pPr lvl="0" indent="0" marL="0" algn="r">
                        <a:buNone/>
                      </a:pPr>
                      <a:r>
                        <a:rPr/>
                        <a:t>5508500</a:t>
                      </a:r>
                    </a:p>
                  </a:txBody>
                </a:tc>
                <a:tc>
                  <a:txBody>
                    <a:bodyPr/>
                    <a:lstStyle/>
                    <a:p>
                      <a:pPr lvl="0" indent="0" marL="0" algn="r">
                        <a:buNone/>
                      </a:pPr>
                      <a:r>
                        <a:rPr/>
                        <a:t>15.3</a:t>
                      </a:r>
                    </a:p>
                  </a:txBody>
                </a:tc>
                <a:tc>
                  <a:txBody>
                    <a:bodyPr/>
                    <a:lstStyle/>
                    <a:p>
                      <a:pPr lvl="0" indent="0" marL="0" algn="r">
                        <a:buNone/>
                      </a:pPr>
                      <a:r>
                        <a:rPr/>
                        <a:t>65.5</a:t>
                      </a:r>
                    </a:p>
                  </a:txBody>
                </a:tc>
              </a:tr>
              <a:tr h="0">
                <a:tc>
                  <a:txBody>
                    <a:bodyPr/>
                    <a:lstStyle/>
                    <a:p>
                      <a:pPr lvl="0" indent="0" marL="0" algn="l">
                        <a:buNone/>
                      </a:pPr>
                      <a:r>
                        <a:rPr/>
                        <a:t>LA MAR</a:t>
                      </a:r>
                    </a:p>
                  </a:txBody>
                </a:tc>
                <a:tc>
                  <a:txBody>
                    <a:bodyPr/>
                    <a:lstStyle/>
                    <a:p>
                      <a:pPr lvl="0" indent="0" marL="0" algn="l">
                        <a:buNone/>
                      </a:pPr>
                      <a:r>
                        <a:rPr/>
                        <a:t>SANTA ROSA</a:t>
                      </a:r>
                    </a:p>
                  </a:txBody>
                </a:tc>
                <a:tc>
                  <a:txBody>
                    <a:bodyPr/>
                    <a:lstStyle/>
                    <a:p>
                      <a:pPr lvl="0" indent="0" marL="0" algn="r">
                        <a:buNone/>
                      </a:pPr>
                      <a:r>
                        <a:rPr/>
                        <a:t>4488202</a:t>
                      </a:r>
                    </a:p>
                  </a:txBody>
                </a:tc>
                <a:tc>
                  <a:txBody>
                    <a:bodyPr/>
                    <a:lstStyle/>
                    <a:p>
                      <a:pPr lvl="0" indent="0" marL="0" algn="r">
                        <a:buNone/>
                      </a:pPr>
                      <a:r>
                        <a:rPr/>
                        <a:t>10.2</a:t>
                      </a:r>
                    </a:p>
                  </a:txBody>
                </a:tc>
                <a:tc>
                  <a:txBody>
                    <a:bodyPr/>
                    <a:lstStyle/>
                    <a:p>
                      <a:pPr lvl="0" indent="0" marL="0" algn="r">
                        <a:buNone/>
                      </a:pPr>
                      <a:r>
                        <a:rPr/>
                        <a:t>47.1</a:t>
                      </a:r>
                    </a:p>
                  </a:txBody>
                </a:tc>
              </a:tr>
              <a:tr h="0">
                <a:tc>
                  <a:txBody>
                    <a:bodyPr/>
                    <a:lstStyle/>
                    <a:p>
                      <a:pPr lvl="0" indent="0" marL="0" algn="l">
                        <a:buNone/>
                      </a:pPr>
                      <a:r>
                        <a:rPr/>
                        <a:t>LA MAR</a:t>
                      </a:r>
                    </a:p>
                  </a:txBody>
                </a:tc>
                <a:tc>
                  <a:txBody>
                    <a:bodyPr/>
                    <a:lstStyle/>
                    <a:p>
                      <a:pPr lvl="0" indent="0" marL="0" algn="l">
                        <a:buNone/>
                      </a:pPr>
                      <a:r>
                        <a:rPr/>
                        <a:t>AYNA</a:t>
                      </a:r>
                    </a:p>
                  </a:txBody>
                </a:tc>
                <a:tc>
                  <a:txBody>
                    <a:bodyPr/>
                    <a:lstStyle/>
                    <a:p>
                      <a:pPr lvl="0" indent="0" marL="0" algn="r">
                        <a:buNone/>
                      </a:pPr>
                      <a:r>
                        <a:rPr/>
                        <a:t>3062713</a:t>
                      </a:r>
                    </a:p>
                  </a:txBody>
                </a:tc>
                <a:tc>
                  <a:txBody>
                    <a:bodyPr/>
                    <a:lstStyle/>
                    <a:p>
                      <a:pPr lvl="0" indent="0" marL="0" algn="r">
                        <a:buNone/>
                      </a:pPr>
                      <a:r>
                        <a:rPr/>
                        <a:t>10.0</a:t>
                      </a:r>
                    </a:p>
                  </a:txBody>
                </a:tc>
                <a:tc>
                  <a:txBody>
                    <a:bodyPr/>
                    <a:lstStyle/>
                    <a:p>
                      <a:pPr lvl="0" indent="0" marL="0" algn="r">
                        <a:buNone/>
                      </a:pPr>
                      <a:r>
                        <a:rPr/>
                        <a:t>58.7</a:t>
                      </a:r>
                    </a:p>
                  </a:txBody>
                </a:tc>
              </a:tr>
              <a:tr h="0">
                <a:tc>
                  <a:txBody>
                    <a:bodyPr/>
                    <a:lstStyle/>
                    <a:p>
                      <a:pPr lvl="0" indent="0" marL="0" algn="l">
                        <a:buNone/>
                      </a:pPr>
                      <a:r>
                        <a:rPr/>
                        <a:t>LA MAR</a:t>
                      </a:r>
                    </a:p>
                  </a:txBody>
                </a:tc>
                <a:tc>
                  <a:txBody>
                    <a:bodyPr/>
                    <a:lstStyle/>
                    <a:p>
                      <a:pPr lvl="0" indent="0" marL="0" algn="l">
                        <a:buNone/>
                      </a:pPr>
                      <a:r>
                        <a:rPr/>
                        <a:t>SAMUGARI</a:t>
                      </a:r>
                    </a:p>
                  </a:txBody>
                </a:tc>
                <a:tc>
                  <a:txBody>
                    <a:bodyPr/>
                    <a:lstStyle/>
                    <a:p>
                      <a:pPr lvl="0" indent="0" marL="0" algn="r">
                        <a:buNone/>
                      </a:pPr>
                      <a:r>
                        <a:rPr/>
                        <a:t>2941574</a:t>
                      </a:r>
                    </a:p>
                  </a:txBody>
                </a:tc>
                <a:tc>
                  <a:txBody>
                    <a:bodyPr/>
                    <a:lstStyle/>
                    <a:p>
                      <a:pPr lvl="0" indent="0" marL="0" algn="r">
                        <a:buNone/>
                      </a:pPr>
                      <a:r>
                        <a:rPr/>
                        <a:t>16.5</a:t>
                      </a:r>
                    </a:p>
                  </a:txBody>
                </a:tc>
                <a:tc>
                  <a:txBody>
                    <a:bodyPr/>
                    <a:lstStyle/>
                    <a:p>
                      <a:pPr lvl="0" indent="0" marL="0" algn="r">
                        <a:buNone/>
                      </a:pPr>
                      <a:r>
                        <a:rPr/>
                        <a:t>52.3</a:t>
                      </a:r>
                    </a:p>
                  </a:txBody>
                </a:tc>
              </a:tr>
              <a:tr h="0">
                <a:tc>
                  <a:txBody>
                    <a:bodyPr/>
                    <a:lstStyle/>
                    <a:p>
                      <a:pPr lvl="0" indent="0" marL="0" algn="l">
                        <a:buNone/>
                      </a:pPr>
                      <a:r>
                        <a:rPr/>
                        <a:t>HUANTA</a:t>
                      </a:r>
                    </a:p>
                  </a:txBody>
                </a:tc>
                <a:tc>
                  <a:txBody>
                    <a:bodyPr/>
                    <a:lstStyle/>
                    <a:p>
                      <a:pPr lvl="0" indent="0" marL="0" algn="l">
                        <a:buNone/>
                      </a:pPr>
                      <a:r>
                        <a:rPr/>
                        <a:t>CANAYRE</a:t>
                      </a:r>
                    </a:p>
                  </a:txBody>
                </a:tc>
                <a:tc>
                  <a:txBody>
                    <a:bodyPr/>
                    <a:lstStyle/>
                    <a:p>
                      <a:pPr lvl="0" indent="0" marL="0" algn="r">
                        <a:buNone/>
                      </a:pPr>
                      <a:r>
                        <a:rPr/>
                        <a:t>2277672</a:t>
                      </a:r>
                    </a:p>
                  </a:txBody>
                </a:tc>
                <a:tc>
                  <a:txBody>
                    <a:bodyPr/>
                    <a:lstStyle/>
                    <a:p>
                      <a:pPr lvl="0" indent="0" marL="0" algn="r">
                        <a:buNone/>
                      </a:pPr>
                      <a:r>
                        <a:rPr/>
                        <a:t>16.1</a:t>
                      </a:r>
                    </a:p>
                  </a:txBody>
                </a:tc>
                <a:tc>
                  <a:txBody>
                    <a:bodyPr/>
                    <a:lstStyle/>
                    <a:p>
                      <a:pPr lvl="0" indent="0" marL="0" algn="r">
                        <a:buNone/>
                      </a:pPr>
                      <a:r>
                        <a:rPr/>
                        <a:t>28.1</a:t>
                      </a:r>
                    </a:p>
                  </a:txBody>
                </a:tc>
              </a:tr>
              <a:tr h="0">
                <a:tc>
                  <a:txBody>
                    <a:bodyPr/>
                    <a:lstStyle/>
                    <a:p>
                      <a:pPr lvl="0" indent="0" marL="0" algn="l">
                        <a:buNone/>
                      </a:pPr>
                      <a:r>
                        <a:rPr/>
                        <a:t>LA MAR</a:t>
                      </a:r>
                    </a:p>
                  </a:txBody>
                </a:tc>
                <a:tc>
                  <a:txBody>
                    <a:bodyPr/>
                    <a:lstStyle/>
                    <a:p>
                      <a:pPr lvl="0" indent="0" marL="0" algn="l">
                        <a:buNone/>
                      </a:pPr>
                      <a:r>
                        <a:rPr/>
                        <a:t>UNION PROGRESO</a:t>
                      </a:r>
                    </a:p>
                  </a:txBody>
                </a:tc>
                <a:tc>
                  <a:txBody>
                    <a:bodyPr/>
                    <a:lstStyle/>
                    <a:p>
                      <a:pPr lvl="0" indent="0" marL="0" algn="r">
                        <a:buNone/>
                      </a:pPr>
                      <a:r>
                        <a:rPr/>
                        <a:t>1638193</a:t>
                      </a:r>
                    </a:p>
                  </a:txBody>
                </a:tc>
                <a:tc>
                  <a:txBody>
                    <a:bodyPr/>
                    <a:lstStyle/>
                    <a:p>
                      <a:pPr lvl="0" indent="0" marL="0" algn="r">
                        <a:buNone/>
                      </a:pPr>
                      <a:r>
                        <a:rPr/>
                        <a:t>58.0</a:t>
                      </a:r>
                    </a:p>
                  </a:txBody>
                </a:tc>
                <a:tc>
                  <a:txBody>
                    <a:bodyPr/>
                    <a:lstStyle/>
                    <a:p>
                      <a:pPr lvl="0" indent="0" marL="0" algn="r">
                        <a:buNone/>
                      </a:pPr>
                      <a:r>
                        <a:rPr/>
                        <a:t>24.5</a:t>
                      </a:r>
                    </a:p>
                  </a:txBody>
                </a:tc>
              </a:tr>
              <a:tr h="0">
                <a:tc>
                  <a:txBody>
                    <a:bodyPr/>
                    <a:lstStyle/>
                    <a:p>
                      <a:pPr lvl="0" indent="0" marL="0" algn="l">
                        <a:buNone/>
                      </a:pPr>
                      <a:r>
                        <a:rPr/>
                        <a:t>LA MAR</a:t>
                      </a:r>
                    </a:p>
                  </a:txBody>
                </a:tc>
                <a:tc>
                  <a:txBody>
                    <a:bodyPr/>
                    <a:lstStyle/>
                    <a:p>
                      <a:pPr lvl="0" indent="0" marL="0" algn="l">
                        <a:buNone/>
                      </a:pPr>
                      <a:r>
                        <a:rPr/>
                        <a:t>RIO MAGDALENA</a:t>
                      </a:r>
                    </a:p>
                  </a:txBody>
                </a:tc>
                <a:tc>
                  <a:txBody>
                    <a:bodyPr/>
                    <a:lstStyle/>
                    <a:p>
                      <a:pPr lvl="0" indent="0" marL="0" algn="r">
                        <a:buNone/>
                      </a:pPr>
                      <a:r>
                        <a:rPr/>
                        <a:t>912083</a:t>
                      </a:r>
                    </a:p>
                  </a:txBody>
                </a:tc>
                <a:tc>
                  <a:txBody>
                    <a:bodyPr/>
                    <a:lstStyle/>
                    <a:p>
                      <a:pPr lvl="0" indent="0" marL="0" algn="r">
                        <a:buNone/>
                      </a:pPr>
                      <a:r>
                        <a:rPr/>
                        <a:t>49.3</a:t>
                      </a:r>
                    </a:p>
                  </a:txBody>
                </a:tc>
                <a:tc>
                  <a:txBody>
                    <a:bodyPr/>
                    <a:lstStyle/>
                    <a:p>
                      <a:pPr lvl="0" indent="0" marL="0" algn="r">
                        <a:buNone/>
                      </a:pPr>
                      <a:r>
                        <a:rPr/>
                        <a:t>64.6</a:t>
                      </a:r>
                    </a:p>
                  </a:txBody>
                </a:tc>
              </a:tr>
            </a:tbl>
          </a:graphicData>
        </a:graphic>
      </p:graphicFrame>
      <p:graphicFrame>
        <p:nvGraphicFramePr>
          <p:cNvPr id="6" name="Content Placeholder 5"/>
          <p:cNvGraphicFramePr>
            <a:graphicFrameLocks noGrp="1"/>
          </p:cNvGraphicFramePr>
          <p:nvPr>
            <p:ph idx="1"/>
          </p:nvPr>
        </p:nvGraphicFramePr>
        <p:xfrm>
          <a:off x="5092700" y="1981200"/>
          <a:ext cx="6248400" cy="4178300"/>
        </p:xfrm>
        <a:graphic>
          <a:graphicData uri="http://schemas.openxmlformats.org/drawingml/2006/table">
            <a:tbl>
              <a:tblPr firstRow="1" bandRow="1">
                <a:tableStyleId>{5C22544A-7EE6-4342-B048-85BDC9FD1C3A}</a:tableStyleId>
              </a:tblPr>
              <a:tblGrid>
                <a:gridCol w="1244600"/>
                <a:gridCol w="1244600"/>
                <a:gridCol w="1244600"/>
                <a:gridCol w="1244600"/>
                <a:gridCol w="1244600"/>
              </a:tblGrid>
              <a:tr h="0">
                <a:tc>
                  <a:txBody>
                    <a:bodyPr/>
                    <a:lstStyle/>
                    <a:p>
                      <a:pPr lvl="0" indent="0" marL="0" algn="l">
                        <a:buNone/>
                      </a:pPr>
                      <a:r>
                        <a:rPr/>
                        <a:t>provincia</a:t>
                      </a:r>
                    </a:p>
                  </a:txBody>
                  <a:tcPr/>
                </a:tc>
                <a:tc>
                  <a:txBody>
                    <a:bodyPr/>
                    <a:lstStyle/>
                    <a:p>
                      <a:pPr lvl="0" indent="0" marL="0" algn="l">
                        <a:buNone/>
                      </a:pPr>
                      <a:r>
                        <a:rPr/>
                        <a:t>distrito</a:t>
                      </a:r>
                    </a:p>
                  </a:txBody>
                  <a:tcPr/>
                </a:tc>
                <a:tc>
                  <a:txBody>
                    <a:bodyPr/>
                    <a:lstStyle/>
                    <a:p>
                      <a:pPr lvl="0" indent="0" marL="0" algn="r">
                        <a:buNone/>
                      </a:pPr>
                      <a:r>
                        <a:rPr/>
                        <a:t>pim rubro</a:t>
                      </a:r>
                    </a:p>
                  </a:txBody>
                  <a:tcPr/>
                </a:tc>
                <a:tc>
                  <a:txBody>
                    <a:bodyPr/>
                    <a:lstStyle/>
                    <a:p>
                      <a:pPr lvl="0" indent="0" marL="0" algn="r">
                        <a:buNone/>
                      </a:pPr>
                      <a:r>
                        <a:rPr/>
                        <a:t>peso rubro</a:t>
                      </a:r>
                    </a:p>
                  </a:txBody>
                  <a:tcPr/>
                </a:tc>
                <a:tc>
                  <a:txBody>
                    <a:bodyPr/>
                    <a:lstStyle/>
                    <a:p>
                      <a:pPr lvl="0" indent="0" marL="0" algn="r">
                        <a:buNone/>
                      </a:pPr>
                      <a:r>
                        <a:rPr/>
                        <a:t>ejecucion rubro</a:t>
                      </a:r>
                    </a:p>
                  </a:txBody>
                  <a:tcPr/>
                </a:tc>
              </a:tr>
              <a:tr h="0">
                <a:tc>
                  <a:txBody>
                    <a:bodyPr/>
                    <a:lstStyle/>
                    <a:p>
                      <a:pPr lvl="0" indent="0" marL="0" algn="l">
                        <a:buNone/>
                      </a:pPr>
                      <a:r>
                        <a:rPr/>
                        <a:t>SATIPO</a:t>
                      </a:r>
                    </a:p>
                  </a:txBody>
                </a:tc>
                <a:tc>
                  <a:txBody>
                    <a:bodyPr/>
                    <a:lstStyle/>
                    <a:p>
                      <a:pPr lvl="0" indent="0" marL="0" algn="l">
                        <a:buNone/>
                      </a:pPr>
                      <a:r>
                        <a:rPr/>
                        <a:t>PANGOA</a:t>
                      </a:r>
                    </a:p>
                  </a:txBody>
                </a:tc>
                <a:tc>
                  <a:txBody>
                    <a:bodyPr/>
                    <a:lstStyle/>
                    <a:p>
                      <a:pPr lvl="0" indent="0" marL="0" algn="r">
                        <a:buNone/>
                      </a:pPr>
                      <a:r>
                        <a:rPr/>
                        <a:t>20801929</a:t>
                      </a:r>
                    </a:p>
                  </a:txBody>
                </a:tc>
                <a:tc>
                  <a:txBody>
                    <a:bodyPr/>
                    <a:lstStyle/>
                    <a:p>
                      <a:pPr lvl="0" indent="0" marL="0" algn="r">
                        <a:buNone/>
                      </a:pPr>
                      <a:r>
                        <a:rPr/>
                        <a:t>24.3</a:t>
                      </a:r>
                    </a:p>
                  </a:txBody>
                </a:tc>
                <a:tc>
                  <a:txBody>
                    <a:bodyPr/>
                    <a:lstStyle/>
                    <a:p>
                      <a:pPr lvl="0" indent="0" marL="0" algn="r">
                        <a:buNone/>
                      </a:pPr>
                      <a:r>
                        <a:rPr/>
                        <a:t>26.9</a:t>
                      </a:r>
                    </a:p>
                  </a:txBody>
                </a:tc>
              </a:tr>
              <a:tr h="0">
                <a:tc>
                  <a:txBody>
                    <a:bodyPr/>
                    <a:lstStyle/>
                    <a:p>
                      <a:pPr lvl="0" indent="0" marL="0" algn="l">
                        <a:buNone/>
                      </a:pPr>
                      <a:r>
                        <a:rPr/>
                        <a:t>SATIPO</a:t>
                      </a:r>
                    </a:p>
                  </a:txBody>
                </a:tc>
                <a:tc>
                  <a:txBody>
                    <a:bodyPr/>
                    <a:lstStyle/>
                    <a:p>
                      <a:pPr lvl="0" indent="0" marL="0" algn="l">
                        <a:buNone/>
                      </a:pPr>
                      <a:r>
                        <a:rPr/>
                        <a:t>MAZAMARI</a:t>
                      </a:r>
                    </a:p>
                  </a:txBody>
                </a:tc>
                <a:tc>
                  <a:txBody>
                    <a:bodyPr/>
                    <a:lstStyle/>
                    <a:p>
                      <a:pPr lvl="0" indent="0" marL="0" algn="r">
                        <a:buNone/>
                      </a:pPr>
                      <a:r>
                        <a:rPr/>
                        <a:t>15018045</a:t>
                      </a:r>
                    </a:p>
                  </a:txBody>
                </a:tc>
                <a:tc>
                  <a:txBody>
                    <a:bodyPr/>
                    <a:lstStyle/>
                    <a:p>
                      <a:pPr lvl="0" indent="0" marL="0" algn="r">
                        <a:buNone/>
                      </a:pPr>
                      <a:r>
                        <a:rPr/>
                        <a:t>27.5</a:t>
                      </a:r>
                    </a:p>
                  </a:txBody>
                </a:tc>
                <a:tc>
                  <a:txBody>
                    <a:bodyPr/>
                    <a:lstStyle/>
                    <a:p>
                      <a:pPr lvl="0" indent="0" marL="0" algn="r">
                        <a:buNone/>
                      </a:pPr>
                      <a:r>
                        <a:rPr/>
                        <a:t>33.9</a:t>
                      </a:r>
                    </a:p>
                  </a:txBody>
                </a:tc>
              </a:tr>
              <a:tr h="0">
                <a:tc>
                  <a:txBody>
                    <a:bodyPr/>
                    <a:lstStyle/>
                    <a:p>
                      <a:pPr lvl="0" indent="0" marL="0" algn="l">
                        <a:buNone/>
                      </a:pPr>
                      <a:r>
                        <a:rPr/>
                        <a:t>SATIPO</a:t>
                      </a:r>
                    </a:p>
                  </a:txBody>
                </a:tc>
                <a:tc>
                  <a:txBody>
                    <a:bodyPr/>
                    <a:lstStyle/>
                    <a:p>
                      <a:pPr lvl="0" indent="0" marL="0" algn="l">
                        <a:buNone/>
                      </a:pPr>
                      <a:r>
                        <a:rPr/>
                        <a:t>RIO TAMBO</a:t>
                      </a:r>
                    </a:p>
                  </a:txBody>
                </a:tc>
                <a:tc>
                  <a:txBody>
                    <a:bodyPr/>
                    <a:lstStyle/>
                    <a:p>
                      <a:pPr lvl="0" indent="0" marL="0" algn="r">
                        <a:buNone/>
                      </a:pPr>
                      <a:r>
                        <a:rPr/>
                        <a:t>14383098</a:t>
                      </a:r>
                    </a:p>
                  </a:txBody>
                </a:tc>
                <a:tc>
                  <a:txBody>
                    <a:bodyPr/>
                    <a:lstStyle/>
                    <a:p>
                      <a:pPr lvl="0" indent="0" marL="0" algn="r">
                        <a:buNone/>
                      </a:pPr>
                      <a:r>
                        <a:rPr/>
                        <a:t>21.9</a:t>
                      </a:r>
                    </a:p>
                  </a:txBody>
                </a:tc>
                <a:tc>
                  <a:txBody>
                    <a:bodyPr/>
                    <a:lstStyle/>
                    <a:p>
                      <a:pPr lvl="0" indent="0" marL="0" algn="r">
                        <a:buNone/>
                      </a:pPr>
                      <a:r>
                        <a:rPr/>
                        <a:t>21.9</a:t>
                      </a:r>
                    </a:p>
                  </a:txBody>
                </a:tc>
              </a:tr>
              <a:tr h="0">
                <a:tc>
                  <a:txBody>
                    <a:bodyPr/>
                    <a:lstStyle/>
                    <a:p>
                      <a:pPr lvl="0" indent="0" marL="0" algn="l">
                        <a:buNone/>
                      </a:pPr>
                      <a:r>
                        <a:rPr/>
                        <a:t>SATIPO</a:t>
                      </a:r>
                    </a:p>
                  </a:txBody>
                </a:tc>
                <a:tc>
                  <a:txBody>
                    <a:bodyPr/>
                    <a:lstStyle/>
                    <a:p>
                      <a:pPr lvl="0" indent="0" marL="0" algn="l">
                        <a:buNone/>
                      </a:pPr>
                      <a:r>
                        <a:rPr/>
                        <a:t>COVIRIALI</a:t>
                      </a:r>
                    </a:p>
                  </a:txBody>
                </a:tc>
                <a:tc>
                  <a:txBody>
                    <a:bodyPr/>
                    <a:lstStyle/>
                    <a:p>
                      <a:pPr lvl="0" indent="0" marL="0" algn="r">
                        <a:buNone/>
                      </a:pPr>
                      <a:r>
                        <a:rPr/>
                        <a:t>2582399</a:t>
                      </a:r>
                    </a:p>
                  </a:txBody>
                </a:tc>
                <a:tc>
                  <a:txBody>
                    <a:bodyPr/>
                    <a:lstStyle/>
                    <a:p>
                      <a:pPr lvl="0" indent="0" marL="0" algn="r">
                        <a:buNone/>
                      </a:pPr>
                      <a:r>
                        <a:rPr/>
                        <a:t>18.5</a:t>
                      </a:r>
                    </a:p>
                  </a:txBody>
                </a:tc>
                <a:tc>
                  <a:txBody>
                    <a:bodyPr/>
                    <a:lstStyle/>
                    <a:p>
                      <a:pPr lvl="0" indent="0" marL="0" algn="r">
                        <a:buNone/>
                      </a:pPr>
                      <a:r>
                        <a:rPr/>
                        <a:t>47.7</a:t>
                      </a:r>
                    </a:p>
                  </a:txBody>
                </a:tc>
              </a:tr>
              <a:tr h="0">
                <a:tc>
                  <a:txBody>
                    <a:bodyPr/>
                    <a:lstStyle/>
                    <a:p>
                      <a:pPr lvl="0" indent="0" marL="0" algn="l">
                        <a:buNone/>
                      </a:pPr>
                      <a:r>
                        <a:rPr/>
                        <a:t>SATIPO</a:t>
                      </a:r>
                    </a:p>
                  </a:txBody>
                </a:tc>
                <a:tc>
                  <a:txBody>
                    <a:bodyPr/>
                    <a:lstStyle/>
                    <a:p>
                      <a:pPr lvl="0" indent="0" marL="0" algn="l">
                        <a:buNone/>
                      </a:pPr>
                      <a:r>
                        <a:rPr/>
                        <a:t>VIZCATAN DEL ENE</a:t>
                      </a:r>
                    </a:p>
                  </a:txBody>
                </a:tc>
                <a:tc>
                  <a:txBody>
                    <a:bodyPr/>
                    <a:lstStyle/>
                    <a:p>
                      <a:pPr lvl="0" indent="0" marL="0" algn="r">
                        <a:buNone/>
                      </a:pPr>
                      <a:r>
                        <a:rPr/>
                        <a:t>2357403</a:t>
                      </a:r>
                    </a:p>
                  </a:txBody>
                </a:tc>
                <a:tc>
                  <a:txBody>
                    <a:bodyPr/>
                    <a:lstStyle/>
                    <a:p>
                      <a:pPr lvl="0" indent="0" marL="0" algn="r">
                        <a:buNone/>
                      </a:pPr>
                      <a:r>
                        <a:rPr/>
                        <a:t>33.8</a:t>
                      </a:r>
                    </a:p>
                  </a:txBody>
                </a:tc>
                <a:tc>
                  <a:txBody>
                    <a:bodyPr/>
                    <a:lstStyle/>
                    <a:p>
                      <a:pPr lvl="0" indent="0" marL="0" algn="r">
                        <a:buNone/>
                      </a:pPr>
                      <a:r>
                        <a:rPr/>
                        <a:t>37.2</a:t>
                      </a:r>
                    </a:p>
                  </a:txBody>
                </a:tc>
              </a:tr>
              <a:tr h="0">
                <a:tc>
                  <a:txBody>
                    <a:bodyPr/>
                    <a:lstStyle/>
                    <a:p>
                      <a:pPr lvl="0" indent="0" marL="0" algn="l">
                        <a:buNone/>
                      </a:pPr>
                      <a:r>
                        <a:rPr/>
                        <a:t>SATIPO</a:t>
                      </a:r>
                    </a:p>
                  </a:txBody>
                </a:tc>
                <a:tc>
                  <a:txBody>
                    <a:bodyPr/>
                    <a:lstStyle/>
                    <a:p>
                      <a:pPr lvl="0" indent="0" marL="0" algn="l">
                        <a:buNone/>
                      </a:pPr>
                      <a:r>
                        <a:rPr/>
                        <a:t>LLAYLLA</a:t>
                      </a:r>
                    </a:p>
                  </a:txBody>
                </a:tc>
                <a:tc>
                  <a:txBody>
                    <a:bodyPr/>
                    <a:lstStyle/>
                    <a:p>
                      <a:pPr lvl="0" indent="0" marL="0" algn="r">
                        <a:buNone/>
                      </a:pPr>
                      <a:r>
                        <a:rPr/>
                        <a:t>2254494</a:t>
                      </a:r>
                    </a:p>
                  </a:txBody>
                </a:tc>
                <a:tc>
                  <a:txBody>
                    <a:bodyPr/>
                    <a:lstStyle/>
                    <a:p>
                      <a:pPr lvl="0" indent="0" marL="0" algn="r">
                        <a:buNone/>
                      </a:pPr>
                      <a:r>
                        <a:rPr/>
                        <a:t>16.9</a:t>
                      </a:r>
                    </a:p>
                  </a:txBody>
                </a:tc>
                <a:tc>
                  <a:txBody>
                    <a:bodyPr/>
                    <a:lstStyle/>
                    <a:p>
                      <a:pPr lvl="0" indent="0" marL="0" algn="r">
                        <a:buNone/>
                      </a:pPr>
                      <a:r>
                        <a:rPr/>
                        <a:t>29.4</a:t>
                      </a:r>
                    </a:p>
                  </a:txBody>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7E4C7-B5FE-498E-AB9D-0351A9B1BDBA}"/>
              </a:ext>
            </a:extLst>
          </p:cNvPr>
          <p:cNvSpPr>
            <a:spLocks noGrp="1"/>
          </p:cNvSpPr>
          <p:nvPr>
            <p:ph idx="13" sz="quarter"/>
          </p:nvPr>
        </p:nvSpPr>
        <p:spPr/>
        <p:txBody>
          <a:bodyPr/>
          <a:lstStyle/>
          <a:p>
            <a:pPr lvl="0" indent="0" marL="0">
              <a:buNone/>
            </a:pPr>
            <a:r>
              <a:rPr/>
              <a:t>Es importante que los municipios ejecuten adecuadamente el presupuesto con el que cuentan.</a:t>
            </a:r>
          </a:p>
          <a:p>
            <a:pPr lvl="0" indent="0" marL="0">
              <a:buNone/>
            </a:pPr>
            <a:r>
              <a:rPr/>
              <a:t>Se puede ver que son muchos los distritos donde a pesar de estar en el último trimestre del ejercicio presupuestal aún no se ejecuta ni el 40% del presupuesto proveniente tan solo de este rubro.</a:t>
            </a:r>
          </a:p>
          <a:p>
            <a:pPr lvl="0" indent="0" marL="0">
              <a:buNone/>
            </a:pPr>
            <a:r>
              <a:rPr/>
              <a:t>Esto significa que la población no está siendo beneficiada oportunamente por el dinero con el que su territorio tiene disponible, que a mediano plazo puede devenir en conflictividad social.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7E4C7-B5FE-498E-AB9D-0351A9B1BDBA}"/>
              </a:ext>
            </a:extLst>
          </p:cNvPr>
          <p:cNvSpPr>
            <a:spLocks noGrp="1"/>
          </p:cNvSpPr>
          <p:nvPr>
            <p:ph idx="13" sz="quarter"/>
          </p:nvPr>
        </p:nvSpPr>
        <p:spPr/>
        <p:txBody>
          <a:bodyPr/>
          <a:lstStyle/>
          <a:p>
            <a:pPr lvl="0" indent="0" marL="0">
              <a:buNone/>
            </a:pPr>
            <a:r>
              <a:rPr/>
              <a:t>De todos modos, se debe ver que el presupuesto con el que cuentan los municipios es bastante disparejo.</a:t>
            </a:r>
          </a:p>
          <a:p>
            <a:pPr lvl="0" indent="0" marL="0">
              <a:buNone/>
            </a:pPr>
            <a:r>
              <a:rPr/>
              <a:t>Esto es especialmente visible en la provincia La Mar de Ayacucho. Mientras que para el distrito de Santa Rosa un monto cercano a 4.5 millones de soles proveniente de canon representa solo el 10.2% de su presupuesto total, para el distrito de Rio Magdalena menos de 1 millón de soles representa casi el 50% de todo su presupuesto.</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838200" y="1205345"/>
            <a:ext cx="10515600" cy="485343"/>
          </a:xfrm>
          <a:prstGeom prst="rect">
            <a:avLst/>
          </a:prstGeom>
          <a:noFill/>
          <a:ln>
            <a:noFill/>
          </a:ln>
        </p:spPr>
        <p:txBody>
          <a:bodyPr/>
          <a:lstStyle/>
          <a:p>
            <a:pPr lvl="0" indent="0" marL="0">
              <a:buNone/>
            </a:pPr>
            <a:r>
              <a:rPr/>
              <a:t>Notes</a:t>
            </a:r>
          </a:p>
        </p:txBody>
      </p:sp>
      <p:sp>
        <p:nvSpPr>
          <p:cNvPr id="3" name="Marcador de contenido 2">
            <a:extLst>
              <a:ext uri="{FF2B5EF4-FFF2-40B4-BE49-F238E27FC236}">
                <a16:creationId xmlns:a16="http://schemas.microsoft.com/office/drawing/2014/main" id="{7067E4C7-B5FE-498E-AB9D-0351A9B1BDBA}"/>
              </a:ext>
            </a:extLst>
          </p:cNvPr>
          <p:cNvSpPr>
            <a:spLocks noGrp="1"/>
          </p:cNvSpPr>
          <p:nvPr>
            <p:ph idx="13" sz="quarter"/>
          </p:nvPr>
        </p:nvSpPr>
        <p:spPr/>
        <p:txBody>
          <a:bodyPr/>
          <a:lstStyle/>
          <a:p>
            <a:pPr lvl="0" indent="0" marL="0">
              <a:buNone/>
            </a:pPr>
            <a:r>
              <a:rPr sz="1800"/>
              <a:t>1. Recuperado de: </a:t>
            </a:r>
            <a:r>
              <a:rPr sz="1800">
                <a:hlinkClick r:id="rId2"/>
              </a:rPr>
              <a:t>https://www.gob.pe/institucion/devida/informes-publicaciones/3478761-superficie-de-cultivos-de-coca-monitoreada-en-2021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20" name="Google Shape;20;p3"/>
          <p:cNvSpPr txBox="1">
            <a:spLocks noGrp="1"/>
          </p:cNvSpPr>
          <p:nvPr>
            <p:ph type="title"/>
          </p:nvPr>
        </p:nvSpPr>
        <p:spPr>
          <a:xfrm>
            <a:off x="1219201" y="2824956"/>
            <a:ext cx="9516310" cy="2852737"/>
          </a:xfrm>
          <a:prstGeom prst="rect">
            <a:avLst/>
          </a:prstGeom>
          <a:noFill/>
          <a:ln>
            <a:noFill/>
          </a:ln>
        </p:spPr>
        <p:txBody>
          <a:bodyPr/>
          <a:lstStyle/>
          <a:p>
            <a:pPr lvl="0" indent="0" marL="0">
              <a:buNone/>
            </a:pPr>
            <a:r>
              <a:rPr/>
              <a:t>Presupuesto asignado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67E4C7-B5FE-498E-AB9D-0351A9B1BDBA}"/>
              </a:ext>
            </a:extLst>
          </p:cNvPr>
          <p:cNvSpPr>
            <a:spLocks noGrp="1"/>
          </p:cNvSpPr>
          <p:nvPr>
            <p:ph idx="13" sz="quarter"/>
          </p:nvPr>
        </p:nvSpPr>
        <p:spPr/>
        <p:txBody>
          <a:bodyPr/>
          <a:lstStyle/>
          <a:p>
            <a:pPr lvl="0" indent="0" marL="0">
              <a:buNone/>
            </a:pPr>
            <a:r>
              <a:rPr/>
              <a:t>Durante cada ejercicio presupuestal los gobiernos regionales y municipalidades cuentan con un presupuesto para la implementación de sus actividades planificadas.</a:t>
            </a:r>
          </a:p>
          <a:p>
            <a:pPr lvl="0" indent="0" marL="0">
              <a:buNone/>
            </a:pPr>
            <a:r>
              <a:rPr/>
              <a:t>A lo largo del ejercicio presupuestal, las instituciones van solicitando cambios que se reflejan como cifra en el Presupuesto Institucional Modificado.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lvl="0" indent="0" marL="0">
              <a:buNone/>
            </a:pPr>
            <a:r>
              <a:rPr/>
              <a:t>Gobiernos regionales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idx="14" sz="quarter"/>
          </p:nvPr>
        </p:nvSpPr>
        <p:spPr/>
        <p:txBody>
          <a:bodyPr/>
          <a:lstStyle/>
          <a:p>
            <a:pPr lvl="0" indent="0" marL="0">
              <a:buNone/>
            </a:pPr>
            <a:r>
              <a:rPr/>
              <a:t>El siguiente cuadro muestra el Presupuesto Institucional Modificado obtenido por los gobiernos regionales mencionados en lo que val del año.</a:t>
            </a:r>
          </a:p>
          <a:p>
            <a:pPr lvl="0" indent="0" marL="0">
              <a:buNone/>
            </a:pPr>
            <a:r>
              <a:rPr/>
              <a:t>Se puede ver que en todos los casos es superior a 2 mil millones de soles, con Cusco cercano a los 3 mil millones de soles.</a:t>
            </a:r>
          </a:p>
        </p:txBody>
      </p:sp>
      <p:graphicFrame>
        <p:nvGraphicFramePr>
          <p:cNvPr id="6" name="Content Placeholder 5"/>
          <p:cNvGraphicFramePr>
            <a:graphicFrameLocks noGrp="1"/>
          </p:cNvGraphicFramePr>
          <p:nvPr>
            <p:ph idx="1"/>
          </p:nvPr>
        </p:nvGraphicFramePr>
        <p:xfrm>
          <a:off x="5092700" y="1981200"/>
          <a:ext cx="6248400" cy="4178300"/>
        </p:xfrm>
        <a:graphic>
          <a:graphicData uri="http://schemas.openxmlformats.org/drawingml/2006/table">
            <a:tbl>
              <a:tblPr firstRow="1" bandRow="1">
                <a:tableStyleId>{5C22544A-7EE6-4342-B048-85BDC9FD1C3A}</a:tableStyleId>
              </a:tblPr>
              <a:tblGrid>
                <a:gridCol w="3124200"/>
                <a:gridCol w="3124200"/>
              </a:tblGrid>
              <a:tr h="0">
                <a:tc>
                  <a:txBody>
                    <a:bodyPr/>
                    <a:lstStyle/>
                    <a:p>
                      <a:pPr lvl="0" indent="0" marL="0" algn="l">
                        <a:buNone/>
                      </a:pPr>
                      <a:r>
                        <a:rPr/>
                        <a:t>departamento</a:t>
                      </a:r>
                    </a:p>
                  </a:txBody>
                  <a:tcPr/>
                </a:tc>
                <a:tc>
                  <a:txBody>
                    <a:bodyPr/>
                    <a:lstStyle/>
                    <a:p>
                      <a:pPr lvl="0" indent="0" marL="0" algn="r">
                        <a:buNone/>
                      </a:pPr>
                      <a:r>
                        <a:rPr/>
                        <a:t>pim</a:t>
                      </a:r>
                    </a:p>
                  </a:txBody>
                  <a:tcPr/>
                </a:tc>
              </a:tr>
              <a:tr h="0">
                <a:tc>
                  <a:txBody>
                    <a:bodyPr/>
                    <a:lstStyle/>
                    <a:p>
                      <a:pPr lvl="0" indent="0" marL="0" algn="l">
                        <a:buNone/>
                      </a:pPr>
                      <a:r>
                        <a:rPr/>
                        <a:t>CUSCO</a:t>
                      </a:r>
                    </a:p>
                  </a:txBody>
                </a:tc>
                <a:tc>
                  <a:txBody>
                    <a:bodyPr/>
                    <a:lstStyle/>
                    <a:p>
                      <a:pPr lvl="0" indent="0" marL="0" algn="r">
                        <a:buNone/>
                      </a:pPr>
                      <a:r>
                        <a:rPr/>
                        <a:t>2976727021</a:t>
                      </a:r>
                    </a:p>
                  </a:txBody>
                </a:tc>
              </a:tr>
              <a:tr h="0">
                <a:tc>
                  <a:txBody>
                    <a:bodyPr/>
                    <a:lstStyle/>
                    <a:p>
                      <a:pPr lvl="0" indent="0" marL="0" algn="l">
                        <a:buNone/>
                      </a:pPr>
                      <a:r>
                        <a:rPr/>
                        <a:t>JUNIN</a:t>
                      </a:r>
                    </a:p>
                  </a:txBody>
                </a:tc>
                <a:tc>
                  <a:txBody>
                    <a:bodyPr/>
                    <a:lstStyle/>
                    <a:p>
                      <a:pPr lvl="0" indent="0" marL="0" algn="r">
                        <a:buNone/>
                      </a:pPr>
                      <a:r>
                        <a:rPr/>
                        <a:t>2712683023</a:t>
                      </a:r>
                    </a:p>
                  </a:txBody>
                </a:tc>
              </a:tr>
              <a:tr h="0">
                <a:tc>
                  <a:txBody>
                    <a:bodyPr/>
                    <a:lstStyle/>
                    <a:p>
                      <a:pPr lvl="0" indent="0" marL="0" algn="l">
                        <a:buNone/>
                      </a:pPr>
                      <a:r>
                        <a:rPr/>
                        <a:t>AYACUCHO</a:t>
                      </a:r>
                    </a:p>
                  </a:txBody>
                </a:tc>
                <a:tc>
                  <a:txBody>
                    <a:bodyPr/>
                    <a:lstStyle/>
                    <a:p>
                      <a:pPr lvl="0" indent="0" marL="0" algn="r">
                        <a:buNone/>
                      </a:pPr>
                      <a:r>
                        <a:rPr/>
                        <a:t>2091296431</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lvl="0" indent="0" marL="0">
              <a:buNone/>
            </a:pPr>
            <a:r>
              <a:rPr/>
              <a:t>Municipios provinciales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idx="14" sz="quarter"/>
          </p:nvPr>
        </p:nvSpPr>
        <p:spPr/>
        <p:txBody>
          <a:bodyPr/>
          <a:lstStyle/>
          <a:p>
            <a:pPr lvl="0" indent="0" marL="0">
              <a:buNone/>
            </a:pPr>
            <a:r>
              <a:rPr/>
              <a:t>En el caso de las provincias, se puede ver que existe gran diferencia entre los recursos obtenidos, siendo La Convención el municipio provincial que obtiene más recursos (cerca de 1 800 millones de soles).</a:t>
            </a:r>
          </a:p>
        </p:txBody>
      </p:sp>
      <p:graphicFrame>
        <p:nvGraphicFramePr>
          <p:cNvPr id="6" name="Content Placeholder 5"/>
          <p:cNvGraphicFramePr>
            <a:graphicFrameLocks noGrp="1"/>
          </p:cNvGraphicFramePr>
          <p:nvPr>
            <p:ph idx="1"/>
          </p:nvPr>
        </p:nvGraphicFramePr>
        <p:xfrm>
          <a:off x="5092700" y="1981200"/>
          <a:ext cx="6248400" cy="4178300"/>
        </p:xfrm>
        <a:graphic>
          <a:graphicData uri="http://schemas.openxmlformats.org/drawingml/2006/table">
            <a:tbl>
              <a:tblPr firstRow="1" bandRow="1">
                <a:tableStyleId>{5C22544A-7EE6-4342-B048-85BDC9FD1C3A}</a:tableStyleId>
              </a:tblPr>
              <a:tblGrid>
                <a:gridCol w="2082800"/>
                <a:gridCol w="2082800"/>
                <a:gridCol w="2082800"/>
              </a:tblGrid>
              <a:tr h="0">
                <a:tc>
                  <a:txBody>
                    <a:bodyPr/>
                    <a:lstStyle/>
                    <a:p>
                      <a:pPr lvl="0" indent="0" marL="0" algn="l">
                        <a:buNone/>
                      </a:pPr>
                      <a:r>
                        <a:rPr/>
                        <a:t>departamento</a:t>
                      </a:r>
                    </a:p>
                  </a:txBody>
                  <a:tcPr/>
                </a:tc>
                <a:tc>
                  <a:txBody>
                    <a:bodyPr/>
                    <a:lstStyle/>
                    <a:p>
                      <a:pPr lvl="0" indent="0" marL="0" algn="l">
                        <a:buNone/>
                      </a:pPr>
                      <a:r>
                        <a:rPr/>
                        <a:t>provincia</a:t>
                      </a:r>
                    </a:p>
                  </a:txBody>
                  <a:tcPr/>
                </a:tc>
                <a:tc>
                  <a:txBody>
                    <a:bodyPr/>
                    <a:lstStyle/>
                    <a:p>
                      <a:pPr lvl="0" indent="0" marL="0" algn="r">
                        <a:buNone/>
                      </a:pPr>
                      <a:r>
                        <a:rPr/>
                        <a:t>pim</a:t>
                      </a:r>
                    </a:p>
                  </a:txBody>
                  <a:tcPr/>
                </a:tc>
              </a:tr>
              <a:tr h="0">
                <a:tc>
                  <a:txBody>
                    <a:bodyPr/>
                    <a:lstStyle/>
                    <a:p>
                      <a:pPr lvl="0" indent="0" marL="0" algn="l">
                        <a:buNone/>
                      </a:pPr>
                      <a:r>
                        <a:rPr/>
                        <a:t>CUSCO</a:t>
                      </a:r>
                    </a:p>
                  </a:txBody>
                </a:tc>
                <a:tc>
                  <a:txBody>
                    <a:bodyPr/>
                    <a:lstStyle/>
                    <a:p>
                      <a:pPr lvl="0" indent="0" marL="0" algn="l">
                        <a:buNone/>
                      </a:pPr>
                      <a:r>
                        <a:rPr/>
                        <a:t>LA CONVENCION</a:t>
                      </a:r>
                    </a:p>
                  </a:txBody>
                </a:tc>
                <a:tc>
                  <a:txBody>
                    <a:bodyPr/>
                    <a:lstStyle/>
                    <a:p>
                      <a:pPr lvl="0" indent="0" marL="0" algn="r">
                        <a:buNone/>
                      </a:pPr>
                      <a:r>
                        <a:rPr/>
                        <a:t>1798163601</a:t>
                      </a:r>
                    </a:p>
                  </a:txBody>
                </a:tc>
              </a:tr>
              <a:tr h="0">
                <a:tc>
                  <a:txBody>
                    <a:bodyPr/>
                    <a:lstStyle/>
                    <a:p>
                      <a:pPr lvl="0" indent="0" marL="0" algn="l">
                        <a:buNone/>
                      </a:pPr>
                      <a:r>
                        <a:rPr/>
                        <a:t>JUNIN</a:t>
                      </a:r>
                    </a:p>
                  </a:txBody>
                </a:tc>
                <a:tc>
                  <a:txBody>
                    <a:bodyPr/>
                    <a:lstStyle/>
                    <a:p>
                      <a:pPr lvl="0" indent="0" marL="0" algn="l">
                        <a:buNone/>
                      </a:pPr>
                      <a:r>
                        <a:rPr/>
                        <a:t>SATIPO</a:t>
                      </a:r>
                    </a:p>
                  </a:txBody>
                </a:tc>
                <a:tc>
                  <a:txBody>
                    <a:bodyPr/>
                    <a:lstStyle/>
                    <a:p>
                      <a:pPr lvl="0" indent="0" marL="0" algn="r">
                        <a:buNone/>
                      </a:pPr>
                      <a:r>
                        <a:rPr/>
                        <a:t>399321955</a:t>
                      </a:r>
                    </a:p>
                  </a:txBody>
                </a:tc>
              </a:tr>
              <a:tr h="0">
                <a:tc>
                  <a:txBody>
                    <a:bodyPr/>
                    <a:lstStyle/>
                    <a:p>
                      <a:pPr lvl="0" indent="0" marL="0" algn="l">
                        <a:buNone/>
                      </a:pPr>
                      <a:r>
                        <a:rPr/>
                        <a:t>AYACUCHO</a:t>
                      </a:r>
                    </a:p>
                  </a:txBody>
                </a:tc>
                <a:tc>
                  <a:txBody>
                    <a:bodyPr/>
                    <a:lstStyle/>
                    <a:p>
                      <a:pPr lvl="0" indent="0" marL="0" algn="l">
                        <a:buNone/>
                      </a:pPr>
                      <a:r>
                        <a:rPr/>
                        <a:t>LA MAR</a:t>
                      </a:r>
                    </a:p>
                  </a:txBody>
                </a:tc>
                <a:tc>
                  <a:txBody>
                    <a:bodyPr/>
                    <a:lstStyle/>
                    <a:p>
                      <a:pPr lvl="0" indent="0" marL="0" algn="r">
                        <a:buNone/>
                      </a:pPr>
                      <a:r>
                        <a:rPr/>
                        <a:t>276385586</a:t>
                      </a:r>
                    </a:p>
                  </a:txBody>
                </a:tc>
              </a:tr>
              <a:tr h="0">
                <a:tc>
                  <a:txBody>
                    <a:bodyPr/>
                    <a:lstStyle/>
                    <a:p>
                      <a:pPr lvl="0" indent="0" marL="0" algn="l">
                        <a:buNone/>
                      </a:pPr>
                      <a:r>
                        <a:rPr/>
                        <a:t>AYACUCHO</a:t>
                      </a:r>
                    </a:p>
                  </a:txBody>
                </a:tc>
                <a:tc>
                  <a:txBody>
                    <a:bodyPr/>
                    <a:lstStyle/>
                    <a:p>
                      <a:pPr lvl="0" indent="0" marL="0" algn="l">
                        <a:buNone/>
                      </a:pPr>
                      <a:r>
                        <a:rPr/>
                        <a:t>HUANTA</a:t>
                      </a:r>
                    </a:p>
                  </a:txBody>
                </a:tc>
                <a:tc>
                  <a:txBody>
                    <a:bodyPr/>
                    <a:lstStyle/>
                    <a:p>
                      <a:pPr lvl="0" indent="0" marL="0" algn="r">
                        <a:buNone/>
                      </a:pPr>
                      <a:r>
                        <a:rPr/>
                        <a:t>226157514</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4" name="Google Shape;34;p5"/>
          <p:cNvSpPr txBox="1">
            <a:spLocks noGrp="1"/>
          </p:cNvSpPr>
          <p:nvPr>
            <p:ph type="title"/>
          </p:nvPr>
        </p:nvSpPr>
        <p:spPr>
          <a:xfrm>
            <a:off x="838200" y="1064029"/>
            <a:ext cx="10515600" cy="626659"/>
          </a:xfrm>
          <a:prstGeom prst="rect">
            <a:avLst/>
          </a:prstGeom>
          <a:noFill/>
          <a:ln>
            <a:noFill/>
          </a:ln>
        </p:spPr>
        <p:txBody>
          <a:bodyPr/>
          <a:lstStyle/>
          <a:p>
            <a:pPr lvl="0" indent="0" marL="0">
              <a:buNone/>
            </a:pPr>
            <a:r>
              <a:rPr/>
              <a:t>Municipios distritales</a:t>
            </a:r>
          </a:p>
        </p:txBody>
      </p:sp>
      <p:sp>
        <p:nvSpPr>
          <p:cNvPr id="4" name="Marcador de contenido 3">
            <a:extLst>
              <a:ext uri="{FF2B5EF4-FFF2-40B4-BE49-F238E27FC236}">
                <a16:creationId xmlns:a16="http://schemas.microsoft.com/office/drawing/2014/main" id="{AB28AFF7-CFB1-4E4B-8F09-417A21651F78}"/>
              </a:ext>
            </a:extLst>
          </p:cNvPr>
          <p:cNvSpPr>
            <a:spLocks noGrp="1"/>
          </p:cNvSpPr>
          <p:nvPr>
            <p:ph idx="14" sz="quarter"/>
          </p:nvPr>
        </p:nvSpPr>
        <p:spPr/>
        <p:txBody>
          <a:bodyPr/>
          <a:lstStyle/>
          <a:p>
            <a:pPr lvl="0" indent="0" marL="0">
              <a:buNone/>
            </a:pPr>
            <a:r>
              <a:rPr/>
              <a:t>En el caso de los distritos, se puede ver que el presupuesto es variado en ciertas provincias como Satipo, ya que ciertos distritos se ubican entre aquellos con mayor presupuesto, pero otros dentro de aquellos con menos.</a:t>
            </a:r>
          </a:p>
          <a:p>
            <a:pPr lvl="0" indent="0" marL="0">
              <a:buNone/>
            </a:pPr>
            <a:r>
              <a:rPr/>
              <a:t>Los distritos de la provincia La Mar en Ayacucho reciben menos que el resto dentro de la zona VRAEM.</a:t>
            </a:r>
          </a:p>
        </p:txBody>
      </p:sp>
      <p:graphicFrame>
        <p:nvGraphicFramePr>
          <p:cNvPr id="6" name="Content Placeholder 5"/>
          <p:cNvGraphicFramePr>
            <a:graphicFrameLocks noGrp="1"/>
          </p:cNvGraphicFramePr>
          <p:nvPr>
            <p:ph idx="1"/>
          </p:nvPr>
        </p:nvGraphicFramePr>
        <p:xfrm>
          <a:off x="5092700" y="1981200"/>
          <a:ext cx="6248400" cy="4178300"/>
        </p:xfrm>
        <a:graphic>
          <a:graphicData uri="http://schemas.openxmlformats.org/drawingml/2006/table">
            <a:tbl>
              <a:tblPr firstRow="1" bandRow="1">
                <a:tableStyleId>{5C22544A-7EE6-4342-B048-85BDC9FD1C3A}</a:tableStyleId>
              </a:tblPr>
              <a:tblGrid>
                <a:gridCol w="2082800"/>
                <a:gridCol w="2082800"/>
                <a:gridCol w="2082800"/>
              </a:tblGrid>
              <a:tr h="0">
                <a:tc>
                  <a:txBody>
                    <a:bodyPr/>
                    <a:lstStyle/>
                    <a:p>
                      <a:pPr lvl="0" indent="0" marL="0" algn="l">
                        <a:buNone/>
                      </a:pPr>
                      <a:r>
                        <a:rPr/>
                        <a:t>provincia</a:t>
                      </a:r>
                    </a:p>
                  </a:txBody>
                  <a:tcPr/>
                </a:tc>
                <a:tc>
                  <a:txBody>
                    <a:bodyPr/>
                    <a:lstStyle/>
                    <a:p>
                      <a:pPr lvl="0" indent="0" marL="0" algn="l">
                        <a:buNone/>
                      </a:pPr>
                      <a:r>
                        <a:rPr/>
                        <a:t>municipio</a:t>
                      </a:r>
                    </a:p>
                  </a:txBody>
                  <a:tcPr/>
                </a:tc>
                <a:tc>
                  <a:txBody>
                    <a:bodyPr/>
                    <a:lstStyle/>
                    <a:p>
                      <a:pPr lvl="0" indent="0" marL="0" algn="r">
                        <a:buNone/>
                      </a:pPr>
                      <a:r>
                        <a:rPr/>
                        <a:t>pim</a:t>
                      </a:r>
                    </a:p>
                  </a:txBody>
                  <a:tcPr/>
                </a:tc>
              </a:tr>
              <a:tr h="0">
                <a:tc>
                  <a:txBody>
                    <a:bodyPr/>
                    <a:lstStyle/>
                    <a:p>
                      <a:pPr lvl="0" indent="0" marL="0" algn="l">
                        <a:buNone/>
                      </a:pPr>
                      <a:r>
                        <a:rPr/>
                        <a:t>LA CONVENCION</a:t>
                      </a:r>
                    </a:p>
                  </a:txBody>
                </a:tc>
                <a:tc>
                  <a:txBody>
                    <a:bodyPr/>
                    <a:lstStyle/>
                    <a:p>
                      <a:pPr lvl="0" indent="0" marL="0" algn="l">
                        <a:buNone/>
                      </a:pPr>
                      <a:r>
                        <a:rPr/>
                        <a:t>PICHARI</a:t>
                      </a:r>
                    </a:p>
                  </a:txBody>
                </a:tc>
                <a:tc>
                  <a:txBody>
                    <a:bodyPr/>
                    <a:lstStyle/>
                    <a:p>
                      <a:pPr lvl="0" indent="0" marL="0" algn="r">
                        <a:buNone/>
                      </a:pPr>
                      <a:r>
                        <a:rPr/>
                        <a:t>210919429</a:t>
                      </a:r>
                    </a:p>
                  </a:txBody>
                </a:tc>
              </a:tr>
              <a:tr h="0">
                <a:tc>
                  <a:txBody>
                    <a:bodyPr/>
                    <a:lstStyle/>
                    <a:p>
                      <a:pPr lvl="0" indent="0" marL="0" algn="l">
                        <a:buNone/>
                      </a:pPr>
                      <a:r>
                        <a:rPr/>
                        <a:t>LA CONVENCION</a:t>
                      </a:r>
                    </a:p>
                  </a:txBody>
                </a:tc>
                <a:tc>
                  <a:txBody>
                    <a:bodyPr/>
                    <a:lstStyle/>
                    <a:p>
                      <a:pPr lvl="0" indent="0" marL="0" algn="l">
                        <a:buNone/>
                      </a:pPr>
                      <a:r>
                        <a:rPr/>
                        <a:t>KIMBIRI</a:t>
                      </a:r>
                    </a:p>
                  </a:txBody>
                </a:tc>
                <a:tc>
                  <a:txBody>
                    <a:bodyPr/>
                    <a:lstStyle/>
                    <a:p>
                      <a:pPr lvl="0" indent="0" marL="0" algn="r">
                        <a:buNone/>
                      </a:pPr>
                      <a:r>
                        <a:rPr/>
                        <a:t>154613595</a:t>
                      </a:r>
                    </a:p>
                  </a:txBody>
                </a:tc>
              </a:tr>
              <a:tr h="0">
                <a:tc>
                  <a:txBody>
                    <a:bodyPr/>
                    <a:lstStyle/>
                    <a:p>
                      <a:pPr lvl="0" indent="0" marL="0" algn="l">
                        <a:buNone/>
                      </a:pPr>
                      <a:r>
                        <a:rPr/>
                        <a:t>LA CONVENCION</a:t>
                      </a:r>
                    </a:p>
                  </a:txBody>
                </a:tc>
                <a:tc>
                  <a:txBody>
                    <a:bodyPr/>
                    <a:lstStyle/>
                    <a:p>
                      <a:pPr lvl="0" indent="0" marL="0" algn="l">
                        <a:buNone/>
                      </a:pPr>
                      <a:r>
                        <a:rPr/>
                        <a:t>UNION ASHANINKA</a:t>
                      </a:r>
                    </a:p>
                  </a:txBody>
                </a:tc>
                <a:tc>
                  <a:txBody>
                    <a:bodyPr/>
                    <a:lstStyle/>
                    <a:p>
                      <a:pPr lvl="0" indent="0" marL="0" algn="r">
                        <a:buNone/>
                      </a:pPr>
                      <a:r>
                        <a:rPr/>
                        <a:t>73202735</a:t>
                      </a:r>
                    </a:p>
                  </a:txBody>
                </a:tc>
              </a:tr>
              <a:tr h="0">
                <a:tc>
                  <a:txBody>
                    <a:bodyPr/>
                    <a:lstStyle/>
                    <a:p>
                      <a:pPr lvl="0" indent="0" marL="0" algn="l">
                        <a:buNone/>
                      </a:pPr>
                      <a:r>
                        <a:rPr/>
                        <a:t>LA CONVENCION</a:t>
                      </a:r>
                    </a:p>
                  </a:txBody>
                </a:tc>
                <a:tc>
                  <a:txBody>
                    <a:bodyPr/>
                    <a:lstStyle/>
                    <a:p>
                      <a:pPr lvl="0" indent="0" marL="0" algn="l">
                        <a:buNone/>
                      </a:pPr>
                      <a:r>
                        <a:rPr/>
                        <a:t>MANITEA</a:t>
                      </a:r>
                    </a:p>
                  </a:txBody>
                </a:tc>
                <a:tc>
                  <a:txBody>
                    <a:bodyPr/>
                    <a:lstStyle/>
                    <a:p>
                      <a:pPr lvl="0" indent="0" marL="0" algn="r">
                        <a:buNone/>
                      </a:pPr>
                      <a:r>
                        <a:rPr/>
                        <a:t>46340003</a:t>
                      </a:r>
                    </a:p>
                  </a:txBody>
                </a:tc>
              </a:tr>
              <a:tr h="0">
                <a:tc>
                  <a:txBody>
                    <a:bodyPr/>
                    <a:lstStyle/>
                    <a:p>
                      <a:pPr lvl="0" indent="0" marL="0" algn="l">
                        <a:buNone/>
                      </a:pPr>
                      <a:r>
                        <a:rPr/>
                        <a:t>LA CONVENCION</a:t>
                      </a:r>
                    </a:p>
                  </a:txBody>
                </a:tc>
                <a:tc>
                  <a:txBody>
                    <a:bodyPr/>
                    <a:lstStyle/>
                    <a:p>
                      <a:pPr lvl="0" indent="0" marL="0" algn="l">
                        <a:buNone/>
                      </a:pPr>
                      <a:r>
                        <a:rPr/>
                        <a:t>VILLA KINTIARINA</a:t>
                      </a:r>
                    </a:p>
                  </a:txBody>
                </a:tc>
                <a:tc>
                  <a:txBody>
                    <a:bodyPr/>
                    <a:lstStyle/>
                    <a:p>
                      <a:pPr lvl="0" indent="0" marL="0" algn="r">
                        <a:buNone/>
                      </a:pPr>
                      <a:r>
                        <a:rPr/>
                        <a:t>45492860</a:t>
                      </a:r>
                    </a:p>
                  </a:txBody>
                </a:tc>
              </a:tr>
              <a:tr h="0">
                <a:tc>
                  <a:txBody>
                    <a:bodyPr/>
                    <a:lstStyle/>
                    <a:p>
                      <a:pPr lvl="0" indent="0" marL="0" algn="l">
                        <a:buNone/>
                      </a:pPr>
                      <a:r>
                        <a:rPr/>
                        <a:t>LA CONVENCION</a:t>
                      </a:r>
                    </a:p>
                  </a:txBody>
                </a:tc>
                <a:tc>
                  <a:txBody>
                    <a:bodyPr/>
                    <a:lstStyle/>
                    <a:p>
                      <a:pPr lvl="0" indent="0" marL="0" algn="l">
                        <a:buNone/>
                      </a:pPr>
                      <a:r>
                        <a:rPr/>
                        <a:t>CIELO PUNCO</a:t>
                      </a:r>
                    </a:p>
                  </a:txBody>
                </a:tc>
                <a:tc>
                  <a:txBody>
                    <a:bodyPr/>
                    <a:lstStyle/>
                    <a:p>
                      <a:pPr lvl="0" indent="0" marL="0" algn="r">
                        <a:buNone/>
                      </a:pPr>
                      <a:r>
                        <a:rPr/>
                        <a:t>30711106</a:t>
                      </a:r>
                    </a:p>
                  </a:txBody>
                </a:tc>
              </a:tr>
              <a:tr h="0">
                <a:tc>
                  <a:txBody>
                    <a:bodyPr/>
                    <a:lstStyle/>
                    <a:p>
                      <a:pPr lvl="0" indent="0" marL="0" algn="l">
                        <a:buNone/>
                      </a:pPr>
                      <a:r>
                        <a:rPr/>
                        <a:t>LA CONVENCION</a:t>
                      </a:r>
                    </a:p>
                  </a:txBody>
                </a:tc>
                <a:tc>
                  <a:txBody>
                    <a:bodyPr/>
                    <a:lstStyle/>
                    <a:p>
                      <a:pPr lvl="0" indent="0" marL="0" algn="l">
                        <a:buNone/>
                      </a:pPr>
                      <a:r>
                        <a:rPr/>
                        <a:t>VILLA VIRGEN</a:t>
                      </a:r>
                    </a:p>
                  </a:txBody>
                </a:tc>
                <a:tc>
                  <a:txBody>
                    <a:bodyPr/>
                    <a:lstStyle/>
                    <a:p>
                      <a:pPr lvl="0" indent="0" marL="0" algn="r">
                        <a:buNone/>
                      </a:pPr>
                      <a:r>
                        <a:rPr/>
                        <a:t>30319419</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981200"/>
          <a:ext cx="4000500" cy="4165600"/>
        </p:xfrm>
        <a:graphic>
          <a:graphicData uri="http://schemas.openxmlformats.org/drawingml/2006/table">
            <a:tbl>
              <a:tblPr firstRow="1" bandRow="1">
                <a:tableStyleId>{5C22544A-7EE6-4342-B048-85BDC9FD1C3A}</a:tableStyleId>
              </a:tblPr>
              <a:tblGrid>
                <a:gridCol w="1333500"/>
                <a:gridCol w="1333500"/>
                <a:gridCol w="1333500"/>
              </a:tblGrid>
              <a:tr h="0">
                <a:tc>
                  <a:txBody>
                    <a:bodyPr/>
                    <a:lstStyle/>
                    <a:p>
                      <a:pPr lvl="0" indent="0" marL="0" algn="l">
                        <a:buNone/>
                      </a:pPr>
                      <a:r>
                        <a:rPr/>
                        <a:t>provincia</a:t>
                      </a:r>
                    </a:p>
                  </a:txBody>
                  <a:tcPr/>
                </a:tc>
                <a:tc>
                  <a:txBody>
                    <a:bodyPr/>
                    <a:lstStyle/>
                    <a:p>
                      <a:pPr lvl="0" indent="0" marL="0" algn="l">
                        <a:buNone/>
                      </a:pPr>
                      <a:r>
                        <a:rPr/>
                        <a:t>municipio</a:t>
                      </a:r>
                    </a:p>
                  </a:txBody>
                  <a:tcPr/>
                </a:tc>
                <a:tc>
                  <a:txBody>
                    <a:bodyPr/>
                    <a:lstStyle/>
                    <a:p>
                      <a:pPr lvl="0" indent="0" marL="0" algn="r">
                        <a:buNone/>
                      </a:pPr>
                      <a:r>
                        <a:rPr/>
                        <a:t>pim</a:t>
                      </a:r>
                    </a:p>
                  </a:txBody>
                  <a:tcPr/>
                </a:tc>
              </a:tr>
              <a:tr h="0">
                <a:tc>
                  <a:txBody>
                    <a:bodyPr/>
                    <a:lstStyle/>
                    <a:p>
                      <a:pPr lvl="0" indent="0" marL="0" algn="l">
                        <a:buNone/>
                      </a:pPr>
                      <a:r>
                        <a:rPr/>
                        <a:t>LA MAR</a:t>
                      </a:r>
                    </a:p>
                  </a:txBody>
                </a:tc>
                <a:tc>
                  <a:txBody>
                    <a:bodyPr/>
                    <a:lstStyle/>
                    <a:p>
                      <a:pPr lvl="0" indent="0" marL="0" algn="l">
                        <a:buNone/>
                      </a:pPr>
                      <a:r>
                        <a:rPr/>
                        <a:t>SANTA ROSA</a:t>
                      </a:r>
                    </a:p>
                  </a:txBody>
                </a:tc>
                <a:tc>
                  <a:txBody>
                    <a:bodyPr/>
                    <a:lstStyle/>
                    <a:p>
                      <a:pPr lvl="0" indent="0" marL="0" algn="r">
                        <a:buNone/>
                      </a:pPr>
                      <a:r>
                        <a:rPr/>
                        <a:t>44116531</a:t>
                      </a:r>
                    </a:p>
                  </a:txBody>
                </a:tc>
              </a:tr>
              <a:tr h="0">
                <a:tc>
                  <a:txBody>
                    <a:bodyPr/>
                    <a:lstStyle/>
                    <a:p>
                      <a:pPr lvl="0" indent="0" marL="0" algn="l">
                        <a:buNone/>
                      </a:pPr>
                      <a:r>
                        <a:rPr/>
                        <a:t>HUANTA</a:t>
                      </a:r>
                    </a:p>
                  </a:txBody>
                </a:tc>
                <a:tc>
                  <a:txBody>
                    <a:bodyPr/>
                    <a:lstStyle/>
                    <a:p>
                      <a:pPr lvl="0" indent="0" marL="0" algn="l">
                        <a:buNone/>
                      </a:pPr>
                      <a:r>
                        <a:rPr/>
                        <a:t>SIVIA</a:t>
                      </a:r>
                    </a:p>
                  </a:txBody>
                </a:tc>
                <a:tc>
                  <a:txBody>
                    <a:bodyPr/>
                    <a:lstStyle/>
                    <a:p>
                      <a:pPr lvl="0" indent="0" marL="0" algn="r">
                        <a:buNone/>
                      </a:pPr>
                      <a:r>
                        <a:rPr/>
                        <a:t>35934843</a:t>
                      </a:r>
                    </a:p>
                  </a:txBody>
                </a:tc>
              </a:tr>
              <a:tr h="0">
                <a:tc>
                  <a:txBody>
                    <a:bodyPr/>
                    <a:lstStyle/>
                    <a:p>
                      <a:pPr lvl="0" indent="0" marL="0" algn="l">
                        <a:buNone/>
                      </a:pPr>
                      <a:r>
                        <a:rPr/>
                        <a:t>HUANTA</a:t>
                      </a:r>
                    </a:p>
                  </a:txBody>
                </a:tc>
                <a:tc>
                  <a:txBody>
                    <a:bodyPr/>
                    <a:lstStyle/>
                    <a:p>
                      <a:pPr lvl="0" indent="0" marL="0" algn="l">
                        <a:buNone/>
                      </a:pPr>
                      <a:r>
                        <a:rPr/>
                        <a:t>LLOCHEGUA</a:t>
                      </a:r>
                    </a:p>
                  </a:txBody>
                </a:tc>
                <a:tc>
                  <a:txBody>
                    <a:bodyPr/>
                    <a:lstStyle/>
                    <a:p>
                      <a:pPr lvl="0" indent="0" marL="0" algn="r">
                        <a:buNone/>
                      </a:pPr>
                      <a:r>
                        <a:rPr/>
                        <a:t>33621863</a:t>
                      </a:r>
                    </a:p>
                  </a:txBody>
                </a:tc>
              </a:tr>
              <a:tr h="0">
                <a:tc>
                  <a:txBody>
                    <a:bodyPr/>
                    <a:lstStyle/>
                    <a:p>
                      <a:pPr lvl="0" indent="0" marL="0" algn="l">
                        <a:buNone/>
                      </a:pPr>
                      <a:r>
                        <a:rPr/>
                        <a:t>LA MAR</a:t>
                      </a:r>
                    </a:p>
                  </a:txBody>
                </a:tc>
                <a:tc>
                  <a:txBody>
                    <a:bodyPr/>
                    <a:lstStyle/>
                    <a:p>
                      <a:pPr lvl="0" indent="0" marL="0" algn="l">
                        <a:buNone/>
                      </a:pPr>
                      <a:r>
                        <a:rPr/>
                        <a:t>CHUNGUI</a:t>
                      </a:r>
                    </a:p>
                  </a:txBody>
                </a:tc>
                <a:tc>
                  <a:txBody>
                    <a:bodyPr/>
                    <a:lstStyle/>
                    <a:p>
                      <a:pPr lvl="0" indent="0" marL="0" algn="r">
                        <a:buNone/>
                      </a:pPr>
                      <a:r>
                        <a:rPr/>
                        <a:t>31568341</a:t>
                      </a:r>
                    </a:p>
                  </a:txBody>
                </a:tc>
              </a:tr>
              <a:tr h="0">
                <a:tc>
                  <a:txBody>
                    <a:bodyPr/>
                    <a:lstStyle/>
                    <a:p>
                      <a:pPr lvl="0" indent="0" marL="0" algn="l">
                        <a:buNone/>
                      </a:pPr>
                      <a:r>
                        <a:rPr/>
                        <a:t>LA MAR</a:t>
                      </a:r>
                    </a:p>
                  </a:txBody>
                </a:tc>
                <a:tc>
                  <a:txBody>
                    <a:bodyPr/>
                    <a:lstStyle/>
                    <a:p>
                      <a:pPr lvl="0" indent="0" marL="0" algn="l">
                        <a:buNone/>
                      </a:pPr>
                      <a:r>
                        <a:rPr/>
                        <a:t>AYNA</a:t>
                      </a:r>
                    </a:p>
                  </a:txBody>
                </a:tc>
                <a:tc>
                  <a:txBody>
                    <a:bodyPr/>
                    <a:lstStyle/>
                    <a:p>
                      <a:pPr lvl="0" indent="0" marL="0" algn="r">
                        <a:buNone/>
                      </a:pPr>
                      <a:r>
                        <a:rPr/>
                        <a:t>30559319</a:t>
                      </a:r>
                    </a:p>
                  </a:txBody>
                </a:tc>
              </a:tr>
              <a:tr h="0">
                <a:tc>
                  <a:txBody>
                    <a:bodyPr/>
                    <a:lstStyle/>
                    <a:p>
                      <a:pPr lvl="0" indent="0" marL="0" algn="l">
                        <a:buNone/>
                      </a:pPr>
                      <a:r>
                        <a:rPr/>
                        <a:t>LA MAR</a:t>
                      </a:r>
                    </a:p>
                  </a:txBody>
                </a:tc>
                <a:tc>
                  <a:txBody>
                    <a:bodyPr/>
                    <a:lstStyle/>
                    <a:p>
                      <a:pPr lvl="0" indent="0" marL="0" algn="l">
                        <a:buNone/>
                      </a:pPr>
                      <a:r>
                        <a:rPr/>
                        <a:t>ANCHIHUAY</a:t>
                      </a:r>
                    </a:p>
                  </a:txBody>
                </a:tc>
                <a:tc>
                  <a:txBody>
                    <a:bodyPr/>
                    <a:lstStyle/>
                    <a:p>
                      <a:pPr lvl="0" indent="0" marL="0" algn="r">
                        <a:buNone/>
                      </a:pPr>
                      <a:r>
                        <a:rPr/>
                        <a:t>22751661</a:t>
                      </a:r>
                    </a:p>
                  </a:txBody>
                </a:tc>
              </a:tr>
              <a:tr h="0">
                <a:tc>
                  <a:txBody>
                    <a:bodyPr/>
                    <a:lstStyle/>
                    <a:p>
                      <a:pPr lvl="0" indent="0" marL="0" algn="l">
                        <a:buNone/>
                      </a:pPr>
                      <a:r>
                        <a:rPr/>
                        <a:t>LA MAR</a:t>
                      </a:r>
                    </a:p>
                  </a:txBody>
                </a:tc>
                <a:tc>
                  <a:txBody>
                    <a:bodyPr/>
                    <a:lstStyle/>
                    <a:p>
                      <a:pPr lvl="0" indent="0" marL="0" algn="l">
                        <a:buNone/>
                      </a:pPr>
                      <a:r>
                        <a:rPr/>
                        <a:t>ANCO</a:t>
                      </a:r>
                    </a:p>
                  </a:txBody>
                </a:tc>
                <a:tc>
                  <a:txBody>
                    <a:bodyPr/>
                    <a:lstStyle/>
                    <a:p>
                      <a:pPr lvl="0" indent="0" marL="0" algn="r">
                        <a:buNone/>
                      </a:pPr>
                      <a:r>
                        <a:rPr/>
                        <a:t>18992165</a:t>
                      </a:r>
                    </a:p>
                  </a:txBody>
                </a:tc>
              </a:tr>
              <a:tr h="0">
                <a:tc>
                  <a:txBody>
                    <a:bodyPr/>
                    <a:lstStyle/>
                    <a:p>
                      <a:pPr lvl="0" indent="0" marL="0" algn="l">
                        <a:buNone/>
                      </a:pPr>
                      <a:r>
                        <a:rPr/>
                        <a:t>LA MAR</a:t>
                      </a:r>
                    </a:p>
                  </a:txBody>
                </a:tc>
                <a:tc>
                  <a:txBody>
                    <a:bodyPr/>
                    <a:lstStyle/>
                    <a:p>
                      <a:pPr lvl="0" indent="0" marL="0" algn="l">
                        <a:buNone/>
                      </a:pPr>
                      <a:r>
                        <a:rPr/>
                        <a:t>SAMUGARI</a:t>
                      </a:r>
                    </a:p>
                  </a:txBody>
                </a:tc>
                <a:tc>
                  <a:txBody>
                    <a:bodyPr/>
                    <a:lstStyle/>
                    <a:p>
                      <a:pPr lvl="0" indent="0" marL="0" algn="r">
                        <a:buNone/>
                      </a:pPr>
                      <a:r>
                        <a:rPr/>
                        <a:t>17827493</a:t>
                      </a:r>
                    </a:p>
                  </a:txBody>
                </a:tc>
              </a:tr>
              <a:tr h="0">
                <a:tc>
                  <a:txBody>
                    <a:bodyPr/>
                    <a:lstStyle/>
                    <a:p>
                      <a:pPr lvl="0" indent="0" marL="0" algn="l">
                        <a:buNone/>
                      </a:pPr>
                      <a:r>
                        <a:rPr/>
                        <a:t>HUANTA</a:t>
                      </a:r>
                    </a:p>
                  </a:txBody>
                </a:tc>
                <a:tc>
                  <a:txBody>
                    <a:bodyPr/>
                    <a:lstStyle/>
                    <a:p>
                      <a:pPr lvl="0" indent="0" marL="0" algn="l">
                        <a:buNone/>
                      </a:pPr>
                      <a:r>
                        <a:rPr/>
                        <a:t>CANAYRE</a:t>
                      </a:r>
                    </a:p>
                  </a:txBody>
                </a:tc>
                <a:tc>
                  <a:txBody>
                    <a:bodyPr/>
                    <a:lstStyle/>
                    <a:p>
                      <a:pPr lvl="0" indent="0" marL="0" algn="r">
                        <a:buNone/>
                      </a:pPr>
                      <a:r>
                        <a:rPr/>
                        <a:t>14147545</a:t>
                      </a:r>
                    </a:p>
                  </a:txBody>
                </a:tc>
              </a:tr>
              <a:tr h="0">
                <a:tc>
                  <a:txBody>
                    <a:bodyPr/>
                    <a:lstStyle/>
                    <a:p>
                      <a:pPr lvl="0" indent="0" marL="0" algn="l">
                        <a:buNone/>
                      </a:pPr>
                      <a:r>
                        <a:rPr/>
                        <a:t>LA MAR</a:t>
                      </a:r>
                    </a:p>
                  </a:txBody>
                </a:tc>
                <a:tc>
                  <a:txBody>
                    <a:bodyPr/>
                    <a:lstStyle/>
                    <a:p>
                      <a:pPr lvl="0" indent="0" marL="0" algn="l">
                        <a:buNone/>
                      </a:pPr>
                      <a:r>
                        <a:rPr/>
                        <a:t>UNION PROGRESO</a:t>
                      </a:r>
                    </a:p>
                  </a:txBody>
                </a:tc>
                <a:tc>
                  <a:txBody>
                    <a:bodyPr/>
                    <a:lstStyle/>
                    <a:p>
                      <a:pPr lvl="0" indent="0" marL="0" algn="r">
                        <a:buNone/>
                      </a:pPr>
                      <a:r>
                        <a:rPr/>
                        <a:t>2826215</a:t>
                      </a:r>
                    </a:p>
                  </a:txBody>
                </a:tc>
              </a:tr>
              <a:tr h="0">
                <a:tc>
                  <a:txBody>
                    <a:bodyPr/>
                    <a:lstStyle/>
                    <a:p>
                      <a:pPr lvl="0" indent="0" marL="0" algn="l">
                        <a:buNone/>
                      </a:pPr>
                      <a:r>
                        <a:rPr/>
                        <a:t>LA MAR</a:t>
                      </a:r>
                    </a:p>
                  </a:txBody>
                </a:tc>
                <a:tc>
                  <a:txBody>
                    <a:bodyPr/>
                    <a:lstStyle/>
                    <a:p>
                      <a:pPr lvl="0" indent="0" marL="0" algn="l">
                        <a:buNone/>
                      </a:pPr>
                      <a:r>
                        <a:rPr/>
                        <a:t>RIO MAGDALENA</a:t>
                      </a:r>
                    </a:p>
                  </a:txBody>
                </a:tc>
                <a:tc>
                  <a:txBody>
                    <a:bodyPr/>
                    <a:lstStyle/>
                    <a:p>
                      <a:pPr lvl="0" indent="0" marL="0" algn="r">
                        <a:buNone/>
                      </a:pPr>
                      <a:r>
                        <a:rPr/>
                        <a:t>1850821</a:t>
                      </a:r>
                    </a:p>
                  </a:txBody>
                </a:tc>
              </a:tr>
            </a:tbl>
          </a:graphicData>
        </a:graphic>
      </p:graphicFrame>
      <p:graphicFrame>
        <p:nvGraphicFramePr>
          <p:cNvPr id="6" name="Content Placeholder 5"/>
          <p:cNvGraphicFramePr>
            <a:graphicFrameLocks noGrp="1"/>
          </p:cNvGraphicFramePr>
          <p:nvPr>
            <p:ph idx="1"/>
          </p:nvPr>
        </p:nvGraphicFramePr>
        <p:xfrm>
          <a:off x="5092700" y="1981200"/>
          <a:ext cx="6248400" cy="4178300"/>
        </p:xfrm>
        <a:graphic>
          <a:graphicData uri="http://schemas.openxmlformats.org/drawingml/2006/table">
            <a:tbl>
              <a:tblPr firstRow="1" bandRow="1">
                <a:tableStyleId>{5C22544A-7EE6-4342-B048-85BDC9FD1C3A}</a:tableStyleId>
              </a:tblPr>
              <a:tblGrid>
                <a:gridCol w="2082800"/>
                <a:gridCol w="2082800"/>
                <a:gridCol w="2082800"/>
              </a:tblGrid>
              <a:tr h="0">
                <a:tc>
                  <a:txBody>
                    <a:bodyPr/>
                    <a:lstStyle/>
                    <a:p>
                      <a:pPr lvl="0" indent="0" marL="0" algn="l">
                        <a:buNone/>
                      </a:pPr>
                      <a:r>
                        <a:rPr/>
                        <a:t>provincia</a:t>
                      </a:r>
                    </a:p>
                  </a:txBody>
                  <a:tcPr/>
                </a:tc>
                <a:tc>
                  <a:txBody>
                    <a:bodyPr/>
                    <a:lstStyle/>
                    <a:p>
                      <a:pPr lvl="0" indent="0" marL="0" algn="l">
                        <a:buNone/>
                      </a:pPr>
                      <a:r>
                        <a:rPr/>
                        <a:t>municipio</a:t>
                      </a:r>
                    </a:p>
                  </a:txBody>
                  <a:tcPr/>
                </a:tc>
                <a:tc>
                  <a:txBody>
                    <a:bodyPr/>
                    <a:lstStyle/>
                    <a:p>
                      <a:pPr lvl="0" indent="0" marL="0" algn="r">
                        <a:buNone/>
                      </a:pPr>
                      <a:r>
                        <a:rPr/>
                        <a:t>pim</a:t>
                      </a:r>
                    </a:p>
                  </a:txBody>
                  <a:tcPr/>
                </a:tc>
              </a:tr>
              <a:tr h="0">
                <a:tc>
                  <a:txBody>
                    <a:bodyPr/>
                    <a:lstStyle/>
                    <a:p>
                      <a:pPr lvl="0" indent="0" marL="0" algn="l">
                        <a:buNone/>
                      </a:pPr>
                      <a:r>
                        <a:rPr/>
                        <a:t>SATIPO</a:t>
                      </a:r>
                    </a:p>
                  </a:txBody>
                </a:tc>
                <a:tc>
                  <a:txBody>
                    <a:bodyPr/>
                    <a:lstStyle/>
                    <a:p>
                      <a:pPr lvl="0" indent="0" marL="0" algn="l">
                        <a:buNone/>
                      </a:pPr>
                      <a:r>
                        <a:rPr/>
                        <a:t>PANGOA</a:t>
                      </a:r>
                    </a:p>
                  </a:txBody>
                </a:tc>
                <a:tc>
                  <a:txBody>
                    <a:bodyPr/>
                    <a:lstStyle/>
                    <a:p>
                      <a:pPr lvl="0" indent="0" marL="0" algn="r">
                        <a:buNone/>
                      </a:pPr>
                      <a:r>
                        <a:rPr/>
                        <a:t>85514532</a:t>
                      </a:r>
                    </a:p>
                  </a:txBody>
                </a:tc>
              </a:tr>
              <a:tr h="0">
                <a:tc>
                  <a:txBody>
                    <a:bodyPr/>
                    <a:lstStyle/>
                    <a:p>
                      <a:pPr lvl="0" indent="0" marL="0" algn="l">
                        <a:buNone/>
                      </a:pPr>
                      <a:r>
                        <a:rPr/>
                        <a:t>SATIPO</a:t>
                      </a:r>
                    </a:p>
                  </a:txBody>
                </a:tc>
                <a:tc>
                  <a:txBody>
                    <a:bodyPr/>
                    <a:lstStyle/>
                    <a:p>
                      <a:pPr lvl="0" indent="0" marL="0" algn="l">
                        <a:buNone/>
                      </a:pPr>
                      <a:r>
                        <a:rPr/>
                        <a:t>RIO TAMBO</a:t>
                      </a:r>
                    </a:p>
                  </a:txBody>
                </a:tc>
                <a:tc>
                  <a:txBody>
                    <a:bodyPr/>
                    <a:lstStyle/>
                    <a:p>
                      <a:pPr lvl="0" indent="0" marL="0" algn="r">
                        <a:buNone/>
                      </a:pPr>
                      <a:r>
                        <a:rPr/>
                        <a:t>65650706</a:t>
                      </a:r>
                    </a:p>
                  </a:txBody>
                </a:tc>
              </a:tr>
              <a:tr h="0">
                <a:tc>
                  <a:txBody>
                    <a:bodyPr/>
                    <a:lstStyle/>
                    <a:p>
                      <a:pPr lvl="0" indent="0" marL="0" algn="l">
                        <a:buNone/>
                      </a:pPr>
                      <a:r>
                        <a:rPr/>
                        <a:t>SATIPO</a:t>
                      </a:r>
                    </a:p>
                  </a:txBody>
                </a:tc>
                <a:tc>
                  <a:txBody>
                    <a:bodyPr/>
                    <a:lstStyle/>
                    <a:p>
                      <a:pPr lvl="0" indent="0" marL="0" algn="l">
                        <a:buNone/>
                      </a:pPr>
                      <a:r>
                        <a:rPr/>
                        <a:t>MAZAMARI</a:t>
                      </a:r>
                    </a:p>
                  </a:txBody>
                </a:tc>
                <a:tc>
                  <a:txBody>
                    <a:bodyPr/>
                    <a:lstStyle/>
                    <a:p>
                      <a:pPr lvl="0" indent="0" marL="0" algn="r">
                        <a:buNone/>
                      </a:pPr>
                      <a:r>
                        <a:rPr/>
                        <a:t>54682468</a:t>
                      </a:r>
                    </a:p>
                  </a:txBody>
                </a:tc>
              </a:tr>
              <a:tr h="0">
                <a:tc>
                  <a:txBody>
                    <a:bodyPr/>
                    <a:lstStyle/>
                    <a:p>
                      <a:pPr lvl="0" indent="0" marL="0" algn="l">
                        <a:buNone/>
                      </a:pPr>
                      <a:r>
                        <a:rPr/>
                        <a:t>SATIPO</a:t>
                      </a:r>
                    </a:p>
                  </a:txBody>
                </a:tc>
                <a:tc>
                  <a:txBody>
                    <a:bodyPr/>
                    <a:lstStyle/>
                    <a:p>
                      <a:pPr lvl="0" indent="0" marL="0" algn="l">
                        <a:buNone/>
                      </a:pPr>
                      <a:r>
                        <a:rPr/>
                        <a:t>COVIRIALI</a:t>
                      </a:r>
                    </a:p>
                  </a:txBody>
                </a:tc>
                <a:tc>
                  <a:txBody>
                    <a:bodyPr/>
                    <a:lstStyle/>
                    <a:p>
                      <a:pPr lvl="0" indent="0" marL="0" algn="r">
                        <a:buNone/>
                      </a:pPr>
                      <a:r>
                        <a:rPr/>
                        <a:t>13935735</a:t>
                      </a:r>
                    </a:p>
                  </a:txBody>
                </a:tc>
              </a:tr>
              <a:tr h="0">
                <a:tc>
                  <a:txBody>
                    <a:bodyPr/>
                    <a:lstStyle/>
                    <a:p>
                      <a:pPr lvl="0" indent="0" marL="0" algn="l">
                        <a:buNone/>
                      </a:pPr>
                      <a:r>
                        <a:rPr/>
                        <a:t>SATIPO</a:t>
                      </a:r>
                    </a:p>
                  </a:txBody>
                </a:tc>
                <a:tc>
                  <a:txBody>
                    <a:bodyPr/>
                    <a:lstStyle/>
                    <a:p>
                      <a:pPr lvl="0" indent="0" marL="0" algn="l">
                        <a:buNone/>
                      </a:pPr>
                      <a:r>
                        <a:rPr/>
                        <a:t>LLAYLLA</a:t>
                      </a:r>
                    </a:p>
                  </a:txBody>
                </a:tc>
                <a:tc>
                  <a:txBody>
                    <a:bodyPr/>
                    <a:lstStyle/>
                    <a:p>
                      <a:pPr lvl="0" indent="0" marL="0" algn="r">
                        <a:buNone/>
                      </a:pPr>
                      <a:r>
                        <a:rPr/>
                        <a:t>13306342</a:t>
                      </a:r>
                    </a:p>
                  </a:txBody>
                </a:tc>
              </a:tr>
              <a:tr h="0">
                <a:tc>
                  <a:txBody>
                    <a:bodyPr/>
                    <a:lstStyle/>
                    <a:p>
                      <a:pPr lvl="0" indent="0" marL="0" algn="l">
                        <a:buNone/>
                      </a:pPr>
                      <a:r>
                        <a:rPr/>
                        <a:t>SATIPO</a:t>
                      </a:r>
                    </a:p>
                  </a:txBody>
                </a:tc>
                <a:tc>
                  <a:txBody>
                    <a:bodyPr/>
                    <a:lstStyle/>
                    <a:p>
                      <a:pPr lvl="0" indent="0" marL="0" algn="l">
                        <a:buNone/>
                      </a:pPr>
                      <a:r>
                        <a:rPr/>
                        <a:t>VIZCATAN DEL ENE</a:t>
                      </a:r>
                    </a:p>
                  </a:txBody>
                </a:tc>
                <a:tc>
                  <a:txBody>
                    <a:bodyPr/>
                    <a:lstStyle/>
                    <a:p>
                      <a:pPr lvl="0" indent="0" marL="0" algn="r">
                        <a:buNone/>
                      </a:pPr>
                      <a:r>
                        <a:rPr/>
                        <a:t>6980411</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20" name="Google Shape;20;p3"/>
          <p:cNvSpPr txBox="1">
            <a:spLocks noGrp="1"/>
          </p:cNvSpPr>
          <p:nvPr>
            <p:ph type="title"/>
          </p:nvPr>
        </p:nvSpPr>
        <p:spPr>
          <a:xfrm>
            <a:off x="1219201" y="2824956"/>
            <a:ext cx="9516310" cy="2852737"/>
          </a:xfrm>
          <a:prstGeom prst="rect">
            <a:avLst/>
          </a:prstGeom>
          <a:noFill/>
          <a:ln>
            <a:noFill/>
          </a:ln>
        </p:spPr>
        <p:txBody>
          <a:bodyPr/>
          <a:lstStyle/>
          <a:p>
            <a:pPr lvl="0" indent="0" marL="0">
              <a:buNone/>
            </a:pPr>
            <a:r>
              <a:rPr/>
              <a:t>Ejecución Presupuestal</a:t>
            </a:r>
          </a:p>
        </p:txBody>
      </p:sp>
    </p:spTree>
  </p:cSld>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17</Words>
  <Application>Microsoft Office PowerPoint</Application>
  <PresentationFormat>Panorámica</PresentationFormat>
  <Paragraphs>6</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 Black</vt:lpstr>
      <vt:lpstr>Arial</vt:lpstr>
      <vt:lpstr>Lucida Sans</vt:lpstr>
      <vt:lpstr>Calibri</vt:lpstr>
      <vt:lpstr>Tema de Office</vt:lpstr>
      <vt:lpstr>Presentación de PowerPoint</vt:lpstr>
      <vt:lpstr>TÍTULO DE SECCIÓN</vt:lpstr>
      <vt:lpstr>TÍTULO DE LÁMINA</vt:lpstr>
      <vt:lpstr>TÍTULO DE LÁMINA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Ejecución presupuestal VRAEM</dc:title>
  <dc:creator/>
  <cp:keywords/>
  <dcterms:created xsi:type="dcterms:W3CDTF">2022-10-05T17:24:57Z</dcterms:created>
  <dcterms:modified xsi:type="dcterms:W3CDTF">2022-10-05T17:24:57Z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ditor">
    <vt:lpwstr>visual</vt:lpwstr>
  </property>
  <property fmtid="{D5CDD505-2E9C-101B-9397-08002B2CF9AE}" pid="3" name="execute">
    <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