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366" r:id="rId6"/>
    <p:sldId id="398" r:id="rId7"/>
    <p:sldId id="397" r:id="rId8"/>
    <p:sldId id="400" r:id="rId9"/>
    <p:sldId id="401" r:id="rId10"/>
    <p:sldId id="402" r:id="rId11"/>
    <p:sldId id="403" r:id="rId12"/>
    <p:sldId id="404" r:id="rId13"/>
    <p:sldId id="405" r:id="rId14"/>
    <p:sldId id="376" r:id="rId15"/>
  </p:sldIdLst>
  <p:sldSz cx="12192000" cy="6858000"/>
  <p:notesSz cx="6985000" cy="92837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5712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1272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orient="horz" pos="1956" userDrawn="1">
          <p15:clr>
            <a:srgbClr val="A4A3A4"/>
          </p15:clr>
        </p15:guide>
        <p15:guide id="8" pos="7392" userDrawn="1">
          <p15:clr>
            <a:srgbClr val="A4A3A4"/>
          </p15:clr>
        </p15:guide>
        <p15:guide id="9" pos="7176" userDrawn="1">
          <p15:clr>
            <a:srgbClr val="A4A3A4"/>
          </p15:clr>
        </p15:guide>
        <p15:guide id="10" pos="1723" userDrawn="1">
          <p15:clr>
            <a:srgbClr val="A4A3A4"/>
          </p15:clr>
        </p15:guide>
        <p15:guide id="11" pos="1392" userDrawn="1">
          <p15:clr>
            <a:srgbClr val="A4A3A4"/>
          </p15:clr>
        </p15:guide>
        <p15:guide id="12" orient="horz" pos="19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2BA8FF"/>
    <a:srgbClr val="66CC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5" autoAdjust="0"/>
    <p:restoredTop sz="66366" autoAdjust="0"/>
  </p:normalViewPr>
  <p:slideViewPr>
    <p:cSldViewPr snapToGrid="0" snapToObjects="1" showGuides="1">
      <p:cViewPr>
        <p:scale>
          <a:sx n="70" d="100"/>
          <a:sy n="70" d="100"/>
        </p:scale>
        <p:origin x="104" y="272"/>
      </p:cViewPr>
      <p:guideLst>
        <p:guide orient="horz" pos="3960"/>
        <p:guide pos="3816"/>
        <p:guide pos="5712"/>
        <p:guide orient="horz" pos="799"/>
        <p:guide orient="horz" pos="1272"/>
        <p:guide orient="horz" pos="2376"/>
        <p:guide orient="horz" pos="1956"/>
        <p:guide pos="7392"/>
        <p:guide pos="7176"/>
        <p:guide pos="1723"/>
        <p:guide pos="1392"/>
        <p:guide orient="horz" pos="19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19.01.17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19.01.17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5325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8501" y="4409757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28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70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790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8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702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8159751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00564"/>
            <a:ext cx="815975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816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24000" y="4623442"/>
            <a:ext cx="10725621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24000" y="5156546"/>
            <a:ext cx="9045853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81956" y="1202923"/>
            <a:ext cx="9346856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2381956" y="546274"/>
            <a:ext cx="9346856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0000" y="1656001"/>
            <a:ext cx="9312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0"/>
              </a:spcAft>
              <a:defRPr/>
            </a:lvl2pPr>
            <a:lvl3pPr marL="360000">
              <a:spcAft>
                <a:spcPts val="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00000" y="1080000"/>
            <a:ext cx="9312000" cy="36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282368" y="5687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CH" sz="1200" b="1" dirty="0">
                <a:solidFill>
                  <a:schemeClr val="bg1"/>
                </a:solidFill>
              </a:rPr>
              <a:t>Berner Fachhochschule Technik und Informatik</a:t>
            </a:r>
          </a:p>
          <a:p>
            <a:pPr lvl="0"/>
            <a:r>
              <a:rPr lang="de-CH" sz="1200" dirty="0">
                <a:solidFill>
                  <a:schemeClr val="bg1"/>
                </a:solidFill>
              </a:rPr>
              <a:t>Medizininformatik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725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09600" y="6300788"/>
            <a:ext cx="891751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BFH</a:t>
            </a:r>
            <a:r>
              <a:rPr lang="de-DE" sz="1000" baseline="0" dirty="0">
                <a:solidFill>
                  <a:srgbClr val="697D91"/>
                </a:solidFill>
                <a:latin typeface="Lucida Sans" pitchFamily="34" charset="0"/>
              </a:rPr>
              <a:t> | Medizininformatik | Software Engineering and Design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90" r:id="rId6"/>
    <p:sldLayoutId id="2147483795" r:id="rId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CH" dirty="0"/>
              <a:t>Case Study 1 - Task </a:t>
            </a:r>
            <a:r>
              <a:rPr lang="de-CH" dirty="0" smtClean="0"/>
              <a:t>14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>
                <a:cs typeface="Lucida Sans"/>
              </a:rPr>
              <a:t>19. Januar 2017, </a:t>
            </a:r>
            <a:r>
              <a:rPr lang="de-DE" dirty="0">
                <a:cs typeface="Lucida Sans"/>
              </a:rPr>
              <a:t>Team White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Technik und Informatik / Medizininformatik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80" y="1751601"/>
            <a:ext cx="2922966" cy="26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Bild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70"/>
          <a:stretch/>
        </p:blipFill>
        <p:spPr>
          <a:xfrm>
            <a:off x="587844" y="1751599"/>
            <a:ext cx="3380767" cy="267818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93"/>
          <a:stretch/>
        </p:blipFill>
        <p:spPr>
          <a:xfrm>
            <a:off x="3950323" y="1755104"/>
            <a:ext cx="3729766" cy="26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4850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697D91"/>
                </a:solidFill>
              </a:rPr>
              <a:t>Lessons learnt – Scrum retrospective</a:t>
            </a:r>
            <a:endParaRPr lang="en-CA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88903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Zu wenige Scrums durchgeführt (nicht täglich</a:t>
            </a:r>
            <a:r>
              <a:rPr lang="de-CH" sz="25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/>
              <a:t>Abwesenheit gewisser </a:t>
            </a:r>
            <a:r>
              <a:rPr lang="de-CH" sz="2500" dirty="0" smtClean="0"/>
              <a:t>Teammitglieder</a:t>
            </a:r>
            <a:endParaRPr lang="de-CH" sz="2500" dirty="0" smtClean="0"/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Zu viel Sonstiges besprochen </a:t>
            </a:r>
            <a:r>
              <a:rPr lang="de-CH" sz="2500" i="1" dirty="0" smtClean="0"/>
              <a:t>(jammern statt arbeiten!)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Bessere/realistischere Planung der Sprints -&gt; Erfahrung (fehlte)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Fokus auf Probleme der Umgebung statt der Programme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Sammlung </a:t>
            </a:r>
            <a:r>
              <a:rPr lang="de-CH" sz="2500" dirty="0"/>
              <a:t>an Erfahrungen im Bezug auf </a:t>
            </a:r>
            <a:r>
              <a:rPr lang="de-CH" sz="2500" dirty="0" smtClean="0"/>
              <a:t>Scrum</a:t>
            </a:r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3180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lph-login.de/wp-content/uploads/2016/02/Disku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53" y="1149927"/>
            <a:ext cx="6079199" cy="41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Inhalt</a:t>
            </a: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Live Vorführung 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Aufgabenaufteilung </a:t>
            </a:r>
            <a:r>
              <a:rPr lang="de-CH" sz="2500" dirty="0" smtClean="0"/>
              <a:t>pro </a:t>
            </a:r>
            <a:r>
              <a:rPr lang="de-DE" sz="2500" dirty="0" smtClean="0"/>
              <a:t>Teammitglied</a:t>
            </a:r>
          </a:p>
          <a:p>
            <a:pPr marL="285750" indent="-285750">
              <a:buFont typeface="Arial" charset="0"/>
              <a:buChar char="•"/>
            </a:pPr>
            <a:r>
              <a:rPr lang="en-CA" sz="2500" dirty="0" smtClean="0"/>
              <a:t>Lessons learnt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32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295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697D91"/>
                </a:solidFill>
              </a:rPr>
              <a:t>Demo Prototype</a:t>
            </a:r>
            <a:endParaRPr lang="de-CH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Live Vorführung</a:t>
            </a:r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35002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5013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697D91"/>
                </a:solidFill>
              </a:rPr>
              <a:t>Aufgabenaufteilung pro Teammitglied</a:t>
            </a:r>
            <a:endParaRPr lang="de-CH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91034"/>
              </p:ext>
            </p:extLst>
          </p:nvPr>
        </p:nvGraphicFramePr>
        <p:xfrm>
          <a:off x="2437310" y="1715679"/>
          <a:ext cx="776739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3997"/>
                <a:gridCol w="499339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Package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Teammitglieder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Controller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Interfaces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caldf1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Model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umern11,</a:t>
                      </a:r>
                      <a:r>
                        <a:rPr lang="de-CH" baseline="0" dirty="0" smtClean="0"/>
                        <a:t> caldf1, nedot1, heldf1, </a:t>
                      </a:r>
                      <a:r>
                        <a:rPr lang="de-CH" sz="1800" kern="1200" dirty="0" smtClean="0"/>
                        <a:t>nallm1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Persistence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nedot1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Test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 smtClean="0"/>
                        <a:t>nedot1, caldf1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Util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 smtClean="0"/>
                        <a:t>umern11, caldf1, nallm1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View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 smtClean="0"/>
                        <a:t>degeg1, heldf1, nallm1, caldf1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76228" y="205900"/>
            <a:ext cx="5013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697D91"/>
                </a:solidFill>
              </a:rPr>
              <a:t>Aufgabenaufteilung pro Teammitglied</a:t>
            </a:r>
            <a:endParaRPr lang="de-CH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8010"/>
              </p:ext>
            </p:extLst>
          </p:nvPr>
        </p:nvGraphicFramePr>
        <p:xfrm>
          <a:off x="1314922" y="774222"/>
          <a:ext cx="9950486" cy="56174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94376"/>
                <a:gridCol w="4956110"/>
              </a:tblGrid>
              <a:tr h="346486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Package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Teammitglieder</a:t>
                      </a:r>
                      <a:endParaRPr lang="de-CH" sz="1600" dirty="0"/>
                    </a:p>
                  </a:txBody>
                  <a:tcPr/>
                </a:tc>
              </a:tr>
              <a:tr h="346486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Controller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600" dirty="0" smtClean="0"/>
                    </a:p>
                  </a:txBody>
                  <a:tcPr/>
                </a:tc>
              </a:tr>
              <a:tr h="346486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Interfaces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caldf1</a:t>
                      </a:r>
                      <a:endParaRPr lang="de-CH" sz="1600" dirty="0"/>
                    </a:p>
                  </a:txBody>
                  <a:tcPr/>
                </a:tc>
              </a:tr>
              <a:tr h="121917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Model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baseline="0" dirty="0" smtClean="0"/>
                        <a:t>Client, </a:t>
                      </a:r>
                      <a:r>
                        <a:rPr lang="de-CH" sz="1600" baseline="0" dirty="0" err="1" smtClean="0"/>
                        <a:t>Caregiver</a:t>
                      </a:r>
                      <a:r>
                        <a:rPr lang="de-CH" sz="1600" baseline="0" dirty="0" smtClean="0"/>
                        <a:t>, Institution etc.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baseline="0" dirty="0" smtClean="0"/>
                        <a:t>Annotationen setzen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baseline="0" dirty="0" smtClean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 smtClean="0"/>
                    </a:p>
                    <a:p>
                      <a:r>
                        <a:rPr lang="de-CH" sz="1600" dirty="0" smtClean="0"/>
                        <a:t>umern11,</a:t>
                      </a:r>
                      <a:r>
                        <a:rPr lang="de-CH" sz="1600" baseline="0" dirty="0" smtClean="0"/>
                        <a:t> heldf1, </a:t>
                      </a:r>
                      <a:r>
                        <a:rPr lang="de-CH" sz="1600" kern="1200" dirty="0" smtClean="0"/>
                        <a:t>nallm1, heldf1</a:t>
                      </a:r>
                    </a:p>
                    <a:p>
                      <a:r>
                        <a:rPr lang="de-CH" sz="1600" dirty="0" smtClean="0"/>
                        <a:t>nedot1</a:t>
                      </a:r>
                    </a:p>
                    <a:p>
                      <a:r>
                        <a:rPr lang="de-CH" sz="1600" dirty="0" smtClean="0"/>
                        <a:t>caldf1</a:t>
                      </a:r>
                    </a:p>
                  </a:txBody>
                  <a:tcPr/>
                </a:tc>
              </a:tr>
              <a:tr h="889986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Persistence</a:t>
                      </a:r>
                      <a:endParaRPr lang="de-CH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dirty="0" smtClean="0"/>
                        <a:t>Definierung</a:t>
                      </a:r>
                      <a:r>
                        <a:rPr lang="de-CH" sz="1600" baseline="0" dirty="0" smtClean="0"/>
                        <a:t> der Datenbankstruktur</a:t>
                      </a:r>
                      <a:endParaRPr lang="de-CH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dirty="0" smtClean="0"/>
                        <a:t>Datenbankanbindung mit 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dirty="0" smtClean="0"/>
                    </a:p>
                    <a:p>
                      <a:r>
                        <a:rPr lang="de-CH" sz="1600" dirty="0" smtClean="0"/>
                        <a:t>nedot1, umern11</a:t>
                      </a:r>
                    </a:p>
                    <a:p>
                      <a:r>
                        <a:rPr lang="de-CH" sz="1600" dirty="0" smtClean="0"/>
                        <a:t>nedot1</a:t>
                      </a:r>
                      <a:endParaRPr lang="de-CH" sz="1600" dirty="0"/>
                    </a:p>
                  </a:txBody>
                  <a:tcPr/>
                </a:tc>
              </a:tr>
              <a:tr h="59804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1600" dirty="0" err="1" smtClean="0"/>
                        <a:t>Testerklassen</a:t>
                      </a:r>
                      <a:endParaRPr lang="de-CH" sz="160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sz="1600" dirty="0" smtClean="0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kern="1200" dirty="0" smtClean="0"/>
                    </a:p>
                    <a:p>
                      <a:r>
                        <a:rPr lang="de-CH" sz="1600" kern="1200" dirty="0" smtClean="0"/>
                        <a:t>nedot1</a:t>
                      </a:r>
                    </a:p>
                    <a:p>
                      <a:r>
                        <a:rPr lang="de-CH" sz="1600" kern="1200" dirty="0" smtClean="0"/>
                        <a:t>caldf1</a:t>
                      </a:r>
                      <a:endParaRPr lang="de-CH" sz="1600" dirty="0"/>
                    </a:p>
                  </a:txBody>
                  <a:tcPr/>
                </a:tc>
              </a:tr>
              <a:tr h="346486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Util</a:t>
                      </a:r>
                      <a:endParaRPr lang="de-CH" sz="16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sz="1600" dirty="0" err="1" smtClean="0"/>
                        <a:t>Enum</a:t>
                      </a:r>
                      <a:endParaRPr lang="de-CH" sz="16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sz="1600" dirty="0" err="1" smtClean="0"/>
                        <a:t>Validater</a:t>
                      </a:r>
                      <a:r>
                        <a:rPr lang="de-CH" sz="1600" dirty="0" smtClean="0"/>
                        <a:t>, </a:t>
                      </a:r>
                      <a:r>
                        <a:rPr lang="de-CH" sz="1600" dirty="0" err="1" smtClean="0"/>
                        <a:t>Exception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kern="1200" dirty="0" smtClean="0"/>
                    </a:p>
                    <a:p>
                      <a:r>
                        <a:rPr lang="de-CH" sz="1600" kern="1200" dirty="0" smtClean="0"/>
                        <a:t>umern11, nallm1</a:t>
                      </a:r>
                    </a:p>
                    <a:p>
                      <a:r>
                        <a:rPr lang="de-CH" sz="1600" kern="1200" dirty="0" smtClean="0"/>
                        <a:t>caldf1</a:t>
                      </a:r>
                      <a:endParaRPr lang="de-CH" sz="1600" dirty="0"/>
                    </a:p>
                  </a:txBody>
                  <a:tcPr/>
                </a:tc>
              </a:tr>
              <a:tr h="59804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View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dirty="0" smtClean="0"/>
                        <a:t>GUI</a:t>
                      </a:r>
                      <a:r>
                        <a:rPr lang="de-CH" sz="1600" baseline="0" dirty="0" smtClean="0"/>
                        <a:t> mit </a:t>
                      </a:r>
                      <a:r>
                        <a:rPr lang="de-CH" sz="1600" baseline="0" dirty="0" err="1" smtClean="0"/>
                        <a:t>V</a:t>
                      </a:r>
                      <a:r>
                        <a:rPr lang="de-CH" sz="1600" dirty="0" err="1" smtClean="0"/>
                        <a:t>aadin</a:t>
                      </a:r>
                      <a:endParaRPr lang="de-CH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600" dirty="0" smtClean="0"/>
                        <a:t>Review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600" kern="1200" dirty="0" smtClean="0"/>
                    </a:p>
                    <a:p>
                      <a:r>
                        <a:rPr lang="de-CH" sz="1600" kern="1200" dirty="0" smtClean="0"/>
                        <a:t>degeg1</a:t>
                      </a:r>
                    </a:p>
                    <a:p>
                      <a:r>
                        <a:rPr lang="de-CH" sz="1600" kern="1200" dirty="0" smtClean="0"/>
                        <a:t>caldf1</a:t>
                      </a:r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5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3658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697D91"/>
                </a:solidFill>
              </a:rPr>
              <a:t>Lessons learnt - Storyboard</a:t>
            </a:r>
            <a:endParaRPr lang="en-CA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Bessere Teamkoordination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Wurden im Verlauf zu wenig berücksichtigt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Teilweise zu detaillierte Storyboards</a:t>
            </a:r>
          </a:p>
          <a:p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8049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402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697D91"/>
                </a:solidFill>
              </a:rPr>
              <a:t>Lessons learnt - Requirements</a:t>
            </a:r>
            <a:endParaRPr lang="en-CA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Viele Inputs aus Interview -&gt; hilfreich für </a:t>
            </a:r>
            <a:r>
              <a:rPr lang="de-CH" sz="2500" dirty="0"/>
              <a:t>R</a:t>
            </a:r>
            <a:r>
              <a:rPr lang="de-CH" sz="2500" dirty="0" smtClean="0"/>
              <a:t>equirements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Klarere Definitionen der Funktionalitäten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Ungenügende Abstimmung der einzelnen Schritte</a:t>
            </a:r>
          </a:p>
        </p:txBody>
      </p:sp>
    </p:spTree>
    <p:extLst>
      <p:ext uri="{BB962C8B-B14F-4D97-AF65-F5344CB8AC3E}">
        <p14:creationId xmlns:p14="http://schemas.microsoft.com/office/powerpoint/2010/main" val="15080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309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697D91"/>
                </a:solidFill>
              </a:rPr>
              <a:t>Lessons learnt - Design</a:t>
            </a:r>
            <a:endParaRPr lang="en-CA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04573" y="1699948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Sehr zeitaufwendig -&gt; Erfahrung (fehlte)</a:t>
            </a:r>
          </a:p>
        </p:txBody>
      </p:sp>
    </p:spTree>
    <p:extLst>
      <p:ext uri="{BB962C8B-B14F-4D97-AF65-F5344CB8AC3E}">
        <p14:creationId xmlns:p14="http://schemas.microsoft.com/office/powerpoint/2010/main" val="26081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4295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697D91"/>
                </a:solidFill>
              </a:rPr>
              <a:t>Lessons learnt </a:t>
            </a:r>
            <a:r>
              <a:rPr lang="de-CH" b="1" dirty="0" smtClean="0">
                <a:solidFill>
                  <a:srgbClr val="697D91"/>
                </a:solidFill>
              </a:rPr>
              <a:t>- Implementation</a:t>
            </a:r>
            <a:endParaRPr lang="de-CH" b="1" dirty="0">
              <a:solidFill>
                <a:srgbClr val="697D9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Vielmals fehlendes Wissen und fehlende Routine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Einige Hürden bei der Implementation z.B. Datenbank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Erschwerter Einstig durch Wahl von </a:t>
            </a:r>
            <a:r>
              <a:rPr lang="de-CH" sz="2500" dirty="0" err="1" smtClean="0"/>
              <a:t>g</a:t>
            </a:r>
            <a:r>
              <a:rPr lang="de-CH" sz="2500" dirty="0" err="1" smtClean="0"/>
              <a:t>it</a:t>
            </a:r>
            <a:endParaRPr lang="de-CH" sz="2500" dirty="0" smtClean="0"/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Aufwand unterschätzt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Grosser </a:t>
            </a:r>
            <a:r>
              <a:rPr lang="de-CH" sz="2500" dirty="0"/>
              <a:t>Z</a:t>
            </a:r>
            <a:r>
              <a:rPr lang="de-CH" sz="2500" dirty="0" smtClean="0"/>
              <a:t>eitaufwand bei der Problemfindung/-lösung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Nicht laufend</a:t>
            </a:r>
            <a:r>
              <a:rPr lang="de-CH" sz="2500" dirty="0" smtClean="0"/>
              <a:t> </a:t>
            </a:r>
            <a:r>
              <a:rPr lang="de-CH" sz="2500" dirty="0" smtClean="0"/>
              <a:t>kommentiert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/>
              <a:t>Programmierfähigkeiten </a:t>
            </a:r>
            <a:r>
              <a:rPr lang="de-CH" sz="2500" dirty="0" smtClean="0"/>
              <a:t>verbessert</a:t>
            </a:r>
            <a:endParaRPr lang="de-CH" sz="2500" dirty="0"/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Big Picture bzgl. </a:t>
            </a:r>
            <a:r>
              <a:rPr lang="de-CH" sz="2500" dirty="0" smtClean="0"/>
              <a:t>Programmierung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 smtClean="0"/>
              <a:t>Testdateien (.</a:t>
            </a:r>
            <a:r>
              <a:rPr lang="de-CH" sz="2500" dirty="0" err="1" smtClean="0"/>
              <a:t>txt</a:t>
            </a:r>
            <a:r>
              <a:rPr lang="de-CH" sz="2500" dirty="0" smtClean="0"/>
              <a:t>) zu Beginn erstellen</a:t>
            </a:r>
            <a:endParaRPr lang="de-CH" sz="2500" dirty="0"/>
          </a:p>
        </p:txBody>
      </p:sp>
    </p:spTree>
    <p:extLst>
      <p:ext uri="{BB962C8B-B14F-4D97-AF65-F5344CB8AC3E}">
        <p14:creationId xmlns:p14="http://schemas.microsoft.com/office/powerpoint/2010/main" val="34883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238ac175-5152-443e-bf42-417a27926292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280</Words>
  <Application>Microsoft Macintosh PowerPoint</Application>
  <PresentationFormat>Breitbild</PresentationFormat>
  <Paragraphs>167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</vt:lpstr>
      <vt:lpstr>Case Study 1 - Task 14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Microsoft Office-Anwender</cp:lastModifiedBy>
  <cp:revision>704</cp:revision>
  <cp:lastPrinted>2016-11-18T09:27:44Z</cp:lastPrinted>
  <dcterms:created xsi:type="dcterms:W3CDTF">2013-04-25T14:36:44Z</dcterms:created>
  <dcterms:modified xsi:type="dcterms:W3CDTF">2017-01-19T10:39:11Z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