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377" r:id="rId6"/>
    <p:sldId id="378" r:id="rId7"/>
    <p:sldId id="379" r:id="rId8"/>
    <p:sldId id="380" r:id="rId9"/>
    <p:sldId id="381" r:id="rId10"/>
    <p:sldId id="382" r:id="rId11"/>
    <p:sldId id="384" r:id="rId12"/>
    <p:sldId id="385" r:id="rId13"/>
    <p:sldId id="389" r:id="rId14"/>
    <p:sldId id="387" r:id="rId15"/>
    <p:sldId id="388" r:id="rId16"/>
    <p:sldId id="376" r:id="rId17"/>
  </p:sldIdLst>
  <p:sldSz cx="12192000" cy="6858000"/>
  <p:notesSz cx="6985000" cy="92837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715" userDrawn="1">
          <p15:clr>
            <a:srgbClr val="A4A3A4"/>
          </p15:clr>
        </p15:guide>
        <p15:guide id="4" orient="horz" pos="799" userDrawn="1">
          <p15:clr>
            <a:srgbClr val="A4A3A4"/>
          </p15:clr>
        </p15:guide>
        <p15:guide id="5" orient="horz" pos="1272" userDrawn="1">
          <p15:clr>
            <a:srgbClr val="A4A3A4"/>
          </p15:clr>
        </p15:guide>
        <p15:guide id="6" orient="horz" pos="2376" userDrawn="1">
          <p15:clr>
            <a:srgbClr val="A4A3A4"/>
          </p15:clr>
        </p15:guide>
        <p15:guide id="7" orient="horz" pos="1956" userDrawn="1">
          <p15:clr>
            <a:srgbClr val="A4A3A4"/>
          </p15:clr>
        </p15:guide>
        <p15:guide id="8" pos="7392" userDrawn="1">
          <p15:clr>
            <a:srgbClr val="A4A3A4"/>
          </p15:clr>
        </p15:guide>
        <p15:guide id="9" pos="7176" userDrawn="1">
          <p15:clr>
            <a:srgbClr val="A4A3A4"/>
          </p15:clr>
        </p15:guide>
        <p15:guide id="10" pos="1723" userDrawn="1">
          <p15:clr>
            <a:srgbClr val="A4A3A4"/>
          </p15:clr>
        </p15:guide>
        <p15:guide id="11" pos="1392" userDrawn="1">
          <p15:clr>
            <a:srgbClr val="A4A3A4"/>
          </p15:clr>
        </p15:guide>
        <p15:guide id="12" orient="horz" pos="19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FF"/>
    <a:srgbClr val="2BA8FF"/>
    <a:srgbClr val="66CCFF"/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54" autoAdjust="0"/>
    <p:restoredTop sz="87346" autoAdjust="0"/>
  </p:normalViewPr>
  <p:slideViewPr>
    <p:cSldViewPr snapToGrid="0" snapToObjects="1" showGuides="1">
      <p:cViewPr varScale="1">
        <p:scale>
          <a:sx n="92" d="100"/>
          <a:sy n="92" d="100"/>
        </p:scale>
        <p:origin x="768" y="192"/>
      </p:cViewPr>
      <p:guideLst>
        <p:guide orient="horz" pos="3960"/>
        <p:guide pos="3840"/>
        <p:guide pos="5715"/>
        <p:guide orient="horz" pos="799"/>
        <p:guide orient="horz" pos="1272"/>
        <p:guide orient="horz" pos="2376"/>
        <p:guide orient="horz" pos="1956"/>
        <p:guide pos="7392"/>
        <p:guide pos="7176"/>
        <p:guide pos="1723"/>
        <p:guide pos="1392"/>
        <p:guide orient="horz" pos="19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02.12.16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02.12.16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95325"/>
            <a:ext cx="6191250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98501" y="4409757"/>
            <a:ext cx="5588000" cy="41776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9717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702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8719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3864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3331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0965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3836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8913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612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81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" y="1619251"/>
            <a:ext cx="8159751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" y="4500564"/>
            <a:ext cx="8159751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97297" y="6253843"/>
            <a:ext cx="8289271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315914"/>
            <a:ext cx="2040467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816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624000" y="4623442"/>
            <a:ext cx="10725621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24000" y="5156546"/>
            <a:ext cx="9045853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6008" y="6299494"/>
            <a:ext cx="9053845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9567" y="6300789"/>
            <a:ext cx="1441451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1633539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" y="4513264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97297" y="6253843"/>
            <a:ext cx="8289271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315914"/>
            <a:ext cx="2040467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09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3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6008" y="6299494"/>
            <a:ext cx="9053845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9567" y="6300789"/>
            <a:ext cx="1441451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" y="1633539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4513264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09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3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" y="1633539"/>
            <a:ext cx="93599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4513264"/>
            <a:ext cx="93599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09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3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81956" y="1202923"/>
            <a:ext cx="9346856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2381956" y="546274"/>
            <a:ext cx="9346856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00000" y="1656001"/>
            <a:ext cx="9312000" cy="4525963"/>
          </a:xfrm>
          <a:prstGeom prst="rect">
            <a:avLst/>
          </a:prstGeom>
        </p:spPr>
        <p:txBody>
          <a:bodyPr/>
          <a:lstStyle>
            <a:lvl2pPr>
              <a:spcAft>
                <a:spcPts val="0"/>
              </a:spcAft>
              <a:defRPr/>
            </a:lvl2pPr>
            <a:lvl3pPr marL="360000">
              <a:spcAft>
                <a:spcPts val="0"/>
              </a:spcAft>
              <a:defRPr/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400000" y="1080000"/>
            <a:ext cx="9312000" cy="36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2282368" y="56872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CH" sz="1200" b="1" dirty="0">
                <a:solidFill>
                  <a:schemeClr val="bg1"/>
                </a:solidFill>
              </a:rPr>
              <a:t>Berner Fachhochschule Technik und Informatik</a:t>
            </a:r>
          </a:p>
          <a:p>
            <a:pPr lvl="0"/>
            <a:r>
              <a:rPr lang="de-CH" sz="1200" dirty="0">
                <a:solidFill>
                  <a:schemeClr val="bg1"/>
                </a:solidFill>
              </a:rPr>
              <a:t>Medizininformatik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87253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609600" y="6300788"/>
            <a:ext cx="891751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BFH</a:t>
            </a:r>
            <a:r>
              <a:rPr lang="de-DE" sz="1000" baseline="0" dirty="0">
                <a:solidFill>
                  <a:srgbClr val="697D91"/>
                </a:solidFill>
                <a:latin typeface="Lucida Sans" pitchFamily="34" charset="0"/>
              </a:rPr>
              <a:t> | Medizininformatik | Software Engineering </a:t>
            </a:r>
            <a:r>
              <a:rPr lang="de-DE" sz="1000" baseline="0" dirty="0" err="1">
                <a:solidFill>
                  <a:srgbClr val="697D91"/>
                </a:solidFill>
                <a:latin typeface="Lucida Sans" pitchFamily="34" charset="0"/>
              </a:rPr>
              <a:t>and</a:t>
            </a:r>
            <a:r>
              <a:rPr lang="de-DE" sz="1000" baseline="0" dirty="0">
                <a:solidFill>
                  <a:srgbClr val="697D91"/>
                </a:solidFill>
                <a:latin typeface="Lucida Sans" pitchFamily="34" charset="0"/>
              </a:rPr>
              <a:t> Design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9020456" y="6241257"/>
            <a:ext cx="2391256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90" r:id="rId6"/>
    <p:sldLayoutId id="2147483795" r:id="rId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CH"/>
              <a:t>Case Study 1 - Task 9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>
                <a:cs typeface="Lucida Sans"/>
              </a:rPr>
              <a:t>2. Dezember 2016, Team White</a:t>
            </a:r>
            <a:endParaRPr lang="de-DE" dirty="0"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Technik und Informatik / Medizininformatik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119" y="1940748"/>
            <a:ext cx="3526725" cy="234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CH"/>
              <a:t>Case Study 1 - Task 10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>
                <a:cs typeface="Lucida Sans"/>
              </a:rPr>
              <a:t>2. Dezember 2016, Team White</a:t>
            </a:r>
            <a:endParaRPr lang="de-DE" dirty="0"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Technik und Informatik / Medizininformatik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119" y="1940748"/>
            <a:ext cx="3526725" cy="234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437310" y="474086"/>
            <a:ext cx="4136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697D91"/>
                </a:solidFill>
              </a:rPr>
              <a:t>Scrum Setup – </a:t>
            </a:r>
            <a:r>
              <a:rPr lang="de-CH" b="1" dirty="0" err="1">
                <a:solidFill>
                  <a:srgbClr val="697D91"/>
                </a:solidFill>
              </a:rPr>
              <a:t>Product</a:t>
            </a:r>
            <a:r>
              <a:rPr lang="de-CH" b="1" dirty="0">
                <a:solidFill>
                  <a:srgbClr val="697D91"/>
                </a:solidFill>
              </a:rPr>
              <a:t> </a:t>
            </a:r>
            <a:r>
              <a:rPr lang="de-CH" b="1" dirty="0" err="1">
                <a:solidFill>
                  <a:srgbClr val="697D91"/>
                </a:solidFill>
              </a:rPr>
              <a:t>Backlog</a:t>
            </a:r>
            <a:endParaRPr lang="de-CH" b="1" dirty="0">
              <a:solidFill>
                <a:srgbClr val="697D91"/>
              </a:solidFill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20" y="1574800"/>
            <a:ext cx="10334979" cy="34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6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437310" y="474086"/>
            <a:ext cx="3902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697D91"/>
                </a:solidFill>
              </a:rPr>
              <a:t>Scrum Setup – Sprint </a:t>
            </a:r>
            <a:r>
              <a:rPr lang="de-CH" b="1" dirty="0" err="1">
                <a:solidFill>
                  <a:srgbClr val="697D91"/>
                </a:solidFill>
              </a:rPr>
              <a:t>Backlog</a:t>
            </a:r>
            <a:endParaRPr lang="de-CH" b="1" dirty="0">
              <a:solidFill>
                <a:srgbClr val="697D91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18" y="1894875"/>
            <a:ext cx="10764227" cy="17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tps://lph-login.de/wp-content/uploads/2016/02/Diskus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53" y="1149927"/>
            <a:ext cx="6079199" cy="413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8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437310" y="474086"/>
            <a:ext cx="931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697D91"/>
                </a:solidFill>
              </a:rPr>
              <a:t>Inhalt</a:t>
            </a:r>
          </a:p>
        </p:txBody>
      </p:sp>
      <p:sp>
        <p:nvSpPr>
          <p:cNvPr id="2" name="Rechteck 1"/>
          <p:cNvSpPr/>
          <p:nvPr/>
        </p:nvSpPr>
        <p:spPr>
          <a:xfrm>
            <a:off x="1980114" y="1536175"/>
            <a:ext cx="76511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de-DE" sz="2000" dirty="0"/>
          </a:p>
        </p:txBody>
      </p:sp>
      <p:sp>
        <p:nvSpPr>
          <p:cNvPr id="4" name="Rechteck 3"/>
          <p:cNvSpPr/>
          <p:nvPr/>
        </p:nvSpPr>
        <p:spPr>
          <a:xfrm>
            <a:off x="2437310" y="1536174"/>
            <a:ext cx="7651141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CH" sz="2500" dirty="0"/>
              <a:t>Software Architektur</a:t>
            </a:r>
          </a:p>
          <a:p>
            <a:pPr marL="285750" indent="-285750">
              <a:buFont typeface="Arial" charset="0"/>
              <a:buChar char="•"/>
            </a:pPr>
            <a:r>
              <a:rPr lang="de-CH" sz="2500" dirty="0"/>
              <a:t>Functional/Non-Functional Requirements</a:t>
            </a:r>
          </a:p>
          <a:p>
            <a:pPr marL="285750" indent="-285750">
              <a:buFont typeface="Arial" charset="0"/>
              <a:buChar char="•"/>
            </a:pPr>
            <a:r>
              <a:rPr lang="de-CH" sz="2500" dirty="0"/>
              <a:t>Scrum Setup</a:t>
            </a:r>
            <a:endParaRPr lang="en-CA" sz="2500" dirty="0"/>
          </a:p>
          <a:p>
            <a:pPr marL="285750" indent="-285750">
              <a:buFont typeface="Arial" charset="0"/>
              <a:buChar char="•"/>
            </a:pPr>
            <a:r>
              <a:rPr lang="de-CH" sz="2500" dirty="0"/>
              <a:t>Diskussion</a:t>
            </a:r>
          </a:p>
          <a:p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1627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437310" y="474086"/>
            <a:ext cx="2855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697D91"/>
                </a:solidFill>
              </a:rPr>
              <a:t>Software Architektur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310" y="1130552"/>
            <a:ext cx="8637016" cy="48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437310" y="474086"/>
            <a:ext cx="2855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697D91"/>
                </a:solidFill>
              </a:rPr>
              <a:t>Software Architektur</a:t>
            </a: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310" y="935751"/>
            <a:ext cx="9097448" cy="52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437310" y="474086"/>
            <a:ext cx="2855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697D91"/>
                </a:solidFill>
              </a:rPr>
              <a:t>Software Architektur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84" y="1121598"/>
            <a:ext cx="8870744" cy="50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437310" y="474086"/>
            <a:ext cx="2855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697D91"/>
                </a:solidFill>
              </a:rPr>
              <a:t>Software Architektur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310" y="935750"/>
            <a:ext cx="8754946" cy="50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437310" y="474086"/>
            <a:ext cx="2855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697D91"/>
                </a:solidFill>
              </a:rPr>
              <a:t>Software Architektur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309" y="1188719"/>
            <a:ext cx="9225629" cy="471830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126654" y="3542543"/>
            <a:ext cx="569229" cy="80539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437310" y="474086"/>
            <a:ext cx="3383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697D91"/>
                </a:solidFill>
              </a:rPr>
              <a:t>Functional Requirements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1631950"/>
            <a:ext cx="8845034" cy="403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437310" y="474086"/>
            <a:ext cx="4010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697D91"/>
                </a:solidFill>
              </a:rPr>
              <a:t>Non-</a:t>
            </a:r>
            <a:r>
              <a:rPr lang="de-CH" b="1" dirty="0" err="1">
                <a:solidFill>
                  <a:srgbClr val="697D91"/>
                </a:solidFill>
              </a:rPr>
              <a:t>Functional</a:t>
            </a:r>
            <a:r>
              <a:rPr lang="de-CH" b="1" dirty="0">
                <a:solidFill>
                  <a:srgbClr val="697D91"/>
                </a:solidFill>
              </a:rPr>
              <a:t> Requirements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768" y="1373900"/>
            <a:ext cx="10225532" cy="464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B07C9B-62EC-4346-AB37-FD9874CBA0EB}">
  <ds:schemaRefs>
    <ds:schemaRef ds:uri="http://purl.org/dc/elements/1.1/"/>
    <ds:schemaRef ds:uri="http://purl.org/dc/terms/"/>
    <ds:schemaRef ds:uri="http://schemas.microsoft.com/office/2006/documentManagement/types"/>
    <ds:schemaRef ds:uri="238ac175-5152-443e-bf42-417a27926292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78</Words>
  <Application>Microsoft Macintosh PowerPoint</Application>
  <PresentationFormat>Breitbild</PresentationFormat>
  <Paragraphs>38</Paragraphs>
  <Slides>13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Calibri</vt:lpstr>
      <vt:lpstr>Lucida Grande</vt:lpstr>
      <vt:lpstr>Lucida Sans</vt:lpstr>
      <vt:lpstr>Lucida Sans Unicode</vt:lpstr>
      <vt:lpstr>MS PGothic</vt:lpstr>
      <vt:lpstr>ＭＳ Ｐゴシック</vt:lpstr>
      <vt:lpstr>BFH_PPT_Vorlage</vt:lpstr>
      <vt:lpstr>Case Study 1 - Task 9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Case Study 1 - Task 10</vt:lpstr>
      <vt:lpstr>PowerPoint-Präsentation</vt:lpstr>
      <vt:lpstr>PowerPoint-Präsentation</vt:lpstr>
      <vt:lpstr>PowerPoint-Präsentation</vt:lpstr>
    </vt:vector>
  </TitlesOfParts>
  <Company>Berner Fachhochschule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Gian-Andrea Degen</cp:lastModifiedBy>
  <cp:revision>649</cp:revision>
  <cp:lastPrinted>2013-08-29T07:37:32Z</cp:lastPrinted>
  <dcterms:created xsi:type="dcterms:W3CDTF">2013-04-25T14:36:44Z</dcterms:created>
  <dcterms:modified xsi:type="dcterms:W3CDTF">2016-12-02T08:21:48Z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