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4156A1"/>
    <a:srgbClr val="D4A055"/>
    <a:srgbClr val="F4D03F"/>
    <a:srgbClr val="CC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884BDA-E59D-460E-970E-611EFB756448}" v="716" dt="2025-06-19T19:02:50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1" autoAdjust="0"/>
    <p:restoredTop sz="94783" autoAdjust="0"/>
  </p:normalViewPr>
  <p:slideViewPr>
    <p:cSldViewPr snapToGrid="0">
      <p:cViewPr varScale="1">
        <p:scale>
          <a:sx n="23" d="100"/>
          <a:sy n="23" d="100"/>
        </p:scale>
        <p:origin x="678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79857442190239"/>
          <c:y val="0.10858719484507103"/>
          <c:w val="0.86579535822421727"/>
          <c:h val="0.787884014098211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LP - P(50%)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Sheet1!$H$2:$H$4</c:f>
                <c:numCache>
                  <c:formatCode>General</c:formatCode>
                  <c:ptCount val="3"/>
                  <c:pt idx="0">
                    <c:v>0.83336812158860796</c:v>
                  </c:pt>
                  <c:pt idx="1">
                    <c:v>0.64355343790706299</c:v>
                  </c:pt>
                  <c:pt idx="2">
                    <c:v>0.51512481522066567</c:v>
                  </c:pt>
                </c:numCache>
              </c:numRef>
            </c:plus>
            <c:minus>
              <c:numRef>
                <c:f>Sheet1!$H$2:$H$4</c:f>
                <c:numCache>
                  <c:formatCode>General</c:formatCode>
                  <c:ptCount val="3"/>
                  <c:pt idx="0">
                    <c:v>0.83336812158860796</c:v>
                  </c:pt>
                  <c:pt idx="1">
                    <c:v>0.64355343790706299</c:v>
                  </c:pt>
                  <c:pt idx="2">
                    <c:v>0.51512481522066567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bg1"/>
                </a:solidFill>
                <a:round/>
              </a:ln>
              <a:effectLst/>
            </c:spPr>
          </c:errBars>
          <c:cat>
            <c:strRef>
              <c:f>Sheet1!$A$2:$A$4</c:f>
              <c:strCache>
                <c:ptCount val="3"/>
                <c:pt idx="0">
                  <c:v>Starter</c:v>
                </c:pt>
                <c:pt idx="1">
                  <c:v>Grower</c:v>
                </c:pt>
                <c:pt idx="2">
                  <c:v>Finisher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 formatCode="0.00">
                  <c:v>298.17854999999997</c:v>
                </c:pt>
                <c:pt idx="1">
                  <c:v>285.58109999999999</c:v>
                </c:pt>
                <c:pt idx="2">
                  <c:v>265.46354000000002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54-47DD-BAF2-F2C7F5D2F0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LP-SD - P(69%)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Sheet1!$H$2:$H$4</c:f>
                <c:numCache>
                  <c:formatCode>General</c:formatCode>
                  <c:ptCount val="3"/>
                  <c:pt idx="0">
                    <c:v>0.83336812158860796</c:v>
                  </c:pt>
                  <c:pt idx="1">
                    <c:v>0.64355343790706299</c:v>
                  </c:pt>
                  <c:pt idx="2">
                    <c:v>0.51512481522066567</c:v>
                  </c:pt>
                </c:numCache>
              </c:numRef>
            </c:plus>
            <c:minus>
              <c:numRef>
                <c:f>Sheet1!$H$2:$H$4</c:f>
                <c:numCache>
                  <c:formatCode>General</c:formatCode>
                  <c:ptCount val="3"/>
                  <c:pt idx="0">
                    <c:v>0.83336812158860796</c:v>
                  </c:pt>
                  <c:pt idx="1">
                    <c:v>0.64355343790706299</c:v>
                  </c:pt>
                  <c:pt idx="2">
                    <c:v>0.51512481522066567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bg1"/>
                </a:solidFill>
                <a:round/>
              </a:ln>
              <a:effectLst/>
            </c:spPr>
          </c:errBars>
          <c:cat>
            <c:strRef>
              <c:f>Sheet1!$A$2:$A$4</c:f>
              <c:strCache>
                <c:ptCount val="3"/>
                <c:pt idx="0">
                  <c:v>Starter</c:v>
                </c:pt>
                <c:pt idx="1">
                  <c:v>Grower</c:v>
                </c:pt>
                <c:pt idx="2">
                  <c:v>Finisher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 formatCode="0.00">
                  <c:v>303.79378000000003</c:v>
                </c:pt>
                <c:pt idx="1">
                  <c:v>291.68056999999999</c:v>
                </c:pt>
                <c:pt idx="2">
                  <c:v>271.01013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54-47DD-BAF2-F2C7F5D2F0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LP-Approx - P(69%)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2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Sheet1!$H$2:$H$4</c:f>
                <c:numCache>
                  <c:formatCode>General</c:formatCode>
                  <c:ptCount val="3"/>
                  <c:pt idx="0">
                    <c:v>0.83336812158860796</c:v>
                  </c:pt>
                  <c:pt idx="1">
                    <c:v>0.64355343790706299</c:v>
                  </c:pt>
                  <c:pt idx="2">
                    <c:v>0.51512481522066567</c:v>
                  </c:pt>
                </c:numCache>
              </c:numRef>
            </c:plus>
            <c:minus>
              <c:numRef>
                <c:f>Sheet1!$H$2:$H$4</c:f>
                <c:numCache>
                  <c:formatCode>General</c:formatCode>
                  <c:ptCount val="3"/>
                  <c:pt idx="0">
                    <c:v>0.83336812158860796</c:v>
                  </c:pt>
                  <c:pt idx="1">
                    <c:v>0.64355343790706299</c:v>
                  </c:pt>
                  <c:pt idx="2">
                    <c:v>0.51512481522066567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bg1"/>
                </a:solidFill>
                <a:round/>
              </a:ln>
              <a:effectLst/>
            </c:spPr>
          </c:errBars>
          <c:cat>
            <c:strRef>
              <c:f>Sheet1!$A$2:$A$4</c:f>
              <c:strCache>
                <c:ptCount val="3"/>
                <c:pt idx="0">
                  <c:v>Starter</c:v>
                </c:pt>
                <c:pt idx="1">
                  <c:v>Grower</c:v>
                </c:pt>
                <c:pt idx="2">
                  <c:v>Finisher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 formatCode="0.00">
                  <c:v>303.66016000000002</c:v>
                </c:pt>
                <c:pt idx="1">
                  <c:v>291.54712999999998</c:v>
                </c:pt>
                <c:pt idx="2">
                  <c:v>270.89157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54-47DD-BAF2-F2C7F5D2F0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 - P(69%)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Sheet1!$H$2:$H$4</c:f>
                <c:numCache>
                  <c:formatCode>General</c:formatCode>
                  <c:ptCount val="3"/>
                  <c:pt idx="0">
                    <c:v>0.83336812158860796</c:v>
                  </c:pt>
                  <c:pt idx="1">
                    <c:v>0.64355343790706299</c:v>
                  </c:pt>
                  <c:pt idx="2">
                    <c:v>0.51512481522066567</c:v>
                  </c:pt>
                </c:numCache>
              </c:numRef>
            </c:plus>
            <c:minus>
              <c:numRef>
                <c:f>Sheet1!$H$2:$H$4</c:f>
                <c:numCache>
                  <c:formatCode>General</c:formatCode>
                  <c:ptCount val="3"/>
                  <c:pt idx="0">
                    <c:v>0.83336812158860796</c:v>
                  </c:pt>
                  <c:pt idx="1">
                    <c:v>0.64355343790706299</c:v>
                  </c:pt>
                  <c:pt idx="2">
                    <c:v>0.51512481522066567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bg1"/>
                </a:solidFill>
                <a:round/>
              </a:ln>
              <a:effectLst/>
            </c:spPr>
          </c:errBars>
          <c:cat>
            <c:strRef>
              <c:f>Sheet1!$A$2:$A$4</c:f>
              <c:strCache>
                <c:ptCount val="3"/>
                <c:pt idx="0">
                  <c:v>Starter</c:v>
                </c:pt>
                <c:pt idx="1">
                  <c:v>Grower</c:v>
                </c:pt>
                <c:pt idx="2">
                  <c:v>Finisher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 formatCode="0.00">
                  <c:v>301.85806000000002</c:v>
                </c:pt>
                <c:pt idx="1">
                  <c:v>289.58864</c:v>
                </c:pt>
                <c:pt idx="2">
                  <c:v>269.19747999999998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54-47DD-BAF2-F2C7F5D2F0A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18"/>
        <c:axId val="1254183648"/>
        <c:axId val="771242528"/>
      </c:barChart>
      <c:catAx>
        <c:axId val="125418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242528"/>
        <c:crosses val="autoZero"/>
        <c:auto val="1"/>
        <c:lblAlgn val="ctr"/>
        <c:lblOffset val="100"/>
        <c:noMultiLvlLbl val="0"/>
      </c:catAx>
      <c:valAx>
        <c:axId val="771242528"/>
        <c:scaling>
          <c:orientation val="minMax"/>
          <c:max val="320"/>
          <c:min val="220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 w="28575"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4183648"/>
        <c:crosses val="autoZero"/>
        <c:crossBetween val="between"/>
      </c:valAx>
      <c:spPr>
        <a:solidFill>
          <a:schemeClr val="bg2"/>
        </a:solidFill>
        <a:ln w="28575"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1"/>
    <a:lstStyle/>
    <a:p>
      <a:pPr>
        <a:defRPr sz="2000"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ARG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</a:sp3d>
          </c:spPr>
          <c:dPt>
            <c:idx val="0"/>
            <c:bubble3D val="0"/>
            <c:spPr>
              <a:solidFill>
                <a:srgbClr val="4156A1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1-0995-493B-B19A-BFAF9A9E1B3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3-0995-493B-B19A-BFAF9A9E1B3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5-0995-493B-B19A-BFAF9A9E1B32}"/>
              </c:ext>
            </c:extLst>
          </c:dPt>
          <c:dLbls>
            <c:dLbl>
              <c:idx val="0"/>
              <c:layout>
                <c:manualLayout>
                  <c:x val="-4.4874161630918473E-2"/>
                  <c:y val="-1.4287286368283218E-2"/>
                </c:manualLayout>
              </c:layout>
              <c:numFmt formatCode="0.00%" sourceLinked="0"/>
              <c:spPr>
                <a:solidFill>
                  <a:schemeClr val="tx2"/>
                </a:solidFill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085159004868296"/>
                      <c:h val="0.106670524101775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995-493B-B19A-BFAF9A9E1B32}"/>
                </c:ext>
              </c:extLst>
            </c:dLbl>
            <c:dLbl>
              <c:idx val="1"/>
              <c:layout>
                <c:manualLayout>
                  <c:x val="4.3372259588475806E-2"/>
                  <c:y val="-0.11963764996653918"/>
                </c:manualLayout>
              </c:layout>
              <c:numFmt formatCode="0.00%" sourceLinked="0"/>
              <c:spPr>
                <a:solidFill>
                  <a:schemeClr val="tx2"/>
                </a:solidFill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085159004868296"/>
                      <c:h val="0.106670524101775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995-493B-B19A-BFAF9A9E1B32}"/>
                </c:ext>
              </c:extLst>
            </c:dLbl>
            <c:dLbl>
              <c:idx val="2"/>
              <c:layout>
                <c:manualLayout>
                  <c:x val="3.8553119634200717E-2"/>
                  <c:y val="-3.9730803913585702E-2"/>
                </c:manualLayout>
              </c:layout>
              <c:numFmt formatCode="0.00%" sourceLinked="0"/>
              <c:spPr>
                <a:solidFill>
                  <a:schemeClr val="tx2"/>
                </a:solidFill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085159004868296"/>
                      <c:h val="0.106670524101775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995-493B-B19A-BFAF9A9E1B32}"/>
                </c:ext>
              </c:extLst>
            </c:dLbl>
            <c:numFmt formatCode="0.00%" sourceLinked="0"/>
            <c:spPr>
              <a:noFill/>
              <a:ln>
                <a:solidFill>
                  <a:schemeClr val="bg1"/>
                </a:solidFill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0.42748091603053434</c:v>
                </c:pt>
                <c:pt idx="1">
                  <c:v>0.23473282442748095</c:v>
                </c:pt>
                <c:pt idx="2">
                  <c:v>0.33778625954198477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995-493B-B19A-BFAF9A9E1B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0995-493B-B19A-BFAF9A9E1B3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0995-493B-B19A-BFAF9A9E1B3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0995-493B-B19A-BFAF9A9E1B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0.53969999999999996</c:v>
                </c:pt>
                <c:pt idx="1">
                  <c:v>0.10150000000000001</c:v>
                </c:pt>
                <c:pt idx="2">
                  <c:v>0.35880000000000001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995-493B-B19A-BFAF9A9E1B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995-493B-B19A-BFAF9A9E1B3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995-493B-B19A-BFAF9A9E1B3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995-493B-B19A-BFAF9A9E1B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0.24210000000000001</c:v>
                </c:pt>
                <c:pt idx="1">
                  <c:v>0.2114</c:v>
                </c:pt>
                <c:pt idx="2">
                  <c:v>0.54649999999999999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995-493B-B19A-BFAF9A9E1B3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ARG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</a:sp3d>
          </c:spPr>
          <c:dPt>
            <c:idx val="0"/>
            <c:bubble3D val="0"/>
            <c:spPr>
              <a:solidFill>
                <a:srgbClr val="4156A1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5-79FE-4724-BFFD-145320FCA8FC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4-79FE-4724-BFFD-145320FCA8FC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6-79FE-4724-BFFD-145320FCA8FC}"/>
              </c:ext>
            </c:extLst>
          </c:dPt>
          <c:dLbls>
            <c:dLbl>
              <c:idx val="0"/>
              <c:layout>
                <c:manualLayout>
                  <c:x val="-1.1140181950992761E-2"/>
                  <c:y val="8.9420167619554194E-2"/>
                </c:manualLayout>
              </c:layout>
              <c:numFmt formatCode="0.00%" sourceLinked="0"/>
              <c:spPr>
                <a:solidFill>
                  <a:schemeClr val="tx2"/>
                </a:solidFill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085159004868296"/>
                      <c:h val="0.106670524101775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79FE-4724-BFFD-145320FCA8FC}"/>
                </c:ext>
              </c:extLst>
            </c:dLbl>
            <c:dLbl>
              <c:idx val="1"/>
              <c:layout>
                <c:manualLayout>
                  <c:x val="0.12352100784533217"/>
                  <c:y val="-0.11963764996653908"/>
                </c:manualLayout>
              </c:layout>
              <c:numFmt formatCode="0.00%" sourceLinked="0"/>
              <c:spPr>
                <a:solidFill>
                  <a:schemeClr val="tx2"/>
                </a:solidFill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085159004868296"/>
                      <c:h val="0.106670524101775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79FE-4724-BFFD-145320FCA8FC}"/>
                </c:ext>
              </c:extLst>
            </c:dLbl>
            <c:dLbl>
              <c:idx val="2"/>
              <c:layout>
                <c:manualLayout>
                  <c:x val="-7.2003263354614711E-2"/>
                  <c:y val="0.13973364255030901"/>
                </c:manualLayout>
              </c:layout>
              <c:numFmt formatCode="0.00%" sourceLinked="0"/>
              <c:spPr>
                <a:solidFill>
                  <a:schemeClr val="tx2"/>
                </a:solidFill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085159004868296"/>
                      <c:h val="0.106670524101775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79FE-4724-BFFD-145320FCA8FC}"/>
                </c:ext>
              </c:extLst>
            </c:dLbl>
            <c:numFmt formatCode="0.00%" sourceLinked="0"/>
            <c:spPr>
              <a:noFill/>
              <a:ln>
                <a:solidFill>
                  <a:schemeClr val="bg1"/>
                </a:solidFill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0.30249999999999999</c:v>
                </c:pt>
                <c:pt idx="1">
                  <c:v>0.6371</c:v>
                </c:pt>
                <c:pt idx="2">
                  <c:v>6.0499999999999998E-2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FE-4724-BFFD-145320FCA8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4E8-424F-8E59-ED751672D17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4E8-424F-8E59-ED751672D17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4E8-424F-8E59-ED751672D1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0.53969999999999996</c:v>
                </c:pt>
                <c:pt idx="1">
                  <c:v>0.10150000000000001</c:v>
                </c:pt>
                <c:pt idx="2">
                  <c:v>0.35880000000000001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FE-4724-BFFD-145320FCA8F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4E8-424F-8E59-ED751672D17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4E8-424F-8E59-ED751672D17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4E8-424F-8E59-ED751672D1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0.24210000000000001</c:v>
                </c:pt>
                <c:pt idx="1">
                  <c:v>0.2114</c:v>
                </c:pt>
                <c:pt idx="2">
                  <c:v>0.54649999999999999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FE-4724-BFFD-145320FCA8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ARG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</a:sp3d>
          </c:spPr>
          <c:dPt>
            <c:idx val="0"/>
            <c:bubble3D val="0"/>
            <c:spPr>
              <a:solidFill>
                <a:srgbClr val="4156A1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1-B179-4640-8A8A-6008404689F4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3-B179-4640-8A8A-6008404689F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5-B179-4640-8A8A-6008404689F4}"/>
              </c:ext>
            </c:extLst>
          </c:dPt>
          <c:dLbls>
            <c:dLbl>
              <c:idx val="0"/>
              <c:layout>
                <c:manualLayout>
                  <c:x val="-3.5235767873391804E-2"/>
                  <c:y val="-7.8487333264117248E-2"/>
                </c:manualLayout>
              </c:layout>
              <c:numFmt formatCode="0.00%" sourceLinked="0"/>
              <c:spPr>
                <a:solidFill>
                  <a:schemeClr val="tx2"/>
                </a:solidFill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085159004868296"/>
                      <c:h val="0.106670524101775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B179-4640-8A8A-6008404689F4}"/>
                </c:ext>
              </c:extLst>
            </c:dLbl>
            <c:dLbl>
              <c:idx val="1"/>
              <c:layout>
                <c:manualLayout>
                  <c:x val="7.8616489427300214E-3"/>
                  <c:y val="-0.11963764996653918"/>
                </c:manualLayout>
              </c:layout>
              <c:numFmt formatCode="0.00%" sourceLinked="0"/>
              <c:spPr>
                <a:solidFill>
                  <a:schemeClr val="tx2"/>
                </a:solidFill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085159004868296"/>
                      <c:h val="0.106670524101775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B179-4640-8A8A-6008404689F4}"/>
                </c:ext>
              </c:extLst>
            </c:dLbl>
            <c:dLbl>
              <c:idx val="2"/>
              <c:layout>
                <c:manualLayout>
                  <c:x val="9.6382799085501791E-3"/>
                  <c:y val="6.3954874230894715E-3"/>
                </c:manualLayout>
              </c:layout>
              <c:numFmt formatCode="0.00%" sourceLinked="0"/>
              <c:spPr>
                <a:solidFill>
                  <a:schemeClr val="tx2"/>
                </a:solidFill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085159004868296"/>
                      <c:h val="0.106670524101775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B179-4640-8A8A-6008404689F4}"/>
                </c:ext>
              </c:extLst>
            </c:dLbl>
            <c:numFmt formatCode="0.00%" sourceLinked="0"/>
            <c:spPr>
              <a:noFill/>
              <a:ln>
                <a:solidFill>
                  <a:schemeClr val="bg1"/>
                </a:solidFill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0.53969999999999996</c:v>
                </c:pt>
                <c:pt idx="1">
                  <c:v>0.10150000000000001</c:v>
                </c:pt>
                <c:pt idx="2">
                  <c:v>0.35880000000000001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179-4640-8A8A-6008404689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B179-4640-8A8A-6008404689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B179-4640-8A8A-6008404689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B179-4640-8A8A-6008404689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0.53969999999999996</c:v>
                </c:pt>
                <c:pt idx="1">
                  <c:v>0.10150000000000001</c:v>
                </c:pt>
                <c:pt idx="2">
                  <c:v>0.35880000000000001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B179-4640-8A8A-6008404689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179-4640-8A8A-6008404689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179-4640-8A8A-6008404689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179-4640-8A8A-6008404689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0.24210000000000001</c:v>
                </c:pt>
                <c:pt idx="1">
                  <c:v>0.2114</c:v>
                </c:pt>
                <c:pt idx="2">
                  <c:v>0.54649999999999999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B179-4640-8A8A-6008404689F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ARG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</a:sp3d>
          </c:spPr>
          <c:dPt>
            <c:idx val="0"/>
            <c:bubble3D val="0"/>
            <c:spPr>
              <a:solidFill>
                <a:srgbClr val="4156A1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1-6DC8-4C37-BD3C-1C207F8D8C7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3-6DC8-4C37-BD3C-1C207F8D8C75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5-6DC8-4C37-BD3C-1C207F8D8C75}"/>
              </c:ext>
            </c:extLst>
          </c:dPt>
          <c:dLbls>
            <c:dLbl>
              <c:idx val="0"/>
              <c:layout>
                <c:manualLayout>
                  <c:x val="-4.9693301585193562E-2"/>
                  <c:y val="8.4481717429657197E-2"/>
                </c:manualLayout>
              </c:layout>
              <c:numFmt formatCode="0.00%" sourceLinked="0"/>
              <c:spPr>
                <a:solidFill>
                  <a:schemeClr val="tx2"/>
                </a:solidFill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085159004868296"/>
                      <c:h val="0.106670524101775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DC8-4C37-BD3C-1C207F8D8C75}"/>
                </c:ext>
              </c:extLst>
            </c:dLbl>
            <c:dLbl>
              <c:idx val="1"/>
              <c:layout>
                <c:manualLayout>
                  <c:x val="-5.7829679451301158E-2"/>
                  <c:y val="-8.5068498637260043E-2"/>
                </c:manualLayout>
              </c:layout>
              <c:numFmt formatCode="0.00%" sourceLinked="0"/>
              <c:spPr>
                <a:solidFill>
                  <a:schemeClr val="tx2"/>
                </a:solidFill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085159004868296"/>
                      <c:h val="0.106670524101775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6DC8-4C37-BD3C-1C207F8D8C75}"/>
                </c:ext>
              </c:extLst>
            </c:dLbl>
            <c:dLbl>
              <c:idx val="2"/>
              <c:layout>
                <c:manualLayout>
                  <c:x val="4.3372259588475806E-2"/>
                  <c:y val="-0.14175801827382112"/>
                </c:manualLayout>
              </c:layout>
              <c:numFmt formatCode="0.00%" sourceLinked="0"/>
              <c:spPr>
                <a:solidFill>
                  <a:schemeClr val="tx2"/>
                </a:solidFill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085159004868296"/>
                      <c:h val="0.106670524101775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6DC8-4C37-BD3C-1C207F8D8C75}"/>
                </c:ext>
              </c:extLst>
            </c:dLbl>
            <c:numFmt formatCode="0.00%" sourceLinked="0"/>
            <c:spPr>
              <a:noFill/>
              <a:ln>
                <a:solidFill>
                  <a:schemeClr val="bg1"/>
                </a:solidFill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0.24210000000000001</c:v>
                </c:pt>
                <c:pt idx="1">
                  <c:v>0.2114</c:v>
                </c:pt>
                <c:pt idx="2">
                  <c:v>0.54649999999999999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DC8-4C37-BD3C-1C207F8D8C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6DC8-4C37-BD3C-1C207F8D8C7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6DC8-4C37-BD3C-1C207F8D8C7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6DC8-4C37-BD3C-1C207F8D8C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0.53969999999999996</c:v>
                </c:pt>
                <c:pt idx="1">
                  <c:v>0.10150000000000001</c:v>
                </c:pt>
                <c:pt idx="2">
                  <c:v>0.35880000000000001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6DC8-4C37-BD3C-1C207F8D8C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DC8-4C37-BD3C-1C207F8D8C7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DC8-4C37-BD3C-1C207F8D8C7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DC8-4C37-BD3C-1C207F8D8C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0.24210000000000001</c:v>
                </c:pt>
                <c:pt idx="1">
                  <c:v>0.2114</c:v>
                </c:pt>
                <c:pt idx="2">
                  <c:v>0.54649999999999999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DC8-4C37-BD3C-1C207F8D8C7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ARG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</a:sp3d>
          </c:spPr>
          <c:dPt>
            <c:idx val="0"/>
            <c:bubble3D val="0"/>
            <c:spPr>
              <a:solidFill>
                <a:srgbClr val="4156A1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1-D80A-4F9B-9618-F150E0673774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3-D80A-4F9B-9618-F150E067377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5-D80A-4F9B-9618-F150E0673774}"/>
              </c:ext>
            </c:extLst>
          </c:dPt>
          <c:dLbls>
            <c:dLbl>
              <c:idx val="0"/>
              <c:layout>
                <c:manualLayout>
                  <c:x val="-7.3789001356569017E-2"/>
                  <c:y val="9.4358617809451262E-2"/>
                </c:manualLayout>
              </c:layout>
              <c:numFmt formatCode="0.00%" sourceLinked="0"/>
              <c:spPr>
                <a:solidFill>
                  <a:schemeClr val="tx2"/>
                </a:solidFill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085159004868296"/>
                      <c:h val="0.106670524101775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80A-4F9B-9618-F150E0673774}"/>
                </c:ext>
              </c:extLst>
            </c:dLbl>
            <c:dLbl>
              <c:idx val="1"/>
              <c:layout>
                <c:manualLayout>
                  <c:x val="-0.14045857721533397"/>
                  <c:y val="-0.12457610015643619"/>
                </c:manualLayout>
              </c:layout>
              <c:numFmt formatCode="0.00%" sourceLinked="0"/>
              <c:spPr>
                <a:solidFill>
                  <a:schemeClr val="tx2"/>
                </a:solidFill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085159004868296"/>
                      <c:h val="0.106670524101775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D80A-4F9B-9618-F150E0673774}"/>
                </c:ext>
              </c:extLst>
            </c:dLbl>
            <c:dLbl>
              <c:idx val="2"/>
              <c:layout>
                <c:manualLayout>
                  <c:x val="7.2287099314126343E-2"/>
                  <c:y val="9.0349140651338755E-2"/>
                </c:manualLayout>
              </c:layout>
              <c:numFmt formatCode="0.00%" sourceLinked="0"/>
              <c:spPr>
                <a:solidFill>
                  <a:schemeClr val="tx2"/>
                </a:solidFill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085159004868296"/>
                      <c:h val="0.106670524101775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D80A-4F9B-9618-F150E0673774}"/>
                </c:ext>
              </c:extLst>
            </c:dLbl>
            <c:numFmt formatCode="0.00%" sourceLinked="0"/>
            <c:spPr>
              <a:noFill/>
              <a:ln>
                <a:solidFill>
                  <a:schemeClr val="bg1"/>
                </a:solidFill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0.28085236854208184</c:v>
                </c:pt>
                <c:pt idx="1">
                  <c:v>0.3368082170780316</c:v>
                </c:pt>
                <c:pt idx="2">
                  <c:v>0.38233941437988656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0A-4F9B-9618-F150E06737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D80A-4F9B-9618-F150E067377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D80A-4F9B-9618-F150E067377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D80A-4F9B-9618-F150E067377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0.53969999999999996</c:v>
                </c:pt>
                <c:pt idx="1">
                  <c:v>0.10150000000000001</c:v>
                </c:pt>
                <c:pt idx="2">
                  <c:v>0.35880000000000001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80A-4F9B-9618-F150E06737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80A-4F9B-9618-F150E067377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80A-4F9B-9618-F150E067377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80A-4F9B-9618-F150E067377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0.24210000000000001</c:v>
                </c:pt>
                <c:pt idx="1">
                  <c:v>0.2114</c:v>
                </c:pt>
                <c:pt idx="2">
                  <c:v>0.54649999999999999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D80A-4F9B-9618-F150E067377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ARG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</a:sp3d>
          </c:spPr>
          <c:dPt>
            <c:idx val="0"/>
            <c:bubble3D val="0"/>
            <c:spPr>
              <a:solidFill>
                <a:srgbClr val="4156A1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1-902A-4343-A446-EB6A0F08D469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3-902A-4343-A446-EB6A0F08D469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5-902A-4343-A446-EB6A0F08D469}"/>
              </c:ext>
            </c:extLst>
          </c:dPt>
          <c:dLbls>
            <c:dLbl>
              <c:idx val="0"/>
              <c:layout>
                <c:manualLayout>
                  <c:x val="-4.9693301585193562E-2"/>
                  <c:y val="-9.3488361783861541E-3"/>
                </c:manualLayout>
              </c:layout>
              <c:numFmt formatCode="0.00%" sourceLinked="0"/>
              <c:spPr>
                <a:solidFill>
                  <a:schemeClr val="tx2"/>
                </a:solidFill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085159004868296"/>
                      <c:h val="0.106670524101775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02A-4343-A446-EB6A0F08D469}"/>
                </c:ext>
              </c:extLst>
            </c:dLbl>
            <c:dLbl>
              <c:idx val="1"/>
              <c:layout>
                <c:manualLayout>
                  <c:x val="-0.13671254968552263"/>
                  <c:y val="-0.16902215186550937"/>
                </c:manualLayout>
              </c:layout>
              <c:numFmt formatCode="0.00%" sourceLinked="0"/>
              <c:spPr>
                <a:solidFill>
                  <a:schemeClr val="tx2"/>
                </a:solidFill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085159004868296"/>
                      <c:h val="0.106670524101775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02A-4343-A446-EB6A0F08D469}"/>
                </c:ext>
              </c:extLst>
            </c:dLbl>
            <c:dLbl>
              <c:idx val="2"/>
              <c:layout>
                <c:manualLayout>
                  <c:x val="2.8914839725650537E-2"/>
                  <c:y val="0.10022604103113281"/>
                </c:manualLayout>
              </c:layout>
              <c:numFmt formatCode="0.00%" sourceLinked="0"/>
              <c:spPr>
                <a:solidFill>
                  <a:schemeClr val="tx2"/>
                </a:solidFill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085159004868296"/>
                      <c:h val="0.106670524101775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902A-4343-A446-EB6A0F08D469}"/>
                </c:ext>
              </c:extLst>
            </c:dLbl>
            <c:numFmt formatCode="0.00%" sourceLinked="0"/>
            <c:spPr>
              <a:noFill/>
              <a:ln>
                <a:solidFill>
                  <a:schemeClr val="bg1"/>
                </a:solidFill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0.3420710694311056</c:v>
                </c:pt>
                <c:pt idx="1">
                  <c:v>0.3163474756605088</c:v>
                </c:pt>
                <c:pt idx="2">
                  <c:v>0.34158145490838554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02A-4343-A446-EB6A0F08D4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902A-4343-A446-EB6A0F08D4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902A-4343-A446-EB6A0F08D4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902A-4343-A446-EB6A0F08D46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0.53969999999999996</c:v>
                </c:pt>
                <c:pt idx="1">
                  <c:v>0.10150000000000001</c:v>
                </c:pt>
                <c:pt idx="2">
                  <c:v>0.35880000000000001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02A-4343-A446-EB6A0F08D4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02A-4343-A446-EB6A0F08D4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02A-4343-A446-EB6A0F08D4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02A-4343-A446-EB6A0F08D46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0.24210000000000001</c:v>
                </c:pt>
                <c:pt idx="1">
                  <c:v>0.2114</c:v>
                </c:pt>
                <c:pt idx="2">
                  <c:v>0.54649999999999999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02A-4343-A446-EB6A0F08D46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ARG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</a:sp3d>
          </c:spPr>
          <c:dPt>
            <c:idx val="0"/>
            <c:bubble3D val="0"/>
            <c:spPr>
              <a:solidFill>
                <a:srgbClr val="4156A1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1-5C49-4E41-94AA-042D170BACD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3-5C49-4E41-94AA-042D170BACDE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5-5C49-4E41-94AA-042D170BACDE}"/>
              </c:ext>
            </c:extLst>
          </c:dPt>
          <c:dLbls>
            <c:dLbl>
              <c:idx val="0"/>
              <c:layout>
                <c:manualLayout>
                  <c:x val="-5.4512441539468569E-2"/>
                  <c:y val="-5.8733338077356395E-2"/>
                </c:manualLayout>
              </c:layout>
              <c:numFmt formatCode="0.00%" sourceLinked="0"/>
              <c:spPr>
                <a:solidFill>
                  <a:schemeClr val="tx2"/>
                </a:solidFill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085159004868296"/>
                      <c:h val="0.106670524101775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C49-4E41-94AA-042D170BACDE}"/>
                </c:ext>
              </c:extLst>
            </c:dLbl>
            <c:dLbl>
              <c:idx val="1"/>
              <c:layout>
                <c:manualLayout>
                  <c:x val="8.9584776071262556E-2"/>
                  <c:y val="-0.12951455034633322"/>
                </c:manualLayout>
              </c:layout>
              <c:numFmt formatCode="0.00%" sourceLinked="0"/>
              <c:spPr>
                <a:solidFill>
                  <a:schemeClr val="tx2"/>
                </a:solidFill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085159004868296"/>
                      <c:h val="0.106670524101775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C49-4E41-94AA-042D170BACDE}"/>
                </c:ext>
              </c:extLst>
            </c:dLbl>
            <c:dLbl>
              <c:idx val="2"/>
              <c:layout>
                <c:manualLayout>
                  <c:x val="3.3733979679925627E-2"/>
                  <c:y val="-2.3235213716292648E-2"/>
                </c:manualLayout>
              </c:layout>
              <c:numFmt formatCode="0.00%" sourceLinked="0"/>
              <c:spPr>
                <a:solidFill>
                  <a:schemeClr val="tx2"/>
                </a:solidFill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085159004868296"/>
                      <c:h val="0.106670524101775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5C49-4E41-94AA-042D170BACDE}"/>
                </c:ext>
              </c:extLst>
            </c:dLbl>
            <c:numFmt formatCode="0.00%" sourceLinked="0"/>
            <c:spPr>
              <a:noFill/>
              <a:ln>
                <a:solidFill>
                  <a:schemeClr val="bg1"/>
                </a:solidFill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0.41323013665497643</c:v>
                </c:pt>
                <c:pt idx="1">
                  <c:v>0.26030959003507076</c:v>
                </c:pt>
                <c:pt idx="2">
                  <c:v>0.32646027330995281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C49-4E41-94AA-042D170BAC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C49-4E41-94AA-042D170BAC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5C49-4E41-94AA-042D170BACD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5C49-4E41-94AA-042D170BAC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0.53969999999999996</c:v>
                </c:pt>
                <c:pt idx="1">
                  <c:v>0.10150000000000001</c:v>
                </c:pt>
                <c:pt idx="2">
                  <c:v>0.35880000000000001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C49-4E41-94AA-042D170BAC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C49-4E41-94AA-042D170BAC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C49-4E41-94AA-042D170BACD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C49-4E41-94AA-042D170BAC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0.24210000000000001</c:v>
                </c:pt>
                <c:pt idx="1">
                  <c:v>0.2114</c:v>
                </c:pt>
                <c:pt idx="2">
                  <c:v>0.54649999999999999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C49-4E41-94AA-042D170BACD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i="0" dirty="0">
                <a:solidFill>
                  <a:schemeClr val="bg1"/>
                </a:solidFill>
              </a:rPr>
              <a:t>Corn - </a:t>
            </a:r>
            <a:r>
              <a:rPr lang="en-US" i="0" dirty="0">
                <a:solidFill>
                  <a:schemeClr val="tx1"/>
                </a:solidFill>
              </a:rPr>
              <a:t>Total NSP</a:t>
            </a:r>
          </a:p>
        </c:rich>
      </c:tx>
      <c:layout>
        <c:manualLayout>
          <c:xMode val="edge"/>
          <c:yMode val="edge"/>
          <c:x val="0.4612405910850787"/>
          <c:y val="4.94439537755220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11999739597762"/>
          <c:y val="0.14812152455930117"/>
          <c:w val="0.80054421968709188"/>
          <c:h val="0.728819396752732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C1</c:v>
                </c:pt>
              </c:strCache>
            </c:strRef>
          </c:tx>
          <c:spPr>
            <a:solidFill>
              <a:srgbClr val="4156A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Sheet1!$G$2:$G$4</c:f>
                <c:numCache>
                  <c:formatCode>General</c:formatCode>
                  <c:ptCount val="3"/>
                  <c:pt idx="0">
                    <c:v>4.2639999999999997E-2</c:v>
                  </c:pt>
                  <c:pt idx="1">
                    <c:v>1.26E-2</c:v>
                  </c:pt>
                  <c:pt idx="2">
                    <c:v>2.758E-2</c:v>
                  </c:pt>
                </c:numCache>
              </c:numRef>
            </c:plus>
            <c:minus>
              <c:numRef>
                <c:f>Sheet1!$G$2:$G$4</c:f>
                <c:numCache>
                  <c:formatCode>General</c:formatCode>
                  <c:ptCount val="3"/>
                  <c:pt idx="0">
                    <c:v>4.2639999999999997E-2</c:v>
                  </c:pt>
                  <c:pt idx="1">
                    <c:v>1.26E-2</c:v>
                  </c:pt>
                  <c:pt idx="2">
                    <c:v>2.758E-2</c:v>
                  </c:pt>
                </c:numCache>
              </c:numRef>
            </c:minus>
            <c:spPr>
              <a:noFill/>
              <a:ln w="28575" cap="flat" cmpd="sng" algn="ctr">
                <a:solidFill>
                  <a:schemeClr val="bg1"/>
                </a:solidFill>
                <a:round/>
              </a:ln>
              <a:effectLst/>
            </c:spPr>
          </c:errBars>
          <c:cat>
            <c:strRef>
              <c:f>Sheet1!$A$2:$A$4</c:f>
              <c:strCache>
                <c:ptCount val="3"/>
                <c:pt idx="0">
                  <c:v>ARG</c:v>
                </c:pt>
                <c:pt idx="1">
                  <c:v>BRA</c:v>
                </c:pt>
                <c:pt idx="2">
                  <c:v>USA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>
                  <c:v>5.6260000000000003</c:v>
                </c:pt>
                <c:pt idx="1">
                  <c:v>6.5949999999999998</c:v>
                </c:pt>
                <c:pt idx="2">
                  <c:v>5.6319999999999997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AF-4A58-A436-89D0623FDF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Sheet1!$H$2:$H$4</c:f>
                <c:numCache>
                  <c:formatCode>General</c:formatCode>
                  <c:ptCount val="3"/>
                  <c:pt idx="0">
                    <c:v>2.938E-2</c:v>
                  </c:pt>
                  <c:pt idx="1">
                    <c:v>2.9059999999999999E-2</c:v>
                  </c:pt>
                  <c:pt idx="2">
                    <c:v>2.9520000000000001E-2</c:v>
                  </c:pt>
                </c:numCache>
              </c:numRef>
            </c:plus>
            <c:minus>
              <c:numRef>
                <c:f>Sheet1!$H$2:$H$4</c:f>
                <c:numCache>
                  <c:formatCode>General</c:formatCode>
                  <c:ptCount val="3"/>
                  <c:pt idx="0">
                    <c:v>2.938E-2</c:v>
                  </c:pt>
                  <c:pt idx="1">
                    <c:v>2.9059999999999999E-2</c:v>
                  </c:pt>
                  <c:pt idx="2">
                    <c:v>2.9520000000000001E-2</c:v>
                  </c:pt>
                </c:numCache>
              </c:numRef>
            </c:minus>
            <c:spPr>
              <a:noFill/>
              <a:ln w="28575" cap="flat" cmpd="sng" algn="ctr">
                <a:solidFill>
                  <a:schemeClr val="bg1"/>
                </a:solidFill>
                <a:round/>
              </a:ln>
              <a:effectLst/>
            </c:spPr>
          </c:errBars>
          <c:cat>
            <c:strRef>
              <c:f>Sheet1!$A$2:$A$4</c:f>
              <c:strCache>
                <c:ptCount val="3"/>
                <c:pt idx="0">
                  <c:v>ARG</c:v>
                </c:pt>
                <c:pt idx="1">
                  <c:v>BRA</c:v>
                </c:pt>
                <c:pt idx="2">
                  <c:v>USA</c:v>
                </c:pt>
              </c:strCache>
            </c:strRef>
          </c:cat>
          <c:val>
            <c:numRef>
              <c:f>Sheet1!$C$2:$C$4</c:f>
              <c:numCache>
                <c:formatCode>0.00</c:formatCode>
                <c:ptCount val="3"/>
                <c:pt idx="0">
                  <c:v>6.3970000000000002</c:v>
                </c:pt>
                <c:pt idx="1">
                  <c:v>6.383</c:v>
                </c:pt>
                <c:pt idx="2">
                  <c:v>7.05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AF-4A58-A436-89D0623FDF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2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Sheet1!$I$2:$I$4</c:f>
                <c:numCache>
                  <c:formatCode>General</c:formatCode>
                  <c:ptCount val="3"/>
                  <c:pt idx="0">
                    <c:v>9.536E-2</c:v>
                  </c:pt>
                  <c:pt idx="1">
                    <c:v>1.546E-2</c:v>
                  </c:pt>
                  <c:pt idx="2">
                    <c:v>1.8360000000000001E-2</c:v>
                  </c:pt>
                </c:numCache>
              </c:numRef>
            </c:plus>
            <c:minus>
              <c:numRef>
                <c:f>Sheet1!$I$2:$I$4</c:f>
                <c:numCache>
                  <c:formatCode>General</c:formatCode>
                  <c:ptCount val="3"/>
                  <c:pt idx="0">
                    <c:v>9.536E-2</c:v>
                  </c:pt>
                  <c:pt idx="1">
                    <c:v>1.546E-2</c:v>
                  </c:pt>
                  <c:pt idx="2">
                    <c:v>1.8360000000000001E-2</c:v>
                  </c:pt>
                </c:numCache>
              </c:numRef>
            </c:minus>
            <c:spPr>
              <a:noFill/>
              <a:ln w="28575" cap="flat" cmpd="sng" algn="ctr">
                <a:solidFill>
                  <a:schemeClr val="bg1"/>
                </a:solidFill>
                <a:round/>
              </a:ln>
              <a:effectLst/>
            </c:spPr>
          </c:errBars>
          <c:cat>
            <c:strRef>
              <c:f>Sheet1!$A$2:$A$4</c:f>
              <c:strCache>
                <c:ptCount val="3"/>
                <c:pt idx="0">
                  <c:v>ARG</c:v>
                </c:pt>
                <c:pt idx="1">
                  <c:v>BRA</c:v>
                </c:pt>
                <c:pt idx="2">
                  <c:v>USA</c:v>
                </c:pt>
              </c:strCache>
            </c:strRef>
          </c:cat>
          <c:val>
            <c:numRef>
              <c:f>Sheet1!$D$2:$D$4</c:f>
              <c:numCache>
                <c:formatCode>0.00</c:formatCode>
                <c:ptCount val="3"/>
                <c:pt idx="0">
                  <c:v>6.5570000000000004</c:v>
                </c:pt>
                <c:pt idx="1">
                  <c:v>6.3079999999999998</c:v>
                </c:pt>
                <c:pt idx="2">
                  <c:v>6.3250000000000002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AF-4A58-A436-89D0623FDF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18"/>
        <c:axId val="1254183648"/>
        <c:axId val="771242528"/>
      </c:barChart>
      <c:catAx>
        <c:axId val="125418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242528"/>
        <c:crosses val="autoZero"/>
        <c:auto val="1"/>
        <c:lblAlgn val="ctr"/>
        <c:lblOffset val="100"/>
        <c:noMultiLvlLbl val="0"/>
      </c:catAx>
      <c:valAx>
        <c:axId val="771242528"/>
        <c:scaling>
          <c:orientation val="minMax"/>
          <c:max val="9"/>
          <c:min val="0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Percent</a:t>
                </a:r>
                <a:r>
                  <a:rPr lang="en-US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(%)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5003340341268689E-2"/>
              <c:y val="0.353194012763056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out"/>
        <c:minorTickMark val="none"/>
        <c:tickLblPos val="nextTo"/>
        <c:spPr>
          <a:noFill/>
          <a:ln w="28575"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4183648"/>
        <c:crosses val="autoZero"/>
        <c:crossBetween val="between"/>
      </c:valAx>
      <c:spPr>
        <a:solidFill>
          <a:schemeClr val="bg2"/>
        </a:solidFill>
        <a:ln w="28575"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i="0" dirty="0">
                <a:solidFill>
                  <a:schemeClr val="bg1"/>
                </a:solidFill>
              </a:rPr>
              <a:t>Wheat - </a:t>
            </a:r>
            <a:r>
              <a:rPr lang="en-US" i="0" dirty="0">
                <a:solidFill>
                  <a:schemeClr val="tx1"/>
                </a:solidFill>
              </a:rPr>
              <a:t>Total NSP</a:t>
            </a:r>
          </a:p>
        </c:rich>
      </c:tx>
      <c:layout>
        <c:manualLayout>
          <c:xMode val="edge"/>
          <c:yMode val="edge"/>
          <c:x val="0.44787487444061025"/>
          <c:y val="4.94439537755220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11999739597762"/>
          <c:y val="0.14812152455930117"/>
          <c:w val="0.80054421968709188"/>
          <c:h val="0.728819396752732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C1</c:v>
                </c:pt>
              </c:strCache>
            </c:strRef>
          </c:tx>
          <c:spPr>
            <a:solidFill>
              <a:srgbClr val="4156A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Sheet1!$G$2:$G$4</c:f>
                <c:numCache>
                  <c:formatCode>General</c:formatCode>
                  <c:ptCount val="3"/>
                  <c:pt idx="0">
                    <c:v>0.1686</c:v>
                  </c:pt>
                  <c:pt idx="1">
                    <c:v>6.9919999999999996E-2</c:v>
                  </c:pt>
                  <c:pt idx="2">
                    <c:v>9.8500000000000004E-2</c:v>
                  </c:pt>
                </c:numCache>
              </c:numRef>
            </c:plus>
            <c:minus>
              <c:numRef>
                <c:f>Sheet1!$G$2:$G$4</c:f>
                <c:numCache>
                  <c:formatCode>General</c:formatCode>
                  <c:ptCount val="3"/>
                  <c:pt idx="0">
                    <c:v>0.1686</c:v>
                  </c:pt>
                  <c:pt idx="1">
                    <c:v>6.9919999999999996E-2</c:v>
                  </c:pt>
                  <c:pt idx="2">
                    <c:v>9.8500000000000004E-2</c:v>
                  </c:pt>
                </c:numCache>
              </c:numRef>
            </c:minus>
            <c:spPr>
              <a:noFill/>
              <a:ln w="28575" cap="flat" cmpd="sng" algn="ctr">
                <a:solidFill>
                  <a:schemeClr val="bg1"/>
                </a:solidFill>
                <a:round/>
              </a:ln>
              <a:effectLst/>
            </c:spPr>
          </c:errBars>
          <c:cat>
            <c:strRef>
              <c:f>Sheet1!$A$2:$A$4</c:f>
              <c:strCache>
                <c:ptCount val="3"/>
                <c:pt idx="0">
                  <c:v>ARG</c:v>
                </c:pt>
                <c:pt idx="1">
                  <c:v>BRA</c:v>
                </c:pt>
                <c:pt idx="2">
                  <c:v>USA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>
                  <c:v>10.810931650000001</c:v>
                </c:pt>
                <c:pt idx="1">
                  <c:v>9.9481181200000002</c:v>
                </c:pt>
                <c:pt idx="2">
                  <c:v>9.0580876099999994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67-4309-9E04-FFA6EFF6B1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Sheet1!$H$2:$H$4</c:f>
                <c:numCache>
                  <c:formatCode>General</c:formatCode>
                  <c:ptCount val="3"/>
                  <c:pt idx="0">
                    <c:v>0.12086</c:v>
                  </c:pt>
                  <c:pt idx="1">
                    <c:v>6.1740000000000003E-2</c:v>
                  </c:pt>
                  <c:pt idx="2">
                    <c:v>0.13292000000000001</c:v>
                  </c:pt>
                </c:numCache>
              </c:numRef>
            </c:plus>
            <c:minus>
              <c:numRef>
                <c:f>Sheet1!$H$2:$H$4</c:f>
                <c:numCache>
                  <c:formatCode>General</c:formatCode>
                  <c:ptCount val="3"/>
                  <c:pt idx="0">
                    <c:v>0.12086</c:v>
                  </c:pt>
                  <c:pt idx="1">
                    <c:v>6.1740000000000003E-2</c:v>
                  </c:pt>
                  <c:pt idx="2">
                    <c:v>0.13292000000000001</c:v>
                  </c:pt>
                </c:numCache>
              </c:numRef>
            </c:minus>
            <c:spPr>
              <a:noFill/>
              <a:ln w="28575" cap="flat" cmpd="sng" algn="ctr">
                <a:solidFill>
                  <a:schemeClr val="bg1"/>
                </a:solidFill>
                <a:round/>
              </a:ln>
              <a:effectLst/>
            </c:spPr>
          </c:errBars>
          <c:cat>
            <c:strRef>
              <c:f>Sheet1!$A$2:$A$4</c:f>
              <c:strCache>
                <c:ptCount val="3"/>
                <c:pt idx="0">
                  <c:v>ARG</c:v>
                </c:pt>
                <c:pt idx="1">
                  <c:v>BRA</c:v>
                </c:pt>
                <c:pt idx="2">
                  <c:v>USA</c:v>
                </c:pt>
              </c:strCache>
            </c:strRef>
          </c:cat>
          <c:val>
            <c:numRef>
              <c:f>Sheet1!$C$2:$C$4</c:f>
              <c:numCache>
                <c:formatCode>0.00</c:formatCode>
                <c:ptCount val="3"/>
                <c:pt idx="0">
                  <c:v>9.3787546000000006</c:v>
                </c:pt>
                <c:pt idx="1">
                  <c:v>9.2787719899999992</c:v>
                </c:pt>
                <c:pt idx="2">
                  <c:v>10.1884421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67-4309-9E04-FFA6EFF6B1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2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Sheet1!$I$2:$I$4</c:f>
                <c:numCache>
                  <c:formatCode>General</c:formatCode>
                  <c:ptCount val="3"/>
                  <c:pt idx="0">
                    <c:v>0.11378000000000001</c:v>
                  </c:pt>
                  <c:pt idx="1">
                    <c:v>8.6260000000000003E-2</c:v>
                  </c:pt>
                  <c:pt idx="2">
                    <c:v>0.1108</c:v>
                  </c:pt>
                </c:numCache>
              </c:numRef>
            </c:plus>
            <c:minus>
              <c:numRef>
                <c:f>Sheet1!$I$2:$I$4</c:f>
                <c:numCache>
                  <c:formatCode>General</c:formatCode>
                  <c:ptCount val="3"/>
                  <c:pt idx="0">
                    <c:v>0.11378000000000001</c:v>
                  </c:pt>
                  <c:pt idx="1">
                    <c:v>8.6260000000000003E-2</c:v>
                  </c:pt>
                  <c:pt idx="2">
                    <c:v>0.1108</c:v>
                  </c:pt>
                </c:numCache>
              </c:numRef>
            </c:minus>
            <c:spPr>
              <a:noFill/>
              <a:ln w="28575" cap="flat" cmpd="sng" algn="ctr">
                <a:solidFill>
                  <a:schemeClr val="bg1"/>
                </a:solidFill>
                <a:round/>
              </a:ln>
              <a:effectLst/>
            </c:spPr>
          </c:errBars>
          <c:cat>
            <c:strRef>
              <c:f>Sheet1!$A$2:$A$4</c:f>
              <c:strCache>
                <c:ptCount val="3"/>
                <c:pt idx="0">
                  <c:v>ARG</c:v>
                </c:pt>
                <c:pt idx="1">
                  <c:v>BRA</c:v>
                </c:pt>
                <c:pt idx="2">
                  <c:v>USA</c:v>
                </c:pt>
              </c:strCache>
            </c:strRef>
          </c:cat>
          <c:val>
            <c:numRef>
              <c:f>Sheet1!$D$2:$D$4</c:f>
              <c:numCache>
                <c:formatCode>0.00</c:formatCode>
                <c:ptCount val="3"/>
                <c:pt idx="0">
                  <c:v>9.9721901699999993</c:v>
                </c:pt>
                <c:pt idx="1">
                  <c:v>10.36774731</c:v>
                </c:pt>
                <c:pt idx="2">
                  <c:v>8.6033101500000004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67-4309-9E04-FFA6EFF6B1E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18"/>
        <c:axId val="1254183648"/>
        <c:axId val="771242528"/>
      </c:barChart>
      <c:catAx>
        <c:axId val="125418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242528"/>
        <c:crosses val="autoZero"/>
        <c:auto val="1"/>
        <c:lblAlgn val="ctr"/>
        <c:lblOffset val="100"/>
        <c:noMultiLvlLbl val="0"/>
      </c:catAx>
      <c:valAx>
        <c:axId val="771242528"/>
        <c:scaling>
          <c:orientation val="minMax"/>
          <c:max val="14"/>
          <c:min val="0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Percent</a:t>
                </a:r>
                <a:r>
                  <a:rPr lang="en-US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(%)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5003340341268689E-2"/>
              <c:y val="0.353194012763056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out"/>
        <c:minorTickMark val="none"/>
        <c:tickLblPos val="nextTo"/>
        <c:spPr>
          <a:noFill/>
          <a:ln w="28575"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4183648"/>
        <c:crosses val="autoZero"/>
        <c:crossBetween val="between"/>
      </c:valAx>
      <c:spPr>
        <a:solidFill>
          <a:schemeClr val="bg2"/>
        </a:solidFill>
        <a:ln w="28575"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i="0" dirty="0">
                <a:solidFill>
                  <a:schemeClr val="bg1"/>
                </a:solidFill>
              </a:rPr>
              <a:t>SBM - </a:t>
            </a:r>
            <a:r>
              <a:rPr lang="en-US" i="0" dirty="0">
                <a:solidFill>
                  <a:schemeClr val="tx1"/>
                </a:solidFill>
              </a:rPr>
              <a:t>Total NSP</a:t>
            </a:r>
          </a:p>
        </c:rich>
      </c:tx>
      <c:layout>
        <c:manualLayout>
          <c:xMode val="edge"/>
          <c:yMode val="edge"/>
          <c:x val="0.44787487444061025"/>
          <c:y val="4.94439537755220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11999739597762"/>
          <c:y val="0.14812152455930117"/>
          <c:w val="0.80054421968709188"/>
          <c:h val="0.728819396752732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C1</c:v>
                </c:pt>
              </c:strCache>
            </c:strRef>
          </c:tx>
          <c:spPr>
            <a:solidFill>
              <a:srgbClr val="4156A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Sheet1!$G$2:$G$4</c:f>
                <c:numCache>
                  <c:formatCode>General</c:formatCode>
                  <c:ptCount val="3"/>
                  <c:pt idx="0">
                    <c:v>3.5619999999999999E-2</c:v>
                  </c:pt>
                  <c:pt idx="1">
                    <c:v>2.0279999999999999E-2</c:v>
                  </c:pt>
                  <c:pt idx="2">
                    <c:v>2.5940000000000001E-2</c:v>
                  </c:pt>
                </c:numCache>
              </c:numRef>
            </c:plus>
            <c:minus>
              <c:numRef>
                <c:f>Sheet1!$G$2:$G$4</c:f>
                <c:numCache>
                  <c:formatCode>General</c:formatCode>
                  <c:ptCount val="3"/>
                  <c:pt idx="0">
                    <c:v>3.5619999999999999E-2</c:v>
                  </c:pt>
                  <c:pt idx="1">
                    <c:v>2.0279999999999999E-2</c:v>
                  </c:pt>
                  <c:pt idx="2">
                    <c:v>2.5940000000000001E-2</c:v>
                  </c:pt>
                </c:numCache>
              </c:numRef>
            </c:minus>
            <c:spPr>
              <a:noFill/>
              <a:ln w="28575" cap="flat" cmpd="sng" algn="ctr">
                <a:solidFill>
                  <a:schemeClr val="bg1"/>
                </a:solidFill>
                <a:round/>
              </a:ln>
              <a:effectLst/>
            </c:spPr>
          </c:errBars>
          <c:cat>
            <c:strRef>
              <c:f>Sheet1!$A$2:$A$4</c:f>
              <c:strCache>
                <c:ptCount val="3"/>
                <c:pt idx="0">
                  <c:v>ARG</c:v>
                </c:pt>
                <c:pt idx="1">
                  <c:v>BRA</c:v>
                </c:pt>
                <c:pt idx="2">
                  <c:v>USA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>
                  <c:v>14.943805299999999</c:v>
                </c:pt>
                <c:pt idx="1">
                  <c:v>14.4991392</c:v>
                </c:pt>
                <c:pt idx="2">
                  <c:v>13.913743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69-4CC4-A14F-8E67AA55CB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Sheet1!$H$2:$H$4</c:f>
                <c:numCache>
                  <c:formatCode>General</c:formatCode>
                  <c:ptCount val="3"/>
                  <c:pt idx="0">
                    <c:v>3.252E-2</c:v>
                  </c:pt>
                  <c:pt idx="1">
                    <c:v>2.1080000000000002E-2</c:v>
                  </c:pt>
                  <c:pt idx="2">
                    <c:v>3.2680000000000001E-2</c:v>
                  </c:pt>
                </c:numCache>
              </c:numRef>
            </c:plus>
            <c:minus>
              <c:numRef>
                <c:f>Sheet1!$H$2:$H$4</c:f>
                <c:numCache>
                  <c:formatCode>General</c:formatCode>
                  <c:ptCount val="3"/>
                  <c:pt idx="0">
                    <c:v>3.252E-2</c:v>
                  </c:pt>
                  <c:pt idx="1">
                    <c:v>2.1080000000000002E-2</c:v>
                  </c:pt>
                  <c:pt idx="2">
                    <c:v>3.2680000000000001E-2</c:v>
                  </c:pt>
                </c:numCache>
              </c:numRef>
            </c:minus>
            <c:spPr>
              <a:noFill/>
              <a:ln w="28575" cap="flat" cmpd="sng" algn="ctr">
                <a:solidFill>
                  <a:schemeClr val="bg1"/>
                </a:solidFill>
                <a:round/>
              </a:ln>
              <a:effectLst/>
            </c:spPr>
          </c:errBars>
          <c:cat>
            <c:strRef>
              <c:f>Sheet1!$A$2:$A$4</c:f>
              <c:strCache>
                <c:ptCount val="3"/>
                <c:pt idx="0">
                  <c:v>ARG</c:v>
                </c:pt>
                <c:pt idx="1">
                  <c:v>BRA</c:v>
                </c:pt>
                <c:pt idx="2">
                  <c:v>USA</c:v>
                </c:pt>
              </c:strCache>
            </c:strRef>
          </c:cat>
          <c:val>
            <c:numRef>
              <c:f>Sheet1!$C$2:$C$4</c:f>
              <c:numCache>
                <c:formatCode>0.00</c:formatCode>
                <c:ptCount val="3"/>
                <c:pt idx="0">
                  <c:v>15.115761900000001</c:v>
                </c:pt>
                <c:pt idx="1">
                  <c:v>16.5298041</c:v>
                </c:pt>
                <c:pt idx="2">
                  <c:v>15.3709735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69-4CC4-A14F-8E67AA55CB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2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Sheet1!$I$2:$I$4</c:f>
                <c:numCache>
                  <c:formatCode>General</c:formatCode>
                  <c:ptCount val="3"/>
                  <c:pt idx="0">
                    <c:v>3.0519999999999999E-2</c:v>
                  </c:pt>
                  <c:pt idx="1">
                    <c:v>2.0279999999999999E-2</c:v>
                  </c:pt>
                  <c:pt idx="2">
                    <c:v>2.9180000000000001E-2</c:v>
                  </c:pt>
                </c:numCache>
              </c:numRef>
            </c:plus>
            <c:minus>
              <c:numRef>
                <c:f>Sheet1!$I$2:$I$4</c:f>
                <c:numCache>
                  <c:formatCode>General</c:formatCode>
                  <c:ptCount val="3"/>
                  <c:pt idx="0">
                    <c:v>3.0519999999999999E-2</c:v>
                  </c:pt>
                  <c:pt idx="1">
                    <c:v>2.0279999999999999E-2</c:v>
                  </c:pt>
                  <c:pt idx="2">
                    <c:v>2.9180000000000001E-2</c:v>
                  </c:pt>
                </c:numCache>
              </c:numRef>
            </c:minus>
            <c:spPr>
              <a:noFill/>
              <a:ln w="28575" cap="flat" cmpd="sng" algn="ctr">
                <a:solidFill>
                  <a:schemeClr val="bg1"/>
                </a:solidFill>
                <a:round/>
              </a:ln>
              <a:effectLst/>
            </c:spPr>
          </c:errBars>
          <c:cat>
            <c:strRef>
              <c:f>Sheet1!$A$2:$A$4</c:f>
              <c:strCache>
                <c:ptCount val="3"/>
                <c:pt idx="0">
                  <c:v>ARG</c:v>
                </c:pt>
                <c:pt idx="1">
                  <c:v>BRA</c:v>
                </c:pt>
                <c:pt idx="2">
                  <c:v>USA</c:v>
                </c:pt>
              </c:strCache>
            </c:strRef>
          </c:cat>
          <c:val>
            <c:numRef>
              <c:f>Sheet1!$D$2:$D$4</c:f>
              <c:numCache>
                <c:formatCode>0.00</c:formatCode>
                <c:ptCount val="3"/>
                <c:pt idx="0">
                  <c:v>14.125831099999999</c:v>
                </c:pt>
                <c:pt idx="1">
                  <c:v>17.120187900000001</c:v>
                </c:pt>
                <c:pt idx="2">
                  <c:v>14.080752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69-4CC4-A14F-8E67AA55CB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18"/>
        <c:axId val="1254183648"/>
        <c:axId val="771242528"/>
      </c:barChart>
      <c:catAx>
        <c:axId val="125418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242528"/>
        <c:crosses val="autoZero"/>
        <c:auto val="1"/>
        <c:lblAlgn val="ctr"/>
        <c:lblOffset val="100"/>
        <c:noMultiLvlLbl val="0"/>
      </c:catAx>
      <c:valAx>
        <c:axId val="77124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Percent</a:t>
                </a:r>
                <a:r>
                  <a:rPr lang="en-US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(%)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5003340341268689E-2"/>
              <c:y val="0.353194012763056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out"/>
        <c:minorTickMark val="none"/>
        <c:tickLblPos val="nextTo"/>
        <c:spPr>
          <a:noFill/>
          <a:ln w="28575"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4183648"/>
        <c:crosses val="autoZero"/>
        <c:crossBetween val="between"/>
        <c:majorUnit val="4"/>
      </c:valAx>
      <c:spPr>
        <a:solidFill>
          <a:schemeClr val="bg2"/>
        </a:solidFill>
        <a:ln w="28575"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i="0" dirty="0">
                <a:solidFill>
                  <a:schemeClr val="bg1"/>
                </a:solidFill>
              </a:rPr>
              <a:t>Corn - </a:t>
            </a:r>
            <a:r>
              <a:rPr lang="en-US" i="0" dirty="0">
                <a:solidFill>
                  <a:schemeClr val="tx1"/>
                </a:solidFill>
              </a:rPr>
              <a:t>Phytic</a:t>
            </a:r>
            <a:r>
              <a:rPr lang="en-US" i="0" baseline="0" dirty="0">
                <a:solidFill>
                  <a:schemeClr val="tx1"/>
                </a:solidFill>
              </a:rPr>
              <a:t> P</a:t>
            </a:r>
            <a:endParaRPr lang="en-US" i="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4612405910850787"/>
          <c:y val="4.94439537755220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11999739597762"/>
          <c:y val="0.14812152455930117"/>
          <c:w val="0.80054421968709188"/>
          <c:h val="0.728819396752732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C1</c:v>
                </c:pt>
              </c:strCache>
            </c:strRef>
          </c:tx>
          <c:spPr>
            <a:solidFill>
              <a:srgbClr val="4156A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Sheet1!$G$2:$G$4</c:f>
                <c:numCache>
                  <c:formatCode>General</c:formatCode>
                  <c:ptCount val="3"/>
                  <c:pt idx="0">
                    <c:v>1.4599999999999999E-3</c:v>
                  </c:pt>
                  <c:pt idx="1">
                    <c:v>4.4000000000000002E-4</c:v>
                  </c:pt>
                  <c:pt idx="2">
                    <c:v>8.4000000000000003E-4</c:v>
                  </c:pt>
                </c:numCache>
              </c:numRef>
            </c:plus>
            <c:minus>
              <c:numRef>
                <c:f>Sheet1!$G$2:$G$4</c:f>
                <c:numCache>
                  <c:formatCode>General</c:formatCode>
                  <c:ptCount val="3"/>
                  <c:pt idx="0">
                    <c:v>1.4599999999999999E-3</c:v>
                  </c:pt>
                  <c:pt idx="1">
                    <c:v>4.4000000000000002E-4</c:v>
                  </c:pt>
                  <c:pt idx="2">
                    <c:v>8.4000000000000003E-4</c:v>
                  </c:pt>
                </c:numCache>
              </c:numRef>
            </c:minus>
            <c:spPr>
              <a:noFill/>
              <a:ln w="28575" cap="flat" cmpd="sng" algn="ctr">
                <a:solidFill>
                  <a:schemeClr val="bg1"/>
                </a:solidFill>
                <a:round/>
              </a:ln>
              <a:effectLst/>
            </c:spPr>
          </c:errBars>
          <c:cat>
            <c:strRef>
              <c:f>Sheet1!$A$2:$A$4</c:f>
              <c:strCache>
                <c:ptCount val="3"/>
                <c:pt idx="0">
                  <c:v>ARG</c:v>
                </c:pt>
                <c:pt idx="1">
                  <c:v>BRA</c:v>
                </c:pt>
                <c:pt idx="2">
                  <c:v>USA</c:v>
                </c:pt>
              </c:strCache>
            </c:strRef>
          </c:cat>
          <c:val>
            <c:numRef>
              <c:f>Sheet1!$B$2:$B$4</c:f>
              <c:numCache>
                <c:formatCode>0.000</c:formatCode>
                <c:ptCount val="3"/>
                <c:pt idx="0">
                  <c:v>0.19584794</c:v>
                </c:pt>
                <c:pt idx="1">
                  <c:v>0.17194261999999999</c:v>
                </c:pt>
                <c:pt idx="2">
                  <c:v>0.18180314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51-46F1-887E-4E34F7CEDB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Sheet1!$H$2:$H$4</c:f>
                <c:numCache>
                  <c:formatCode>General</c:formatCode>
                  <c:ptCount val="3"/>
                  <c:pt idx="0">
                    <c:v>1E-3</c:v>
                  </c:pt>
                  <c:pt idx="1">
                    <c:v>1.0200000000000001E-3</c:v>
                  </c:pt>
                  <c:pt idx="2">
                    <c:v>8.9999999999999998E-4</c:v>
                  </c:pt>
                </c:numCache>
              </c:numRef>
            </c:plus>
            <c:minus>
              <c:numRef>
                <c:f>Sheet1!$H$2:$H$4</c:f>
                <c:numCache>
                  <c:formatCode>General</c:formatCode>
                  <c:ptCount val="3"/>
                  <c:pt idx="0">
                    <c:v>1E-3</c:v>
                  </c:pt>
                  <c:pt idx="1">
                    <c:v>1.0200000000000001E-3</c:v>
                  </c:pt>
                  <c:pt idx="2">
                    <c:v>8.9999999999999998E-4</c:v>
                  </c:pt>
                </c:numCache>
              </c:numRef>
            </c:minus>
            <c:spPr>
              <a:noFill/>
              <a:ln w="28575" cap="flat" cmpd="sng" algn="ctr">
                <a:solidFill>
                  <a:schemeClr val="bg1"/>
                </a:solidFill>
                <a:round/>
              </a:ln>
              <a:effectLst/>
            </c:spPr>
          </c:errBars>
          <c:cat>
            <c:strRef>
              <c:f>Sheet1!$A$2:$A$4</c:f>
              <c:strCache>
                <c:ptCount val="3"/>
                <c:pt idx="0">
                  <c:v>ARG</c:v>
                </c:pt>
                <c:pt idx="1">
                  <c:v>BRA</c:v>
                </c:pt>
                <c:pt idx="2">
                  <c:v>USA</c:v>
                </c:pt>
              </c:strCache>
            </c:strRef>
          </c:cat>
          <c:val>
            <c:numRef>
              <c:f>Sheet1!$C$2:$C$4</c:f>
              <c:numCache>
                <c:formatCode>0.000</c:formatCode>
                <c:ptCount val="3"/>
                <c:pt idx="0">
                  <c:v>0.20321889000000001</c:v>
                </c:pt>
                <c:pt idx="1">
                  <c:v>0.18879478</c:v>
                </c:pt>
                <c:pt idx="2">
                  <c:v>0.17930481000000001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51-46F1-887E-4E34F7CEDB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2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Sheet1!$I$2:$I$4</c:f>
                <c:numCache>
                  <c:formatCode>General</c:formatCode>
                  <c:ptCount val="3"/>
                  <c:pt idx="0">
                    <c:v>3.2599999999999999E-3</c:v>
                  </c:pt>
                  <c:pt idx="1">
                    <c:v>5.4000000000000001E-4</c:v>
                  </c:pt>
                  <c:pt idx="2">
                    <c:v>5.5999999999999995E-4</c:v>
                  </c:pt>
                </c:numCache>
              </c:numRef>
            </c:plus>
            <c:minus>
              <c:numRef>
                <c:f>Sheet1!$I$2:$I$4</c:f>
                <c:numCache>
                  <c:formatCode>General</c:formatCode>
                  <c:ptCount val="3"/>
                  <c:pt idx="0">
                    <c:v>3.2599999999999999E-3</c:v>
                  </c:pt>
                  <c:pt idx="1">
                    <c:v>5.4000000000000001E-4</c:v>
                  </c:pt>
                  <c:pt idx="2">
                    <c:v>5.5999999999999995E-4</c:v>
                  </c:pt>
                </c:numCache>
              </c:numRef>
            </c:minus>
            <c:spPr>
              <a:noFill/>
              <a:ln w="28575" cap="flat" cmpd="sng" algn="ctr">
                <a:solidFill>
                  <a:schemeClr val="bg1"/>
                </a:solidFill>
                <a:round/>
              </a:ln>
              <a:effectLst/>
            </c:spPr>
          </c:errBars>
          <c:cat>
            <c:strRef>
              <c:f>Sheet1!$A$2:$A$4</c:f>
              <c:strCache>
                <c:ptCount val="3"/>
                <c:pt idx="0">
                  <c:v>ARG</c:v>
                </c:pt>
                <c:pt idx="1">
                  <c:v>BRA</c:v>
                </c:pt>
                <c:pt idx="2">
                  <c:v>USA</c:v>
                </c:pt>
              </c:strCache>
            </c:strRef>
          </c:cat>
          <c:val>
            <c:numRef>
              <c:f>Sheet1!$D$2:$D$4</c:f>
              <c:numCache>
                <c:formatCode>0.000</c:formatCode>
                <c:ptCount val="3"/>
                <c:pt idx="0">
                  <c:v>0.20090738999999999</c:v>
                </c:pt>
                <c:pt idx="1">
                  <c:v>0.17560892</c:v>
                </c:pt>
                <c:pt idx="2">
                  <c:v>0.19741438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51-46F1-887E-4E34F7CEDBD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18"/>
        <c:axId val="1254183648"/>
        <c:axId val="771242528"/>
      </c:barChart>
      <c:catAx>
        <c:axId val="125418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242528"/>
        <c:crosses val="autoZero"/>
        <c:auto val="1"/>
        <c:lblAlgn val="ctr"/>
        <c:lblOffset val="100"/>
        <c:noMultiLvlLbl val="0"/>
      </c:catAx>
      <c:valAx>
        <c:axId val="771242528"/>
        <c:scaling>
          <c:orientation val="minMax"/>
          <c:max val="0.30000000000000004"/>
          <c:min val="0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Percent</a:t>
                </a:r>
                <a:r>
                  <a:rPr lang="en-US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(%)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5003340341268689E-2"/>
              <c:y val="0.353194012763056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out"/>
        <c:minorTickMark val="none"/>
        <c:tickLblPos val="nextTo"/>
        <c:spPr>
          <a:noFill/>
          <a:ln w="28575"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4183648"/>
        <c:crosses val="autoZero"/>
        <c:crossBetween val="between"/>
        <c:majorUnit val="0.1"/>
      </c:valAx>
      <c:spPr>
        <a:solidFill>
          <a:schemeClr val="bg2"/>
        </a:solidFill>
        <a:ln w="28575"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i="0" dirty="0">
                <a:solidFill>
                  <a:schemeClr val="bg1"/>
                </a:solidFill>
              </a:rPr>
              <a:t>Wheat - </a:t>
            </a:r>
            <a:r>
              <a:rPr lang="en-US" i="0" dirty="0">
                <a:solidFill>
                  <a:schemeClr val="tx1"/>
                </a:solidFill>
              </a:rPr>
              <a:t>Phytic P</a:t>
            </a:r>
          </a:p>
        </c:rich>
      </c:tx>
      <c:layout>
        <c:manualLayout>
          <c:xMode val="edge"/>
          <c:yMode val="edge"/>
          <c:x val="0.44787487444061025"/>
          <c:y val="4.94439537755220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11999739597762"/>
          <c:y val="0.14812152455930117"/>
          <c:w val="0.80054421968709188"/>
          <c:h val="0.728819396752732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C1</c:v>
                </c:pt>
              </c:strCache>
            </c:strRef>
          </c:tx>
          <c:spPr>
            <a:solidFill>
              <a:srgbClr val="4156A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Sheet1!$G$2:$G$4</c:f>
                <c:numCache>
                  <c:formatCode>General</c:formatCode>
                  <c:ptCount val="3"/>
                  <c:pt idx="0">
                    <c:v>5.8599999999999998E-3</c:v>
                  </c:pt>
                  <c:pt idx="1">
                    <c:v>3.1800000000000001E-3</c:v>
                  </c:pt>
                  <c:pt idx="2">
                    <c:v>2.9199999999999999E-3</c:v>
                  </c:pt>
                </c:numCache>
              </c:numRef>
            </c:plus>
            <c:minus>
              <c:numRef>
                <c:f>Sheet1!$G$2:$G$4</c:f>
                <c:numCache>
                  <c:formatCode>General</c:formatCode>
                  <c:ptCount val="3"/>
                  <c:pt idx="0">
                    <c:v>5.8599999999999998E-3</c:v>
                  </c:pt>
                  <c:pt idx="1">
                    <c:v>3.1800000000000001E-3</c:v>
                  </c:pt>
                  <c:pt idx="2">
                    <c:v>2.9199999999999999E-3</c:v>
                  </c:pt>
                </c:numCache>
              </c:numRef>
            </c:minus>
            <c:spPr>
              <a:noFill/>
              <a:ln w="28575" cap="flat" cmpd="sng" algn="ctr">
                <a:solidFill>
                  <a:schemeClr val="bg1"/>
                </a:solidFill>
                <a:round/>
              </a:ln>
              <a:effectLst/>
            </c:spPr>
          </c:errBars>
          <c:cat>
            <c:strRef>
              <c:f>Sheet1!$A$2:$A$4</c:f>
              <c:strCache>
                <c:ptCount val="3"/>
                <c:pt idx="0">
                  <c:v>ARG</c:v>
                </c:pt>
                <c:pt idx="1">
                  <c:v>BRA</c:v>
                </c:pt>
                <c:pt idx="2">
                  <c:v>USA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>
                  <c:v>0.20536977000000001</c:v>
                </c:pt>
                <c:pt idx="1">
                  <c:v>0.23856208000000001</c:v>
                </c:pt>
                <c:pt idx="2">
                  <c:v>0.22931467999999999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E7-4EBA-A07D-ED5EB837F6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Sheet1!$H$2:$H$4</c:f>
                <c:numCache>
                  <c:formatCode>General</c:formatCode>
                  <c:ptCount val="3"/>
                  <c:pt idx="0">
                    <c:v>4.1999999999999997E-3</c:v>
                  </c:pt>
                  <c:pt idx="1">
                    <c:v>2.8E-3</c:v>
                  </c:pt>
                  <c:pt idx="2">
                    <c:v>3.9399999999999999E-3</c:v>
                  </c:pt>
                </c:numCache>
              </c:numRef>
            </c:plus>
            <c:minus>
              <c:numRef>
                <c:f>Sheet1!$H$2:$H$4</c:f>
                <c:numCache>
                  <c:formatCode>General</c:formatCode>
                  <c:ptCount val="3"/>
                  <c:pt idx="0">
                    <c:v>4.1999999999999997E-3</c:v>
                  </c:pt>
                  <c:pt idx="1">
                    <c:v>2.8E-3</c:v>
                  </c:pt>
                  <c:pt idx="2">
                    <c:v>3.9399999999999999E-3</c:v>
                  </c:pt>
                </c:numCache>
              </c:numRef>
            </c:minus>
            <c:spPr>
              <a:noFill/>
              <a:ln w="28575" cap="flat" cmpd="sng" algn="ctr">
                <a:solidFill>
                  <a:schemeClr val="bg1"/>
                </a:solidFill>
                <a:round/>
              </a:ln>
              <a:effectLst/>
            </c:spPr>
          </c:errBars>
          <c:cat>
            <c:strRef>
              <c:f>Sheet1!$A$2:$A$4</c:f>
              <c:strCache>
                <c:ptCount val="3"/>
                <c:pt idx="0">
                  <c:v>ARG</c:v>
                </c:pt>
                <c:pt idx="1">
                  <c:v>BRA</c:v>
                </c:pt>
                <c:pt idx="2">
                  <c:v>USA</c:v>
                </c:pt>
              </c:strCache>
            </c:strRef>
          </c:cat>
          <c:val>
            <c:numRef>
              <c:f>Sheet1!$C$2:$C$4</c:f>
              <c:numCache>
                <c:formatCode>0.00</c:formatCode>
                <c:ptCount val="3"/>
                <c:pt idx="0">
                  <c:v>0.23097271999999999</c:v>
                </c:pt>
                <c:pt idx="1">
                  <c:v>0.23224348</c:v>
                </c:pt>
                <c:pt idx="2">
                  <c:v>0.27160114000000002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E7-4EBA-A07D-ED5EB837F6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2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Sheet1!$I$2:$I$4</c:f>
                <c:numCache>
                  <c:formatCode>General</c:formatCode>
                  <c:ptCount val="3"/>
                  <c:pt idx="0">
                    <c:v>3.96E-3</c:v>
                  </c:pt>
                  <c:pt idx="1">
                    <c:v>3.9199999999999999E-3</c:v>
                  </c:pt>
                  <c:pt idx="2">
                    <c:v>3.2799999999999999E-3</c:v>
                  </c:pt>
                </c:numCache>
              </c:numRef>
            </c:plus>
            <c:minus>
              <c:numRef>
                <c:f>Sheet1!$I$2:$I$4</c:f>
                <c:numCache>
                  <c:formatCode>General</c:formatCode>
                  <c:ptCount val="3"/>
                  <c:pt idx="0">
                    <c:v>3.96E-3</c:v>
                  </c:pt>
                  <c:pt idx="1">
                    <c:v>3.9199999999999999E-3</c:v>
                  </c:pt>
                  <c:pt idx="2">
                    <c:v>3.2799999999999999E-3</c:v>
                  </c:pt>
                </c:numCache>
              </c:numRef>
            </c:minus>
            <c:spPr>
              <a:noFill/>
              <a:ln w="28575" cap="flat" cmpd="sng" algn="ctr">
                <a:solidFill>
                  <a:schemeClr val="bg1"/>
                </a:solidFill>
                <a:round/>
              </a:ln>
              <a:effectLst/>
            </c:spPr>
          </c:errBars>
          <c:cat>
            <c:strRef>
              <c:f>Sheet1!$A$2:$A$4</c:f>
              <c:strCache>
                <c:ptCount val="3"/>
                <c:pt idx="0">
                  <c:v>ARG</c:v>
                </c:pt>
                <c:pt idx="1">
                  <c:v>BRA</c:v>
                </c:pt>
                <c:pt idx="2">
                  <c:v>USA</c:v>
                </c:pt>
              </c:strCache>
            </c:strRef>
          </c:cat>
          <c:val>
            <c:numRef>
              <c:f>Sheet1!$D$2:$D$4</c:f>
              <c:numCache>
                <c:formatCode>0.00</c:formatCode>
                <c:ptCount val="3"/>
                <c:pt idx="0">
                  <c:v>0.20771307999999999</c:v>
                </c:pt>
                <c:pt idx="1">
                  <c:v>0.28023038</c:v>
                </c:pt>
                <c:pt idx="2">
                  <c:v>0.21918957999999999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E7-4EBA-A07D-ED5EB837F63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18"/>
        <c:axId val="1254183648"/>
        <c:axId val="771242528"/>
      </c:barChart>
      <c:catAx>
        <c:axId val="125418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242528"/>
        <c:crosses val="autoZero"/>
        <c:auto val="1"/>
        <c:lblAlgn val="ctr"/>
        <c:lblOffset val="100"/>
        <c:noMultiLvlLbl val="0"/>
      </c:catAx>
      <c:valAx>
        <c:axId val="771242528"/>
        <c:scaling>
          <c:orientation val="minMax"/>
          <c:max val="0.4"/>
          <c:min val="0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Percent</a:t>
                </a:r>
                <a:r>
                  <a:rPr lang="en-US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(%)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5003340341268689E-2"/>
              <c:y val="0.353194012763056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out"/>
        <c:minorTickMark val="none"/>
        <c:tickLblPos val="nextTo"/>
        <c:spPr>
          <a:noFill/>
          <a:ln w="28575"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4183648"/>
        <c:crosses val="autoZero"/>
        <c:crossBetween val="between"/>
      </c:valAx>
      <c:spPr>
        <a:solidFill>
          <a:schemeClr val="bg2"/>
        </a:solidFill>
        <a:ln w="28575"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i="0" dirty="0">
                <a:solidFill>
                  <a:schemeClr val="bg1"/>
                </a:solidFill>
              </a:rPr>
              <a:t>SBM - </a:t>
            </a:r>
            <a:r>
              <a:rPr lang="en-US" i="0" dirty="0">
                <a:solidFill>
                  <a:schemeClr val="tx1"/>
                </a:solidFill>
              </a:rPr>
              <a:t>Phytic P</a:t>
            </a:r>
          </a:p>
        </c:rich>
      </c:tx>
      <c:layout>
        <c:manualLayout>
          <c:xMode val="edge"/>
          <c:yMode val="edge"/>
          <c:x val="0.44787487444061025"/>
          <c:y val="4.94439537755220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11999739597762"/>
          <c:y val="0.14812152455930117"/>
          <c:w val="0.80054421968709188"/>
          <c:h val="0.728819396752732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C1</c:v>
                </c:pt>
              </c:strCache>
            </c:strRef>
          </c:tx>
          <c:spPr>
            <a:solidFill>
              <a:srgbClr val="4156A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Sheet1!$G$2:$G$4</c:f>
                <c:numCache>
                  <c:formatCode>General</c:formatCode>
                  <c:ptCount val="3"/>
                  <c:pt idx="0">
                    <c:v>9.3999999999999997E-4</c:v>
                  </c:pt>
                  <c:pt idx="1">
                    <c:v>4.4000000000000002E-4</c:v>
                  </c:pt>
                  <c:pt idx="2">
                    <c:v>8.4000000000000003E-4</c:v>
                  </c:pt>
                </c:numCache>
              </c:numRef>
            </c:plus>
            <c:minus>
              <c:numRef>
                <c:f>Sheet1!$G$2:$G$4</c:f>
                <c:numCache>
                  <c:formatCode>General</c:formatCode>
                  <c:ptCount val="3"/>
                  <c:pt idx="0">
                    <c:v>9.3999999999999997E-4</c:v>
                  </c:pt>
                  <c:pt idx="1">
                    <c:v>4.4000000000000002E-4</c:v>
                  </c:pt>
                  <c:pt idx="2">
                    <c:v>8.4000000000000003E-4</c:v>
                  </c:pt>
                </c:numCache>
              </c:numRef>
            </c:minus>
            <c:spPr>
              <a:noFill/>
              <a:ln w="28575" cap="flat" cmpd="sng" algn="ctr">
                <a:solidFill>
                  <a:schemeClr val="bg1"/>
                </a:solidFill>
                <a:round/>
              </a:ln>
              <a:effectLst/>
            </c:spPr>
          </c:errBars>
          <c:cat>
            <c:strRef>
              <c:f>Sheet1!$A$2:$A$4</c:f>
              <c:strCache>
                <c:ptCount val="3"/>
                <c:pt idx="0">
                  <c:v>ARG</c:v>
                </c:pt>
                <c:pt idx="1">
                  <c:v>BRA</c:v>
                </c:pt>
                <c:pt idx="2">
                  <c:v>USA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>
                  <c:v>0.43187890000000001</c:v>
                </c:pt>
                <c:pt idx="1">
                  <c:v>0.43470320000000001</c:v>
                </c:pt>
                <c:pt idx="2">
                  <c:v>0.4038197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E9-4BCE-B6FB-0C3E56E7D1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Sheet1!$H$2:$H$4</c:f>
                <c:numCache>
                  <c:formatCode>General</c:formatCode>
                  <c:ptCount val="3"/>
                  <c:pt idx="0">
                    <c:v>8.5999999999999998E-4</c:v>
                  </c:pt>
                  <c:pt idx="1">
                    <c:v>4.6000000000000001E-4</c:v>
                  </c:pt>
                  <c:pt idx="2">
                    <c:v>1.06E-3</c:v>
                  </c:pt>
                </c:numCache>
              </c:numRef>
            </c:plus>
            <c:minus>
              <c:numRef>
                <c:f>Sheet1!$H$2:$H$4</c:f>
                <c:numCache>
                  <c:formatCode>General</c:formatCode>
                  <c:ptCount val="3"/>
                  <c:pt idx="0">
                    <c:v>8.5999999999999998E-4</c:v>
                  </c:pt>
                  <c:pt idx="1">
                    <c:v>4.6000000000000001E-4</c:v>
                  </c:pt>
                  <c:pt idx="2">
                    <c:v>1.06E-3</c:v>
                  </c:pt>
                </c:numCache>
              </c:numRef>
            </c:minus>
            <c:spPr>
              <a:noFill/>
              <a:ln w="28575" cap="flat" cmpd="sng" algn="ctr">
                <a:solidFill>
                  <a:schemeClr val="bg1"/>
                </a:solidFill>
                <a:round/>
              </a:ln>
              <a:effectLst/>
            </c:spPr>
          </c:errBars>
          <c:cat>
            <c:strRef>
              <c:f>Sheet1!$A$2:$A$4</c:f>
              <c:strCache>
                <c:ptCount val="3"/>
                <c:pt idx="0">
                  <c:v>ARG</c:v>
                </c:pt>
                <c:pt idx="1">
                  <c:v>BRA</c:v>
                </c:pt>
                <c:pt idx="2">
                  <c:v>USA</c:v>
                </c:pt>
              </c:strCache>
            </c:strRef>
          </c:cat>
          <c:val>
            <c:numRef>
              <c:f>Sheet1!$C$2:$C$4</c:f>
              <c:numCache>
                <c:formatCode>0.00</c:formatCode>
                <c:ptCount val="3"/>
                <c:pt idx="0">
                  <c:v>0.4440867</c:v>
                </c:pt>
                <c:pt idx="1">
                  <c:v>0.42392489999999999</c:v>
                </c:pt>
                <c:pt idx="2">
                  <c:v>0.42849609999999999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E9-4BCE-B6FB-0C3E56E7D1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2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Sheet1!$I$2:$I$4</c:f>
                <c:numCache>
                  <c:formatCode>General</c:formatCode>
                  <c:ptCount val="3"/>
                  <c:pt idx="0">
                    <c:v>8.0000000000000004E-4</c:v>
                  </c:pt>
                  <c:pt idx="1">
                    <c:v>4.4000000000000002E-4</c:v>
                  </c:pt>
                  <c:pt idx="2">
                    <c:v>9.3999999999999997E-4</c:v>
                  </c:pt>
                </c:numCache>
              </c:numRef>
            </c:plus>
            <c:minus>
              <c:numRef>
                <c:f>Sheet1!$I$2:$I$4</c:f>
                <c:numCache>
                  <c:formatCode>General</c:formatCode>
                  <c:ptCount val="3"/>
                  <c:pt idx="0">
                    <c:v>8.0000000000000004E-4</c:v>
                  </c:pt>
                  <c:pt idx="1">
                    <c:v>4.4000000000000002E-4</c:v>
                  </c:pt>
                  <c:pt idx="2">
                    <c:v>9.3999999999999997E-4</c:v>
                  </c:pt>
                </c:numCache>
              </c:numRef>
            </c:minus>
            <c:spPr>
              <a:noFill/>
              <a:ln w="28575" cap="flat" cmpd="sng" algn="ctr">
                <a:solidFill>
                  <a:schemeClr val="bg1"/>
                </a:solidFill>
                <a:round/>
              </a:ln>
              <a:effectLst/>
            </c:spPr>
          </c:errBars>
          <c:cat>
            <c:strRef>
              <c:f>Sheet1!$A$2:$A$4</c:f>
              <c:strCache>
                <c:ptCount val="3"/>
                <c:pt idx="0">
                  <c:v>ARG</c:v>
                </c:pt>
                <c:pt idx="1">
                  <c:v>BRA</c:v>
                </c:pt>
                <c:pt idx="2">
                  <c:v>USA</c:v>
                </c:pt>
              </c:strCache>
            </c:strRef>
          </c:cat>
          <c:val>
            <c:numRef>
              <c:f>Sheet1!$D$2:$D$4</c:f>
              <c:numCache>
                <c:formatCode>0.00</c:formatCode>
                <c:ptCount val="3"/>
                <c:pt idx="0">
                  <c:v>0.44466709999999998</c:v>
                </c:pt>
                <c:pt idx="1">
                  <c:v>0.42083609999999999</c:v>
                </c:pt>
                <c:pt idx="2">
                  <c:v>0.41947040000000002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E9-4BCE-B6FB-0C3E56E7D1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18"/>
        <c:axId val="1254183648"/>
        <c:axId val="771242528"/>
      </c:barChart>
      <c:catAx>
        <c:axId val="125418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857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242528"/>
        <c:crosses val="autoZero"/>
        <c:auto val="1"/>
        <c:lblAlgn val="ctr"/>
        <c:lblOffset val="100"/>
        <c:noMultiLvlLbl val="0"/>
      </c:catAx>
      <c:valAx>
        <c:axId val="771242528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Percent</a:t>
                </a:r>
                <a:r>
                  <a:rPr lang="en-US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(%)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5003340341268689E-2"/>
              <c:y val="0.353194012763056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out"/>
        <c:minorTickMark val="none"/>
        <c:tickLblPos val="nextTo"/>
        <c:spPr>
          <a:noFill/>
          <a:ln w="28575"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4183648"/>
        <c:crosses val="autoZero"/>
        <c:crossBetween val="between"/>
      </c:valAx>
      <c:spPr>
        <a:solidFill>
          <a:schemeClr val="bg2"/>
        </a:solidFill>
        <a:ln w="28575"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ARG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</a:sp3d>
          </c:spPr>
          <c:dPt>
            <c:idx val="0"/>
            <c:bubble3D val="0"/>
            <c:spPr>
              <a:solidFill>
                <a:srgbClr val="4156A1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1-4139-4C83-8A98-498DFA63131B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3-4139-4C83-8A98-498DFA63131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5-4139-4C83-8A98-498DFA63131B}"/>
              </c:ext>
            </c:extLst>
          </c:dPt>
          <c:dLbls>
            <c:dLbl>
              <c:idx val="0"/>
              <c:layout>
                <c:manualLayout>
                  <c:x val="-3.0416741768093208E-2"/>
                  <c:y val="9.6033024621868315E-2"/>
                </c:manualLayout>
              </c:layout>
              <c:numFmt formatCode="0.00%" sourceLinked="0"/>
              <c:spPr>
                <a:solidFill>
                  <a:schemeClr val="tx2"/>
                </a:solidFill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085159004868296"/>
                      <c:h val="0.106670524101775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139-4C83-8A98-498DFA63131B}"/>
                </c:ext>
              </c:extLst>
            </c:dLbl>
            <c:dLbl>
              <c:idx val="1"/>
              <c:layout>
                <c:manualLayout>
                  <c:x val="-7.7106239268401433E-2"/>
                  <c:y val="-0.11963764996653899"/>
                </c:manualLayout>
              </c:layout>
              <c:numFmt formatCode="0.00%" sourceLinked="0"/>
              <c:spPr>
                <a:solidFill>
                  <a:schemeClr val="tx2"/>
                </a:solidFill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085159004868296"/>
                      <c:h val="0.106670524101775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4139-4C83-8A98-498DFA63131B}"/>
                </c:ext>
              </c:extLst>
            </c:dLbl>
            <c:dLbl>
              <c:idx val="2"/>
              <c:layout>
                <c:manualLayout>
                  <c:x val="1.9276559817100358E-2"/>
                  <c:y val="5.5779989322059624E-2"/>
                </c:manualLayout>
              </c:layout>
              <c:numFmt formatCode="0.00%" sourceLinked="0"/>
              <c:spPr>
                <a:solidFill>
                  <a:schemeClr val="tx2"/>
                </a:solidFill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085159004868296"/>
                      <c:h val="0.106670524101775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4139-4C83-8A98-498DFA63131B}"/>
                </c:ext>
              </c:extLst>
            </c:dLbl>
            <c:numFmt formatCode="0.00%" sourceLinked="0"/>
            <c:spPr>
              <a:noFill/>
              <a:ln>
                <a:solidFill>
                  <a:schemeClr val="bg1"/>
                </a:solidFill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0.1945031712473573</c:v>
                </c:pt>
                <c:pt idx="1">
                  <c:v>0.3784355179704017</c:v>
                </c:pt>
                <c:pt idx="2">
                  <c:v>0.42706131078224102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139-4C83-8A98-498DFA6313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4139-4C83-8A98-498DFA63131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4139-4C83-8A98-498DFA6313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4139-4C83-8A98-498DFA63131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0.34010600706713778</c:v>
                </c:pt>
                <c:pt idx="1">
                  <c:v>0.43639575971731448</c:v>
                </c:pt>
                <c:pt idx="2">
                  <c:v>0.22349823321554768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139-4C83-8A98-498DFA63131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139-4C83-8A98-498DFA63131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139-4C83-8A98-498DFA6313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139-4C83-8A98-498DFA63131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0.42748091603053434</c:v>
                </c:pt>
                <c:pt idx="1">
                  <c:v>0.23473282442748095</c:v>
                </c:pt>
                <c:pt idx="2">
                  <c:v>0.33778625954198477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139-4C83-8A98-498DFA63131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ARG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</a:sp3d>
          </c:spPr>
          <c:dPt>
            <c:idx val="0"/>
            <c:bubble3D val="0"/>
            <c:spPr>
              <a:solidFill>
                <a:srgbClr val="4156A1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1-E59C-4B77-BFF8-05D08D89CD0C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3-E59C-4B77-BFF8-05D08D89CD0C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5-E59C-4B77-BFF8-05D08D89CD0C}"/>
              </c:ext>
            </c:extLst>
          </c:dPt>
          <c:dLbls>
            <c:dLbl>
              <c:idx val="0"/>
              <c:layout>
                <c:manualLayout>
                  <c:x val="-6.4150721448018741E-2"/>
                  <c:y val="4.0035665720584042E-2"/>
                </c:manualLayout>
              </c:layout>
              <c:numFmt formatCode="0.00%" sourceLinked="0"/>
              <c:spPr>
                <a:solidFill>
                  <a:schemeClr val="tx2"/>
                </a:solidFill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085159004868296"/>
                      <c:h val="0.106670524101775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59C-4B77-BFF8-05D08D89CD0C}"/>
                </c:ext>
              </c:extLst>
            </c:dLbl>
            <c:dLbl>
              <c:idx val="1"/>
              <c:layout>
                <c:manualLayout>
                  <c:x val="0.10424444802823181"/>
                  <c:y val="-0.15420680129581821"/>
                </c:manualLayout>
              </c:layout>
              <c:numFmt formatCode="0.00%" sourceLinked="0"/>
              <c:spPr>
                <a:solidFill>
                  <a:schemeClr val="tx2"/>
                </a:solidFill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085159004868296"/>
                      <c:h val="0.106670524101775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59C-4B77-BFF8-05D08D89CD0C}"/>
                </c:ext>
              </c:extLst>
            </c:dLbl>
            <c:dLbl>
              <c:idx val="2"/>
              <c:layout>
                <c:manualLayout>
                  <c:x val="4.8191399542750896E-2"/>
                  <c:y val="0.11338992719480086"/>
                </c:manualLayout>
              </c:layout>
              <c:numFmt formatCode="0.00%" sourceLinked="0"/>
              <c:spPr>
                <a:solidFill>
                  <a:schemeClr val="tx2"/>
                </a:solidFill>
                <a:ln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085159004868296"/>
                      <c:h val="0.106670524101775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E59C-4B77-BFF8-05D08D89CD0C}"/>
                </c:ext>
              </c:extLst>
            </c:dLbl>
            <c:numFmt formatCode="0.00%" sourceLinked="0"/>
            <c:spPr>
              <a:noFill/>
              <a:ln>
                <a:solidFill>
                  <a:schemeClr val="bg1"/>
                </a:solidFill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0.34010600706713778</c:v>
                </c:pt>
                <c:pt idx="1">
                  <c:v>0.43639575971731448</c:v>
                </c:pt>
                <c:pt idx="2">
                  <c:v>0.22349823321554768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59C-4B77-BFF8-05D08D89CD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E59C-4B77-BFF8-05D08D89CD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E59C-4B77-BFF8-05D08D89CD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E59C-4B77-BFF8-05D08D89CD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0.34010600706713778</c:v>
                </c:pt>
                <c:pt idx="1">
                  <c:v>0.43639575971731448</c:v>
                </c:pt>
                <c:pt idx="2">
                  <c:v>0.22349823321554768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59C-4B77-BFF8-05D08D89CD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59C-4B77-BFF8-05D08D89CD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59C-4B77-BFF8-05D08D89CD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59C-4B77-BFF8-05D08D89CD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0.42748091603053434</c:v>
                </c:pt>
                <c:pt idx="1">
                  <c:v>0.23473282442748095</c:v>
                </c:pt>
                <c:pt idx="2">
                  <c:v>0.33778625954198477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59C-4B77-BFF8-05D08D89CD0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CA03-210F-4C27-9432-B9B488E46E6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AE8E-E8CE-44B2-9401-3DD2D3B8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3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CA03-210F-4C27-9432-B9B488E46E6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AE8E-E8CE-44B2-9401-3DD2D3B8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8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CA03-210F-4C27-9432-B9B488E46E6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AE8E-E8CE-44B2-9401-3DD2D3B8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6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CA03-210F-4C27-9432-B9B488E46E6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AE8E-E8CE-44B2-9401-3DD2D3B8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9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CA03-210F-4C27-9432-B9B488E46E6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AE8E-E8CE-44B2-9401-3DD2D3B8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CA03-210F-4C27-9432-B9B488E46E6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AE8E-E8CE-44B2-9401-3DD2D3B8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5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CA03-210F-4C27-9432-B9B488E46E6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AE8E-E8CE-44B2-9401-3DD2D3B8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7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CA03-210F-4C27-9432-B9B488E46E6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AE8E-E8CE-44B2-9401-3DD2D3B8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0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CA03-210F-4C27-9432-B9B488E46E6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AE8E-E8CE-44B2-9401-3DD2D3B8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0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CA03-210F-4C27-9432-B9B488E46E6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AE8E-E8CE-44B2-9401-3DD2D3B8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9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CA03-210F-4C27-9432-B9B488E46E6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AE8E-E8CE-44B2-9401-3DD2D3B8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1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ECA03-210F-4C27-9432-B9B488E46E6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98AE8E-E8CE-44B2-9401-3DD2D3B8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0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microsoft.com/office/2007/relationships/hdphoto" Target="../media/hdphoto1.wdp"/><Relationship Id="rId39" Type="http://schemas.openxmlformats.org/officeDocument/2006/relationships/chart" Target="../charts/chart10.xml"/><Relationship Id="rId21" Type="http://schemas.openxmlformats.org/officeDocument/2006/relationships/image" Target="../media/image19.svg"/><Relationship Id="rId34" Type="http://schemas.openxmlformats.org/officeDocument/2006/relationships/chart" Target="../charts/chart5.xml"/><Relationship Id="rId42" Type="http://schemas.openxmlformats.org/officeDocument/2006/relationships/chart" Target="../charts/chart13.xm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chart" Target="../charts/chart3.xml"/><Relationship Id="rId37" Type="http://schemas.openxmlformats.org/officeDocument/2006/relationships/chart" Target="../charts/chart8.xml"/><Relationship Id="rId40" Type="http://schemas.openxmlformats.org/officeDocument/2006/relationships/chart" Target="../charts/chart11.xml"/><Relationship Id="rId45" Type="http://schemas.openxmlformats.org/officeDocument/2006/relationships/chart" Target="../charts/chart16.xml"/><Relationship Id="rId5" Type="http://schemas.openxmlformats.org/officeDocument/2006/relationships/chart" Target="../charts/chart1.xml"/><Relationship Id="rId15" Type="http://schemas.openxmlformats.org/officeDocument/2006/relationships/image" Target="../media/image13.png"/><Relationship Id="rId23" Type="http://schemas.openxmlformats.org/officeDocument/2006/relationships/image" Target="../media/image21.jpg"/><Relationship Id="rId28" Type="http://schemas.microsoft.com/office/2007/relationships/hdphoto" Target="../media/hdphoto2.wdp"/><Relationship Id="rId36" Type="http://schemas.openxmlformats.org/officeDocument/2006/relationships/chart" Target="../charts/chart7.xml"/><Relationship Id="rId10" Type="http://schemas.openxmlformats.org/officeDocument/2006/relationships/image" Target="../media/image8.svg"/><Relationship Id="rId19" Type="http://schemas.openxmlformats.org/officeDocument/2006/relationships/image" Target="../media/image17.svg"/><Relationship Id="rId31" Type="http://schemas.openxmlformats.org/officeDocument/2006/relationships/chart" Target="../charts/chart2.xml"/><Relationship Id="rId44" Type="http://schemas.openxmlformats.org/officeDocument/2006/relationships/chart" Target="../charts/chart15.xml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png"/><Relationship Id="rId27" Type="http://schemas.openxmlformats.org/officeDocument/2006/relationships/image" Target="../media/image24.png"/><Relationship Id="rId30" Type="http://schemas.openxmlformats.org/officeDocument/2006/relationships/image" Target="../media/image26.svg"/><Relationship Id="rId35" Type="http://schemas.openxmlformats.org/officeDocument/2006/relationships/chart" Target="../charts/chart6.xml"/><Relationship Id="rId43" Type="http://schemas.openxmlformats.org/officeDocument/2006/relationships/chart" Target="../charts/chart14.xml"/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12" Type="http://schemas.openxmlformats.org/officeDocument/2006/relationships/image" Target="../media/image10.svg"/><Relationship Id="rId17" Type="http://schemas.openxmlformats.org/officeDocument/2006/relationships/image" Target="../media/image15.svg"/><Relationship Id="rId25" Type="http://schemas.openxmlformats.org/officeDocument/2006/relationships/image" Target="../media/image23.png"/><Relationship Id="rId33" Type="http://schemas.openxmlformats.org/officeDocument/2006/relationships/chart" Target="../charts/chart4.xml"/><Relationship Id="rId38" Type="http://schemas.openxmlformats.org/officeDocument/2006/relationships/chart" Target="../charts/chart9.xml"/><Relationship Id="rId20" Type="http://schemas.openxmlformats.org/officeDocument/2006/relationships/image" Target="../media/image18.png"/><Relationship Id="rId41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7CC7B6-8D0C-92BC-2141-77272C86D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Box 202">
            <a:extLst>
              <a:ext uri="{FF2B5EF4-FFF2-40B4-BE49-F238E27FC236}">
                <a16:creationId xmlns:a16="http://schemas.microsoft.com/office/drawing/2014/main" id="{C332715B-AD97-5F30-A72A-0F9BC8C88742}"/>
              </a:ext>
            </a:extLst>
          </p:cNvPr>
          <p:cNvSpPr txBox="1"/>
          <p:nvPr/>
        </p:nvSpPr>
        <p:spPr>
          <a:xfrm>
            <a:off x="21357072" y="17215944"/>
            <a:ext cx="8651730" cy="13308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Figure 3.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Within source cluster comparison of Total NSP for corn, wheat,</a:t>
            </a:r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SBM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50ECD44-D54F-6886-6196-DD04AC581AD3}"/>
              </a:ext>
            </a:extLst>
          </p:cNvPr>
          <p:cNvSpPr/>
          <p:nvPr/>
        </p:nvSpPr>
        <p:spPr>
          <a:xfrm>
            <a:off x="12309400" y="30446694"/>
            <a:ext cx="17642758" cy="1097280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8E36D8-01B6-05D0-B435-51736B28C80F}"/>
              </a:ext>
            </a:extLst>
          </p:cNvPr>
          <p:cNvSpPr/>
          <p:nvPr/>
        </p:nvSpPr>
        <p:spPr>
          <a:xfrm>
            <a:off x="12309399" y="5115185"/>
            <a:ext cx="17642759" cy="990298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EDA29AA-6D19-879A-C4E9-98EB57D93DBA}"/>
              </a:ext>
            </a:extLst>
          </p:cNvPr>
          <p:cNvSpPr/>
          <p:nvPr/>
        </p:nvSpPr>
        <p:spPr>
          <a:xfrm>
            <a:off x="402281" y="16672071"/>
            <a:ext cx="11283654" cy="1097280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287A9A-22A5-A91C-544E-D72D287BC8E5}"/>
              </a:ext>
            </a:extLst>
          </p:cNvPr>
          <p:cNvSpPr/>
          <p:nvPr/>
        </p:nvSpPr>
        <p:spPr>
          <a:xfrm>
            <a:off x="402281" y="5131226"/>
            <a:ext cx="11293120" cy="991627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CB4EE2-8D27-C27E-82E5-8854677896DB}"/>
              </a:ext>
            </a:extLst>
          </p:cNvPr>
          <p:cNvSpPr txBox="1"/>
          <p:nvPr/>
        </p:nvSpPr>
        <p:spPr>
          <a:xfrm>
            <a:off x="568139" y="18127784"/>
            <a:ext cx="11127262" cy="220714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400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Commercial NIRS readings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Proximate Composition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  <a:b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Fiber Composition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 AMINO Acids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parameters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Years: 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to 2024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Ingredients: </a:t>
            </a:r>
          </a:p>
          <a:p>
            <a:pPr lvl="1"/>
            <a:b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Sources: </a:t>
            </a:r>
          </a:p>
          <a:p>
            <a:pPr marL="1028700" lvl="1" indent="-571500">
              <a:buBlip>
                <a:blip r:embed="rId2"/>
              </a:buBlip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Argentina (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028700" lvl="1" indent="-571500">
              <a:buBlip>
                <a:blip r:embed="rId2"/>
              </a:buBlip>
            </a:pPr>
            <a:endParaRPr lang="en-US" sz="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Blip>
                <a:blip r:embed="rId3"/>
              </a:buBlip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Brazil (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BRA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028700" lvl="1" indent="-571500">
              <a:buBlip>
                <a:blip r:embed="rId3"/>
              </a:buBlip>
            </a:pPr>
            <a:endParaRPr lang="en-US" sz="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Blip>
                <a:blip r:embed="rId4"/>
              </a:buBlip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United States (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Analysis: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Composition standardized to 88% DM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K-means: 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= 3 per ingredient and source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proximate values</a:t>
            </a:r>
          </a:p>
          <a:p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One-way ANOVA 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l-G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0.05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Multiple Comparison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Tukey’s HSD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K-mean clusters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Variables: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Phytic P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Lignin-ADL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Non-starch polysaccharides (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NSP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(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tNSP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Insoluble (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iNSP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5E567D-CCDE-F58D-B385-B41A84D68E22}"/>
              </a:ext>
            </a:extLst>
          </p:cNvPr>
          <p:cNvSpPr txBox="1"/>
          <p:nvPr/>
        </p:nvSpPr>
        <p:spPr>
          <a:xfrm>
            <a:off x="27056259" y="-10506334"/>
            <a:ext cx="8412784" cy="18904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Figure 2. 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average diet cost for each formulation strategy and phase.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D6B8011-EBCE-D1A0-7143-40257D0AE59F}"/>
              </a:ext>
            </a:extLst>
          </p:cNvPr>
          <p:cNvGrpSpPr/>
          <p:nvPr/>
        </p:nvGrpSpPr>
        <p:grpSpPr>
          <a:xfrm>
            <a:off x="26925530" y="-9116630"/>
            <a:ext cx="8106769" cy="5780875"/>
            <a:chOff x="15287906" y="22469892"/>
            <a:chExt cx="6973980" cy="4863412"/>
          </a:xfrm>
        </p:grpSpPr>
        <p:graphicFrame>
          <p:nvGraphicFramePr>
            <p:cNvPr id="70" name="Chart 69">
              <a:extLst>
                <a:ext uri="{FF2B5EF4-FFF2-40B4-BE49-F238E27FC236}">
                  <a16:creationId xmlns:a16="http://schemas.microsoft.com/office/drawing/2014/main" id="{FF98FCE3-799C-5AFD-8C23-3DEB77E7E7C4}"/>
                </a:ext>
              </a:extLst>
            </p:cNvPr>
            <p:cNvGraphicFramePr/>
            <p:nvPr/>
          </p:nvGraphicFramePr>
          <p:xfrm>
            <a:off x="15773400" y="22469892"/>
            <a:ext cx="6488486" cy="48634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0AF99AC-5606-235A-F7F6-F4CEA2A35EC6}"/>
                </a:ext>
              </a:extLst>
            </p:cNvPr>
            <p:cNvSpPr txBox="1"/>
            <p:nvPr/>
          </p:nvSpPr>
          <p:spPr>
            <a:xfrm rot="16200000">
              <a:off x="14148319" y="24813272"/>
              <a:ext cx="2676329" cy="397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Diet Cost ($USD/MT)</a:t>
              </a:r>
            </a:p>
          </p:txBody>
        </p:sp>
      </p:grpSp>
      <p:pic>
        <p:nvPicPr>
          <p:cNvPr id="31" name="Graphic 30">
            <a:extLst>
              <a:ext uri="{FF2B5EF4-FFF2-40B4-BE49-F238E27FC236}">
                <a16:creationId xmlns:a16="http://schemas.microsoft.com/office/drawing/2014/main" id="{68297F7E-4B6F-5E42-EF24-D9CB581137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72231" y="5207250"/>
            <a:ext cx="750215" cy="7502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5C202C-C8B3-EC92-E717-8266EAC44B79}"/>
              </a:ext>
            </a:extLst>
          </p:cNvPr>
          <p:cNvSpPr/>
          <p:nvPr/>
        </p:nvSpPr>
        <p:spPr>
          <a:xfrm>
            <a:off x="0" y="41773754"/>
            <a:ext cx="30275213" cy="1030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Afbeelding 6" descr="Afbeelding met Graphics, grafische vormgeving, clipart, ontwerp&#10;&#10;Door AI gegenereerde inhoud is mogelijk onjuist.">
            <a:extLst>
              <a:ext uri="{FF2B5EF4-FFF2-40B4-BE49-F238E27FC236}">
                <a16:creationId xmlns:a16="http://schemas.microsoft.com/office/drawing/2014/main" id="{DDFEE982-05BF-05E9-BE92-8985774575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10309" y="37108029"/>
            <a:ext cx="3029414" cy="25856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5C7F51-CADB-05BD-DFB2-D9B578C3A868}"/>
              </a:ext>
            </a:extLst>
          </p:cNvPr>
          <p:cNvSpPr txBox="1"/>
          <p:nvPr/>
        </p:nvSpPr>
        <p:spPr>
          <a:xfrm>
            <a:off x="1231156" y="5063108"/>
            <a:ext cx="5879089" cy="10851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91B0970-E91A-2DF3-4737-311B085607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6048" y="5250051"/>
            <a:ext cx="750215" cy="7502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22A2A67-D2F1-9FD4-B8CE-8B623DE6BF87}"/>
              </a:ext>
            </a:extLst>
          </p:cNvPr>
          <p:cNvSpPr txBox="1"/>
          <p:nvPr/>
        </p:nvSpPr>
        <p:spPr>
          <a:xfrm>
            <a:off x="12391886" y="31740988"/>
            <a:ext cx="17227647" cy="98700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Differences in Proximate, Fiber, and NSP content between clusters for each ingredient and source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Clustering readings with similar proximate profiles identifies sub-populations, even within localized regions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Nutrient and anti-nutrient values agree with published values, however:</a:t>
            </a:r>
          </a:p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Averaged published values ignore smooth over variation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Potentially impacting the accurate delivery of nutrients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defRPr/>
            </a:pPr>
            <a:endParaRPr lang="en-US" b="1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Clusters can 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useful in understanding </a:t>
            </a:r>
            <a:b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variation in nutrient and anti-nutrient, with </a:t>
            </a:r>
            <a:b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opportunities for:</a:t>
            </a:r>
            <a:b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1" indent="-742950">
              <a:buFont typeface="Arial" panose="020B0604020202020204" pitchFamily="34" charset="0"/>
              <a:buChar char="•"/>
              <a:defRPr/>
            </a:pPr>
            <a:r>
              <a:rPr lang="en-US" sz="3600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 enzyme delivery </a:t>
            </a:r>
          </a:p>
          <a:p>
            <a:pPr marL="1200150" lvl="1" indent="-742950">
              <a:buFont typeface="Arial" panose="020B0604020202020204" pitchFamily="34" charset="0"/>
              <a:buChar char="•"/>
              <a:defRPr/>
            </a:pPr>
            <a:endParaRPr lang="en-US" sz="700" b="1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1" indent="-742950">
              <a:buFont typeface="Arial" panose="020B0604020202020204" pitchFamily="34" charset="0"/>
              <a:buChar char="•"/>
              <a:defRPr/>
            </a:pPr>
            <a:r>
              <a:rPr lang="en-US" sz="3600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feed formulation and matrix updating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n-US" sz="28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89BE90-A1D5-8DFB-0750-DB3825EA026F}"/>
              </a:ext>
            </a:extLst>
          </p:cNvPr>
          <p:cNvSpPr txBox="1"/>
          <p:nvPr/>
        </p:nvSpPr>
        <p:spPr>
          <a:xfrm>
            <a:off x="934294" y="16662662"/>
            <a:ext cx="9944849" cy="11066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and Methods</a:t>
            </a:r>
          </a:p>
        </p:txBody>
      </p:sp>
      <p:pic>
        <p:nvPicPr>
          <p:cNvPr id="22" name="Picture 21" descr="Flask with solid fill">
            <a:extLst>
              <a:ext uri="{FF2B5EF4-FFF2-40B4-BE49-F238E27FC236}">
                <a16:creationId xmlns:a16="http://schemas.microsoft.com/office/drawing/2014/main" id="{DDF24171-17B5-9612-78B9-8820CE9357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662013" y="16717370"/>
            <a:ext cx="968389" cy="9683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3D5E55B-FFFE-2C55-65E2-8A60EA1B5EBE}"/>
              </a:ext>
            </a:extLst>
          </p:cNvPr>
          <p:cNvSpPr txBox="1"/>
          <p:nvPr/>
        </p:nvSpPr>
        <p:spPr>
          <a:xfrm>
            <a:off x="13871746" y="5040288"/>
            <a:ext cx="3357652" cy="108856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27D89E-1DEA-B950-F977-57A3C57EA3B3}"/>
              </a:ext>
            </a:extLst>
          </p:cNvPr>
          <p:cNvSpPr txBox="1"/>
          <p:nvPr/>
        </p:nvSpPr>
        <p:spPr>
          <a:xfrm>
            <a:off x="29126642" y="-3473694"/>
            <a:ext cx="177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LP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BCD3D5-44EA-53D2-9CB1-37FFB5A39DDA}"/>
              </a:ext>
            </a:extLst>
          </p:cNvPr>
          <p:cNvSpPr txBox="1"/>
          <p:nvPr/>
        </p:nvSpPr>
        <p:spPr>
          <a:xfrm>
            <a:off x="30229535" y="-3474066"/>
            <a:ext cx="177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LP-SD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A0C6D5-FA0D-6B17-A2C7-2CC70035D04B}"/>
              </a:ext>
            </a:extLst>
          </p:cNvPr>
          <p:cNvSpPr txBox="1"/>
          <p:nvPr/>
        </p:nvSpPr>
        <p:spPr>
          <a:xfrm>
            <a:off x="31722808" y="-3521288"/>
            <a:ext cx="25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LP-Approx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F662FA-B7FA-71D3-4776-80A59730B625}"/>
              </a:ext>
            </a:extLst>
          </p:cNvPr>
          <p:cNvSpPr txBox="1"/>
          <p:nvPr/>
        </p:nvSpPr>
        <p:spPr>
          <a:xfrm>
            <a:off x="33860280" y="-3459733"/>
            <a:ext cx="177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D32D76-B9B4-ACC3-0158-F0D1649B8CF6}"/>
              </a:ext>
            </a:extLst>
          </p:cNvPr>
          <p:cNvSpPr/>
          <p:nvPr/>
        </p:nvSpPr>
        <p:spPr>
          <a:xfrm>
            <a:off x="28763969" y="-3411340"/>
            <a:ext cx="300090" cy="260755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9FD6F14-3730-EF9C-851B-BA6F0B2EC0E7}"/>
              </a:ext>
            </a:extLst>
          </p:cNvPr>
          <p:cNvSpPr/>
          <p:nvPr/>
        </p:nvSpPr>
        <p:spPr>
          <a:xfrm>
            <a:off x="29861165" y="-3400301"/>
            <a:ext cx="300090" cy="260755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1E8923-F9E5-70EE-190A-ECA2D0FF970C}"/>
              </a:ext>
            </a:extLst>
          </p:cNvPr>
          <p:cNvSpPr/>
          <p:nvPr/>
        </p:nvSpPr>
        <p:spPr>
          <a:xfrm>
            <a:off x="31354390" y="-3403623"/>
            <a:ext cx="300090" cy="260755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BECC53-C2AD-AD4D-09A2-D4401382215C}"/>
              </a:ext>
            </a:extLst>
          </p:cNvPr>
          <p:cNvSpPr/>
          <p:nvPr/>
        </p:nvSpPr>
        <p:spPr>
          <a:xfrm>
            <a:off x="33494883" y="-3403623"/>
            <a:ext cx="300090" cy="260755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6789F2F-471A-9B9D-94A7-2BFA44F72C71}"/>
              </a:ext>
            </a:extLst>
          </p:cNvPr>
          <p:cNvSpPr txBox="1"/>
          <p:nvPr/>
        </p:nvSpPr>
        <p:spPr>
          <a:xfrm>
            <a:off x="29066922" y="-8203910"/>
            <a:ext cx="28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925ACE-C2CF-EF24-CC93-D2514D24C8F4}"/>
              </a:ext>
            </a:extLst>
          </p:cNvPr>
          <p:cNvSpPr txBox="1"/>
          <p:nvPr/>
        </p:nvSpPr>
        <p:spPr>
          <a:xfrm>
            <a:off x="29500195" y="-8203910"/>
            <a:ext cx="28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288CC98-7E17-4177-5BC5-F8A96CE0CF32}"/>
              </a:ext>
            </a:extLst>
          </p:cNvPr>
          <p:cNvSpPr txBox="1"/>
          <p:nvPr/>
        </p:nvSpPr>
        <p:spPr>
          <a:xfrm>
            <a:off x="28637542" y="-7943073"/>
            <a:ext cx="28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9F981D7-B6ED-2B34-F3CF-7B3DB32B6332}"/>
              </a:ext>
            </a:extLst>
          </p:cNvPr>
          <p:cNvSpPr txBox="1"/>
          <p:nvPr/>
        </p:nvSpPr>
        <p:spPr>
          <a:xfrm>
            <a:off x="29952159" y="-8103287"/>
            <a:ext cx="28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807519D-6246-3F50-7B23-CC953B12815E}"/>
              </a:ext>
            </a:extLst>
          </p:cNvPr>
          <p:cNvCxnSpPr>
            <a:cxnSpLocks/>
          </p:cNvCxnSpPr>
          <p:nvPr/>
        </p:nvCxnSpPr>
        <p:spPr>
          <a:xfrm>
            <a:off x="30574318" y="-8512473"/>
            <a:ext cx="0" cy="4565650"/>
          </a:xfrm>
          <a:prstGeom prst="line">
            <a:avLst/>
          </a:prstGeom>
          <a:ln w="31750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3BCB390-0948-0547-9C4D-288F0A62531D}"/>
              </a:ext>
            </a:extLst>
          </p:cNvPr>
          <p:cNvCxnSpPr>
            <a:cxnSpLocks/>
          </p:cNvCxnSpPr>
          <p:nvPr/>
        </p:nvCxnSpPr>
        <p:spPr>
          <a:xfrm>
            <a:off x="32752368" y="-8502360"/>
            <a:ext cx="0" cy="4565650"/>
          </a:xfrm>
          <a:prstGeom prst="line">
            <a:avLst/>
          </a:prstGeom>
          <a:ln w="31750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78B3C82-225F-7706-8DAC-FC8F33B90498}"/>
              </a:ext>
            </a:extLst>
          </p:cNvPr>
          <p:cNvSpPr txBox="1"/>
          <p:nvPr/>
        </p:nvSpPr>
        <p:spPr>
          <a:xfrm>
            <a:off x="31247675" y="-7650051"/>
            <a:ext cx="28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3021CAF-9955-E79D-4BF6-F11F0ECE1204}"/>
              </a:ext>
            </a:extLst>
          </p:cNvPr>
          <p:cNvSpPr txBox="1"/>
          <p:nvPr/>
        </p:nvSpPr>
        <p:spPr>
          <a:xfrm>
            <a:off x="31680222" y="-7642431"/>
            <a:ext cx="28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E0311E7-DEB0-F4FA-3B03-D9B357B77598}"/>
              </a:ext>
            </a:extLst>
          </p:cNvPr>
          <p:cNvSpPr txBox="1"/>
          <p:nvPr/>
        </p:nvSpPr>
        <p:spPr>
          <a:xfrm>
            <a:off x="30832809" y="-7345672"/>
            <a:ext cx="28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BF4C6EF-5AD6-4B8E-268B-C6D3625BE47D}"/>
              </a:ext>
            </a:extLst>
          </p:cNvPr>
          <p:cNvSpPr txBox="1"/>
          <p:nvPr/>
        </p:nvSpPr>
        <p:spPr>
          <a:xfrm>
            <a:off x="32109326" y="-7534188"/>
            <a:ext cx="28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056751E-D02E-BFBA-A836-96425A00967A}"/>
              </a:ext>
            </a:extLst>
          </p:cNvPr>
          <p:cNvSpPr txBox="1"/>
          <p:nvPr/>
        </p:nvSpPr>
        <p:spPr>
          <a:xfrm>
            <a:off x="33416815" y="-6679417"/>
            <a:ext cx="28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001F0B1-8744-1820-09A2-C55F5CF4C490}"/>
              </a:ext>
            </a:extLst>
          </p:cNvPr>
          <p:cNvSpPr txBox="1"/>
          <p:nvPr/>
        </p:nvSpPr>
        <p:spPr>
          <a:xfrm>
            <a:off x="33849362" y="-6671797"/>
            <a:ext cx="28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534849A-264B-4B9D-9EA0-02386D7F7C38}"/>
              </a:ext>
            </a:extLst>
          </p:cNvPr>
          <p:cNvSpPr txBox="1"/>
          <p:nvPr/>
        </p:nvSpPr>
        <p:spPr>
          <a:xfrm>
            <a:off x="33012291" y="-6426200"/>
            <a:ext cx="28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EC94B83-A1B8-FD9F-421F-5D90A6EE5C30}"/>
              </a:ext>
            </a:extLst>
          </p:cNvPr>
          <p:cNvSpPr txBox="1"/>
          <p:nvPr/>
        </p:nvSpPr>
        <p:spPr>
          <a:xfrm>
            <a:off x="34293706" y="-6597844"/>
            <a:ext cx="28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5CB74CD-3D87-C337-FA3F-084E932930A4}"/>
              </a:ext>
            </a:extLst>
          </p:cNvPr>
          <p:cNvSpPr txBox="1"/>
          <p:nvPr/>
        </p:nvSpPr>
        <p:spPr>
          <a:xfrm>
            <a:off x="28334139" y="-8534174"/>
            <a:ext cx="1465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P &lt; 0.001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107FE2F-F03A-D113-7A86-8E1CDE2B2789}"/>
              </a:ext>
            </a:extLst>
          </p:cNvPr>
          <p:cNvSpPr txBox="1"/>
          <p:nvPr/>
        </p:nvSpPr>
        <p:spPr>
          <a:xfrm>
            <a:off x="30561577" y="-8546399"/>
            <a:ext cx="1465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P &lt; 0.001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370A8C2-A2C3-D0DD-0E84-DB2147CD4777}"/>
              </a:ext>
            </a:extLst>
          </p:cNvPr>
          <p:cNvSpPr txBox="1"/>
          <p:nvPr/>
        </p:nvSpPr>
        <p:spPr>
          <a:xfrm>
            <a:off x="32752368" y="-8546399"/>
            <a:ext cx="14655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P &lt; 0.001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71203EF-979E-6433-1E41-D76CA4CAE34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b="28076"/>
          <a:stretch/>
        </p:blipFill>
        <p:spPr>
          <a:xfrm>
            <a:off x="24668059" y="37313459"/>
            <a:ext cx="2756797" cy="2575159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0FA1A81F-615D-1272-0373-CAD3DCE178FE}"/>
              </a:ext>
            </a:extLst>
          </p:cNvPr>
          <p:cNvSpPr txBox="1"/>
          <p:nvPr/>
        </p:nvSpPr>
        <p:spPr>
          <a:xfrm>
            <a:off x="13433554" y="30428230"/>
            <a:ext cx="11579093" cy="10972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 &amp; Conclusions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5285C2-5F60-F78C-9407-564BDFFA1F51}"/>
              </a:ext>
            </a:extLst>
          </p:cNvPr>
          <p:cNvSpPr txBox="1"/>
          <p:nvPr/>
        </p:nvSpPr>
        <p:spPr>
          <a:xfrm>
            <a:off x="28361439" y="-3939496"/>
            <a:ext cx="221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Starter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AE1EE1-4D44-2739-104B-45D9D6E75ACA}"/>
              </a:ext>
            </a:extLst>
          </p:cNvPr>
          <p:cNvSpPr txBox="1"/>
          <p:nvPr/>
        </p:nvSpPr>
        <p:spPr>
          <a:xfrm>
            <a:off x="30574316" y="-3929888"/>
            <a:ext cx="2174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Grower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A675DC-96AF-B2B2-169D-78AD2F123F04}"/>
              </a:ext>
            </a:extLst>
          </p:cNvPr>
          <p:cNvSpPr txBox="1"/>
          <p:nvPr/>
        </p:nvSpPr>
        <p:spPr>
          <a:xfrm>
            <a:off x="32749305" y="-3933739"/>
            <a:ext cx="2159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Finisher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Google Shape;94;p1">
            <a:extLst>
              <a:ext uri="{FF2B5EF4-FFF2-40B4-BE49-F238E27FC236}">
                <a16:creationId xmlns:a16="http://schemas.microsoft.com/office/drawing/2014/main" id="{60D09ACC-F2CB-719A-220D-3357DBD7D327}"/>
              </a:ext>
            </a:extLst>
          </p:cNvPr>
          <p:cNvSpPr txBox="1"/>
          <p:nvPr/>
        </p:nvSpPr>
        <p:spPr>
          <a:xfrm>
            <a:off x="155711" y="41827113"/>
            <a:ext cx="1379256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5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Prestage Department of Poultry Science</a:t>
            </a:r>
            <a:endParaRPr sz="5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344283-BC16-58B1-AECA-6C4BF7F1C3CF}"/>
              </a:ext>
            </a:extLst>
          </p:cNvPr>
          <p:cNvSpPr/>
          <p:nvPr/>
        </p:nvSpPr>
        <p:spPr>
          <a:xfrm>
            <a:off x="-1" y="-1"/>
            <a:ext cx="30275213" cy="35781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B6E582-96A1-88C5-7739-35892891F86F}"/>
              </a:ext>
            </a:extLst>
          </p:cNvPr>
          <p:cNvSpPr/>
          <p:nvPr/>
        </p:nvSpPr>
        <p:spPr>
          <a:xfrm>
            <a:off x="0" y="3455947"/>
            <a:ext cx="30275213" cy="1472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A826DB-C205-7746-4D1B-64F348D38F8E}"/>
              </a:ext>
            </a:extLst>
          </p:cNvPr>
          <p:cNvSpPr txBox="1"/>
          <p:nvPr/>
        </p:nvSpPr>
        <p:spPr>
          <a:xfrm>
            <a:off x="-2" y="103483"/>
            <a:ext cx="30275213" cy="31074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 of nutrient composition to identify patterns in nutrient </a:t>
            </a:r>
            <a:br>
              <a:rPr lang="en-US" sz="7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antinutrient variability in corn, wheat, and soybean </a:t>
            </a:r>
            <a:br>
              <a:rPr lang="en-US" sz="7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meal of three countries</a:t>
            </a:r>
          </a:p>
        </p:txBody>
      </p:sp>
      <p:pic>
        <p:nvPicPr>
          <p:cNvPr id="42" name="Picture 41" descr="A red sign with white text&#10;&#10;AI-generated content may be incorrect.">
            <a:extLst>
              <a:ext uri="{FF2B5EF4-FFF2-40B4-BE49-F238E27FC236}">
                <a16:creationId xmlns:a16="http://schemas.microsoft.com/office/drawing/2014/main" id="{2084A441-CDD0-CD14-0D30-7262E5EA17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0" y="40199263"/>
            <a:ext cx="5700713" cy="2604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AA8E73-AD13-B8A2-9E3E-056065645DD2}"/>
              </a:ext>
            </a:extLst>
          </p:cNvPr>
          <p:cNvSpPr txBox="1"/>
          <p:nvPr/>
        </p:nvSpPr>
        <p:spPr>
          <a:xfrm>
            <a:off x="-26781" y="3480241"/>
            <a:ext cx="30266504" cy="10972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2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Caleb M. Marshall</a:t>
            </a:r>
            <a:r>
              <a:rPr lang="en-US" sz="4200" b="1" baseline="30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2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Virginie Blanvillain</a:t>
            </a:r>
            <a:r>
              <a:rPr lang="en-US" sz="4200" b="1" baseline="30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2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Edgar O. Oviedo-Rondón</a:t>
            </a:r>
            <a:r>
              <a:rPr lang="en-US" sz="4200" b="1" baseline="30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aseline="30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 Carolina State University, Raleigh, NC, United States; </a:t>
            </a:r>
            <a:r>
              <a:rPr lang="en-US" sz="4000" baseline="30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 Vista, Plantation, Fl, United States</a:t>
            </a:r>
            <a:endParaRPr lang="en-US" sz="4000" baseline="30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364531-4F72-E54A-B9BF-5AC20246712C}"/>
              </a:ext>
            </a:extLst>
          </p:cNvPr>
          <p:cNvSpPr txBox="1"/>
          <p:nvPr/>
        </p:nvSpPr>
        <p:spPr>
          <a:xfrm>
            <a:off x="558673" y="6368056"/>
            <a:ext cx="11127262" cy="69639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Feedstuff variability undermines precision nutrition &amp; profitability</a:t>
            </a:r>
          </a:p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 of real-world nutrient variation: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season &amp; harvest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storage &amp; transport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manufacturing processes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“Antinutrient” content similarly varies, and unaccounted for can reduce nutrient utilization and intake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BAD343-2076-2BB0-CF2F-9B8676DC855B}"/>
              </a:ext>
            </a:extLst>
          </p:cNvPr>
          <p:cNvSpPr txBox="1"/>
          <p:nvPr/>
        </p:nvSpPr>
        <p:spPr>
          <a:xfrm>
            <a:off x="6930406" y="7236250"/>
            <a:ext cx="55224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(Moss </a:t>
            </a:r>
            <a:r>
              <a:rPr lang="en-US" sz="26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en-US" sz="2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2021)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31F914-E94D-969C-FB63-5757B3D48F0E}"/>
              </a:ext>
            </a:extLst>
          </p:cNvPr>
          <p:cNvSpPr txBox="1"/>
          <p:nvPr/>
        </p:nvSpPr>
        <p:spPr>
          <a:xfrm>
            <a:off x="6734845" y="8643706"/>
            <a:ext cx="48657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(Weiss and St-Pierre, 2024)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627284-5F36-D379-00A6-452DF216EBB2}"/>
              </a:ext>
            </a:extLst>
          </p:cNvPr>
          <p:cNvSpPr txBox="1"/>
          <p:nvPr/>
        </p:nvSpPr>
        <p:spPr>
          <a:xfrm>
            <a:off x="6316728" y="12670554"/>
            <a:ext cx="38182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Gaviley</a:t>
            </a:r>
            <a:r>
              <a:rPr lang="en-US" sz="2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en-US" sz="2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2025)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C620E34-BF0D-FAAE-92CA-110C0E500A73}"/>
              </a:ext>
            </a:extLst>
          </p:cNvPr>
          <p:cNvSpPr/>
          <p:nvPr/>
        </p:nvSpPr>
        <p:spPr>
          <a:xfrm>
            <a:off x="558673" y="13658851"/>
            <a:ext cx="11127262" cy="22552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4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Objective: 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characterize the nutrient and “antinutrient” composition of corn, wheat, and soybean meal (SBM) from three origins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67F1266B-DDFB-0A57-9612-C3071AEA51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45149" y="26196774"/>
            <a:ext cx="1146455" cy="976610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7A42351F-E5AF-178B-9F72-DE16BB57098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47842" y="26266537"/>
            <a:ext cx="868287" cy="868287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4A48CCCD-7F11-6F42-DDAA-6799C3187C4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19065" t="13508" r="22485" b="16651"/>
          <a:stretch>
            <a:fillRect/>
          </a:stretch>
        </p:blipFill>
        <p:spPr>
          <a:xfrm rot="1275068">
            <a:off x="1477131" y="26056664"/>
            <a:ext cx="1003801" cy="11994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64252D-5A8E-16AB-FBD0-5CBC78F3E197}"/>
              </a:ext>
            </a:extLst>
          </p:cNvPr>
          <p:cNvSpPr txBox="1"/>
          <p:nvPr/>
        </p:nvSpPr>
        <p:spPr>
          <a:xfrm>
            <a:off x="-471326" y="25089511"/>
            <a:ext cx="50042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Corn</a:t>
            </a:r>
            <a:b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 = 65,472)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D57550-29F9-576C-6A79-16A902548A4C}"/>
              </a:ext>
            </a:extLst>
          </p:cNvPr>
          <p:cNvSpPr txBox="1"/>
          <p:nvPr/>
        </p:nvSpPr>
        <p:spPr>
          <a:xfrm>
            <a:off x="5818357" y="25080101"/>
            <a:ext cx="30090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SBM</a:t>
            </a:r>
            <a:b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82,687)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BDA3D8-8F02-DA12-4F6B-B3DC354FA3B2}"/>
              </a:ext>
            </a:extLst>
          </p:cNvPr>
          <p:cNvSpPr txBox="1"/>
          <p:nvPr/>
        </p:nvSpPr>
        <p:spPr>
          <a:xfrm>
            <a:off x="3355693" y="25089510"/>
            <a:ext cx="271633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Wheat</a:t>
            </a:r>
            <a:b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2,129)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087B08-C2AC-D1DE-5325-E4CD11C82724}"/>
              </a:ext>
            </a:extLst>
          </p:cNvPr>
          <p:cNvSpPr txBox="1"/>
          <p:nvPr/>
        </p:nvSpPr>
        <p:spPr>
          <a:xfrm>
            <a:off x="402282" y="40538952"/>
            <a:ext cx="11198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*All available nutrients and anti-nutrient were evaluated, but due to space limitations only the above are covered at present* </a:t>
            </a:r>
          </a:p>
        </p:txBody>
      </p:sp>
      <p:pic>
        <p:nvPicPr>
          <p:cNvPr id="76" name="Picture 75" descr="A blue and white logo&#10;&#10;AI-generated content may be incorrect.">
            <a:extLst>
              <a:ext uri="{FF2B5EF4-FFF2-40B4-BE49-F238E27FC236}">
                <a16:creationId xmlns:a16="http://schemas.microsoft.com/office/drawing/2014/main" id="{FFB414FE-4A1A-3D2F-6AE3-A2976686381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872" y="18414563"/>
            <a:ext cx="2090133" cy="1757114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57F5F572-2527-C4BD-21C3-553245198029}"/>
              </a:ext>
            </a:extLst>
          </p:cNvPr>
          <p:cNvSpPr/>
          <p:nvPr/>
        </p:nvSpPr>
        <p:spPr>
          <a:xfrm>
            <a:off x="530588" y="2414736"/>
            <a:ext cx="1820615" cy="178694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CB4928-005C-3F5F-C28A-012ECF6F57BC}"/>
              </a:ext>
            </a:extLst>
          </p:cNvPr>
          <p:cNvSpPr txBox="1"/>
          <p:nvPr/>
        </p:nvSpPr>
        <p:spPr>
          <a:xfrm>
            <a:off x="2980" y="1670231"/>
            <a:ext cx="2904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for abstract, contact, &amp; more</a:t>
            </a:r>
          </a:p>
        </p:txBody>
      </p:sp>
      <p:pic>
        <p:nvPicPr>
          <p:cNvPr id="8" name="Picture 7" descr="A person in a suit and tie&#10;&#10;Description automatically generated">
            <a:extLst>
              <a:ext uri="{FF2B5EF4-FFF2-40B4-BE49-F238E27FC236}">
                <a16:creationId xmlns:a16="http://schemas.microsoft.com/office/drawing/2014/main" id="{9877045D-993C-F8E7-281A-BEF77BD19E5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1508" y="2147594"/>
            <a:ext cx="2008025" cy="2077003"/>
          </a:xfrm>
          <a:prstGeom prst="rect">
            <a:avLst/>
          </a:prstGeom>
        </p:spPr>
      </p:pic>
      <p:pic>
        <p:nvPicPr>
          <p:cNvPr id="97" name="Picture 96" descr="A red and white paper with lines on it&#10;&#10;AI-generated content may be incorrect.">
            <a:extLst>
              <a:ext uri="{FF2B5EF4-FFF2-40B4-BE49-F238E27FC236}">
                <a16:creationId xmlns:a16="http://schemas.microsoft.com/office/drawing/2014/main" id="{067DD8CD-D7B0-93E0-A304-2EA7A78D292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721" y="30334828"/>
            <a:ext cx="1177396" cy="1177396"/>
          </a:xfrm>
          <a:prstGeom prst="rect">
            <a:avLst/>
          </a:prstGeom>
        </p:spPr>
      </p:pic>
      <p:sp>
        <p:nvSpPr>
          <p:cNvPr id="98" name="Rectangle 97" hidden="1">
            <a:extLst>
              <a:ext uri="{FF2B5EF4-FFF2-40B4-BE49-F238E27FC236}">
                <a16:creationId xmlns:a16="http://schemas.microsoft.com/office/drawing/2014/main" id="{F3191EAD-374D-21EE-4E75-698279957393}"/>
              </a:ext>
            </a:extLst>
          </p:cNvPr>
          <p:cNvSpPr/>
          <p:nvPr/>
        </p:nvSpPr>
        <p:spPr>
          <a:xfrm>
            <a:off x="12309399" y="35081169"/>
            <a:ext cx="17310133" cy="1097280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9" name="TextBox 98" hidden="1">
            <a:extLst>
              <a:ext uri="{FF2B5EF4-FFF2-40B4-BE49-F238E27FC236}">
                <a16:creationId xmlns:a16="http://schemas.microsoft.com/office/drawing/2014/main" id="{26AE0EB6-E0C9-7A08-CC9A-1E406D2205BC}"/>
              </a:ext>
            </a:extLst>
          </p:cNvPr>
          <p:cNvSpPr txBox="1"/>
          <p:nvPr/>
        </p:nvSpPr>
        <p:spPr>
          <a:xfrm>
            <a:off x="13433554" y="35062705"/>
            <a:ext cx="5984745" cy="10972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pic>
        <p:nvPicPr>
          <p:cNvPr id="102" name="Picture 101" descr="A qr code with a black background&#10;&#10;AI-generated content may be incorrect.">
            <a:extLst>
              <a:ext uri="{FF2B5EF4-FFF2-40B4-BE49-F238E27FC236}">
                <a16:creationId xmlns:a16="http://schemas.microsoft.com/office/drawing/2014/main" id="{6886AC6D-492E-9433-81B0-CC0C3FA39959}"/>
              </a:ext>
            </a:extLst>
          </p:cNvPr>
          <p:cNvPicPr>
            <a:picLocks noChangeAspect="1"/>
          </p:cNvPicPr>
          <p:nvPr/>
        </p:nvPicPr>
        <p:blipFill>
          <a:blip r:embed="rId25">
            <a:biLevel thresh="75000"/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8000" b="92267" l="7600" r="92400">
                        <a14:foregroundMark x1="8400" y1="8267" x2="8400" y2="8267"/>
                        <a14:foregroundMark x1="10267" y1="8400" x2="10267" y2="8400"/>
                        <a14:foregroundMark x1="9067" y1="8267" x2="20533" y2="9067"/>
                        <a14:foregroundMark x1="9067" y1="10000" x2="9200" y2="21333"/>
                        <a14:foregroundMark x1="10533" y1="43067" x2="10533" y2="43067"/>
                        <a14:foregroundMark x1="8400" y1="39333" x2="8400" y2="39333"/>
                        <a14:foregroundMark x1="11600" y1="62000" x2="11600" y2="62000"/>
                        <a14:foregroundMark x1="8400" y1="63333" x2="8400" y2="63333"/>
                        <a14:foregroundMark x1="8400" y1="67733" x2="8400" y2="67733"/>
                        <a14:foregroundMark x1="9200" y1="76000" x2="9200" y2="76000"/>
                        <a14:foregroundMark x1="8267" y1="79067" x2="8267" y2="79067"/>
                        <a14:foregroundMark x1="19600" y1="91867" x2="11867" y2="91733"/>
                        <a14:foregroundMark x1="36400" y1="91600" x2="36400" y2="91600"/>
                        <a14:foregroundMark x1="42133" y1="91200" x2="42133" y2="91200"/>
                        <a14:foregroundMark x1="67467" y1="91333" x2="67467" y2="91333"/>
                        <a14:foregroundMark x1="88000" y1="91600" x2="88000" y2="91600"/>
                        <a14:foregroundMark x1="92400" y1="30000" x2="92400" y2="30000"/>
                        <a14:foregroundMark x1="91733" y1="78000" x2="91733" y2="78000"/>
                        <a14:foregroundMark x1="92000" y1="83200" x2="92000" y2="83200"/>
                        <a14:foregroundMark x1="9333" y1="49733" x2="9333" y2="49733"/>
                        <a14:foregroundMark x1="91467" y1="61333" x2="91467" y2="61333"/>
                        <a14:foregroundMark x1="92267" y1="49200" x2="92267" y2="49200"/>
                        <a14:foregroundMark x1="16667" y1="49600" x2="16667" y2="49600"/>
                        <a14:foregroundMark x1="76800" y1="90933" x2="76800" y2="90933"/>
                        <a14:foregroundMark x1="16533" y1="15733" x2="16533" y2="15733"/>
                        <a14:foregroundMark x1="31600" y1="9200" x2="31600" y2="9200"/>
                        <a14:foregroundMark x1="34000" y1="13600" x2="34000" y2="13600"/>
                        <a14:foregroundMark x1="44800" y1="8133" x2="44800" y2="8133"/>
                        <a14:foregroundMark x1="55200" y1="24133" x2="55200" y2="24133"/>
                        <a14:foregroundMark x1="49867" y1="24000" x2="49867" y2="24000"/>
                        <a14:foregroundMark x1="24000" y1="70533" x2="24000" y2="70533"/>
                        <a14:foregroundMark x1="16533" y1="83200" x2="16533" y2="83200"/>
                        <a14:foregroundMark x1="7733" y1="55467" x2="7733" y2="55467"/>
                        <a14:foregroundMark x1="30533" y1="84400" x2="30533" y2="84400"/>
                        <a14:foregroundMark x1="18800" y1="52533" x2="18800" y2="52533"/>
                        <a14:foregroundMark x1="16533" y1="40800" x2="16533" y2="40800"/>
                        <a14:foregroundMark x1="28133" y1="33333" x2="28133" y2="33333"/>
                        <a14:foregroundMark x1="45867" y1="54933" x2="45867" y2="54933"/>
                        <a14:foregroundMark x1="33333" y1="52000" x2="33333" y2="52000"/>
                        <a14:foregroundMark x1="46667" y1="47733" x2="46667" y2="47733"/>
                        <a14:foregroundMark x1="49467" y1="57333" x2="49467" y2="57333"/>
                        <a14:foregroundMark x1="52400" y1="90133" x2="52400" y2="90133"/>
                        <a14:foregroundMark x1="57733" y1="91200" x2="57733" y2="92267"/>
                        <a14:foregroundMark x1="42000" y1="67600" x2="42000" y2="67600"/>
                        <a14:foregroundMark x1="55067" y1="39733" x2="55067" y2="39733"/>
                        <a14:foregroundMark x1="54800" y1="18667" x2="54800" y2="18667"/>
                        <a14:foregroundMark x1="52533" y1="29200" x2="52533" y2="29200"/>
                        <a14:foregroundMark x1="76267" y1="13733" x2="76267" y2="13733"/>
                        <a14:foregroundMark x1="82933" y1="15467" x2="82933" y2="15467"/>
                        <a14:foregroundMark x1="91333" y1="16533" x2="91333" y2="16533"/>
                        <a14:foregroundMark x1="57733" y1="8667" x2="57733" y2="8667"/>
                        <a14:foregroundMark x1="67067" y1="8267" x2="67067" y2="8267"/>
                        <a14:foregroundMark x1="71067" y1="10800" x2="71067" y2="10800"/>
                        <a14:foregroundMark x1="71067" y1="18800" x2="71067" y2="18800"/>
                        <a14:foregroundMark x1="71067" y1="24667" x2="71067" y2="24667"/>
                        <a14:foregroundMark x1="68533" y1="31867" x2="68533" y2="31867"/>
                        <a14:foregroundMark x1="76133" y1="74933" x2="76133" y2="74933"/>
                        <a14:foregroundMark x1="64800" y1="55067" x2="64800" y2="55067"/>
                        <a14:backgroundMark x1="11867" y1="26933" x2="11867" y2="26933"/>
                        <a14:backgroundMark x1="9867" y1="26267" x2="19200" y2="26533"/>
                        <a14:backgroundMark x1="8800" y1="33333" x2="9067" y2="34933"/>
                        <a14:backgroundMark x1="11467" y1="34400" x2="11467" y2="34400"/>
                        <a14:backgroundMark x1="14267" y1="33867" x2="14267" y2="33867"/>
                        <a14:backgroundMark x1="13067" y1="39867" x2="13067" y2="39867"/>
                        <a14:backgroundMark x1="13733" y1="45733" x2="13733" y2="45733"/>
                        <a14:backgroundMark x1="19867" y1="21200" x2="19867" y2="21200"/>
                        <a14:backgroundMark x1="30000" y1="14000" x2="30000" y2="14000"/>
                        <a14:backgroundMark x1="31333" y1="24000" x2="31333" y2="24000"/>
                        <a14:backgroundMark x1="36267" y1="26533" x2="36267" y2="26533"/>
                        <a14:backgroundMark x1="42267" y1="24133" x2="42267" y2="24133"/>
                        <a14:backgroundMark x1="42400" y1="28800" x2="42400" y2="28800"/>
                        <a14:backgroundMark x1="41600" y1="28533" x2="41600" y2="28533"/>
                        <a14:backgroundMark x1="44000" y1="29200" x2="44000" y2="29200"/>
                        <a14:backgroundMark x1="49867" y1="26000" x2="49867" y2="26000"/>
                        <a14:backgroundMark x1="47067" y1="26800" x2="47067" y2="26800"/>
                        <a14:backgroundMark x1="44000" y1="18133" x2="44000" y2="18133"/>
                        <a14:backgroundMark x1="45600" y1="11333" x2="45600" y2="11333"/>
                        <a14:backgroundMark x1="29467" y1="16000" x2="29467" y2="16000"/>
                        <a14:backgroundMark x1="49867" y1="8533" x2="49867" y2="8533"/>
                        <a14:backgroundMark x1="8533" y1="73067" x2="8533" y2="73067"/>
                        <a14:backgroundMark x1="17467" y1="78667" x2="17467" y2="78667"/>
                        <a14:backgroundMark x1="8667" y1="58400" x2="8667" y2="58400"/>
                        <a14:backgroundMark x1="20000" y1="72000" x2="20000" y2="72000"/>
                        <a14:backgroundMark x1="21067" y1="61333" x2="21067" y2="61333"/>
                        <a14:backgroundMark x1="24400" y1="58000" x2="24400" y2="58000"/>
                        <a14:backgroundMark x1="30133" y1="60933" x2="30133" y2="60933"/>
                        <a14:backgroundMark x1="28267" y1="51467" x2="28267" y2="51467"/>
                        <a14:backgroundMark x1="33067" y1="32933" x2="33067" y2="32933"/>
                        <a14:backgroundMark x1="28267" y1="40000" x2="28267" y2="40000"/>
                        <a14:backgroundMark x1="23867" y1="41733" x2="23867" y2="41733"/>
                        <a14:backgroundMark x1="43200" y1="48933" x2="43200" y2="48933"/>
                        <a14:backgroundMark x1="36267" y1="52133" x2="36267" y2="52133"/>
                        <a14:backgroundMark x1="41333" y1="55600" x2="41333" y2="55600"/>
                        <a14:backgroundMark x1="45067" y1="60267" x2="45067" y2="60267"/>
                        <a14:backgroundMark x1="47333" y1="58533" x2="47333" y2="58533"/>
                        <a14:backgroundMark x1="49467" y1="60400" x2="49467" y2="60400"/>
                        <a14:backgroundMark x1="73467" y1="73467" x2="73467" y2="73467"/>
                        <a14:backgroundMark x1="74000" y1="61200" x2="74000" y2="61200"/>
                        <a14:backgroundMark x1="71333" y1="91200" x2="71333" y2="91200"/>
                        <a14:backgroundMark x1="47867" y1="91067" x2="47867" y2="91067"/>
                        <a14:backgroundMark x1="55200" y1="87333" x2="55200" y2="87333"/>
                        <a14:backgroundMark x1="28533" y1="50800" x2="28533" y2="50800"/>
                        <a14:backgroundMark x1="57733" y1="69200" x2="57733" y2="69200"/>
                        <a14:backgroundMark x1="53200" y1="70533" x2="53200" y2="70533"/>
                        <a14:backgroundMark x1="48533" y1="68133" x2="48533" y2="68133"/>
                        <a14:backgroundMark x1="34667" y1="65200" x2="34667" y2="65200"/>
                        <a14:backgroundMark x1="52933" y1="62933" x2="52933" y2="62933"/>
                        <a14:backgroundMark x1="41200" y1="76133" x2="41200" y2="76133"/>
                        <a14:backgroundMark x1="15467" y1="78400" x2="15467" y2="78400"/>
                        <a14:backgroundMark x1="11600" y1="80000" x2="11600" y2="80000"/>
                        <a14:backgroundMark x1="39333" y1="91600" x2="39333" y2="91600"/>
                        <a14:backgroundMark x1="41867" y1="89467" x2="41867" y2="89467"/>
                        <a14:backgroundMark x1="44000" y1="86800" x2="44000" y2="86800"/>
                        <a14:backgroundMark x1="52533" y1="75600" x2="52533" y2="75600"/>
                        <a14:backgroundMark x1="55200" y1="78933" x2="55200" y2="78933"/>
                        <a14:backgroundMark x1="57333" y1="84000" x2="57333" y2="84000"/>
                        <a14:backgroundMark x1="60133" y1="80933" x2="60133" y2="80933"/>
                        <a14:backgroundMark x1="60267" y1="86267" x2="60267" y2="86267"/>
                        <a14:backgroundMark x1="66267" y1="80533" x2="66267" y2="80533"/>
                        <a14:backgroundMark x1="68800" y1="86933" x2="68800" y2="86933"/>
                        <a14:backgroundMark x1="78267" y1="88533" x2="78267" y2="88533"/>
                        <a14:backgroundMark x1="77867" y1="83467" x2="77867" y2="83467"/>
                        <a14:backgroundMark x1="81333" y1="86133" x2="81333" y2="86133"/>
                        <a14:backgroundMark x1="65200" y1="73333" x2="65200" y2="73333"/>
                        <a14:backgroundMark x1="68133" y1="71733" x2="68133" y2="71733"/>
                        <a14:backgroundMark x1="74000" y1="68267" x2="75200" y2="68533"/>
                        <a14:backgroundMark x1="62133" y1="57867" x2="62800" y2="50533"/>
                        <a14:backgroundMark x1="58000" y1="55200" x2="58000" y2="55200"/>
                        <a14:backgroundMark x1="8800" y1="41867" x2="8800" y2="41867"/>
                        <a14:backgroundMark x1="55600" y1="42933" x2="55600" y2="42933"/>
                        <a14:backgroundMark x1="58000" y1="40267" x2="58000" y2="40267"/>
                        <a14:backgroundMark x1="11600" y1="18933" x2="11600" y2="18933"/>
                        <a14:backgroundMark x1="11867" y1="11067" x2="11867" y2="11067"/>
                        <a14:backgroundMark x1="78400" y1="11733" x2="78400" y2="11733"/>
                        <a14:backgroundMark x1="88000" y1="21200" x2="88000" y2="21200"/>
                        <a14:backgroundMark x1="88133" y1="11467" x2="88133" y2="11467"/>
                        <a14:backgroundMark x1="60133" y1="11067" x2="60133" y2="11067"/>
                        <a14:backgroundMark x1="82933" y1="74133" x2="82933" y2="74133"/>
                        <a14:backgroundMark x1="88800" y1="70533" x2="88800" y2="70533"/>
                        <a14:backgroundMark x1="88800" y1="80267" x2="88800" y2="80267"/>
                        <a14:backgroundMark x1="83333" y1="83600" x2="83333" y2="83600"/>
                        <a14:backgroundMark x1="82933" y1="91733" x2="82933" y2="91733"/>
                        <a14:backgroundMark x1="88800" y1="50400" x2="88800" y2="50400"/>
                        <a14:backgroundMark x1="91467" y1="34933" x2="91467" y2="34933"/>
                        <a14:backgroundMark x1="92267" y1="35867" x2="92267" y2="35867"/>
                        <a14:backgroundMark x1="91733" y1="35333" x2="91733" y2="35200"/>
                        <a14:backgroundMark x1="76533" y1="37467" x2="76533" y2="37467"/>
                        <a14:backgroundMark x1="72133" y1="42000" x2="72133" y2="42000"/>
                        <a14:backgroundMark x1="62133" y1="44267" x2="62133" y2="44267"/>
                        <a14:backgroundMark x1="65733" y1="40133" x2="65733" y2="40133"/>
                        <a14:backgroundMark x1="64933" y1="47600" x2="64933" y2="47600"/>
                        <a14:backgroundMark x1="70133" y1="47200" x2="70133" y2="47200"/>
                        <a14:backgroundMark x1="70800" y1="52267" x2="70800" y2="52267"/>
                        <a14:backgroundMark x1="67733" y1="55600" x2="67733" y2="55600"/>
                        <a14:backgroundMark x1="76400" y1="49600" x2="76400" y2="49600"/>
                        <a14:backgroundMark x1="81200" y1="52267" x2="81200" y2="52267"/>
                        <a14:backgroundMark x1="83333" y1="55067" x2="83333" y2="55067"/>
                        <a14:backgroundMark x1="86000" y1="59867" x2="86000" y2="59867"/>
                        <a14:backgroundMark x1="89200" y1="62267" x2="89200" y2="62267"/>
                        <a14:backgroundMark x1="78933" y1="43467" x2="78933" y2="43467"/>
                        <a14:backgroundMark x1="80667" y1="42533" x2="80667" y2="42533"/>
                        <a14:backgroundMark x1="80933" y1="31733" x2="80933" y2="31467"/>
                        <a14:backgroundMark x1="83467" y1="35200" x2="83867" y2="34267"/>
                        <a14:backgroundMark x1="85333" y1="40133" x2="86667" y2="39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77" y="2304183"/>
            <a:ext cx="2008024" cy="2008024"/>
          </a:xfrm>
          <a:prstGeom prst="rect">
            <a:avLst/>
          </a:prstGeom>
        </p:spPr>
      </p:pic>
      <p:pic>
        <p:nvPicPr>
          <p:cNvPr id="110" name="Picture 109" descr="A black background with a black square&#10;&#10;AI-generated content may be incorrect." hidden="1">
            <a:extLst>
              <a:ext uri="{FF2B5EF4-FFF2-40B4-BE49-F238E27FC236}">
                <a16:creationId xmlns:a16="http://schemas.microsoft.com/office/drawing/2014/main" id="{F6D4F30D-2407-B5CE-861B-A967D4935FF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8023" y="35087064"/>
            <a:ext cx="1002842" cy="1002842"/>
          </a:xfrm>
          <a:prstGeom prst="rect">
            <a:avLst/>
          </a:prstGeom>
          <a:noFill/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25134FF0-211D-38C1-98AC-4EEDFC3D74E7}"/>
              </a:ext>
            </a:extLst>
          </p:cNvPr>
          <p:cNvSpPr txBox="1"/>
          <p:nvPr/>
        </p:nvSpPr>
        <p:spPr>
          <a:xfrm>
            <a:off x="25688340" y="36197926"/>
            <a:ext cx="42590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(Roush </a:t>
            </a:r>
            <a:r>
              <a:rPr lang="en-US" sz="26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en-US" sz="2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1996 and </a:t>
            </a:r>
            <a:r>
              <a:rPr lang="en-US" sz="26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Sriperm</a:t>
            </a:r>
            <a:r>
              <a:rPr lang="en-US" sz="2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en-US" sz="2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2010)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A5F50F2-1772-0459-A16E-D3379C6445E7}"/>
              </a:ext>
            </a:extLst>
          </p:cNvPr>
          <p:cNvSpPr txBox="1"/>
          <p:nvPr/>
        </p:nvSpPr>
        <p:spPr>
          <a:xfrm>
            <a:off x="21130778" y="41133993"/>
            <a:ext cx="32241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(Kidd </a:t>
            </a:r>
            <a:r>
              <a:rPr lang="en-US" sz="26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en-US" sz="2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2023)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67E48C5-1C1E-C383-16B3-346FB612C115}"/>
              </a:ext>
            </a:extLst>
          </p:cNvPr>
          <p:cNvSpPr txBox="1"/>
          <p:nvPr/>
        </p:nvSpPr>
        <p:spPr>
          <a:xfrm>
            <a:off x="19586448" y="39894464"/>
            <a:ext cx="56990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(Bedford and </a:t>
            </a:r>
            <a:r>
              <a:rPr lang="en-US" sz="26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Cowieson</a:t>
            </a:r>
            <a:r>
              <a:rPr lang="en-US" sz="2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2020)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86EFA2F3-D699-018A-36BD-014CF3F256A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222441" y="20758560"/>
            <a:ext cx="3209925" cy="2143125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9483FED6-32DF-1787-9561-8E66C4AD008C}"/>
              </a:ext>
            </a:extLst>
          </p:cNvPr>
          <p:cNvSpPr txBox="1"/>
          <p:nvPr/>
        </p:nvSpPr>
        <p:spPr>
          <a:xfrm>
            <a:off x="12181062" y="6235838"/>
            <a:ext cx="14532051" cy="13308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Figure 1.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Cluster proportions and counts, for each ingredient and source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4C902724-A95E-CA29-1141-D2949B43AEBF}"/>
              </a:ext>
            </a:extLst>
          </p:cNvPr>
          <p:cNvSpPr/>
          <p:nvPr/>
        </p:nvSpPr>
        <p:spPr>
          <a:xfrm>
            <a:off x="19218824" y="6868005"/>
            <a:ext cx="6207903" cy="69868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6A846A2-2DCC-C9A0-76FE-1C6551AC6E79}"/>
              </a:ext>
            </a:extLst>
          </p:cNvPr>
          <p:cNvSpPr txBox="1"/>
          <p:nvPr/>
        </p:nvSpPr>
        <p:spPr>
          <a:xfrm>
            <a:off x="19218825" y="6895361"/>
            <a:ext cx="2146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Clusters: 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E2F6D2C-9E00-98DE-1565-ACF9398701B5}"/>
              </a:ext>
            </a:extLst>
          </p:cNvPr>
          <p:cNvSpPr/>
          <p:nvPr/>
        </p:nvSpPr>
        <p:spPr>
          <a:xfrm>
            <a:off x="21174612" y="7002062"/>
            <a:ext cx="365760" cy="362413"/>
          </a:xfrm>
          <a:prstGeom prst="rect">
            <a:avLst/>
          </a:prstGeom>
          <a:solidFill>
            <a:srgbClr val="4156A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3C9ADD1-5119-8F12-45A2-D0CA2539B3B9}"/>
              </a:ext>
            </a:extLst>
          </p:cNvPr>
          <p:cNvSpPr txBox="1"/>
          <p:nvPr/>
        </p:nvSpPr>
        <p:spPr>
          <a:xfrm>
            <a:off x="21561975" y="6920400"/>
            <a:ext cx="2146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156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8B633F7-2987-182E-1D09-E8BF8A8BE183}"/>
              </a:ext>
            </a:extLst>
          </p:cNvPr>
          <p:cNvSpPr/>
          <p:nvPr/>
        </p:nvSpPr>
        <p:spPr>
          <a:xfrm>
            <a:off x="22609712" y="7002062"/>
            <a:ext cx="365760" cy="362413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0E76261-CBB3-25C0-A808-84E14E0FC62C}"/>
              </a:ext>
            </a:extLst>
          </p:cNvPr>
          <p:cNvSpPr txBox="1"/>
          <p:nvPr/>
        </p:nvSpPr>
        <p:spPr>
          <a:xfrm>
            <a:off x="23141453" y="6920397"/>
            <a:ext cx="2146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 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27FDCD0-0080-F821-E2D6-963DB8DB27F8}"/>
              </a:ext>
            </a:extLst>
          </p:cNvPr>
          <p:cNvSpPr/>
          <p:nvPr/>
        </p:nvSpPr>
        <p:spPr>
          <a:xfrm>
            <a:off x="24089262" y="7002062"/>
            <a:ext cx="365760" cy="362413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960B812-1DBF-F564-5FAA-96511CC486A3}"/>
              </a:ext>
            </a:extLst>
          </p:cNvPr>
          <p:cNvSpPr txBox="1"/>
          <p:nvPr/>
        </p:nvSpPr>
        <p:spPr>
          <a:xfrm>
            <a:off x="24476625" y="6920400"/>
            <a:ext cx="2146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 </a:t>
            </a: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D76FAD7B-DB21-0048-EA88-1319EEF9017E}"/>
              </a:ext>
            </a:extLst>
          </p:cNvPr>
          <p:cNvGrpSpPr/>
          <p:nvPr/>
        </p:nvGrpSpPr>
        <p:grpSpPr>
          <a:xfrm>
            <a:off x="21247975" y="18128875"/>
            <a:ext cx="8551730" cy="4136077"/>
            <a:chOff x="21400428" y="7907884"/>
            <a:chExt cx="8551730" cy="4136077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2AAB8275-66CB-2E10-6248-8EC897B76D77}"/>
                </a:ext>
              </a:extLst>
            </p:cNvPr>
            <p:cNvGrpSpPr/>
            <p:nvPr/>
          </p:nvGrpSpPr>
          <p:grpSpPr>
            <a:xfrm>
              <a:off x="21400428" y="7907884"/>
              <a:ext cx="8551730" cy="4136077"/>
              <a:chOff x="13540327" y="17739971"/>
              <a:chExt cx="7618982" cy="4863412"/>
            </a:xfrm>
          </p:grpSpPr>
          <p:graphicFrame>
            <p:nvGraphicFramePr>
              <p:cNvPr id="182" name="Chart 181">
                <a:extLst>
                  <a:ext uri="{FF2B5EF4-FFF2-40B4-BE49-F238E27FC236}">
                    <a16:creationId xmlns:a16="http://schemas.microsoft.com/office/drawing/2014/main" id="{FD406430-17D2-D99C-4828-0D45DEB1B40B}"/>
                  </a:ext>
                </a:extLst>
              </p:cNvPr>
              <p:cNvGraphicFramePr/>
              <p:nvPr/>
            </p:nvGraphicFramePr>
            <p:xfrm>
              <a:off x="13540327" y="17739971"/>
              <a:ext cx="7618982" cy="486341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1"/>
              </a:graphicData>
            </a:graphic>
          </p:graphicFrame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B2C8B5D-BA48-CC69-82E5-A3E0A4687A9D}"/>
                  </a:ext>
                </a:extLst>
              </p:cNvPr>
              <p:cNvSpPr txBox="1"/>
              <p:nvPr/>
            </p:nvSpPr>
            <p:spPr>
              <a:xfrm>
                <a:off x="16292294" y="19022219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71C37A0-9EDF-5794-4FEE-D0341C718B59}"/>
                  </a:ext>
                </a:extLst>
              </p:cNvPr>
              <p:cNvSpPr txBox="1"/>
              <p:nvPr/>
            </p:nvSpPr>
            <p:spPr>
              <a:xfrm>
                <a:off x="19861013" y="18844514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BDCC58B3-33F5-A982-9C3A-E2363C29A4AC}"/>
                  </a:ext>
                </a:extLst>
              </p:cNvPr>
              <p:cNvSpPr txBox="1"/>
              <p:nvPr/>
            </p:nvSpPr>
            <p:spPr>
              <a:xfrm>
                <a:off x="17331016" y="19043200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4029D3C6-75A2-620F-3E92-F6DEECBBC240}"/>
                  </a:ext>
                </a:extLst>
              </p:cNvPr>
              <p:cNvSpPr txBox="1"/>
              <p:nvPr/>
            </p:nvSpPr>
            <p:spPr>
              <a:xfrm>
                <a:off x="17822817" y="19112790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F543F06F-8127-96BC-FB33-ACCC1ECC427F}"/>
                  </a:ext>
                </a:extLst>
              </p:cNvPr>
              <p:cNvSpPr txBox="1"/>
              <p:nvPr/>
            </p:nvSpPr>
            <p:spPr>
              <a:xfrm>
                <a:off x="15802953" y="19113281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D210E18-9E2C-AF4D-5C07-7B5B45D0C902}"/>
                  </a:ext>
                </a:extLst>
              </p:cNvPr>
              <p:cNvSpPr txBox="1"/>
              <p:nvPr/>
            </p:nvSpPr>
            <p:spPr>
              <a:xfrm>
                <a:off x="20368076" y="19142489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A4FBC606-F784-7E07-4F0F-2BA21B5E0BF2}"/>
                  </a:ext>
                </a:extLst>
              </p:cNvPr>
              <p:cNvSpPr txBox="1"/>
              <p:nvPr/>
            </p:nvSpPr>
            <p:spPr>
              <a:xfrm>
                <a:off x="15297409" y="19408401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51D44F25-0C91-7CC1-C109-B28135F6A2E3}"/>
                  </a:ext>
                </a:extLst>
              </p:cNvPr>
              <p:cNvSpPr txBox="1"/>
              <p:nvPr/>
            </p:nvSpPr>
            <p:spPr>
              <a:xfrm>
                <a:off x="18322122" y="19149956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A76B6FF6-41AB-4666-6525-FC37773AC759}"/>
                  </a:ext>
                </a:extLst>
              </p:cNvPr>
              <p:cNvSpPr txBox="1"/>
              <p:nvPr/>
            </p:nvSpPr>
            <p:spPr>
              <a:xfrm>
                <a:off x="19365419" y="19403375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</p:grp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F27801C-25F8-0A6E-2239-5D50735F055E}"/>
                </a:ext>
              </a:extLst>
            </p:cNvPr>
            <p:cNvCxnSpPr>
              <a:cxnSpLocks/>
            </p:cNvCxnSpPr>
            <p:nvPr/>
          </p:nvCxnSpPr>
          <p:spPr>
            <a:xfrm>
              <a:off x="27522362" y="8558343"/>
              <a:ext cx="0" cy="2955067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769F9D2-9120-A21F-9A48-50F2B08EC5D6}"/>
                </a:ext>
              </a:extLst>
            </p:cNvPr>
            <p:cNvSpPr txBox="1"/>
            <p:nvPr/>
          </p:nvSpPr>
          <p:spPr>
            <a:xfrm>
              <a:off x="22929513" y="8473569"/>
              <a:ext cx="1644987" cy="340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 &lt; 0.001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BFFEC738-A616-C540-70A8-2F7F5E3AFDFC}"/>
                </a:ext>
              </a:extLst>
            </p:cNvPr>
            <p:cNvSpPr txBox="1"/>
            <p:nvPr/>
          </p:nvSpPr>
          <p:spPr>
            <a:xfrm>
              <a:off x="25204942" y="8464974"/>
              <a:ext cx="1644987" cy="340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 &lt; 0.001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5BA8DC53-31FD-825E-5CDF-BFD7733962EB}"/>
                </a:ext>
              </a:extLst>
            </p:cNvPr>
            <p:cNvSpPr txBox="1"/>
            <p:nvPr/>
          </p:nvSpPr>
          <p:spPr>
            <a:xfrm>
              <a:off x="27511645" y="8473569"/>
              <a:ext cx="1644987" cy="340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 &lt; 0.001</a:t>
              </a:r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A621A1DE-2CA6-CB9C-A221-D1385C24E634}"/>
                </a:ext>
              </a:extLst>
            </p:cNvPr>
            <p:cNvCxnSpPr>
              <a:cxnSpLocks/>
            </p:cNvCxnSpPr>
            <p:nvPr/>
          </p:nvCxnSpPr>
          <p:spPr>
            <a:xfrm>
              <a:off x="25230192" y="8564823"/>
              <a:ext cx="0" cy="2955067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B2606DA-4079-80F1-885D-D633FEB78561}"/>
              </a:ext>
            </a:extLst>
          </p:cNvPr>
          <p:cNvGrpSpPr/>
          <p:nvPr/>
        </p:nvGrpSpPr>
        <p:grpSpPr>
          <a:xfrm>
            <a:off x="21247975" y="22088573"/>
            <a:ext cx="8551730" cy="4136077"/>
            <a:chOff x="21400428" y="12023792"/>
            <a:chExt cx="8551730" cy="4136077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5B5992D4-603F-129F-29CE-8F1EBDCAF4FD}"/>
                </a:ext>
              </a:extLst>
            </p:cNvPr>
            <p:cNvGrpSpPr/>
            <p:nvPr/>
          </p:nvGrpSpPr>
          <p:grpSpPr>
            <a:xfrm>
              <a:off x="21400428" y="12023792"/>
              <a:ext cx="8551730" cy="4136077"/>
              <a:chOff x="13540327" y="17739971"/>
              <a:chExt cx="7618982" cy="4863412"/>
            </a:xfrm>
          </p:grpSpPr>
          <p:graphicFrame>
            <p:nvGraphicFramePr>
              <p:cNvPr id="206" name="Chart 205">
                <a:extLst>
                  <a:ext uri="{FF2B5EF4-FFF2-40B4-BE49-F238E27FC236}">
                    <a16:creationId xmlns:a16="http://schemas.microsoft.com/office/drawing/2014/main" id="{84189F90-0F99-4D4F-5176-4ACF4A3CDDF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31166852"/>
                  </p:ext>
                </p:extLst>
              </p:nvPr>
            </p:nvGraphicFramePr>
            <p:xfrm>
              <a:off x="13540327" y="17739971"/>
              <a:ext cx="7618982" cy="486341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2"/>
              </a:graphicData>
            </a:graphic>
          </p:graphicFrame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76858056-859E-44E6-CE76-6BC6A7736F24}"/>
                  </a:ext>
                </a:extLst>
              </p:cNvPr>
              <p:cNvSpPr txBox="1"/>
              <p:nvPr/>
            </p:nvSpPr>
            <p:spPr>
              <a:xfrm>
                <a:off x="15300838" y="18867162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D722ED21-CD58-CB42-EABC-07C0C870517F}"/>
                  </a:ext>
                </a:extLst>
              </p:cNvPr>
              <p:cNvSpPr txBox="1"/>
              <p:nvPr/>
            </p:nvSpPr>
            <p:spPr>
              <a:xfrm>
                <a:off x="19857549" y="19017160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69389A10-7F0F-231E-1BE6-63EAF3D47158}"/>
                  </a:ext>
                </a:extLst>
              </p:cNvPr>
              <p:cNvSpPr txBox="1"/>
              <p:nvPr/>
            </p:nvSpPr>
            <p:spPr>
              <a:xfrm>
                <a:off x="18322178" y="18990240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AECF005F-541D-79FF-2913-7AC03A6C5B4A}"/>
                  </a:ext>
                </a:extLst>
              </p:cNvPr>
              <p:cNvSpPr txBox="1"/>
              <p:nvPr/>
            </p:nvSpPr>
            <p:spPr>
              <a:xfrm>
                <a:off x="17336673" y="19095390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5E6015F9-25E4-1B9A-EA32-831959968D53}"/>
                  </a:ext>
                </a:extLst>
              </p:cNvPr>
              <p:cNvSpPr txBox="1"/>
              <p:nvPr/>
            </p:nvSpPr>
            <p:spPr>
              <a:xfrm>
                <a:off x="15796743" y="19230625"/>
                <a:ext cx="417211" cy="43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A433251F-0181-B092-7685-9B3E717D6C03}"/>
                  </a:ext>
                </a:extLst>
              </p:cNvPr>
              <p:cNvSpPr txBox="1"/>
              <p:nvPr/>
            </p:nvSpPr>
            <p:spPr>
              <a:xfrm>
                <a:off x="19367937" y="19336642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3B8B7038-E9C9-AA4B-110C-A65E3806D7A4}"/>
                  </a:ext>
                </a:extLst>
              </p:cNvPr>
              <p:cNvSpPr txBox="1"/>
              <p:nvPr/>
            </p:nvSpPr>
            <p:spPr>
              <a:xfrm>
                <a:off x="16295938" y="19080685"/>
                <a:ext cx="417211" cy="43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9EA4A3D-DC96-5D1F-8B49-2BE13E8FECA8}"/>
                  </a:ext>
                </a:extLst>
              </p:cNvPr>
              <p:cNvSpPr txBox="1"/>
              <p:nvPr/>
            </p:nvSpPr>
            <p:spPr>
              <a:xfrm>
                <a:off x="17826818" y="19264727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61A47E0C-1D9F-94CC-F9DB-178B035C38BF}"/>
                  </a:ext>
                </a:extLst>
              </p:cNvPr>
              <p:cNvSpPr txBox="1"/>
              <p:nvPr/>
            </p:nvSpPr>
            <p:spPr>
              <a:xfrm>
                <a:off x="20356760" y="19446866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</p:grp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C8B1DDC-09BC-83C1-33B9-DBB3A9778373}"/>
                </a:ext>
              </a:extLst>
            </p:cNvPr>
            <p:cNvCxnSpPr>
              <a:cxnSpLocks/>
            </p:cNvCxnSpPr>
            <p:nvPr/>
          </p:nvCxnSpPr>
          <p:spPr>
            <a:xfrm>
              <a:off x="27522362" y="12674251"/>
              <a:ext cx="0" cy="2955067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B34ACCF2-42EE-B876-BDEF-7D564987F7BA}"/>
                </a:ext>
              </a:extLst>
            </p:cNvPr>
            <p:cNvSpPr txBox="1"/>
            <p:nvPr/>
          </p:nvSpPr>
          <p:spPr>
            <a:xfrm>
              <a:off x="22929513" y="12589477"/>
              <a:ext cx="1644987" cy="340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 &lt; 0.001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F6541E5-1B5E-F941-DABB-7BC9D93846A9}"/>
                </a:ext>
              </a:extLst>
            </p:cNvPr>
            <p:cNvSpPr txBox="1"/>
            <p:nvPr/>
          </p:nvSpPr>
          <p:spPr>
            <a:xfrm>
              <a:off x="25204942" y="12580882"/>
              <a:ext cx="1644987" cy="340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 &lt; 0.001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6B3D367D-8093-DADD-5172-65123C26EB12}"/>
                </a:ext>
              </a:extLst>
            </p:cNvPr>
            <p:cNvSpPr txBox="1"/>
            <p:nvPr/>
          </p:nvSpPr>
          <p:spPr>
            <a:xfrm>
              <a:off x="27511645" y="12589477"/>
              <a:ext cx="1644987" cy="340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 &lt; 0.001</a:t>
              </a:r>
            </a:p>
          </p:txBody>
        </p: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CEDFEA6-3487-3AC6-E118-2C5E0C691500}"/>
                </a:ext>
              </a:extLst>
            </p:cNvPr>
            <p:cNvCxnSpPr>
              <a:cxnSpLocks/>
            </p:cNvCxnSpPr>
            <p:nvPr/>
          </p:nvCxnSpPr>
          <p:spPr>
            <a:xfrm>
              <a:off x="25230192" y="12680731"/>
              <a:ext cx="0" cy="2955067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14EFF9-27D1-1E39-0AA4-000F232FF4BA}"/>
              </a:ext>
            </a:extLst>
          </p:cNvPr>
          <p:cNvGrpSpPr/>
          <p:nvPr/>
        </p:nvGrpSpPr>
        <p:grpSpPr>
          <a:xfrm>
            <a:off x="21214170" y="26026233"/>
            <a:ext cx="8551730" cy="4136077"/>
            <a:chOff x="21400428" y="12023792"/>
            <a:chExt cx="8551730" cy="4136077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DFC7558-36FA-0D43-B675-2E2EA32A016C}"/>
                </a:ext>
              </a:extLst>
            </p:cNvPr>
            <p:cNvGrpSpPr/>
            <p:nvPr/>
          </p:nvGrpSpPr>
          <p:grpSpPr>
            <a:xfrm>
              <a:off x="21400428" y="12023792"/>
              <a:ext cx="8551730" cy="4136077"/>
              <a:chOff x="13540327" y="17739971"/>
              <a:chExt cx="7618982" cy="4863412"/>
            </a:xfrm>
          </p:grpSpPr>
          <p:graphicFrame>
            <p:nvGraphicFramePr>
              <p:cNvPr id="100" name="Chart 99">
                <a:extLst>
                  <a:ext uri="{FF2B5EF4-FFF2-40B4-BE49-F238E27FC236}">
                    <a16:creationId xmlns:a16="http://schemas.microsoft.com/office/drawing/2014/main" id="{8D179178-9635-5D3E-C517-DB06DA4BAC5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82790052"/>
                  </p:ext>
                </p:extLst>
              </p:nvPr>
            </p:nvGraphicFramePr>
            <p:xfrm>
              <a:off x="13540327" y="17739971"/>
              <a:ext cx="7618982" cy="486341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3"/>
              </a:graphicData>
            </a:graphic>
          </p:graphicFrame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C001072-DAC3-BF1B-8D8B-3D229633B1E8}"/>
                  </a:ext>
                </a:extLst>
              </p:cNvPr>
              <p:cNvSpPr txBox="1"/>
              <p:nvPr/>
            </p:nvSpPr>
            <p:spPr>
              <a:xfrm>
                <a:off x="16290882" y="19117956"/>
                <a:ext cx="417211" cy="43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AFBBEB0-B3EE-2AB1-24C3-05C94D874804}"/>
                  </a:ext>
                </a:extLst>
              </p:cNvPr>
              <p:cNvSpPr txBox="1"/>
              <p:nvPr/>
            </p:nvSpPr>
            <p:spPr>
              <a:xfrm>
                <a:off x="19857185" y="18877848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C34B8A9-C533-9CDA-2F53-B74FD6ED8C77}"/>
                  </a:ext>
                </a:extLst>
              </p:cNvPr>
              <p:cNvSpPr txBox="1"/>
              <p:nvPr/>
            </p:nvSpPr>
            <p:spPr>
              <a:xfrm>
                <a:off x="18322475" y="18590968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0AE5BD4-F908-492D-2195-AEA19A767BA3}"/>
                  </a:ext>
                </a:extLst>
              </p:cNvPr>
              <p:cNvSpPr txBox="1"/>
              <p:nvPr/>
            </p:nvSpPr>
            <p:spPr>
              <a:xfrm>
                <a:off x="17829889" y="18688961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38BC3A4-CB56-2A84-6714-30D27E790968}"/>
                  </a:ext>
                </a:extLst>
              </p:cNvPr>
              <p:cNvSpPr txBox="1"/>
              <p:nvPr/>
            </p:nvSpPr>
            <p:spPr>
              <a:xfrm>
                <a:off x="15794469" y="18958238"/>
                <a:ext cx="417211" cy="43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E32F8D0-9164-09C2-5597-1A6EAC80442E}"/>
                  </a:ext>
                </a:extLst>
              </p:cNvPr>
              <p:cNvSpPr txBox="1"/>
              <p:nvPr/>
            </p:nvSpPr>
            <p:spPr>
              <a:xfrm>
                <a:off x="20363386" y="19134635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D17CE163-9F44-3729-8517-6AA62ECBEF71}"/>
                  </a:ext>
                </a:extLst>
              </p:cNvPr>
              <p:cNvSpPr txBox="1"/>
              <p:nvPr/>
            </p:nvSpPr>
            <p:spPr>
              <a:xfrm>
                <a:off x="15305894" y="18993556"/>
                <a:ext cx="417211" cy="43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A792171-B782-0AE5-ECB0-037E6C3D36E5}"/>
                  </a:ext>
                </a:extLst>
              </p:cNvPr>
              <p:cNvSpPr txBox="1"/>
              <p:nvPr/>
            </p:nvSpPr>
            <p:spPr>
              <a:xfrm>
                <a:off x="17331874" y="19066737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E9DA212-834E-F1BC-EF7E-C40C486D8E93}"/>
                  </a:ext>
                </a:extLst>
              </p:cNvPr>
              <p:cNvSpPr txBox="1"/>
              <p:nvPr/>
            </p:nvSpPr>
            <p:spPr>
              <a:xfrm>
                <a:off x="19366313" y="19167789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3B9A24F-F6D3-74CC-5832-964A21E2A30C}"/>
                </a:ext>
              </a:extLst>
            </p:cNvPr>
            <p:cNvCxnSpPr>
              <a:cxnSpLocks/>
            </p:cNvCxnSpPr>
            <p:nvPr/>
          </p:nvCxnSpPr>
          <p:spPr>
            <a:xfrm>
              <a:off x="27522362" y="12674251"/>
              <a:ext cx="0" cy="2955067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628D78D-1149-2554-B58B-A32414F4D30B}"/>
                </a:ext>
              </a:extLst>
            </p:cNvPr>
            <p:cNvSpPr txBox="1"/>
            <p:nvPr/>
          </p:nvSpPr>
          <p:spPr>
            <a:xfrm>
              <a:off x="22929513" y="12589477"/>
              <a:ext cx="1644987" cy="340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 &lt; 0.001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B873E01-2261-EE6C-E837-57D680DC03D0}"/>
                </a:ext>
              </a:extLst>
            </p:cNvPr>
            <p:cNvSpPr txBox="1"/>
            <p:nvPr/>
          </p:nvSpPr>
          <p:spPr>
            <a:xfrm>
              <a:off x="25204942" y="12580882"/>
              <a:ext cx="1644987" cy="340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 &lt; 0.001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5DB51C8-1264-B20F-CF2F-81692084463E}"/>
                </a:ext>
              </a:extLst>
            </p:cNvPr>
            <p:cNvSpPr txBox="1"/>
            <p:nvPr/>
          </p:nvSpPr>
          <p:spPr>
            <a:xfrm>
              <a:off x="27511645" y="12589477"/>
              <a:ext cx="1644987" cy="340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 &lt; 0.001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F9A557C-29B8-93C7-9CB0-0B183DE6EF0A}"/>
                </a:ext>
              </a:extLst>
            </p:cNvPr>
            <p:cNvCxnSpPr>
              <a:cxnSpLocks/>
            </p:cNvCxnSpPr>
            <p:nvPr/>
          </p:nvCxnSpPr>
          <p:spPr>
            <a:xfrm>
              <a:off x="25230192" y="12680731"/>
              <a:ext cx="0" cy="2955067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3" name="Graphic 142">
            <a:extLst>
              <a:ext uri="{FF2B5EF4-FFF2-40B4-BE49-F238E27FC236}">
                <a16:creationId xmlns:a16="http://schemas.microsoft.com/office/drawing/2014/main" id="{128D5498-04A0-AD46-D4BB-64AAE12C792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707797" y="26252416"/>
            <a:ext cx="449046" cy="382521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5E6856AA-42DA-F538-D979-09198BE6C7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776389" y="22345138"/>
            <a:ext cx="273149" cy="273149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F7A1E831-3B82-AC9E-9188-4AB96111B51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19065" t="13508" r="22485" b="16651"/>
          <a:stretch>
            <a:fillRect/>
          </a:stretch>
        </p:blipFill>
        <p:spPr>
          <a:xfrm rot="1275068">
            <a:off x="24885168" y="18322165"/>
            <a:ext cx="346254" cy="413741"/>
          </a:xfrm>
          <a:prstGeom prst="rect">
            <a:avLst/>
          </a:prstGeom>
        </p:spPr>
      </p:pic>
      <p:sp>
        <p:nvSpPr>
          <p:cNvPr id="315" name="TextBox 314">
            <a:extLst>
              <a:ext uri="{FF2B5EF4-FFF2-40B4-BE49-F238E27FC236}">
                <a16:creationId xmlns:a16="http://schemas.microsoft.com/office/drawing/2014/main" id="{B3E94B89-0079-F2F8-4209-60842E64DBB3}"/>
              </a:ext>
            </a:extLst>
          </p:cNvPr>
          <p:cNvSpPr txBox="1"/>
          <p:nvPr/>
        </p:nvSpPr>
        <p:spPr>
          <a:xfrm>
            <a:off x="12516144" y="17217569"/>
            <a:ext cx="8651730" cy="13308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Figure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Within source cluster comparison of Phytic P for corn, wheat,</a:t>
            </a:r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SBM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E6501A4B-3BA5-DA85-15F3-FB4C720BEFB1}"/>
              </a:ext>
            </a:extLst>
          </p:cNvPr>
          <p:cNvGrpSpPr/>
          <p:nvPr/>
        </p:nvGrpSpPr>
        <p:grpSpPr>
          <a:xfrm>
            <a:off x="12407047" y="18130500"/>
            <a:ext cx="8551730" cy="4136077"/>
            <a:chOff x="21400428" y="7907884"/>
            <a:chExt cx="8551730" cy="4136077"/>
          </a:xfrm>
        </p:grpSpPr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D95BF15B-2AFE-9675-EABF-E1D12C8763F8}"/>
                </a:ext>
              </a:extLst>
            </p:cNvPr>
            <p:cNvGrpSpPr/>
            <p:nvPr/>
          </p:nvGrpSpPr>
          <p:grpSpPr>
            <a:xfrm>
              <a:off x="21400428" y="7907884"/>
              <a:ext cx="8551730" cy="4136077"/>
              <a:chOff x="13540327" y="17739971"/>
              <a:chExt cx="7618982" cy="4863412"/>
            </a:xfrm>
          </p:grpSpPr>
          <p:graphicFrame>
            <p:nvGraphicFramePr>
              <p:cNvPr id="323" name="Chart 322">
                <a:extLst>
                  <a:ext uri="{FF2B5EF4-FFF2-40B4-BE49-F238E27FC236}">
                    <a16:creationId xmlns:a16="http://schemas.microsoft.com/office/drawing/2014/main" id="{EBA94C7D-10A5-E46F-9ABA-4C697BDDED8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93075467"/>
                  </p:ext>
                </p:extLst>
              </p:nvPr>
            </p:nvGraphicFramePr>
            <p:xfrm>
              <a:off x="13540327" y="17739971"/>
              <a:ext cx="7618982" cy="486341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4"/>
              </a:graphicData>
            </a:graphic>
          </p:graphicFrame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2E4619CC-BBB9-9671-70C3-85A1AD0FB1BC}"/>
                  </a:ext>
                </a:extLst>
              </p:cNvPr>
              <p:cNvSpPr txBox="1"/>
              <p:nvPr/>
            </p:nvSpPr>
            <p:spPr>
              <a:xfrm>
                <a:off x="16292294" y="19219339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DE0C8D4B-B660-B1E1-1AA7-08080F637B60}"/>
                  </a:ext>
                </a:extLst>
              </p:cNvPr>
              <p:cNvSpPr txBox="1"/>
              <p:nvPr/>
            </p:nvSpPr>
            <p:spPr>
              <a:xfrm>
                <a:off x="20349812" y="19283392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7DE9AE1E-0371-8D23-D26A-638AC74AB306}"/>
                  </a:ext>
                </a:extLst>
              </p:cNvPr>
              <p:cNvSpPr txBox="1"/>
              <p:nvPr/>
            </p:nvSpPr>
            <p:spPr>
              <a:xfrm>
                <a:off x="17836698" y="19361516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E0B8AF75-BDC9-D772-67E3-A518E923A154}"/>
                  </a:ext>
                </a:extLst>
              </p:cNvPr>
              <p:cNvSpPr txBox="1"/>
              <p:nvPr/>
            </p:nvSpPr>
            <p:spPr>
              <a:xfrm>
                <a:off x="18325140" y="19550404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13A816CC-ED31-CAD7-DD02-CC4D92A8A28C}"/>
                  </a:ext>
                </a:extLst>
              </p:cNvPr>
              <p:cNvSpPr txBox="1"/>
              <p:nvPr/>
            </p:nvSpPr>
            <p:spPr>
              <a:xfrm>
                <a:off x="15802953" y="19184961"/>
                <a:ext cx="417211" cy="43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BFFECACE-8DE0-1E0C-4C26-5E269953C262}"/>
                  </a:ext>
                </a:extLst>
              </p:cNvPr>
              <p:cNvSpPr txBox="1"/>
              <p:nvPr/>
            </p:nvSpPr>
            <p:spPr>
              <a:xfrm>
                <a:off x="19370394" y="19472280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758583FD-DB44-A892-5228-0E6B5C24689E}"/>
                  </a:ext>
                </a:extLst>
              </p:cNvPr>
              <p:cNvSpPr txBox="1"/>
              <p:nvPr/>
            </p:nvSpPr>
            <p:spPr>
              <a:xfrm>
                <a:off x="15304198" y="19282961"/>
                <a:ext cx="417211" cy="43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B43F4D3E-1A42-D56C-F413-737EBBAEEAA8}"/>
                  </a:ext>
                </a:extLst>
              </p:cNvPr>
              <p:cNvSpPr txBox="1"/>
              <p:nvPr/>
            </p:nvSpPr>
            <p:spPr>
              <a:xfrm>
                <a:off x="17338378" y="19586244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417013D5-0098-DC7D-D08F-18A00E5DAEB3}"/>
                  </a:ext>
                </a:extLst>
              </p:cNvPr>
              <p:cNvSpPr txBox="1"/>
              <p:nvPr/>
            </p:nvSpPr>
            <p:spPr>
              <a:xfrm>
                <a:off x="19854218" y="19490200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</p:grp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881AA009-B8B4-9A95-9D1E-F282AB61B269}"/>
                </a:ext>
              </a:extLst>
            </p:cNvPr>
            <p:cNvCxnSpPr>
              <a:cxnSpLocks/>
            </p:cNvCxnSpPr>
            <p:nvPr/>
          </p:nvCxnSpPr>
          <p:spPr>
            <a:xfrm>
              <a:off x="27522362" y="8558343"/>
              <a:ext cx="0" cy="2955067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FF7545C-9A25-6642-9461-90A55285E648}"/>
                </a:ext>
              </a:extLst>
            </p:cNvPr>
            <p:cNvSpPr txBox="1"/>
            <p:nvPr/>
          </p:nvSpPr>
          <p:spPr>
            <a:xfrm>
              <a:off x="22929513" y="8473569"/>
              <a:ext cx="1644987" cy="340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 &lt; 0.001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A3D7BDC4-176A-BAE1-64DD-72E2333EA077}"/>
                </a:ext>
              </a:extLst>
            </p:cNvPr>
            <p:cNvSpPr txBox="1"/>
            <p:nvPr/>
          </p:nvSpPr>
          <p:spPr>
            <a:xfrm>
              <a:off x="25204942" y="8464974"/>
              <a:ext cx="1644987" cy="340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 &lt; 0.001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756A9582-C228-0C56-72B0-5A67BA16880C}"/>
                </a:ext>
              </a:extLst>
            </p:cNvPr>
            <p:cNvSpPr txBox="1"/>
            <p:nvPr/>
          </p:nvSpPr>
          <p:spPr>
            <a:xfrm>
              <a:off x="27511645" y="8473569"/>
              <a:ext cx="1644987" cy="340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 &lt; 0.001</a:t>
              </a:r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9C5890E3-A812-BAD1-92BD-5E881E4CA8FA}"/>
                </a:ext>
              </a:extLst>
            </p:cNvPr>
            <p:cNvCxnSpPr>
              <a:cxnSpLocks/>
            </p:cNvCxnSpPr>
            <p:nvPr/>
          </p:nvCxnSpPr>
          <p:spPr>
            <a:xfrm>
              <a:off x="25230192" y="8564823"/>
              <a:ext cx="0" cy="2955067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00EE3A04-3AE4-2322-87BE-4835C7BC19DD}"/>
              </a:ext>
            </a:extLst>
          </p:cNvPr>
          <p:cNvGrpSpPr/>
          <p:nvPr/>
        </p:nvGrpSpPr>
        <p:grpSpPr>
          <a:xfrm>
            <a:off x="12407047" y="22090198"/>
            <a:ext cx="8551730" cy="4136077"/>
            <a:chOff x="21400428" y="12023792"/>
            <a:chExt cx="8551730" cy="4136077"/>
          </a:xfrm>
        </p:grpSpPr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5995A2FD-F2A0-15AA-2EB7-50FB26CF1577}"/>
                </a:ext>
              </a:extLst>
            </p:cNvPr>
            <p:cNvGrpSpPr/>
            <p:nvPr/>
          </p:nvGrpSpPr>
          <p:grpSpPr>
            <a:xfrm>
              <a:off x="21400428" y="12023792"/>
              <a:ext cx="8551730" cy="4136077"/>
              <a:chOff x="13540327" y="17739971"/>
              <a:chExt cx="7618982" cy="4863412"/>
            </a:xfrm>
          </p:grpSpPr>
          <p:graphicFrame>
            <p:nvGraphicFramePr>
              <p:cNvPr id="340" name="Chart 339">
                <a:extLst>
                  <a:ext uri="{FF2B5EF4-FFF2-40B4-BE49-F238E27FC236}">
                    <a16:creationId xmlns:a16="http://schemas.microsoft.com/office/drawing/2014/main" id="{A06F6824-6426-5C25-578A-ADCA7079E32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7243537"/>
                  </p:ext>
                </p:extLst>
              </p:nvPr>
            </p:nvGraphicFramePr>
            <p:xfrm>
              <a:off x="13540327" y="17739971"/>
              <a:ext cx="7618982" cy="486341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5"/>
              </a:graphicData>
            </a:graphic>
          </p:graphicFrame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F07151E6-9EF2-BFD5-D0AE-4C510305D10D}"/>
                  </a:ext>
                </a:extLst>
              </p:cNvPr>
              <p:cNvSpPr txBox="1"/>
              <p:nvPr/>
            </p:nvSpPr>
            <p:spPr>
              <a:xfrm>
                <a:off x="15782869" y="19539871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705C7D60-4455-A32C-941A-1B7CE03A26C3}"/>
                  </a:ext>
                </a:extLst>
              </p:cNvPr>
              <p:cNvSpPr txBox="1"/>
              <p:nvPr/>
            </p:nvSpPr>
            <p:spPr>
              <a:xfrm>
                <a:off x="19857548" y="19201955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587E483B-B617-F0C5-8D58-4B247E22DF43}"/>
                  </a:ext>
                </a:extLst>
              </p:cNvPr>
              <p:cNvSpPr txBox="1"/>
              <p:nvPr/>
            </p:nvSpPr>
            <p:spPr>
              <a:xfrm>
                <a:off x="18317488" y="19124640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FF3F8DEE-7FB8-AFE0-5408-DA7B85568B93}"/>
                  </a:ext>
                </a:extLst>
              </p:cNvPr>
              <p:cNvSpPr txBox="1"/>
              <p:nvPr/>
            </p:nvSpPr>
            <p:spPr>
              <a:xfrm>
                <a:off x="17349402" y="19479747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B77185E4-54C6-5C02-CAA5-CB1B273DA797}"/>
                  </a:ext>
                </a:extLst>
              </p:cNvPr>
              <p:cNvSpPr txBox="1"/>
              <p:nvPr/>
            </p:nvSpPr>
            <p:spPr>
              <a:xfrm>
                <a:off x="15304549" y="19750471"/>
                <a:ext cx="417211" cy="43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555B35DD-BD39-C0C2-9D2A-691B4E504D71}"/>
                  </a:ext>
                </a:extLst>
              </p:cNvPr>
              <p:cNvSpPr txBox="1"/>
              <p:nvPr/>
            </p:nvSpPr>
            <p:spPr>
              <a:xfrm>
                <a:off x="19367937" y="19578384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2B9EDED4-580F-564D-78FD-2579C2CE8B42}"/>
                  </a:ext>
                </a:extLst>
              </p:cNvPr>
              <p:cNvSpPr txBox="1"/>
              <p:nvPr/>
            </p:nvSpPr>
            <p:spPr>
              <a:xfrm>
                <a:off x="16291695" y="19750471"/>
                <a:ext cx="417211" cy="43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90FCE041-0C7B-CF36-8B38-61215FD5E100}"/>
                  </a:ext>
                </a:extLst>
              </p:cNvPr>
              <p:cNvSpPr txBox="1"/>
              <p:nvPr/>
            </p:nvSpPr>
            <p:spPr>
              <a:xfrm>
                <a:off x="17822181" y="19550381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5FD180DD-2B1E-940F-14B2-B341BEA01AD4}"/>
                  </a:ext>
                </a:extLst>
              </p:cNvPr>
              <p:cNvSpPr txBox="1"/>
              <p:nvPr/>
            </p:nvSpPr>
            <p:spPr>
              <a:xfrm>
                <a:off x="20352515" y="19668634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</p:grp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EEA59D2E-561C-1FE6-D977-DBACB2ADA9B5}"/>
                </a:ext>
              </a:extLst>
            </p:cNvPr>
            <p:cNvCxnSpPr>
              <a:cxnSpLocks/>
            </p:cNvCxnSpPr>
            <p:nvPr/>
          </p:nvCxnSpPr>
          <p:spPr>
            <a:xfrm>
              <a:off x="27522362" y="12674251"/>
              <a:ext cx="0" cy="2955067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27154833-921D-291E-03C7-51BCD11738DB}"/>
                </a:ext>
              </a:extLst>
            </p:cNvPr>
            <p:cNvSpPr txBox="1"/>
            <p:nvPr/>
          </p:nvSpPr>
          <p:spPr>
            <a:xfrm>
              <a:off x="22929513" y="12589477"/>
              <a:ext cx="1644987" cy="340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 &lt; 0.001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AA7D982C-0CB3-6E5B-65C0-614CF1EA117D}"/>
                </a:ext>
              </a:extLst>
            </p:cNvPr>
            <p:cNvSpPr txBox="1"/>
            <p:nvPr/>
          </p:nvSpPr>
          <p:spPr>
            <a:xfrm>
              <a:off x="25204942" y="12580882"/>
              <a:ext cx="1644987" cy="340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 &lt; 0.001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EDB84738-F9D8-8FE8-40ED-F32565481A61}"/>
                </a:ext>
              </a:extLst>
            </p:cNvPr>
            <p:cNvSpPr txBox="1"/>
            <p:nvPr/>
          </p:nvSpPr>
          <p:spPr>
            <a:xfrm>
              <a:off x="27511645" y="12589477"/>
              <a:ext cx="1644987" cy="340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 &lt; 0.001</a:t>
              </a:r>
            </a:p>
          </p:txBody>
        </p: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BFF5698B-BB89-8C8C-4623-B40D6F70D5FF}"/>
                </a:ext>
              </a:extLst>
            </p:cNvPr>
            <p:cNvCxnSpPr>
              <a:cxnSpLocks/>
            </p:cNvCxnSpPr>
            <p:nvPr/>
          </p:nvCxnSpPr>
          <p:spPr>
            <a:xfrm>
              <a:off x="25230192" y="12680731"/>
              <a:ext cx="0" cy="2955067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51AD0B24-3EB1-10CA-F5EA-E3A388D60939}"/>
              </a:ext>
            </a:extLst>
          </p:cNvPr>
          <p:cNvGrpSpPr/>
          <p:nvPr/>
        </p:nvGrpSpPr>
        <p:grpSpPr>
          <a:xfrm>
            <a:off x="12352381" y="26026233"/>
            <a:ext cx="8551730" cy="4136077"/>
            <a:chOff x="21379567" y="12022167"/>
            <a:chExt cx="8551730" cy="4136077"/>
          </a:xfrm>
        </p:grpSpPr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2A051CC9-F491-CEB3-117D-34EDD395A3C1}"/>
                </a:ext>
              </a:extLst>
            </p:cNvPr>
            <p:cNvGrpSpPr/>
            <p:nvPr/>
          </p:nvGrpSpPr>
          <p:grpSpPr>
            <a:xfrm>
              <a:off x="21379567" y="12022167"/>
              <a:ext cx="8551730" cy="4136077"/>
              <a:chOff x="13521741" y="17738060"/>
              <a:chExt cx="7618982" cy="4863412"/>
            </a:xfrm>
          </p:grpSpPr>
          <p:graphicFrame>
            <p:nvGraphicFramePr>
              <p:cNvPr id="357" name="Chart 356">
                <a:extLst>
                  <a:ext uri="{FF2B5EF4-FFF2-40B4-BE49-F238E27FC236}">
                    <a16:creationId xmlns:a16="http://schemas.microsoft.com/office/drawing/2014/main" id="{69F22C5F-7B1B-1039-298A-CA666B47727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99743325"/>
                  </p:ext>
                </p:extLst>
              </p:nvPr>
            </p:nvGraphicFramePr>
            <p:xfrm>
              <a:off x="13521741" y="17738060"/>
              <a:ext cx="7618982" cy="486341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6"/>
              </a:graphicData>
            </a:graphic>
          </p:graphicFrame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F8F99B94-53AA-281B-B48E-86EAAF8F56B0}"/>
                  </a:ext>
                </a:extLst>
              </p:cNvPr>
              <p:cNvSpPr txBox="1"/>
              <p:nvPr/>
            </p:nvSpPr>
            <p:spPr>
              <a:xfrm>
                <a:off x="16273910" y="19004199"/>
                <a:ext cx="417211" cy="43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411F7255-C25C-4168-C1AB-84098764368A}"/>
                  </a:ext>
                </a:extLst>
              </p:cNvPr>
              <p:cNvSpPr txBox="1"/>
              <p:nvPr/>
            </p:nvSpPr>
            <p:spPr>
              <a:xfrm>
                <a:off x="19840213" y="19082699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C1FFBEE6-1713-69CC-8A4D-2CCE9C2487D0}"/>
                  </a:ext>
                </a:extLst>
              </p:cNvPr>
              <p:cNvSpPr txBox="1"/>
              <p:nvPr/>
            </p:nvSpPr>
            <p:spPr>
              <a:xfrm>
                <a:off x="18306680" y="19128584"/>
                <a:ext cx="417211" cy="43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F70FCA36-98C9-CF5B-8FDA-630FF52366BE}"/>
                  </a:ext>
                </a:extLst>
              </p:cNvPr>
              <p:cNvSpPr txBox="1"/>
              <p:nvPr/>
            </p:nvSpPr>
            <p:spPr>
              <a:xfrm>
                <a:off x="17812779" y="19106793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F5359364-1125-D800-2D7F-30E3CCC9A738}"/>
                  </a:ext>
                </a:extLst>
              </p:cNvPr>
              <p:cNvSpPr txBox="1"/>
              <p:nvPr/>
            </p:nvSpPr>
            <p:spPr>
              <a:xfrm>
                <a:off x="15776509" y="18998599"/>
                <a:ext cx="417211" cy="43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A05DF2BB-76E1-7577-78B8-6BC8B842DC7F}"/>
                  </a:ext>
                </a:extLst>
              </p:cNvPr>
              <p:cNvSpPr txBox="1"/>
              <p:nvPr/>
            </p:nvSpPr>
            <p:spPr>
              <a:xfrm>
                <a:off x="20342168" y="19140236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C47E1115-116D-1B2B-AD72-05C5D180DFCF}"/>
                  </a:ext>
                </a:extLst>
              </p:cNvPr>
              <p:cNvSpPr txBox="1"/>
              <p:nvPr/>
            </p:nvSpPr>
            <p:spPr>
              <a:xfrm>
                <a:off x="15284679" y="19061885"/>
                <a:ext cx="417211" cy="43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A7C56B6D-72EB-E78F-369E-3C2B7AA8B500}"/>
                  </a:ext>
                </a:extLst>
              </p:cNvPr>
              <p:cNvSpPr txBox="1"/>
              <p:nvPr/>
            </p:nvSpPr>
            <p:spPr>
              <a:xfrm>
                <a:off x="17306416" y="19059859"/>
                <a:ext cx="417211" cy="43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D61C4A00-3F95-51D9-E2D8-87FAEB03B859}"/>
                  </a:ext>
                </a:extLst>
              </p:cNvPr>
              <p:cNvSpPr txBox="1"/>
              <p:nvPr/>
            </p:nvSpPr>
            <p:spPr>
              <a:xfrm>
                <a:off x="19345098" y="19221339"/>
                <a:ext cx="417211" cy="37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</p:grp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89CAFE33-B350-BB42-9C68-719FF61A3627}"/>
                </a:ext>
              </a:extLst>
            </p:cNvPr>
            <p:cNvCxnSpPr>
              <a:cxnSpLocks/>
            </p:cNvCxnSpPr>
            <p:nvPr/>
          </p:nvCxnSpPr>
          <p:spPr>
            <a:xfrm>
              <a:off x="27522362" y="12674251"/>
              <a:ext cx="0" cy="2955067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CBFDE264-08FE-CE4E-F52E-3E12D10B21A9}"/>
                </a:ext>
              </a:extLst>
            </p:cNvPr>
            <p:cNvSpPr txBox="1"/>
            <p:nvPr/>
          </p:nvSpPr>
          <p:spPr>
            <a:xfrm>
              <a:off x="22929513" y="12589477"/>
              <a:ext cx="1644987" cy="340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 &lt; 0.001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B8802B22-DF1C-A553-B72D-F756AE3A6A07}"/>
                </a:ext>
              </a:extLst>
            </p:cNvPr>
            <p:cNvSpPr txBox="1"/>
            <p:nvPr/>
          </p:nvSpPr>
          <p:spPr>
            <a:xfrm>
              <a:off x="25204942" y="12580882"/>
              <a:ext cx="1644987" cy="340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 &lt; 0.001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A485AE01-C9C0-5AD9-66B1-A4ED44D795D3}"/>
                </a:ext>
              </a:extLst>
            </p:cNvPr>
            <p:cNvSpPr txBox="1"/>
            <p:nvPr/>
          </p:nvSpPr>
          <p:spPr>
            <a:xfrm>
              <a:off x="27511645" y="12589477"/>
              <a:ext cx="1644987" cy="340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 &lt; 0.001</a:t>
              </a:r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3E82609-233A-9171-B974-72DEB9BFA476}"/>
                </a:ext>
              </a:extLst>
            </p:cNvPr>
            <p:cNvCxnSpPr>
              <a:cxnSpLocks/>
            </p:cNvCxnSpPr>
            <p:nvPr/>
          </p:nvCxnSpPr>
          <p:spPr>
            <a:xfrm>
              <a:off x="25230192" y="12680731"/>
              <a:ext cx="0" cy="2955067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7" name="Graphic 366">
            <a:extLst>
              <a:ext uri="{FF2B5EF4-FFF2-40B4-BE49-F238E27FC236}">
                <a16:creationId xmlns:a16="http://schemas.microsoft.com/office/drawing/2014/main" id="{C8B2B55C-C0D9-5AAC-D06E-A6CC4EEEA89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866869" y="26254041"/>
            <a:ext cx="449046" cy="382521"/>
          </a:xfrm>
          <a:prstGeom prst="rect">
            <a:avLst/>
          </a:prstGeom>
        </p:spPr>
      </p:pic>
      <p:pic>
        <p:nvPicPr>
          <p:cNvPr id="368" name="Graphic 367">
            <a:extLst>
              <a:ext uri="{FF2B5EF4-FFF2-40B4-BE49-F238E27FC236}">
                <a16:creationId xmlns:a16="http://schemas.microsoft.com/office/drawing/2014/main" id="{BD649E02-EFCA-0D02-2CF6-C482989D1C0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935461" y="22346763"/>
            <a:ext cx="273149" cy="273149"/>
          </a:xfrm>
          <a:prstGeom prst="rect">
            <a:avLst/>
          </a:prstGeom>
        </p:spPr>
      </p:pic>
      <p:pic>
        <p:nvPicPr>
          <p:cNvPr id="369" name="Graphic 368">
            <a:extLst>
              <a:ext uri="{FF2B5EF4-FFF2-40B4-BE49-F238E27FC236}">
                <a16:creationId xmlns:a16="http://schemas.microsoft.com/office/drawing/2014/main" id="{27285149-FA87-E4BB-9074-86979083C55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19065" t="13508" r="22485" b="16651"/>
          <a:stretch>
            <a:fillRect/>
          </a:stretch>
        </p:blipFill>
        <p:spPr>
          <a:xfrm rot="1275068">
            <a:off x="16044240" y="18323790"/>
            <a:ext cx="346254" cy="413741"/>
          </a:xfrm>
          <a:prstGeom prst="rect">
            <a:avLst/>
          </a:prstGeom>
        </p:spPr>
      </p:pic>
      <p:sp>
        <p:nvSpPr>
          <p:cNvPr id="387" name="TextBox 386">
            <a:extLst>
              <a:ext uri="{FF2B5EF4-FFF2-40B4-BE49-F238E27FC236}">
                <a16:creationId xmlns:a16="http://schemas.microsoft.com/office/drawing/2014/main" id="{072017E7-DAE1-716C-3FE1-EA79F550D0CE}"/>
              </a:ext>
            </a:extLst>
          </p:cNvPr>
          <p:cNvSpPr txBox="1"/>
          <p:nvPr/>
        </p:nvSpPr>
        <p:spPr>
          <a:xfrm>
            <a:off x="24571906" y="10060391"/>
            <a:ext cx="8692772" cy="13308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7721842B-33F5-39CC-0673-17B22EC6CF36}"/>
              </a:ext>
            </a:extLst>
          </p:cNvPr>
          <p:cNvSpPr txBox="1"/>
          <p:nvPr/>
        </p:nvSpPr>
        <p:spPr>
          <a:xfrm>
            <a:off x="24806721" y="13000664"/>
            <a:ext cx="8692772" cy="13308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B36B519F-BB22-5246-CE0E-BE8612FFFEF5}"/>
              </a:ext>
            </a:extLst>
          </p:cNvPr>
          <p:cNvGrpSpPr/>
          <p:nvPr/>
        </p:nvGrpSpPr>
        <p:grpSpPr>
          <a:xfrm>
            <a:off x="12349450" y="7486035"/>
            <a:ext cx="16782964" cy="9349610"/>
            <a:chOff x="12379382" y="7681238"/>
            <a:chExt cx="16782964" cy="9349610"/>
          </a:xfrm>
        </p:grpSpPr>
        <p:graphicFrame>
          <p:nvGraphicFramePr>
            <p:cNvPr id="82" name="Chart 81">
              <a:extLst>
                <a:ext uri="{FF2B5EF4-FFF2-40B4-BE49-F238E27FC236}">
                  <a16:creationId xmlns:a16="http://schemas.microsoft.com/office/drawing/2014/main" id="{7610573B-19D4-65F2-522F-8347666D118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16099588"/>
                </p:ext>
              </p:extLst>
            </p:nvPr>
          </p:nvGraphicFramePr>
          <p:xfrm>
            <a:off x="15280324" y="11421722"/>
            <a:ext cx="2635325" cy="25716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7"/>
            </a:graphicData>
          </a:graphic>
        </p:graphicFrame>
        <p:graphicFrame>
          <p:nvGraphicFramePr>
            <p:cNvPr id="85" name="Chart 84">
              <a:extLst>
                <a:ext uri="{FF2B5EF4-FFF2-40B4-BE49-F238E27FC236}">
                  <a16:creationId xmlns:a16="http://schemas.microsoft.com/office/drawing/2014/main" id="{AEB7835D-523C-3B8C-50C4-C92D3A737AE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92919267"/>
                </p:ext>
              </p:extLst>
            </p:nvPr>
          </p:nvGraphicFramePr>
          <p:xfrm>
            <a:off x="20102696" y="11421722"/>
            <a:ext cx="2635325" cy="25716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8"/>
            </a:graphicData>
          </a:graphic>
        </p:graphicFrame>
        <p:graphicFrame>
          <p:nvGraphicFramePr>
            <p:cNvPr id="86" name="Chart 85">
              <a:extLst>
                <a:ext uri="{FF2B5EF4-FFF2-40B4-BE49-F238E27FC236}">
                  <a16:creationId xmlns:a16="http://schemas.microsoft.com/office/drawing/2014/main" id="{F2B7E210-39E4-A4E6-F337-70F84270F9A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81612657"/>
                </p:ext>
              </p:extLst>
            </p:nvPr>
          </p:nvGraphicFramePr>
          <p:xfrm>
            <a:off x="24759864" y="11443451"/>
            <a:ext cx="2635325" cy="25716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9"/>
            </a:graphicData>
          </a:graphic>
        </p:graphicFrame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9559D66-79C4-3A9A-8B9F-EB9C0E2B7F68}"/>
                </a:ext>
              </a:extLst>
            </p:cNvPr>
            <p:cNvSpPr txBox="1"/>
            <p:nvPr/>
          </p:nvSpPr>
          <p:spPr>
            <a:xfrm>
              <a:off x="24887501" y="11315837"/>
              <a:ext cx="23432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USA</a:t>
              </a:r>
            </a:p>
          </p:txBody>
        </p:sp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A85EAA02-CAC5-914B-7AFC-A6F5A4EE9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4359683" y="12460570"/>
              <a:ext cx="537417" cy="537417"/>
            </a:xfrm>
            <a:prstGeom prst="rect">
              <a:avLst/>
            </a:prstGeom>
          </p:spPr>
        </p:pic>
        <p:graphicFrame>
          <p:nvGraphicFramePr>
            <p:cNvPr id="74" name="Chart 73">
              <a:extLst>
                <a:ext uri="{FF2B5EF4-FFF2-40B4-BE49-F238E27FC236}">
                  <a16:creationId xmlns:a16="http://schemas.microsoft.com/office/drawing/2014/main" id="{8F057C9A-A48F-B1FD-63F1-EEC4848BC85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92237783"/>
                </p:ext>
              </p:extLst>
            </p:nvPr>
          </p:nvGraphicFramePr>
          <p:xfrm>
            <a:off x="15248665" y="8400421"/>
            <a:ext cx="2635325" cy="25716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0"/>
            </a:graphicData>
          </a:graphic>
        </p:graphicFrame>
        <p:graphicFrame>
          <p:nvGraphicFramePr>
            <p:cNvPr id="75" name="Chart 74">
              <a:extLst>
                <a:ext uri="{FF2B5EF4-FFF2-40B4-BE49-F238E27FC236}">
                  <a16:creationId xmlns:a16="http://schemas.microsoft.com/office/drawing/2014/main" id="{D84B593B-02F4-D0D7-80FD-D9A42621ED3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01173654"/>
                </p:ext>
              </p:extLst>
            </p:nvPr>
          </p:nvGraphicFramePr>
          <p:xfrm>
            <a:off x="20071037" y="8400421"/>
            <a:ext cx="2635325" cy="25716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1"/>
            </a:graphicData>
          </a:graphic>
        </p:graphicFrame>
        <p:graphicFrame>
          <p:nvGraphicFramePr>
            <p:cNvPr id="77" name="Chart 76">
              <a:extLst>
                <a:ext uri="{FF2B5EF4-FFF2-40B4-BE49-F238E27FC236}">
                  <a16:creationId xmlns:a16="http://schemas.microsoft.com/office/drawing/2014/main" id="{1FA26B6F-D021-DCE3-30F0-0C607017E57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06920855"/>
                </p:ext>
              </p:extLst>
            </p:nvPr>
          </p:nvGraphicFramePr>
          <p:xfrm>
            <a:off x="24728205" y="8422150"/>
            <a:ext cx="2635325" cy="25716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2"/>
            </a:graphicData>
          </a:graphic>
        </p:graphicFrame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5288B0A-9C2F-270B-67DC-DA95D869AF26}"/>
                </a:ext>
              </a:extLst>
            </p:cNvPr>
            <p:cNvSpPr txBox="1"/>
            <p:nvPr/>
          </p:nvSpPr>
          <p:spPr>
            <a:xfrm>
              <a:off x="15137606" y="7682961"/>
              <a:ext cx="44457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ARG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347B5D2-805E-4E2D-D8D6-E7B29778BCB0}"/>
                </a:ext>
              </a:extLst>
            </p:cNvPr>
            <p:cNvSpPr txBox="1"/>
            <p:nvPr/>
          </p:nvSpPr>
          <p:spPr>
            <a:xfrm>
              <a:off x="19904350" y="7681238"/>
              <a:ext cx="4466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BRA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B83B227-D9AF-9B97-0C99-DC0E8CA56025}"/>
                </a:ext>
              </a:extLst>
            </p:cNvPr>
            <p:cNvSpPr txBox="1"/>
            <p:nvPr/>
          </p:nvSpPr>
          <p:spPr>
            <a:xfrm>
              <a:off x="24720270" y="7702967"/>
              <a:ext cx="44063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USA</a:t>
              </a:r>
            </a:p>
          </p:txBody>
        </p:sp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BED7FDA1-1419-F67F-D0E7-B7382CEA3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1086941">
              <a:off x="14004279" y="8859431"/>
              <a:ext cx="1137122" cy="1137122"/>
            </a:xfrm>
            <a:prstGeom prst="rect">
              <a:avLst/>
            </a:prstGeom>
          </p:spPr>
        </p:pic>
        <p:graphicFrame>
          <p:nvGraphicFramePr>
            <p:cNvPr id="155" name="Chart 154">
              <a:extLst>
                <a:ext uri="{FF2B5EF4-FFF2-40B4-BE49-F238E27FC236}">
                  <a16:creationId xmlns:a16="http://schemas.microsoft.com/office/drawing/2014/main" id="{1662A829-ADFD-999E-2A79-FA6432B4268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03592518"/>
                </p:ext>
              </p:extLst>
            </p:nvPr>
          </p:nvGraphicFramePr>
          <p:xfrm>
            <a:off x="15233341" y="14437462"/>
            <a:ext cx="2635325" cy="25716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3"/>
            </a:graphicData>
          </a:graphic>
        </p:graphicFrame>
        <p:graphicFrame>
          <p:nvGraphicFramePr>
            <p:cNvPr id="156" name="Chart 155">
              <a:extLst>
                <a:ext uri="{FF2B5EF4-FFF2-40B4-BE49-F238E27FC236}">
                  <a16:creationId xmlns:a16="http://schemas.microsoft.com/office/drawing/2014/main" id="{87611850-0FFC-DF86-3AF7-6DD6CAA8FD9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71730375"/>
                </p:ext>
              </p:extLst>
            </p:nvPr>
          </p:nvGraphicFramePr>
          <p:xfrm>
            <a:off x="20055713" y="14437462"/>
            <a:ext cx="2635325" cy="25716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4"/>
            </a:graphicData>
          </a:graphic>
        </p:graphicFrame>
        <p:graphicFrame>
          <p:nvGraphicFramePr>
            <p:cNvPr id="157" name="Chart 156">
              <a:extLst>
                <a:ext uri="{FF2B5EF4-FFF2-40B4-BE49-F238E27FC236}">
                  <a16:creationId xmlns:a16="http://schemas.microsoft.com/office/drawing/2014/main" id="{83AD4479-3A28-E289-9F2B-D78764A747C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5101242"/>
                </p:ext>
              </p:extLst>
            </p:nvPr>
          </p:nvGraphicFramePr>
          <p:xfrm>
            <a:off x="24712881" y="14459191"/>
            <a:ext cx="2635325" cy="25716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5"/>
            </a:graphicData>
          </a:graphic>
        </p:graphicFrame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A023116-C736-197E-1720-F81218290682}"/>
                </a:ext>
              </a:extLst>
            </p:cNvPr>
            <p:cNvSpPr txBox="1"/>
            <p:nvPr/>
          </p:nvSpPr>
          <p:spPr>
            <a:xfrm>
              <a:off x="24895380" y="14355958"/>
              <a:ext cx="23432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USA</a:t>
              </a:r>
            </a:p>
          </p:txBody>
        </p:sp>
        <p:pic>
          <p:nvPicPr>
            <p:cNvPr id="168" name="Graphic 167">
              <a:extLst>
                <a:ext uri="{FF2B5EF4-FFF2-40B4-BE49-F238E27FC236}">
                  <a16:creationId xmlns:a16="http://schemas.microsoft.com/office/drawing/2014/main" id="{07A24800-A10A-07CD-FE52-6B02E2587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4230408" y="15702773"/>
              <a:ext cx="795965" cy="678044"/>
            </a:xfrm>
            <a:prstGeom prst="rect">
              <a:avLst/>
            </a:prstGeom>
          </p:spPr>
        </p:pic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5ACBBE44-B84D-4BAA-D97A-9FA6A64A5FF1}"/>
                </a:ext>
              </a:extLst>
            </p:cNvPr>
            <p:cNvSpPr txBox="1"/>
            <p:nvPr/>
          </p:nvSpPr>
          <p:spPr>
            <a:xfrm>
              <a:off x="12601575" y="9048696"/>
              <a:ext cx="20036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Corn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85DC612-DF51-EB2D-EB36-ED7521C1A78F}"/>
                </a:ext>
              </a:extLst>
            </p:cNvPr>
            <p:cNvSpPr txBox="1"/>
            <p:nvPr/>
          </p:nvSpPr>
          <p:spPr>
            <a:xfrm>
              <a:off x="12379382" y="15652466"/>
              <a:ext cx="234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SBM</a:t>
              </a:r>
              <a:endPara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6D1C2D15-1455-2D47-6B7A-1F3B53961746}"/>
                </a:ext>
              </a:extLst>
            </p:cNvPr>
            <p:cNvSpPr txBox="1"/>
            <p:nvPr/>
          </p:nvSpPr>
          <p:spPr>
            <a:xfrm>
              <a:off x="17915649" y="8802309"/>
              <a:ext cx="1625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    </a:t>
              </a:r>
              <a:r>
                <a:rPr lang="en-US" sz="20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rgbClr val="4156A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C1 – 1,580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C2 – 3,328</a:t>
              </a:r>
            </a:p>
            <a:p>
              <a:r>
                <a:rPr lang="en-US" sz="20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C3 – 316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5DB922FD-9F45-6095-27A8-9BC8A2B2D7E1}"/>
                </a:ext>
              </a:extLst>
            </p:cNvPr>
            <p:cNvSpPr txBox="1"/>
            <p:nvPr/>
          </p:nvSpPr>
          <p:spPr>
            <a:xfrm>
              <a:off x="22704904" y="8802309"/>
              <a:ext cx="1625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    </a:t>
              </a:r>
              <a:r>
                <a:rPr lang="en-US" sz="20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rgbClr val="4156A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C1 – 23,260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C2 – 4,376</a:t>
              </a:r>
            </a:p>
            <a:p>
              <a:r>
                <a:rPr lang="en-US" sz="20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C3 – 15,464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01331D83-E3EF-B232-A57B-BFB29F950C6B}"/>
                </a:ext>
              </a:extLst>
            </p:cNvPr>
            <p:cNvSpPr txBox="1"/>
            <p:nvPr/>
          </p:nvSpPr>
          <p:spPr>
            <a:xfrm>
              <a:off x="27395189" y="8825775"/>
              <a:ext cx="1625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    </a:t>
              </a:r>
              <a:r>
                <a:rPr lang="en-US" sz="20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rgbClr val="4156A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C1 – 4,151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C2 – 3,625</a:t>
              </a:r>
            </a:p>
            <a:p>
              <a:r>
                <a:rPr lang="en-US" sz="20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C3 – 9,372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89A2B40A-8C86-749F-7266-A6E490BB4FE6}"/>
                </a:ext>
              </a:extLst>
            </p:cNvPr>
            <p:cNvSpPr txBox="1"/>
            <p:nvPr/>
          </p:nvSpPr>
          <p:spPr>
            <a:xfrm>
              <a:off x="22738021" y="11915832"/>
              <a:ext cx="1625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    </a:t>
              </a:r>
              <a:r>
                <a:rPr lang="en-US" sz="20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rgbClr val="4156A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C1 – 385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C2 – 494	</a:t>
              </a:r>
            </a:p>
            <a:p>
              <a:r>
                <a:rPr lang="en-US" sz="20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C3 – 253</a:t>
              </a: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49951087-F378-31E6-6E41-3F85D937F111}"/>
                </a:ext>
              </a:extLst>
            </p:cNvPr>
            <p:cNvSpPr txBox="1"/>
            <p:nvPr/>
          </p:nvSpPr>
          <p:spPr>
            <a:xfrm>
              <a:off x="27395189" y="11915832"/>
              <a:ext cx="1625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    </a:t>
              </a:r>
              <a:r>
                <a:rPr lang="en-US" sz="20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rgbClr val="4156A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C1 – 224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C2 – 123</a:t>
              </a:r>
            </a:p>
            <a:p>
              <a:r>
                <a:rPr lang="en-US" sz="20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C3 – 177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0C3B910A-9D55-0B49-C148-BD681B867F66}"/>
                </a:ext>
              </a:extLst>
            </p:cNvPr>
            <p:cNvSpPr txBox="1"/>
            <p:nvPr/>
          </p:nvSpPr>
          <p:spPr>
            <a:xfrm>
              <a:off x="22738021" y="14913720"/>
              <a:ext cx="1625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    </a:t>
              </a:r>
              <a:r>
                <a:rPr lang="en-US" sz="20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rgbClr val="4156A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C1 – 18,165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C2 – 16,799</a:t>
              </a:r>
            </a:p>
            <a:p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C3 – 18,139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C85E49FB-13BD-815F-B823-13A7AD0B1521}"/>
                </a:ext>
              </a:extLst>
            </p:cNvPr>
            <p:cNvSpPr txBox="1"/>
            <p:nvPr/>
          </p:nvSpPr>
          <p:spPr>
            <a:xfrm>
              <a:off x="27360122" y="14928923"/>
              <a:ext cx="1625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    </a:t>
              </a:r>
              <a:r>
                <a:rPr lang="en-US" sz="20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rgbClr val="4156A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C1 – 6,834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C2 – 4,305</a:t>
              </a:r>
            </a:p>
            <a:p>
              <a:r>
                <a:rPr lang="en-US" sz="20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C3 – 5,399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D7AFB026-88C1-04D2-27E2-125EC1375A6C}"/>
                </a:ext>
              </a:extLst>
            </p:cNvPr>
            <p:cNvSpPr txBox="1"/>
            <p:nvPr/>
          </p:nvSpPr>
          <p:spPr>
            <a:xfrm>
              <a:off x="18019473" y="11915832"/>
              <a:ext cx="1625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    </a:t>
              </a:r>
              <a:r>
                <a:rPr lang="en-US" sz="20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rgbClr val="4156A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C1 – 92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C2 – 179</a:t>
              </a:r>
            </a:p>
            <a:p>
              <a:r>
                <a:rPr lang="en-US" sz="20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C3 – 202</a:t>
              </a: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BD7E88B4-8A47-A7BE-89C6-E0D96D1BA821}"/>
                </a:ext>
              </a:extLst>
            </p:cNvPr>
            <p:cNvSpPr txBox="1"/>
            <p:nvPr/>
          </p:nvSpPr>
          <p:spPr>
            <a:xfrm>
              <a:off x="17915649" y="14825048"/>
              <a:ext cx="1625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    </a:t>
              </a:r>
              <a:r>
                <a:rPr lang="en-US" sz="20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rgbClr val="4156A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C1 – 3,664</a:t>
              </a:r>
              <a:b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C2 – 4,394</a:t>
              </a:r>
            </a:p>
            <a:p>
              <a:r>
                <a:rPr lang="en-US" sz="20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C3 – 4,988</a:t>
              </a: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52EF4D22-B6F4-BB5D-7B32-66CE94E507B1}"/>
                </a:ext>
              </a:extLst>
            </p:cNvPr>
            <p:cNvSpPr/>
            <p:nvPr/>
          </p:nvSpPr>
          <p:spPr>
            <a:xfrm>
              <a:off x="15143965" y="8286211"/>
              <a:ext cx="4445000" cy="26093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76C5EC7E-43B6-9AC7-EECF-64E1AEB2D27B}"/>
                </a:ext>
              </a:extLst>
            </p:cNvPr>
            <p:cNvSpPr/>
            <p:nvPr/>
          </p:nvSpPr>
          <p:spPr>
            <a:xfrm>
              <a:off x="15133950" y="11342961"/>
              <a:ext cx="4445000" cy="26093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3E00A88A-BAE1-2645-232E-35044DD3F294}"/>
                </a:ext>
              </a:extLst>
            </p:cNvPr>
            <p:cNvSpPr/>
            <p:nvPr/>
          </p:nvSpPr>
          <p:spPr>
            <a:xfrm>
              <a:off x="15141448" y="14357203"/>
              <a:ext cx="4445000" cy="26093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BB2AE227-F0E5-96DA-E9B3-899AA9093472}"/>
                </a:ext>
              </a:extLst>
            </p:cNvPr>
            <p:cNvSpPr/>
            <p:nvPr/>
          </p:nvSpPr>
          <p:spPr>
            <a:xfrm>
              <a:off x="19939060" y="8282940"/>
              <a:ext cx="4445000" cy="26093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589BD609-F6C6-5BF1-7A54-71F76039C6F9}"/>
                </a:ext>
              </a:extLst>
            </p:cNvPr>
            <p:cNvSpPr/>
            <p:nvPr/>
          </p:nvSpPr>
          <p:spPr>
            <a:xfrm>
              <a:off x="19929045" y="11339690"/>
              <a:ext cx="4445000" cy="26093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41FD2AFC-7890-B368-E2D5-5F8C736C8E3F}"/>
                </a:ext>
              </a:extLst>
            </p:cNvPr>
            <p:cNvSpPr/>
            <p:nvPr/>
          </p:nvSpPr>
          <p:spPr>
            <a:xfrm>
              <a:off x="19936543" y="14353932"/>
              <a:ext cx="4445000" cy="26093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E571A054-7F7D-F167-B196-C2754CB7FEAD}"/>
                </a:ext>
              </a:extLst>
            </p:cNvPr>
            <p:cNvSpPr/>
            <p:nvPr/>
          </p:nvSpPr>
          <p:spPr>
            <a:xfrm>
              <a:off x="24717346" y="8278916"/>
              <a:ext cx="4445000" cy="26093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99B30BF6-540A-A895-39D2-80DBF6362A2C}"/>
                </a:ext>
              </a:extLst>
            </p:cNvPr>
            <p:cNvSpPr/>
            <p:nvPr/>
          </p:nvSpPr>
          <p:spPr>
            <a:xfrm>
              <a:off x="24707331" y="11335666"/>
              <a:ext cx="4445000" cy="26093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B8EE238-E158-951F-F111-DA280D82418D}"/>
                </a:ext>
              </a:extLst>
            </p:cNvPr>
            <p:cNvSpPr/>
            <p:nvPr/>
          </p:nvSpPr>
          <p:spPr>
            <a:xfrm>
              <a:off x="24714829" y="14349908"/>
              <a:ext cx="4445000" cy="26093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3E66C90A-45F7-5562-3957-6994E007B22C}"/>
                </a:ext>
              </a:extLst>
            </p:cNvPr>
            <p:cNvSpPr txBox="1"/>
            <p:nvPr/>
          </p:nvSpPr>
          <p:spPr>
            <a:xfrm>
              <a:off x="12379382" y="12384384"/>
              <a:ext cx="2343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Wheat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971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SU Palette">
      <a:dk1>
        <a:srgbClr val="CC0000"/>
      </a:dk1>
      <a:lt1>
        <a:srgbClr val="000000"/>
      </a:lt1>
      <a:dk2>
        <a:srgbClr val="FFFFFF"/>
      </a:dk2>
      <a:lt2>
        <a:srgbClr val="E8E8E8"/>
      </a:lt2>
      <a:accent1>
        <a:srgbClr val="990000"/>
      </a:accent1>
      <a:accent2>
        <a:srgbClr val="D14905"/>
      </a:accent2>
      <a:accent3>
        <a:srgbClr val="FAC800"/>
      </a:accent3>
      <a:accent4>
        <a:srgbClr val="6F7D1C"/>
      </a:accent4>
      <a:accent5>
        <a:srgbClr val="008473"/>
      </a:accent5>
      <a:accent6>
        <a:srgbClr val="427E93"/>
      </a:accent6>
      <a:hlink>
        <a:srgbClr val="4156A1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1530</TotalTime>
  <Words>825</Words>
  <Application>Microsoft Office PowerPoint</Application>
  <PresentationFormat>Custom</PresentationFormat>
  <Paragraphs>257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NC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Caleb Marshall</dc:creator>
  <cp:lastModifiedBy>Caleb Marshall</cp:lastModifiedBy>
  <cp:revision>6</cp:revision>
  <dcterms:created xsi:type="dcterms:W3CDTF">2025-06-04T20:52:29Z</dcterms:created>
  <dcterms:modified xsi:type="dcterms:W3CDTF">2025-07-07T19:02:03Z</dcterms:modified>
</cp:coreProperties>
</file>