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56A1"/>
    <a:srgbClr val="D4A055"/>
    <a:srgbClr val="F4D03F"/>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1" autoAdjust="0"/>
    <p:restoredTop sz="94783" autoAdjust="0"/>
  </p:normalViewPr>
  <p:slideViewPr>
    <p:cSldViewPr snapToGrid="0">
      <p:cViewPr varScale="1">
        <p:scale>
          <a:sx n="23" d="100"/>
          <a:sy n="23" d="100"/>
        </p:scale>
        <p:origin x="678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02378442460023"/>
          <c:y val="0.18560566292849759"/>
          <c:w val="0.81158515699333966"/>
          <c:h val="0.68845588056044804"/>
        </c:manualLayout>
      </c:layout>
      <c:barChart>
        <c:barDir val="col"/>
        <c:grouping val="clustered"/>
        <c:varyColors val="0"/>
        <c:ser>
          <c:idx val="0"/>
          <c:order val="0"/>
          <c:tx>
            <c:strRef>
              <c:f>Sheet1!$B$1</c:f>
              <c:strCache>
                <c:ptCount val="1"/>
                <c:pt idx="0">
                  <c:v>Source Mean</c:v>
                </c:pt>
              </c:strCache>
            </c:strRef>
          </c:tx>
          <c:spPr>
            <a:solidFill>
              <a:schemeClr val="accent3"/>
            </a:solidFill>
            <a:ln>
              <a:noFill/>
            </a:ln>
            <a:effectLst/>
            <a:scene3d>
              <a:camera prst="orthographicFront"/>
              <a:lightRig rig="threePt" dir="t"/>
            </a:scene3d>
            <a:sp3d>
              <a:bevelT/>
            </a:sp3d>
          </c:spPr>
          <c:invertIfNegative val="0"/>
          <c:dLbls>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Sheet1!$B$2:$B$4</c:f>
              <c:numCache>
                <c:formatCode>General</c:formatCode>
                <c:ptCount val="3"/>
                <c:pt idx="0">
                  <c:v>12.06</c:v>
                </c:pt>
                <c:pt idx="1">
                  <c:v>15.15</c:v>
                </c:pt>
                <c:pt idx="2">
                  <c:v>11.06</c:v>
                </c:pt>
              </c:numCache>
            </c:numRef>
          </c:val>
          <c:extLst>
            <c:ext xmlns:c16="http://schemas.microsoft.com/office/drawing/2014/chart" uri="{C3380CC4-5D6E-409C-BE32-E72D297353CC}">
              <c16:uniqueId val="{00000000-A167-4C03-BA44-40005F7E6349}"/>
            </c:ext>
          </c:extLst>
        </c:ser>
        <c:ser>
          <c:idx val="1"/>
          <c:order val="1"/>
          <c:tx>
            <c:strRef>
              <c:f>Sheet1!$C$1</c:f>
              <c:strCache>
                <c:ptCount val="1"/>
                <c:pt idx="0">
                  <c:v>High Cluster</c:v>
                </c:pt>
              </c:strCache>
            </c:strRef>
          </c:tx>
          <c:spPr>
            <a:solidFill>
              <a:schemeClr val="accent6"/>
            </a:solidFill>
            <a:ln>
              <a:noFill/>
            </a:ln>
            <a:effectLst/>
            <a:scene3d>
              <a:camera prst="orthographicFront"/>
              <a:lightRig rig="threePt" dir="t"/>
            </a:scene3d>
            <a:sp3d>
              <a:bevelT/>
            </a:sp3d>
          </c:spPr>
          <c:invertIfNegative val="0"/>
          <c:dLbls>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Sheet1!$C$2:$C$4</c:f>
              <c:numCache>
                <c:formatCode>General</c:formatCode>
                <c:ptCount val="3"/>
                <c:pt idx="0">
                  <c:v>14.01</c:v>
                </c:pt>
                <c:pt idx="1">
                  <c:v>17.490000000000002</c:v>
                </c:pt>
                <c:pt idx="2">
                  <c:v>12.690000000000001</c:v>
                </c:pt>
              </c:numCache>
            </c:numRef>
          </c:val>
          <c:extLst>
            <c:ext xmlns:c16="http://schemas.microsoft.com/office/drawing/2014/chart" uri="{C3380CC4-5D6E-409C-BE32-E72D297353CC}">
              <c16:uniqueId val="{00000001-A167-4C03-BA44-40005F7E6349}"/>
            </c:ext>
          </c:extLst>
        </c:ser>
        <c:dLbls>
          <c:showLegendKey val="0"/>
          <c:showVal val="0"/>
          <c:showCatName val="0"/>
          <c:showSerName val="0"/>
          <c:showPercent val="0"/>
          <c:showBubbleSize val="0"/>
        </c:dLbls>
        <c:gapWidth val="219"/>
        <c:overlap val="-27"/>
        <c:axId val="1635208656"/>
        <c:axId val="1635205296"/>
      </c:barChart>
      <c:catAx>
        <c:axId val="1635208656"/>
        <c:scaling>
          <c:orientation val="minMax"/>
        </c:scaling>
        <c:delete val="0"/>
        <c:axPos val="b"/>
        <c:numFmt formatCode="General" sourceLinked="1"/>
        <c:majorTickMark val="out"/>
        <c:minorTickMark val="none"/>
        <c:tickLblPos val="nextTo"/>
        <c:spPr>
          <a:noFill/>
          <a:ln w="28575" cap="flat" cmpd="sng" algn="ctr">
            <a:solidFill>
              <a:schemeClr val="bg1"/>
            </a:solidFill>
            <a:round/>
          </a:ln>
          <a:effectLst/>
        </c:spPr>
        <c:txPr>
          <a:bodyPr rot="-600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5296"/>
        <c:crosses val="autoZero"/>
        <c:auto val="1"/>
        <c:lblAlgn val="ctr"/>
        <c:lblOffset val="100"/>
        <c:noMultiLvlLbl val="0"/>
      </c:catAx>
      <c:valAx>
        <c:axId val="1635205296"/>
        <c:scaling>
          <c:orientation val="minMax"/>
          <c:min val="0"/>
        </c:scaling>
        <c:delete val="0"/>
        <c:axPos val="l"/>
        <c:majorGridlines>
          <c:spPr>
            <a:ln w="9525" cap="flat" cmpd="sng" algn="ctr">
              <a:solidFill>
                <a:schemeClr val="bg2">
                  <a:lumMod val="7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sz="2800" dirty="0"/>
                  <a:t>(g/kg)</a:t>
                </a:r>
              </a:p>
            </c:rich>
          </c:tx>
          <c:layout>
            <c:manualLayout>
              <c:xMode val="edge"/>
              <c:yMode val="edge"/>
              <c:x val="6.4681409504662966E-3"/>
              <c:y val="0.38636363636363635"/>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0" sourceLinked="0"/>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8656"/>
        <c:crosses val="autoZero"/>
        <c:crossBetween val="between"/>
      </c:valAx>
      <c:spPr>
        <a:solidFill>
          <a:schemeClr val="bg2"/>
        </a:solidFill>
        <a:ln w="28575">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02378442460023"/>
          <c:y val="0.18560566292849759"/>
          <c:w val="0.81158515699333966"/>
          <c:h val="0.68845588056044804"/>
        </c:manualLayout>
      </c:layout>
      <c:barChart>
        <c:barDir val="col"/>
        <c:grouping val="clustered"/>
        <c:varyColors val="0"/>
        <c:ser>
          <c:idx val="0"/>
          <c:order val="0"/>
          <c:tx>
            <c:strRef>
              <c:f>Sheet1!$B$1</c:f>
              <c:strCache>
                <c:ptCount val="1"/>
                <c:pt idx="0">
                  <c:v>Source Mean</c:v>
                </c:pt>
              </c:strCache>
            </c:strRef>
          </c:tx>
          <c:spPr>
            <a:solidFill>
              <a:schemeClr val="accent3"/>
            </a:solidFill>
            <a:ln>
              <a:noFill/>
            </a:ln>
            <a:effectLst/>
            <a:scene3d>
              <a:camera prst="orthographicFront"/>
              <a:lightRig rig="threePt" dir="t"/>
            </a:scene3d>
            <a:sp3d>
              <a:bevelT/>
            </a:sp3d>
          </c:spPr>
          <c:invertIfNegative val="0"/>
          <c:dLbls>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Sheet1!$B$2:$B$4</c:f>
              <c:numCache>
                <c:formatCode>General</c:formatCode>
                <c:ptCount val="3"/>
                <c:pt idx="0">
                  <c:v>2.71</c:v>
                </c:pt>
                <c:pt idx="1">
                  <c:v>2.67</c:v>
                </c:pt>
                <c:pt idx="2">
                  <c:v>2.69</c:v>
                </c:pt>
              </c:numCache>
            </c:numRef>
          </c:val>
          <c:extLst>
            <c:ext xmlns:c16="http://schemas.microsoft.com/office/drawing/2014/chart" uri="{C3380CC4-5D6E-409C-BE32-E72D297353CC}">
              <c16:uniqueId val="{00000000-8FCC-46F4-A7B1-F24761D8F2E1}"/>
            </c:ext>
          </c:extLst>
        </c:ser>
        <c:ser>
          <c:idx val="1"/>
          <c:order val="1"/>
          <c:tx>
            <c:strRef>
              <c:f>Sheet1!$C$1</c:f>
              <c:strCache>
                <c:ptCount val="1"/>
                <c:pt idx="0">
                  <c:v>High Cluster</c:v>
                </c:pt>
              </c:strCache>
            </c:strRef>
          </c:tx>
          <c:spPr>
            <a:solidFill>
              <a:schemeClr val="accent6"/>
            </a:solidFill>
            <a:ln>
              <a:noFill/>
            </a:ln>
            <a:effectLst/>
            <a:scene3d>
              <a:camera prst="orthographicFront"/>
              <a:lightRig rig="threePt" dir="t"/>
            </a:scene3d>
            <a:sp3d>
              <a:bevelT/>
            </a:sp3d>
          </c:spPr>
          <c:invertIfNegative val="0"/>
          <c:dLbls>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Sheet1!$C$2:$C$4</c:f>
              <c:numCache>
                <c:formatCode>General</c:formatCode>
                <c:ptCount val="3"/>
                <c:pt idx="0">
                  <c:v>2.83</c:v>
                </c:pt>
                <c:pt idx="1">
                  <c:v>2.89</c:v>
                </c:pt>
                <c:pt idx="2">
                  <c:v>2.83</c:v>
                </c:pt>
              </c:numCache>
            </c:numRef>
          </c:val>
          <c:extLst>
            <c:ext xmlns:c16="http://schemas.microsoft.com/office/drawing/2014/chart" uri="{C3380CC4-5D6E-409C-BE32-E72D297353CC}">
              <c16:uniqueId val="{00000001-8FCC-46F4-A7B1-F24761D8F2E1}"/>
            </c:ext>
          </c:extLst>
        </c:ser>
        <c:dLbls>
          <c:showLegendKey val="0"/>
          <c:showVal val="0"/>
          <c:showCatName val="0"/>
          <c:showSerName val="0"/>
          <c:showPercent val="0"/>
          <c:showBubbleSize val="0"/>
        </c:dLbls>
        <c:gapWidth val="219"/>
        <c:overlap val="-27"/>
        <c:axId val="1635208656"/>
        <c:axId val="1635205296"/>
      </c:barChart>
      <c:catAx>
        <c:axId val="1635208656"/>
        <c:scaling>
          <c:orientation val="minMax"/>
        </c:scaling>
        <c:delete val="0"/>
        <c:axPos val="b"/>
        <c:numFmt formatCode="General" sourceLinked="1"/>
        <c:majorTickMark val="out"/>
        <c:minorTickMark val="none"/>
        <c:tickLblPos val="nextTo"/>
        <c:spPr>
          <a:noFill/>
          <a:ln w="28575" cap="flat" cmpd="sng" algn="ctr">
            <a:solidFill>
              <a:schemeClr val="bg1"/>
            </a:solidFill>
            <a:round/>
          </a:ln>
          <a:effectLst/>
        </c:spPr>
        <c:txPr>
          <a:bodyPr rot="-600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5296"/>
        <c:crosses val="autoZero"/>
        <c:auto val="1"/>
        <c:lblAlgn val="ctr"/>
        <c:lblOffset val="100"/>
        <c:noMultiLvlLbl val="0"/>
      </c:catAx>
      <c:valAx>
        <c:axId val="1635205296"/>
        <c:scaling>
          <c:orientation val="minMax"/>
          <c:min val="0"/>
        </c:scaling>
        <c:delete val="0"/>
        <c:axPos val="l"/>
        <c:majorGridlines>
          <c:spPr>
            <a:ln w="9525" cap="flat" cmpd="sng" algn="ctr">
              <a:solidFill>
                <a:schemeClr val="bg2">
                  <a:lumMod val="7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sz="2800" dirty="0"/>
                  <a:t>(g/kg)</a:t>
                </a:r>
              </a:p>
            </c:rich>
          </c:tx>
          <c:layout>
            <c:manualLayout>
              <c:xMode val="edge"/>
              <c:yMode val="edge"/>
              <c:x val="0"/>
              <c:y val="0.3888888888888889"/>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0" sourceLinked="0"/>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8656"/>
        <c:crosses val="autoZero"/>
        <c:crossBetween val="between"/>
      </c:valAx>
      <c:spPr>
        <a:solidFill>
          <a:schemeClr val="bg2"/>
        </a:solidFill>
        <a:ln w="28575">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02378442460023"/>
          <c:y val="0.18560566292849759"/>
          <c:w val="0.81158515699333966"/>
          <c:h val="0.68845588056044804"/>
        </c:manualLayout>
      </c:layout>
      <c:barChart>
        <c:barDir val="col"/>
        <c:grouping val="clustered"/>
        <c:varyColors val="0"/>
        <c:ser>
          <c:idx val="0"/>
          <c:order val="0"/>
          <c:tx>
            <c:strRef>
              <c:f>Sheet1!$B$1</c:f>
              <c:strCache>
                <c:ptCount val="1"/>
                <c:pt idx="0">
                  <c:v>Source Mean</c:v>
                </c:pt>
              </c:strCache>
            </c:strRef>
          </c:tx>
          <c:spPr>
            <a:solidFill>
              <a:schemeClr val="accent3"/>
            </a:solidFill>
            <a:ln>
              <a:noFill/>
            </a:ln>
            <a:effectLst/>
            <a:scene3d>
              <a:camera prst="orthographicFront"/>
              <a:lightRig rig="threePt" dir="t"/>
            </a:scene3d>
            <a:sp3d>
              <a:bevelT/>
            </a:sp3d>
          </c:spPr>
          <c:invertIfNegative val="0"/>
          <c:dLbls>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Sheet1!$B$2:$B$4</c:f>
              <c:numCache>
                <c:formatCode>General</c:formatCode>
                <c:ptCount val="3"/>
                <c:pt idx="0">
                  <c:v>101.52</c:v>
                </c:pt>
                <c:pt idx="1">
                  <c:v>102.82</c:v>
                </c:pt>
                <c:pt idx="2">
                  <c:v>97.24</c:v>
                </c:pt>
              </c:numCache>
            </c:numRef>
          </c:val>
          <c:extLst>
            <c:ext xmlns:c16="http://schemas.microsoft.com/office/drawing/2014/chart" uri="{C3380CC4-5D6E-409C-BE32-E72D297353CC}">
              <c16:uniqueId val="{00000000-EA72-445E-9D2E-A0E7D8C082AB}"/>
            </c:ext>
          </c:extLst>
        </c:ser>
        <c:ser>
          <c:idx val="1"/>
          <c:order val="1"/>
          <c:tx>
            <c:strRef>
              <c:f>Sheet1!$C$1</c:f>
              <c:strCache>
                <c:ptCount val="1"/>
                <c:pt idx="0">
                  <c:v>High Cluster</c:v>
                </c:pt>
              </c:strCache>
            </c:strRef>
          </c:tx>
          <c:spPr>
            <a:solidFill>
              <a:schemeClr val="accent6"/>
            </a:solidFill>
            <a:ln>
              <a:noFill/>
            </a:ln>
            <a:effectLst/>
            <a:scene3d>
              <a:camera prst="orthographicFront"/>
              <a:lightRig rig="threePt" dir="t"/>
            </a:scene3d>
            <a:sp3d>
              <a:bevelT/>
            </a:sp3d>
          </c:spPr>
          <c:invertIfNegative val="0"/>
          <c:dLbls>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Sheet1!$C$2:$C$4</c:f>
              <c:numCache>
                <c:formatCode>General</c:formatCode>
                <c:ptCount val="3"/>
                <c:pt idx="0">
                  <c:v>107.15</c:v>
                </c:pt>
                <c:pt idx="1">
                  <c:v>108.07</c:v>
                </c:pt>
                <c:pt idx="2">
                  <c:v>103.73</c:v>
                </c:pt>
              </c:numCache>
            </c:numRef>
          </c:val>
          <c:extLst>
            <c:ext xmlns:c16="http://schemas.microsoft.com/office/drawing/2014/chart" uri="{C3380CC4-5D6E-409C-BE32-E72D297353CC}">
              <c16:uniqueId val="{00000001-EA72-445E-9D2E-A0E7D8C082AB}"/>
            </c:ext>
          </c:extLst>
        </c:ser>
        <c:dLbls>
          <c:showLegendKey val="0"/>
          <c:showVal val="0"/>
          <c:showCatName val="0"/>
          <c:showSerName val="0"/>
          <c:showPercent val="0"/>
          <c:showBubbleSize val="0"/>
        </c:dLbls>
        <c:gapWidth val="219"/>
        <c:overlap val="-27"/>
        <c:axId val="1635208656"/>
        <c:axId val="1635205296"/>
      </c:barChart>
      <c:catAx>
        <c:axId val="1635208656"/>
        <c:scaling>
          <c:orientation val="minMax"/>
        </c:scaling>
        <c:delete val="0"/>
        <c:axPos val="b"/>
        <c:numFmt formatCode="General" sourceLinked="1"/>
        <c:majorTickMark val="out"/>
        <c:minorTickMark val="none"/>
        <c:tickLblPos val="nextTo"/>
        <c:spPr>
          <a:noFill/>
          <a:ln w="28575" cap="flat" cmpd="sng" algn="ctr">
            <a:solidFill>
              <a:schemeClr val="bg1"/>
            </a:solidFill>
            <a:round/>
          </a:ln>
          <a:effectLst/>
        </c:spPr>
        <c:txPr>
          <a:bodyPr rot="-600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5296"/>
        <c:crosses val="autoZero"/>
        <c:auto val="1"/>
        <c:lblAlgn val="ctr"/>
        <c:lblOffset val="100"/>
        <c:noMultiLvlLbl val="0"/>
      </c:catAx>
      <c:valAx>
        <c:axId val="1635205296"/>
        <c:scaling>
          <c:orientation val="minMax"/>
          <c:max val="120"/>
          <c:min val="80"/>
        </c:scaling>
        <c:delete val="0"/>
        <c:axPos val="l"/>
        <c:majorGridlines>
          <c:spPr>
            <a:ln w="9525" cap="flat" cmpd="sng" algn="ctr">
              <a:solidFill>
                <a:schemeClr val="bg2">
                  <a:lumMod val="7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sz="2800" dirty="0"/>
                  <a:t>(g/kg)</a:t>
                </a:r>
              </a:p>
            </c:rich>
          </c:tx>
          <c:layout>
            <c:manualLayout>
              <c:xMode val="edge"/>
              <c:yMode val="edge"/>
              <c:x val="5.0457456115857917E-4"/>
              <c:y val="0.37121212121212116"/>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0" sourceLinked="0"/>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8656"/>
        <c:crosses val="autoZero"/>
        <c:crossBetween val="between"/>
      </c:valAx>
      <c:spPr>
        <a:solidFill>
          <a:schemeClr val="bg2"/>
        </a:solidFill>
        <a:ln w="28575">
          <a:solidFill>
            <a:schemeClr val="bg1"/>
          </a:solidFill>
        </a:ln>
        <a:effectLst/>
      </c:spPr>
    </c:plotArea>
    <c:legend>
      <c:legendPos val="b"/>
      <c:layout>
        <c:manualLayout>
          <c:xMode val="edge"/>
          <c:yMode val="edge"/>
          <c:x val="0.69870941996612124"/>
          <c:y val="0"/>
          <c:w val="0.29950473278606132"/>
          <c:h val="0.18418038654259128"/>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02378442460023"/>
          <c:y val="0.18560566292849759"/>
          <c:w val="0.81158515699333966"/>
          <c:h val="0.68845588056044804"/>
        </c:manualLayout>
      </c:layout>
      <c:barChart>
        <c:barDir val="col"/>
        <c:grouping val="clustered"/>
        <c:varyColors val="0"/>
        <c:ser>
          <c:idx val="0"/>
          <c:order val="0"/>
          <c:tx>
            <c:strRef>
              <c:f>Sheet1!$B$1</c:f>
              <c:strCache>
                <c:ptCount val="1"/>
                <c:pt idx="0">
                  <c:v>Source Mean</c:v>
                </c:pt>
              </c:strCache>
            </c:strRef>
          </c:tx>
          <c:spPr>
            <a:solidFill>
              <a:schemeClr val="accent3"/>
            </a:solidFill>
            <a:ln>
              <a:noFill/>
            </a:ln>
            <a:effectLst/>
            <a:scene3d>
              <a:camera prst="orthographicFront"/>
              <a:lightRig rig="threePt" dir="t"/>
            </a:scene3d>
            <a:sp3d>
              <a:bevelT/>
            </a:sp3d>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Sheet1!$B$2:$B$4</c:f>
              <c:numCache>
                <c:formatCode>General</c:formatCode>
                <c:ptCount val="3"/>
                <c:pt idx="0">
                  <c:v>337.887</c:v>
                </c:pt>
                <c:pt idx="1">
                  <c:v>337.97199999999998</c:v>
                </c:pt>
                <c:pt idx="2">
                  <c:v>327.73399999999998</c:v>
                </c:pt>
              </c:numCache>
            </c:numRef>
          </c:val>
          <c:extLst>
            <c:ext xmlns:c16="http://schemas.microsoft.com/office/drawing/2014/chart" uri="{C3380CC4-5D6E-409C-BE32-E72D297353CC}">
              <c16:uniqueId val="{00000000-FD14-4BC3-8D6C-2649E8EFE450}"/>
            </c:ext>
          </c:extLst>
        </c:ser>
        <c:ser>
          <c:idx val="1"/>
          <c:order val="1"/>
          <c:tx>
            <c:strRef>
              <c:f>Sheet1!$C$1</c:f>
              <c:strCache>
                <c:ptCount val="1"/>
                <c:pt idx="0">
                  <c:v>High Cluster</c:v>
                </c:pt>
              </c:strCache>
            </c:strRef>
          </c:tx>
          <c:spPr>
            <a:solidFill>
              <a:schemeClr val="accent6"/>
            </a:solidFill>
            <a:ln>
              <a:noFill/>
            </a:ln>
            <a:effectLst/>
            <a:scene3d>
              <a:camera prst="orthographicFront"/>
              <a:lightRig rig="threePt" dir="t"/>
            </a:scene3d>
            <a:sp3d>
              <a:bevelT/>
            </a:sp3d>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Sheet1!$C$2:$C$4</c:f>
              <c:numCache>
                <c:formatCode>General</c:formatCode>
                <c:ptCount val="3"/>
                <c:pt idx="0">
                  <c:v>341.86099999999999</c:v>
                </c:pt>
                <c:pt idx="1">
                  <c:v>341.31599999999997</c:v>
                </c:pt>
                <c:pt idx="2">
                  <c:v>322.93799999999999</c:v>
                </c:pt>
              </c:numCache>
            </c:numRef>
          </c:val>
          <c:extLst>
            <c:ext xmlns:c16="http://schemas.microsoft.com/office/drawing/2014/chart" uri="{C3380CC4-5D6E-409C-BE32-E72D297353CC}">
              <c16:uniqueId val="{00000001-FD14-4BC3-8D6C-2649E8EFE450}"/>
            </c:ext>
          </c:extLst>
        </c:ser>
        <c:dLbls>
          <c:showLegendKey val="0"/>
          <c:showVal val="0"/>
          <c:showCatName val="0"/>
          <c:showSerName val="0"/>
          <c:showPercent val="0"/>
          <c:showBubbleSize val="0"/>
        </c:dLbls>
        <c:gapWidth val="219"/>
        <c:overlap val="-27"/>
        <c:axId val="1635208656"/>
        <c:axId val="1635205296"/>
      </c:barChart>
      <c:catAx>
        <c:axId val="1635208656"/>
        <c:scaling>
          <c:orientation val="minMax"/>
        </c:scaling>
        <c:delete val="0"/>
        <c:axPos val="b"/>
        <c:numFmt formatCode="General" sourceLinked="1"/>
        <c:majorTickMark val="out"/>
        <c:minorTickMark val="none"/>
        <c:tickLblPos val="nextTo"/>
        <c:spPr>
          <a:noFill/>
          <a:ln w="28575" cap="flat" cmpd="sng" algn="ctr">
            <a:solidFill>
              <a:schemeClr val="bg1"/>
            </a:solidFill>
            <a:round/>
          </a:ln>
          <a:effectLst/>
        </c:spPr>
        <c:txPr>
          <a:bodyPr rot="-600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5296"/>
        <c:crosses val="autoZero"/>
        <c:auto val="1"/>
        <c:lblAlgn val="ctr"/>
        <c:lblOffset val="100"/>
        <c:noMultiLvlLbl val="0"/>
      </c:catAx>
      <c:valAx>
        <c:axId val="1635205296"/>
        <c:scaling>
          <c:orientation val="minMax"/>
          <c:min val="0"/>
        </c:scaling>
        <c:delete val="0"/>
        <c:axPos val="l"/>
        <c:majorGridlines>
          <c:spPr>
            <a:ln w="9525" cap="flat" cmpd="sng" algn="ctr">
              <a:solidFill>
                <a:schemeClr val="bg2">
                  <a:lumMod val="7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sz="2800" b="1" i="0" u="none" strike="noStrike" kern="1200" baseline="0" dirty="0">
                    <a:solidFill>
                      <a:srgbClr val="000000"/>
                    </a:solidFill>
                    <a:latin typeface="Arial" panose="020B0604020202020204" pitchFamily="34" charset="0"/>
                    <a:cs typeface="Arial" panose="020B0604020202020204" pitchFamily="34" charset="0"/>
                  </a:rPr>
                  <a:t>$USD/MT</a:t>
                </a:r>
              </a:p>
            </c:rich>
          </c:tx>
          <c:layout>
            <c:manualLayout>
              <c:xMode val="edge"/>
              <c:yMode val="edge"/>
              <c:x val="6.4681409504662966E-3"/>
              <c:y val="0.38636363636363635"/>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0" sourceLinked="0"/>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8656"/>
        <c:crosses val="autoZero"/>
        <c:crossBetween val="between"/>
      </c:valAx>
      <c:spPr>
        <a:solidFill>
          <a:schemeClr val="bg2"/>
        </a:solidFill>
        <a:ln w="28575">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02378442460023"/>
          <c:y val="0.18560566292849759"/>
          <c:w val="0.81158515699333966"/>
          <c:h val="0.68845588056044804"/>
        </c:manualLayout>
      </c:layout>
      <c:barChart>
        <c:barDir val="col"/>
        <c:grouping val="clustered"/>
        <c:varyColors val="0"/>
        <c:ser>
          <c:idx val="0"/>
          <c:order val="0"/>
          <c:tx>
            <c:strRef>
              <c:f>Sheet1!$B$1</c:f>
              <c:strCache>
                <c:ptCount val="1"/>
                <c:pt idx="0">
                  <c:v>Source Mean</c:v>
                </c:pt>
              </c:strCache>
            </c:strRef>
          </c:tx>
          <c:spPr>
            <a:solidFill>
              <a:schemeClr val="accent3"/>
            </a:solidFill>
            <a:ln>
              <a:noFill/>
            </a:ln>
            <a:effectLst/>
            <a:scene3d>
              <a:camera prst="orthographicFront"/>
              <a:lightRig rig="threePt" dir="t"/>
            </a:scene3d>
            <a:sp3d>
              <a:bevelT/>
            </a:sp3d>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Sheet1!$B$2:$B$4</c:f>
              <c:numCache>
                <c:formatCode>General</c:formatCode>
                <c:ptCount val="3"/>
                <c:pt idx="0">
                  <c:v>337.887</c:v>
                </c:pt>
                <c:pt idx="1">
                  <c:v>337.97199999999998</c:v>
                </c:pt>
                <c:pt idx="2">
                  <c:v>327.73399999999998</c:v>
                </c:pt>
              </c:numCache>
            </c:numRef>
          </c:val>
          <c:extLst>
            <c:ext xmlns:c16="http://schemas.microsoft.com/office/drawing/2014/chart" uri="{C3380CC4-5D6E-409C-BE32-E72D297353CC}">
              <c16:uniqueId val="{00000000-F62B-4F7B-B847-DD5802DDC7FC}"/>
            </c:ext>
          </c:extLst>
        </c:ser>
        <c:ser>
          <c:idx val="1"/>
          <c:order val="1"/>
          <c:tx>
            <c:strRef>
              <c:f>Sheet1!$C$1</c:f>
              <c:strCache>
                <c:ptCount val="1"/>
                <c:pt idx="0">
                  <c:v>High Cluster</c:v>
                </c:pt>
              </c:strCache>
            </c:strRef>
          </c:tx>
          <c:spPr>
            <a:solidFill>
              <a:schemeClr val="accent6"/>
            </a:solidFill>
            <a:ln>
              <a:noFill/>
            </a:ln>
            <a:effectLst/>
            <a:scene3d>
              <a:camera prst="orthographicFront"/>
              <a:lightRig rig="threePt" dir="t"/>
            </a:scene3d>
            <a:sp3d>
              <a:bevelT/>
            </a:sp3d>
          </c:spPr>
          <c:invertIfNegative val="0"/>
          <c:dLbls>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2-F62B-4F7B-B847-DD5802DDC7FC}"/>
                </c:ext>
              </c:extLst>
            </c:dLbl>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Sheet1!$C$2:$C$4</c:f>
              <c:numCache>
                <c:formatCode>General</c:formatCode>
                <c:ptCount val="3"/>
                <c:pt idx="0">
                  <c:v>336.233</c:v>
                </c:pt>
                <c:pt idx="1">
                  <c:v>320.94</c:v>
                </c:pt>
                <c:pt idx="2">
                  <c:v>324.77999999999997</c:v>
                </c:pt>
              </c:numCache>
            </c:numRef>
          </c:val>
          <c:extLst>
            <c:ext xmlns:c16="http://schemas.microsoft.com/office/drawing/2014/chart" uri="{C3380CC4-5D6E-409C-BE32-E72D297353CC}">
              <c16:uniqueId val="{00000001-F62B-4F7B-B847-DD5802DDC7FC}"/>
            </c:ext>
          </c:extLst>
        </c:ser>
        <c:dLbls>
          <c:showLegendKey val="0"/>
          <c:showVal val="0"/>
          <c:showCatName val="0"/>
          <c:showSerName val="0"/>
          <c:showPercent val="0"/>
          <c:showBubbleSize val="0"/>
        </c:dLbls>
        <c:gapWidth val="219"/>
        <c:overlap val="-27"/>
        <c:axId val="1635208656"/>
        <c:axId val="1635205296"/>
      </c:barChart>
      <c:catAx>
        <c:axId val="1635208656"/>
        <c:scaling>
          <c:orientation val="minMax"/>
        </c:scaling>
        <c:delete val="0"/>
        <c:axPos val="b"/>
        <c:numFmt formatCode="General" sourceLinked="1"/>
        <c:majorTickMark val="out"/>
        <c:minorTickMark val="none"/>
        <c:tickLblPos val="nextTo"/>
        <c:spPr>
          <a:noFill/>
          <a:ln w="28575" cap="flat" cmpd="sng" algn="ctr">
            <a:solidFill>
              <a:schemeClr val="bg1"/>
            </a:solidFill>
            <a:round/>
          </a:ln>
          <a:effectLst/>
        </c:spPr>
        <c:txPr>
          <a:bodyPr rot="-600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5296"/>
        <c:crosses val="autoZero"/>
        <c:auto val="1"/>
        <c:lblAlgn val="ctr"/>
        <c:lblOffset val="100"/>
        <c:noMultiLvlLbl val="0"/>
      </c:catAx>
      <c:valAx>
        <c:axId val="1635205296"/>
        <c:scaling>
          <c:orientation val="minMax"/>
          <c:max val="360"/>
        </c:scaling>
        <c:delete val="0"/>
        <c:axPos val="l"/>
        <c:majorGridlines>
          <c:spPr>
            <a:ln w="9525" cap="flat" cmpd="sng" algn="ctr">
              <a:solidFill>
                <a:schemeClr val="bg2">
                  <a:lumMod val="7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sz="2800" b="1" i="0" u="none" strike="noStrike" kern="1200" baseline="0" dirty="0">
                    <a:solidFill>
                      <a:srgbClr val="000000"/>
                    </a:solidFill>
                    <a:latin typeface="Arial" panose="020B0604020202020204" pitchFamily="34" charset="0"/>
                    <a:cs typeface="Arial" panose="020B0604020202020204" pitchFamily="34" charset="0"/>
                  </a:rPr>
                  <a:t>$USD/MT</a:t>
                </a:r>
              </a:p>
            </c:rich>
          </c:tx>
          <c:layout>
            <c:manualLayout>
              <c:xMode val="edge"/>
              <c:yMode val="edge"/>
              <c:x val="0"/>
              <c:y val="0.3888888888888889"/>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0" sourceLinked="0"/>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8656"/>
        <c:crosses val="autoZero"/>
        <c:crossBetween val="between"/>
      </c:valAx>
      <c:spPr>
        <a:solidFill>
          <a:schemeClr val="bg2"/>
        </a:solidFill>
        <a:ln w="28575">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02378442460023"/>
          <c:y val="0.18560566292849759"/>
          <c:w val="0.81158515699333966"/>
          <c:h val="0.68845588056044804"/>
        </c:manualLayout>
      </c:layout>
      <c:barChart>
        <c:barDir val="col"/>
        <c:grouping val="clustered"/>
        <c:varyColors val="0"/>
        <c:ser>
          <c:idx val="0"/>
          <c:order val="0"/>
          <c:tx>
            <c:strRef>
              <c:f>Sheet1!$B$1</c:f>
              <c:strCache>
                <c:ptCount val="1"/>
                <c:pt idx="0">
                  <c:v>Source Mean</c:v>
                </c:pt>
              </c:strCache>
            </c:strRef>
          </c:tx>
          <c:spPr>
            <a:solidFill>
              <a:schemeClr val="accent3"/>
            </a:solidFill>
            <a:ln>
              <a:noFill/>
            </a:ln>
            <a:effectLst/>
            <a:scene3d>
              <a:camera prst="orthographicFront"/>
              <a:lightRig rig="threePt" dir="t"/>
            </a:scene3d>
            <a:sp3d>
              <a:bevelT/>
            </a:sp3d>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Sheet1!$B$2:$B$4</c:f>
              <c:numCache>
                <c:formatCode>General</c:formatCode>
                <c:ptCount val="3"/>
                <c:pt idx="0">
                  <c:v>337.887</c:v>
                </c:pt>
                <c:pt idx="1">
                  <c:v>337.97199999999998</c:v>
                </c:pt>
                <c:pt idx="2">
                  <c:v>327.73399999999998</c:v>
                </c:pt>
              </c:numCache>
            </c:numRef>
          </c:val>
          <c:extLst>
            <c:ext xmlns:c16="http://schemas.microsoft.com/office/drawing/2014/chart" uri="{C3380CC4-5D6E-409C-BE32-E72D297353CC}">
              <c16:uniqueId val="{00000000-0809-4A80-9B2D-277156C64713}"/>
            </c:ext>
          </c:extLst>
        </c:ser>
        <c:ser>
          <c:idx val="1"/>
          <c:order val="1"/>
          <c:tx>
            <c:strRef>
              <c:f>Sheet1!$C$1</c:f>
              <c:strCache>
                <c:ptCount val="1"/>
                <c:pt idx="0">
                  <c:v>High Cluster</c:v>
                </c:pt>
              </c:strCache>
            </c:strRef>
          </c:tx>
          <c:spPr>
            <a:solidFill>
              <a:schemeClr val="accent6"/>
            </a:solidFill>
            <a:ln>
              <a:noFill/>
            </a:ln>
            <a:effectLst/>
            <a:scene3d>
              <a:camera prst="orthographicFront"/>
              <a:lightRig rig="threePt" dir="t"/>
            </a:scene3d>
            <a:sp3d>
              <a:bevelT/>
            </a:sp3d>
          </c:spPr>
          <c:invertIfNegative val="0"/>
          <c:dLbls>
            <c:numFmt formatCode="#,##0.00" sourceLinked="0"/>
            <c:spPr>
              <a:noFill/>
              <a:ln>
                <a:noFill/>
              </a:ln>
              <a:effectLst/>
            </c:spPr>
            <c:txPr>
              <a:bodyPr rot="-5400000" spcFirstLastPara="1" vertOverflow="ellipsis" wrap="square" lIns="38100" tIns="19050" rIns="38100" bIns="19050" anchor="ctr" anchorCtr="1">
                <a:spAutoFit/>
              </a:bodyPr>
              <a:lstStyle/>
              <a:p>
                <a:pPr>
                  <a:defRPr sz="2800" b="1" i="0" u="none" strike="noStrike" kern="1200" baseline="0">
                    <a:solidFill>
                      <a:schemeClr val="tx2"/>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ARG</c:v>
                </c:pt>
                <c:pt idx="1">
                  <c:v>BRA</c:v>
                </c:pt>
                <c:pt idx="2">
                  <c:v>USA</c:v>
                </c:pt>
              </c:strCache>
            </c:strRef>
          </c:cat>
          <c:val>
            <c:numRef>
              <c:f>Sheet1!$C$2:$C$4</c:f>
              <c:numCache>
                <c:formatCode>General</c:formatCode>
                <c:ptCount val="3"/>
                <c:pt idx="0">
                  <c:v>345.73</c:v>
                </c:pt>
                <c:pt idx="1">
                  <c:v>334.53800000000001</c:v>
                </c:pt>
                <c:pt idx="2">
                  <c:v>324.53500000000003</c:v>
                </c:pt>
              </c:numCache>
            </c:numRef>
          </c:val>
          <c:extLst>
            <c:ext xmlns:c16="http://schemas.microsoft.com/office/drawing/2014/chart" uri="{C3380CC4-5D6E-409C-BE32-E72D297353CC}">
              <c16:uniqueId val="{00000001-0809-4A80-9B2D-277156C64713}"/>
            </c:ext>
          </c:extLst>
        </c:ser>
        <c:dLbls>
          <c:showLegendKey val="0"/>
          <c:showVal val="0"/>
          <c:showCatName val="0"/>
          <c:showSerName val="0"/>
          <c:showPercent val="0"/>
          <c:showBubbleSize val="0"/>
        </c:dLbls>
        <c:gapWidth val="219"/>
        <c:overlap val="-27"/>
        <c:axId val="1635208656"/>
        <c:axId val="1635205296"/>
      </c:barChart>
      <c:catAx>
        <c:axId val="1635208656"/>
        <c:scaling>
          <c:orientation val="minMax"/>
        </c:scaling>
        <c:delete val="0"/>
        <c:axPos val="b"/>
        <c:numFmt formatCode="General" sourceLinked="1"/>
        <c:majorTickMark val="out"/>
        <c:minorTickMark val="none"/>
        <c:tickLblPos val="nextTo"/>
        <c:spPr>
          <a:noFill/>
          <a:ln w="28575" cap="flat" cmpd="sng" algn="ctr">
            <a:solidFill>
              <a:schemeClr val="bg1"/>
            </a:solidFill>
            <a:round/>
          </a:ln>
          <a:effectLst/>
        </c:spPr>
        <c:txPr>
          <a:bodyPr rot="-600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5296"/>
        <c:crosses val="autoZero"/>
        <c:auto val="1"/>
        <c:lblAlgn val="ctr"/>
        <c:lblOffset val="100"/>
        <c:noMultiLvlLbl val="0"/>
      </c:catAx>
      <c:valAx>
        <c:axId val="1635205296"/>
        <c:scaling>
          <c:orientation val="minMax"/>
          <c:max val="360"/>
        </c:scaling>
        <c:delete val="0"/>
        <c:axPos val="l"/>
        <c:majorGridlines>
          <c:spPr>
            <a:ln w="9525" cap="flat" cmpd="sng" algn="ctr">
              <a:solidFill>
                <a:schemeClr val="bg2">
                  <a:lumMod val="7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r>
                  <a:rPr lang="en-US" sz="2800" dirty="0"/>
                  <a:t>$USD/MT</a:t>
                </a:r>
              </a:p>
            </c:rich>
          </c:tx>
          <c:layout>
            <c:manualLayout>
              <c:xMode val="edge"/>
              <c:yMode val="edge"/>
              <c:x val="5.0457456115857917E-4"/>
              <c:y val="0.37121212121212116"/>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0" sourceLinked="0"/>
        <c:majorTickMark val="out"/>
        <c:minorTickMark val="none"/>
        <c:tickLblPos val="nextTo"/>
        <c:spPr>
          <a:noFill/>
          <a:ln>
            <a:solidFill>
              <a:schemeClr val="bg1"/>
            </a:solidFill>
          </a:ln>
          <a:effectLst/>
        </c:spPr>
        <c:txPr>
          <a:bodyPr rot="-6000000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5208656"/>
        <c:crosses val="autoZero"/>
        <c:crossBetween val="between"/>
      </c:valAx>
      <c:spPr>
        <a:solidFill>
          <a:schemeClr val="bg2"/>
        </a:solidFill>
        <a:ln w="28575">
          <a:solidFill>
            <a:schemeClr val="bg1"/>
          </a:solidFill>
        </a:ln>
        <a:effectLst/>
      </c:spPr>
    </c:plotArea>
    <c:legend>
      <c:legendPos val="b"/>
      <c:layout>
        <c:manualLayout>
          <c:xMode val="edge"/>
          <c:yMode val="edge"/>
          <c:x val="0.69870941996612124"/>
          <c:y val="0"/>
          <c:w val="0.29950473278606132"/>
          <c:h val="0.18418038654259128"/>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1">
          <a:solidFill>
            <a:schemeClr val="bg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1ECA03-210F-4C27-9432-B9B488E46E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328513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ECA03-210F-4C27-9432-B9B488E46E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364648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ECA03-210F-4C27-9432-B9B488E46E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60296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ECA03-210F-4C27-9432-B9B488E46E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59029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1ECA03-210F-4C27-9432-B9B488E46E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289620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1ECA03-210F-4C27-9432-B9B488E46E6B}"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44865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1ECA03-210F-4C27-9432-B9B488E46E6B}"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3546875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1ECA03-210F-4C27-9432-B9B488E46E6B}"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97260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ECA03-210F-4C27-9432-B9B488E46E6B}"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3636105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C1ECA03-210F-4C27-9432-B9B488E46E6B}"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277619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FC1ECA03-210F-4C27-9432-B9B488E46E6B}"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8AE8E-E8CE-44B2-9401-3DD2D3B8455A}" type="slidenum">
              <a:rPr lang="en-US" smtClean="0"/>
              <a:t>‹#›</a:t>
            </a:fld>
            <a:endParaRPr lang="en-US"/>
          </a:p>
        </p:txBody>
      </p:sp>
    </p:spTree>
    <p:extLst>
      <p:ext uri="{BB962C8B-B14F-4D97-AF65-F5344CB8AC3E}">
        <p14:creationId xmlns:p14="http://schemas.microsoft.com/office/powerpoint/2010/main" val="319551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C1ECA03-210F-4C27-9432-B9B488E46E6B}" type="datetimeFigureOut">
              <a:rPr lang="en-US" smtClean="0"/>
              <a:t>7/7/2025</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4398AE8E-E8CE-44B2-9401-3DD2D3B8455A}" type="slidenum">
              <a:rPr lang="en-US" smtClean="0"/>
              <a:t>‹#›</a:t>
            </a:fld>
            <a:endParaRPr lang="en-US"/>
          </a:p>
        </p:txBody>
      </p:sp>
    </p:spTree>
    <p:extLst>
      <p:ext uri="{BB962C8B-B14F-4D97-AF65-F5344CB8AC3E}">
        <p14:creationId xmlns:p14="http://schemas.microsoft.com/office/powerpoint/2010/main" val="29325026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jpg"/><Relationship Id="rId18" Type="http://schemas.microsoft.com/office/2007/relationships/hdphoto" Target="../media/hdphoto2.wdp"/><Relationship Id="rId26" Type="http://schemas.openxmlformats.org/officeDocument/2006/relationships/image" Target="../media/image23.png"/><Relationship Id="rId3" Type="http://schemas.openxmlformats.org/officeDocument/2006/relationships/image" Target="../media/image2.svg"/><Relationship Id="rId21" Type="http://schemas.openxmlformats.org/officeDocument/2006/relationships/image" Target="../media/image18.png"/><Relationship Id="rId34" Type="http://schemas.openxmlformats.org/officeDocument/2006/relationships/chart" Target="../charts/chart5.xml"/><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png"/><Relationship Id="rId25" Type="http://schemas.openxmlformats.org/officeDocument/2006/relationships/image" Target="../media/image22.svg"/><Relationship Id="rId33" Type="http://schemas.openxmlformats.org/officeDocument/2006/relationships/chart" Target="../charts/chart4.xml"/><Relationship Id="rId2" Type="http://schemas.openxmlformats.org/officeDocument/2006/relationships/image" Target="../media/image1.png"/><Relationship Id="rId16" Type="http://schemas.microsoft.com/office/2007/relationships/hdphoto" Target="../media/hdphoto1.wdp"/><Relationship Id="rId20" Type="http://schemas.openxmlformats.org/officeDocument/2006/relationships/image" Target="../media/image17.svg"/><Relationship Id="rId29" Type="http://schemas.openxmlformats.org/officeDocument/2006/relationships/image" Target="../media/image26.sv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1.png"/><Relationship Id="rId32" Type="http://schemas.openxmlformats.org/officeDocument/2006/relationships/chart" Target="../charts/chart3.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0.png"/><Relationship Id="rId28" Type="http://schemas.openxmlformats.org/officeDocument/2006/relationships/image" Target="../media/image25.png"/><Relationship Id="rId10" Type="http://schemas.openxmlformats.org/officeDocument/2006/relationships/image" Target="../media/image9.svg"/><Relationship Id="rId19" Type="http://schemas.openxmlformats.org/officeDocument/2006/relationships/image" Target="../media/image16.png"/><Relationship Id="rId31" Type="http://schemas.openxmlformats.org/officeDocument/2006/relationships/chart" Target="../charts/chart2.xm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4.svg"/><Relationship Id="rId30" Type="http://schemas.openxmlformats.org/officeDocument/2006/relationships/chart" Target="../charts/chart1.xml"/><Relationship Id="rId35" Type="http://schemas.openxmlformats.org/officeDocument/2006/relationships/chart" Target="../charts/chart6.xml"/><Relationship Id="rId8"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377CC7B6-8D0C-92BC-2141-77272C86DCEF}"/>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D08E36D8-01B6-05D0-B435-51736B28C80F}"/>
              </a:ext>
            </a:extLst>
          </p:cNvPr>
          <p:cNvSpPr/>
          <p:nvPr/>
        </p:nvSpPr>
        <p:spPr>
          <a:xfrm>
            <a:off x="12309399" y="5002234"/>
            <a:ext cx="17642759" cy="1097280"/>
          </a:xfrm>
          <a:prstGeom prst="rect">
            <a:avLst/>
          </a:prstGeom>
          <a:solidFill>
            <a:schemeClr val="tx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Rectangle 72">
            <a:extLst>
              <a:ext uri="{FF2B5EF4-FFF2-40B4-BE49-F238E27FC236}">
                <a16:creationId xmlns:a16="http://schemas.microsoft.com/office/drawing/2014/main" id="{9EDA29AA-6D19-879A-C4E9-98EB57D93DBA}"/>
              </a:ext>
            </a:extLst>
          </p:cNvPr>
          <p:cNvSpPr/>
          <p:nvPr/>
        </p:nvSpPr>
        <p:spPr>
          <a:xfrm>
            <a:off x="402281" y="16967041"/>
            <a:ext cx="11283654" cy="1097280"/>
          </a:xfrm>
          <a:prstGeom prst="rect">
            <a:avLst/>
          </a:prstGeom>
          <a:solidFill>
            <a:schemeClr val="tx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ectangle 15">
            <a:extLst>
              <a:ext uri="{FF2B5EF4-FFF2-40B4-BE49-F238E27FC236}">
                <a16:creationId xmlns:a16="http://schemas.microsoft.com/office/drawing/2014/main" id="{17287A9A-22A5-A91C-544E-D72D287BC8E5}"/>
              </a:ext>
            </a:extLst>
          </p:cNvPr>
          <p:cNvSpPr/>
          <p:nvPr/>
        </p:nvSpPr>
        <p:spPr>
          <a:xfrm>
            <a:off x="402281" y="5003563"/>
            <a:ext cx="11293120" cy="1097280"/>
          </a:xfrm>
          <a:prstGeom prst="rect">
            <a:avLst/>
          </a:prstGeom>
          <a:solidFill>
            <a:schemeClr val="tx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1" name="Graphic 30">
            <a:extLst>
              <a:ext uri="{FF2B5EF4-FFF2-40B4-BE49-F238E27FC236}">
                <a16:creationId xmlns:a16="http://schemas.microsoft.com/office/drawing/2014/main" id="{68297F7E-4B6F-5E42-EF24-D9CB581137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72231" y="5201281"/>
            <a:ext cx="750215" cy="750215"/>
          </a:xfrm>
          <a:prstGeom prst="rect">
            <a:avLst/>
          </a:prstGeom>
        </p:spPr>
      </p:pic>
      <p:sp>
        <p:nvSpPr>
          <p:cNvPr id="5" name="Rectangle 4">
            <a:extLst>
              <a:ext uri="{FF2B5EF4-FFF2-40B4-BE49-F238E27FC236}">
                <a16:creationId xmlns:a16="http://schemas.microsoft.com/office/drawing/2014/main" id="{E45C202C-C8B3-EC92-E717-8266EAC44B79}"/>
              </a:ext>
            </a:extLst>
          </p:cNvPr>
          <p:cNvSpPr/>
          <p:nvPr/>
        </p:nvSpPr>
        <p:spPr>
          <a:xfrm>
            <a:off x="0" y="41827113"/>
            <a:ext cx="30275213" cy="9766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Afbeelding 6" descr="Afbeelding met Graphics, grafische vormgeving, clipart, ontwerp&#10;&#10;Door AI gegenereerde inhoud is mogelijk onjuist.">
            <a:extLst>
              <a:ext uri="{FF2B5EF4-FFF2-40B4-BE49-F238E27FC236}">
                <a16:creationId xmlns:a16="http://schemas.microsoft.com/office/drawing/2014/main" id="{DDFEE982-05BF-05E9-BE92-898577457582}"/>
              </a:ext>
            </a:extLst>
          </p:cNvPr>
          <p:cNvPicPr>
            <a:picLocks noChangeAspect="1"/>
          </p:cNvPicPr>
          <p:nvPr/>
        </p:nvPicPr>
        <p:blipFill>
          <a:blip r:embed="rId4"/>
          <a:stretch>
            <a:fillRect/>
          </a:stretch>
        </p:blipFill>
        <p:spPr>
          <a:xfrm>
            <a:off x="27459389" y="37386088"/>
            <a:ext cx="3029414" cy="2585653"/>
          </a:xfrm>
          <a:prstGeom prst="rect">
            <a:avLst/>
          </a:prstGeom>
        </p:spPr>
      </p:pic>
      <p:sp>
        <p:nvSpPr>
          <p:cNvPr id="13" name="TextBox 12">
            <a:extLst>
              <a:ext uri="{FF2B5EF4-FFF2-40B4-BE49-F238E27FC236}">
                <a16:creationId xmlns:a16="http://schemas.microsoft.com/office/drawing/2014/main" id="{E55C7F51-CADB-05BD-DFB2-D9B578C3A868}"/>
              </a:ext>
            </a:extLst>
          </p:cNvPr>
          <p:cNvSpPr txBox="1"/>
          <p:nvPr/>
        </p:nvSpPr>
        <p:spPr>
          <a:xfrm>
            <a:off x="1231156" y="5025055"/>
            <a:ext cx="5879089" cy="1085198"/>
          </a:xfrm>
          <a:prstGeom prst="rect">
            <a:avLst/>
          </a:prstGeom>
          <a:noFill/>
        </p:spPr>
        <p:txBody>
          <a:bodyPr wrap="square" rtlCol="0">
            <a:noAutofit/>
          </a:bodyPr>
          <a:lstStyle/>
          <a:p>
            <a:pPr algn="ctr"/>
            <a:r>
              <a:rPr lang="en-US" sz="6000" b="1" dirty="0">
                <a:solidFill>
                  <a:schemeClr val="tx2"/>
                </a:solidFill>
                <a:latin typeface="Arial" panose="020B0604020202020204" pitchFamily="34" charset="0"/>
                <a:cs typeface="Arial" panose="020B0604020202020204" pitchFamily="34" charset="0"/>
              </a:rPr>
              <a:t>Introduction</a:t>
            </a:r>
          </a:p>
        </p:txBody>
      </p:sp>
      <p:pic>
        <p:nvPicPr>
          <p:cNvPr id="15" name="Graphic 14">
            <a:extLst>
              <a:ext uri="{FF2B5EF4-FFF2-40B4-BE49-F238E27FC236}">
                <a16:creationId xmlns:a16="http://schemas.microsoft.com/office/drawing/2014/main" id="{F91B0970-E91A-2DF3-4737-311B08560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048" y="5244082"/>
            <a:ext cx="750215" cy="750215"/>
          </a:xfrm>
          <a:prstGeom prst="rect">
            <a:avLst/>
          </a:prstGeom>
        </p:spPr>
      </p:pic>
      <p:sp>
        <p:nvSpPr>
          <p:cNvPr id="17" name="TextBox 16">
            <a:extLst>
              <a:ext uri="{FF2B5EF4-FFF2-40B4-BE49-F238E27FC236}">
                <a16:creationId xmlns:a16="http://schemas.microsoft.com/office/drawing/2014/main" id="{B22A2A67-D2F1-9FD4-B8CE-8B623DE6BF87}"/>
              </a:ext>
            </a:extLst>
          </p:cNvPr>
          <p:cNvSpPr txBox="1"/>
          <p:nvPr/>
        </p:nvSpPr>
        <p:spPr>
          <a:xfrm>
            <a:off x="12370301" y="32029686"/>
            <a:ext cx="17506378" cy="9870058"/>
          </a:xfrm>
          <a:prstGeom prst="rect">
            <a:avLst/>
          </a:prstGeom>
          <a:noFill/>
        </p:spPr>
        <p:txBody>
          <a:bodyPr wrap="square" rtlCol="0">
            <a:no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These worst-case antinutrient profiles reflect plausible compositions, which were observed </a:t>
            </a:r>
            <a:r>
              <a:rPr lang="en-US" sz="4000" b="1" dirty="0">
                <a:solidFill>
                  <a:srgbClr val="000000"/>
                </a:solidFill>
                <a:latin typeface="Arial" panose="020B0604020202020204" pitchFamily="34" charset="0"/>
                <a:cs typeface="Arial" panose="020B0604020202020204" pitchFamily="34" charset="0"/>
              </a:rPr>
              <a:t>from user submitted NIRS readings from ARG, BRA, and USA</a:t>
            </a:r>
            <a:endPar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028700" lvl="1" indent="-571500">
              <a:buFont typeface="Arial" panose="020B0604020202020204" pitchFamily="34" charset="0"/>
              <a:buChar char="•"/>
              <a:defRPr/>
            </a:pPr>
            <a:r>
              <a:rPr lang="en-US" sz="3600" b="1" dirty="0">
                <a:latin typeface="Arial" panose="020B0604020202020204" pitchFamily="34" charset="0"/>
                <a:cs typeface="Arial" panose="020B0604020202020204" pitchFamily="34" charset="0"/>
              </a:rPr>
              <a:t>Considering only averages or  published values, could lead to poor estimation of true anti-nutrient content, increasing variability</a:t>
            </a:r>
          </a:p>
          <a:p>
            <a:pPr marR="0" lvl="0" algn="l" defTabSz="457200" rtl="0" eaLnBrk="1" fontAlgn="auto" latinLnBrk="0" hangingPunct="1">
              <a:lnSpc>
                <a:spcPct val="100000"/>
              </a:lnSpc>
              <a:spcBef>
                <a:spcPts val="0"/>
              </a:spcBef>
              <a:spcAft>
                <a:spcPts val="0"/>
              </a:spcAft>
              <a:buClrTx/>
              <a:buSzTx/>
              <a:tabLst/>
              <a:defRPr/>
            </a:pPr>
            <a:endParaRPr lang="en-US" sz="700" b="1" dirty="0">
              <a:solidFill>
                <a:srgbClr val="000000"/>
              </a:solidFill>
              <a:latin typeface="Arial" panose="020B0604020202020204" pitchFamily="34" charset="0"/>
              <a:cs typeface="Arial" panose="020B0604020202020204" pitchFamily="34" charset="0"/>
            </a:endParaRPr>
          </a:p>
          <a:p>
            <a:pPr lvl="2">
              <a:defRPr/>
            </a:pPr>
            <a:endParaRPr lang="en-US" sz="1100" b="1" dirty="0">
              <a:solidFill>
                <a:srgbClr val="CC0000"/>
              </a:solidFill>
              <a:latin typeface="Arial" panose="020B0604020202020204" pitchFamily="34" charset="0"/>
              <a:cs typeface="Arial" panose="020B0604020202020204" pitchFamily="34" charset="0"/>
            </a:endParaRPr>
          </a:p>
          <a:p>
            <a:pPr marL="742950" indent="-742950">
              <a:buFont typeface="Arial" panose="020B0604020202020204" pitchFamily="34" charset="0"/>
              <a:buChar char="•"/>
              <a:defRPr/>
            </a:pPr>
            <a:r>
              <a:rPr kumimoji="0" lang="en-US" sz="40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These formulation outcomes, highlighted the need to evaluate  feedstuff antinutrient content for strategic: </a:t>
            </a:r>
            <a:endParaRPr lang="en-US" sz="1200" b="1" dirty="0">
              <a:solidFill>
                <a:schemeClr val="bg1"/>
              </a:solidFill>
              <a:latin typeface="Arial" panose="020B0604020202020204" pitchFamily="34" charset="0"/>
              <a:cs typeface="Arial" panose="020B0604020202020204" pitchFamily="34" charset="0"/>
            </a:endParaRPr>
          </a:p>
          <a:p>
            <a:pPr marL="1200150" lvl="1" indent="-742950">
              <a:buFont typeface="Arial" panose="020B0604020202020204" pitchFamily="34" charset="0"/>
              <a:buChar char="•"/>
              <a:defRPr/>
            </a:pPr>
            <a:r>
              <a:rPr lang="en-US" sz="3600" b="1" dirty="0">
                <a:solidFill>
                  <a:srgbClr val="CC0000"/>
                </a:solidFill>
                <a:latin typeface="Arial" panose="020B0604020202020204" pitchFamily="34" charset="0"/>
                <a:cs typeface="Arial" panose="020B0604020202020204" pitchFamily="34" charset="0"/>
              </a:rPr>
              <a:t>Exogenous enzyme delivery </a:t>
            </a:r>
          </a:p>
          <a:p>
            <a:pPr marL="1200150" lvl="1" indent="-742950">
              <a:buFont typeface="Arial" panose="020B0604020202020204" pitchFamily="34" charset="0"/>
              <a:buChar char="•"/>
              <a:defRPr/>
            </a:pPr>
            <a:endParaRPr lang="en-US" sz="700" b="1" dirty="0">
              <a:solidFill>
                <a:srgbClr val="CC0000"/>
              </a:solidFill>
              <a:latin typeface="Arial" panose="020B0604020202020204" pitchFamily="34" charset="0"/>
              <a:cs typeface="Arial" panose="020B0604020202020204" pitchFamily="34" charset="0"/>
            </a:endParaRPr>
          </a:p>
          <a:p>
            <a:pPr marL="1200150" lvl="1" indent="-742950">
              <a:buFont typeface="Arial" panose="020B0604020202020204" pitchFamily="34" charset="0"/>
              <a:buChar char="•"/>
              <a:defRPr/>
            </a:pPr>
            <a:r>
              <a:rPr lang="en-US" sz="3600" b="1" dirty="0">
                <a:solidFill>
                  <a:srgbClr val="CC0000"/>
                </a:solidFill>
                <a:latin typeface="Arial" panose="020B0604020202020204" pitchFamily="34" charset="0"/>
                <a:cs typeface="Arial" panose="020B0604020202020204" pitchFamily="34" charset="0"/>
              </a:rPr>
              <a:t>Matrix value updating</a:t>
            </a:r>
            <a:endParaRPr kumimoji="0" lang="en-US" sz="36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p>
            <a:endParaRPr lang="en-US" sz="2800" b="1" dirty="0">
              <a:solidFill>
                <a:schemeClr val="accent6"/>
              </a:solidFill>
              <a:latin typeface="Arial" panose="020B0604020202020204" pitchFamily="34" charset="0"/>
              <a:cs typeface="Arial" panose="020B0604020202020204" pitchFamily="34" charset="0"/>
            </a:endParaRPr>
          </a:p>
          <a:p>
            <a:endParaRPr lang="en-US" sz="2800" b="1" dirty="0">
              <a:solidFill>
                <a:schemeClr val="bg1"/>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E789BE90-A1D5-8DFB-0750-DB3825EA026F}"/>
              </a:ext>
            </a:extLst>
          </p:cNvPr>
          <p:cNvSpPr txBox="1"/>
          <p:nvPr/>
        </p:nvSpPr>
        <p:spPr>
          <a:xfrm>
            <a:off x="934294" y="16957632"/>
            <a:ext cx="9944849" cy="1106689"/>
          </a:xfrm>
          <a:prstGeom prst="rect">
            <a:avLst/>
          </a:prstGeom>
          <a:noFill/>
        </p:spPr>
        <p:txBody>
          <a:bodyPr wrap="square" rtlCol="0" anchor="ctr">
            <a:noAutofit/>
          </a:bodyPr>
          <a:lstStyle/>
          <a:p>
            <a:pPr algn="ctr"/>
            <a:r>
              <a:rPr lang="en-US" sz="6000" b="1" dirty="0">
                <a:solidFill>
                  <a:schemeClr val="tx2"/>
                </a:solidFill>
                <a:latin typeface="Arial" panose="020B0604020202020204" pitchFamily="34" charset="0"/>
                <a:cs typeface="Arial" panose="020B0604020202020204" pitchFamily="34" charset="0"/>
              </a:rPr>
              <a:t>Materials and Methods</a:t>
            </a:r>
          </a:p>
        </p:txBody>
      </p:sp>
      <p:pic>
        <p:nvPicPr>
          <p:cNvPr id="22" name="Picture 21" descr="Flask with solid fill">
            <a:extLst>
              <a:ext uri="{FF2B5EF4-FFF2-40B4-BE49-F238E27FC236}">
                <a16:creationId xmlns:a16="http://schemas.microsoft.com/office/drawing/2014/main" id="{DDF24171-17B5-9612-78B9-8820CE93573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62013" y="17012340"/>
            <a:ext cx="968389" cy="968389"/>
          </a:xfrm>
          <a:prstGeom prst="rect">
            <a:avLst/>
          </a:prstGeom>
        </p:spPr>
      </p:pic>
      <p:sp>
        <p:nvSpPr>
          <p:cNvPr id="27" name="TextBox 26">
            <a:extLst>
              <a:ext uri="{FF2B5EF4-FFF2-40B4-BE49-F238E27FC236}">
                <a16:creationId xmlns:a16="http://schemas.microsoft.com/office/drawing/2014/main" id="{03D5E55B-FFFE-2C55-65E2-8A60EA1B5EBE}"/>
              </a:ext>
            </a:extLst>
          </p:cNvPr>
          <p:cNvSpPr txBox="1"/>
          <p:nvPr/>
        </p:nvSpPr>
        <p:spPr>
          <a:xfrm>
            <a:off x="13871746" y="5002235"/>
            <a:ext cx="3357652" cy="1088568"/>
          </a:xfrm>
          <a:prstGeom prst="rect">
            <a:avLst/>
          </a:prstGeom>
          <a:noFill/>
        </p:spPr>
        <p:txBody>
          <a:bodyPr wrap="square" rtlCol="0" anchor="ctr">
            <a:noAutofit/>
          </a:bodyPr>
          <a:lstStyle/>
          <a:p>
            <a:pPr algn="ctr"/>
            <a:r>
              <a:rPr lang="en-US" sz="6600" b="1" dirty="0">
                <a:solidFill>
                  <a:schemeClr val="tx2"/>
                </a:solidFill>
                <a:latin typeface="Arial" panose="020B0604020202020204" pitchFamily="34" charset="0"/>
                <a:cs typeface="Arial" panose="020B0604020202020204" pitchFamily="34" charset="0"/>
              </a:rPr>
              <a:t>Results</a:t>
            </a:r>
          </a:p>
        </p:txBody>
      </p:sp>
      <p:pic>
        <p:nvPicPr>
          <p:cNvPr id="25" name="Graphic 24">
            <a:extLst>
              <a:ext uri="{FF2B5EF4-FFF2-40B4-BE49-F238E27FC236}">
                <a16:creationId xmlns:a16="http://schemas.microsoft.com/office/drawing/2014/main" id="{D71203EF-979E-6433-1E41-D76CA4CAE342}"/>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b="28076"/>
          <a:stretch/>
        </p:blipFill>
        <p:spPr>
          <a:xfrm>
            <a:off x="25175934" y="37689664"/>
            <a:ext cx="2556996" cy="2388522"/>
          </a:xfrm>
          <a:prstGeom prst="rect">
            <a:avLst/>
          </a:prstGeom>
        </p:spPr>
      </p:pic>
      <p:sp>
        <p:nvSpPr>
          <p:cNvPr id="63" name="Google Shape;94;p1">
            <a:extLst>
              <a:ext uri="{FF2B5EF4-FFF2-40B4-BE49-F238E27FC236}">
                <a16:creationId xmlns:a16="http://schemas.microsoft.com/office/drawing/2014/main" id="{60D09ACC-F2CB-719A-220D-3357DBD7D327}"/>
              </a:ext>
            </a:extLst>
          </p:cNvPr>
          <p:cNvSpPr txBox="1"/>
          <p:nvPr/>
        </p:nvSpPr>
        <p:spPr>
          <a:xfrm>
            <a:off x="155711" y="41827113"/>
            <a:ext cx="13792569"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800"/>
              <a:buFont typeface="Arial"/>
              <a:buNone/>
            </a:pPr>
            <a:r>
              <a:rPr lang="en-US" sz="5400" b="1" i="0" u="none" strike="noStrike" cap="none" dirty="0">
                <a:solidFill>
                  <a:srgbClr val="FFFFFF"/>
                </a:solidFill>
                <a:latin typeface="Arial"/>
                <a:ea typeface="Arial"/>
                <a:cs typeface="Arial"/>
                <a:sym typeface="Arial"/>
              </a:rPr>
              <a:t>Prestage Department of Poultry Science</a:t>
            </a:r>
            <a:endParaRPr sz="5400" dirty="0"/>
          </a:p>
        </p:txBody>
      </p:sp>
      <p:sp>
        <p:nvSpPr>
          <p:cNvPr id="2" name="Rectangle 1">
            <a:extLst>
              <a:ext uri="{FF2B5EF4-FFF2-40B4-BE49-F238E27FC236}">
                <a16:creationId xmlns:a16="http://schemas.microsoft.com/office/drawing/2014/main" id="{04344283-BC16-58B1-AECA-6C4BF7F1C3CF}"/>
              </a:ext>
            </a:extLst>
          </p:cNvPr>
          <p:cNvSpPr/>
          <p:nvPr/>
        </p:nvSpPr>
        <p:spPr>
          <a:xfrm>
            <a:off x="-1" y="-1"/>
            <a:ext cx="30275213" cy="357813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3FB6E582-96A1-88C5-7739-35892891F86F}"/>
              </a:ext>
            </a:extLst>
          </p:cNvPr>
          <p:cNvSpPr/>
          <p:nvPr/>
        </p:nvSpPr>
        <p:spPr>
          <a:xfrm>
            <a:off x="0" y="3423863"/>
            <a:ext cx="30275213" cy="1351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TextBox 27">
            <a:extLst>
              <a:ext uri="{FF2B5EF4-FFF2-40B4-BE49-F238E27FC236}">
                <a16:creationId xmlns:a16="http://schemas.microsoft.com/office/drawing/2014/main" id="{2BA826DB-C205-7746-4D1B-64F348D38F8E}"/>
              </a:ext>
            </a:extLst>
          </p:cNvPr>
          <p:cNvSpPr txBox="1"/>
          <p:nvPr/>
        </p:nvSpPr>
        <p:spPr>
          <a:xfrm>
            <a:off x="1785738" y="39315"/>
            <a:ext cx="26703737" cy="3107465"/>
          </a:xfrm>
          <a:prstGeom prst="rect">
            <a:avLst/>
          </a:prstGeom>
          <a:noFill/>
        </p:spPr>
        <p:txBody>
          <a:bodyPr wrap="square" rtlCol="0">
            <a:noAutofit/>
          </a:bodyPr>
          <a:lstStyle/>
          <a:p>
            <a:pPr algn="ctr"/>
            <a:r>
              <a:rPr lang="en-US" sz="7200" b="1" dirty="0">
                <a:solidFill>
                  <a:schemeClr val="tx2"/>
                </a:solidFill>
                <a:latin typeface="Arial" panose="020B0604020202020204" pitchFamily="34" charset="0"/>
                <a:cs typeface="Arial" panose="020B0604020202020204" pitchFamily="34" charset="0"/>
              </a:rPr>
              <a:t>Feed formulation outcomes on antinutrient contents using cluster-based nutrient variability in corn, wheat, and soybean meal from three countries</a:t>
            </a:r>
          </a:p>
        </p:txBody>
      </p:sp>
      <p:pic>
        <p:nvPicPr>
          <p:cNvPr id="42" name="Picture 41" descr="A red sign with white text&#10;&#10;AI-generated content may be incorrect.">
            <a:extLst>
              <a:ext uri="{FF2B5EF4-FFF2-40B4-BE49-F238E27FC236}">
                <a16:creationId xmlns:a16="http://schemas.microsoft.com/office/drawing/2014/main" id="{2084A441-CDD0-CD14-0D30-7262E5EA171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520740" y="40631573"/>
            <a:ext cx="4754473" cy="2172189"/>
          </a:xfrm>
          <a:prstGeom prst="rect">
            <a:avLst/>
          </a:prstGeom>
        </p:spPr>
      </p:pic>
      <p:sp>
        <p:nvSpPr>
          <p:cNvPr id="6" name="TextBox 5">
            <a:extLst>
              <a:ext uri="{FF2B5EF4-FFF2-40B4-BE49-F238E27FC236}">
                <a16:creationId xmlns:a16="http://schemas.microsoft.com/office/drawing/2014/main" id="{59AA8E73-AD13-B8A2-9E3E-056065645DD2}"/>
              </a:ext>
            </a:extLst>
          </p:cNvPr>
          <p:cNvSpPr txBox="1"/>
          <p:nvPr/>
        </p:nvSpPr>
        <p:spPr>
          <a:xfrm>
            <a:off x="-2" y="3427879"/>
            <a:ext cx="30266504" cy="1376756"/>
          </a:xfrm>
          <a:prstGeom prst="rect">
            <a:avLst/>
          </a:prstGeom>
          <a:noFill/>
        </p:spPr>
        <p:txBody>
          <a:bodyPr wrap="square" rtlCol="0">
            <a:noAutofit/>
          </a:bodyPr>
          <a:lstStyle/>
          <a:p>
            <a:pPr algn="ctr"/>
            <a:r>
              <a:rPr lang="en-US" sz="4000" b="1" dirty="0">
                <a:solidFill>
                  <a:schemeClr val="accent3"/>
                </a:solidFill>
                <a:latin typeface="Arial" panose="020B0604020202020204" pitchFamily="34" charset="0"/>
                <a:cs typeface="Arial" panose="020B0604020202020204" pitchFamily="34" charset="0"/>
              </a:rPr>
              <a:t>Caleb M. Marshall</a:t>
            </a:r>
            <a:r>
              <a:rPr lang="en-US" sz="4000" b="1" baseline="30000" dirty="0">
                <a:solidFill>
                  <a:schemeClr val="accent3"/>
                </a:solidFill>
                <a:latin typeface="Arial" panose="020B0604020202020204" pitchFamily="34" charset="0"/>
                <a:cs typeface="Arial" panose="020B0604020202020204" pitchFamily="34" charset="0"/>
              </a:rPr>
              <a:t>1</a:t>
            </a:r>
            <a:r>
              <a:rPr lang="en-US" sz="4000" b="1" dirty="0">
                <a:solidFill>
                  <a:schemeClr val="accent3"/>
                </a:solidFill>
                <a:latin typeface="Arial" panose="020B0604020202020204" pitchFamily="34" charset="0"/>
                <a:cs typeface="Arial" panose="020B0604020202020204" pitchFamily="34" charset="0"/>
              </a:rPr>
              <a:t>, Virginie Blanvillain</a:t>
            </a:r>
            <a:r>
              <a:rPr lang="en-US" sz="4000" b="1" baseline="30000" dirty="0">
                <a:solidFill>
                  <a:schemeClr val="accent3"/>
                </a:solidFill>
                <a:latin typeface="Arial" panose="020B0604020202020204" pitchFamily="34" charset="0"/>
                <a:cs typeface="Arial" panose="020B0604020202020204" pitchFamily="34" charset="0"/>
              </a:rPr>
              <a:t>2</a:t>
            </a:r>
            <a:r>
              <a:rPr lang="en-US" sz="4000" b="1" dirty="0">
                <a:solidFill>
                  <a:schemeClr val="accent3"/>
                </a:solidFill>
                <a:latin typeface="Arial" panose="020B0604020202020204" pitchFamily="34" charset="0"/>
                <a:cs typeface="Arial" panose="020B0604020202020204" pitchFamily="34" charset="0"/>
              </a:rPr>
              <a:t>, and Edgar O. Oviedo-Rondón</a:t>
            </a:r>
            <a:r>
              <a:rPr lang="en-US" sz="4000" b="1" baseline="30000" dirty="0">
                <a:solidFill>
                  <a:schemeClr val="accent3"/>
                </a:solidFill>
                <a:latin typeface="Arial" panose="020B0604020202020204" pitchFamily="34" charset="0"/>
                <a:cs typeface="Arial" panose="020B0604020202020204" pitchFamily="34" charset="0"/>
              </a:rPr>
              <a:t>1</a:t>
            </a:r>
            <a:endParaRPr lang="en-US" sz="4000" b="1" dirty="0">
              <a:solidFill>
                <a:schemeClr val="accent3"/>
              </a:solidFill>
              <a:latin typeface="Arial" panose="020B0604020202020204" pitchFamily="34" charset="0"/>
              <a:cs typeface="Arial" panose="020B0604020202020204" pitchFamily="34" charset="0"/>
            </a:endParaRPr>
          </a:p>
          <a:p>
            <a:pPr algn="ctr"/>
            <a:r>
              <a:rPr lang="en-US" sz="4000" baseline="30000" dirty="0">
                <a:solidFill>
                  <a:schemeClr val="tx2"/>
                </a:solidFill>
                <a:latin typeface="Arial" panose="020B0604020202020204" pitchFamily="34" charset="0"/>
                <a:cs typeface="Arial" panose="020B0604020202020204" pitchFamily="34" charset="0"/>
              </a:rPr>
              <a:t>1</a:t>
            </a:r>
            <a:r>
              <a:rPr lang="en-US" sz="4000" dirty="0">
                <a:solidFill>
                  <a:schemeClr val="tx2"/>
                </a:solidFill>
                <a:latin typeface="Arial" panose="020B0604020202020204" pitchFamily="34" charset="0"/>
                <a:cs typeface="Arial" panose="020B0604020202020204" pitchFamily="34" charset="0"/>
              </a:rPr>
              <a:t>North Carolina State University, Raleigh, NC, United States;</a:t>
            </a:r>
            <a:r>
              <a:rPr lang="en-US" sz="4000" baseline="30000" dirty="0">
                <a:solidFill>
                  <a:schemeClr val="tx2"/>
                </a:solidFill>
                <a:latin typeface="Arial" panose="020B0604020202020204" pitchFamily="34" charset="0"/>
                <a:cs typeface="Arial" panose="020B0604020202020204" pitchFamily="34" charset="0"/>
              </a:rPr>
              <a:t>2</a:t>
            </a:r>
            <a:r>
              <a:rPr lang="en-US" sz="4000" dirty="0">
                <a:solidFill>
                  <a:schemeClr val="tx2"/>
                </a:solidFill>
                <a:latin typeface="Arial" panose="020B0604020202020204" pitchFamily="34" charset="0"/>
                <a:cs typeface="Arial" panose="020B0604020202020204" pitchFamily="34" charset="0"/>
              </a:rPr>
              <a:t>AB Vista, Plantation, Fl, United States</a:t>
            </a:r>
            <a:endParaRPr lang="en-US" sz="4000" baseline="30000" dirty="0">
              <a:solidFill>
                <a:schemeClr val="tx2"/>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5E364531-4F72-E54A-B9BF-5AC20246712C}"/>
              </a:ext>
            </a:extLst>
          </p:cNvPr>
          <p:cNvSpPr txBox="1"/>
          <p:nvPr/>
        </p:nvSpPr>
        <p:spPr>
          <a:xfrm>
            <a:off x="558673" y="6175032"/>
            <a:ext cx="11127262" cy="6963936"/>
          </a:xfrm>
          <a:prstGeom prst="rect">
            <a:avLst/>
          </a:prstGeom>
          <a:noFill/>
        </p:spPr>
        <p:txBody>
          <a:bodyPr wrap="square" rtlCol="0">
            <a:noAutofit/>
          </a:bodyPr>
          <a:lstStyle/>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Precision nutrition necessitates accurate:</a:t>
            </a:r>
          </a:p>
          <a:p>
            <a:pPr marL="1028700" lvl="1" indent="-571500">
              <a:buFont typeface="Arial" panose="020B0604020202020204" pitchFamily="34" charset="0"/>
              <a:buChar char="•"/>
              <a:defRPr/>
            </a:pPr>
            <a:r>
              <a:rPr kumimoji="0" lang="en-US" sz="36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Ingredient characterization</a:t>
            </a:r>
          </a:p>
          <a:p>
            <a:pPr marL="1028700" lvl="1" indent="-571500">
              <a:buFont typeface="Arial" panose="020B0604020202020204" pitchFamily="34" charset="0"/>
              <a:buChar char="•"/>
              <a:defRPr/>
            </a:pPr>
            <a:r>
              <a:rPr kumimoji="0" lang="en-US" sz="36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Nutrient requirement determination</a:t>
            </a:r>
          </a:p>
          <a:p>
            <a:pPr marL="1028700" lvl="1" indent="-571500">
              <a:buFont typeface="Arial" panose="020B0604020202020204" pitchFamily="34" charset="0"/>
              <a:buChar char="•"/>
              <a:defRPr/>
            </a:pPr>
            <a:r>
              <a:rPr kumimoji="0" lang="en-US" sz="36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Management of 1 &amp; 2 </a:t>
            </a:r>
          </a:p>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1" dirty="0">
                <a:solidFill>
                  <a:schemeClr val="bg1"/>
                </a:solidFill>
                <a:latin typeface="Arial" panose="020B0604020202020204" pitchFamily="34" charset="0"/>
                <a:cs typeface="Arial" panose="020B0604020202020204" pitchFamily="34" charset="0"/>
              </a:rPr>
              <a:t>Sources of real-world nutrient variation:</a:t>
            </a:r>
          </a:p>
          <a:p>
            <a:pPr marL="1028700" lvl="1" indent="-571500">
              <a:buFont typeface="Arial" panose="020B0604020202020204" pitchFamily="34" charset="0"/>
              <a:buChar char="•"/>
              <a:defRPr/>
            </a:pPr>
            <a:r>
              <a:rPr lang="en-US" sz="3600" b="1" dirty="0">
                <a:latin typeface="Arial" panose="020B0604020202020204" pitchFamily="34" charset="0"/>
                <a:cs typeface="Arial" panose="020B0604020202020204" pitchFamily="34" charset="0"/>
              </a:rPr>
              <a:t>season &amp; harvest</a:t>
            </a:r>
          </a:p>
          <a:p>
            <a:pPr marL="1028700" lvl="1" indent="-571500">
              <a:buFont typeface="Arial" panose="020B0604020202020204" pitchFamily="34" charset="0"/>
              <a:buChar char="•"/>
              <a:defRPr/>
            </a:pPr>
            <a:r>
              <a:rPr lang="en-US" sz="3600" b="1" dirty="0">
                <a:latin typeface="Arial" panose="020B0604020202020204" pitchFamily="34" charset="0"/>
                <a:cs typeface="Arial" panose="020B0604020202020204" pitchFamily="34" charset="0"/>
              </a:rPr>
              <a:t>storage &amp; transport</a:t>
            </a:r>
          </a:p>
          <a:p>
            <a:pPr marL="1028700" lvl="1" indent="-571500">
              <a:buFont typeface="Arial" panose="020B0604020202020204" pitchFamily="34" charset="0"/>
              <a:buChar char="•"/>
              <a:defRPr/>
            </a:pPr>
            <a:r>
              <a:rPr lang="en-US" sz="3600" b="1" dirty="0">
                <a:latin typeface="Arial" panose="020B0604020202020204" pitchFamily="34" charset="0"/>
                <a:cs typeface="Arial" panose="020B0604020202020204" pitchFamily="34" charset="0"/>
              </a:rPr>
              <a:t>origin</a:t>
            </a:r>
          </a:p>
          <a:p>
            <a:pPr marL="1028700" lvl="1" indent="-571500">
              <a:buFont typeface="Arial" panose="020B0604020202020204" pitchFamily="34" charset="0"/>
              <a:buChar char="•"/>
              <a:defRPr/>
            </a:pPr>
            <a:r>
              <a:rPr lang="en-US" sz="3600" b="1" dirty="0">
                <a:latin typeface="Arial" panose="020B0604020202020204" pitchFamily="34" charset="0"/>
                <a:cs typeface="Arial" panose="020B0604020202020204" pitchFamily="34" charset="0"/>
              </a:rPr>
              <a:t>manufacturing processes</a:t>
            </a:r>
            <a:endParaRPr lang="en-US" sz="3600" b="1" dirty="0">
              <a:solidFill>
                <a:schemeClr val="bg1"/>
              </a:solidFill>
              <a:latin typeface="Arial" panose="020B0604020202020204" pitchFamily="34" charset="0"/>
              <a:cs typeface="Arial" panose="020B0604020202020204" pitchFamily="34" charset="0"/>
            </a:endParaRPr>
          </a:p>
          <a:p>
            <a:pPr lvl="1">
              <a:defRPr/>
            </a:pPr>
            <a:endParaRPr lang="en-US" sz="20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defRPr/>
            </a:pPr>
            <a:r>
              <a:rPr lang="en-US" sz="4000" b="1" dirty="0">
                <a:solidFill>
                  <a:schemeClr val="bg1"/>
                </a:solidFill>
                <a:latin typeface="Arial" panose="020B0604020202020204" pitchFamily="34" charset="0"/>
                <a:cs typeface="Arial" panose="020B0604020202020204" pitchFamily="34" charset="0"/>
              </a:rPr>
              <a:t>“Antinutrient” content similarly varies, and unaccounted for can reduce nutrient utilization and intake</a:t>
            </a:r>
            <a:endParaRPr lang="en-US" sz="2800" b="1" dirty="0">
              <a:solidFill>
                <a:schemeClr val="bg1"/>
              </a:solidFill>
              <a:latin typeface="Arial" panose="020B0604020202020204" pitchFamily="34" charset="0"/>
              <a:cs typeface="Arial" panose="020B0604020202020204" pitchFamily="34" charset="0"/>
            </a:endParaRPr>
          </a:p>
          <a:p>
            <a:pPr lvl="1">
              <a:defRPr/>
            </a:pPr>
            <a:endParaRPr lang="en-US" sz="2800" b="1" dirty="0">
              <a:solidFill>
                <a:schemeClr val="bg1"/>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DBAD343-2076-2BB0-CF2F-9B8676DC855B}"/>
              </a:ext>
            </a:extLst>
          </p:cNvPr>
          <p:cNvSpPr txBox="1"/>
          <p:nvPr/>
        </p:nvSpPr>
        <p:spPr>
          <a:xfrm>
            <a:off x="8462069" y="6767085"/>
            <a:ext cx="3535598" cy="492443"/>
          </a:xfrm>
          <a:prstGeom prst="rect">
            <a:avLst/>
          </a:prstGeom>
          <a:noFill/>
        </p:spPr>
        <p:txBody>
          <a:bodyPr wrap="square" rtlCol="0">
            <a:spAutoFit/>
          </a:bodyPr>
          <a:lstStyle/>
          <a:p>
            <a:pPr lvl="0">
              <a:defRPr/>
            </a:pPr>
            <a:r>
              <a:rPr lang="en-US" sz="2600" b="1" dirty="0">
                <a:solidFill>
                  <a:schemeClr val="accent6"/>
                </a:solidFill>
                <a:latin typeface="Arial" panose="020B0604020202020204" pitchFamily="34" charset="0"/>
                <a:cs typeface="Arial" panose="020B0604020202020204" pitchFamily="34" charset="0"/>
              </a:rPr>
              <a:t>(Moss et al., 2021)</a:t>
            </a:r>
          </a:p>
        </p:txBody>
      </p:sp>
      <p:sp>
        <p:nvSpPr>
          <p:cNvPr id="65" name="TextBox 64">
            <a:extLst>
              <a:ext uri="{FF2B5EF4-FFF2-40B4-BE49-F238E27FC236}">
                <a16:creationId xmlns:a16="http://schemas.microsoft.com/office/drawing/2014/main" id="{3431F914-E94D-969C-FB63-5757B3D48F0E}"/>
              </a:ext>
            </a:extLst>
          </p:cNvPr>
          <p:cNvSpPr txBox="1"/>
          <p:nvPr/>
        </p:nvSpPr>
        <p:spPr>
          <a:xfrm>
            <a:off x="7047491" y="9467549"/>
            <a:ext cx="4865791" cy="492443"/>
          </a:xfrm>
          <a:prstGeom prst="rect">
            <a:avLst/>
          </a:prstGeom>
          <a:noFill/>
        </p:spPr>
        <p:txBody>
          <a:bodyPr wrap="square" rtlCol="0">
            <a:spAutoFit/>
          </a:bodyPr>
          <a:lstStyle/>
          <a:p>
            <a:pPr lvl="0">
              <a:defRPr/>
            </a:pPr>
            <a:r>
              <a:rPr lang="en-US" sz="2600" b="1" dirty="0">
                <a:solidFill>
                  <a:schemeClr val="accent6"/>
                </a:solidFill>
                <a:latin typeface="Arial" panose="020B0604020202020204" pitchFamily="34" charset="0"/>
                <a:cs typeface="Arial" panose="020B0604020202020204" pitchFamily="34" charset="0"/>
              </a:rPr>
              <a:t>(Weiss and St-Pierre, 2024)</a:t>
            </a:r>
          </a:p>
        </p:txBody>
      </p:sp>
      <p:sp>
        <p:nvSpPr>
          <p:cNvPr id="66" name="TextBox 65">
            <a:extLst>
              <a:ext uri="{FF2B5EF4-FFF2-40B4-BE49-F238E27FC236}">
                <a16:creationId xmlns:a16="http://schemas.microsoft.com/office/drawing/2014/main" id="{8A627284-5F36-D379-00A6-452DF216EBB2}"/>
              </a:ext>
            </a:extLst>
          </p:cNvPr>
          <p:cNvSpPr txBox="1"/>
          <p:nvPr/>
        </p:nvSpPr>
        <p:spPr>
          <a:xfrm>
            <a:off x="8106978" y="13138968"/>
            <a:ext cx="3818225" cy="492443"/>
          </a:xfrm>
          <a:prstGeom prst="rect">
            <a:avLst/>
          </a:prstGeom>
          <a:noFill/>
        </p:spPr>
        <p:txBody>
          <a:bodyPr wrap="square" rtlCol="0">
            <a:spAutoFit/>
          </a:bodyPr>
          <a:lstStyle/>
          <a:p>
            <a:pPr lvl="0">
              <a:defRPr/>
            </a:pPr>
            <a:r>
              <a:rPr lang="en-US" sz="2600" b="1" dirty="0">
                <a:solidFill>
                  <a:schemeClr val="accent6"/>
                </a:solidFill>
                <a:latin typeface="Arial" panose="020B0604020202020204" pitchFamily="34" charset="0"/>
                <a:cs typeface="Arial" panose="020B0604020202020204" pitchFamily="34" charset="0"/>
              </a:rPr>
              <a:t>(</a:t>
            </a:r>
            <a:r>
              <a:rPr lang="en-US" sz="2600" b="1" dirty="0" err="1">
                <a:solidFill>
                  <a:schemeClr val="accent6"/>
                </a:solidFill>
                <a:latin typeface="Arial" panose="020B0604020202020204" pitchFamily="34" charset="0"/>
                <a:cs typeface="Arial" panose="020B0604020202020204" pitchFamily="34" charset="0"/>
              </a:rPr>
              <a:t>Gaviley</a:t>
            </a:r>
            <a:r>
              <a:rPr lang="en-US" sz="2600" b="1" dirty="0">
                <a:solidFill>
                  <a:schemeClr val="accent6"/>
                </a:solidFill>
                <a:latin typeface="Arial" panose="020B0604020202020204" pitchFamily="34" charset="0"/>
                <a:cs typeface="Arial" panose="020B0604020202020204" pitchFamily="34" charset="0"/>
              </a:rPr>
              <a:t>, et al., 2025)</a:t>
            </a:r>
          </a:p>
        </p:txBody>
      </p:sp>
      <p:sp>
        <p:nvSpPr>
          <p:cNvPr id="72" name="Rectangle: Rounded Corners 71">
            <a:extLst>
              <a:ext uri="{FF2B5EF4-FFF2-40B4-BE49-F238E27FC236}">
                <a16:creationId xmlns:a16="http://schemas.microsoft.com/office/drawing/2014/main" id="{BC620E34-BF0D-FAAE-92CA-110C0E500A73}"/>
              </a:ext>
            </a:extLst>
          </p:cNvPr>
          <p:cNvSpPr/>
          <p:nvPr/>
        </p:nvSpPr>
        <p:spPr>
          <a:xfrm>
            <a:off x="402281" y="13960811"/>
            <a:ext cx="11283654" cy="270264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defRPr/>
            </a:pPr>
            <a:r>
              <a:rPr lang="en-US" sz="4000" b="1" i="1" dirty="0">
                <a:solidFill>
                  <a:schemeClr val="tx1"/>
                </a:solidFill>
                <a:latin typeface="Arial" panose="020B0604020202020204" pitchFamily="34" charset="0"/>
                <a:cs typeface="Arial" panose="020B0604020202020204" pitchFamily="34" charset="0"/>
              </a:rPr>
              <a:t>Objective: </a:t>
            </a:r>
            <a:r>
              <a:rPr lang="en-US" sz="4000" b="1" dirty="0">
                <a:solidFill>
                  <a:schemeClr val="bg1"/>
                </a:solidFill>
                <a:latin typeface="Arial" panose="020B0604020202020204" pitchFamily="34" charset="0"/>
                <a:cs typeface="Arial" panose="020B0604020202020204" pitchFamily="34" charset="0"/>
              </a:rPr>
              <a:t>Evaluate the impact of using average nutrient composition values in formulation under conditions where ingredients antinutrient content are elevated</a:t>
            </a:r>
          </a:p>
        </p:txBody>
      </p:sp>
      <p:sp>
        <p:nvSpPr>
          <p:cNvPr id="51" name="TextBox 50">
            <a:extLst>
              <a:ext uri="{FF2B5EF4-FFF2-40B4-BE49-F238E27FC236}">
                <a16:creationId xmlns:a16="http://schemas.microsoft.com/office/drawing/2014/main" id="{97087B08-C2AC-D1DE-5325-E4CD11C82724}"/>
              </a:ext>
            </a:extLst>
          </p:cNvPr>
          <p:cNvSpPr txBox="1"/>
          <p:nvPr/>
        </p:nvSpPr>
        <p:spPr>
          <a:xfrm>
            <a:off x="632563" y="39712536"/>
            <a:ext cx="10899553" cy="2062103"/>
          </a:xfrm>
          <a:prstGeom prst="rect">
            <a:avLst/>
          </a:prstGeom>
          <a:noFill/>
        </p:spPr>
        <p:txBody>
          <a:bodyPr wrap="square" rtlCol="0">
            <a:spAutoFit/>
          </a:bodyPr>
          <a:lstStyle/>
          <a:p>
            <a:pPr algn="ctr"/>
            <a:r>
              <a:rPr lang="en-US" sz="3200" b="1" i="1" dirty="0">
                <a:solidFill>
                  <a:schemeClr val="bg1"/>
                </a:solidFill>
                <a:latin typeface="Arial" panose="020B0604020202020204" pitchFamily="34" charset="0"/>
                <a:cs typeface="Arial" panose="020B0604020202020204" pitchFamily="34" charset="0"/>
              </a:rPr>
              <a:t>*Broiler diets meet the “All Plant Protein-Based” Ross 708 Recommendation (Aviagen, 2022)  – for all starter, grower, and finisher diets*</a:t>
            </a:r>
          </a:p>
          <a:p>
            <a:pPr algn="ctr"/>
            <a:endParaRPr lang="en-US" sz="3200" b="1" i="1" dirty="0">
              <a:solidFill>
                <a:schemeClr val="bg1"/>
              </a:solidFill>
              <a:latin typeface="Arial" panose="020B0604020202020204" pitchFamily="34" charset="0"/>
              <a:cs typeface="Arial" panose="020B0604020202020204" pitchFamily="34" charset="0"/>
            </a:endParaRPr>
          </a:p>
        </p:txBody>
      </p:sp>
      <p:pic>
        <p:nvPicPr>
          <p:cNvPr id="76" name="Picture 75" descr="A blue and white logo&#10;&#10;AI-generated content may be incorrect.">
            <a:extLst>
              <a:ext uri="{FF2B5EF4-FFF2-40B4-BE49-F238E27FC236}">
                <a16:creationId xmlns:a16="http://schemas.microsoft.com/office/drawing/2014/main" id="{FFB414FE-4A1A-3D2F-6AE3-A2976686381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56381" y="18680036"/>
            <a:ext cx="2090133" cy="1757114"/>
          </a:xfrm>
          <a:prstGeom prst="rect">
            <a:avLst/>
          </a:prstGeom>
        </p:spPr>
      </p:pic>
      <p:sp>
        <p:nvSpPr>
          <p:cNvPr id="81" name="Rectangle 80">
            <a:extLst>
              <a:ext uri="{FF2B5EF4-FFF2-40B4-BE49-F238E27FC236}">
                <a16:creationId xmlns:a16="http://schemas.microsoft.com/office/drawing/2014/main" id="{57F5F572-2527-C4BD-21C3-553245198029}"/>
              </a:ext>
            </a:extLst>
          </p:cNvPr>
          <p:cNvSpPr/>
          <p:nvPr/>
        </p:nvSpPr>
        <p:spPr>
          <a:xfrm>
            <a:off x="530588" y="2414736"/>
            <a:ext cx="1820615" cy="1786949"/>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ACB4928-005C-3F5F-C28A-012ECF6F57BC}"/>
              </a:ext>
            </a:extLst>
          </p:cNvPr>
          <p:cNvSpPr txBox="1"/>
          <p:nvPr/>
        </p:nvSpPr>
        <p:spPr>
          <a:xfrm>
            <a:off x="2980" y="1670231"/>
            <a:ext cx="2904860" cy="707886"/>
          </a:xfrm>
          <a:prstGeom prst="rect">
            <a:avLst/>
          </a:prstGeom>
          <a:noFill/>
        </p:spPr>
        <p:txBody>
          <a:bodyPr wrap="square" rtlCol="0">
            <a:spAutoFit/>
          </a:bodyPr>
          <a:lstStyle/>
          <a:p>
            <a:pPr algn="ctr"/>
            <a:r>
              <a:rPr lang="en-US" sz="2000" b="1" i="1" dirty="0">
                <a:solidFill>
                  <a:schemeClr val="tx2"/>
                </a:solidFill>
                <a:latin typeface="Arial" panose="020B0604020202020204" pitchFamily="34" charset="0"/>
                <a:cs typeface="Arial" panose="020B0604020202020204" pitchFamily="34" charset="0"/>
              </a:rPr>
              <a:t>Scan for abstract, contact, &amp; more</a:t>
            </a:r>
          </a:p>
        </p:txBody>
      </p:sp>
      <p:pic>
        <p:nvPicPr>
          <p:cNvPr id="8" name="Picture 7" descr="A person in a suit and tie&#10;&#10;Description automatically generated">
            <a:extLst>
              <a:ext uri="{FF2B5EF4-FFF2-40B4-BE49-F238E27FC236}">
                <a16:creationId xmlns:a16="http://schemas.microsoft.com/office/drawing/2014/main" id="{9877045D-993C-F8E7-281A-BEF77BD19E5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611508" y="2147594"/>
            <a:ext cx="2008025" cy="2077003"/>
          </a:xfrm>
          <a:prstGeom prst="rect">
            <a:avLst/>
          </a:prstGeom>
        </p:spPr>
      </p:pic>
      <p:grpSp>
        <p:nvGrpSpPr>
          <p:cNvPr id="276" name="Group 275">
            <a:extLst>
              <a:ext uri="{FF2B5EF4-FFF2-40B4-BE49-F238E27FC236}">
                <a16:creationId xmlns:a16="http://schemas.microsoft.com/office/drawing/2014/main" id="{CD7F0CF2-7BF5-1421-F6A9-0AA215DBAA7F}"/>
              </a:ext>
            </a:extLst>
          </p:cNvPr>
          <p:cNvGrpSpPr/>
          <p:nvPr/>
        </p:nvGrpSpPr>
        <p:grpSpPr>
          <a:xfrm>
            <a:off x="12309400" y="30772941"/>
            <a:ext cx="17642758" cy="1209146"/>
            <a:chOff x="32929805" y="24476916"/>
            <a:chExt cx="17642758" cy="1209146"/>
          </a:xfrm>
        </p:grpSpPr>
        <p:sp>
          <p:nvSpPr>
            <p:cNvPr id="84" name="Rectangle 83">
              <a:extLst>
                <a:ext uri="{FF2B5EF4-FFF2-40B4-BE49-F238E27FC236}">
                  <a16:creationId xmlns:a16="http://schemas.microsoft.com/office/drawing/2014/main" id="{E50ECD44-D54F-6886-6196-DD04AC581AD3}"/>
                </a:ext>
              </a:extLst>
            </p:cNvPr>
            <p:cNvSpPr/>
            <p:nvPr/>
          </p:nvSpPr>
          <p:spPr>
            <a:xfrm>
              <a:off x="32929805" y="24588782"/>
              <a:ext cx="17642758" cy="1097280"/>
            </a:xfrm>
            <a:prstGeom prst="rect">
              <a:avLst/>
            </a:prstGeom>
            <a:solidFill>
              <a:schemeClr val="tx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8" name="TextBox 137">
              <a:extLst>
                <a:ext uri="{FF2B5EF4-FFF2-40B4-BE49-F238E27FC236}">
                  <a16:creationId xmlns:a16="http://schemas.microsoft.com/office/drawing/2014/main" id="{0FA1A81F-615D-1272-0373-CAD3DCE178FE}"/>
                </a:ext>
              </a:extLst>
            </p:cNvPr>
            <p:cNvSpPr txBox="1"/>
            <p:nvPr/>
          </p:nvSpPr>
          <p:spPr>
            <a:xfrm>
              <a:off x="34053959" y="24570318"/>
              <a:ext cx="11579093" cy="1097280"/>
            </a:xfrm>
            <a:prstGeom prst="rect">
              <a:avLst/>
            </a:prstGeom>
            <a:noFill/>
            <a:ln>
              <a:noFill/>
            </a:ln>
          </p:spPr>
          <p:txBody>
            <a:bodyPr wrap="square" rtlCol="0">
              <a:noAutofit/>
            </a:bodyPr>
            <a:lstStyle/>
            <a:p>
              <a:pPr algn="ctr"/>
              <a:r>
                <a:rPr lang="en-US" sz="6600" b="1" dirty="0">
                  <a:solidFill>
                    <a:schemeClr val="tx2"/>
                  </a:solidFill>
                  <a:latin typeface="Arial" panose="020B0604020202020204" pitchFamily="34" charset="0"/>
                  <a:cs typeface="Arial" panose="020B0604020202020204" pitchFamily="34" charset="0"/>
                </a:rPr>
                <a:t>Discussion &amp; Conclusions</a:t>
              </a:r>
            </a:p>
          </p:txBody>
        </p:sp>
        <p:pic>
          <p:nvPicPr>
            <p:cNvPr id="97" name="Picture 96" descr="A red and white paper with lines on it&#10;&#10;AI-generated content may be incorrect.">
              <a:extLst>
                <a:ext uri="{FF2B5EF4-FFF2-40B4-BE49-F238E27FC236}">
                  <a16:creationId xmlns:a16="http://schemas.microsoft.com/office/drawing/2014/main" id="{067DD8CD-D7B0-93E0-A304-2EA7A78D292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347126" y="24476916"/>
              <a:ext cx="1177396" cy="1177396"/>
            </a:xfrm>
            <a:prstGeom prst="rect">
              <a:avLst/>
            </a:prstGeom>
          </p:spPr>
        </p:pic>
      </p:grpSp>
      <p:sp>
        <p:nvSpPr>
          <p:cNvPr id="98" name="Rectangle 97" hidden="1">
            <a:extLst>
              <a:ext uri="{FF2B5EF4-FFF2-40B4-BE49-F238E27FC236}">
                <a16:creationId xmlns:a16="http://schemas.microsoft.com/office/drawing/2014/main" id="{F3191EAD-374D-21EE-4E75-698279957393}"/>
              </a:ext>
            </a:extLst>
          </p:cNvPr>
          <p:cNvSpPr/>
          <p:nvPr/>
        </p:nvSpPr>
        <p:spPr>
          <a:xfrm>
            <a:off x="12309399" y="35081169"/>
            <a:ext cx="17310133" cy="1097280"/>
          </a:xfrm>
          <a:prstGeom prst="rect">
            <a:avLst/>
          </a:prstGeom>
          <a:solidFill>
            <a:schemeClr val="tx1"/>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TextBox 98" hidden="1">
            <a:extLst>
              <a:ext uri="{FF2B5EF4-FFF2-40B4-BE49-F238E27FC236}">
                <a16:creationId xmlns:a16="http://schemas.microsoft.com/office/drawing/2014/main" id="{26AE0EB6-E0C9-7A08-CC9A-1E406D2205BC}"/>
              </a:ext>
            </a:extLst>
          </p:cNvPr>
          <p:cNvSpPr txBox="1"/>
          <p:nvPr/>
        </p:nvSpPr>
        <p:spPr>
          <a:xfrm>
            <a:off x="13433554" y="35062705"/>
            <a:ext cx="5984745" cy="1097280"/>
          </a:xfrm>
          <a:prstGeom prst="rect">
            <a:avLst/>
          </a:prstGeom>
          <a:noFill/>
          <a:ln>
            <a:noFill/>
          </a:ln>
        </p:spPr>
        <p:txBody>
          <a:bodyPr wrap="square" rtlCol="0">
            <a:noAutofit/>
          </a:bodyPr>
          <a:lstStyle/>
          <a:p>
            <a:pPr algn="ctr"/>
            <a:r>
              <a:rPr lang="en-US" sz="6600" b="1" dirty="0">
                <a:solidFill>
                  <a:schemeClr val="tx2"/>
                </a:solidFill>
                <a:latin typeface="Arial" panose="020B0604020202020204" pitchFamily="34" charset="0"/>
                <a:cs typeface="Arial" panose="020B0604020202020204" pitchFamily="34" charset="0"/>
              </a:rPr>
              <a:t>Conclusions</a:t>
            </a:r>
          </a:p>
        </p:txBody>
      </p:sp>
      <p:pic>
        <p:nvPicPr>
          <p:cNvPr id="102" name="Picture 101" descr="A qr code with a black background&#10;&#10;AI-generated content may be incorrect.">
            <a:extLst>
              <a:ext uri="{FF2B5EF4-FFF2-40B4-BE49-F238E27FC236}">
                <a16:creationId xmlns:a16="http://schemas.microsoft.com/office/drawing/2014/main" id="{6886AC6D-492E-9433-81B0-CC0C3FA39959}"/>
              </a:ext>
            </a:extLst>
          </p:cNvPr>
          <p:cNvPicPr>
            <a:picLocks noChangeAspect="1"/>
          </p:cNvPicPr>
          <p:nvPr/>
        </p:nvPicPr>
        <p:blipFill>
          <a:blip r:embed="rId15">
            <a:biLevel thresh="75000"/>
            <a:extLst>
              <a:ext uri="{BEBA8EAE-BF5A-486C-A8C5-ECC9F3942E4B}">
                <a14:imgProps xmlns:a14="http://schemas.microsoft.com/office/drawing/2010/main">
                  <a14:imgLayer r:embed="rId16">
                    <a14:imgEffect>
                      <a14:backgroundRemoval t="8000" b="92267" l="7600" r="92400">
                        <a14:foregroundMark x1="8400" y1="8267" x2="8400" y2="8267"/>
                        <a14:foregroundMark x1="10267" y1="8400" x2="10267" y2="8400"/>
                        <a14:foregroundMark x1="9067" y1="8267" x2="20533" y2="9067"/>
                        <a14:foregroundMark x1="9067" y1="10000" x2="9200" y2="21333"/>
                        <a14:foregroundMark x1="10533" y1="43067" x2="10533" y2="43067"/>
                        <a14:foregroundMark x1="8400" y1="39333" x2="8400" y2="39333"/>
                        <a14:foregroundMark x1="11600" y1="62000" x2="11600" y2="62000"/>
                        <a14:foregroundMark x1="8400" y1="63333" x2="8400" y2="63333"/>
                        <a14:foregroundMark x1="8400" y1="67733" x2="8400" y2="67733"/>
                        <a14:foregroundMark x1="9200" y1="76000" x2="9200" y2="76000"/>
                        <a14:foregroundMark x1="8267" y1="79067" x2="8267" y2="79067"/>
                        <a14:foregroundMark x1="19600" y1="91867" x2="11867" y2="91733"/>
                        <a14:foregroundMark x1="36400" y1="91600" x2="36400" y2="91600"/>
                        <a14:foregroundMark x1="42133" y1="91200" x2="42133" y2="91200"/>
                        <a14:foregroundMark x1="67467" y1="91333" x2="67467" y2="91333"/>
                        <a14:foregroundMark x1="88000" y1="91600" x2="88000" y2="91600"/>
                        <a14:foregroundMark x1="92400" y1="30000" x2="92400" y2="30000"/>
                        <a14:foregroundMark x1="91733" y1="78000" x2="91733" y2="78000"/>
                        <a14:foregroundMark x1="92000" y1="83200" x2="92000" y2="83200"/>
                        <a14:foregroundMark x1="9333" y1="49733" x2="9333" y2="49733"/>
                        <a14:foregroundMark x1="91467" y1="61333" x2="91467" y2="61333"/>
                        <a14:foregroundMark x1="92267" y1="49200" x2="92267" y2="49200"/>
                        <a14:foregroundMark x1="16667" y1="49600" x2="16667" y2="49600"/>
                        <a14:foregroundMark x1="76800" y1="90933" x2="76800" y2="90933"/>
                        <a14:foregroundMark x1="16533" y1="15733" x2="16533" y2="15733"/>
                        <a14:foregroundMark x1="31600" y1="9200" x2="31600" y2="9200"/>
                        <a14:foregroundMark x1="34000" y1="13600" x2="34000" y2="13600"/>
                        <a14:foregroundMark x1="44800" y1="8133" x2="44800" y2="8133"/>
                        <a14:foregroundMark x1="55200" y1="24133" x2="55200" y2="24133"/>
                        <a14:foregroundMark x1="49867" y1="24000" x2="49867" y2="24000"/>
                        <a14:foregroundMark x1="24000" y1="70533" x2="24000" y2="70533"/>
                        <a14:foregroundMark x1="16533" y1="83200" x2="16533" y2="83200"/>
                        <a14:foregroundMark x1="7733" y1="55467" x2="7733" y2="55467"/>
                        <a14:foregroundMark x1="30533" y1="84400" x2="30533" y2="84400"/>
                        <a14:foregroundMark x1="18800" y1="52533" x2="18800" y2="52533"/>
                        <a14:foregroundMark x1="16533" y1="40800" x2="16533" y2="40800"/>
                        <a14:foregroundMark x1="28133" y1="33333" x2="28133" y2="33333"/>
                        <a14:foregroundMark x1="45867" y1="54933" x2="45867" y2="54933"/>
                        <a14:foregroundMark x1="33333" y1="52000" x2="33333" y2="52000"/>
                        <a14:foregroundMark x1="46667" y1="47733" x2="46667" y2="47733"/>
                        <a14:foregroundMark x1="49467" y1="57333" x2="49467" y2="57333"/>
                        <a14:foregroundMark x1="52400" y1="90133" x2="52400" y2="90133"/>
                        <a14:foregroundMark x1="57733" y1="91200" x2="57733" y2="92267"/>
                        <a14:foregroundMark x1="42000" y1="67600" x2="42000" y2="67600"/>
                        <a14:foregroundMark x1="55067" y1="39733" x2="55067" y2="39733"/>
                        <a14:foregroundMark x1="54800" y1="18667" x2="54800" y2="18667"/>
                        <a14:foregroundMark x1="52533" y1="29200" x2="52533" y2="29200"/>
                        <a14:foregroundMark x1="76267" y1="13733" x2="76267" y2="13733"/>
                        <a14:foregroundMark x1="82933" y1="15467" x2="82933" y2="15467"/>
                        <a14:foregroundMark x1="91333" y1="16533" x2="91333" y2="16533"/>
                        <a14:foregroundMark x1="57733" y1="8667" x2="57733" y2="8667"/>
                        <a14:foregroundMark x1="67067" y1="8267" x2="67067" y2="8267"/>
                        <a14:foregroundMark x1="71067" y1="10800" x2="71067" y2="10800"/>
                        <a14:foregroundMark x1="71067" y1="18800" x2="71067" y2="18800"/>
                        <a14:foregroundMark x1="71067" y1="24667" x2="71067" y2="24667"/>
                        <a14:foregroundMark x1="68533" y1="31867" x2="68533" y2="31867"/>
                        <a14:foregroundMark x1="76133" y1="74933" x2="76133" y2="74933"/>
                        <a14:foregroundMark x1="64800" y1="55067" x2="64800" y2="55067"/>
                        <a14:backgroundMark x1="11867" y1="26933" x2="11867" y2="26933"/>
                        <a14:backgroundMark x1="9867" y1="26267" x2="19200" y2="26533"/>
                        <a14:backgroundMark x1="8800" y1="33333" x2="9067" y2="34933"/>
                        <a14:backgroundMark x1="11467" y1="34400" x2="11467" y2="34400"/>
                        <a14:backgroundMark x1="14267" y1="33867" x2="14267" y2="33867"/>
                        <a14:backgroundMark x1="13067" y1="39867" x2="13067" y2="39867"/>
                        <a14:backgroundMark x1="13733" y1="45733" x2="13733" y2="45733"/>
                        <a14:backgroundMark x1="19867" y1="21200" x2="19867" y2="21200"/>
                        <a14:backgroundMark x1="30000" y1="14000" x2="30000" y2="14000"/>
                        <a14:backgroundMark x1="31333" y1="24000" x2="31333" y2="24000"/>
                        <a14:backgroundMark x1="36267" y1="26533" x2="36267" y2="26533"/>
                        <a14:backgroundMark x1="42267" y1="24133" x2="42267" y2="24133"/>
                        <a14:backgroundMark x1="42400" y1="28800" x2="42400" y2="28800"/>
                        <a14:backgroundMark x1="41600" y1="28533" x2="41600" y2="28533"/>
                        <a14:backgroundMark x1="44000" y1="29200" x2="44000" y2="29200"/>
                        <a14:backgroundMark x1="49867" y1="26000" x2="49867" y2="26000"/>
                        <a14:backgroundMark x1="47067" y1="26800" x2="47067" y2="26800"/>
                        <a14:backgroundMark x1="44000" y1="18133" x2="44000" y2="18133"/>
                        <a14:backgroundMark x1="45600" y1="11333" x2="45600" y2="11333"/>
                        <a14:backgroundMark x1="29467" y1="16000" x2="29467" y2="16000"/>
                        <a14:backgroundMark x1="49867" y1="8533" x2="49867" y2="8533"/>
                        <a14:backgroundMark x1="8533" y1="73067" x2="8533" y2="73067"/>
                        <a14:backgroundMark x1="17467" y1="78667" x2="17467" y2="78667"/>
                        <a14:backgroundMark x1="8667" y1="58400" x2="8667" y2="58400"/>
                        <a14:backgroundMark x1="20000" y1="72000" x2="20000" y2="72000"/>
                        <a14:backgroundMark x1="21067" y1="61333" x2="21067" y2="61333"/>
                        <a14:backgroundMark x1="24400" y1="58000" x2="24400" y2="58000"/>
                        <a14:backgroundMark x1="30133" y1="60933" x2="30133" y2="60933"/>
                        <a14:backgroundMark x1="28267" y1="51467" x2="28267" y2="51467"/>
                        <a14:backgroundMark x1="33067" y1="32933" x2="33067" y2="32933"/>
                        <a14:backgroundMark x1="28267" y1="40000" x2="28267" y2="40000"/>
                        <a14:backgroundMark x1="23867" y1="41733" x2="23867" y2="41733"/>
                        <a14:backgroundMark x1="43200" y1="48933" x2="43200" y2="48933"/>
                        <a14:backgroundMark x1="36267" y1="52133" x2="36267" y2="52133"/>
                        <a14:backgroundMark x1="41333" y1="55600" x2="41333" y2="55600"/>
                        <a14:backgroundMark x1="45067" y1="60267" x2="45067" y2="60267"/>
                        <a14:backgroundMark x1="47333" y1="58533" x2="47333" y2="58533"/>
                        <a14:backgroundMark x1="49467" y1="60400" x2="49467" y2="60400"/>
                        <a14:backgroundMark x1="73467" y1="73467" x2="73467" y2="73467"/>
                        <a14:backgroundMark x1="74000" y1="61200" x2="74000" y2="61200"/>
                        <a14:backgroundMark x1="71333" y1="91200" x2="71333" y2="91200"/>
                        <a14:backgroundMark x1="47867" y1="91067" x2="47867" y2="91067"/>
                        <a14:backgroundMark x1="55200" y1="87333" x2="55200" y2="87333"/>
                        <a14:backgroundMark x1="28533" y1="50800" x2="28533" y2="50800"/>
                        <a14:backgroundMark x1="57733" y1="69200" x2="57733" y2="69200"/>
                        <a14:backgroundMark x1="53200" y1="70533" x2="53200" y2="70533"/>
                        <a14:backgroundMark x1="48533" y1="68133" x2="48533" y2="68133"/>
                        <a14:backgroundMark x1="34667" y1="65200" x2="34667" y2="65200"/>
                        <a14:backgroundMark x1="52933" y1="62933" x2="52933" y2="62933"/>
                        <a14:backgroundMark x1="41200" y1="76133" x2="41200" y2="76133"/>
                        <a14:backgroundMark x1="15467" y1="78400" x2="15467" y2="78400"/>
                        <a14:backgroundMark x1="11600" y1="80000" x2="11600" y2="80000"/>
                        <a14:backgroundMark x1="39333" y1="91600" x2="39333" y2="91600"/>
                        <a14:backgroundMark x1="41867" y1="89467" x2="41867" y2="89467"/>
                        <a14:backgroundMark x1="44000" y1="86800" x2="44000" y2="86800"/>
                        <a14:backgroundMark x1="52533" y1="75600" x2="52533" y2="75600"/>
                        <a14:backgroundMark x1="55200" y1="78933" x2="55200" y2="78933"/>
                        <a14:backgroundMark x1="57333" y1="84000" x2="57333" y2="84000"/>
                        <a14:backgroundMark x1="60133" y1="80933" x2="60133" y2="80933"/>
                        <a14:backgroundMark x1="60267" y1="86267" x2="60267" y2="86267"/>
                        <a14:backgroundMark x1="66267" y1="80533" x2="66267" y2="80533"/>
                        <a14:backgroundMark x1="68800" y1="86933" x2="68800" y2="86933"/>
                        <a14:backgroundMark x1="78267" y1="88533" x2="78267" y2="88533"/>
                        <a14:backgroundMark x1="77867" y1="83467" x2="77867" y2="83467"/>
                        <a14:backgroundMark x1="81333" y1="86133" x2="81333" y2="86133"/>
                        <a14:backgroundMark x1="65200" y1="73333" x2="65200" y2="73333"/>
                        <a14:backgroundMark x1="68133" y1="71733" x2="68133" y2="71733"/>
                        <a14:backgroundMark x1="74000" y1="68267" x2="75200" y2="68533"/>
                        <a14:backgroundMark x1="62133" y1="57867" x2="62800" y2="50533"/>
                        <a14:backgroundMark x1="58000" y1="55200" x2="58000" y2="55200"/>
                        <a14:backgroundMark x1="8800" y1="41867" x2="8800" y2="41867"/>
                        <a14:backgroundMark x1="55600" y1="42933" x2="55600" y2="42933"/>
                        <a14:backgroundMark x1="58000" y1="40267" x2="58000" y2="40267"/>
                        <a14:backgroundMark x1="11600" y1="18933" x2="11600" y2="18933"/>
                        <a14:backgroundMark x1="11867" y1="11067" x2="11867" y2="11067"/>
                        <a14:backgroundMark x1="78400" y1="11733" x2="78400" y2="11733"/>
                        <a14:backgroundMark x1="88000" y1="21200" x2="88000" y2="21200"/>
                        <a14:backgroundMark x1="88133" y1="11467" x2="88133" y2="11467"/>
                        <a14:backgroundMark x1="60133" y1="11067" x2="60133" y2="11067"/>
                        <a14:backgroundMark x1="82933" y1="74133" x2="82933" y2="74133"/>
                        <a14:backgroundMark x1="88800" y1="70533" x2="88800" y2="70533"/>
                        <a14:backgroundMark x1="88800" y1="80267" x2="88800" y2="80267"/>
                        <a14:backgroundMark x1="83333" y1="83600" x2="83333" y2="83600"/>
                        <a14:backgroundMark x1="82933" y1="91733" x2="82933" y2="91733"/>
                        <a14:backgroundMark x1="88800" y1="50400" x2="88800" y2="50400"/>
                        <a14:backgroundMark x1="91467" y1="34933" x2="91467" y2="34933"/>
                        <a14:backgroundMark x1="92267" y1="35867" x2="92267" y2="35867"/>
                        <a14:backgroundMark x1="91733" y1="35333" x2="91733" y2="35200"/>
                        <a14:backgroundMark x1="76533" y1="37467" x2="76533" y2="37467"/>
                        <a14:backgroundMark x1="72133" y1="42000" x2="72133" y2="42000"/>
                        <a14:backgroundMark x1="62133" y1="44267" x2="62133" y2="44267"/>
                        <a14:backgroundMark x1="65733" y1="40133" x2="65733" y2="40133"/>
                        <a14:backgroundMark x1="64933" y1="47600" x2="64933" y2="47600"/>
                        <a14:backgroundMark x1="70133" y1="47200" x2="70133" y2="47200"/>
                        <a14:backgroundMark x1="70800" y1="52267" x2="70800" y2="52267"/>
                        <a14:backgroundMark x1="67733" y1="55600" x2="67733" y2="55600"/>
                        <a14:backgroundMark x1="76400" y1="49600" x2="76400" y2="49600"/>
                        <a14:backgroundMark x1="81200" y1="52267" x2="81200" y2="52267"/>
                        <a14:backgroundMark x1="83333" y1="55067" x2="83333" y2="55067"/>
                        <a14:backgroundMark x1="86000" y1="59867" x2="86000" y2="59867"/>
                        <a14:backgroundMark x1="89200" y1="62267" x2="89200" y2="62267"/>
                        <a14:backgroundMark x1="78933" y1="43467" x2="78933" y2="43467"/>
                        <a14:backgroundMark x1="80667" y1="42533" x2="80667" y2="42533"/>
                        <a14:backgroundMark x1="80933" y1="31733" x2="80933" y2="31467"/>
                        <a14:backgroundMark x1="83467" y1="35200" x2="83867" y2="34267"/>
                        <a14:backgroundMark x1="85333" y1="40133" x2="86667" y2="39600"/>
                      </a14:backgroundRemoval>
                    </a14:imgEffect>
                  </a14:imgLayer>
                </a14:imgProps>
              </a:ext>
              <a:ext uri="{28A0092B-C50C-407E-A947-70E740481C1C}">
                <a14:useLocalDpi xmlns:a14="http://schemas.microsoft.com/office/drawing/2010/main" val="0"/>
              </a:ext>
            </a:extLst>
          </a:blip>
          <a:stretch>
            <a:fillRect/>
          </a:stretch>
        </p:blipFill>
        <p:spPr>
          <a:xfrm>
            <a:off x="444777" y="2304183"/>
            <a:ext cx="2008024" cy="2008024"/>
          </a:xfrm>
          <a:prstGeom prst="rect">
            <a:avLst/>
          </a:prstGeom>
        </p:spPr>
      </p:pic>
      <p:pic>
        <p:nvPicPr>
          <p:cNvPr id="110" name="Picture 109" descr="A black background with a black square&#10;&#10;AI-generated content may be incorrect." hidden="1">
            <a:extLst>
              <a:ext uri="{FF2B5EF4-FFF2-40B4-BE49-F238E27FC236}">
                <a16:creationId xmlns:a16="http://schemas.microsoft.com/office/drawing/2014/main" id="{F6D4F30D-2407-B5CE-861B-A967D4935FF4}"/>
              </a:ext>
            </a:extLst>
          </p:cNvPr>
          <p:cNvPicPr>
            <a:picLocks noChangeAspect="1"/>
          </p:cNvPicPr>
          <p:nvPr/>
        </p:nvPicPr>
        <p:blipFill>
          <a:blip r:embed="rId17">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2718023" y="35087064"/>
            <a:ext cx="1002842" cy="1002842"/>
          </a:xfrm>
          <a:prstGeom prst="rect">
            <a:avLst/>
          </a:prstGeom>
          <a:noFill/>
        </p:spPr>
      </p:pic>
      <p:sp>
        <p:nvSpPr>
          <p:cNvPr id="125" name="TextBox 124">
            <a:extLst>
              <a:ext uri="{FF2B5EF4-FFF2-40B4-BE49-F238E27FC236}">
                <a16:creationId xmlns:a16="http://schemas.microsoft.com/office/drawing/2014/main" id="{25134FF0-211D-38C1-98AC-4EEDFC3D74E7}"/>
              </a:ext>
            </a:extLst>
          </p:cNvPr>
          <p:cNvSpPr txBox="1"/>
          <p:nvPr/>
        </p:nvSpPr>
        <p:spPr>
          <a:xfrm>
            <a:off x="26223439" y="34470839"/>
            <a:ext cx="4259033" cy="492443"/>
          </a:xfrm>
          <a:prstGeom prst="rect">
            <a:avLst/>
          </a:prstGeom>
          <a:noFill/>
        </p:spPr>
        <p:txBody>
          <a:bodyPr wrap="square" rtlCol="0">
            <a:spAutoFit/>
          </a:bodyPr>
          <a:lstStyle/>
          <a:p>
            <a:pPr lvl="0" algn="ctr">
              <a:defRPr/>
            </a:pPr>
            <a:r>
              <a:rPr lang="en-US" sz="2600" b="1" dirty="0">
                <a:solidFill>
                  <a:schemeClr val="accent6"/>
                </a:solidFill>
                <a:latin typeface="Arial" panose="020B0604020202020204" pitchFamily="34" charset="0"/>
                <a:cs typeface="Arial" panose="020B0604020202020204" pitchFamily="34" charset="0"/>
              </a:rPr>
              <a:t>(Roush et al., 1996)</a:t>
            </a:r>
          </a:p>
        </p:txBody>
      </p:sp>
      <p:sp>
        <p:nvSpPr>
          <p:cNvPr id="130" name="TextBox 129">
            <a:extLst>
              <a:ext uri="{FF2B5EF4-FFF2-40B4-BE49-F238E27FC236}">
                <a16:creationId xmlns:a16="http://schemas.microsoft.com/office/drawing/2014/main" id="{5A5F50F2-1772-0459-A16E-D3379C6445E7}"/>
              </a:ext>
            </a:extLst>
          </p:cNvPr>
          <p:cNvSpPr txBox="1"/>
          <p:nvPr/>
        </p:nvSpPr>
        <p:spPr>
          <a:xfrm>
            <a:off x="18423246" y="37285712"/>
            <a:ext cx="3224173" cy="492443"/>
          </a:xfrm>
          <a:prstGeom prst="rect">
            <a:avLst/>
          </a:prstGeom>
          <a:noFill/>
        </p:spPr>
        <p:txBody>
          <a:bodyPr wrap="square" rtlCol="0">
            <a:spAutoFit/>
          </a:bodyPr>
          <a:lstStyle/>
          <a:p>
            <a:pPr lvl="0">
              <a:defRPr/>
            </a:pPr>
            <a:r>
              <a:rPr lang="en-US" sz="2600" b="1" dirty="0">
                <a:solidFill>
                  <a:schemeClr val="accent6"/>
                </a:solidFill>
                <a:latin typeface="Arial" panose="020B0604020202020204" pitchFamily="34" charset="0"/>
                <a:cs typeface="Arial" panose="020B0604020202020204" pitchFamily="34" charset="0"/>
              </a:rPr>
              <a:t>(Kidd </a:t>
            </a:r>
            <a:r>
              <a:rPr lang="en-US" sz="2600" b="1" i="1" dirty="0">
                <a:solidFill>
                  <a:schemeClr val="accent6"/>
                </a:solidFill>
                <a:latin typeface="Arial" panose="020B0604020202020204" pitchFamily="34" charset="0"/>
                <a:cs typeface="Arial" panose="020B0604020202020204" pitchFamily="34" charset="0"/>
              </a:rPr>
              <a:t>et al</a:t>
            </a:r>
            <a:r>
              <a:rPr lang="en-US" sz="2600" b="1" dirty="0">
                <a:solidFill>
                  <a:schemeClr val="accent6"/>
                </a:solidFill>
                <a:latin typeface="Arial" panose="020B0604020202020204" pitchFamily="34" charset="0"/>
                <a:cs typeface="Arial" panose="020B0604020202020204" pitchFamily="34" charset="0"/>
              </a:rPr>
              <a:t>., 2023)</a:t>
            </a:r>
          </a:p>
        </p:txBody>
      </p:sp>
      <p:sp>
        <p:nvSpPr>
          <p:cNvPr id="131" name="TextBox 130">
            <a:extLst>
              <a:ext uri="{FF2B5EF4-FFF2-40B4-BE49-F238E27FC236}">
                <a16:creationId xmlns:a16="http://schemas.microsoft.com/office/drawing/2014/main" id="{767E48C5-1C1E-C383-16B3-346FB612C115}"/>
              </a:ext>
            </a:extLst>
          </p:cNvPr>
          <p:cNvSpPr txBox="1"/>
          <p:nvPr/>
        </p:nvSpPr>
        <p:spPr>
          <a:xfrm>
            <a:off x="19821738" y="36488711"/>
            <a:ext cx="5699002" cy="492443"/>
          </a:xfrm>
          <a:prstGeom prst="rect">
            <a:avLst/>
          </a:prstGeom>
          <a:noFill/>
        </p:spPr>
        <p:txBody>
          <a:bodyPr wrap="square" rtlCol="0">
            <a:spAutoFit/>
          </a:bodyPr>
          <a:lstStyle/>
          <a:p>
            <a:pPr lvl="0">
              <a:defRPr/>
            </a:pPr>
            <a:r>
              <a:rPr lang="en-US" sz="2600" b="1" dirty="0">
                <a:solidFill>
                  <a:schemeClr val="accent6"/>
                </a:solidFill>
                <a:latin typeface="Arial" panose="020B0604020202020204" pitchFamily="34" charset="0"/>
                <a:cs typeface="Arial" panose="020B0604020202020204" pitchFamily="34" charset="0"/>
              </a:rPr>
              <a:t>(Bedford and </a:t>
            </a:r>
            <a:r>
              <a:rPr lang="en-US" sz="2600" b="1" dirty="0" err="1">
                <a:solidFill>
                  <a:schemeClr val="accent6"/>
                </a:solidFill>
                <a:latin typeface="Arial" panose="020B0604020202020204" pitchFamily="34" charset="0"/>
                <a:cs typeface="Arial" panose="020B0604020202020204" pitchFamily="34" charset="0"/>
              </a:rPr>
              <a:t>Cowieson</a:t>
            </a:r>
            <a:r>
              <a:rPr lang="en-US" sz="2600" b="1" dirty="0">
                <a:solidFill>
                  <a:schemeClr val="accent6"/>
                </a:solidFill>
                <a:latin typeface="Arial" panose="020B0604020202020204" pitchFamily="34" charset="0"/>
                <a:cs typeface="Arial" panose="020B0604020202020204" pitchFamily="34" charset="0"/>
              </a:rPr>
              <a:t>, 2020)</a:t>
            </a:r>
          </a:p>
        </p:txBody>
      </p:sp>
      <p:pic>
        <p:nvPicPr>
          <p:cNvPr id="52" name="Graphic 51">
            <a:extLst>
              <a:ext uri="{FF2B5EF4-FFF2-40B4-BE49-F238E27FC236}">
                <a16:creationId xmlns:a16="http://schemas.microsoft.com/office/drawing/2014/main" id="{86EFA2F3-D699-018A-36BD-014CF3F256A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901113" y="21022955"/>
            <a:ext cx="3209925" cy="2143125"/>
          </a:xfrm>
          <a:prstGeom prst="rect">
            <a:avLst/>
          </a:prstGeom>
        </p:spPr>
      </p:pic>
      <p:sp>
        <p:nvSpPr>
          <p:cNvPr id="12" name="TextBox 11">
            <a:extLst>
              <a:ext uri="{FF2B5EF4-FFF2-40B4-BE49-F238E27FC236}">
                <a16:creationId xmlns:a16="http://schemas.microsoft.com/office/drawing/2014/main" id="{19E11AC2-59E3-B9DD-B8BC-D31F56580906}"/>
              </a:ext>
            </a:extLst>
          </p:cNvPr>
          <p:cNvSpPr txBox="1"/>
          <p:nvPr/>
        </p:nvSpPr>
        <p:spPr>
          <a:xfrm>
            <a:off x="686127" y="18127784"/>
            <a:ext cx="11127262" cy="14859693"/>
          </a:xfrm>
          <a:prstGeom prst="rect">
            <a:avLst/>
          </a:prstGeom>
          <a:noFill/>
        </p:spPr>
        <p:txBody>
          <a:bodyPr wrap="square" rtlCol="0">
            <a:noAutofit/>
          </a:bodyPr>
          <a:lstStyle/>
          <a:p>
            <a:r>
              <a:rPr lang="en-US" sz="4400" b="1" i="1" u="sng" dirty="0">
                <a:solidFill>
                  <a:schemeClr val="bg1"/>
                </a:solidFill>
                <a:latin typeface="Arial" panose="020B0604020202020204" pitchFamily="34" charset="0"/>
                <a:cs typeface="Arial" panose="020B0604020202020204" pitchFamily="34" charset="0"/>
              </a:rPr>
              <a:t>Data:</a:t>
            </a:r>
          </a:p>
          <a:p>
            <a:endParaRPr lang="en-US"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latin typeface="Arial" panose="020B0604020202020204" pitchFamily="34" charset="0"/>
                <a:cs typeface="Arial" panose="020B0604020202020204" pitchFamily="34" charset="0"/>
              </a:rPr>
              <a:t>Commercial NIRS readings</a:t>
            </a:r>
          </a:p>
          <a:p>
            <a:pPr marL="1028700" lvl="1"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Proximate Composition</a:t>
            </a:r>
          </a:p>
          <a:p>
            <a:pPr marL="1028700" lvl="1" indent="-571500">
              <a:buFont typeface="Arial" panose="020B0604020202020204" pitchFamily="34" charset="0"/>
              <a:buChar char="•"/>
            </a:pPr>
            <a:endParaRPr lang="en-US" sz="600" b="1" dirty="0">
              <a:solidFill>
                <a:schemeClr val="bg1"/>
              </a:solidFill>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Energy</a:t>
            </a:r>
            <a:br>
              <a:rPr lang="en-US" sz="3600" b="1" dirty="0">
                <a:solidFill>
                  <a:schemeClr val="bg1"/>
                </a:solidFill>
                <a:latin typeface="Arial" panose="020B0604020202020204" pitchFamily="34" charset="0"/>
                <a:cs typeface="Arial" panose="020B0604020202020204" pitchFamily="34" charset="0"/>
              </a:rPr>
            </a:br>
            <a:endParaRPr lang="en-US" sz="600" b="1" dirty="0">
              <a:solidFill>
                <a:schemeClr val="bg1"/>
              </a:solidFill>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Fiber Composition</a:t>
            </a:r>
          </a:p>
          <a:p>
            <a:pPr marL="1028700" lvl="1" indent="-571500">
              <a:buFont typeface="Arial" panose="020B0604020202020204" pitchFamily="34" charset="0"/>
              <a:buChar char="•"/>
            </a:pPr>
            <a:endParaRPr lang="en-US" sz="600" b="1" dirty="0">
              <a:solidFill>
                <a:schemeClr val="bg1"/>
              </a:solidFill>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SID AMINO Acids</a:t>
            </a:r>
          </a:p>
          <a:p>
            <a:pPr marL="1028700" lvl="1" indent="-571500">
              <a:buFont typeface="Arial" panose="020B0604020202020204" pitchFamily="34" charset="0"/>
              <a:buChar char="•"/>
            </a:pPr>
            <a:r>
              <a:rPr lang="en-US" sz="600" b="1" dirty="0">
                <a:solidFill>
                  <a:schemeClr val="bg1"/>
                </a:solidFill>
                <a:latin typeface="Arial" panose="020B0604020202020204" pitchFamily="34" charset="0"/>
                <a:cs typeface="Arial" panose="020B0604020202020204" pitchFamily="34" charset="0"/>
              </a:rPr>
              <a:t>3</a:t>
            </a:r>
          </a:p>
          <a:p>
            <a:pPr marL="1028700" lvl="1"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Quality parameters</a:t>
            </a:r>
          </a:p>
          <a:p>
            <a:pPr marL="1028700" lvl="1" indent="-571500">
              <a:buFont typeface="Arial" panose="020B0604020202020204" pitchFamily="34" charset="0"/>
              <a:buChar char="•"/>
            </a:pPr>
            <a:endParaRPr lang="en-US" sz="20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latin typeface="Arial" panose="020B0604020202020204" pitchFamily="34" charset="0"/>
                <a:cs typeface="Arial" panose="020B0604020202020204" pitchFamily="34" charset="0"/>
              </a:rPr>
              <a:t>Years: </a:t>
            </a:r>
            <a:r>
              <a:rPr lang="en-US" sz="4000" b="1" dirty="0">
                <a:solidFill>
                  <a:schemeClr val="bg1"/>
                </a:solidFill>
                <a:latin typeface="Arial" panose="020B0604020202020204" pitchFamily="34" charset="0"/>
                <a:cs typeface="Arial" panose="020B0604020202020204" pitchFamily="34" charset="0"/>
              </a:rPr>
              <a:t>2019 to 2024</a:t>
            </a:r>
          </a:p>
          <a:p>
            <a:pPr marL="571500" indent="-571500">
              <a:buFont typeface="Arial" panose="020B0604020202020204" pitchFamily="34" charset="0"/>
              <a:buChar char="•"/>
            </a:pPr>
            <a:endParaRPr lang="en-US"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latin typeface="Arial" panose="020B0604020202020204" pitchFamily="34" charset="0"/>
                <a:cs typeface="Arial" panose="020B0604020202020204" pitchFamily="34" charset="0"/>
              </a:rPr>
              <a:t>Ingredients: </a:t>
            </a:r>
          </a:p>
          <a:p>
            <a:pPr lvl="1"/>
            <a:br>
              <a:rPr lang="en-US" sz="2000" b="1" dirty="0">
                <a:solidFill>
                  <a:schemeClr val="bg1"/>
                </a:solidFill>
                <a:latin typeface="Arial" panose="020B0604020202020204" pitchFamily="34" charset="0"/>
                <a:cs typeface="Arial" panose="020B0604020202020204" pitchFamily="34" charset="0"/>
              </a:rPr>
            </a:br>
            <a:br>
              <a:rPr lang="en-US" sz="3600" b="1" dirty="0">
                <a:solidFill>
                  <a:schemeClr val="bg1"/>
                </a:solidFill>
                <a:latin typeface="Arial" panose="020B0604020202020204" pitchFamily="34" charset="0"/>
                <a:cs typeface="Arial" panose="020B0604020202020204" pitchFamily="34" charset="0"/>
              </a:rPr>
            </a:br>
            <a:br>
              <a:rPr lang="en-US" sz="3600" b="1" dirty="0">
                <a:solidFill>
                  <a:schemeClr val="bg1"/>
                </a:solidFill>
                <a:latin typeface="Arial" panose="020B0604020202020204" pitchFamily="34" charset="0"/>
                <a:cs typeface="Arial" panose="020B0604020202020204" pitchFamily="34" charset="0"/>
              </a:rPr>
            </a:br>
            <a:endParaRPr lang="en-US" sz="3600" b="1" dirty="0">
              <a:solidFill>
                <a:schemeClr val="bg1"/>
              </a:solidFill>
              <a:latin typeface="Arial" panose="020B0604020202020204" pitchFamily="34" charset="0"/>
              <a:cs typeface="Arial" panose="020B0604020202020204" pitchFamily="34" charset="0"/>
            </a:endParaRPr>
          </a:p>
          <a:p>
            <a:pPr lvl="1"/>
            <a:endParaRPr lang="en-US" sz="900" b="1" dirty="0">
              <a:solidFill>
                <a:schemeClr val="bg1"/>
              </a:solidFill>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1200"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latin typeface="Arial" panose="020B0604020202020204" pitchFamily="34" charset="0"/>
                <a:cs typeface="Arial" panose="020B0604020202020204" pitchFamily="34" charset="0"/>
              </a:rPr>
              <a:t>Sources: </a:t>
            </a:r>
          </a:p>
          <a:p>
            <a:pPr marL="1028700" lvl="1" indent="-571500">
              <a:buBlip>
                <a:blip r:embed="rId21"/>
              </a:buBlip>
            </a:pPr>
            <a:r>
              <a:rPr lang="en-US" sz="3600" b="1" dirty="0">
                <a:solidFill>
                  <a:schemeClr val="bg1"/>
                </a:solidFill>
                <a:latin typeface="Arial" panose="020B0604020202020204" pitchFamily="34" charset="0"/>
                <a:cs typeface="Arial" panose="020B0604020202020204" pitchFamily="34" charset="0"/>
              </a:rPr>
              <a:t>Argentina (</a:t>
            </a:r>
            <a:r>
              <a:rPr lang="en-US" sz="3600" b="1" dirty="0">
                <a:latin typeface="Arial" panose="020B0604020202020204" pitchFamily="34" charset="0"/>
                <a:cs typeface="Arial" panose="020B0604020202020204" pitchFamily="34" charset="0"/>
              </a:rPr>
              <a:t>ARG</a:t>
            </a:r>
            <a:r>
              <a:rPr lang="en-US" sz="3600" b="1" dirty="0">
                <a:solidFill>
                  <a:schemeClr val="bg1"/>
                </a:solidFill>
                <a:latin typeface="Arial" panose="020B0604020202020204" pitchFamily="34" charset="0"/>
                <a:cs typeface="Arial" panose="020B0604020202020204" pitchFamily="34" charset="0"/>
              </a:rPr>
              <a:t>)</a:t>
            </a:r>
          </a:p>
          <a:p>
            <a:pPr marL="1028700" lvl="1" indent="-571500">
              <a:buBlip>
                <a:blip r:embed="rId21"/>
              </a:buBlip>
            </a:pPr>
            <a:endParaRPr lang="en-US" sz="700" b="1" dirty="0">
              <a:solidFill>
                <a:schemeClr val="bg1"/>
              </a:solidFill>
              <a:latin typeface="Arial" panose="020B0604020202020204" pitchFamily="34" charset="0"/>
              <a:cs typeface="Arial" panose="020B0604020202020204" pitchFamily="34" charset="0"/>
            </a:endParaRPr>
          </a:p>
          <a:p>
            <a:pPr marL="1028700" lvl="1" indent="-571500">
              <a:buBlip>
                <a:blip r:embed="rId22"/>
              </a:buBlip>
            </a:pPr>
            <a:r>
              <a:rPr lang="en-US" sz="3600" b="1" dirty="0">
                <a:solidFill>
                  <a:schemeClr val="bg1"/>
                </a:solidFill>
                <a:latin typeface="Arial" panose="020B0604020202020204" pitchFamily="34" charset="0"/>
                <a:cs typeface="Arial" panose="020B0604020202020204" pitchFamily="34" charset="0"/>
              </a:rPr>
              <a:t>Brazil (</a:t>
            </a:r>
            <a:r>
              <a:rPr lang="en-US" sz="3600" b="1" dirty="0">
                <a:latin typeface="Arial" panose="020B0604020202020204" pitchFamily="34" charset="0"/>
                <a:cs typeface="Arial" panose="020B0604020202020204" pitchFamily="34" charset="0"/>
              </a:rPr>
              <a:t>BRA</a:t>
            </a:r>
            <a:r>
              <a:rPr lang="en-US" sz="3600" b="1" dirty="0">
                <a:solidFill>
                  <a:schemeClr val="bg1"/>
                </a:solidFill>
                <a:latin typeface="Arial" panose="020B0604020202020204" pitchFamily="34" charset="0"/>
                <a:cs typeface="Arial" panose="020B0604020202020204" pitchFamily="34" charset="0"/>
              </a:rPr>
              <a:t>)</a:t>
            </a:r>
          </a:p>
          <a:p>
            <a:pPr marL="1028700" lvl="1" indent="-571500">
              <a:buBlip>
                <a:blip r:embed="rId22"/>
              </a:buBlip>
            </a:pPr>
            <a:endParaRPr lang="en-US" sz="700" b="1" dirty="0">
              <a:solidFill>
                <a:schemeClr val="bg1"/>
              </a:solidFill>
              <a:latin typeface="Arial" panose="020B0604020202020204" pitchFamily="34" charset="0"/>
              <a:cs typeface="Arial" panose="020B0604020202020204" pitchFamily="34" charset="0"/>
            </a:endParaRPr>
          </a:p>
          <a:p>
            <a:pPr marL="1028700" lvl="1" indent="-571500">
              <a:buBlip>
                <a:blip r:embed="rId23"/>
              </a:buBlip>
            </a:pPr>
            <a:r>
              <a:rPr lang="en-US" sz="3600" b="1" dirty="0">
                <a:solidFill>
                  <a:schemeClr val="bg1"/>
                </a:solidFill>
                <a:latin typeface="Arial" panose="020B0604020202020204" pitchFamily="34" charset="0"/>
                <a:cs typeface="Arial" panose="020B0604020202020204" pitchFamily="34" charset="0"/>
              </a:rPr>
              <a:t>United States (</a:t>
            </a:r>
            <a:r>
              <a:rPr lang="en-US" sz="3600" b="1" dirty="0">
                <a:latin typeface="Arial" panose="020B0604020202020204" pitchFamily="34" charset="0"/>
                <a:cs typeface="Arial" panose="020B0604020202020204" pitchFamily="34" charset="0"/>
              </a:rPr>
              <a:t>USA</a:t>
            </a:r>
            <a:r>
              <a:rPr lang="en-US" sz="3600" b="1" dirty="0">
                <a:solidFill>
                  <a:schemeClr val="bg1"/>
                </a:solidFill>
                <a:latin typeface="Arial" panose="020B0604020202020204" pitchFamily="34" charset="0"/>
                <a:cs typeface="Arial" panose="020B0604020202020204" pitchFamily="34" charset="0"/>
              </a:rPr>
              <a:t>)</a:t>
            </a:r>
            <a:endParaRPr lang="en-US" sz="1000" b="1" dirty="0">
              <a:solidFill>
                <a:schemeClr val="bg1"/>
              </a:solidFill>
              <a:latin typeface="Arial" panose="020B0604020202020204" pitchFamily="34" charset="0"/>
              <a:cs typeface="Arial" panose="020B0604020202020204" pitchFamily="34" charset="0"/>
            </a:endParaRPr>
          </a:p>
          <a:p>
            <a:endParaRPr lang="en-US" sz="2800" b="1" dirty="0">
              <a:solidFill>
                <a:schemeClr val="bg1"/>
              </a:solidFill>
              <a:latin typeface="Arial" panose="020B0604020202020204" pitchFamily="34" charset="0"/>
              <a:cs typeface="Arial" panose="020B0604020202020204" pitchFamily="34" charset="0"/>
            </a:endParaRPr>
          </a:p>
          <a:p>
            <a:r>
              <a:rPr lang="en-US" sz="4400" b="1" i="1" u="sng" dirty="0">
                <a:solidFill>
                  <a:schemeClr val="bg1"/>
                </a:solidFill>
                <a:latin typeface="Arial" panose="020B0604020202020204" pitchFamily="34" charset="0"/>
                <a:cs typeface="Arial" panose="020B0604020202020204" pitchFamily="34" charset="0"/>
              </a:rPr>
              <a:t>Cluster Analysis:</a:t>
            </a:r>
          </a:p>
          <a:p>
            <a:pPr marL="571500" indent="-571500">
              <a:buFont typeface="Arial" panose="020B0604020202020204" pitchFamily="34" charset="0"/>
              <a:buChar char="•"/>
            </a:pPr>
            <a:endParaRPr lang="en-US" b="1"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latin typeface="Arial" panose="020B0604020202020204" pitchFamily="34" charset="0"/>
                <a:cs typeface="Arial" panose="020B0604020202020204" pitchFamily="34" charset="0"/>
              </a:rPr>
              <a:t>Composition standardized to 88% DM</a:t>
            </a:r>
          </a:p>
          <a:p>
            <a:pPr marL="571500" indent="-571500">
              <a:buFont typeface="Arial" panose="020B0604020202020204" pitchFamily="34" charset="0"/>
              <a:buChar char="•"/>
            </a:pPr>
            <a:endParaRPr lang="en-US" sz="12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latin typeface="Arial" panose="020B0604020202020204" pitchFamily="34" charset="0"/>
                <a:cs typeface="Arial" panose="020B0604020202020204" pitchFamily="34" charset="0"/>
              </a:rPr>
              <a:t>K-means: </a:t>
            </a:r>
            <a:r>
              <a:rPr lang="en-US" sz="4000" b="1" dirty="0">
                <a:solidFill>
                  <a:schemeClr val="bg1"/>
                </a:solidFill>
                <a:latin typeface="Arial" panose="020B0604020202020204" pitchFamily="34" charset="0"/>
                <a:cs typeface="Arial" panose="020B0604020202020204" pitchFamily="34" charset="0"/>
              </a:rPr>
              <a:t>K = 3 per ingredient and source</a:t>
            </a:r>
          </a:p>
          <a:p>
            <a:pPr marL="1028700" lvl="1" indent="-571500">
              <a:buFont typeface="Arial" panose="020B0604020202020204" pitchFamily="34" charset="0"/>
              <a:buChar char="•"/>
            </a:pPr>
            <a:r>
              <a:rPr lang="en-US" sz="3600" b="1" dirty="0">
                <a:solidFill>
                  <a:schemeClr val="bg1"/>
                </a:solidFill>
                <a:latin typeface="Arial" panose="020B0604020202020204" pitchFamily="34" charset="0"/>
                <a:cs typeface="Arial" panose="020B0604020202020204" pitchFamily="34" charset="0"/>
              </a:rPr>
              <a:t>Based on proximate values</a:t>
            </a:r>
          </a:p>
        </p:txBody>
      </p:sp>
      <p:pic>
        <p:nvPicPr>
          <p:cNvPr id="14" name="Graphic 13">
            <a:extLst>
              <a:ext uri="{FF2B5EF4-FFF2-40B4-BE49-F238E27FC236}">
                <a16:creationId xmlns:a16="http://schemas.microsoft.com/office/drawing/2014/main" id="{D3B6864C-8075-1C2D-7F7C-6DBA5D89AAE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145149" y="25813313"/>
            <a:ext cx="1146455" cy="976610"/>
          </a:xfrm>
          <a:prstGeom prst="rect">
            <a:avLst/>
          </a:prstGeom>
        </p:spPr>
      </p:pic>
      <p:pic>
        <p:nvPicPr>
          <p:cNvPr id="19" name="Graphic 18">
            <a:extLst>
              <a:ext uri="{FF2B5EF4-FFF2-40B4-BE49-F238E27FC236}">
                <a16:creationId xmlns:a16="http://schemas.microsoft.com/office/drawing/2014/main" id="{0B0FF740-AB29-7B09-DAA4-E081C73E188D}"/>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6947842" y="25883076"/>
            <a:ext cx="868287" cy="868287"/>
          </a:xfrm>
          <a:prstGeom prst="rect">
            <a:avLst/>
          </a:prstGeom>
        </p:spPr>
      </p:pic>
      <p:pic>
        <p:nvPicPr>
          <p:cNvPr id="26" name="Graphic 25">
            <a:extLst>
              <a:ext uri="{FF2B5EF4-FFF2-40B4-BE49-F238E27FC236}">
                <a16:creationId xmlns:a16="http://schemas.microsoft.com/office/drawing/2014/main" id="{1B7166BA-A830-D4F7-26FD-3B0292FFF7D6}"/>
              </a:ext>
            </a:extLst>
          </p:cNvPr>
          <p:cNvPicPr>
            <a:picLocks noChangeAspect="1"/>
          </p:cNvPicPr>
          <p:nvPr/>
        </p:nvPicPr>
        <p:blipFill>
          <a:blip r:embed="rId28">
            <a:extLst>
              <a:ext uri="{96DAC541-7B7A-43D3-8B79-37D633B846F1}">
                <asvg:svgBlip xmlns:asvg="http://schemas.microsoft.com/office/drawing/2016/SVG/main" r:embed="rId29"/>
              </a:ext>
            </a:extLst>
          </a:blip>
          <a:srcRect l="19065" t="13508" r="22485" b="16651"/>
          <a:stretch>
            <a:fillRect/>
          </a:stretch>
        </p:blipFill>
        <p:spPr>
          <a:xfrm rot="1275068">
            <a:off x="1477131" y="25673203"/>
            <a:ext cx="1003801" cy="1199447"/>
          </a:xfrm>
          <a:prstGeom prst="rect">
            <a:avLst/>
          </a:prstGeom>
        </p:spPr>
      </p:pic>
      <p:sp>
        <p:nvSpPr>
          <p:cNvPr id="30" name="TextBox 29">
            <a:extLst>
              <a:ext uri="{FF2B5EF4-FFF2-40B4-BE49-F238E27FC236}">
                <a16:creationId xmlns:a16="http://schemas.microsoft.com/office/drawing/2014/main" id="{D9D6B2E8-666D-7508-17E9-2D2A25FFE58E}"/>
              </a:ext>
            </a:extLst>
          </p:cNvPr>
          <p:cNvSpPr txBox="1"/>
          <p:nvPr/>
        </p:nvSpPr>
        <p:spPr>
          <a:xfrm>
            <a:off x="-471326" y="24706050"/>
            <a:ext cx="5004213" cy="1138773"/>
          </a:xfrm>
          <a:prstGeom prst="rect">
            <a:avLst/>
          </a:prstGeom>
          <a:noFill/>
        </p:spPr>
        <p:txBody>
          <a:bodyPr wrap="square" rtlCol="0">
            <a:spAutoFit/>
          </a:bodyPr>
          <a:lstStyle/>
          <a:p>
            <a:pPr algn="ctr"/>
            <a:r>
              <a:rPr lang="pt-BR" sz="3600" b="1" dirty="0">
                <a:solidFill>
                  <a:schemeClr val="bg1"/>
                </a:solidFill>
                <a:latin typeface="Arial" panose="020B0604020202020204" pitchFamily="34" charset="0"/>
                <a:cs typeface="Arial" panose="020B0604020202020204" pitchFamily="34" charset="0"/>
              </a:rPr>
              <a:t>Corn</a:t>
            </a:r>
            <a:br>
              <a:rPr lang="pt-BR" sz="3200" b="1" dirty="0">
                <a:solidFill>
                  <a:schemeClr val="bg1"/>
                </a:solidFill>
                <a:latin typeface="Arial" panose="020B0604020202020204" pitchFamily="34" charset="0"/>
                <a:cs typeface="Arial" panose="020B0604020202020204" pitchFamily="34" charset="0"/>
              </a:rPr>
            </a:br>
            <a:r>
              <a:rPr lang="pt-BR" sz="3200" b="1" dirty="0">
                <a:solidFill>
                  <a:schemeClr val="bg1"/>
                </a:solidFill>
                <a:latin typeface="Arial" panose="020B0604020202020204" pitchFamily="34" charset="0"/>
                <a:cs typeface="Arial" panose="020B0604020202020204" pitchFamily="34" charset="0"/>
              </a:rPr>
              <a:t> (N = 65,472)</a:t>
            </a:r>
          </a:p>
        </p:txBody>
      </p:sp>
      <p:sp>
        <p:nvSpPr>
          <p:cNvPr id="32" name="TextBox 31">
            <a:extLst>
              <a:ext uri="{FF2B5EF4-FFF2-40B4-BE49-F238E27FC236}">
                <a16:creationId xmlns:a16="http://schemas.microsoft.com/office/drawing/2014/main" id="{2EFC01BA-4AD4-D487-5AD7-F494BB0E757B}"/>
              </a:ext>
            </a:extLst>
          </p:cNvPr>
          <p:cNvSpPr txBox="1"/>
          <p:nvPr/>
        </p:nvSpPr>
        <p:spPr>
          <a:xfrm>
            <a:off x="5818357" y="24696640"/>
            <a:ext cx="3009047" cy="1138773"/>
          </a:xfrm>
          <a:prstGeom prst="rect">
            <a:avLst/>
          </a:prstGeom>
          <a:noFill/>
        </p:spPr>
        <p:txBody>
          <a:bodyPr wrap="square" rtlCol="0">
            <a:spAutoFit/>
          </a:bodyPr>
          <a:lstStyle/>
          <a:p>
            <a:pPr algn="ctr"/>
            <a:r>
              <a:rPr lang="pt-BR" sz="3600" b="1" dirty="0">
                <a:solidFill>
                  <a:schemeClr val="bg1"/>
                </a:solidFill>
                <a:latin typeface="Arial" panose="020B0604020202020204" pitchFamily="34" charset="0"/>
                <a:cs typeface="Arial" panose="020B0604020202020204" pitchFamily="34" charset="0"/>
              </a:rPr>
              <a:t>SBM</a:t>
            </a:r>
            <a:br>
              <a:rPr lang="pt-BR" sz="3200" b="1" dirty="0">
                <a:solidFill>
                  <a:schemeClr val="bg1"/>
                </a:solidFill>
                <a:latin typeface="Arial" panose="020B0604020202020204" pitchFamily="34" charset="0"/>
                <a:cs typeface="Arial" panose="020B0604020202020204" pitchFamily="34" charset="0"/>
              </a:rPr>
            </a:br>
            <a:r>
              <a:rPr lang="pt-BR" sz="3200" b="1" dirty="0">
                <a:solidFill>
                  <a:schemeClr val="bg1"/>
                </a:solidFill>
                <a:latin typeface="Arial" panose="020B0604020202020204" pitchFamily="34" charset="0"/>
                <a:cs typeface="Arial" panose="020B0604020202020204" pitchFamily="34" charset="0"/>
              </a:rPr>
              <a:t>(N = 82,687)</a:t>
            </a:r>
          </a:p>
        </p:txBody>
      </p:sp>
      <p:sp>
        <p:nvSpPr>
          <p:cNvPr id="43" name="TextBox 42">
            <a:extLst>
              <a:ext uri="{FF2B5EF4-FFF2-40B4-BE49-F238E27FC236}">
                <a16:creationId xmlns:a16="http://schemas.microsoft.com/office/drawing/2014/main" id="{940516AA-1132-B41D-DE5E-066D38D317A8}"/>
              </a:ext>
            </a:extLst>
          </p:cNvPr>
          <p:cNvSpPr txBox="1"/>
          <p:nvPr/>
        </p:nvSpPr>
        <p:spPr>
          <a:xfrm>
            <a:off x="3355693" y="24706049"/>
            <a:ext cx="2716338" cy="1138773"/>
          </a:xfrm>
          <a:prstGeom prst="rect">
            <a:avLst/>
          </a:prstGeom>
          <a:noFill/>
        </p:spPr>
        <p:txBody>
          <a:bodyPr wrap="square" rtlCol="0">
            <a:spAutoFit/>
          </a:bodyPr>
          <a:lstStyle/>
          <a:p>
            <a:pPr algn="ctr"/>
            <a:r>
              <a:rPr lang="pt-BR" sz="3600" b="1" dirty="0">
                <a:solidFill>
                  <a:schemeClr val="bg1"/>
                </a:solidFill>
                <a:latin typeface="Arial" panose="020B0604020202020204" pitchFamily="34" charset="0"/>
                <a:cs typeface="Arial" panose="020B0604020202020204" pitchFamily="34" charset="0"/>
              </a:rPr>
              <a:t>Wheat</a:t>
            </a:r>
            <a:br>
              <a:rPr lang="pt-BR" sz="3200" b="1" dirty="0">
                <a:solidFill>
                  <a:schemeClr val="bg1"/>
                </a:solidFill>
                <a:latin typeface="Arial" panose="020B0604020202020204" pitchFamily="34" charset="0"/>
                <a:cs typeface="Arial" panose="020B0604020202020204" pitchFamily="34" charset="0"/>
              </a:rPr>
            </a:br>
            <a:r>
              <a:rPr lang="pt-BR" sz="3200" b="1" dirty="0">
                <a:solidFill>
                  <a:schemeClr val="bg1"/>
                </a:solidFill>
                <a:latin typeface="Arial" panose="020B0604020202020204" pitchFamily="34" charset="0"/>
                <a:cs typeface="Arial" panose="020B0604020202020204" pitchFamily="34" charset="0"/>
              </a:rPr>
              <a:t>(N = 2,129)</a:t>
            </a:r>
          </a:p>
        </p:txBody>
      </p:sp>
      <p:sp>
        <p:nvSpPr>
          <p:cNvPr id="45" name="TextBox 44">
            <a:extLst>
              <a:ext uri="{FF2B5EF4-FFF2-40B4-BE49-F238E27FC236}">
                <a16:creationId xmlns:a16="http://schemas.microsoft.com/office/drawing/2014/main" id="{439F15F9-A018-78DB-AC32-A894231FADAF}"/>
              </a:ext>
            </a:extLst>
          </p:cNvPr>
          <p:cNvSpPr txBox="1"/>
          <p:nvPr/>
        </p:nvSpPr>
        <p:spPr>
          <a:xfrm>
            <a:off x="592487" y="32893759"/>
            <a:ext cx="11220902" cy="1481721"/>
          </a:xfrm>
          <a:prstGeom prst="rect">
            <a:avLst/>
          </a:prstGeom>
          <a:noFill/>
        </p:spPr>
        <p:txBody>
          <a:bodyPr wrap="square" rtlCol="0">
            <a:noAutofit/>
          </a:bodyPr>
          <a:lstStyle/>
          <a:p>
            <a:r>
              <a:rPr lang="en-US" sz="4400" b="1" i="1" u="sng" dirty="0">
                <a:solidFill>
                  <a:schemeClr val="bg1"/>
                </a:solidFill>
                <a:latin typeface="Arial" panose="020B0604020202020204" pitchFamily="34" charset="0"/>
                <a:cs typeface="Arial" panose="020B0604020202020204" pitchFamily="34" charset="0"/>
              </a:rPr>
              <a:t>Cluster Feed </a:t>
            </a:r>
            <a:r>
              <a:rPr lang="en-US" sz="4400" b="1" i="1" u="sng" dirty="0" err="1">
                <a:solidFill>
                  <a:schemeClr val="bg1"/>
                </a:solidFill>
                <a:latin typeface="Arial" panose="020B0604020202020204" pitchFamily="34" charset="0"/>
                <a:cs typeface="Arial" panose="020B0604020202020204" pitchFamily="34" charset="0"/>
              </a:rPr>
              <a:t>Formulaiton</a:t>
            </a:r>
            <a:r>
              <a:rPr lang="en-US" sz="4400" b="1" i="1" u="sng" dirty="0">
                <a:solidFill>
                  <a:schemeClr val="bg1"/>
                </a:solidFill>
                <a:latin typeface="Arial" panose="020B0604020202020204" pitchFamily="34" charset="0"/>
                <a:cs typeface="Arial" panose="020B0604020202020204" pitchFamily="34" charset="0"/>
              </a:rPr>
              <a:t>: </a:t>
            </a:r>
          </a:p>
          <a:p>
            <a:endParaRPr lang="en-US" sz="1200" b="1" i="1" u="sng" dirty="0">
              <a:solidFill>
                <a:schemeClr val="bg1"/>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4000" b="1" dirty="0">
                <a:solidFill>
                  <a:schemeClr val="bg1"/>
                </a:solidFill>
                <a:latin typeface="Arial" panose="020B0604020202020204" pitchFamily="34" charset="0"/>
                <a:cs typeface="Arial" panose="020B0604020202020204" pitchFamily="34" charset="0"/>
              </a:rPr>
              <a:t>Worst case scenario diets with high antinutrient content (</a:t>
            </a:r>
            <a:r>
              <a:rPr lang="en-US" sz="4000" b="1" dirty="0">
                <a:latin typeface="Arial" panose="020B0604020202020204" pitchFamily="34" charset="0"/>
                <a:cs typeface="Arial" panose="020B0604020202020204" pitchFamily="34" charset="0"/>
              </a:rPr>
              <a:t>Phytic P, Total NSP, and Lignin</a:t>
            </a:r>
            <a:r>
              <a:rPr lang="en-US" sz="4000" b="1" dirty="0">
                <a:solidFill>
                  <a:schemeClr val="bg1"/>
                </a:solidFill>
                <a:latin typeface="Arial" panose="020B0604020202020204" pitchFamily="34" charset="0"/>
                <a:cs typeface="Arial" panose="020B0604020202020204" pitchFamily="34" charset="0"/>
              </a:rPr>
              <a:t>) for each source</a:t>
            </a:r>
            <a:endParaRPr lang="en-US" sz="3600" b="1" dirty="0">
              <a:solidFill>
                <a:schemeClr val="bg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6CFF5777-8A85-2FC1-9324-AE0255D5B091}"/>
              </a:ext>
            </a:extLst>
          </p:cNvPr>
          <p:cNvSpPr txBox="1"/>
          <p:nvPr/>
        </p:nvSpPr>
        <p:spPr>
          <a:xfrm>
            <a:off x="1293886" y="36086652"/>
            <a:ext cx="3441968" cy="646331"/>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Nutrient Matrix</a:t>
            </a:r>
          </a:p>
        </p:txBody>
      </p:sp>
      <p:sp>
        <p:nvSpPr>
          <p:cNvPr id="48" name="TextBox 47">
            <a:extLst>
              <a:ext uri="{FF2B5EF4-FFF2-40B4-BE49-F238E27FC236}">
                <a16:creationId xmlns:a16="http://schemas.microsoft.com/office/drawing/2014/main" id="{EFF03740-681E-A2B8-0C2A-CDD81BA6A049}"/>
              </a:ext>
            </a:extLst>
          </p:cNvPr>
          <p:cNvSpPr txBox="1"/>
          <p:nvPr/>
        </p:nvSpPr>
        <p:spPr>
          <a:xfrm>
            <a:off x="7322880" y="36095581"/>
            <a:ext cx="3441968" cy="646331"/>
          </a:xfrm>
          <a:prstGeom prst="rect">
            <a:avLst/>
          </a:prstGeom>
          <a:noFill/>
        </p:spPr>
        <p:txBody>
          <a:bodyPr wrap="none" rtlCol="0">
            <a:spAutoFit/>
          </a:bodyPr>
          <a:lstStyle/>
          <a:p>
            <a:r>
              <a:rPr lang="en-US" sz="3600" b="1" dirty="0">
                <a:latin typeface="Arial" panose="020B0604020202020204" pitchFamily="34" charset="0"/>
                <a:cs typeface="Arial" panose="020B0604020202020204" pitchFamily="34" charset="0"/>
              </a:rPr>
              <a:t>Nutrient Matrix</a:t>
            </a:r>
          </a:p>
        </p:txBody>
      </p:sp>
      <p:sp>
        <p:nvSpPr>
          <p:cNvPr id="49" name="Rectangle: Rounded Corners 48">
            <a:extLst>
              <a:ext uri="{FF2B5EF4-FFF2-40B4-BE49-F238E27FC236}">
                <a16:creationId xmlns:a16="http://schemas.microsoft.com/office/drawing/2014/main" id="{FFA4DD25-D6FA-35EC-2F7F-810EFE59983F}"/>
              </a:ext>
            </a:extLst>
          </p:cNvPr>
          <p:cNvSpPr/>
          <p:nvPr/>
        </p:nvSpPr>
        <p:spPr>
          <a:xfrm>
            <a:off x="686128" y="36784020"/>
            <a:ext cx="4567332" cy="23431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BC29C91-C8FD-B562-8E93-02B025F7D788}"/>
              </a:ext>
            </a:extLst>
          </p:cNvPr>
          <p:cNvSpPr txBox="1"/>
          <p:nvPr/>
        </p:nvSpPr>
        <p:spPr>
          <a:xfrm>
            <a:off x="856048" y="36799862"/>
            <a:ext cx="4196681" cy="367146"/>
          </a:xfrm>
          <a:prstGeom prst="rect">
            <a:avLst/>
          </a:prstGeom>
          <a:noFill/>
        </p:spPr>
        <p:txBody>
          <a:bodyPr wrap="square" rtlCol="0">
            <a:noAutofit/>
          </a:bodyPr>
          <a:lstStyle/>
          <a:p>
            <a:pPr algn="ctr"/>
            <a:r>
              <a:rPr lang="en-US" sz="3200" b="1" dirty="0">
                <a:solidFill>
                  <a:schemeClr val="bg1"/>
                </a:solidFill>
              </a:rPr>
              <a:t>Source Average Value</a:t>
            </a:r>
          </a:p>
        </p:txBody>
      </p:sp>
      <p:sp>
        <p:nvSpPr>
          <p:cNvPr id="56" name="TextBox 55">
            <a:extLst>
              <a:ext uri="{FF2B5EF4-FFF2-40B4-BE49-F238E27FC236}">
                <a16:creationId xmlns:a16="http://schemas.microsoft.com/office/drawing/2014/main" id="{B1DC596C-4268-DEEA-21CF-71A6DE499BE3}"/>
              </a:ext>
            </a:extLst>
          </p:cNvPr>
          <p:cNvSpPr txBox="1"/>
          <p:nvPr/>
        </p:nvSpPr>
        <p:spPr>
          <a:xfrm>
            <a:off x="6867525" y="36801653"/>
            <a:ext cx="4578989" cy="367146"/>
          </a:xfrm>
          <a:prstGeom prst="rect">
            <a:avLst/>
          </a:prstGeom>
          <a:noFill/>
        </p:spPr>
        <p:txBody>
          <a:bodyPr wrap="square" rtlCol="0">
            <a:noAutofit/>
          </a:bodyPr>
          <a:lstStyle/>
          <a:p>
            <a:pPr algn="ctr"/>
            <a:r>
              <a:rPr lang="en-US" sz="3200" b="1" dirty="0">
                <a:solidFill>
                  <a:schemeClr val="bg1"/>
                </a:solidFill>
              </a:rPr>
              <a:t>High Antinutrient  Cluster</a:t>
            </a:r>
          </a:p>
        </p:txBody>
      </p:sp>
      <p:sp>
        <p:nvSpPr>
          <p:cNvPr id="57" name="Rectangle: Rounded Corners 56">
            <a:extLst>
              <a:ext uri="{FF2B5EF4-FFF2-40B4-BE49-F238E27FC236}">
                <a16:creationId xmlns:a16="http://schemas.microsoft.com/office/drawing/2014/main" id="{C67D007A-96DB-D8ED-2101-F8AFC5731A39}"/>
              </a:ext>
            </a:extLst>
          </p:cNvPr>
          <p:cNvSpPr/>
          <p:nvPr/>
        </p:nvSpPr>
        <p:spPr>
          <a:xfrm>
            <a:off x="6879182" y="36783562"/>
            <a:ext cx="4567332" cy="23431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Graphic 57">
            <a:extLst>
              <a:ext uri="{FF2B5EF4-FFF2-40B4-BE49-F238E27FC236}">
                <a16:creationId xmlns:a16="http://schemas.microsoft.com/office/drawing/2014/main" id="{033264D7-22C0-494E-6664-745B19D7DE0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593349" y="37895091"/>
            <a:ext cx="1314986" cy="1120173"/>
          </a:xfrm>
          <a:prstGeom prst="rect">
            <a:avLst/>
          </a:prstGeom>
        </p:spPr>
      </p:pic>
      <p:pic>
        <p:nvPicPr>
          <p:cNvPr id="59" name="Graphic 58">
            <a:extLst>
              <a:ext uri="{FF2B5EF4-FFF2-40B4-BE49-F238E27FC236}">
                <a16:creationId xmlns:a16="http://schemas.microsoft.com/office/drawing/2014/main" id="{D4E3F6C4-E789-FA87-BE7E-841FED690CA2}"/>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0010856" y="37922204"/>
            <a:ext cx="995927" cy="995927"/>
          </a:xfrm>
          <a:prstGeom prst="rect">
            <a:avLst/>
          </a:prstGeom>
        </p:spPr>
      </p:pic>
      <p:pic>
        <p:nvPicPr>
          <p:cNvPr id="60" name="Graphic 59">
            <a:extLst>
              <a:ext uri="{FF2B5EF4-FFF2-40B4-BE49-F238E27FC236}">
                <a16:creationId xmlns:a16="http://schemas.microsoft.com/office/drawing/2014/main" id="{AF8988A4-2ED1-4501-13F7-D8A1EC1B7B78}"/>
              </a:ext>
            </a:extLst>
          </p:cNvPr>
          <p:cNvPicPr>
            <a:picLocks noChangeAspect="1"/>
          </p:cNvPicPr>
          <p:nvPr/>
        </p:nvPicPr>
        <p:blipFill>
          <a:blip r:embed="rId28">
            <a:extLst>
              <a:ext uri="{96DAC541-7B7A-43D3-8B79-37D633B846F1}">
                <asvg:svgBlip xmlns:asvg="http://schemas.microsoft.com/office/drawing/2016/SVG/main" r:embed="rId29"/>
              </a:ext>
            </a:extLst>
          </a:blip>
          <a:srcRect l="19065" t="13508" r="22485" b="16651"/>
          <a:stretch>
            <a:fillRect/>
          </a:stretch>
        </p:blipFill>
        <p:spPr>
          <a:xfrm rot="1275068">
            <a:off x="7143155" y="37740681"/>
            <a:ext cx="1151362" cy="1375768"/>
          </a:xfrm>
          <a:prstGeom prst="rect">
            <a:avLst/>
          </a:prstGeom>
        </p:spPr>
      </p:pic>
      <p:pic>
        <p:nvPicPr>
          <p:cNvPr id="61" name="Graphic 60">
            <a:extLst>
              <a:ext uri="{FF2B5EF4-FFF2-40B4-BE49-F238E27FC236}">
                <a16:creationId xmlns:a16="http://schemas.microsoft.com/office/drawing/2014/main" id="{CF27303B-4550-64BC-F380-9B873193559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346503" y="37898353"/>
            <a:ext cx="1314986" cy="1120173"/>
          </a:xfrm>
          <a:prstGeom prst="rect">
            <a:avLst/>
          </a:prstGeom>
        </p:spPr>
      </p:pic>
      <p:pic>
        <p:nvPicPr>
          <p:cNvPr id="87" name="Graphic 86">
            <a:extLst>
              <a:ext uri="{FF2B5EF4-FFF2-40B4-BE49-F238E27FC236}">
                <a16:creationId xmlns:a16="http://schemas.microsoft.com/office/drawing/2014/main" id="{F8B62060-3A31-4B89-DFE8-7E60609341F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764010" y="37925466"/>
            <a:ext cx="995927" cy="995927"/>
          </a:xfrm>
          <a:prstGeom prst="rect">
            <a:avLst/>
          </a:prstGeom>
        </p:spPr>
      </p:pic>
      <p:pic>
        <p:nvPicPr>
          <p:cNvPr id="108" name="Graphic 107">
            <a:extLst>
              <a:ext uri="{FF2B5EF4-FFF2-40B4-BE49-F238E27FC236}">
                <a16:creationId xmlns:a16="http://schemas.microsoft.com/office/drawing/2014/main" id="{5D9DCAEE-B65F-13EF-20CE-4C292D9861B1}"/>
              </a:ext>
            </a:extLst>
          </p:cNvPr>
          <p:cNvPicPr>
            <a:picLocks noChangeAspect="1"/>
          </p:cNvPicPr>
          <p:nvPr/>
        </p:nvPicPr>
        <p:blipFill>
          <a:blip r:embed="rId28">
            <a:extLst>
              <a:ext uri="{96DAC541-7B7A-43D3-8B79-37D633B846F1}">
                <asvg:svgBlip xmlns:asvg="http://schemas.microsoft.com/office/drawing/2016/SVG/main" r:embed="rId29"/>
              </a:ext>
            </a:extLst>
          </a:blip>
          <a:srcRect l="19065" t="13508" r="22485" b="16651"/>
          <a:stretch>
            <a:fillRect/>
          </a:stretch>
        </p:blipFill>
        <p:spPr>
          <a:xfrm rot="1275068">
            <a:off x="896309" y="37743943"/>
            <a:ext cx="1151362" cy="1375768"/>
          </a:xfrm>
          <a:prstGeom prst="rect">
            <a:avLst/>
          </a:prstGeom>
        </p:spPr>
      </p:pic>
      <p:sp>
        <p:nvSpPr>
          <p:cNvPr id="123" name="TextBox 122">
            <a:extLst>
              <a:ext uri="{FF2B5EF4-FFF2-40B4-BE49-F238E27FC236}">
                <a16:creationId xmlns:a16="http://schemas.microsoft.com/office/drawing/2014/main" id="{0FB0048A-A4EE-7EDF-3724-178916BF2796}"/>
              </a:ext>
            </a:extLst>
          </p:cNvPr>
          <p:cNvSpPr txBox="1"/>
          <p:nvPr/>
        </p:nvSpPr>
        <p:spPr>
          <a:xfrm>
            <a:off x="5428594" y="37648678"/>
            <a:ext cx="1261884" cy="646331"/>
          </a:xfrm>
          <a:prstGeom prst="rect">
            <a:avLst/>
          </a:prstGeom>
          <a:noFill/>
        </p:spPr>
        <p:txBody>
          <a:bodyPr wrap="none" rtlCol="0">
            <a:spAutoFit/>
          </a:bodyPr>
          <a:lstStyle/>
          <a:p>
            <a:r>
              <a:rPr lang="en-US" sz="3600" b="1" i="1" dirty="0">
                <a:latin typeface="Arial" panose="020B0604020202020204" pitchFamily="34" charset="0"/>
                <a:cs typeface="Arial" panose="020B0604020202020204" pitchFamily="34" charset="0"/>
              </a:rPr>
              <a:t>- vs -</a:t>
            </a:r>
          </a:p>
        </p:txBody>
      </p:sp>
      <p:graphicFrame>
        <p:nvGraphicFramePr>
          <p:cNvPr id="124" name="Table 123">
            <a:extLst>
              <a:ext uri="{FF2B5EF4-FFF2-40B4-BE49-F238E27FC236}">
                <a16:creationId xmlns:a16="http://schemas.microsoft.com/office/drawing/2014/main" id="{763F3EF1-ACA6-24CA-D1D0-AA24D9480F94}"/>
              </a:ext>
            </a:extLst>
          </p:cNvPr>
          <p:cNvGraphicFramePr>
            <a:graphicFrameLocks noGrp="1"/>
          </p:cNvGraphicFramePr>
          <p:nvPr>
            <p:extLst>
              <p:ext uri="{D42A27DB-BD31-4B8C-83A1-F6EECF244321}">
                <p14:modId xmlns:p14="http://schemas.microsoft.com/office/powerpoint/2010/main" val="2631504436"/>
              </p:ext>
            </p:extLst>
          </p:nvPr>
        </p:nvGraphicFramePr>
        <p:xfrm>
          <a:off x="12304617" y="7389557"/>
          <a:ext cx="17642756" cy="6858000"/>
        </p:xfrm>
        <a:graphic>
          <a:graphicData uri="http://schemas.openxmlformats.org/drawingml/2006/table">
            <a:tbl>
              <a:tblPr firstRow="1" bandRow="1">
                <a:tableStyleId>{5C22544A-7EE6-4342-B048-85BDC9FD1C3A}</a:tableStyleId>
              </a:tblPr>
              <a:tblGrid>
                <a:gridCol w="2584494">
                  <a:extLst>
                    <a:ext uri="{9D8B030D-6E8A-4147-A177-3AD203B41FA5}">
                      <a16:colId xmlns:a16="http://schemas.microsoft.com/office/drawing/2014/main" val="1905912901"/>
                    </a:ext>
                  </a:extLst>
                </a:gridCol>
                <a:gridCol w="2692181">
                  <a:extLst>
                    <a:ext uri="{9D8B030D-6E8A-4147-A177-3AD203B41FA5}">
                      <a16:colId xmlns:a16="http://schemas.microsoft.com/office/drawing/2014/main" val="396404879"/>
                    </a:ext>
                  </a:extLst>
                </a:gridCol>
                <a:gridCol w="245287">
                  <a:extLst>
                    <a:ext uri="{9D8B030D-6E8A-4147-A177-3AD203B41FA5}">
                      <a16:colId xmlns:a16="http://schemas.microsoft.com/office/drawing/2014/main" val="3873817586"/>
                    </a:ext>
                  </a:extLst>
                </a:gridCol>
                <a:gridCol w="1938370">
                  <a:extLst>
                    <a:ext uri="{9D8B030D-6E8A-4147-A177-3AD203B41FA5}">
                      <a16:colId xmlns:a16="http://schemas.microsoft.com/office/drawing/2014/main" val="850947427"/>
                    </a:ext>
                  </a:extLst>
                </a:gridCol>
                <a:gridCol w="1938370">
                  <a:extLst>
                    <a:ext uri="{9D8B030D-6E8A-4147-A177-3AD203B41FA5}">
                      <a16:colId xmlns:a16="http://schemas.microsoft.com/office/drawing/2014/main" val="2489831179"/>
                    </a:ext>
                  </a:extLst>
                </a:gridCol>
                <a:gridCol w="245287">
                  <a:extLst>
                    <a:ext uri="{9D8B030D-6E8A-4147-A177-3AD203B41FA5}">
                      <a16:colId xmlns:a16="http://schemas.microsoft.com/office/drawing/2014/main" val="377185054"/>
                    </a:ext>
                  </a:extLst>
                </a:gridCol>
                <a:gridCol w="1938370">
                  <a:extLst>
                    <a:ext uri="{9D8B030D-6E8A-4147-A177-3AD203B41FA5}">
                      <a16:colId xmlns:a16="http://schemas.microsoft.com/office/drawing/2014/main" val="1022339794"/>
                    </a:ext>
                  </a:extLst>
                </a:gridCol>
                <a:gridCol w="1938370">
                  <a:extLst>
                    <a:ext uri="{9D8B030D-6E8A-4147-A177-3AD203B41FA5}">
                      <a16:colId xmlns:a16="http://schemas.microsoft.com/office/drawing/2014/main" val="4072686260"/>
                    </a:ext>
                  </a:extLst>
                </a:gridCol>
                <a:gridCol w="245287">
                  <a:extLst>
                    <a:ext uri="{9D8B030D-6E8A-4147-A177-3AD203B41FA5}">
                      <a16:colId xmlns:a16="http://schemas.microsoft.com/office/drawing/2014/main" val="502907498"/>
                    </a:ext>
                  </a:extLst>
                </a:gridCol>
                <a:gridCol w="1938370">
                  <a:extLst>
                    <a:ext uri="{9D8B030D-6E8A-4147-A177-3AD203B41FA5}">
                      <a16:colId xmlns:a16="http://schemas.microsoft.com/office/drawing/2014/main" val="2579830270"/>
                    </a:ext>
                  </a:extLst>
                </a:gridCol>
                <a:gridCol w="1938370">
                  <a:extLst>
                    <a:ext uri="{9D8B030D-6E8A-4147-A177-3AD203B41FA5}">
                      <a16:colId xmlns:a16="http://schemas.microsoft.com/office/drawing/2014/main" val="757874509"/>
                    </a:ext>
                  </a:extLst>
                </a:gridCol>
              </a:tblGrid>
              <a:tr h="0">
                <a:tc rowSpan="2">
                  <a:txBody>
                    <a:bodyPr/>
                    <a:lstStyle/>
                    <a:p>
                      <a:pPr algn="ctr"/>
                      <a:r>
                        <a:rPr lang="en-US" sz="3200" b="1" dirty="0">
                          <a:solidFill>
                            <a:schemeClr val="accent3"/>
                          </a:solidFill>
                          <a:latin typeface="Arial" panose="020B0604020202020204" pitchFamily="34" charset="0"/>
                          <a:cs typeface="Arial" panose="020B0604020202020204" pitchFamily="34" charset="0"/>
                        </a:rPr>
                        <a:t>Ingredient</a:t>
                      </a:r>
                    </a:p>
                  </a:txBody>
                  <a:tcPr anchor="b">
                    <a:lnL w="571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rowSpan="2">
                  <a:txBody>
                    <a:bodyPr/>
                    <a:lstStyle/>
                    <a:p>
                      <a:pPr algn="ctr"/>
                      <a:r>
                        <a:rPr lang="en-US" sz="3200" b="1" dirty="0">
                          <a:solidFill>
                            <a:schemeClr val="accent3"/>
                          </a:solidFill>
                          <a:latin typeface="Arial" panose="020B0604020202020204" pitchFamily="34" charset="0"/>
                          <a:cs typeface="Arial" panose="020B0604020202020204" pitchFamily="34" charset="0"/>
                        </a:rPr>
                        <a:t>Ingredient </a:t>
                      </a:r>
                    </a:p>
                    <a:p>
                      <a:pPr algn="ctr"/>
                      <a:r>
                        <a:rPr lang="en-US" sz="3200" b="1" dirty="0">
                          <a:solidFill>
                            <a:schemeClr val="accent3"/>
                          </a:solidFill>
                          <a:latin typeface="Arial" panose="020B0604020202020204" pitchFamily="34" charset="0"/>
                          <a:cs typeface="Arial" panose="020B0604020202020204" pitchFamily="34" charset="0"/>
                        </a:rPr>
                        <a:t>Source</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a:txBody>
                    <a:bodyPr/>
                    <a:lstStyle/>
                    <a:p>
                      <a:pPr algn="ctr"/>
                      <a:endParaRPr lang="en-US" sz="3200" b="1" dirty="0">
                        <a:solidFill>
                          <a:schemeClr val="accent3"/>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3200" b="1" dirty="0">
                          <a:solidFill>
                            <a:schemeClr val="accent3"/>
                          </a:solidFill>
                          <a:latin typeface="Arial" panose="020B0604020202020204" pitchFamily="34" charset="0"/>
                          <a:cs typeface="Arial" panose="020B0604020202020204" pitchFamily="34" charset="0"/>
                        </a:rPr>
                        <a:t>Phytic P (%) </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hMerge="1">
                  <a:txBody>
                    <a:bodyPr/>
                    <a:lstStyle/>
                    <a:p>
                      <a:endParaRPr lang="en-US" dirty="0"/>
                    </a:p>
                  </a:txBody>
                  <a:tcPr/>
                </a:tc>
                <a:tc>
                  <a:txBody>
                    <a:bodyPr/>
                    <a:lstStyle/>
                    <a:p>
                      <a:pPr algn="ctr"/>
                      <a:endParaRPr lang="en-US" sz="3200" b="1" dirty="0">
                        <a:solidFill>
                          <a:schemeClr val="accent3"/>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3200" b="1" dirty="0">
                          <a:solidFill>
                            <a:schemeClr val="accent3"/>
                          </a:solidFill>
                          <a:latin typeface="Arial" panose="020B0604020202020204" pitchFamily="34" charset="0"/>
                          <a:cs typeface="Arial" panose="020B0604020202020204" pitchFamily="34" charset="0"/>
                        </a:rPr>
                        <a:t>Lignin (%)</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hMerge="1">
                  <a:txBody>
                    <a:bodyPr/>
                    <a:lstStyle/>
                    <a:p>
                      <a:endParaRPr lang="en-US" sz="3000" dirty="0">
                        <a:solidFill>
                          <a:schemeClr val="tx2"/>
                        </a:solidFill>
                        <a:latin typeface="Arial" panose="020B0604020202020204" pitchFamily="34" charset="0"/>
                        <a:cs typeface="Arial" panose="020B0604020202020204" pitchFamily="34" charset="0"/>
                      </a:endParaRPr>
                    </a:p>
                  </a:txBody>
                  <a:tcPr/>
                </a:tc>
                <a:tc>
                  <a:txBody>
                    <a:bodyPr/>
                    <a:lstStyle/>
                    <a:p>
                      <a:pPr algn="ctr"/>
                      <a:endParaRPr lang="en-US" sz="3200" b="1" dirty="0">
                        <a:solidFill>
                          <a:schemeClr val="accent3"/>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3200" b="1" dirty="0">
                          <a:solidFill>
                            <a:schemeClr val="accent3"/>
                          </a:solidFill>
                          <a:latin typeface="Arial" panose="020B0604020202020204" pitchFamily="34" charset="0"/>
                          <a:cs typeface="Arial" panose="020B0604020202020204" pitchFamily="34" charset="0"/>
                        </a:rPr>
                        <a:t>Total NSP (%)</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hMerge="1">
                  <a:txBody>
                    <a:bodyPr/>
                    <a:lstStyle/>
                    <a:p>
                      <a:endParaRPr lang="en-US" dirty="0">
                        <a:solidFill>
                          <a:schemeClr val="tx2"/>
                        </a:solidFill>
                      </a:endParaRPr>
                    </a:p>
                  </a:txBody>
                  <a:tcPr/>
                </a:tc>
                <a:extLst>
                  <a:ext uri="{0D108BD9-81ED-4DB2-BD59-A6C34878D82A}">
                    <a16:rowId xmlns:a16="http://schemas.microsoft.com/office/drawing/2014/main" val="320188628"/>
                  </a:ext>
                </a:extLst>
              </a:tr>
              <a:tr h="370840">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vMerge="1">
                  <a:txBody>
                    <a:bodyPr/>
                    <a:lstStyle/>
                    <a:p>
                      <a:endParaRPr dirty="0"/>
                    </a:p>
                  </a:txBody>
                  <a:tcPr anchor="ctr">
                    <a:solidFill>
                      <a:schemeClr val="bg1"/>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Source</a:t>
                      </a:r>
                    </a:p>
                    <a:p>
                      <a:pPr algn="ctr"/>
                      <a:r>
                        <a:rPr lang="en-US" sz="3200" b="1" dirty="0">
                          <a:solidFill>
                            <a:schemeClr val="bg1"/>
                          </a:solidFill>
                          <a:latin typeface="Arial" panose="020B0604020202020204" pitchFamily="34" charset="0"/>
                          <a:cs typeface="Arial" panose="020B0604020202020204" pitchFamily="34" charset="0"/>
                        </a:rPr>
                        <a:t>Mean</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High Cluster</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Source</a:t>
                      </a:r>
                    </a:p>
                    <a:p>
                      <a:pPr algn="ctr"/>
                      <a:r>
                        <a:rPr lang="en-US" sz="3200" b="1" dirty="0">
                          <a:solidFill>
                            <a:schemeClr val="bg1"/>
                          </a:solidFill>
                          <a:latin typeface="Arial" panose="020B0604020202020204" pitchFamily="34" charset="0"/>
                          <a:cs typeface="Arial" panose="020B0604020202020204" pitchFamily="34" charset="0"/>
                        </a:rPr>
                        <a:t>Mean</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High Cluster</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Source</a:t>
                      </a:r>
                    </a:p>
                    <a:p>
                      <a:pPr algn="ctr"/>
                      <a:r>
                        <a:rPr lang="en-US" sz="3200" b="1" dirty="0">
                          <a:solidFill>
                            <a:schemeClr val="bg1"/>
                          </a:solidFill>
                          <a:latin typeface="Arial" panose="020B0604020202020204" pitchFamily="34" charset="0"/>
                          <a:cs typeface="Arial" panose="020B0604020202020204" pitchFamily="34" charset="0"/>
                        </a:rPr>
                        <a:t>Mean</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High Cluster</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48592350"/>
                  </a:ext>
                </a:extLst>
              </a:tr>
              <a:tr h="513472">
                <a:tc rowSpan="3">
                  <a:txBody>
                    <a:bodyPr/>
                    <a:lstStyle/>
                    <a:p>
                      <a:pPr algn="ctr"/>
                      <a:r>
                        <a:rPr lang="en-US" sz="3200" b="1" dirty="0">
                          <a:solidFill>
                            <a:schemeClr val="bg1"/>
                          </a:solidFill>
                          <a:latin typeface="Arial" panose="020B0604020202020204" pitchFamily="34" charset="0"/>
                          <a:cs typeface="Arial" panose="020B0604020202020204" pitchFamily="34" charset="0"/>
                        </a:rPr>
                        <a:t>Corn</a:t>
                      </a:r>
                    </a:p>
                  </a:txBody>
                  <a:tcPr anchor="ctr">
                    <a:lnL w="571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ARG</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0.20</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0.20</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0.49</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0.56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6.17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6.56</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40342496"/>
                  </a:ext>
                </a:extLst>
              </a:tr>
              <a:tr h="370840">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b="1" dirty="0">
                          <a:solidFill>
                            <a:schemeClr val="bg1"/>
                          </a:solidFill>
                          <a:latin typeface="Arial" panose="020B0604020202020204" pitchFamily="34" charset="0"/>
                          <a:cs typeface="Arial" panose="020B0604020202020204" pitchFamily="34" charset="0"/>
                        </a:rPr>
                        <a:t>BRA</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0.17</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0.19</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0.58</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0.65</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6.47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6.60</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15763060"/>
                  </a:ext>
                </a:extLst>
              </a:tr>
              <a:tr h="370840">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b="1" dirty="0">
                          <a:solidFill>
                            <a:schemeClr val="bg1"/>
                          </a:solidFill>
                          <a:latin typeface="Arial" panose="020B0604020202020204" pitchFamily="34" charset="0"/>
                          <a:cs typeface="Arial" panose="020B0604020202020204" pitchFamily="34" charset="0"/>
                        </a:rPr>
                        <a:t>USA</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0.19</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0.20</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0.38</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0.56</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6.31</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7.05</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679163722"/>
                  </a:ext>
                </a:extLst>
              </a:tr>
              <a:tr h="370840">
                <a:tc rowSpan="3">
                  <a:txBody>
                    <a:bodyPr/>
                    <a:lstStyle/>
                    <a:p>
                      <a:pPr algn="ctr"/>
                      <a:r>
                        <a:rPr lang="en-US" sz="3200" b="1" dirty="0">
                          <a:solidFill>
                            <a:schemeClr val="bg1"/>
                          </a:solidFill>
                          <a:latin typeface="Arial" panose="020B0604020202020204" pitchFamily="34" charset="0"/>
                          <a:cs typeface="Arial" panose="020B0604020202020204" pitchFamily="34" charset="0"/>
                        </a:rPr>
                        <a:t>Wheat</a:t>
                      </a:r>
                    </a:p>
                  </a:txBody>
                  <a:tcPr anchor="ctr">
                    <a:lnL w="571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ARG</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0.22</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0.23</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1.35</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1.67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9.91</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10.81</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79119855"/>
                  </a:ext>
                </a:extLst>
              </a:tr>
              <a:tr h="370840">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BRA</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0.25</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0.28</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1.75</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2.00</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9.75</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10.37</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214363371"/>
                  </a:ext>
                </a:extLst>
              </a:tr>
              <a:tr h="433643">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USA</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0.24</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0.27</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1.32</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1.53</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3027487" rtl="0" eaLnBrk="1" latinLnBrk="0" hangingPunct="1"/>
                      <a:endParaRPr lang="en-US" sz="3200" b="1" kern="1200" dirty="0">
                        <a:solidFill>
                          <a:schemeClr val="bg1"/>
                        </a:solidFill>
                        <a:latin typeface="Arial" panose="020B0604020202020204" pitchFamily="34" charset="0"/>
                        <a:ea typeface="+mn-ea"/>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9.17</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3027487" rtl="0" eaLnBrk="1" latinLnBrk="0" hangingPunct="1"/>
                      <a:r>
                        <a:rPr lang="en-US" sz="3200" b="1" kern="1200" dirty="0">
                          <a:solidFill>
                            <a:schemeClr val="bg1"/>
                          </a:solidFill>
                          <a:latin typeface="Arial" panose="020B0604020202020204" pitchFamily="34" charset="0"/>
                          <a:ea typeface="+mn-ea"/>
                          <a:cs typeface="Arial" panose="020B0604020202020204" pitchFamily="34" charset="0"/>
                        </a:rPr>
                        <a:t>10.19</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91563125"/>
                  </a:ext>
                </a:extLst>
              </a:tr>
              <a:tr h="370840">
                <a:tc rowSpan="3">
                  <a:txBody>
                    <a:bodyPr/>
                    <a:lstStyle/>
                    <a:p>
                      <a:pPr algn="ctr"/>
                      <a:r>
                        <a:rPr lang="en-US" sz="3200" b="1" dirty="0">
                          <a:solidFill>
                            <a:schemeClr val="bg1"/>
                          </a:solidFill>
                          <a:latin typeface="Arial" panose="020B0604020202020204" pitchFamily="34" charset="0"/>
                          <a:cs typeface="Arial" panose="020B0604020202020204" pitchFamily="34" charset="0"/>
                        </a:rPr>
                        <a:t>SBM</a:t>
                      </a:r>
                    </a:p>
                  </a:txBody>
                  <a:tcPr anchor="ctr">
                    <a:lnL w="571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ARG</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0.44</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0.44</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1.62</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1.80</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14.69</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15.12</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83211283"/>
                  </a:ext>
                </a:extLst>
              </a:tr>
              <a:tr h="370840">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b="1" dirty="0">
                          <a:solidFill>
                            <a:schemeClr val="bg1"/>
                          </a:solidFill>
                          <a:latin typeface="Arial" panose="020B0604020202020204" pitchFamily="34" charset="0"/>
                          <a:cs typeface="Arial" panose="020B0604020202020204" pitchFamily="34" charset="0"/>
                        </a:rPr>
                        <a:t>BRA</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0.43</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0.43</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2.07</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2.50</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16.04</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16.53</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243412172"/>
                  </a:ext>
                </a:extLst>
              </a:tr>
              <a:tr h="370840">
                <a:tc vMerge="1">
                  <a:txBody>
                    <a:bodyPr/>
                    <a:lstStyle/>
                    <a:p>
                      <a:endParaRPr lang="en-US" sz="3000" b="1" dirty="0">
                        <a:solidFill>
                          <a:schemeClr val="bg1"/>
                        </a:solidFill>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b="1" dirty="0">
                          <a:solidFill>
                            <a:schemeClr val="bg1"/>
                          </a:solidFill>
                          <a:latin typeface="Arial" panose="020B0604020202020204" pitchFamily="34" charset="0"/>
                          <a:cs typeface="Arial" panose="020B0604020202020204" pitchFamily="34" charset="0"/>
                        </a:rPr>
                        <a:t>USA</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0.42</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0.43</a:t>
                      </a:r>
                    </a:p>
                  </a:txBody>
                  <a:tcPr anchor="ctr">
                    <a:lnL w="190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1.38</a:t>
                      </a:r>
                    </a:p>
                  </a:txBody>
                  <a:tcPr anchor="ctr">
                    <a:lnL w="381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1.53</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sz="3200" b="1" dirty="0">
                        <a:solidFill>
                          <a:schemeClr val="bg1"/>
                        </a:solidFill>
                        <a:latin typeface="Arial" panose="020B0604020202020204" pitchFamily="34" charset="0"/>
                        <a:cs typeface="Arial" panose="020B0604020202020204"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14.35</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3200" b="1" dirty="0">
                          <a:solidFill>
                            <a:schemeClr val="bg1"/>
                          </a:solidFill>
                          <a:latin typeface="Arial" panose="020B0604020202020204" pitchFamily="34" charset="0"/>
                          <a:cs typeface="Arial" panose="020B0604020202020204" pitchFamily="34" charset="0"/>
                        </a:rPr>
                        <a:t>15.37</a:t>
                      </a:r>
                    </a:p>
                  </a:txBody>
                  <a:tcPr anchor="ctr">
                    <a:lnL w="190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626805257"/>
                  </a:ext>
                </a:extLst>
              </a:tr>
            </a:tbl>
          </a:graphicData>
        </a:graphic>
      </p:graphicFrame>
      <p:sp>
        <p:nvSpPr>
          <p:cNvPr id="126" name="TextBox 125">
            <a:extLst>
              <a:ext uri="{FF2B5EF4-FFF2-40B4-BE49-F238E27FC236}">
                <a16:creationId xmlns:a16="http://schemas.microsoft.com/office/drawing/2014/main" id="{F4342426-B9FA-F080-0165-ED2D6DB34B2D}"/>
              </a:ext>
            </a:extLst>
          </p:cNvPr>
          <p:cNvSpPr txBox="1"/>
          <p:nvPr/>
        </p:nvSpPr>
        <p:spPr>
          <a:xfrm>
            <a:off x="12181062" y="6235838"/>
            <a:ext cx="17766311" cy="1330852"/>
          </a:xfrm>
          <a:prstGeom prst="rect">
            <a:avLst/>
          </a:prstGeom>
          <a:noFill/>
        </p:spPr>
        <p:txBody>
          <a:bodyPr wrap="square" rtlCol="0">
            <a:noAutofit/>
          </a:bodyPr>
          <a:lstStyle/>
          <a:p>
            <a:pPr marR="0" lvl="0" algn="l" defTabSz="457200" rtl="0" eaLnBrk="1" fontAlgn="auto" latinLnBrk="0" hangingPunct="1">
              <a:lnSpc>
                <a:spcPct val="100000"/>
              </a:lnSpc>
              <a:spcBef>
                <a:spcPts val="0"/>
              </a:spcBef>
              <a:spcAft>
                <a:spcPts val="0"/>
              </a:spcAft>
              <a:buClrTx/>
              <a:buSzTx/>
              <a:tabLst/>
              <a:defRPr/>
            </a:pPr>
            <a:r>
              <a:rPr kumimoji="0" lang="en-US" sz="32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Figure 1.</a:t>
            </a:r>
            <a:r>
              <a:rPr kumimoji="0" lang="en-US"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lang="en-US" sz="3200" b="1" dirty="0">
                <a:solidFill>
                  <a:srgbClr val="000000"/>
                </a:solidFill>
                <a:latin typeface="Arial" panose="020B0604020202020204" pitchFamily="34" charset="0"/>
                <a:cs typeface="Arial" panose="020B0604020202020204" pitchFamily="34" charset="0"/>
              </a:rPr>
              <a:t>Average composition value by source and high cluster by source, for corn, wheat, and SBM, used for diet formulation</a:t>
            </a:r>
            <a:endParaRPr kumimoji="0" lang="en-US"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2" name="TextBox 241">
            <a:extLst>
              <a:ext uri="{FF2B5EF4-FFF2-40B4-BE49-F238E27FC236}">
                <a16:creationId xmlns:a16="http://schemas.microsoft.com/office/drawing/2014/main" id="{6B2C5BFD-1E06-8619-4C75-025775906AB7}"/>
              </a:ext>
            </a:extLst>
          </p:cNvPr>
          <p:cNvSpPr txBox="1"/>
          <p:nvPr/>
        </p:nvSpPr>
        <p:spPr>
          <a:xfrm>
            <a:off x="12244899" y="14555979"/>
            <a:ext cx="8321844" cy="1330852"/>
          </a:xfrm>
          <a:prstGeom prst="rect">
            <a:avLst/>
          </a:prstGeom>
          <a:noFill/>
        </p:spPr>
        <p:txBody>
          <a:bodyPr wrap="square" rtlCol="0">
            <a:noAutofit/>
          </a:bodyPr>
          <a:lstStyle/>
          <a:p>
            <a:pPr marR="0" lvl="0" algn="l" defTabSz="457200" rtl="0" eaLnBrk="1" fontAlgn="auto" latinLnBrk="0" hangingPunct="1">
              <a:lnSpc>
                <a:spcPct val="100000"/>
              </a:lnSpc>
              <a:spcBef>
                <a:spcPts val="0"/>
              </a:spcBef>
              <a:spcAft>
                <a:spcPts val="0"/>
              </a:spcAft>
              <a:buClrTx/>
              <a:buSzTx/>
              <a:tabLst/>
              <a:defRPr/>
            </a:pPr>
            <a:r>
              <a:rPr kumimoji="0" lang="en-US" sz="32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Figure 1.</a:t>
            </a:r>
            <a:r>
              <a:rPr kumimoji="0" lang="en-US"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lang="en-US" sz="3200" b="1" dirty="0">
                <a:solidFill>
                  <a:srgbClr val="000000"/>
                </a:solidFill>
                <a:latin typeface="Arial" panose="020B0604020202020204" pitchFamily="34" charset="0"/>
                <a:cs typeface="Arial" panose="020B0604020202020204" pitchFamily="34" charset="0"/>
              </a:rPr>
              <a:t>Average antinutrient content across each dietary phase, when formulating with source mean and high cluster matrix values. </a:t>
            </a:r>
            <a:endParaRPr kumimoji="0" lang="en-US"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55" name="Group 254">
            <a:extLst>
              <a:ext uri="{FF2B5EF4-FFF2-40B4-BE49-F238E27FC236}">
                <a16:creationId xmlns:a16="http://schemas.microsoft.com/office/drawing/2014/main" id="{4D6D7C5E-7ECC-6B9D-63FA-133475E9CD50}"/>
              </a:ext>
            </a:extLst>
          </p:cNvPr>
          <p:cNvGrpSpPr/>
          <p:nvPr/>
        </p:nvGrpSpPr>
        <p:grpSpPr>
          <a:xfrm>
            <a:off x="12248095" y="25734648"/>
            <a:ext cx="8595360" cy="5029200"/>
            <a:chOff x="12602056" y="26395048"/>
            <a:chExt cx="10240315" cy="5029200"/>
          </a:xfrm>
        </p:grpSpPr>
        <p:graphicFrame>
          <p:nvGraphicFramePr>
            <p:cNvPr id="235" name="Chart 234">
              <a:extLst>
                <a:ext uri="{FF2B5EF4-FFF2-40B4-BE49-F238E27FC236}">
                  <a16:creationId xmlns:a16="http://schemas.microsoft.com/office/drawing/2014/main" id="{D91C44BD-8E44-3E8C-E4F6-7628FFB765A7}"/>
                </a:ext>
              </a:extLst>
            </p:cNvPr>
            <p:cNvGraphicFramePr/>
            <p:nvPr>
              <p:extLst>
                <p:ext uri="{D42A27DB-BD31-4B8C-83A1-F6EECF244321}">
                  <p14:modId xmlns:p14="http://schemas.microsoft.com/office/powerpoint/2010/main" val="3433699583"/>
                </p:ext>
              </p:extLst>
            </p:nvPr>
          </p:nvGraphicFramePr>
          <p:xfrm>
            <a:off x="12602056" y="26395048"/>
            <a:ext cx="10240315" cy="5029200"/>
          </p:xfrm>
          <a:graphic>
            <a:graphicData uri="http://schemas.openxmlformats.org/drawingml/2006/chart">
              <c:chart xmlns:c="http://schemas.openxmlformats.org/drawingml/2006/chart" xmlns:r="http://schemas.openxmlformats.org/officeDocument/2006/relationships" r:id="rId30"/>
            </a:graphicData>
          </a:graphic>
        </p:graphicFrame>
        <p:sp>
          <p:nvSpPr>
            <p:cNvPr id="236" name="TextBox 235">
              <a:extLst>
                <a:ext uri="{FF2B5EF4-FFF2-40B4-BE49-F238E27FC236}">
                  <a16:creationId xmlns:a16="http://schemas.microsoft.com/office/drawing/2014/main" id="{814FAFCD-F8E2-0DD0-8476-5A45F50A3ACB}"/>
                </a:ext>
              </a:extLst>
            </p:cNvPr>
            <p:cNvSpPr txBox="1"/>
            <p:nvPr/>
          </p:nvSpPr>
          <p:spPr>
            <a:xfrm>
              <a:off x="15497211" y="27901317"/>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+1.95</a:t>
              </a:r>
            </a:p>
          </p:txBody>
        </p:sp>
        <p:sp>
          <p:nvSpPr>
            <p:cNvPr id="237" name="TextBox 236">
              <a:extLst>
                <a:ext uri="{FF2B5EF4-FFF2-40B4-BE49-F238E27FC236}">
                  <a16:creationId xmlns:a16="http://schemas.microsoft.com/office/drawing/2014/main" id="{6F0879DB-FA56-1810-FC4D-326DDCF23DE2}"/>
                </a:ext>
              </a:extLst>
            </p:cNvPr>
            <p:cNvSpPr txBox="1"/>
            <p:nvPr/>
          </p:nvSpPr>
          <p:spPr>
            <a:xfrm>
              <a:off x="18283092" y="27341860"/>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+2.34</a:t>
              </a:r>
            </a:p>
          </p:txBody>
        </p:sp>
        <p:sp>
          <p:nvSpPr>
            <p:cNvPr id="238" name="TextBox 237">
              <a:extLst>
                <a:ext uri="{FF2B5EF4-FFF2-40B4-BE49-F238E27FC236}">
                  <a16:creationId xmlns:a16="http://schemas.microsoft.com/office/drawing/2014/main" id="{A8363002-64BB-8803-A8EF-AEE1C7519BBB}"/>
                </a:ext>
              </a:extLst>
            </p:cNvPr>
            <p:cNvSpPr txBox="1"/>
            <p:nvPr/>
          </p:nvSpPr>
          <p:spPr>
            <a:xfrm>
              <a:off x="21063445" y="28188375"/>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+1.63</a:t>
              </a:r>
            </a:p>
          </p:txBody>
        </p:sp>
        <p:sp>
          <p:nvSpPr>
            <p:cNvPr id="250" name="TextBox 249">
              <a:extLst>
                <a:ext uri="{FF2B5EF4-FFF2-40B4-BE49-F238E27FC236}">
                  <a16:creationId xmlns:a16="http://schemas.microsoft.com/office/drawing/2014/main" id="{1DE5B185-326A-C7F9-178C-24D84880EA70}"/>
                </a:ext>
              </a:extLst>
            </p:cNvPr>
            <p:cNvSpPr txBox="1"/>
            <p:nvPr/>
          </p:nvSpPr>
          <p:spPr>
            <a:xfrm>
              <a:off x="14389100" y="26795086"/>
              <a:ext cx="8343899"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Lignin-ADL</a:t>
              </a:r>
            </a:p>
          </p:txBody>
        </p:sp>
      </p:grpSp>
      <p:grpSp>
        <p:nvGrpSpPr>
          <p:cNvPr id="254" name="Group 253">
            <a:extLst>
              <a:ext uri="{FF2B5EF4-FFF2-40B4-BE49-F238E27FC236}">
                <a16:creationId xmlns:a16="http://schemas.microsoft.com/office/drawing/2014/main" id="{3F6FDD2B-6C93-F578-14EB-D7B20AD60F92}"/>
              </a:ext>
            </a:extLst>
          </p:cNvPr>
          <p:cNvGrpSpPr/>
          <p:nvPr/>
        </p:nvGrpSpPr>
        <p:grpSpPr>
          <a:xfrm>
            <a:off x="12252477" y="20966260"/>
            <a:ext cx="8595360" cy="5029200"/>
            <a:chOff x="12606438" y="21144060"/>
            <a:chExt cx="10240315" cy="5029200"/>
          </a:xfrm>
        </p:grpSpPr>
        <p:graphicFrame>
          <p:nvGraphicFramePr>
            <p:cNvPr id="232" name="Chart 231">
              <a:extLst>
                <a:ext uri="{FF2B5EF4-FFF2-40B4-BE49-F238E27FC236}">
                  <a16:creationId xmlns:a16="http://schemas.microsoft.com/office/drawing/2014/main" id="{1CA04415-0902-E7AF-90AD-34F02B376117}"/>
                </a:ext>
              </a:extLst>
            </p:cNvPr>
            <p:cNvGraphicFramePr/>
            <p:nvPr>
              <p:extLst>
                <p:ext uri="{D42A27DB-BD31-4B8C-83A1-F6EECF244321}">
                  <p14:modId xmlns:p14="http://schemas.microsoft.com/office/powerpoint/2010/main" val="3999802516"/>
                </p:ext>
              </p:extLst>
            </p:nvPr>
          </p:nvGraphicFramePr>
          <p:xfrm>
            <a:off x="12606438" y="21144060"/>
            <a:ext cx="10240315" cy="5029200"/>
          </p:xfrm>
          <a:graphic>
            <a:graphicData uri="http://schemas.openxmlformats.org/drawingml/2006/chart">
              <c:chart xmlns:c="http://schemas.openxmlformats.org/drawingml/2006/chart" xmlns:r="http://schemas.openxmlformats.org/officeDocument/2006/relationships" r:id="rId31"/>
            </a:graphicData>
          </a:graphic>
        </p:graphicFrame>
        <p:sp>
          <p:nvSpPr>
            <p:cNvPr id="225" name="TextBox 224">
              <a:extLst>
                <a:ext uri="{FF2B5EF4-FFF2-40B4-BE49-F238E27FC236}">
                  <a16:creationId xmlns:a16="http://schemas.microsoft.com/office/drawing/2014/main" id="{DD834106-1C4B-2EF9-004A-569594A7DB7D}"/>
                </a:ext>
              </a:extLst>
            </p:cNvPr>
            <p:cNvSpPr txBox="1"/>
            <p:nvPr/>
          </p:nvSpPr>
          <p:spPr>
            <a:xfrm>
              <a:off x="15496372" y="22327255"/>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+0.12</a:t>
              </a:r>
            </a:p>
          </p:txBody>
        </p:sp>
        <p:sp>
          <p:nvSpPr>
            <p:cNvPr id="226" name="TextBox 225">
              <a:extLst>
                <a:ext uri="{FF2B5EF4-FFF2-40B4-BE49-F238E27FC236}">
                  <a16:creationId xmlns:a16="http://schemas.microsoft.com/office/drawing/2014/main" id="{C126FC4A-EE2E-45C8-54D1-483C252196D2}"/>
                </a:ext>
              </a:extLst>
            </p:cNvPr>
            <p:cNvSpPr txBox="1"/>
            <p:nvPr/>
          </p:nvSpPr>
          <p:spPr>
            <a:xfrm>
              <a:off x="18347133" y="22272317"/>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+0.22</a:t>
              </a:r>
            </a:p>
          </p:txBody>
        </p:sp>
        <p:sp>
          <p:nvSpPr>
            <p:cNvPr id="227" name="TextBox 226">
              <a:extLst>
                <a:ext uri="{FF2B5EF4-FFF2-40B4-BE49-F238E27FC236}">
                  <a16:creationId xmlns:a16="http://schemas.microsoft.com/office/drawing/2014/main" id="{3C3FAED6-9A03-C08F-764D-3AD5DC05B7FA}"/>
                </a:ext>
              </a:extLst>
            </p:cNvPr>
            <p:cNvSpPr txBox="1"/>
            <p:nvPr/>
          </p:nvSpPr>
          <p:spPr>
            <a:xfrm>
              <a:off x="21084893" y="22327255"/>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+0.14</a:t>
              </a:r>
            </a:p>
          </p:txBody>
        </p:sp>
        <p:sp>
          <p:nvSpPr>
            <p:cNvPr id="251" name="TextBox 250">
              <a:extLst>
                <a:ext uri="{FF2B5EF4-FFF2-40B4-BE49-F238E27FC236}">
                  <a16:creationId xmlns:a16="http://schemas.microsoft.com/office/drawing/2014/main" id="{B22988E4-B915-2AA2-FA01-EE6B6EBE1DEE}"/>
                </a:ext>
              </a:extLst>
            </p:cNvPr>
            <p:cNvSpPr txBox="1"/>
            <p:nvPr/>
          </p:nvSpPr>
          <p:spPr>
            <a:xfrm>
              <a:off x="14401801" y="21542190"/>
              <a:ext cx="8305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Phytic P</a:t>
              </a:r>
            </a:p>
          </p:txBody>
        </p:sp>
      </p:grpSp>
      <p:grpSp>
        <p:nvGrpSpPr>
          <p:cNvPr id="256" name="Group 255">
            <a:extLst>
              <a:ext uri="{FF2B5EF4-FFF2-40B4-BE49-F238E27FC236}">
                <a16:creationId xmlns:a16="http://schemas.microsoft.com/office/drawing/2014/main" id="{5211E168-7B5C-0333-CF09-288A70A9413D}"/>
              </a:ext>
            </a:extLst>
          </p:cNvPr>
          <p:cNvGrpSpPr/>
          <p:nvPr/>
        </p:nvGrpSpPr>
        <p:grpSpPr>
          <a:xfrm>
            <a:off x="12220299" y="16204637"/>
            <a:ext cx="8595360" cy="5029200"/>
            <a:chOff x="12574260" y="16204637"/>
            <a:chExt cx="8595360" cy="5029200"/>
          </a:xfrm>
        </p:grpSpPr>
        <p:graphicFrame>
          <p:nvGraphicFramePr>
            <p:cNvPr id="174" name="Chart 173">
              <a:extLst>
                <a:ext uri="{FF2B5EF4-FFF2-40B4-BE49-F238E27FC236}">
                  <a16:creationId xmlns:a16="http://schemas.microsoft.com/office/drawing/2014/main" id="{EE244856-7566-2AF7-6CE1-67FE4C544B2C}"/>
                </a:ext>
              </a:extLst>
            </p:cNvPr>
            <p:cNvGraphicFramePr/>
            <p:nvPr>
              <p:extLst>
                <p:ext uri="{D42A27DB-BD31-4B8C-83A1-F6EECF244321}">
                  <p14:modId xmlns:p14="http://schemas.microsoft.com/office/powerpoint/2010/main" val="890597825"/>
                </p:ext>
              </p:extLst>
            </p:nvPr>
          </p:nvGraphicFramePr>
          <p:xfrm>
            <a:off x="12574260" y="16204637"/>
            <a:ext cx="8595360" cy="5029200"/>
          </p:xfrm>
          <a:graphic>
            <a:graphicData uri="http://schemas.openxmlformats.org/drawingml/2006/chart">
              <c:chart xmlns:c="http://schemas.openxmlformats.org/drawingml/2006/chart" xmlns:r="http://schemas.openxmlformats.org/officeDocument/2006/relationships" r:id="rId32"/>
            </a:graphicData>
          </a:graphic>
        </p:graphicFrame>
        <p:sp>
          <p:nvSpPr>
            <p:cNvPr id="202" name="TextBox 201">
              <a:extLst>
                <a:ext uri="{FF2B5EF4-FFF2-40B4-BE49-F238E27FC236}">
                  <a16:creationId xmlns:a16="http://schemas.microsoft.com/office/drawing/2014/main" id="{A830D881-108C-FEE8-4625-00C5A9F5B363}"/>
                </a:ext>
              </a:extLst>
            </p:cNvPr>
            <p:cNvSpPr txBox="1"/>
            <p:nvPr/>
          </p:nvSpPr>
          <p:spPr>
            <a:xfrm>
              <a:off x="15075026" y="17833488"/>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+5.63</a:t>
              </a:r>
            </a:p>
          </p:txBody>
        </p:sp>
        <p:sp>
          <p:nvSpPr>
            <p:cNvPr id="204" name="TextBox 203">
              <a:extLst>
                <a:ext uri="{FF2B5EF4-FFF2-40B4-BE49-F238E27FC236}">
                  <a16:creationId xmlns:a16="http://schemas.microsoft.com/office/drawing/2014/main" id="{03C965E0-1DBD-AFCD-39C9-379E75DB8CC2}"/>
                </a:ext>
              </a:extLst>
            </p:cNvPr>
            <p:cNvSpPr txBox="1"/>
            <p:nvPr/>
          </p:nvSpPr>
          <p:spPr>
            <a:xfrm>
              <a:off x="17354000" y="17749896"/>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+5.25</a:t>
              </a:r>
            </a:p>
          </p:txBody>
        </p:sp>
        <p:sp>
          <p:nvSpPr>
            <p:cNvPr id="223" name="TextBox 222">
              <a:extLst>
                <a:ext uri="{FF2B5EF4-FFF2-40B4-BE49-F238E27FC236}">
                  <a16:creationId xmlns:a16="http://schemas.microsoft.com/office/drawing/2014/main" id="{29EE4C6A-956D-D14B-F905-02D24566564E}"/>
                </a:ext>
              </a:extLst>
            </p:cNvPr>
            <p:cNvSpPr txBox="1"/>
            <p:nvPr/>
          </p:nvSpPr>
          <p:spPr>
            <a:xfrm>
              <a:off x="19723304" y="18064321"/>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+6.49</a:t>
              </a:r>
            </a:p>
          </p:txBody>
        </p:sp>
        <p:sp>
          <p:nvSpPr>
            <p:cNvPr id="252" name="TextBox 251">
              <a:extLst>
                <a:ext uri="{FF2B5EF4-FFF2-40B4-BE49-F238E27FC236}">
                  <a16:creationId xmlns:a16="http://schemas.microsoft.com/office/drawing/2014/main" id="{5C0316B7-B025-42A8-4646-5F4E5C78AF71}"/>
                </a:ext>
              </a:extLst>
            </p:cNvPr>
            <p:cNvSpPr txBox="1"/>
            <p:nvPr/>
          </p:nvSpPr>
          <p:spPr>
            <a:xfrm>
              <a:off x="14078857" y="16599952"/>
              <a:ext cx="6952343"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Total NSP</a:t>
              </a:r>
            </a:p>
          </p:txBody>
        </p:sp>
      </p:grpSp>
      <p:sp>
        <p:nvSpPr>
          <p:cNvPr id="257" name="TextBox 256">
            <a:extLst>
              <a:ext uri="{FF2B5EF4-FFF2-40B4-BE49-F238E27FC236}">
                <a16:creationId xmlns:a16="http://schemas.microsoft.com/office/drawing/2014/main" id="{24F36620-B72D-95F5-459A-BD39F22F86FB}"/>
              </a:ext>
            </a:extLst>
          </p:cNvPr>
          <p:cNvSpPr txBox="1"/>
          <p:nvPr/>
        </p:nvSpPr>
        <p:spPr>
          <a:xfrm>
            <a:off x="21132800" y="14567201"/>
            <a:ext cx="8926286" cy="1330852"/>
          </a:xfrm>
          <a:prstGeom prst="rect">
            <a:avLst/>
          </a:prstGeom>
          <a:noFill/>
        </p:spPr>
        <p:txBody>
          <a:bodyPr wrap="square" rtlCol="0">
            <a:noAutofit/>
          </a:bodyPr>
          <a:lstStyle/>
          <a:p>
            <a:pPr marR="0" lvl="0" algn="l" defTabSz="457200" rtl="0" eaLnBrk="1" fontAlgn="auto" latinLnBrk="0" hangingPunct="1">
              <a:lnSpc>
                <a:spcPct val="100000"/>
              </a:lnSpc>
              <a:spcBef>
                <a:spcPts val="0"/>
              </a:spcBef>
              <a:spcAft>
                <a:spcPts val="0"/>
              </a:spcAft>
              <a:buClrTx/>
              <a:buSzTx/>
              <a:tabLst/>
              <a:defRPr/>
            </a:pPr>
            <a:r>
              <a:rPr kumimoji="0" lang="en-US" sz="32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Figure 1.</a:t>
            </a:r>
            <a:r>
              <a:rPr kumimoji="0" lang="en-US"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lang="en-US" sz="3200" b="1" dirty="0">
                <a:solidFill>
                  <a:srgbClr val="000000"/>
                </a:solidFill>
                <a:latin typeface="Arial" panose="020B0604020202020204" pitchFamily="34" charset="0"/>
                <a:cs typeface="Arial" panose="020B0604020202020204" pitchFamily="34" charset="0"/>
              </a:rPr>
              <a:t>Average antinutrient content across each dietary phase, when formulating with source mean and high cluster matrix values. </a:t>
            </a:r>
            <a:endParaRPr kumimoji="0" lang="en-US"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58" name="Group 257">
            <a:extLst>
              <a:ext uri="{FF2B5EF4-FFF2-40B4-BE49-F238E27FC236}">
                <a16:creationId xmlns:a16="http://schemas.microsoft.com/office/drawing/2014/main" id="{CE4FB41B-A0BA-BCEA-F4D7-BA5E8EAE53A7}"/>
              </a:ext>
            </a:extLst>
          </p:cNvPr>
          <p:cNvGrpSpPr/>
          <p:nvPr/>
        </p:nvGrpSpPr>
        <p:grpSpPr>
          <a:xfrm>
            <a:off x="21220195" y="25745870"/>
            <a:ext cx="8595360" cy="5029200"/>
            <a:chOff x="12602056" y="26395048"/>
            <a:chExt cx="10240315" cy="5029200"/>
          </a:xfrm>
        </p:grpSpPr>
        <p:graphicFrame>
          <p:nvGraphicFramePr>
            <p:cNvPr id="259" name="Chart 258">
              <a:extLst>
                <a:ext uri="{FF2B5EF4-FFF2-40B4-BE49-F238E27FC236}">
                  <a16:creationId xmlns:a16="http://schemas.microsoft.com/office/drawing/2014/main" id="{6D51B90D-4CD0-F908-AED7-C7255BF1C403}"/>
                </a:ext>
              </a:extLst>
            </p:cNvPr>
            <p:cNvGraphicFramePr/>
            <p:nvPr>
              <p:extLst>
                <p:ext uri="{D42A27DB-BD31-4B8C-83A1-F6EECF244321}">
                  <p14:modId xmlns:p14="http://schemas.microsoft.com/office/powerpoint/2010/main" val="1927464702"/>
                </p:ext>
              </p:extLst>
            </p:nvPr>
          </p:nvGraphicFramePr>
          <p:xfrm>
            <a:off x="12602056" y="26395048"/>
            <a:ext cx="10240315" cy="5029200"/>
          </p:xfrm>
          <a:graphic>
            <a:graphicData uri="http://schemas.openxmlformats.org/drawingml/2006/chart">
              <c:chart xmlns:c="http://schemas.openxmlformats.org/drawingml/2006/chart" xmlns:r="http://schemas.openxmlformats.org/officeDocument/2006/relationships" r:id="rId33"/>
            </a:graphicData>
          </a:graphic>
        </p:graphicFrame>
        <p:sp>
          <p:nvSpPr>
            <p:cNvPr id="260" name="TextBox 259">
              <a:extLst>
                <a:ext uri="{FF2B5EF4-FFF2-40B4-BE49-F238E27FC236}">
                  <a16:creationId xmlns:a16="http://schemas.microsoft.com/office/drawing/2014/main" id="{1787DF9D-62D6-FDC5-96DE-A9978B0FDADA}"/>
                </a:ext>
              </a:extLst>
            </p:cNvPr>
            <p:cNvSpPr txBox="1"/>
            <p:nvPr/>
          </p:nvSpPr>
          <p:spPr>
            <a:xfrm>
              <a:off x="15565298" y="27439101"/>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+3.97</a:t>
              </a:r>
            </a:p>
          </p:txBody>
        </p:sp>
        <p:sp>
          <p:nvSpPr>
            <p:cNvPr id="261" name="TextBox 260">
              <a:extLst>
                <a:ext uri="{FF2B5EF4-FFF2-40B4-BE49-F238E27FC236}">
                  <a16:creationId xmlns:a16="http://schemas.microsoft.com/office/drawing/2014/main" id="{B8F06FA1-1B39-C1AD-FB61-129B98BCBB0A}"/>
                </a:ext>
              </a:extLst>
            </p:cNvPr>
            <p:cNvSpPr txBox="1"/>
            <p:nvPr/>
          </p:nvSpPr>
          <p:spPr>
            <a:xfrm>
              <a:off x="18283092" y="27341860"/>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+3.34</a:t>
              </a:r>
            </a:p>
          </p:txBody>
        </p:sp>
        <p:sp>
          <p:nvSpPr>
            <p:cNvPr id="262" name="TextBox 261">
              <a:extLst>
                <a:ext uri="{FF2B5EF4-FFF2-40B4-BE49-F238E27FC236}">
                  <a16:creationId xmlns:a16="http://schemas.microsoft.com/office/drawing/2014/main" id="{0BB1FCE7-8CAB-2237-E261-28F6BDB25855}"/>
                </a:ext>
              </a:extLst>
            </p:cNvPr>
            <p:cNvSpPr txBox="1"/>
            <p:nvPr/>
          </p:nvSpPr>
          <p:spPr>
            <a:xfrm>
              <a:off x="21109971" y="27583004"/>
              <a:ext cx="1235279" cy="461665"/>
            </a:xfrm>
            <a:prstGeom prst="rect">
              <a:avLst/>
            </a:prstGeom>
            <a:noFill/>
          </p:spPr>
          <p:txBody>
            <a:bodyPr wrap="square" rtlCol="0">
              <a:spAutoFit/>
            </a:bodyPr>
            <a:lstStyle/>
            <a:p>
              <a:r>
                <a:rPr lang="en-US" sz="2400" b="1"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-4.80</a:t>
              </a:r>
            </a:p>
          </p:txBody>
        </p:sp>
        <p:sp>
          <p:nvSpPr>
            <p:cNvPr id="263" name="TextBox 262">
              <a:extLst>
                <a:ext uri="{FF2B5EF4-FFF2-40B4-BE49-F238E27FC236}">
                  <a16:creationId xmlns:a16="http://schemas.microsoft.com/office/drawing/2014/main" id="{08AEE5BF-8B3F-EC35-2596-D1F63D914D45}"/>
                </a:ext>
              </a:extLst>
            </p:cNvPr>
            <p:cNvSpPr txBox="1"/>
            <p:nvPr/>
          </p:nvSpPr>
          <p:spPr>
            <a:xfrm>
              <a:off x="14389100" y="26795086"/>
              <a:ext cx="8343899"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Lignin-ADL</a:t>
              </a:r>
            </a:p>
          </p:txBody>
        </p:sp>
      </p:grpSp>
      <p:grpSp>
        <p:nvGrpSpPr>
          <p:cNvPr id="264" name="Group 263">
            <a:extLst>
              <a:ext uri="{FF2B5EF4-FFF2-40B4-BE49-F238E27FC236}">
                <a16:creationId xmlns:a16="http://schemas.microsoft.com/office/drawing/2014/main" id="{3C8E4517-3ED9-5497-2B2F-40C034E2C600}"/>
              </a:ext>
            </a:extLst>
          </p:cNvPr>
          <p:cNvGrpSpPr/>
          <p:nvPr/>
        </p:nvGrpSpPr>
        <p:grpSpPr>
          <a:xfrm>
            <a:off x="21224577" y="20977482"/>
            <a:ext cx="8595360" cy="5029200"/>
            <a:chOff x="12606438" y="21144060"/>
            <a:chExt cx="10240315" cy="5029200"/>
          </a:xfrm>
        </p:grpSpPr>
        <p:graphicFrame>
          <p:nvGraphicFramePr>
            <p:cNvPr id="265" name="Chart 264">
              <a:extLst>
                <a:ext uri="{FF2B5EF4-FFF2-40B4-BE49-F238E27FC236}">
                  <a16:creationId xmlns:a16="http://schemas.microsoft.com/office/drawing/2014/main" id="{6F56AE98-1783-1BCC-122C-A98DE3A71A16}"/>
                </a:ext>
              </a:extLst>
            </p:cNvPr>
            <p:cNvGraphicFramePr/>
            <p:nvPr>
              <p:extLst>
                <p:ext uri="{D42A27DB-BD31-4B8C-83A1-F6EECF244321}">
                  <p14:modId xmlns:p14="http://schemas.microsoft.com/office/powerpoint/2010/main" val="2547371066"/>
                </p:ext>
              </p:extLst>
            </p:nvPr>
          </p:nvGraphicFramePr>
          <p:xfrm>
            <a:off x="12606438" y="21144060"/>
            <a:ext cx="10240315" cy="5029200"/>
          </p:xfrm>
          <a:graphic>
            <a:graphicData uri="http://schemas.openxmlformats.org/drawingml/2006/chart">
              <c:chart xmlns:c="http://schemas.openxmlformats.org/drawingml/2006/chart" xmlns:r="http://schemas.openxmlformats.org/officeDocument/2006/relationships" r:id="rId34"/>
            </a:graphicData>
          </a:graphic>
        </p:graphicFrame>
        <p:sp>
          <p:nvSpPr>
            <p:cNvPr id="266" name="TextBox 265">
              <a:extLst>
                <a:ext uri="{FF2B5EF4-FFF2-40B4-BE49-F238E27FC236}">
                  <a16:creationId xmlns:a16="http://schemas.microsoft.com/office/drawing/2014/main" id="{E9ADA5E0-7A61-F3A9-7D45-C71D8CDE3568}"/>
                </a:ext>
              </a:extLst>
            </p:cNvPr>
            <p:cNvSpPr txBox="1"/>
            <p:nvPr/>
          </p:nvSpPr>
          <p:spPr>
            <a:xfrm>
              <a:off x="15643894" y="23002477"/>
              <a:ext cx="1235279" cy="461665"/>
            </a:xfrm>
            <a:prstGeom prst="rect">
              <a:avLst/>
            </a:prstGeom>
            <a:noFill/>
          </p:spPr>
          <p:txBody>
            <a:bodyPr wrap="square" rtlCol="0">
              <a:spAutoFit/>
            </a:bodyPr>
            <a:lstStyle/>
            <a:p>
              <a:r>
                <a:rPr lang="en-US" sz="2400" b="1"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-1.65</a:t>
              </a:r>
            </a:p>
          </p:txBody>
        </p:sp>
        <p:sp>
          <p:nvSpPr>
            <p:cNvPr id="267" name="TextBox 266">
              <a:extLst>
                <a:ext uri="{FF2B5EF4-FFF2-40B4-BE49-F238E27FC236}">
                  <a16:creationId xmlns:a16="http://schemas.microsoft.com/office/drawing/2014/main" id="{FE35CB8C-7FF8-8A25-1CEF-F4BAA46F4595}"/>
                </a:ext>
              </a:extLst>
            </p:cNvPr>
            <p:cNvSpPr txBox="1"/>
            <p:nvPr/>
          </p:nvSpPr>
          <p:spPr>
            <a:xfrm>
              <a:off x="18422988" y="23847792"/>
              <a:ext cx="1235279" cy="461665"/>
            </a:xfrm>
            <a:prstGeom prst="rect">
              <a:avLst/>
            </a:prstGeom>
            <a:noFill/>
          </p:spPr>
          <p:txBody>
            <a:bodyPr wrap="square" rtlCol="0">
              <a:spAutoFit/>
            </a:bodyPr>
            <a:lstStyle/>
            <a:p>
              <a:r>
                <a:rPr lang="en-US" sz="2400" b="1"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-5.84</a:t>
              </a:r>
            </a:p>
          </p:txBody>
        </p:sp>
        <p:sp>
          <p:nvSpPr>
            <p:cNvPr id="268" name="TextBox 267">
              <a:extLst>
                <a:ext uri="{FF2B5EF4-FFF2-40B4-BE49-F238E27FC236}">
                  <a16:creationId xmlns:a16="http://schemas.microsoft.com/office/drawing/2014/main" id="{FB6C159B-592B-7A03-294D-6A5E320B00B4}"/>
                </a:ext>
              </a:extLst>
            </p:cNvPr>
            <p:cNvSpPr txBox="1"/>
            <p:nvPr/>
          </p:nvSpPr>
          <p:spPr>
            <a:xfrm>
              <a:off x="21216249" y="23635723"/>
              <a:ext cx="1235279" cy="461665"/>
            </a:xfrm>
            <a:prstGeom prst="rect">
              <a:avLst/>
            </a:prstGeom>
            <a:noFill/>
          </p:spPr>
          <p:txBody>
            <a:bodyPr wrap="square" rtlCol="0">
              <a:spAutoFit/>
            </a:bodyPr>
            <a:lstStyle/>
            <a:p>
              <a:r>
                <a:rPr lang="en-US" sz="2400" b="1"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-2.95</a:t>
              </a:r>
            </a:p>
          </p:txBody>
        </p:sp>
        <p:sp>
          <p:nvSpPr>
            <p:cNvPr id="269" name="TextBox 268">
              <a:extLst>
                <a:ext uri="{FF2B5EF4-FFF2-40B4-BE49-F238E27FC236}">
                  <a16:creationId xmlns:a16="http://schemas.microsoft.com/office/drawing/2014/main" id="{D4A12E32-4FE8-5802-40EB-319D71302DBC}"/>
                </a:ext>
              </a:extLst>
            </p:cNvPr>
            <p:cNvSpPr txBox="1"/>
            <p:nvPr/>
          </p:nvSpPr>
          <p:spPr>
            <a:xfrm>
              <a:off x="14401801" y="21542190"/>
              <a:ext cx="8305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Phytic P</a:t>
              </a:r>
            </a:p>
          </p:txBody>
        </p:sp>
      </p:grpSp>
      <p:grpSp>
        <p:nvGrpSpPr>
          <p:cNvPr id="270" name="Group 269">
            <a:extLst>
              <a:ext uri="{FF2B5EF4-FFF2-40B4-BE49-F238E27FC236}">
                <a16:creationId xmlns:a16="http://schemas.microsoft.com/office/drawing/2014/main" id="{2D96E2C1-BE37-A683-87D8-5418C18675CA}"/>
              </a:ext>
            </a:extLst>
          </p:cNvPr>
          <p:cNvGrpSpPr/>
          <p:nvPr/>
        </p:nvGrpSpPr>
        <p:grpSpPr>
          <a:xfrm>
            <a:off x="21192399" y="16215859"/>
            <a:ext cx="8595360" cy="5029200"/>
            <a:chOff x="12574260" y="16204637"/>
            <a:chExt cx="8595360" cy="5029200"/>
          </a:xfrm>
        </p:grpSpPr>
        <p:graphicFrame>
          <p:nvGraphicFramePr>
            <p:cNvPr id="271" name="Chart 270">
              <a:extLst>
                <a:ext uri="{FF2B5EF4-FFF2-40B4-BE49-F238E27FC236}">
                  <a16:creationId xmlns:a16="http://schemas.microsoft.com/office/drawing/2014/main" id="{32E5D6CB-0789-847B-E25C-E523F501E56D}"/>
                </a:ext>
              </a:extLst>
            </p:cNvPr>
            <p:cNvGraphicFramePr/>
            <p:nvPr>
              <p:extLst>
                <p:ext uri="{D42A27DB-BD31-4B8C-83A1-F6EECF244321}">
                  <p14:modId xmlns:p14="http://schemas.microsoft.com/office/powerpoint/2010/main" val="1174035513"/>
                </p:ext>
              </p:extLst>
            </p:nvPr>
          </p:nvGraphicFramePr>
          <p:xfrm>
            <a:off x="12574260" y="16204637"/>
            <a:ext cx="8595360" cy="5029200"/>
          </p:xfrm>
          <a:graphic>
            <a:graphicData uri="http://schemas.openxmlformats.org/drawingml/2006/chart">
              <c:chart xmlns:c="http://schemas.openxmlformats.org/drawingml/2006/chart" xmlns:r="http://schemas.openxmlformats.org/officeDocument/2006/relationships" r:id="rId35"/>
            </a:graphicData>
          </a:graphic>
        </p:graphicFrame>
        <p:sp>
          <p:nvSpPr>
            <p:cNvPr id="272" name="TextBox 271">
              <a:extLst>
                <a:ext uri="{FF2B5EF4-FFF2-40B4-BE49-F238E27FC236}">
                  <a16:creationId xmlns:a16="http://schemas.microsoft.com/office/drawing/2014/main" id="{753263E6-36BD-6C90-B176-A155027EE7C6}"/>
                </a:ext>
              </a:extLst>
            </p:cNvPr>
            <p:cNvSpPr txBox="1"/>
            <p:nvPr/>
          </p:nvSpPr>
          <p:spPr>
            <a:xfrm>
              <a:off x="15075026" y="17528688"/>
              <a:ext cx="1235279"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+7.84</a:t>
              </a:r>
            </a:p>
          </p:txBody>
        </p:sp>
        <p:sp>
          <p:nvSpPr>
            <p:cNvPr id="273" name="TextBox 272">
              <a:extLst>
                <a:ext uri="{FF2B5EF4-FFF2-40B4-BE49-F238E27FC236}">
                  <a16:creationId xmlns:a16="http://schemas.microsoft.com/office/drawing/2014/main" id="{CC13EFF4-A24D-B7D5-7A43-F98241A9B5E7}"/>
                </a:ext>
              </a:extLst>
            </p:cNvPr>
            <p:cNvSpPr txBox="1"/>
            <p:nvPr/>
          </p:nvSpPr>
          <p:spPr>
            <a:xfrm>
              <a:off x="17447368" y="18019530"/>
              <a:ext cx="1235279" cy="461665"/>
            </a:xfrm>
            <a:prstGeom prst="rect">
              <a:avLst/>
            </a:prstGeom>
            <a:noFill/>
          </p:spPr>
          <p:txBody>
            <a:bodyPr wrap="square" rtlCol="0">
              <a:spAutoFit/>
            </a:bodyPr>
            <a:lstStyle/>
            <a:p>
              <a:r>
                <a:rPr lang="en-US" sz="2400" b="1"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-3.43</a:t>
              </a:r>
            </a:p>
          </p:txBody>
        </p:sp>
        <p:sp>
          <p:nvSpPr>
            <p:cNvPr id="274" name="TextBox 273">
              <a:extLst>
                <a:ext uri="{FF2B5EF4-FFF2-40B4-BE49-F238E27FC236}">
                  <a16:creationId xmlns:a16="http://schemas.microsoft.com/office/drawing/2014/main" id="{CFE7D57F-0709-36C3-948D-D254845CD35B}"/>
                </a:ext>
              </a:extLst>
            </p:cNvPr>
            <p:cNvSpPr txBox="1"/>
            <p:nvPr/>
          </p:nvSpPr>
          <p:spPr>
            <a:xfrm>
              <a:off x="19807137" y="18716418"/>
              <a:ext cx="1235279" cy="461665"/>
            </a:xfrm>
            <a:prstGeom prst="rect">
              <a:avLst/>
            </a:prstGeom>
            <a:noFill/>
          </p:spPr>
          <p:txBody>
            <a:bodyPr wrap="square" rtlCol="0">
              <a:spAutoFit/>
            </a:bodyPr>
            <a:lstStyle/>
            <a:p>
              <a:r>
                <a:rPr lang="en-US" sz="2400" b="1" dirty="0">
                  <a:solidFill>
                    <a:schemeClr val="accent4">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-3.20</a:t>
              </a:r>
            </a:p>
          </p:txBody>
        </p:sp>
        <p:sp>
          <p:nvSpPr>
            <p:cNvPr id="275" name="TextBox 274">
              <a:extLst>
                <a:ext uri="{FF2B5EF4-FFF2-40B4-BE49-F238E27FC236}">
                  <a16:creationId xmlns:a16="http://schemas.microsoft.com/office/drawing/2014/main" id="{04AF3CB5-68BF-9364-6CBC-070BE9CF3210}"/>
                </a:ext>
              </a:extLst>
            </p:cNvPr>
            <p:cNvSpPr txBox="1"/>
            <p:nvPr/>
          </p:nvSpPr>
          <p:spPr>
            <a:xfrm>
              <a:off x="14078857" y="16599952"/>
              <a:ext cx="6952343"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Total NSP</a:t>
              </a:r>
            </a:p>
          </p:txBody>
        </p:sp>
      </p:grpSp>
      <p:sp>
        <p:nvSpPr>
          <p:cNvPr id="277" name="Rectangle: Rounded Corners 276">
            <a:extLst>
              <a:ext uri="{FF2B5EF4-FFF2-40B4-BE49-F238E27FC236}">
                <a16:creationId xmlns:a16="http://schemas.microsoft.com/office/drawing/2014/main" id="{E0F6D7CA-C787-8CE7-EA15-7E53BFF9EFF9}"/>
              </a:ext>
            </a:extLst>
          </p:cNvPr>
          <p:cNvSpPr/>
          <p:nvPr/>
        </p:nvSpPr>
        <p:spPr>
          <a:xfrm>
            <a:off x="12394383" y="37978999"/>
            <a:ext cx="12288172" cy="3697156"/>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Arial" panose="020B0604020202020204" pitchFamily="34" charset="0"/>
                <a:cs typeface="Arial" panose="020B0604020202020204" pitchFamily="34" charset="0"/>
              </a:rPr>
              <a:t>To more precisely formulate diets, it will be necessary to fully understand the antinutrient content ingredients and their potential variability. Ensuring nutritionist can minimize gut health and digestibility issues, which can negatively impact productivity.</a:t>
            </a:r>
          </a:p>
        </p:txBody>
      </p:sp>
    </p:spTree>
    <p:extLst>
      <p:ext uri="{BB962C8B-B14F-4D97-AF65-F5344CB8AC3E}">
        <p14:creationId xmlns:p14="http://schemas.microsoft.com/office/powerpoint/2010/main" val="140971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Lst>
  </p:timing>
</p:sld>
</file>

<file path=ppt/theme/theme1.xml><?xml version="1.0" encoding="utf-8"?>
<a:theme xmlns:a="http://schemas.openxmlformats.org/drawingml/2006/main" name="Office Theme">
  <a:themeElements>
    <a:clrScheme name="NCSU Palette">
      <a:dk1>
        <a:srgbClr val="CC0000"/>
      </a:dk1>
      <a:lt1>
        <a:srgbClr val="000000"/>
      </a:lt1>
      <a:dk2>
        <a:srgbClr val="FFFFFF"/>
      </a:dk2>
      <a:lt2>
        <a:srgbClr val="E8E8E8"/>
      </a:lt2>
      <a:accent1>
        <a:srgbClr val="990000"/>
      </a:accent1>
      <a:accent2>
        <a:srgbClr val="D14905"/>
      </a:accent2>
      <a:accent3>
        <a:srgbClr val="FAC800"/>
      </a:accent3>
      <a:accent4>
        <a:srgbClr val="6F7D1C"/>
      </a:accent4>
      <a:accent5>
        <a:srgbClr val="008473"/>
      </a:accent5>
      <a:accent6>
        <a:srgbClr val="427E93"/>
      </a:accent6>
      <a:hlink>
        <a:srgbClr val="4156A1"/>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1795</TotalTime>
  <Words>674</Words>
  <Application>Microsoft Office PowerPoint</Application>
  <PresentationFormat>Custom</PresentationFormat>
  <Paragraphs>196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Caleb Marshall</dc:creator>
  <cp:lastModifiedBy>Caleb Marshall</cp:lastModifiedBy>
  <cp:revision>7</cp:revision>
  <dcterms:created xsi:type="dcterms:W3CDTF">2025-06-04T20:52:29Z</dcterms:created>
  <dcterms:modified xsi:type="dcterms:W3CDTF">2025-07-07T19:04:40Z</dcterms:modified>
</cp:coreProperties>
</file>