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60" r:id="rId5"/>
    <p:sldId id="258" r:id="rId6"/>
    <p:sldId id="259" r:id="rId7"/>
    <p:sldId id="262" r:id="rId8"/>
    <p:sldId id="264"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mfoo\OneDrive\Documents\Google\summary_sta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Monthly Number of Rides per Rider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casual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7785</c:v>
                </c:pt>
                <c:pt idx="1">
                  <c:v>12314</c:v>
                </c:pt>
                <c:pt idx="2">
                  <c:v>24615</c:v>
                </c:pt>
                <c:pt idx="3">
                  <c:v>47744</c:v>
                </c:pt>
                <c:pt idx="4">
                  <c:v>81624</c:v>
                </c:pt>
                <c:pt idx="5">
                  <c:v>130218</c:v>
                </c:pt>
                <c:pt idx="6">
                  <c:v>175632</c:v>
                </c:pt>
                <c:pt idx="7">
                  <c:v>186889</c:v>
                </c:pt>
                <c:pt idx="8">
                  <c:v>129173</c:v>
                </c:pt>
                <c:pt idx="9">
                  <c:v>71035</c:v>
                </c:pt>
                <c:pt idx="10">
                  <c:v>18723</c:v>
                </c:pt>
                <c:pt idx="11">
                  <c:v>16430</c:v>
                </c:pt>
              </c:numCache>
            </c:numRef>
          </c:val>
          <c:smooth val="0"/>
          <c:extLst>
            <c:ext xmlns:c16="http://schemas.microsoft.com/office/drawing/2014/chart" uri="{C3380CC4-5D6E-409C-BE32-E72D297353CC}">
              <c16:uniqueId val="{00000000-7B78-4D2F-A518-1CC6726977D1}"/>
            </c:ext>
          </c:extLst>
        </c:ser>
        <c:ser>
          <c:idx val="1"/>
          <c:order val="1"/>
          <c:tx>
            <c:strRef>
              <c:f>Sheet1!$C$1</c:f>
              <c:strCache>
                <c:ptCount val="1"/>
                <c:pt idx="0">
                  <c:v>member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136099</c:v>
                </c:pt>
                <c:pt idx="1">
                  <c:v>126714</c:v>
                </c:pt>
                <c:pt idx="2">
                  <c:v>115593</c:v>
                </c:pt>
                <c:pt idx="3">
                  <c:v>217566</c:v>
                </c:pt>
                <c:pt idx="4">
                  <c:v>285834</c:v>
                </c:pt>
                <c:pt idx="5">
                  <c:v>345177</c:v>
                </c:pt>
                <c:pt idx="6">
                  <c:v>381683</c:v>
                </c:pt>
                <c:pt idx="7">
                  <c:v>403295</c:v>
                </c:pt>
                <c:pt idx="8">
                  <c:v>364046</c:v>
                </c:pt>
                <c:pt idx="9">
                  <c:v>300751</c:v>
                </c:pt>
                <c:pt idx="10">
                  <c:v>158440</c:v>
                </c:pt>
                <c:pt idx="11">
                  <c:v>138662</c:v>
                </c:pt>
              </c:numCache>
            </c:numRef>
          </c:val>
          <c:smooth val="0"/>
          <c:extLst>
            <c:ext xmlns:c16="http://schemas.microsoft.com/office/drawing/2014/chart" uri="{C3380CC4-5D6E-409C-BE32-E72D297353CC}">
              <c16:uniqueId val="{00000001-7B78-4D2F-A518-1CC6726977D1}"/>
            </c:ext>
          </c:extLst>
        </c:ser>
        <c:dLbls>
          <c:showLegendKey val="0"/>
          <c:showVal val="0"/>
          <c:showCatName val="0"/>
          <c:showSerName val="0"/>
          <c:showPercent val="0"/>
          <c:showBubbleSize val="0"/>
        </c:dLbls>
        <c:marker val="1"/>
        <c:smooth val="0"/>
        <c:axId val="582531311"/>
        <c:axId val="582514671"/>
      </c:lineChart>
      <c:catAx>
        <c:axId val="5825313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solidFill>
                      <a:schemeClr val="bg1"/>
                    </a:solidFill>
                  </a:rPr>
                  <a:t>Months</a:t>
                </a:r>
                <a:r>
                  <a:rPr lang="en-US" baseline="0" dirty="0">
                    <a:solidFill>
                      <a:schemeClr val="bg1"/>
                    </a:solidFill>
                  </a:rPr>
                  <a:t> of the year</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82514671"/>
        <c:crosses val="autoZero"/>
        <c:auto val="1"/>
        <c:lblAlgn val="ctr"/>
        <c:lblOffset val="100"/>
        <c:noMultiLvlLbl val="0"/>
      </c:catAx>
      <c:valAx>
        <c:axId val="582514671"/>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solidFill>
                      <a:schemeClr val="bg1"/>
                    </a:solidFill>
                  </a:rPr>
                  <a:t>Number</a:t>
                </a:r>
                <a:r>
                  <a:rPr lang="en-US" baseline="0" dirty="0">
                    <a:solidFill>
                      <a:schemeClr val="bg1"/>
                    </a:solidFill>
                  </a:rPr>
                  <a:t> of Rides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531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Rides at Most Popular Stations for Casual Riders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 4'!$B$1</c:f>
              <c:strCache>
                <c:ptCount val="1"/>
                <c:pt idx="0">
                  <c:v>Total</c:v>
                </c:pt>
              </c:strCache>
            </c:strRef>
          </c:tx>
          <c:spPr>
            <a:solidFill>
              <a:schemeClr val="accent1"/>
            </a:solidFill>
            <a:ln>
              <a:noFill/>
            </a:ln>
            <a:effectLst/>
          </c:spPr>
          <c:invertIfNegative val="0"/>
          <c:cat>
            <c:strRef>
              <c:f>'Top 4'!$A$2:$A$5</c:f>
              <c:strCache>
                <c:ptCount val="4"/>
                <c:pt idx="0">
                  <c:v>Streeter Dr &amp; Grand Ave</c:v>
                </c:pt>
                <c:pt idx="1">
                  <c:v>Lake Shore Dr &amp; Monroe St</c:v>
                </c:pt>
                <c:pt idx="2">
                  <c:v>Millennium Park</c:v>
                </c:pt>
                <c:pt idx="3">
                  <c:v>Michigan Ave &amp; Oak St</c:v>
                </c:pt>
              </c:strCache>
            </c:strRef>
          </c:cat>
          <c:val>
            <c:numRef>
              <c:f>'Top 4'!$B$2:$B$5</c:f>
              <c:numCache>
                <c:formatCode>General</c:formatCode>
                <c:ptCount val="4"/>
                <c:pt idx="0">
                  <c:v>53415</c:v>
                </c:pt>
                <c:pt idx="1">
                  <c:v>39686</c:v>
                </c:pt>
                <c:pt idx="2">
                  <c:v>21901</c:v>
                </c:pt>
                <c:pt idx="3">
                  <c:v>21633</c:v>
                </c:pt>
              </c:numCache>
            </c:numRef>
          </c:val>
          <c:extLst>
            <c:ext xmlns:c16="http://schemas.microsoft.com/office/drawing/2014/chart" uri="{C3380CC4-5D6E-409C-BE32-E72D297353CC}">
              <c16:uniqueId val="{00000000-4A28-4F9C-A65C-DA01F82CFC03}"/>
            </c:ext>
          </c:extLst>
        </c:ser>
        <c:dLbls>
          <c:showLegendKey val="0"/>
          <c:showVal val="0"/>
          <c:showCatName val="0"/>
          <c:showSerName val="0"/>
          <c:showPercent val="0"/>
          <c:showBubbleSize val="0"/>
        </c:dLbls>
        <c:gapWidth val="182"/>
        <c:axId val="1844341711"/>
        <c:axId val="1844344623"/>
      </c:barChart>
      <c:catAx>
        <c:axId val="1844341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4623"/>
        <c:crosses val="autoZero"/>
        <c:auto val="1"/>
        <c:lblAlgn val="ctr"/>
        <c:lblOffset val="100"/>
        <c:noMultiLvlLbl val="0"/>
      </c:catAx>
      <c:valAx>
        <c:axId val="1844344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17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14470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6193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50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21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648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604785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2650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39034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41540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8565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2294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99585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DCB14-53B0-4A56-B469-21324B1F52F4}"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7409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5355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5310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012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10819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6DCB14-53B0-4A56-B469-21324B1F52F4}" type="datetimeFigureOut">
              <a:rPr lang="en-US" smtClean="0"/>
              <a:t>7/31/2022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A5AEED-8517-45A6-92BE-085CB001B520}" type="slidenum">
              <a:rPr lang="en-US" smtClean="0"/>
              <a:t>‹#›</a:t>
            </a:fld>
            <a:endParaRPr lang="en-US"/>
          </a:p>
        </p:txBody>
      </p:sp>
    </p:spTree>
    <p:extLst>
      <p:ext uri="{BB962C8B-B14F-4D97-AF65-F5344CB8AC3E}">
        <p14:creationId xmlns:p14="http://schemas.microsoft.com/office/powerpoint/2010/main" val="233481687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DA8C-1175-C5BA-0037-FEA00765E496}"/>
              </a:ext>
            </a:extLst>
          </p:cNvPr>
          <p:cNvSpPr>
            <a:spLocks noGrp="1"/>
          </p:cNvSpPr>
          <p:nvPr>
            <p:ph type="ctrTitle"/>
          </p:nvPr>
        </p:nvSpPr>
        <p:spPr/>
        <p:txBody>
          <a:bodyPr>
            <a:normAutofit fontScale="90000"/>
          </a:bodyPr>
          <a:lstStyle/>
          <a:p>
            <a:r>
              <a:rPr lang="en-US" dirty="0"/>
              <a:t>Google Data Analytics Capstone Project:</a:t>
            </a:r>
            <a:br>
              <a:rPr lang="en-US" dirty="0"/>
            </a:br>
            <a:r>
              <a:rPr lang="en-US" dirty="0"/>
              <a:t>Cyclistic </a:t>
            </a:r>
          </a:p>
        </p:txBody>
      </p:sp>
      <p:sp>
        <p:nvSpPr>
          <p:cNvPr id="3" name="Subtitle 2">
            <a:extLst>
              <a:ext uri="{FF2B5EF4-FFF2-40B4-BE49-F238E27FC236}">
                <a16:creationId xmlns:a16="http://schemas.microsoft.com/office/drawing/2014/main" id="{9C32400E-11F2-4E3D-BFED-59A9CA3D5E1B}"/>
              </a:ext>
            </a:extLst>
          </p:cNvPr>
          <p:cNvSpPr>
            <a:spLocks noGrp="1"/>
          </p:cNvSpPr>
          <p:nvPr>
            <p:ph type="subTitle" idx="1"/>
          </p:nvPr>
        </p:nvSpPr>
        <p:spPr>
          <a:xfrm>
            <a:off x="1154955" y="5068484"/>
            <a:ext cx="7766936" cy="1096899"/>
          </a:xfrm>
        </p:spPr>
        <p:txBody>
          <a:bodyPr/>
          <a:lstStyle/>
          <a:p>
            <a:r>
              <a:rPr lang="en-US" dirty="0"/>
              <a:t>by: Caleb Mar</a:t>
            </a:r>
          </a:p>
        </p:txBody>
      </p:sp>
    </p:spTree>
    <p:extLst>
      <p:ext uri="{BB962C8B-B14F-4D97-AF65-F5344CB8AC3E}">
        <p14:creationId xmlns:p14="http://schemas.microsoft.com/office/powerpoint/2010/main" val="3837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840-11B4-74D5-ADC9-21E2D1601D37}"/>
              </a:ext>
            </a:extLst>
          </p:cNvPr>
          <p:cNvSpPr>
            <a:spLocks noGrp="1"/>
          </p:cNvSpPr>
          <p:nvPr>
            <p:ph type="ctrTitle"/>
          </p:nvPr>
        </p:nvSpPr>
        <p:spPr>
          <a:xfrm>
            <a:off x="828951" y="1584594"/>
            <a:ext cx="8825658" cy="1319254"/>
          </a:xfrm>
        </p:spPr>
        <p:txBody>
          <a:bodyPr/>
          <a:lstStyle/>
          <a:p>
            <a:r>
              <a:rPr lang="en-US" dirty="0"/>
              <a:t>THANK YOU!</a:t>
            </a:r>
          </a:p>
        </p:txBody>
      </p:sp>
      <p:pic>
        <p:nvPicPr>
          <p:cNvPr id="2052" name="Picture 4" descr="Person Icon in Eva Fill Icons">
            <a:extLst>
              <a:ext uri="{FF2B5EF4-FFF2-40B4-BE49-F238E27FC236}">
                <a16:creationId xmlns:a16="http://schemas.microsoft.com/office/drawing/2014/main" id="{743CBA29-61E7-F223-4D21-010509533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013" y="3788595"/>
            <a:ext cx="687788" cy="687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C555B7-BC2F-182B-6B5F-6897C019CE79}"/>
              </a:ext>
            </a:extLst>
          </p:cNvPr>
          <p:cNvSpPr txBox="1"/>
          <p:nvPr/>
        </p:nvSpPr>
        <p:spPr>
          <a:xfrm>
            <a:off x="1795035" y="3935896"/>
            <a:ext cx="1457049" cy="369332"/>
          </a:xfrm>
          <a:prstGeom prst="rect">
            <a:avLst/>
          </a:prstGeom>
          <a:noFill/>
        </p:spPr>
        <p:txBody>
          <a:bodyPr wrap="square" rtlCol="0">
            <a:spAutoFit/>
          </a:bodyPr>
          <a:lstStyle/>
          <a:p>
            <a:r>
              <a:rPr lang="en-US" dirty="0"/>
              <a:t>Caleb Mar</a:t>
            </a:r>
          </a:p>
        </p:txBody>
      </p:sp>
      <p:pic>
        <p:nvPicPr>
          <p:cNvPr id="2060" name="Picture 12">
            <a:extLst>
              <a:ext uri="{FF2B5EF4-FFF2-40B4-BE49-F238E27FC236}">
                <a16:creationId xmlns:a16="http://schemas.microsoft.com/office/drawing/2014/main" id="{BF1E7BBD-DA8B-32FD-D8B2-0157994E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45" y="4305838"/>
            <a:ext cx="1521324" cy="1136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6F084D-2B52-D3B2-BFFD-A79F29E1F30F}"/>
              </a:ext>
            </a:extLst>
          </p:cNvPr>
          <p:cNvSpPr txBox="1"/>
          <p:nvPr/>
        </p:nvSpPr>
        <p:spPr>
          <a:xfrm>
            <a:off x="1795035" y="4623684"/>
            <a:ext cx="3275937" cy="369332"/>
          </a:xfrm>
          <a:prstGeom prst="rect">
            <a:avLst/>
          </a:prstGeom>
          <a:noFill/>
        </p:spPr>
        <p:txBody>
          <a:bodyPr wrap="square" rtlCol="0">
            <a:spAutoFit/>
          </a:bodyPr>
          <a:lstStyle/>
          <a:p>
            <a:r>
              <a:rPr lang="en-US" dirty="0"/>
              <a:t>caleb.mar102@gmail.com</a:t>
            </a:r>
          </a:p>
        </p:txBody>
      </p:sp>
      <p:pic>
        <p:nvPicPr>
          <p:cNvPr id="2062" name="Picture 14">
            <a:extLst>
              <a:ext uri="{FF2B5EF4-FFF2-40B4-BE49-F238E27FC236}">
                <a16:creationId xmlns:a16="http://schemas.microsoft.com/office/drawing/2014/main" id="{5CC70F9C-4127-0D47-DD27-F1E1E31F2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05" y="5339399"/>
            <a:ext cx="523203" cy="5232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36E3F2-03FC-840D-767A-822C3FA4AFD4}"/>
              </a:ext>
            </a:extLst>
          </p:cNvPr>
          <p:cNvSpPr txBox="1"/>
          <p:nvPr/>
        </p:nvSpPr>
        <p:spPr>
          <a:xfrm>
            <a:off x="1795035" y="5390591"/>
            <a:ext cx="3102969" cy="369332"/>
          </a:xfrm>
          <a:prstGeom prst="rect">
            <a:avLst/>
          </a:prstGeom>
          <a:noFill/>
        </p:spPr>
        <p:txBody>
          <a:bodyPr wrap="square" rtlCol="0">
            <a:spAutoFit/>
          </a:bodyPr>
          <a:lstStyle/>
          <a:p>
            <a:r>
              <a:rPr lang="en-US" b="0" i="0" dirty="0">
                <a:effectLst/>
              </a:rPr>
              <a:t>linkedin.com/in/calebmar</a:t>
            </a:r>
            <a:endParaRPr lang="en-US" dirty="0"/>
          </a:p>
        </p:txBody>
      </p:sp>
    </p:spTree>
    <p:extLst>
      <p:ext uri="{BB962C8B-B14F-4D97-AF65-F5344CB8AC3E}">
        <p14:creationId xmlns:p14="http://schemas.microsoft.com/office/powerpoint/2010/main" val="34293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328A-AEC4-4F64-B0B5-2FE2BC979308}"/>
              </a:ext>
            </a:extLst>
          </p:cNvPr>
          <p:cNvSpPr>
            <a:spLocks noGrp="1"/>
          </p:cNvSpPr>
          <p:nvPr>
            <p:ph type="title"/>
          </p:nvPr>
        </p:nvSpPr>
        <p:spPr/>
        <p:txBody>
          <a:bodyPr/>
          <a:lstStyle/>
          <a:p>
            <a:r>
              <a:rPr lang="en-US" dirty="0"/>
              <a:t>Popular Stations for Casual Riders</a:t>
            </a:r>
          </a:p>
        </p:txBody>
      </p:sp>
      <p:graphicFrame>
        <p:nvGraphicFramePr>
          <p:cNvPr id="9" name="Content Placeholder 8">
            <a:extLst>
              <a:ext uri="{FF2B5EF4-FFF2-40B4-BE49-F238E27FC236}">
                <a16:creationId xmlns:a16="http://schemas.microsoft.com/office/drawing/2014/main" id="{B5956DE3-5BB6-77F2-429C-2D60C294876A}"/>
              </a:ext>
            </a:extLst>
          </p:cNvPr>
          <p:cNvGraphicFramePr>
            <a:graphicFrameLocks noGrp="1"/>
          </p:cNvGraphicFramePr>
          <p:nvPr>
            <p:ph idx="1"/>
            <p:extLst>
              <p:ext uri="{D42A27DB-BD31-4B8C-83A1-F6EECF244321}">
                <p14:modId xmlns:p14="http://schemas.microsoft.com/office/powerpoint/2010/main" val="3352508715"/>
              </p:ext>
            </p:extLst>
          </p:nvPr>
        </p:nvGraphicFramePr>
        <p:xfrm>
          <a:off x="1103683" y="1400630"/>
          <a:ext cx="9741895" cy="48649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ABC5AC0-44D0-5E7C-87A5-502218AA9C00}"/>
              </a:ext>
            </a:extLst>
          </p:cNvPr>
          <p:cNvSpPr txBox="1"/>
          <p:nvPr/>
        </p:nvSpPr>
        <p:spPr>
          <a:xfrm>
            <a:off x="5348472" y="6265627"/>
            <a:ext cx="2934032" cy="369332"/>
          </a:xfrm>
          <a:prstGeom prst="rect">
            <a:avLst/>
          </a:prstGeom>
          <a:noFill/>
        </p:spPr>
        <p:txBody>
          <a:bodyPr wrap="square" rtlCol="0">
            <a:spAutoFit/>
          </a:bodyPr>
          <a:lstStyle/>
          <a:p>
            <a:r>
              <a:rPr lang="en-US" dirty="0"/>
              <a:t>Total Number of Rides </a:t>
            </a:r>
          </a:p>
        </p:txBody>
      </p:sp>
    </p:spTree>
    <p:extLst>
      <p:ext uri="{BB962C8B-B14F-4D97-AF65-F5344CB8AC3E}">
        <p14:creationId xmlns:p14="http://schemas.microsoft.com/office/powerpoint/2010/main" val="15040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F26D-370E-77DD-EC14-9F6C56F6BD7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9802E65-E034-A894-6CAD-6B5CA80DEFFF}"/>
              </a:ext>
            </a:extLst>
          </p:cNvPr>
          <p:cNvSpPr>
            <a:spLocks noGrp="1"/>
          </p:cNvSpPr>
          <p:nvPr>
            <p:ph idx="1"/>
          </p:nvPr>
        </p:nvSpPr>
        <p:spPr/>
        <p:txBody>
          <a:bodyPr/>
          <a:lstStyle/>
          <a:p>
            <a:pPr>
              <a:lnSpc>
                <a:spcPct val="150000"/>
              </a:lnSpc>
            </a:pPr>
            <a:r>
              <a:rPr lang="en-US" dirty="0"/>
              <a:t>Business Task</a:t>
            </a:r>
          </a:p>
          <a:p>
            <a:pPr>
              <a:lnSpc>
                <a:spcPct val="150000"/>
              </a:lnSpc>
            </a:pPr>
            <a:r>
              <a:rPr lang="en-US" dirty="0"/>
              <a:t>Data Insights</a:t>
            </a:r>
          </a:p>
          <a:p>
            <a:pPr>
              <a:lnSpc>
                <a:spcPct val="150000"/>
              </a:lnSpc>
            </a:pPr>
            <a:r>
              <a:rPr lang="en-US" dirty="0"/>
              <a:t>Analysis of Data</a:t>
            </a:r>
          </a:p>
          <a:p>
            <a:pPr>
              <a:lnSpc>
                <a:spcPct val="150000"/>
              </a:lnSpc>
            </a:pPr>
            <a:r>
              <a:rPr lang="en-US" dirty="0"/>
              <a:t>Summary</a:t>
            </a:r>
          </a:p>
          <a:p>
            <a:pPr>
              <a:lnSpc>
                <a:spcPct val="150000"/>
              </a:lnSpc>
            </a:pPr>
            <a:r>
              <a:rPr lang="en-US" dirty="0"/>
              <a:t>Solutions</a:t>
            </a:r>
          </a:p>
        </p:txBody>
      </p:sp>
      <p:pic>
        <p:nvPicPr>
          <p:cNvPr id="5" name="Picture 4">
            <a:extLst>
              <a:ext uri="{FF2B5EF4-FFF2-40B4-BE49-F238E27FC236}">
                <a16:creationId xmlns:a16="http://schemas.microsoft.com/office/drawing/2014/main" id="{CBDA2FF2-7716-D4F2-5D16-A9164253C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088" y="1600289"/>
            <a:ext cx="1288113" cy="1288113"/>
          </a:xfrm>
          <a:prstGeom prst="rect">
            <a:avLst/>
          </a:prstGeom>
        </p:spPr>
      </p:pic>
      <p:pic>
        <p:nvPicPr>
          <p:cNvPr id="7" name="Picture 6">
            <a:extLst>
              <a:ext uri="{FF2B5EF4-FFF2-40B4-BE49-F238E27FC236}">
                <a16:creationId xmlns:a16="http://schemas.microsoft.com/office/drawing/2014/main" id="{FB346CB1-BE8E-5826-DD67-E83456FD7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215" y="2789692"/>
            <a:ext cx="1413943" cy="1373588"/>
          </a:xfrm>
          <a:prstGeom prst="rect">
            <a:avLst/>
          </a:prstGeom>
        </p:spPr>
      </p:pic>
      <p:pic>
        <p:nvPicPr>
          <p:cNvPr id="9" name="Picture 8">
            <a:extLst>
              <a:ext uri="{FF2B5EF4-FFF2-40B4-BE49-F238E27FC236}">
                <a16:creationId xmlns:a16="http://schemas.microsoft.com/office/drawing/2014/main" id="{5B1C376E-00AE-F832-2DEB-8F68AEC02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534" y="3861429"/>
            <a:ext cx="1413943" cy="1413943"/>
          </a:xfrm>
          <a:prstGeom prst="rect">
            <a:avLst/>
          </a:prstGeom>
        </p:spPr>
      </p:pic>
    </p:spTree>
    <p:extLst>
      <p:ext uri="{BB962C8B-B14F-4D97-AF65-F5344CB8AC3E}">
        <p14:creationId xmlns:p14="http://schemas.microsoft.com/office/powerpoint/2010/main" val="39771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16-A621-7C3B-4C7D-FEF29FCB2125}"/>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CBA30064-DDB3-3ECE-312B-405B2C5B528F}"/>
              </a:ext>
            </a:extLst>
          </p:cNvPr>
          <p:cNvSpPr>
            <a:spLocks noGrp="1"/>
          </p:cNvSpPr>
          <p:nvPr>
            <p:ph idx="1"/>
          </p:nvPr>
        </p:nvSpPr>
        <p:spPr>
          <a:xfrm>
            <a:off x="677334" y="1930400"/>
            <a:ext cx="8596668" cy="3880773"/>
          </a:xfrm>
        </p:spPr>
        <p:txBody>
          <a:bodyPr>
            <a:normAutofit fontScale="85000" lnSpcReduction="10000"/>
          </a:bodyPr>
          <a:lstStyle/>
          <a:p>
            <a:pPr>
              <a:lnSpc>
                <a:spcPct val="200000"/>
              </a:lnSpc>
            </a:pPr>
            <a:r>
              <a:rPr lang="en-US" sz="2400" dirty="0"/>
              <a:t>Identify differences between casual riders and member riders?</a:t>
            </a:r>
          </a:p>
          <a:p>
            <a:pPr>
              <a:lnSpc>
                <a:spcPct val="200000"/>
              </a:lnSpc>
            </a:pPr>
            <a:r>
              <a:rPr lang="en-US" sz="2400" dirty="0"/>
              <a:t>Why would casual riders buy Cyclistic annual memberships?</a:t>
            </a:r>
          </a:p>
          <a:p>
            <a:pPr>
              <a:lnSpc>
                <a:spcPct val="200000"/>
              </a:lnSpc>
            </a:pPr>
            <a:r>
              <a:rPr lang="en-US" sz="2400" dirty="0"/>
              <a:t>What types of implementation will the company decide to use to increase the number of member riders?</a:t>
            </a:r>
          </a:p>
          <a:p>
            <a:endParaRPr lang="en-US" sz="2400" dirty="0"/>
          </a:p>
          <a:p>
            <a:endParaRPr lang="en-US" sz="2400" dirty="0"/>
          </a:p>
          <a:p>
            <a:endParaRPr lang="en-US" dirty="0"/>
          </a:p>
        </p:txBody>
      </p:sp>
    </p:spTree>
    <p:extLst>
      <p:ext uri="{BB962C8B-B14F-4D97-AF65-F5344CB8AC3E}">
        <p14:creationId xmlns:p14="http://schemas.microsoft.com/office/powerpoint/2010/main" val="136565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54C9-2349-1DF9-8A5C-2C18537AF4AF}"/>
              </a:ext>
            </a:extLst>
          </p:cNvPr>
          <p:cNvSpPr>
            <a:spLocks noGrp="1"/>
          </p:cNvSpPr>
          <p:nvPr>
            <p:ph type="title"/>
          </p:nvPr>
        </p:nvSpPr>
        <p:spPr>
          <a:xfrm>
            <a:off x="677334" y="375794"/>
            <a:ext cx="8596668" cy="877294"/>
          </a:xfrm>
        </p:spPr>
        <p:txBody>
          <a:bodyPr/>
          <a:lstStyle/>
          <a:p>
            <a:r>
              <a:rPr lang="en-US" dirty="0"/>
              <a:t>Data Insights: Data used for Cyclistic </a:t>
            </a:r>
          </a:p>
        </p:txBody>
      </p:sp>
      <p:sp>
        <p:nvSpPr>
          <p:cNvPr id="3" name="Content Placeholder 2">
            <a:extLst>
              <a:ext uri="{FF2B5EF4-FFF2-40B4-BE49-F238E27FC236}">
                <a16:creationId xmlns:a16="http://schemas.microsoft.com/office/drawing/2014/main" id="{9538A30D-5BF1-3E5F-600B-3BF527029BFB}"/>
              </a:ext>
            </a:extLst>
          </p:cNvPr>
          <p:cNvSpPr>
            <a:spLocks noGrp="1"/>
          </p:cNvSpPr>
          <p:nvPr>
            <p:ph idx="1"/>
          </p:nvPr>
        </p:nvSpPr>
        <p:spPr>
          <a:xfrm>
            <a:off x="677334" y="1691461"/>
            <a:ext cx="4872675" cy="4598020"/>
          </a:xfrm>
        </p:spPr>
        <p:txBody>
          <a:bodyPr>
            <a:normAutofit/>
          </a:bodyPr>
          <a:lstStyle/>
          <a:p>
            <a:r>
              <a:rPr lang="en-US" sz="2000" dirty="0"/>
              <a:t>The source of my data comes from </a:t>
            </a:r>
            <a:r>
              <a:rPr lang="en-US" sz="2000" dirty="0">
                <a:hlinkClick r:id="rId2"/>
              </a:rPr>
              <a:t>here</a:t>
            </a:r>
            <a:r>
              <a:rPr lang="en-US" sz="2000" dirty="0"/>
              <a:t>. </a:t>
            </a:r>
          </a:p>
          <a:p>
            <a:r>
              <a:rPr lang="en-US" sz="2000" dirty="0">
                <a:effectLst/>
                <a:ea typeface="DengXian" panose="02010600030101010101" pitchFamily="2" charset="-122"/>
              </a:rPr>
              <a:t>The data I have downloaded are made available by Motivate International Inc under this license (</a:t>
            </a:r>
            <a:r>
              <a:rPr lang="en-US" sz="2000" u="sng" dirty="0">
                <a:solidFill>
                  <a:srgbClr val="0000FF"/>
                </a:solidFill>
                <a:effectLst/>
                <a:ea typeface="DengXian" panose="02010600030101010101" pitchFamily="2" charset="-122"/>
                <a:cs typeface="Times New Roman" panose="02020603050405020304" pitchFamily="18" charset="0"/>
                <a:hlinkClick r:id="rId3"/>
              </a:rPr>
              <a:t>Data License Agreement | Divvy Bikes</a:t>
            </a:r>
            <a:r>
              <a:rPr lang="en-US" sz="2000" dirty="0">
                <a:effectLst/>
                <a:ea typeface="DengXian" panose="02010600030101010101" pitchFamily="2" charset="-122"/>
              </a:rPr>
              <a:t>)</a:t>
            </a:r>
          </a:p>
          <a:p>
            <a:r>
              <a:rPr lang="en-US" sz="2000" dirty="0">
                <a:ea typeface="DengXian" panose="02010600030101010101" pitchFamily="2" charset="-122"/>
              </a:rPr>
              <a:t>Tools used for data cleaning and analysis: R Studio and Excel</a:t>
            </a:r>
          </a:p>
          <a:p>
            <a:r>
              <a:rPr lang="en-US" sz="2000" dirty="0"/>
              <a:t>Data measured from </a:t>
            </a:r>
            <a:r>
              <a:rPr lang="en-US" sz="2000" b="1" dirty="0"/>
              <a:t>Quarter 2 of 2019 </a:t>
            </a:r>
            <a:r>
              <a:rPr lang="en-US" sz="2000" dirty="0"/>
              <a:t>and </a:t>
            </a:r>
            <a:r>
              <a:rPr lang="en-US" sz="2000" b="1" dirty="0"/>
              <a:t>Quarter 1 2020</a:t>
            </a:r>
            <a:r>
              <a:rPr lang="en-US" sz="2000" dirty="0"/>
              <a:t>.</a:t>
            </a:r>
          </a:p>
          <a:p>
            <a:r>
              <a:rPr lang="en-US" sz="2000" dirty="0"/>
              <a:t>Data is split into each day of the week.</a:t>
            </a:r>
          </a:p>
          <a:p>
            <a:endParaRPr lang="en-US" sz="2000" dirty="0"/>
          </a:p>
        </p:txBody>
      </p:sp>
      <p:pic>
        <p:nvPicPr>
          <p:cNvPr id="1026" name="Picture 2" descr="R and R Studio and data.world">
            <a:extLst>
              <a:ext uri="{FF2B5EF4-FFF2-40B4-BE49-F238E27FC236}">
                <a16:creationId xmlns:a16="http://schemas.microsoft.com/office/drawing/2014/main" id="{B1940D37-19EB-626F-2E6C-F7B667D9E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050" y="1253088"/>
            <a:ext cx="2103119" cy="21031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Excel Is A Spreadsheet Software, Containing - Excel 2013 Logo Png  Transparent PNG - 1025x550 - Free Download on NicePNG">
            <a:extLst>
              <a:ext uri="{FF2B5EF4-FFF2-40B4-BE49-F238E27FC236}">
                <a16:creationId xmlns:a16="http://schemas.microsoft.com/office/drawing/2014/main" id="{88488046-860E-4F99-13FE-286D9B639E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689" y="3909117"/>
            <a:ext cx="2965840" cy="144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6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0F43-D7D6-F691-CE0B-87672E92A9B4}"/>
              </a:ext>
            </a:extLst>
          </p:cNvPr>
          <p:cNvSpPr>
            <a:spLocks noGrp="1"/>
          </p:cNvSpPr>
          <p:nvPr>
            <p:ph type="title"/>
          </p:nvPr>
        </p:nvSpPr>
        <p:spPr>
          <a:xfrm>
            <a:off x="677334" y="664782"/>
            <a:ext cx="3854528" cy="1278466"/>
          </a:xfrm>
        </p:spPr>
        <p:txBody>
          <a:bodyPr>
            <a:normAutofit/>
          </a:bodyPr>
          <a:lstStyle/>
          <a:p>
            <a:pPr algn="ctr"/>
            <a:r>
              <a:rPr lang="en-US" sz="2800" dirty="0"/>
              <a:t>Analyzing the Data of Divvy Bikes </a:t>
            </a:r>
          </a:p>
        </p:txBody>
      </p:sp>
      <p:pic>
        <p:nvPicPr>
          <p:cNvPr id="6" name="Content Placeholder 5">
            <a:extLst>
              <a:ext uri="{FF2B5EF4-FFF2-40B4-BE49-F238E27FC236}">
                <a16:creationId xmlns:a16="http://schemas.microsoft.com/office/drawing/2014/main" id="{BB65C89C-EC8D-9C3F-44F3-AD55BD413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196" y="1711417"/>
            <a:ext cx="5195888" cy="4108376"/>
          </a:xfrm>
        </p:spPr>
      </p:pic>
      <p:sp>
        <p:nvSpPr>
          <p:cNvPr id="4" name="Text Placeholder 3">
            <a:extLst>
              <a:ext uri="{FF2B5EF4-FFF2-40B4-BE49-F238E27FC236}">
                <a16:creationId xmlns:a16="http://schemas.microsoft.com/office/drawing/2014/main" id="{F9A1FC14-872E-F537-289F-96D61EC8407F}"/>
              </a:ext>
            </a:extLst>
          </p:cNvPr>
          <p:cNvSpPr>
            <a:spLocks noGrp="1"/>
          </p:cNvSpPr>
          <p:nvPr>
            <p:ph type="body" sz="half" idx="2"/>
          </p:nvPr>
        </p:nvSpPr>
        <p:spPr>
          <a:xfrm>
            <a:off x="677334" y="2268186"/>
            <a:ext cx="3854528" cy="3925032"/>
          </a:xfrm>
        </p:spPr>
        <p:txBody>
          <a:bodyPr>
            <a:noAutofit/>
          </a:bodyPr>
          <a:lstStyle/>
          <a:p>
            <a:pPr algn="ctr"/>
            <a:r>
              <a:rPr lang="en-US" sz="1600" u="sng" dirty="0"/>
              <a:t>Number of Rides: Casual riders vs Annual Member riders throughout the week</a:t>
            </a:r>
          </a:p>
          <a:p>
            <a:pPr marL="285750" indent="-285750">
              <a:buFont typeface="Wingdings" panose="05000000000000000000" pitchFamily="2" charset="2"/>
              <a:buChar char="Ø"/>
            </a:pPr>
            <a:r>
              <a:rPr lang="en-US" sz="1600" u="sng" dirty="0"/>
              <a:t>Findings</a:t>
            </a:r>
            <a:r>
              <a:rPr lang="en-US" sz="1600" dirty="0"/>
              <a:t>: Annual members are more likely to use Divvy Bikes more frequently per day than casual riders. </a:t>
            </a:r>
          </a:p>
          <a:p>
            <a:pPr marL="285750" indent="-285750">
              <a:buFont typeface="Wingdings" panose="05000000000000000000" pitchFamily="2" charset="2"/>
              <a:buChar char="Ø"/>
            </a:pPr>
            <a:r>
              <a:rPr lang="en-US" sz="1600" dirty="0"/>
              <a:t>The number of rides is greater for members throughout all days of the week.</a:t>
            </a:r>
          </a:p>
          <a:p>
            <a:pPr marL="285750" indent="-285750">
              <a:buFont typeface="Wingdings" panose="05000000000000000000" pitchFamily="2" charset="2"/>
              <a:buChar char="Ø"/>
            </a:pPr>
            <a:r>
              <a:rPr lang="en-US" sz="1800" dirty="0"/>
              <a:t>Casual riders use bikes on the weekends the most (Saturday and Sunday</a:t>
            </a:r>
          </a:p>
        </p:txBody>
      </p:sp>
    </p:spTree>
    <p:extLst>
      <p:ext uri="{BB962C8B-B14F-4D97-AF65-F5344CB8AC3E}">
        <p14:creationId xmlns:p14="http://schemas.microsoft.com/office/powerpoint/2010/main" val="26233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E50E-8F1A-8BF4-5937-DAFA38C423A1}"/>
              </a:ext>
            </a:extLst>
          </p:cNvPr>
          <p:cNvSpPr>
            <a:spLocks noGrp="1"/>
          </p:cNvSpPr>
          <p:nvPr>
            <p:ph type="title"/>
          </p:nvPr>
        </p:nvSpPr>
        <p:spPr>
          <a:xfrm>
            <a:off x="677334" y="997671"/>
            <a:ext cx="3854528" cy="1278466"/>
          </a:xfrm>
        </p:spPr>
        <p:txBody>
          <a:bodyPr>
            <a:normAutofit/>
          </a:bodyPr>
          <a:lstStyle/>
          <a:p>
            <a:pPr algn="ctr"/>
            <a:r>
              <a:rPr lang="en-US" sz="2800" dirty="0"/>
              <a:t>Analyzing the Data of Divvy Bikes (Cont.)</a:t>
            </a:r>
          </a:p>
        </p:txBody>
      </p:sp>
      <p:pic>
        <p:nvPicPr>
          <p:cNvPr id="6" name="Content Placeholder 5">
            <a:extLst>
              <a:ext uri="{FF2B5EF4-FFF2-40B4-BE49-F238E27FC236}">
                <a16:creationId xmlns:a16="http://schemas.microsoft.com/office/drawing/2014/main" id="{ECD291AD-FA86-0282-241F-3D79CDAF6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679612"/>
            <a:ext cx="5195888" cy="4108376"/>
          </a:xfrm>
        </p:spPr>
      </p:pic>
      <p:sp>
        <p:nvSpPr>
          <p:cNvPr id="4" name="Text Placeholder 3">
            <a:extLst>
              <a:ext uri="{FF2B5EF4-FFF2-40B4-BE49-F238E27FC236}">
                <a16:creationId xmlns:a16="http://schemas.microsoft.com/office/drawing/2014/main" id="{3B01B5E7-BA3B-6495-B026-3DD4D3F7550D}"/>
              </a:ext>
            </a:extLst>
          </p:cNvPr>
          <p:cNvSpPr>
            <a:spLocks noGrp="1"/>
          </p:cNvSpPr>
          <p:nvPr>
            <p:ph type="body" sz="half" idx="2"/>
          </p:nvPr>
        </p:nvSpPr>
        <p:spPr>
          <a:xfrm>
            <a:off x="677334" y="2777069"/>
            <a:ext cx="3854528" cy="3456754"/>
          </a:xfrm>
        </p:spPr>
        <p:txBody>
          <a:bodyPr>
            <a:noAutofit/>
          </a:bodyPr>
          <a:lstStyle/>
          <a:p>
            <a:pPr algn="ctr"/>
            <a:r>
              <a:rPr lang="en-US" sz="1600" u="sng" dirty="0"/>
              <a:t>Total of Average Duration between Casual and Annual Members Per Day of the Week</a:t>
            </a:r>
          </a:p>
          <a:p>
            <a:pPr marL="285750" indent="-285750">
              <a:buFont typeface="Wingdings" panose="05000000000000000000" pitchFamily="2" charset="2"/>
              <a:buChar char="Ø"/>
            </a:pPr>
            <a:r>
              <a:rPr lang="en-US" sz="1600" u="sng" dirty="0"/>
              <a:t>Findings</a:t>
            </a:r>
            <a:r>
              <a:rPr lang="en-US" sz="1600" dirty="0"/>
              <a:t>: I was surprised to find that casual riders average a greater duration every day of the week. </a:t>
            </a:r>
          </a:p>
          <a:p>
            <a:pPr marL="285750" indent="-285750">
              <a:buFont typeface="Wingdings" panose="05000000000000000000" pitchFamily="2" charset="2"/>
              <a:buChar char="Ø"/>
            </a:pPr>
            <a:r>
              <a:rPr lang="en-US" sz="1600" dirty="0"/>
              <a:t>Casual rider’s total is almost </a:t>
            </a:r>
            <a:r>
              <a:rPr lang="en-US" sz="1600" b="1" dirty="0"/>
              <a:t>three times </a:t>
            </a:r>
            <a:r>
              <a:rPr lang="en-US" sz="1600" dirty="0"/>
              <a:t>greater than annual members riders.</a:t>
            </a:r>
          </a:p>
        </p:txBody>
      </p:sp>
    </p:spTree>
    <p:extLst>
      <p:ext uri="{BB962C8B-B14F-4D97-AF65-F5344CB8AC3E}">
        <p14:creationId xmlns:p14="http://schemas.microsoft.com/office/powerpoint/2010/main" val="13223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D9D4-D32D-37A8-0DD0-C97B27B83410}"/>
              </a:ext>
            </a:extLst>
          </p:cNvPr>
          <p:cNvSpPr>
            <a:spLocks noGrp="1"/>
          </p:cNvSpPr>
          <p:nvPr>
            <p:ph type="title"/>
          </p:nvPr>
        </p:nvSpPr>
        <p:spPr>
          <a:xfrm>
            <a:off x="756847" y="469127"/>
            <a:ext cx="4626186" cy="1645920"/>
          </a:xfrm>
        </p:spPr>
        <p:txBody>
          <a:bodyPr>
            <a:noAutofit/>
          </a:bodyPr>
          <a:lstStyle/>
          <a:p>
            <a:r>
              <a:rPr lang="en-US" sz="3600" dirty="0"/>
              <a:t>Total Monthly Rides per Rider Type: </a:t>
            </a:r>
          </a:p>
        </p:txBody>
      </p:sp>
      <p:sp>
        <p:nvSpPr>
          <p:cNvPr id="4" name="Text Placeholder 3">
            <a:extLst>
              <a:ext uri="{FF2B5EF4-FFF2-40B4-BE49-F238E27FC236}">
                <a16:creationId xmlns:a16="http://schemas.microsoft.com/office/drawing/2014/main" id="{4752012F-AC12-9154-CCD5-13DBA8FE49E0}"/>
              </a:ext>
            </a:extLst>
          </p:cNvPr>
          <p:cNvSpPr>
            <a:spLocks noGrp="1"/>
          </p:cNvSpPr>
          <p:nvPr>
            <p:ph type="body" sz="half" idx="2"/>
          </p:nvPr>
        </p:nvSpPr>
        <p:spPr>
          <a:xfrm>
            <a:off x="923824" y="3023559"/>
            <a:ext cx="3854528" cy="2584449"/>
          </a:xfrm>
        </p:spPr>
        <p:txBody>
          <a:bodyPr>
            <a:normAutofit/>
          </a:bodyPr>
          <a:lstStyle/>
          <a:p>
            <a:pPr marL="285750" indent="-285750">
              <a:buFont typeface="Wingdings" panose="05000000000000000000" pitchFamily="2" charset="2"/>
              <a:buChar char="Ø"/>
            </a:pPr>
            <a:r>
              <a:rPr lang="en-US" sz="1800" dirty="0"/>
              <a:t>We can see both types of riders the bikes mostly through </a:t>
            </a:r>
            <a:r>
              <a:rPr lang="en-US" sz="1800" b="1" dirty="0"/>
              <a:t>June to September</a:t>
            </a:r>
          </a:p>
          <a:p>
            <a:pPr marL="285750" indent="-285750">
              <a:buFont typeface="Wingdings" panose="05000000000000000000" pitchFamily="2" charset="2"/>
              <a:buChar char="Ø"/>
            </a:pPr>
            <a:r>
              <a:rPr lang="en-US" sz="1800" dirty="0"/>
              <a:t>August is the peak month for both casual riders and annual members</a:t>
            </a:r>
          </a:p>
          <a:p>
            <a:r>
              <a:rPr lang="en-US" sz="1800" dirty="0"/>
              <a:t> </a:t>
            </a:r>
          </a:p>
        </p:txBody>
      </p:sp>
      <p:graphicFrame>
        <p:nvGraphicFramePr>
          <p:cNvPr id="13" name="Chart 12">
            <a:extLst>
              <a:ext uri="{FF2B5EF4-FFF2-40B4-BE49-F238E27FC236}">
                <a16:creationId xmlns:a16="http://schemas.microsoft.com/office/drawing/2014/main" id="{9E21940F-6820-E5B8-6AD6-5B89F167A3CE}"/>
              </a:ext>
            </a:extLst>
          </p:cNvPr>
          <p:cNvGraphicFramePr>
            <a:graphicFrameLocks/>
          </p:cNvGraphicFramePr>
          <p:nvPr>
            <p:extLst>
              <p:ext uri="{D42A27DB-BD31-4B8C-83A1-F6EECF244321}">
                <p14:modId xmlns:p14="http://schemas.microsoft.com/office/powerpoint/2010/main" val="3544498232"/>
              </p:ext>
            </p:extLst>
          </p:nvPr>
        </p:nvGraphicFramePr>
        <p:xfrm>
          <a:off x="5383033" y="1224502"/>
          <a:ext cx="6456460" cy="4587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60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D06C-8880-84A7-C7E0-00B87A0E72C4}"/>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E492E9F6-8610-2D29-E2DF-8763F9FE6D02}"/>
              </a:ext>
            </a:extLst>
          </p:cNvPr>
          <p:cNvSpPr>
            <a:spLocks noGrp="1"/>
          </p:cNvSpPr>
          <p:nvPr>
            <p:ph type="body" idx="1"/>
          </p:nvPr>
        </p:nvSpPr>
        <p:spPr/>
        <p:txBody>
          <a:bodyPr/>
          <a:lstStyle/>
          <a:p>
            <a:r>
              <a:rPr lang="en-US" sz="3200" dirty="0"/>
              <a:t>Weekly:</a:t>
            </a:r>
          </a:p>
        </p:txBody>
      </p:sp>
      <p:sp>
        <p:nvSpPr>
          <p:cNvPr id="4" name="Text Placeholder 3">
            <a:extLst>
              <a:ext uri="{FF2B5EF4-FFF2-40B4-BE49-F238E27FC236}">
                <a16:creationId xmlns:a16="http://schemas.microsoft.com/office/drawing/2014/main" id="{548A95C9-9306-A597-4C64-AC821690342A}"/>
              </a:ext>
            </a:extLst>
          </p:cNvPr>
          <p:cNvSpPr>
            <a:spLocks noGrp="1"/>
          </p:cNvSpPr>
          <p:nvPr>
            <p:ph type="body" sz="half" idx="15"/>
          </p:nvPr>
        </p:nvSpPr>
        <p:spPr/>
        <p:txBody>
          <a:bodyPr>
            <a:normAutofit/>
          </a:bodyPr>
          <a:lstStyle/>
          <a:p>
            <a:r>
              <a:rPr lang="en-US" sz="1800" dirty="0"/>
              <a:t>Casual riders use bikes for a </a:t>
            </a:r>
            <a:r>
              <a:rPr lang="en-US" sz="1800" b="1" dirty="0"/>
              <a:t>longer average duration</a:t>
            </a:r>
            <a:r>
              <a:rPr lang="en-US" sz="1800" dirty="0"/>
              <a:t>, however, annual members ride bikes </a:t>
            </a:r>
            <a:r>
              <a:rPr lang="en-US" sz="1800" b="1" dirty="0"/>
              <a:t>more frequently and consistently</a:t>
            </a:r>
            <a:r>
              <a:rPr lang="en-US" sz="1800" dirty="0"/>
              <a:t>.</a:t>
            </a:r>
          </a:p>
        </p:txBody>
      </p:sp>
      <p:sp>
        <p:nvSpPr>
          <p:cNvPr id="5" name="Text Placeholder 4">
            <a:extLst>
              <a:ext uri="{FF2B5EF4-FFF2-40B4-BE49-F238E27FC236}">
                <a16:creationId xmlns:a16="http://schemas.microsoft.com/office/drawing/2014/main" id="{08EF2EAD-D473-0029-3EBB-278420185EC4}"/>
              </a:ext>
            </a:extLst>
          </p:cNvPr>
          <p:cNvSpPr>
            <a:spLocks noGrp="1"/>
          </p:cNvSpPr>
          <p:nvPr>
            <p:ph type="body" sz="quarter" idx="3"/>
          </p:nvPr>
        </p:nvSpPr>
        <p:spPr/>
        <p:txBody>
          <a:bodyPr/>
          <a:lstStyle/>
          <a:p>
            <a:r>
              <a:rPr lang="en-US" sz="3200" dirty="0"/>
              <a:t>Usage:</a:t>
            </a:r>
          </a:p>
        </p:txBody>
      </p:sp>
      <p:sp>
        <p:nvSpPr>
          <p:cNvPr id="6" name="Text Placeholder 5">
            <a:extLst>
              <a:ext uri="{FF2B5EF4-FFF2-40B4-BE49-F238E27FC236}">
                <a16:creationId xmlns:a16="http://schemas.microsoft.com/office/drawing/2014/main" id="{BF3FCC88-BD01-1FBE-FA1A-194B6EA8DF34}"/>
              </a:ext>
            </a:extLst>
          </p:cNvPr>
          <p:cNvSpPr>
            <a:spLocks noGrp="1"/>
          </p:cNvSpPr>
          <p:nvPr>
            <p:ph type="body" sz="half" idx="16"/>
          </p:nvPr>
        </p:nvSpPr>
        <p:spPr/>
        <p:txBody>
          <a:bodyPr>
            <a:normAutofit/>
          </a:bodyPr>
          <a:lstStyle/>
          <a:p>
            <a:r>
              <a:rPr lang="en-US" sz="1800" dirty="0"/>
              <a:t>Casual riders have almost </a:t>
            </a:r>
            <a:r>
              <a:rPr lang="en-US" sz="1800" b="1" dirty="0"/>
              <a:t>3x</a:t>
            </a:r>
            <a:r>
              <a:rPr lang="en-US" sz="1800" dirty="0"/>
              <a:t> times the average duration than annual members use. </a:t>
            </a:r>
          </a:p>
        </p:txBody>
      </p:sp>
      <p:sp>
        <p:nvSpPr>
          <p:cNvPr id="7" name="Text Placeholder 6">
            <a:extLst>
              <a:ext uri="{FF2B5EF4-FFF2-40B4-BE49-F238E27FC236}">
                <a16:creationId xmlns:a16="http://schemas.microsoft.com/office/drawing/2014/main" id="{017818DD-2E48-237B-0010-671D44172067}"/>
              </a:ext>
            </a:extLst>
          </p:cNvPr>
          <p:cNvSpPr>
            <a:spLocks noGrp="1"/>
          </p:cNvSpPr>
          <p:nvPr>
            <p:ph type="body" sz="quarter" idx="13"/>
          </p:nvPr>
        </p:nvSpPr>
        <p:spPr/>
        <p:txBody>
          <a:bodyPr/>
          <a:lstStyle/>
          <a:p>
            <a:r>
              <a:rPr lang="en-US" sz="3200" dirty="0"/>
              <a:t>Monthly:</a:t>
            </a:r>
          </a:p>
        </p:txBody>
      </p:sp>
      <p:sp>
        <p:nvSpPr>
          <p:cNvPr id="8" name="Text Placeholder 7">
            <a:extLst>
              <a:ext uri="{FF2B5EF4-FFF2-40B4-BE49-F238E27FC236}">
                <a16:creationId xmlns:a16="http://schemas.microsoft.com/office/drawing/2014/main" id="{F4E5BDDE-B6A4-9518-B2EF-AE6BDD2D2641}"/>
              </a:ext>
            </a:extLst>
          </p:cNvPr>
          <p:cNvSpPr>
            <a:spLocks noGrp="1"/>
          </p:cNvSpPr>
          <p:nvPr>
            <p:ph type="body" sz="half" idx="17"/>
          </p:nvPr>
        </p:nvSpPr>
        <p:spPr/>
        <p:txBody>
          <a:bodyPr>
            <a:normAutofit/>
          </a:bodyPr>
          <a:lstStyle/>
          <a:p>
            <a:r>
              <a:rPr lang="en-US" sz="1800" dirty="0"/>
              <a:t>Bikes are used through June to September. The highest peak for casual and annual members in during August. However, casual riders are almost </a:t>
            </a:r>
            <a:r>
              <a:rPr lang="en-US" sz="1800" b="1" dirty="0"/>
              <a:t>3x less likely </a:t>
            </a:r>
            <a:r>
              <a:rPr lang="en-US" sz="1800" dirty="0"/>
              <a:t>to ride the bikes frequently. </a:t>
            </a:r>
          </a:p>
        </p:txBody>
      </p:sp>
    </p:spTree>
    <p:extLst>
      <p:ext uri="{BB962C8B-B14F-4D97-AF65-F5344CB8AC3E}">
        <p14:creationId xmlns:p14="http://schemas.microsoft.com/office/powerpoint/2010/main" val="1119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3EDF-CDD2-CFD2-8C10-7599D8D867D3}"/>
              </a:ext>
            </a:extLst>
          </p:cNvPr>
          <p:cNvSpPr>
            <a:spLocks noGrp="1"/>
          </p:cNvSpPr>
          <p:nvPr>
            <p:ph type="title"/>
          </p:nvPr>
        </p:nvSpPr>
        <p:spPr/>
        <p:txBody>
          <a:bodyPr>
            <a:normAutofit/>
          </a:bodyPr>
          <a:lstStyle/>
          <a:p>
            <a:pPr algn="ctr"/>
            <a:r>
              <a:rPr lang="en-US" dirty="0"/>
              <a:t>Possible Solutions: Casual and Annual Member Riders</a:t>
            </a:r>
          </a:p>
        </p:txBody>
      </p:sp>
      <p:sp>
        <p:nvSpPr>
          <p:cNvPr id="3" name="Content Placeholder 2">
            <a:extLst>
              <a:ext uri="{FF2B5EF4-FFF2-40B4-BE49-F238E27FC236}">
                <a16:creationId xmlns:a16="http://schemas.microsoft.com/office/drawing/2014/main" id="{CD098A50-6B87-88C1-84C8-B1CB4178208A}"/>
              </a:ext>
            </a:extLst>
          </p:cNvPr>
          <p:cNvSpPr>
            <a:spLocks noGrp="1"/>
          </p:cNvSpPr>
          <p:nvPr>
            <p:ph idx="1"/>
          </p:nvPr>
        </p:nvSpPr>
        <p:spPr/>
        <p:txBody>
          <a:bodyPr/>
          <a:lstStyle/>
          <a:p>
            <a:r>
              <a:rPr lang="en-US" dirty="0"/>
              <a:t>We can:</a:t>
            </a:r>
          </a:p>
          <a:p>
            <a:pPr lvl="1"/>
            <a:r>
              <a:rPr lang="en-US" dirty="0"/>
              <a:t>Offer discounts and coupons based on duration of the ride. By doing so, customers will be encouraged to use bikes for longer, thus, increasing profits.</a:t>
            </a:r>
          </a:p>
          <a:p>
            <a:pPr lvl="1"/>
            <a:r>
              <a:rPr lang="en-US" dirty="0"/>
              <a:t>Since peak times are during the summer, it would be beneficial to create specific memberships that revolve around each of the seasons. This give customers who are do not want to commit to a yearly price to four month payments.</a:t>
            </a:r>
          </a:p>
          <a:p>
            <a:pPr lvl="1"/>
            <a:r>
              <a:rPr lang="en-US" dirty="0"/>
              <a:t>Advertise near the busiest location: </a:t>
            </a:r>
            <a:r>
              <a:rPr lang="en-US" b="1" dirty="0"/>
              <a:t>Streeter Dr &amp; Grand Ave, Lake Shore Dr &amp; Monroe St, Millennium Park </a:t>
            </a:r>
            <a:r>
              <a:rPr lang="en-US" dirty="0"/>
              <a:t>(see graph </a:t>
            </a:r>
            <a:r>
              <a:rPr lang="en-US" dirty="0">
                <a:hlinkClick r:id="rId2" action="ppaction://hlinksldjump"/>
              </a:rPr>
              <a:t>here</a:t>
            </a:r>
            <a:r>
              <a:rPr lang="en-US" dirty="0"/>
              <a:t>)</a:t>
            </a:r>
            <a:endParaRPr lang="en-US" b="1" dirty="0"/>
          </a:p>
          <a:p>
            <a:pPr lvl="2"/>
            <a:r>
              <a:rPr lang="en-US" dirty="0"/>
              <a:t>Times for major promotions: June and July</a:t>
            </a:r>
          </a:p>
          <a:p>
            <a:endParaRPr lang="en-US" dirty="0"/>
          </a:p>
        </p:txBody>
      </p:sp>
    </p:spTree>
    <p:extLst>
      <p:ext uri="{BB962C8B-B14F-4D97-AF65-F5344CB8AC3E}">
        <p14:creationId xmlns:p14="http://schemas.microsoft.com/office/powerpoint/2010/main" val="2640134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479</TotalTime>
  <Words>535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Google Data Analytics Capstone Project: Cyclistic </vt:lpstr>
      <vt:lpstr>Contents</vt:lpstr>
      <vt:lpstr>Business Task</vt:lpstr>
      <vt:lpstr>Data Insights: Data used for Cyclistic </vt:lpstr>
      <vt:lpstr>Analyzing the Data of Divvy Bikes </vt:lpstr>
      <vt:lpstr>Analyzing the Data of Divvy Bikes (Cont.)</vt:lpstr>
      <vt:lpstr>Total Monthly Rides per Rider Type: </vt:lpstr>
      <vt:lpstr>Summary</vt:lpstr>
      <vt:lpstr>Possible Solutions: Casual and Annual Member Riders</vt:lpstr>
      <vt:lpstr>THANK YOU!</vt:lpstr>
      <vt:lpstr>Popular Stations for Casual Riders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Tundra Storm</dc:creator>
  <cp:lastModifiedBy>Tundra Storm</cp:lastModifiedBy>
  <cp:revision>68</cp:revision>
  <dcterms:created xsi:type="dcterms:W3CDTF">2022-07-28T19:05:00Z</dcterms:created>
  <dcterms:modified xsi:type="dcterms:W3CDTF">2022-07-31T18:59:50Z</dcterms:modified>
</cp:coreProperties>
</file>