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1" d="100"/>
          <a:sy n="81" d="100"/>
        </p:scale>
        <p:origin x="90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A13F-75EE-3D5C-ECAF-FD916763B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CBB066E-5CA2-EE6E-D151-BFB0BFAA55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B13F031-D8AB-70A8-9EB6-7B92F1BE0A74}"/>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5" name="Footer Placeholder 4">
            <a:extLst>
              <a:ext uri="{FF2B5EF4-FFF2-40B4-BE49-F238E27FC236}">
                <a16:creationId xmlns:a16="http://schemas.microsoft.com/office/drawing/2014/main" id="{FCA211EE-EA22-74C4-C03F-52D8870208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78CE2A-399F-D8EE-BD46-88900537DFE0}"/>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100180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BEE8-9192-496A-E686-E296BD107F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43DCBB-D82C-D5CD-54D4-EDED78BA08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7A5D0F-7DD2-F75E-0F6F-D5C4108EB2D7}"/>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5" name="Footer Placeholder 4">
            <a:extLst>
              <a:ext uri="{FF2B5EF4-FFF2-40B4-BE49-F238E27FC236}">
                <a16:creationId xmlns:a16="http://schemas.microsoft.com/office/drawing/2014/main" id="{1ACE5181-61FB-1C08-AC40-15F72A8236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EA640F-2038-74DA-110A-91A5678CA9B4}"/>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375418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E7AD0-218B-5699-B3AA-BB8394A095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B664F0-BBA9-49AD-9AAA-1DE4DB7FC0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6CFDBC-ECC6-29BE-20F2-77F3A36DDFFE}"/>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5" name="Footer Placeholder 4">
            <a:extLst>
              <a:ext uri="{FF2B5EF4-FFF2-40B4-BE49-F238E27FC236}">
                <a16:creationId xmlns:a16="http://schemas.microsoft.com/office/drawing/2014/main" id="{BF02D09E-5CC1-C6BF-0F82-B495CFCAFB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B82A99-9048-CCA0-88F4-0579D8530AE5}"/>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81794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B4E2-3D41-6672-EECD-4F1CACD925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F4B4E6-8412-D6F6-1A86-54750865EB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C93E56-31A5-C599-1D87-FCBB771DB7DB}"/>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5" name="Footer Placeholder 4">
            <a:extLst>
              <a:ext uri="{FF2B5EF4-FFF2-40B4-BE49-F238E27FC236}">
                <a16:creationId xmlns:a16="http://schemas.microsoft.com/office/drawing/2014/main" id="{B6FF58DA-7821-63D3-F1AB-89384BB7D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1597F4-D254-8162-2510-DAF893F78997}"/>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384406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F5B2-2BC9-E6EE-B3F1-76F7A3F34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D058F1-698D-6ED1-846B-4247B317D0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CB85F-AF2C-6300-457B-3CC48D2DE147}"/>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5" name="Footer Placeholder 4">
            <a:extLst>
              <a:ext uri="{FF2B5EF4-FFF2-40B4-BE49-F238E27FC236}">
                <a16:creationId xmlns:a16="http://schemas.microsoft.com/office/drawing/2014/main" id="{235EC363-1F24-BA80-C3A1-3D8157A1CC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3760EF-6266-6EB5-1A39-3C35A0ACAA71}"/>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222341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E49B-CFD6-8174-F582-A14469035D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C6BED1-6784-7539-834F-C8CEE0CD8F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0A8E08-3DB0-061E-1B10-E9EF1217E9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D425549-9A73-FBE4-2E23-04F9318B0C1D}"/>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6" name="Footer Placeholder 5">
            <a:extLst>
              <a:ext uri="{FF2B5EF4-FFF2-40B4-BE49-F238E27FC236}">
                <a16:creationId xmlns:a16="http://schemas.microsoft.com/office/drawing/2014/main" id="{3E88F22B-A68F-2E21-8F9F-8BC176E4C6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8053F1-2CFA-279E-5259-690AE451A009}"/>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299102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2EDA-0FAA-2A3C-D6B4-228BAAA3F6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3B065F-524F-A6C3-ABBF-D55DEBD81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EA6B92-CF27-7A59-59D7-FC4EBB7D9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AAA7A56-52D2-BF70-DA98-B4A63C20F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8AC123-1B98-02CF-40C4-C61DC13A0D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9D5577-E8A3-A7AC-C48B-26E53DBE8BD1}"/>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8" name="Footer Placeholder 7">
            <a:extLst>
              <a:ext uri="{FF2B5EF4-FFF2-40B4-BE49-F238E27FC236}">
                <a16:creationId xmlns:a16="http://schemas.microsoft.com/office/drawing/2014/main" id="{3242E131-E6BA-22E6-4A38-B6CB74167BC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AA53C3-5972-657E-911C-3249DF7073EB}"/>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367747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78BA-E38C-466A-7B19-49C7E84059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AED387-DD4A-3500-E224-0393C59D9017}"/>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4" name="Footer Placeholder 3">
            <a:extLst>
              <a:ext uri="{FF2B5EF4-FFF2-40B4-BE49-F238E27FC236}">
                <a16:creationId xmlns:a16="http://schemas.microsoft.com/office/drawing/2014/main" id="{8226A11E-8366-8492-50AB-4D9D291B201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18CBB8E-0F32-7DC5-A77E-B57CF0CE923E}"/>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123911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42CBF6-8A59-4501-9444-35009CE3C98C}"/>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3" name="Footer Placeholder 2">
            <a:extLst>
              <a:ext uri="{FF2B5EF4-FFF2-40B4-BE49-F238E27FC236}">
                <a16:creationId xmlns:a16="http://schemas.microsoft.com/office/drawing/2014/main" id="{A7180FD9-DF47-25A0-8EC3-65F03A79AD1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F4972C6-99AA-F1CA-E147-AED15263A88E}"/>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262142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34B8-8279-D128-6D55-88364D21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92E1BED-7537-ABE8-78A9-6F18E3E53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4A1A834-9B11-589A-2360-B4FF504BC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DD4DC-B5F8-CAF6-946C-60EAFE08B688}"/>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6" name="Footer Placeholder 5">
            <a:extLst>
              <a:ext uri="{FF2B5EF4-FFF2-40B4-BE49-F238E27FC236}">
                <a16:creationId xmlns:a16="http://schemas.microsoft.com/office/drawing/2014/main" id="{2560CDBE-72D4-20D0-AFBD-6BD8DB69CF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D80D7B-9CD2-9AC8-D84F-C145540945E9}"/>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390930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5710-0670-50E0-EFEF-F2AB578D0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AA42D5A-0434-A2EC-6315-C399C2871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CADCCCA-3F21-6500-D499-6836DAAB9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1AEC9-4306-201A-FE85-04B9ACB049E9}"/>
              </a:ext>
            </a:extLst>
          </p:cNvPr>
          <p:cNvSpPr>
            <a:spLocks noGrp="1"/>
          </p:cNvSpPr>
          <p:nvPr>
            <p:ph type="dt" sz="half" idx="10"/>
          </p:nvPr>
        </p:nvSpPr>
        <p:spPr/>
        <p:txBody>
          <a:bodyPr/>
          <a:lstStyle/>
          <a:p>
            <a:fld id="{C8701B1E-9E10-4C5E-B5E4-3F759E62F445}" type="datetimeFigureOut">
              <a:rPr lang="en-GB" smtClean="0"/>
              <a:t>12/01/2023</a:t>
            </a:fld>
            <a:endParaRPr lang="en-GB"/>
          </a:p>
        </p:txBody>
      </p:sp>
      <p:sp>
        <p:nvSpPr>
          <p:cNvPr id="6" name="Footer Placeholder 5">
            <a:extLst>
              <a:ext uri="{FF2B5EF4-FFF2-40B4-BE49-F238E27FC236}">
                <a16:creationId xmlns:a16="http://schemas.microsoft.com/office/drawing/2014/main" id="{570A2A3F-7DD9-9734-C48A-A888436398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CE45D8-B03C-8D44-6585-FD4A78B80CC1}"/>
              </a:ext>
            </a:extLst>
          </p:cNvPr>
          <p:cNvSpPr>
            <a:spLocks noGrp="1"/>
          </p:cNvSpPr>
          <p:nvPr>
            <p:ph type="sldNum" sz="quarter" idx="12"/>
          </p:nvPr>
        </p:nvSpPr>
        <p:spPr/>
        <p:txBody>
          <a:bodyPr/>
          <a:lstStyle/>
          <a:p>
            <a:fld id="{13D69875-FE59-4FE3-A2A8-4A27CD7ABEA4}" type="slidenum">
              <a:rPr lang="en-GB" smtClean="0"/>
              <a:t>‹#›</a:t>
            </a:fld>
            <a:endParaRPr lang="en-GB"/>
          </a:p>
        </p:txBody>
      </p:sp>
    </p:spTree>
    <p:extLst>
      <p:ext uri="{BB962C8B-B14F-4D97-AF65-F5344CB8AC3E}">
        <p14:creationId xmlns:p14="http://schemas.microsoft.com/office/powerpoint/2010/main" val="121179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F1212C-0ECD-6DF5-B4AA-1AB4348A9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1823E2-09CE-7FCF-565F-26914B6EB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F69420-69DA-6176-7ED3-BEA6B4AB6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01B1E-9E10-4C5E-B5E4-3F759E62F445}" type="datetimeFigureOut">
              <a:rPr lang="en-GB" smtClean="0"/>
              <a:t>12/01/2023</a:t>
            </a:fld>
            <a:endParaRPr lang="en-GB"/>
          </a:p>
        </p:txBody>
      </p:sp>
      <p:sp>
        <p:nvSpPr>
          <p:cNvPr id="5" name="Footer Placeholder 4">
            <a:extLst>
              <a:ext uri="{FF2B5EF4-FFF2-40B4-BE49-F238E27FC236}">
                <a16:creationId xmlns:a16="http://schemas.microsoft.com/office/drawing/2014/main" id="{A3BC69EE-C51C-F7F9-B5A7-0081BAB37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00AF0C-94E7-EEDB-848E-46DACA3FD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69875-FE59-4FE3-A2A8-4A27CD7ABEA4}" type="slidenum">
              <a:rPr lang="en-GB" smtClean="0"/>
              <a:t>‹#›</a:t>
            </a:fld>
            <a:endParaRPr lang="en-GB"/>
          </a:p>
        </p:txBody>
      </p:sp>
    </p:spTree>
    <p:extLst>
      <p:ext uri="{BB962C8B-B14F-4D97-AF65-F5344CB8AC3E}">
        <p14:creationId xmlns:p14="http://schemas.microsoft.com/office/powerpoint/2010/main" val="723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F0AA-3474-C77A-BCC9-006D0DAE5F8B}"/>
              </a:ext>
            </a:extLst>
          </p:cNvPr>
          <p:cNvSpPr>
            <a:spLocks noGrp="1"/>
          </p:cNvSpPr>
          <p:nvPr>
            <p:ph type="ctrTitle"/>
          </p:nvPr>
        </p:nvSpPr>
        <p:spPr>
          <a:xfrm>
            <a:off x="1524000" y="1484647"/>
            <a:ext cx="9144000" cy="2387600"/>
          </a:xfrm>
        </p:spPr>
        <p:txBody>
          <a:bodyPr>
            <a:normAutofit fontScale="90000"/>
          </a:bodyPr>
          <a:lstStyle/>
          <a:p>
            <a:r>
              <a:rPr lang="en-GB" dirty="0">
                <a:latin typeface="Times New Roman" panose="02020603050405020304" pitchFamily="18" charset="0"/>
                <a:cs typeface="Times New Roman" panose="02020603050405020304" pitchFamily="18" charset="0"/>
              </a:rPr>
              <a:t>DISEASE PREDICTION SYSTEM</a:t>
            </a:r>
            <a:br>
              <a:rPr lang="en-GB" dirty="0">
                <a:latin typeface="Times New Roman" panose="02020603050405020304" pitchFamily="18" charset="0"/>
                <a:cs typeface="Times New Roman" panose="02020603050405020304" pitchFamily="18" charset="0"/>
              </a:rPr>
            </a:br>
            <a:br>
              <a:rPr lang="en-GB" sz="2700" dirty="0">
                <a:latin typeface="Times New Roman" panose="02020603050405020304" pitchFamily="18" charset="0"/>
                <a:cs typeface="Times New Roman" panose="02020603050405020304" pitchFamily="18" charset="0"/>
              </a:rPr>
            </a:br>
            <a:r>
              <a:rPr lang="en-GB" sz="2700" dirty="0">
                <a:latin typeface="Times New Roman" panose="02020603050405020304" pitchFamily="18" charset="0"/>
                <a:cs typeface="Times New Roman" panose="02020603050405020304" pitchFamily="18" charset="0"/>
              </a:rPr>
              <a:t>(UNDER HEALTHCARE DOMAIN)</a:t>
            </a:r>
            <a:br>
              <a:rPr lang="en-GB" sz="2700" dirty="0">
                <a:latin typeface="Times New Roman" panose="02020603050405020304" pitchFamily="18" charset="0"/>
                <a:cs typeface="Times New Roman" panose="02020603050405020304" pitchFamily="18" charset="0"/>
              </a:rPr>
            </a:br>
            <a:br>
              <a:rPr lang="en-GB" sz="2700" dirty="0">
                <a:latin typeface="Times New Roman" panose="02020603050405020304" pitchFamily="18" charset="0"/>
                <a:cs typeface="Times New Roman" panose="02020603050405020304" pitchFamily="18" charset="0"/>
              </a:rPr>
            </a:br>
            <a:r>
              <a:rPr lang="en-GB" sz="2700" dirty="0">
                <a:latin typeface="Times New Roman" panose="02020603050405020304" pitchFamily="18" charset="0"/>
                <a:cs typeface="Times New Roman" panose="02020603050405020304" pitchFamily="18" charset="0"/>
              </a:rPr>
              <a:t>(GROUP 4) </a:t>
            </a:r>
          </a:p>
        </p:txBody>
      </p:sp>
      <p:sp>
        <p:nvSpPr>
          <p:cNvPr id="3" name="Subtitle 2">
            <a:extLst>
              <a:ext uri="{FF2B5EF4-FFF2-40B4-BE49-F238E27FC236}">
                <a16:creationId xmlns:a16="http://schemas.microsoft.com/office/drawing/2014/main" id="{B9C90489-1D06-C728-7F57-8040071CD5D7}"/>
              </a:ext>
            </a:extLst>
          </p:cNvPr>
          <p:cNvSpPr>
            <a:spLocks noGrp="1"/>
          </p:cNvSpPr>
          <p:nvPr>
            <p:ph type="subTitle" idx="1"/>
          </p:nvPr>
        </p:nvSpPr>
        <p:spPr>
          <a:xfrm>
            <a:off x="1524000" y="4179553"/>
            <a:ext cx="9144000" cy="1655762"/>
          </a:xfrm>
        </p:spPr>
        <p:txBody>
          <a:bodyPr>
            <a:noAutofit/>
          </a:bodyPr>
          <a:lstStyle/>
          <a:p>
            <a:r>
              <a:rPr lang="en-GB" dirty="0">
                <a:latin typeface="Times New Roman" panose="02020603050405020304" pitchFamily="18" charset="0"/>
                <a:cs typeface="Times New Roman" panose="02020603050405020304" pitchFamily="18" charset="0"/>
              </a:rPr>
              <a:t>BY: </a:t>
            </a:r>
          </a:p>
          <a:p>
            <a:endParaRPr lang="en-GB"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Oyefuga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Kinfeoluwasi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Oluwasiseara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Nwabuikwu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Chizuruoke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Inioluwa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Odugbesan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Opeoluwa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Joseph; Ogudu Abraham Onyedikachi</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3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5677-1661-548F-EBD6-F8D46360BDF9}"/>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962224A-16B7-B97E-B5DD-D926841BDFB5}"/>
              </a:ext>
            </a:extLst>
          </p:cNvPr>
          <p:cNvSpPr>
            <a:spLocks noGrp="1"/>
          </p:cNvSpPr>
          <p:nvPr>
            <p:ph idx="1"/>
          </p:nvPr>
        </p:nvSpPr>
        <p:spPr/>
        <p:txBody>
          <a:bodyPr>
            <a:normAutofit fontScale="55000" lnSpcReduction="20000"/>
          </a:bodyPr>
          <a:lstStyle/>
          <a:p>
            <a:pPr algn="just">
              <a:lnSpc>
                <a:spcPct val="200000"/>
              </a:lnSpc>
            </a:pPr>
            <a:r>
              <a:rPr lang="en-US" dirty="0">
                <a:latin typeface="Times New Roman" panose="02020603050405020304" pitchFamily="18" charset="0"/>
                <a:cs typeface="Times New Roman" panose="02020603050405020304" pitchFamily="18" charset="0"/>
              </a:rPr>
              <a:t>Designing a predictive model for early detection and management of diseases using patient's demographic, lifestyle and medical history data. Evaluating the effectiveness of the model in identifying high-risk individuals and its potential impact on healthcare outcomes. There is a lack of effective tools for identifying infectious diseases without the need for a doctor's intervention. This can lead to delays in diagnosis and treatment, resulting in poorer patient outcomes and increased healthcare costs.</a:t>
            </a:r>
          </a:p>
          <a:p>
            <a:pPr algn="just">
              <a:lnSpc>
                <a:spcPct val="200000"/>
              </a:lnSpc>
            </a:pPr>
            <a:r>
              <a:rPr lang="en-US" dirty="0">
                <a:latin typeface="Times New Roman" panose="02020603050405020304" pitchFamily="18" charset="0"/>
                <a:cs typeface="Times New Roman" panose="02020603050405020304" pitchFamily="18" charset="0"/>
              </a:rPr>
              <a:t>Major challenge is how to extract the information from these data because the amount is very large so some data mining and machine learning techniques can be used. Also, the expected outcome and scope of this project is that if disease can be predicted than early treatment can be given to the patients which can reduce the risk of life and save life of patients and cost to get treatment of diseases can be reduced up to some extent by early recognition. For this problem, an ensemble model consisting of 4 other machine learning models will be trained with healthcare data for prediction of disease</a:t>
            </a:r>
          </a:p>
        </p:txBody>
      </p:sp>
    </p:spTree>
    <p:extLst>
      <p:ext uri="{BB962C8B-B14F-4D97-AF65-F5344CB8AC3E}">
        <p14:creationId xmlns:p14="http://schemas.microsoft.com/office/powerpoint/2010/main" val="134997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03DB-191B-CA88-1A01-7FFA178D64D5}"/>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AIM AND OBJECTIVES</a:t>
            </a:r>
            <a:endParaRPr lang="en-GB" sz="4000" dirty="0"/>
          </a:p>
        </p:txBody>
      </p:sp>
      <p:sp>
        <p:nvSpPr>
          <p:cNvPr id="3" name="Content Placeholder 2">
            <a:extLst>
              <a:ext uri="{FF2B5EF4-FFF2-40B4-BE49-F238E27FC236}">
                <a16:creationId xmlns:a16="http://schemas.microsoft.com/office/drawing/2014/main" id="{EF7AA404-E79A-5F31-272F-001304A7FE5C}"/>
              </a:ext>
            </a:extLst>
          </p:cNvPr>
          <p:cNvSpPr>
            <a:spLocks noGrp="1"/>
          </p:cNvSpPr>
          <p:nvPr>
            <p:ph idx="1"/>
          </p:nvPr>
        </p:nvSpPr>
        <p:spPr/>
        <p:txBody>
          <a:bodyPr>
            <a:normAutofit fontScale="85000" lnSpcReduction="20000"/>
          </a:bodyPr>
          <a:lstStyle/>
          <a:p>
            <a:pPr marL="0" marR="0" indent="0" algn="just">
              <a:lnSpc>
                <a:spcPct val="95000"/>
              </a:lnSpc>
              <a:spcBef>
                <a:spcPts val="0"/>
              </a:spcBef>
              <a:spcAft>
                <a:spcPts val="600"/>
              </a:spcAft>
              <a:buNone/>
              <a:tabLst>
                <a:tab pos="18288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aim of this seminar is to design and implement a system that can accurately predict diseases, and to discuss the latest research and developments in the field of using machine learning techniques for predicting the risk of disease development, while the specific objectives are:</a:t>
            </a:r>
          </a:p>
          <a:p>
            <a:pPr marL="0" marR="0" indent="0" algn="just">
              <a:lnSpc>
                <a:spcPct val="95000"/>
              </a:lnSpc>
              <a:spcBef>
                <a:spcPts val="0"/>
              </a:spcBef>
              <a:spcAft>
                <a:spcPts val="600"/>
              </a:spcAft>
              <a:buNone/>
              <a:tabLst>
                <a:tab pos="18288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95000"/>
              </a:lnSpc>
              <a:spcBef>
                <a:spcPts val="0"/>
              </a:spcBef>
              <a:spcAft>
                <a:spcPts val="600"/>
              </a:spcAft>
              <a:buFont typeface="+mj-lt"/>
              <a:buAutoNum type="romanLcPeriod"/>
              <a:tabLst>
                <a:tab pos="182880" algn="l"/>
              </a:tabLst>
            </a:pPr>
            <a:r>
              <a:rPr lang="en-US" sz="2400" dirty="0">
                <a:latin typeface="Times New Roman" panose="02020603050405020304" pitchFamily="18" charset="0"/>
                <a:cs typeface="Times New Roman" panose="02020603050405020304" pitchFamily="18" charset="0"/>
              </a:rPr>
              <a:t>to provide an overview of the current state of the art in disease prediction systems</a:t>
            </a:r>
          </a:p>
          <a:p>
            <a:pPr marL="342900" marR="0" lvl="0" indent="-342900" algn="just">
              <a:lnSpc>
                <a:spcPct val="95000"/>
              </a:lnSpc>
              <a:spcBef>
                <a:spcPts val="0"/>
              </a:spcBef>
              <a:spcAft>
                <a:spcPts val="600"/>
              </a:spcAft>
              <a:buFont typeface="+mj-lt"/>
              <a:buAutoNum type="romanLcPeriod"/>
              <a:tabLst>
                <a:tab pos="182880" algn="l"/>
              </a:tabLst>
            </a:pPr>
            <a:r>
              <a:rPr lang="en-US" sz="2400" dirty="0">
                <a:latin typeface="Times New Roman" panose="02020603050405020304" pitchFamily="18" charset="0"/>
                <a:cs typeface="Times New Roman" panose="02020603050405020304" pitchFamily="18" charset="0"/>
              </a:rPr>
              <a:t>to discuss the challenges and limitations of current approaches</a:t>
            </a:r>
          </a:p>
          <a:p>
            <a:pPr marL="342900" marR="0" lvl="0" indent="-342900" algn="just">
              <a:lnSpc>
                <a:spcPct val="95000"/>
              </a:lnSpc>
              <a:spcBef>
                <a:spcPts val="0"/>
              </a:spcBef>
              <a:spcAft>
                <a:spcPts val="600"/>
              </a:spcAft>
              <a:buFont typeface="+mj-lt"/>
              <a:buAutoNum type="romanLcPeriod"/>
              <a:tabLst>
                <a:tab pos="182880" algn="l"/>
              </a:tabLst>
            </a:pPr>
            <a:r>
              <a:rPr lang="en-US" sz="2400" dirty="0">
                <a:latin typeface="Times New Roman" panose="02020603050405020304" pitchFamily="18" charset="0"/>
                <a:cs typeface="Times New Roman" panose="02020603050405020304" pitchFamily="18" charset="0"/>
              </a:rPr>
              <a:t>to present new methods and techniques for improving the accuracy and efficiency of disease prediction systems</a:t>
            </a:r>
          </a:p>
          <a:p>
            <a:pPr marL="342900" marR="0" lvl="0" indent="-342900" algn="just">
              <a:lnSpc>
                <a:spcPct val="95000"/>
              </a:lnSpc>
              <a:spcBef>
                <a:spcPts val="0"/>
              </a:spcBef>
              <a:spcAft>
                <a:spcPts val="600"/>
              </a:spcAft>
              <a:buFont typeface="+mj-lt"/>
              <a:buAutoNum type="romanLcPeriod"/>
              <a:tabLst>
                <a:tab pos="182880" algn="l"/>
              </a:tabLst>
            </a:pPr>
            <a:r>
              <a:rPr lang="en-US" sz="2400" dirty="0">
                <a:latin typeface="Times New Roman" panose="02020603050405020304" pitchFamily="18" charset="0"/>
                <a:cs typeface="Times New Roman" panose="02020603050405020304" pitchFamily="18" charset="0"/>
              </a:rPr>
              <a:t>to explore the potential impact of disease prediction systems on healthcare outcomes and public health</a:t>
            </a:r>
          </a:p>
          <a:p>
            <a:pPr marL="342900" marR="0" lvl="0" indent="-342900" algn="just">
              <a:lnSpc>
                <a:spcPct val="95000"/>
              </a:lnSpc>
              <a:spcBef>
                <a:spcPts val="0"/>
              </a:spcBef>
              <a:spcAft>
                <a:spcPts val="600"/>
              </a:spcAft>
              <a:buFont typeface="+mj-lt"/>
              <a:buAutoNum type="romanLcPeriod"/>
              <a:tabLst>
                <a:tab pos="18288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develop a model</a:t>
            </a:r>
          </a:p>
          <a:p>
            <a:pPr marL="342900" marR="0" lvl="0" indent="-342900" algn="just">
              <a:lnSpc>
                <a:spcPct val="95000"/>
              </a:lnSpc>
              <a:spcBef>
                <a:spcPts val="0"/>
              </a:spcBef>
              <a:spcAft>
                <a:spcPts val="600"/>
              </a:spcAft>
              <a:buFont typeface="+mj-lt"/>
              <a:buAutoNum type="romanLcPeriod"/>
              <a:tabLst>
                <a:tab pos="18288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develop and integrate a system that implements the functionalities of the model.</a:t>
            </a:r>
          </a:p>
          <a:p>
            <a:pPr marL="342900" marR="0" lvl="0" indent="-342900" algn="just">
              <a:lnSpc>
                <a:spcPct val="95000"/>
              </a:lnSpc>
              <a:spcBef>
                <a:spcPts val="0"/>
              </a:spcBef>
              <a:spcAft>
                <a:spcPts val="600"/>
              </a:spcAft>
              <a:buFont typeface="+mj-lt"/>
              <a:buAutoNum type="romanLcPeriod"/>
              <a:tabLst>
                <a:tab pos="18288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evaluate and benchmark the development of the model implemented against existing systems by carrying out comparative survey of existing disease prediction systems and solve existing problems</a:t>
            </a:r>
            <a:endParaRPr lang="en-NG"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6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10D1-746A-9262-CDF0-141BF41247D4}"/>
              </a:ext>
            </a:extLst>
          </p:cNvPr>
          <p:cNvSpPr>
            <a:spLocks noGrp="1"/>
          </p:cNvSpPr>
          <p:nvPr>
            <p:ph type="title"/>
          </p:nvPr>
        </p:nvSpPr>
        <p:spPr>
          <a:xfrm>
            <a:off x="838200" y="126257"/>
            <a:ext cx="10515600"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METHODS</a:t>
            </a:r>
          </a:p>
        </p:txBody>
      </p:sp>
      <p:sp>
        <p:nvSpPr>
          <p:cNvPr id="4" name="Rectangle 1">
            <a:extLst>
              <a:ext uri="{FF2B5EF4-FFF2-40B4-BE49-F238E27FC236}">
                <a16:creationId xmlns:a16="http://schemas.microsoft.com/office/drawing/2014/main" id="{D7B3C76D-5797-737A-ACE0-E34B241AD822}"/>
              </a:ext>
            </a:extLst>
          </p:cNvPr>
          <p:cNvSpPr>
            <a:spLocks noGrp="1" noChangeArrowheads="1"/>
          </p:cNvSpPr>
          <p:nvPr>
            <p:ph idx="1"/>
          </p:nvPr>
        </p:nvSpPr>
        <p:spPr bwMode="auto">
          <a:xfrm>
            <a:off x="94931" y="705582"/>
            <a:ext cx="11644213" cy="631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342900" marR="0" lvl="0" indent="-342900" algn="l">
              <a:spcBef>
                <a:spcPts val="0"/>
              </a:spcBef>
              <a:spcAft>
                <a:spcPts val="0"/>
              </a:spcAft>
              <a:buFont typeface="+mj-lt"/>
              <a:buAutoNum type="romanLcPeriod"/>
            </a:pPr>
            <a:r>
              <a:rPr lang="en-US" sz="1600" dirty="0">
                <a:effectLst/>
                <a:latin typeface="Times New Roman" panose="02020603050405020304" pitchFamily="18" charset="0"/>
                <a:ea typeface="Times New Roman" panose="02020603050405020304" pitchFamily="18" charset="0"/>
              </a:rPr>
              <a:t>To achieve this objective, a disease prediction system model will be developed following the comparison of a detailed analysis of other reviewed works.</a:t>
            </a:r>
          </a:p>
          <a:p>
            <a:pPr marL="342900" marR="0" lvl="0" indent="-342900" algn="l">
              <a:spcBef>
                <a:spcPts val="0"/>
              </a:spcBef>
              <a:spcAft>
                <a:spcPts val="0"/>
              </a:spcAft>
              <a:buFont typeface="+mj-lt"/>
              <a:buAutoNum type="romanLcPeriod"/>
            </a:pPr>
            <a:r>
              <a:rPr lang="en-US" sz="1600" dirty="0">
                <a:effectLst/>
                <a:latin typeface="Times New Roman" panose="02020603050405020304" pitchFamily="18" charset="0"/>
                <a:ea typeface="Times New Roman" panose="02020603050405020304" pitchFamily="18" charset="0"/>
              </a:rPr>
              <a:t>The system would be developed using the Prototyping software development process model. The disease prediction system will be developed using a combination of HTML, CSS, JavaScript, and Bootstrap for the front-end user interface, and Flask, </a:t>
            </a:r>
            <a:r>
              <a:rPr lang="en-US" sz="1600" dirty="0" err="1">
                <a:effectLst/>
                <a:latin typeface="Times New Roman" panose="02020603050405020304" pitchFamily="18" charset="0"/>
                <a:ea typeface="Times New Roman" panose="02020603050405020304" pitchFamily="18" charset="0"/>
              </a:rPr>
              <a:t>TinyDB</a:t>
            </a:r>
            <a:r>
              <a:rPr lang="en-US" sz="1600" dirty="0">
                <a:effectLst/>
                <a:latin typeface="Times New Roman" panose="02020603050405020304" pitchFamily="18" charset="0"/>
                <a:ea typeface="Times New Roman" panose="02020603050405020304" pitchFamily="18" charset="0"/>
              </a:rPr>
              <a:t>, Jinja, and Pickle for the back-end server-side logic and data management</a:t>
            </a:r>
          </a:p>
          <a:p>
            <a:pPr marL="0" indent="0">
              <a:buNone/>
            </a:pPr>
            <a:endParaRPr lang="en-US" altLang="en-US" sz="1600" dirty="0">
              <a:latin typeface="Times New Roman" panose="02020603050405020304" pitchFamily="18" charset="0"/>
              <a:ea typeface="Söhne"/>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From the Model development point of view;</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Data collection: this includes downloading suitable, desirable dataset from Kaggle that contains all necessary features for this endeavor.</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Times New Roman" panose="02020603050405020304" pitchFamily="18" charset="0"/>
              <a:ea typeface="Söhne"/>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Data preprocessing: this is cleaning and formatting the data to remove any errors or redundancies, and to ensure that it is suitable for use in a </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Machine learning model.</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Times New Roman" panose="02020603050405020304" pitchFamily="18" charset="0"/>
              <a:ea typeface="Söhne"/>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Feature engineering: this is to identify and extract relevant features from the data that may have an impact on disease development.</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This could include variables such as symptoms as concerns this project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Times New Roman" panose="02020603050405020304" pitchFamily="18" charset="0"/>
              <a:ea typeface="Söhne"/>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Model selection: selection and implementation of machine learning models that are suitable for disease prediction. We tested and arrived at</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Support Vector Classifier, Gaussian Naïve Bayes Classifier, Bernoulli Naïve Bayes Classifier and Random Forest Classifier</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Times New Roman" panose="02020603050405020304" pitchFamily="18" charset="0"/>
              <a:ea typeface="Söhne"/>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Model evaluation: evaluation of the performance of the models by comparing their predictions with the actual disease outcomes.</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We enlisted metrics such as accuracy, precision, recall, and the area under the receiver operating characteristic curve (AUC-ROC) to</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assess the accuracy and reliability of the models.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Times New Roman" panose="02020603050405020304" pitchFamily="18" charset="0"/>
              <a:ea typeface="Söhne"/>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Model deployment: on completion of the model training and testing, it was deployed to a web application with the help of WSGI production</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ea typeface="Söhne"/>
                <a:cs typeface="Times New Roman" panose="02020603050405020304" pitchFamily="18" charset="0"/>
              </a:rPr>
              <a:t>Server, Flask and Pickle.</a:t>
            </a:r>
          </a:p>
        </p:txBody>
      </p:sp>
    </p:spTree>
    <p:extLst>
      <p:ext uri="{BB962C8B-B14F-4D97-AF65-F5344CB8AC3E}">
        <p14:creationId xmlns:p14="http://schemas.microsoft.com/office/powerpoint/2010/main" val="100630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9E76-C095-3CB7-8799-C14D7B356BD9}"/>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TOOLS</a:t>
            </a:r>
          </a:p>
        </p:txBody>
      </p:sp>
      <p:sp>
        <p:nvSpPr>
          <p:cNvPr id="3" name="Content Placeholder 2">
            <a:extLst>
              <a:ext uri="{FF2B5EF4-FFF2-40B4-BE49-F238E27FC236}">
                <a16:creationId xmlns:a16="http://schemas.microsoft.com/office/drawing/2014/main" id="{09A66376-6B22-1154-671C-D572C7884104}"/>
              </a:ext>
            </a:extLst>
          </p:cNvPr>
          <p:cNvSpPr>
            <a:spLocks noGrp="1"/>
          </p:cNvSpPr>
          <p:nvPr>
            <p:ph idx="1"/>
          </p:nvPr>
        </p:nvSpPr>
        <p:spPr/>
        <p:txBody>
          <a:bodyPr numCol="2">
            <a:normAutofit/>
          </a:bodyPr>
          <a:lstStyle/>
          <a:p>
            <a:pPr marL="342900" lvl="0" indent="-342900" algn="just">
              <a:lnSpc>
                <a:spcPct val="20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Microsoft Visual Studio Code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WSGI production server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HTML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Bootstrap</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Flask</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Tiny DB</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JavaScript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83686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763E-4F19-87BE-D491-4727B8CCA12D}"/>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RESULTS AND FINDINGS</a:t>
            </a:r>
          </a:p>
        </p:txBody>
      </p:sp>
      <p:sp>
        <p:nvSpPr>
          <p:cNvPr id="3" name="Content Placeholder 2">
            <a:extLst>
              <a:ext uri="{FF2B5EF4-FFF2-40B4-BE49-F238E27FC236}">
                <a16:creationId xmlns:a16="http://schemas.microsoft.com/office/drawing/2014/main" id="{DFFE5F82-2AB3-3CB2-31FF-A11E75627716}"/>
              </a:ext>
            </a:extLst>
          </p:cNvPr>
          <p:cNvSpPr>
            <a:spLocks noGrp="1"/>
          </p:cNvSpPr>
          <p:nvPr>
            <p:ph idx="1"/>
          </p:nvPr>
        </p:nvSpPr>
        <p:spPr/>
        <p:txBody>
          <a:bodyPr>
            <a:normAutofit lnSpcReduction="10000"/>
          </a:bodyPr>
          <a:lstStyle/>
          <a:p>
            <a:pPr marL="514350" indent="-514350">
              <a:buFont typeface="+mj-lt"/>
              <a:buAutoNum type="romanLcPeriod"/>
            </a:pPr>
            <a:r>
              <a:rPr lang="en-US" sz="1800" dirty="0">
                <a:latin typeface="Times New Roman" panose="02020603050405020304" pitchFamily="18" charset="0"/>
                <a:ea typeface="Times New Roman" panose="02020603050405020304" pitchFamily="18" charset="0"/>
              </a:rPr>
              <a:t>Performance of machine learning models used should always be specifically evaluated in every ML endeavor. Metrics that can be used for this include, but are not limited to Mean Squared Error, Mean Absolute Error, Logarithmic Loss, Area Under Curve score. Etc.</a:t>
            </a:r>
          </a:p>
          <a:p>
            <a:pPr marL="514350" indent="-514350">
              <a:buFont typeface="+mj-lt"/>
              <a:buAutoNum type="romanLcPeriod"/>
            </a:pPr>
            <a:r>
              <a:rPr lang="en-US" sz="1800" dirty="0">
                <a:latin typeface="Times New Roman" panose="02020603050405020304" pitchFamily="18" charset="0"/>
                <a:ea typeface="Times New Roman" panose="02020603050405020304" pitchFamily="18" charset="0"/>
              </a:rPr>
              <a:t>Data Scientists should pay critical attention to model training and look out for overfitting and underfitting.</a:t>
            </a:r>
            <a:endParaRPr lang="en-GB" sz="1800" dirty="0">
              <a:latin typeface="Times New Roman" panose="02020603050405020304" pitchFamily="18" charset="0"/>
              <a:ea typeface="Times New Roman" panose="02020603050405020304" pitchFamily="18" charset="0"/>
            </a:endParaRPr>
          </a:p>
          <a:p>
            <a:pPr marL="514350" indent="-514350">
              <a:buFont typeface="+mj-lt"/>
              <a:buAutoNum type="romanLcPeriod"/>
            </a:pPr>
            <a:r>
              <a:rPr lang="en-GB" sz="1800" dirty="0">
                <a:latin typeface="Times New Roman" panose="02020603050405020304" pitchFamily="18" charset="0"/>
                <a:ea typeface="Times New Roman" panose="02020603050405020304" pitchFamily="18" charset="0"/>
              </a:rPr>
              <a:t>We discovered that </a:t>
            </a:r>
            <a:r>
              <a:rPr lang="en-US" sz="1800" dirty="0">
                <a:latin typeface="Times New Roman" panose="02020603050405020304" pitchFamily="18" charset="0"/>
                <a:ea typeface="Times New Roman" panose="02020603050405020304" pitchFamily="18" charset="0"/>
              </a:rPr>
              <a:t>classification algorithms generally had higher accuracy than clustering algorithms for disease prediction problems</a:t>
            </a:r>
          </a:p>
          <a:p>
            <a:pPr marL="514350" indent="-514350">
              <a:buFont typeface="+mj-lt"/>
              <a:buAutoNum type="romanLcPeriod"/>
            </a:pPr>
            <a:r>
              <a:rPr lang="en-US" sz="1800" dirty="0">
                <a:latin typeface="Times New Roman" panose="02020603050405020304" pitchFamily="18" charset="0"/>
                <a:ea typeface="Times New Roman" panose="02020603050405020304" pitchFamily="18" charset="0"/>
              </a:rPr>
              <a:t>We discovered that </a:t>
            </a:r>
            <a:r>
              <a:rPr lang="en-US" sz="1800" dirty="0">
                <a:effectLst/>
                <a:latin typeface="Times New Roman" panose="02020603050405020304" pitchFamily="18" charset="0"/>
                <a:ea typeface="Times New Roman" panose="02020603050405020304" pitchFamily="18" charset="0"/>
              </a:rPr>
              <a:t>disease prediction systems to improve public health by identifying individuals at high risk for certain conditions and enabling early intervention.</a:t>
            </a:r>
          </a:p>
          <a:p>
            <a:pPr marL="514350" indent="-514350">
              <a:buFont typeface="+mj-lt"/>
              <a:buAutoNum type="romanLcPeriod"/>
            </a:pPr>
            <a:r>
              <a:rPr lang="en-US" sz="1800" dirty="0">
                <a:latin typeface="Times New Roman" panose="02020603050405020304" pitchFamily="18" charset="0"/>
                <a:ea typeface="Times New Roman" panose="02020603050405020304" pitchFamily="18" charset="0"/>
              </a:rPr>
              <a:t>Lastly, we discovered that it is </a:t>
            </a:r>
            <a:r>
              <a:rPr lang="en-US" sz="1800" dirty="0">
                <a:effectLst/>
                <a:latin typeface="Times New Roman" panose="02020603050405020304" pitchFamily="18" charset="0"/>
                <a:ea typeface="Times New Roman" panose="02020603050405020304" pitchFamily="18" charset="0"/>
              </a:rPr>
              <a:t>often beneficial to combine multiple algorithms to improve the overall accuracy of the system.</a:t>
            </a: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With all of these above-listed findings, an endeavor was carried out which resulted to the development of a disease prediction web application which was developed in Flask and an ensemble machine learning algorithm used to communicate with this web application. Several models were trained, evaluated and the best 4 were chosen thereafter.</a:t>
            </a:r>
            <a:endParaRPr lang="en-US" sz="1800" dirty="0">
              <a:effectLst/>
              <a:latin typeface="Times New Roman" panose="02020603050405020304" pitchFamily="18" charset="0"/>
              <a:ea typeface="Times New Roman" panose="02020603050405020304" pitchFamily="18" charset="0"/>
            </a:endParaRPr>
          </a:p>
          <a:p>
            <a:pPr marL="514350" indent="-514350">
              <a:buFont typeface="+mj-lt"/>
              <a:buAutoNum type="romanLcPeriod"/>
            </a:pPr>
            <a:endParaRPr lang="en-US" sz="1800" dirty="0">
              <a:latin typeface="Times New Roman" panose="02020603050405020304" pitchFamily="18" charset="0"/>
              <a:ea typeface="Times New Roman" panose="02020603050405020304" pitchFamily="18" charset="0"/>
            </a:endParaRPr>
          </a:p>
          <a:p>
            <a:pPr marL="514350" indent="-514350">
              <a:buFont typeface="+mj-lt"/>
              <a:buAutoNum type="romanLcPeriod"/>
            </a:pPr>
            <a:endParaRPr lang="en-US"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4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59CC-7630-2620-0FEC-CEC89AF3E28E}"/>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RECOMMENDATION</a:t>
            </a:r>
          </a:p>
        </p:txBody>
      </p:sp>
      <p:sp>
        <p:nvSpPr>
          <p:cNvPr id="3" name="Content Placeholder 2">
            <a:extLst>
              <a:ext uri="{FF2B5EF4-FFF2-40B4-BE49-F238E27FC236}">
                <a16:creationId xmlns:a16="http://schemas.microsoft.com/office/drawing/2014/main" id="{D0FB5BA1-7DFE-4F65-8251-BD76709FA5BF}"/>
              </a:ext>
            </a:extLst>
          </p:cNvPr>
          <p:cNvSpPr>
            <a:spLocks noGrp="1"/>
          </p:cNvSpPr>
          <p:nvPr>
            <p:ph idx="1"/>
          </p:nvPr>
        </p:nvSpPr>
        <p:spPr/>
        <p:txBody>
          <a:bodyPr/>
          <a:lstStyle/>
          <a:p>
            <a:pPr algn="just">
              <a:lnSpc>
                <a:spcPct val="20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Based on the results of the project, it is recommended that the disease prediction system be further developed and refined to improve its accuracy and reliability. This could involve expanding the dataset used to train the system, testing, and comparing different machine learning algorithms and data mining techniques and addressing any identified limitations or challenges. It is also recommended that the system be thoroughly tested and evaluated by healthcare professionals to ensure its clinical utility and effectiveness. </a:t>
            </a:r>
            <a:r>
              <a:rPr lang="en-US" sz="1800" dirty="0">
                <a:effectLst/>
                <a:latin typeface="Times New Roman" panose="02020603050405020304" pitchFamily="18" charset="0"/>
                <a:ea typeface="Times New Roman" panose="02020603050405020304" pitchFamily="18" charset="0"/>
              </a:rPr>
              <a:t>Additionally, it is important to consider the ethical implications of the system, such as issues related to privacy and discrimination, and to address these concerns in the design and implementation of the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pPr>
            <a:endParaRPr lang="en-GB" dirty="0"/>
          </a:p>
        </p:txBody>
      </p:sp>
    </p:spTree>
    <p:extLst>
      <p:ext uri="{BB962C8B-B14F-4D97-AF65-F5344CB8AC3E}">
        <p14:creationId xmlns:p14="http://schemas.microsoft.com/office/powerpoint/2010/main" val="49864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AC70-9ACE-EF9B-40B1-0F031AD34638}"/>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0E1CDFE-E540-5611-B9D2-28F3D1F21DA3}"/>
              </a:ext>
            </a:extLst>
          </p:cNvPr>
          <p:cNvSpPr>
            <a:spLocks noGrp="1"/>
          </p:cNvSpPr>
          <p:nvPr>
            <p:ph idx="1"/>
          </p:nvPr>
        </p:nvSpPr>
        <p:spPr/>
        <p:txBody>
          <a:bodyPr>
            <a:normAutofit lnSpcReduction="10000"/>
          </a:bodyPr>
          <a:lstStyle/>
          <a:p>
            <a:pPr algn="just">
              <a:lnSpc>
                <a:spcPct val="200000"/>
              </a:lnSpc>
            </a:pPr>
            <a:r>
              <a:rPr lang="en-GB" sz="1800" dirty="0">
                <a:effectLst/>
                <a:latin typeface="Times New Roman" panose="02020603050405020304" pitchFamily="18" charset="0"/>
                <a:ea typeface="Calibri" panose="020F0502020204030204" pitchFamily="34" charset="0"/>
              </a:rPr>
              <a:t>In conclusion, the development of a disease prediction system is a complex task that requires careful consideration of various technical, statistical, and ethical factors. By using machine learning algorithms and data mining techniques, it is possible to create a system that can accurately predict the likelihood of a disease being present in a patient based on their symptoms. The system can also provide recommendations for precautionary measures that can be taken to treat the predicted disease. While the use of disease prediction systems has the potential to improve patient care and reduce healthcare costs, it is important to ensure that they are based on reliable data sources and robust statistical models and to address any potential ethical concerns that may arise.</a:t>
            </a:r>
            <a:endParaRPr lang="en-GB" dirty="0"/>
          </a:p>
        </p:txBody>
      </p:sp>
    </p:spTree>
    <p:extLst>
      <p:ext uri="{BB962C8B-B14F-4D97-AF65-F5344CB8AC3E}">
        <p14:creationId xmlns:p14="http://schemas.microsoft.com/office/powerpoint/2010/main" val="318404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0AD9-6394-83D4-D431-03CFBFD3B44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APPENDIX</a:t>
            </a:r>
          </a:p>
        </p:txBody>
      </p:sp>
      <p:pic>
        <p:nvPicPr>
          <p:cNvPr id="4" name="image6.png">
            <a:extLst>
              <a:ext uri="{FF2B5EF4-FFF2-40B4-BE49-F238E27FC236}">
                <a16:creationId xmlns:a16="http://schemas.microsoft.com/office/drawing/2014/main" id="{D58EF5FE-027E-9D24-AFE2-446FF89C771D}"/>
              </a:ext>
            </a:extLst>
          </p:cNvPr>
          <p:cNvPicPr>
            <a:picLocks noGrp="1"/>
          </p:cNvPicPr>
          <p:nvPr>
            <p:ph idx="1"/>
          </p:nvPr>
        </p:nvPicPr>
        <p:blipFill>
          <a:blip r:embed="rId2"/>
          <a:srcRect/>
          <a:stretch>
            <a:fillRect/>
          </a:stretch>
        </p:blipFill>
        <p:spPr>
          <a:xfrm>
            <a:off x="838200" y="1489435"/>
            <a:ext cx="10515600" cy="4609707"/>
          </a:xfrm>
          <a:prstGeom prst="rect">
            <a:avLst/>
          </a:prstGeom>
          <a:ln/>
        </p:spPr>
      </p:pic>
    </p:spTree>
    <p:extLst>
      <p:ext uri="{BB962C8B-B14F-4D97-AF65-F5344CB8AC3E}">
        <p14:creationId xmlns:p14="http://schemas.microsoft.com/office/powerpoint/2010/main" val="1413053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1125</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DISEASE PREDICTION SYSTEM  (UNDER HEALTHCARE DOMAIN)  (GROUP 4) </vt:lpstr>
      <vt:lpstr>PROBLEM STATEMENT</vt:lpstr>
      <vt:lpstr>AIM AND OBJECTIVES</vt:lpstr>
      <vt:lpstr>METHODS</vt:lpstr>
      <vt:lpstr>TOOLS</vt:lpstr>
      <vt:lpstr>RESULTS AND FINDINGS</vt:lpstr>
      <vt:lpstr>RECOMMENDATION</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SYSTEM </dc:title>
  <dc:creator>Kinfeoluwasi Oyefuga</dc:creator>
  <cp:lastModifiedBy>Abraham Onyedikachi Ogudu</cp:lastModifiedBy>
  <cp:revision>7</cp:revision>
  <dcterms:created xsi:type="dcterms:W3CDTF">2023-01-11T18:38:26Z</dcterms:created>
  <dcterms:modified xsi:type="dcterms:W3CDTF">2023-01-12T08:37:50Z</dcterms:modified>
</cp:coreProperties>
</file>