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6" r:id="rId1"/>
  </p:sldMasterIdLst>
  <p:notesMasterIdLst>
    <p:notesMasterId r:id="rId87"/>
  </p:notesMasterIdLst>
  <p:sldIdLst>
    <p:sldId id="257" r:id="rId2"/>
    <p:sldId id="307" r:id="rId3"/>
    <p:sldId id="258" r:id="rId4"/>
    <p:sldId id="259" r:id="rId5"/>
    <p:sldId id="261" r:id="rId6"/>
    <p:sldId id="260" r:id="rId7"/>
    <p:sldId id="296" r:id="rId8"/>
    <p:sldId id="297" r:id="rId9"/>
    <p:sldId id="309" r:id="rId10"/>
    <p:sldId id="308"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298" r:id="rId47"/>
    <p:sldId id="299"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9" r:id="rId66"/>
    <p:sldId id="290" r:id="rId67"/>
    <p:sldId id="291" r:id="rId68"/>
    <p:sldId id="292" r:id="rId69"/>
    <p:sldId id="280" r:id="rId70"/>
    <p:sldId id="282" r:id="rId71"/>
    <p:sldId id="281" r:id="rId72"/>
    <p:sldId id="294" r:id="rId73"/>
    <p:sldId id="295" r:id="rId74"/>
    <p:sldId id="293" r:id="rId75"/>
    <p:sldId id="283" r:id="rId76"/>
    <p:sldId id="284" r:id="rId77"/>
    <p:sldId id="285" r:id="rId78"/>
    <p:sldId id="286" r:id="rId79"/>
    <p:sldId id="300" r:id="rId80"/>
    <p:sldId id="301" r:id="rId81"/>
    <p:sldId id="302" r:id="rId82"/>
    <p:sldId id="303" r:id="rId83"/>
    <p:sldId id="306" r:id="rId84"/>
    <p:sldId id="287" r:id="rId85"/>
    <p:sldId id="28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78" y="10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C286D-BE6E-E84E-B346-EA865B7F8DCF}" type="datetimeFigureOut">
              <a:rPr lang="en-US" smtClean="0"/>
              <a:t>4/23/2015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B7D5E-BDA5-1B4C-9E71-9F4FB31D4D6C}" type="slidenum">
              <a:rPr lang="en-US" smtClean="0"/>
              <a:t>‹#›</a:t>
            </a:fld>
            <a:endParaRPr lang="en-US"/>
          </a:p>
        </p:txBody>
      </p:sp>
    </p:spTree>
    <p:extLst>
      <p:ext uri="{BB962C8B-B14F-4D97-AF65-F5344CB8AC3E}">
        <p14:creationId xmlns:p14="http://schemas.microsoft.com/office/powerpoint/2010/main" val="822324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572" y="2954215"/>
            <a:ext cx="5788856" cy="5874475"/>
          </a:xfrm>
        </p:spPr>
        <p:txBody>
          <a:bodyPr>
            <a:noAutofit/>
          </a:bodyPr>
          <a:lstStyle/>
          <a:p>
            <a:pPr>
              <a:lnSpc>
                <a:spcPct val="85000"/>
              </a:lnSpc>
              <a:spcAft>
                <a:spcPts val="300"/>
              </a:spcAft>
            </a:pPr>
            <a:r>
              <a:rPr lang="en-US" sz="1400" b="1" dirty="0" smtClean="0"/>
              <a:t>Marquee </a:t>
            </a:r>
            <a:r>
              <a:rPr lang="en-US" sz="1400" b="1" baseline="0" dirty="0" smtClean="0"/>
              <a:t>with 3-D perspective rotation</a:t>
            </a:r>
            <a:endParaRPr lang="en-US" sz="1400" b="1" dirty="0" smtClean="0"/>
          </a:p>
          <a:p>
            <a:pPr>
              <a:lnSpc>
                <a:spcPct val="85000"/>
              </a:lnSpc>
              <a:spcAft>
                <a:spcPts val="300"/>
              </a:spcAft>
            </a:pPr>
            <a:r>
              <a:rPr lang="en-US" sz="1400" b="0" baseline="0" dirty="0" smtClean="0"/>
              <a:t>(Intermediate)</a:t>
            </a:r>
          </a:p>
          <a:p>
            <a:pPr>
              <a:lnSpc>
                <a:spcPct val="85000"/>
              </a:lnSpc>
              <a:spcAft>
                <a:spcPts val="300"/>
              </a:spcAft>
            </a:pPr>
            <a:endParaRPr lang="en-US" sz="1400" b="0" baseline="0" dirty="0" smtClean="0"/>
          </a:p>
          <a:p>
            <a:pPr>
              <a:lnSpc>
                <a:spcPct val="85000"/>
              </a:lnSpc>
              <a:spcAft>
                <a:spcPts val="300"/>
              </a:spcAft>
            </a:pPr>
            <a:endParaRPr lang="en-US" sz="1400" b="0" baseline="0" dirty="0" smtClean="0"/>
          </a:p>
          <a:p>
            <a:r>
              <a:rPr lang="en-US" sz="1200" kern="1200" dirty="0" smtClean="0">
                <a:solidFill>
                  <a:schemeClr val="tx1"/>
                </a:solidFill>
                <a:latin typeface="+mn-lt"/>
                <a:ea typeface="+mn-ea"/>
                <a:cs typeface="+mn-cs"/>
              </a:rPr>
              <a:t>To reproduce the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i="0" dirty="0" smtClean="0"/>
          </a:p>
          <a:p>
            <a:pPr marL="22860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Rectangle</a:t>
            </a:r>
            <a:r>
              <a:rPr lang="en-US" sz="1200" kern="1200" baseline="0" dirty="0" smtClean="0">
                <a:solidFill>
                  <a:schemeClr val="tx1"/>
                </a:solidFill>
                <a:latin typeface="+mn-lt"/>
                <a:ea typeface="+mn-ea"/>
                <a:cs typeface="+mn-cs"/>
              </a:rPr>
              <a:t> (first option from the left). On the slide, drag to draw a rectangle. </a:t>
            </a:r>
          </a:p>
          <a:p>
            <a:pPr marL="228600" indent="-228600">
              <a:buFont typeface="+mj-lt"/>
              <a:buAutoNum type="arabicPeriod"/>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Drawing Tools</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Height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3.12”</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Width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7.67”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Fill</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Fill</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Outline</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Outline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Right-click the rectangle, and then click </a:t>
            </a:r>
            <a:r>
              <a:rPr lang="en-US" sz="1200" b="1" kern="1200" baseline="0" dirty="0" smtClean="0">
                <a:solidFill>
                  <a:schemeClr val="tx1"/>
                </a:solidFill>
                <a:latin typeface="+mn-lt"/>
                <a:ea typeface="+mn-ea"/>
                <a:cs typeface="+mn-cs"/>
              </a:rPr>
              <a:t>Edit Text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and then select the text.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i="0" baseline="0" dirty="0" smtClean="0"/>
              <a:t>from the </a:t>
            </a:r>
            <a:r>
              <a:rPr lang="en-US" sz="1200" b="1" i="0" baseline="0" dirty="0" smtClean="0"/>
              <a:t>Font</a:t>
            </a:r>
            <a:r>
              <a:rPr lang="en-US" sz="1200" i="0" baseline="0" dirty="0" smtClean="0"/>
              <a:t> list, enter </a:t>
            </a:r>
            <a:r>
              <a:rPr lang="en-US" sz="1200" b="1" i="0" baseline="0" dirty="0" smtClean="0"/>
              <a:t>50</a:t>
            </a:r>
            <a:r>
              <a:rPr lang="en-US" sz="1200" i="0" baseline="0" dirty="0" smtClean="0"/>
              <a:t> in the </a:t>
            </a:r>
            <a:r>
              <a:rPr lang="en-US" sz="1200" b="1" i="0" baseline="0" dirty="0" smtClean="0"/>
              <a:t>Font Size </a:t>
            </a:r>
            <a:r>
              <a:rPr lang="en-US" sz="1200" b="0" i="0" baseline="0" dirty="0" smtClean="0"/>
              <a:t>box</a:t>
            </a:r>
            <a:r>
              <a:rPr lang="en-US" sz="1200" i="0" baseline="0" dirty="0" smtClean="0"/>
              <a:t>, and then click </a:t>
            </a:r>
            <a:r>
              <a:rPr lang="en-US" sz="1200" b="1" i="0" baseline="0" dirty="0" smtClean="0"/>
              <a:t>Bold</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WordArt Styles </a:t>
            </a:r>
            <a:r>
              <a:rPr lang="en-US" sz="1200" kern="1200" baseline="0" dirty="0" smtClean="0">
                <a:solidFill>
                  <a:schemeClr val="tx1"/>
                </a:solidFill>
                <a:latin typeface="+mn-lt"/>
                <a:ea typeface="+mn-ea"/>
                <a:cs typeface="+mn-cs"/>
              </a:rPr>
              <a:t>group, click the arrow next to </a:t>
            </a:r>
            <a:r>
              <a:rPr lang="en-US" sz="1200" b="1" kern="1200" baseline="0" dirty="0" smtClean="0">
                <a:solidFill>
                  <a:schemeClr val="tx1"/>
                </a:solidFill>
                <a:latin typeface="+mn-lt"/>
                <a:ea typeface="+mn-ea"/>
                <a:cs typeface="+mn-cs"/>
              </a:rPr>
              <a:t>Text Fill</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More Gradients</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Format Text Effects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select </a:t>
            </a:r>
            <a:r>
              <a:rPr lang="en-US" sz="1200" b="1" kern="1200" baseline="0" dirty="0" smtClean="0">
                <a:solidFill>
                  <a:schemeClr val="tx1"/>
                </a:solidFill>
                <a:latin typeface="+mn-lt"/>
                <a:ea typeface="+mn-ea"/>
                <a:cs typeface="+mn-cs"/>
              </a:rPr>
              <a:t>Gradient fill </a:t>
            </a: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dirty="0" smtClean="0">
                <a:solidFill>
                  <a:schemeClr val="tx1"/>
                </a:solidFill>
                <a:latin typeface="+mn-lt"/>
                <a:ea typeface="+mn-ea"/>
                <a:cs typeface="+mn-cs"/>
              </a:rPr>
              <a:t>(first row, second option from the left).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defRPr/>
            </a:pPr>
            <a:r>
              <a:rPr lang="en-US" sz="1200" dirty="0" smtClean="0"/>
              <a:t>Click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Red: </a:t>
            </a:r>
            <a:r>
              <a:rPr lang="en-US" sz="1200" b="1" dirty="0" smtClean="0"/>
              <a:t>80</a:t>
            </a:r>
            <a:r>
              <a:rPr lang="en-US" sz="1200" dirty="0" smtClean="0"/>
              <a:t>, Green: </a:t>
            </a:r>
            <a:r>
              <a:rPr lang="en-US" sz="1200" b="1" dirty="0" smtClean="0"/>
              <a:t>80</a:t>
            </a:r>
            <a:r>
              <a:rPr lang="en-US" sz="1200" dirty="0" smtClean="0"/>
              <a:t>, Blue: </a:t>
            </a:r>
            <a:r>
              <a:rPr lang="en-US" sz="1200" b="1" dirty="0" smtClean="0"/>
              <a:t>80</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a:t>
            </a:r>
            <a:r>
              <a:rPr lang="en-US" sz="1200" kern="1200" dirty="0" smtClean="0">
                <a:solidFill>
                  <a:schemeClr val="tx1"/>
                </a:solidFill>
                <a:latin typeface="+mn-lt"/>
                <a:ea typeface="+mn-ea"/>
                <a:cs typeface="+mn-cs"/>
              </a:rPr>
              <a:t>.</a:t>
            </a:r>
          </a:p>
          <a:p>
            <a:pPr marL="1143000" lvl="2" indent="-228600">
              <a:buFont typeface="Arial" pitchFamily="34" charset="0"/>
              <a:buChar char="•"/>
              <a:defRPr/>
            </a:pPr>
            <a:r>
              <a:rPr lang="en-US" sz="1200" dirty="0" smtClean="0"/>
              <a:t>Click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Red: </a:t>
            </a:r>
            <a:r>
              <a:rPr lang="en-US" sz="1200" b="1" dirty="0" smtClean="0"/>
              <a:t>89</a:t>
            </a:r>
            <a:r>
              <a:rPr lang="en-US" sz="1200" dirty="0" smtClean="0"/>
              <a:t>, Green: </a:t>
            </a:r>
            <a:r>
              <a:rPr lang="en-US" sz="1200" b="1" dirty="0" smtClean="0"/>
              <a:t>89</a:t>
            </a:r>
            <a:r>
              <a:rPr lang="en-US" sz="1200" dirty="0" smtClean="0"/>
              <a:t>, Blue: </a:t>
            </a:r>
            <a:r>
              <a:rPr lang="en-US" sz="1200" b="1" dirty="0" smtClean="0"/>
              <a:t>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 </a:t>
            </a:r>
            <a:r>
              <a:rPr lang="en-US" sz="1200" kern="1200" dirty="0" smtClean="0">
                <a:solidFill>
                  <a:schemeClr val="tx1"/>
                </a:solidFill>
                <a:latin typeface="+mn-lt"/>
                <a:ea typeface="+mn-ea"/>
                <a:cs typeface="+mn-cs"/>
              </a:rPr>
              <a:t>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kern="1200" baseline="0" dirty="0" smtClean="0">
                <a:solidFill>
                  <a:schemeClr val="accent6"/>
                </a:solidFill>
                <a:latin typeface="+mn-lt"/>
                <a:ea typeface="+mn-ea"/>
                <a:cs typeface="+mn-cs"/>
              </a:rPr>
              <a:t>Black, Text 1</a:t>
            </a:r>
            <a:r>
              <a:rPr lang="en-US" sz="1200" b="0" kern="1200" baseline="0" dirty="0" smtClean="0">
                <a:solidFill>
                  <a:schemeClr val="accent6"/>
                </a:solidFill>
                <a:latin typeface="+mn-lt"/>
                <a:ea typeface="+mn-ea"/>
                <a:cs typeface="+mn-cs"/>
              </a:rPr>
              <a:t> (first row, second option from the left).</a:t>
            </a: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Text Effects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 Center </a:t>
            </a:r>
            <a:r>
              <a:rPr lang="en-US" sz="1200" b="0" kern="1200" baseline="0" dirty="0" smtClean="0">
                <a:solidFill>
                  <a:schemeClr val="tx1"/>
                </a:solidFill>
                <a:latin typeface="+mn-lt"/>
                <a:ea typeface="+mn-ea"/>
                <a:cs typeface="+mn-cs"/>
              </a:rPr>
              <a:t>(second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Rectangles</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Rounded Rectangle </a:t>
            </a:r>
            <a:r>
              <a:rPr lang="en-US" sz="1200" kern="1200" baseline="0" dirty="0" smtClean="0">
                <a:solidFill>
                  <a:schemeClr val="tx1"/>
                </a:solidFill>
                <a:latin typeface="+mn-lt"/>
                <a:ea typeface="+mn-ea"/>
                <a:cs typeface="+mn-cs"/>
              </a:rPr>
              <a:t>(second option from the left). On the slide, drag to draw a rounded rectangle.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rounded rectangle.  Under </a:t>
            </a:r>
            <a:r>
              <a:rPr lang="en-US" sz="1200" b="1" kern="1200" baseline="0" dirty="0" smtClean="0">
                <a:solidFill>
                  <a:schemeClr val="tx1"/>
                </a:solidFill>
                <a:latin typeface="+mn-lt"/>
                <a:ea typeface="+mn-ea"/>
                <a:cs typeface="+mn-cs"/>
              </a:rPr>
              <a:t>Drawing Tools</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Height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3.12”</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Width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7.67”</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Drag the yellow diamond adjustment handle at the top of the rounded rectangle to adjust the amount of rounding on the corners.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Shape Styles </a:t>
            </a:r>
            <a:r>
              <a:rPr lang="en-US" sz="1200" kern="1200" baseline="0" dirty="0" smtClean="0">
                <a:solidFill>
                  <a:schemeClr val="tx1"/>
                </a:solidFill>
                <a:latin typeface="+mn-lt"/>
                <a:ea typeface="+mn-ea"/>
                <a:cs typeface="+mn-cs"/>
              </a:rPr>
              <a:t>group, click the arrow next to </a:t>
            </a:r>
            <a:r>
              <a:rPr lang="en-US" sz="1200" b="1" kern="1200" baseline="0" dirty="0" smtClean="0">
                <a:solidFill>
                  <a:schemeClr val="tx1"/>
                </a:solidFill>
                <a:latin typeface="+mn-lt"/>
                <a:ea typeface="+mn-ea"/>
                <a:cs typeface="+mn-cs"/>
              </a:rPr>
              <a:t>Shape Fill</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More Gradients</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 </a:t>
            </a:r>
            <a:r>
              <a:rPr lang="en-US" sz="1200" kern="1200" baseline="0" dirty="0" smtClean="0">
                <a:solidFill>
                  <a:schemeClr val="tx1"/>
                </a:solidFill>
                <a:latin typeface="+mn-lt"/>
                <a:ea typeface="+mn-ea"/>
                <a:cs typeface="+mn-cs"/>
              </a:rPr>
              <a:t>in the left pane, select </a:t>
            </a:r>
            <a:r>
              <a:rPr lang="en-US" sz="1200" b="1" kern="1200" baseline="0" dirty="0" smtClean="0">
                <a:solidFill>
                  <a:schemeClr val="tx1"/>
                </a:solidFill>
                <a:latin typeface="+mn-lt"/>
                <a:ea typeface="+mn-ea"/>
                <a:cs typeface="+mn-cs"/>
              </a:rPr>
              <a:t>Gradient fill </a:t>
            </a: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 </a:t>
            </a:r>
            <a:r>
              <a:rPr lang="en-US" sz="1200" b="0" kern="1200" dirty="0" smtClean="0">
                <a:solidFill>
                  <a:schemeClr val="tx1"/>
                </a:solidFill>
                <a:latin typeface="+mn-lt"/>
                <a:ea typeface="+mn-ea"/>
                <a:cs typeface="+mn-cs"/>
              </a:rPr>
              <a:t>(first row, fourth option from the left).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 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kern="1200" baseline="0" dirty="0" smtClean="0">
                <a:solidFill>
                  <a:schemeClr val="accent6"/>
                </a:solidFill>
                <a:latin typeface="+mn-lt"/>
                <a:ea typeface="+mn-ea"/>
                <a:cs typeface="+mn-cs"/>
              </a:rPr>
              <a:t>White, Background 1 </a:t>
            </a:r>
            <a:r>
              <a:rPr lang="en-US" sz="1200" b="0" kern="1200" baseline="0" dirty="0" smtClean="0">
                <a:solidFill>
                  <a:schemeClr val="accent6"/>
                </a:solidFill>
                <a:latin typeface="+mn-lt"/>
                <a:ea typeface="+mn-ea"/>
                <a:cs typeface="+mn-cs"/>
              </a:rPr>
              <a:t>(first row, first option from the left).</a:t>
            </a:r>
            <a:endParaRPr lang="en-US" sz="1200"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a:t>
            </a:r>
            <a:r>
              <a:rPr lang="en-US" sz="1200" b="0" kern="1200" baseline="0" dirty="0" smtClean="0">
                <a:solidFill>
                  <a:schemeClr val="tx1"/>
                </a:solidFill>
                <a:latin typeface="+mn-lt"/>
                <a:ea typeface="+mn-ea"/>
                <a:cs typeface="+mn-cs"/>
              </a:rPr>
              <a:t>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kern="1200" baseline="0" dirty="0" smtClean="0">
                <a:solidFill>
                  <a:schemeClr val="accent6"/>
                </a:solidFill>
                <a:latin typeface="+mn-lt"/>
                <a:ea typeface="+mn-ea"/>
                <a:cs typeface="+mn-cs"/>
              </a:rPr>
              <a:t>White, Background 1, Darker 25% </a:t>
            </a:r>
            <a:r>
              <a:rPr lang="en-US" sz="1200" b="0" kern="1200" baseline="0" dirty="0" smtClean="0">
                <a:solidFill>
                  <a:schemeClr val="accent6"/>
                </a:solidFill>
                <a:latin typeface="+mn-lt"/>
                <a:ea typeface="+mn-ea"/>
                <a:cs typeface="+mn-cs"/>
              </a:rPr>
              <a:t>(fourth row, first option from the left).</a:t>
            </a: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Effects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rounded rectangle.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Clipboard</a:t>
            </a:r>
            <a:r>
              <a:rPr lang="en-US" sz="1200" kern="1200" dirty="0" smtClean="0">
                <a:solidFill>
                  <a:schemeClr val="tx1"/>
                </a:solidFill>
                <a:effectLst/>
                <a:latin typeface="+mn-lt"/>
                <a:ea typeface="+mn-ea"/>
                <a:cs typeface="+mn-cs"/>
              </a:rPr>
              <a:t> group, click the arrow to the right of </a:t>
            </a:r>
            <a:r>
              <a:rPr lang="en-US" sz="1200" b="1" kern="1200" dirty="0" smtClean="0">
                <a:solidFill>
                  <a:schemeClr val="tx1"/>
                </a:solidFill>
                <a:effectLst/>
                <a:latin typeface="+mn-lt"/>
                <a:ea typeface="+mn-ea"/>
                <a:cs typeface="+mn-cs"/>
              </a:rPr>
              <a:t>Copy</a:t>
            </a:r>
            <a:r>
              <a:rPr lang="en-US" sz="1200" kern="1200" dirty="0" smtClean="0">
                <a:solidFill>
                  <a:schemeClr val="tx1"/>
                </a:solidFill>
                <a:effectLst/>
                <a:latin typeface="+mn-lt"/>
                <a:ea typeface="+mn-ea"/>
                <a:cs typeface="+mn-cs"/>
              </a:rPr>
              <a:t>, and then click </a:t>
            </a:r>
            <a:r>
              <a:rPr lang="en-US" sz="1200" b="1" kern="1200" dirty="0" smtClean="0">
                <a:solidFill>
                  <a:schemeClr val="tx1"/>
                </a:solidFill>
                <a:effectLst/>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duplicate rounded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Fill</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Fill</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Outline</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White, Background 1 </a:t>
            </a:r>
            <a:r>
              <a:rPr lang="en-US" sz="1200" kern="1200" baseline="0" dirty="0" smtClean="0">
                <a:solidFill>
                  <a:schemeClr val="tx1"/>
                </a:solidFill>
                <a:latin typeface="+mn-lt"/>
                <a:ea typeface="+mn-ea"/>
                <a:cs typeface="+mn-cs"/>
              </a:rPr>
              <a:t>(first row,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Outline</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Weight</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More Lines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Style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Line Style </a:t>
            </a:r>
            <a:r>
              <a:rPr lang="en-US" sz="1200" kern="1200" baseline="0" dirty="0" smtClean="0">
                <a:solidFill>
                  <a:schemeClr val="tx1"/>
                </a:solidFill>
                <a:latin typeface="+mn-lt"/>
                <a:ea typeface="+mn-ea"/>
                <a:cs typeface="+mn-cs"/>
              </a:rPr>
              <a:t>pane: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Width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 pt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Dash type</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Round Dot </a:t>
            </a:r>
            <a:r>
              <a:rPr lang="en-US" sz="1200" kern="1200" baseline="0" dirty="0" smtClean="0">
                <a:solidFill>
                  <a:schemeClr val="tx1"/>
                </a:solidFill>
                <a:latin typeface="+mn-lt"/>
                <a:ea typeface="+mn-ea"/>
                <a:cs typeface="+mn-cs"/>
              </a:rPr>
              <a:t>(second option from the top).</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Cap type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Round</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Shape Effects</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Glow</a:t>
            </a:r>
            <a:r>
              <a:rPr lang="en-US" sz="1200" kern="1200" baseline="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Glow Variations</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Accent color 1, 11 pt glow </a:t>
            </a:r>
            <a:r>
              <a:rPr lang="en-US" sz="1200" kern="1200" baseline="0" dirty="0" smtClean="0">
                <a:solidFill>
                  <a:schemeClr val="tx1"/>
                </a:solidFill>
                <a:latin typeface="+mn-lt"/>
                <a:ea typeface="+mn-ea"/>
                <a:cs typeface="+mn-cs"/>
              </a:rPr>
              <a:t>(third row, first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Point to </a:t>
            </a:r>
            <a:r>
              <a:rPr lang="en-US" sz="1200" b="1" kern="1200" baseline="0" dirty="0" smtClean="0">
                <a:solidFill>
                  <a:schemeClr val="tx1"/>
                </a:solidFill>
                <a:latin typeface="+mn-lt"/>
                <a:ea typeface="+mn-ea"/>
                <a:cs typeface="+mn-cs"/>
              </a:rPr>
              <a:t>More Glow Colors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255</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233</a:t>
            </a:r>
            <a:r>
              <a:rPr lang="en-US" sz="1200" kern="1200" baseline="0" dirty="0" smtClean="0">
                <a:solidFill>
                  <a:schemeClr val="tx1"/>
                </a:solidFill>
                <a:latin typeface="+mn-lt"/>
                <a:ea typeface="+mn-ea"/>
                <a:cs typeface="+mn-cs"/>
              </a:rPr>
              <a:t>, Blue: </a:t>
            </a:r>
            <a:r>
              <a:rPr lang="en-US" sz="1200" b="1" kern="1200" baseline="0" dirty="0" smtClean="0">
                <a:solidFill>
                  <a:schemeClr val="tx1"/>
                </a:solidFill>
                <a:latin typeface="+mn-lt"/>
                <a:ea typeface="+mn-ea"/>
                <a:cs typeface="+mn-cs"/>
              </a:rPr>
              <a:t>33</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Drawing Tools</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Height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3.53”</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Shape Width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8.05”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Shapes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Lines</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Line</a:t>
            </a:r>
            <a:r>
              <a:rPr lang="en-US" sz="1200" kern="1200" baseline="0" dirty="0" smtClean="0">
                <a:solidFill>
                  <a:schemeClr val="tx1"/>
                </a:solidFill>
                <a:latin typeface="+mn-lt"/>
                <a:ea typeface="+mn-ea"/>
                <a:cs typeface="+mn-cs"/>
              </a:rPr>
              <a:t>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Press and hold SHIFT to constrain to a straight, horizontal line, and then drag to draw a horizontal line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line. Under </a:t>
            </a:r>
            <a:r>
              <a:rPr lang="en-US" sz="1200" b="1" kern="1200" baseline="0" dirty="0" smtClean="0">
                <a:solidFill>
                  <a:schemeClr val="tx1"/>
                </a:solidFill>
                <a:latin typeface="+mn-lt"/>
                <a:ea typeface="+mn-ea"/>
                <a:cs typeface="+mn-cs"/>
              </a:rPr>
              <a:t>Drawing Tools</a:t>
            </a:r>
            <a:r>
              <a:rPr lang="en-US" sz="1200" kern="1200" baseline="0" dirty="0" smtClean="0">
                <a:solidFill>
                  <a:schemeClr val="tx1"/>
                </a:solidFill>
                <a:latin typeface="+mn-lt"/>
                <a:ea typeface="+mn-ea"/>
                <a:cs typeface="+mn-cs"/>
              </a:rPr>
              <a:t>, on the </a:t>
            </a:r>
            <a:r>
              <a:rPr lang="en-US" sz="1200" b="1" kern="1200" baseline="0" dirty="0" smtClean="0">
                <a:solidFill>
                  <a:schemeClr val="tx1"/>
                </a:solidFill>
                <a:latin typeface="+mn-lt"/>
                <a:ea typeface="+mn-ea"/>
                <a:cs typeface="+mn-cs"/>
              </a:rPr>
              <a:t>Format</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group, in the </a:t>
            </a:r>
            <a:r>
              <a:rPr lang="en-US" sz="1200" b="1" kern="1200" baseline="0" dirty="0" smtClean="0">
                <a:solidFill>
                  <a:schemeClr val="tx1"/>
                </a:solidFill>
                <a:latin typeface="+mn-lt"/>
                <a:ea typeface="+mn-ea"/>
                <a:cs typeface="+mn-cs"/>
              </a:rPr>
              <a:t>Shape Width </a:t>
            </a:r>
            <a:r>
              <a:rPr lang="en-US" sz="1200" kern="1200" baseline="0" dirty="0" smtClean="0">
                <a:solidFill>
                  <a:schemeClr val="tx1"/>
                </a:solidFill>
                <a:latin typeface="+mn-lt"/>
                <a:ea typeface="+mn-ea"/>
                <a:cs typeface="+mn-cs"/>
              </a:rPr>
              <a:t>box, enter </a:t>
            </a:r>
            <a:r>
              <a:rPr lang="en-US" sz="1200" b="1" kern="1200" baseline="0" dirty="0" smtClean="0">
                <a:solidFill>
                  <a:schemeClr val="tx1"/>
                </a:solidFill>
                <a:latin typeface="+mn-lt"/>
                <a:ea typeface="+mn-ea"/>
                <a:cs typeface="+mn-cs"/>
              </a:rPr>
              <a:t>7.67”</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the arrow next to </a:t>
            </a:r>
            <a:r>
              <a:rPr lang="en-US" sz="1200" b="1" kern="1200" baseline="0" dirty="0" smtClean="0">
                <a:solidFill>
                  <a:schemeClr val="tx1"/>
                </a:solidFill>
                <a:latin typeface="+mn-lt"/>
                <a:ea typeface="+mn-ea"/>
                <a:cs typeface="+mn-cs"/>
              </a:rPr>
              <a:t>Shape Outline</a:t>
            </a:r>
            <a:r>
              <a:rPr lang="en-US" sz="1200" kern="1200" baseline="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Black, Text 1, Lighter 50% </a:t>
            </a:r>
            <a:r>
              <a:rPr lang="en-US" sz="1200" kern="1200" baseline="0" dirty="0" smtClean="0">
                <a:solidFill>
                  <a:schemeClr val="tx1"/>
                </a:solidFill>
                <a:latin typeface="+mn-lt"/>
                <a:ea typeface="+mn-ea"/>
                <a:cs typeface="+mn-cs"/>
              </a:rPr>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Point to </a:t>
            </a:r>
            <a:r>
              <a:rPr lang="en-US" sz="1200" b="1" kern="1200" baseline="0" dirty="0" smtClean="0">
                <a:solidFill>
                  <a:schemeClr val="tx1"/>
                </a:solidFill>
                <a:latin typeface="+mn-lt"/>
                <a:ea typeface="+mn-ea"/>
                <a:cs typeface="+mn-cs"/>
              </a:rPr>
              <a:t>Weight</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1 1/2 pt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line.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Clipboard</a:t>
            </a:r>
            <a:r>
              <a:rPr lang="en-US" sz="1200" kern="1200" dirty="0" smtClean="0">
                <a:solidFill>
                  <a:schemeClr val="tx1"/>
                </a:solidFill>
                <a:effectLst/>
                <a:latin typeface="+mn-lt"/>
                <a:ea typeface="+mn-ea"/>
                <a:cs typeface="+mn-cs"/>
              </a:rPr>
              <a:t> group, click the arrow to the right of </a:t>
            </a:r>
            <a:r>
              <a:rPr lang="en-US" sz="1200" b="1" kern="1200" dirty="0" smtClean="0">
                <a:solidFill>
                  <a:schemeClr val="tx1"/>
                </a:solidFill>
                <a:effectLst/>
                <a:latin typeface="+mn-lt"/>
                <a:ea typeface="+mn-ea"/>
                <a:cs typeface="+mn-cs"/>
              </a:rPr>
              <a:t>Copy</a:t>
            </a:r>
            <a:r>
              <a:rPr lang="en-US" sz="1200" kern="1200" dirty="0" smtClean="0">
                <a:solidFill>
                  <a:schemeClr val="tx1"/>
                </a:solidFill>
                <a:effectLst/>
                <a:latin typeface="+mn-lt"/>
                <a:ea typeface="+mn-ea"/>
                <a:cs typeface="+mn-cs"/>
              </a:rPr>
              <a:t>, and then click </a:t>
            </a:r>
            <a:r>
              <a:rPr lang="en-US" sz="1200" b="1" kern="1200" dirty="0" smtClean="0">
                <a:solidFill>
                  <a:schemeClr val="tx1"/>
                </a:solidFill>
                <a:effectLst/>
                <a:latin typeface="+mn-lt"/>
                <a:ea typeface="+mn-ea"/>
                <a:cs typeface="+mn-cs"/>
              </a:rPr>
              <a:t>Duplicate</a:t>
            </a:r>
            <a:r>
              <a:rPr lang="en-US" sz="1200" kern="1200" baseline="0" dirty="0" smtClean="0">
                <a:solidFill>
                  <a:schemeClr val="tx1"/>
                </a:solidFill>
                <a:latin typeface="+mn-lt"/>
                <a:ea typeface="+mn-ea"/>
                <a:cs typeface="+mn-cs"/>
              </a:rPr>
              <a:t>. Repeat the process for a total of eight straight lines.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Editing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Select</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Selection Pane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Selection and Visibility </a:t>
            </a:r>
            <a:r>
              <a:rPr lang="en-US" sz="1200" kern="1200" baseline="0" dirty="0" smtClean="0">
                <a:solidFill>
                  <a:schemeClr val="tx1"/>
                </a:solidFill>
                <a:latin typeface="+mn-lt"/>
                <a:ea typeface="+mn-ea"/>
                <a:cs typeface="+mn-cs"/>
              </a:rPr>
              <a:t>pane, select the first rectangle that contains text.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Arrange</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Bring to Front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Selection and Visibility </a:t>
            </a:r>
            <a:r>
              <a:rPr lang="en-US" sz="1200" kern="1200" baseline="0" dirty="0" smtClean="0">
                <a:solidFill>
                  <a:schemeClr val="tx1"/>
                </a:solidFill>
                <a:latin typeface="+mn-lt"/>
                <a:ea typeface="+mn-ea"/>
                <a:cs typeface="+mn-cs"/>
              </a:rPr>
              <a:t>pane, press and hold CTRL and select all three rectangle objects.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Arrange</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Drag each of the straight lines onto the gradient-filled rectangle, spacing them vertically as evenly as possible.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Selection and Visibility </a:t>
            </a:r>
            <a:r>
              <a:rPr lang="en-US" sz="1200" kern="1200" baseline="0" dirty="0" smtClean="0">
                <a:solidFill>
                  <a:schemeClr val="tx1"/>
                </a:solidFill>
                <a:latin typeface="+mn-lt"/>
                <a:ea typeface="+mn-ea"/>
                <a:cs typeface="+mn-cs"/>
              </a:rPr>
              <a:t>pane, press and hold CTRL and select all eight straight connector objects (the lines).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 </a:t>
            </a:r>
            <a:r>
              <a:rPr lang="en-US" sz="1200" kern="1200" baseline="0" dirty="0" smtClean="0">
                <a:solidFill>
                  <a:schemeClr val="tx1"/>
                </a:solidFill>
                <a:latin typeface="+mn-lt"/>
                <a:ea typeface="+mn-ea"/>
                <a:cs typeface="+mn-cs"/>
              </a:rPr>
              <a:t>group, click </a:t>
            </a:r>
            <a:r>
              <a:rPr lang="en-US" sz="1200" b="1" kern="1200" baseline="0" dirty="0" smtClean="0">
                <a:solidFill>
                  <a:schemeClr val="tx1"/>
                </a:solidFill>
                <a:latin typeface="+mn-lt"/>
                <a:ea typeface="+mn-ea"/>
                <a:cs typeface="+mn-cs"/>
              </a:rPr>
              <a:t>Arrange</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Distribute Vertically</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Press CTRL+A to select all of the objects on the slide.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Arrange</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Group</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group.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Shape Effects</a:t>
            </a:r>
            <a:r>
              <a:rPr lang="en-US" sz="1200" kern="1200" baseline="0" dirty="0" smtClean="0">
                <a:solidFill>
                  <a:schemeClr val="tx1"/>
                </a:solidFill>
                <a:latin typeface="+mn-lt"/>
                <a:ea typeface="+mn-ea"/>
                <a:cs typeface="+mn-cs"/>
              </a:rPr>
              <a:t>, point to </a:t>
            </a:r>
            <a:r>
              <a:rPr lang="en-US" sz="1200" b="1" kern="1200" baseline="0" dirty="0" smtClean="0">
                <a:solidFill>
                  <a:schemeClr val="tx1"/>
                </a:solidFill>
                <a:latin typeface="+mn-lt"/>
                <a:ea typeface="+mn-ea"/>
                <a:cs typeface="+mn-cs"/>
              </a:rPr>
              <a:t>3-D Rotation</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Perspective</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Perspective Right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Drag the group slightly to the right on the slide to position it in the center.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dirty="0" smtClean="0">
                <a:solidFill>
                  <a:schemeClr val="tx1"/>
                </a:solidFill>
                <a:latin typeface="+mn-lt"/>
                <a:ea typeface="+mn-ea"/>
                <a:cs typeface="+mn-cs"/>
              </a:rPr>
              <a:t>(first row, second option</a:t>
            </a:r>
            <a:r>
              <a:rPr lang="en-US" sz="1200" b="0" kern="1200" baseline="0" dirty="0" smtClean="0">
                <a:solidFill>
                  <a:schemeClr val="tx1"/>
                </a:solidFill>
                <a:latin typeface="+mn-lt"/>
                <a:ea typeface="+mn-ea"/>
                <a:cs typeface="+mn-cs"/>
              </a:rPr>
              <a:t> from the left</a:t>
            </a:r>
            <a:r>
              <a:rPr lang="en-US" sz="1200" b="0" kern="1200" dirty="0" smtClean="0">
                <a:solidFill>
                  <a:schemeClr val="tx1"/>
                </a:solidFill>
                <a:latin typeface="+mn-lt"/>
                <a:ea typeface="+mn-ea"/>
                <a:cs typeface="+mn-cs"/>
              </a:rPr>
              <a: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a:t>
            </a:r>
            <a:r>
              <a:rPr lang="en-US" sz="1200" b="0" kern="1200" baseline="0" dirty="0" smtClean="0">
                <a:solidFill>
                  <a:schemeClr val="tx1"/>
                </a:solidFill>
                <a:latin typeface="+mn-lt"/>
                <a:ea typeface="+mn-ea"/>
                <a:cs typeface="+mn-cs"/>
              </a:rPr>
              <a:t> stop in the slider, </a:t>
            </a:r>
            <a:r>
              <a:rPr lang="en-US" sz="1200" kern="1200" dirty="0" smtClean="0">
                <a:solidFill>
                  <a:schemeClr val="tx1"/>
                </a:solidFill>
                <a:latin typeface="+mn-lt"/>
                <a:ea typeface="+mn-ea"/>
                <a:cs typeface="+mn-cs"/>
              </a:rPr>
              <a:t>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dirty="0" smtClean="0">
                <a:solidFill>
                  <a:schemeClr val="accent6"/>
                </a:solidFill>
              </a:rPr>
              <a:t>Dark Blue, Text 2 </a:t>
            </a:r>
            <a:r>
              <a:rPr lang="en-US" sz="1200" b="0" dirty="0" smtClean="0">
                <a:solidFill>
                  <a:schemeClr val="accent6"/>
                </a:solidFill>
              </a:rPr>
              <a:t>(first row, fourth option from the left).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a:t>
            </a:r>
            <a:r>
              <a:rPr lang="en-US" sz="1200" b="0" kern="1200" baseline="0" dirty="0" smtClean="0">
                <a:solidFill>
                  <a:schemeClr val="tx1"/>
                </a:solidFill>
                <a:latin typeface="+mn-lt"/>
                <a:ea typeface="+mn-ea"/>
                <a:cs typeface="+mn-cs"/>
              </a:rPr>
              <a:t>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a:t>
            </a:r>
            <a:r>
              <a:rPr lang="en-US" sz="1200" b="1" kern="1200" dirty="0" smtClean="0">
                <a:solidFill>
                  <a:schemeClr val="tx1"/>
                </a:solidFill>
                <a:latin typeface="+mn-lt"/>
                <a:ea typeface="+mn-ea"/>
                <a:cs typeface="+mn-cs"/>
              </a:rPr>
              <a:t>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kern="1200" baseline="0" dirty="0" smtClean="0">
                <a:solidFill>
                  <a:schemeClr val="accent6"/>
                </a:solidFill>
                <a:latin typeface="+mn-lt"/>
                <a:ea typeface="+mn-ea"/>
                <a:cs typeface="+mn-cs"/>
              </a:rPr>
              <a:t>Black, Text 1, Lighter 5% </a:t>
            </a:r>
            <a:r>
              <a:rPr lang="en-US" sz="1200" b="0" kern="1200" baseline="0" dirty="0" smtClean="0">
                <a:solidFill>
                  <a:schemeClr val="accent6"/>
                </a:solidFill>
                <a:latin typeface="+mn-lt"/>
                <a:ea typeface="+mn-ea"/>
                <a:cs typeface="+mn-cs"/>
              </a:rPr>
              <a:t>(sixth row, second option from the left).</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a:t>
            </a:r>
            <a:r>
              <a:rPr lang="en-US" sz="1200" b="1" kern="1200" dirty="0" smtClean="0">
                <a:solidFill>
                  <a:schemeClr val="tx1"/>
                </a:solidFill>
                <a:latin typeface="+mn-lt"/>
                <a:ea typeface="+mn-ea"/>
                <a:cs typeface="+mn-cs"/>
              </a:rPr>
              <a:t>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kern="1200" baseline="0" dirty="0" smtClean="0">
                <a:solidFill>
                  <a:schemeClr val="accent6"/>
                </a:solidFill>
                <a:latin typeface="+mn-lt"/>
                <a:ea typeface="+mn-ea"/>
                <a:cs typeface="+mn-cs"/>
              </a:rPr>
              <a:t>Black, Text 1, Lighter 5% </a:t>
            </a:r>
            <a:r>
              <a:rPr lang="en-US" sz="1200" b="0" kern="1200" baseline="0" dirty="0" smtClean="0">
                <a:solidFill>
                  <a:schemeClr val="accent6"/>
                </a:solidFill>
                <a:latin typeface="+mn-lt"/>
                <a:ea typeface="+mn-ea"/>
                <a:cs typeface="+mn-cs"/>
              </a:rPr>
              <a:t>(sixth row, second option from the left).</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a:t>
            </a:r>
            <a:r>
              <a:rPr lang="en-US" sz="1200" b="0" kern="1200" baseline="0" dirty="0" smtClean="0">
                <a:solidFill>
                  <a:schemeClr val="tx1"/>
                </a:solidFill>
                <a:latin typeface="+mn-lt"/>
                <a:ea typeface="+mn-ea"/>
                <a:cs typeface="+mn-cs"/>
              </a:rPr>
              <a:t>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a:t>
            </a:r>
            <a:r>
              <a:rPr lang="en-US" sz="1200" b="1" kern="1200" dirty="0" smtClean="0">
                <a:solidFill>
                  <a:schemeClr val="tx1"/>
                </a:solidFill>
                <a:latin typeface="+mn-lt"/>
                <a:ea typeface="+mn-ea"/>
                <a:cs typeface="+mn-cs"/>
              </a:rPr>
              <a:t> </a:t>
            </a:r>
            <a:r>
              <a:rPr lang="en-US" sz="1200" b="0" kern="1200" dirty="0" smtClean="0">
                <a:solidFill>
                  <a:schemeClr val="accent6"/>
                </a:solidFill>
                <a:latin typeface="+mn-lt"/>
                <a:ea typeface="+mn-ea"/>
                <a:cs typeface="+mn-cs"/>
              </a:rPr>
              <a:t>click</a:t>
            </a:r>
            <a:r>
              <a:rPr lang="en-US" sz="1200" b="0" kern="1200" baseline="0" dirty="0" smtClean="0">
                <a:solidFill>
                  <a:schemeClr val="accent6"/>
                </a:solidFill>
                <a:latin typeface="+mn-lt"/>
                <a:ea typeface="+mn-ea"/>
                <a:cs typeface="+mn-cs"/>
              </a:rPr>
              <a:t> </a:t>
            </a:r>
            <a:r>
              <a:rPr lang="en-US" sz="1200" b="1" dirty="0" smtClean="0">
                <a:solidFill>
                  <a:schemeClr val="accent6"/>
                </a:solidFill>
              </a:rPr>
              <a:t>Dark Blue, Text 2 </a:t>
            </a:r>
            <a:r>
              <a:rPr lang="en-US" sz="1200" b="0" dirty="0" smtClean="0">
                <a:solidFill>
                  <a:schemeClr val="accent6"/>
                </a:solidFill>
              </a:rPr>
              <a:t>(first row, fourth option from the left).</a:t>
            </a:r>
            <a:endParaRPr lang="en-US" sz="1200" b="0" dirty="0" smtClean="0"/>
          </a:p>
          <a:p>
            <a:pPr>
              <a:lnSpc>
                <a:spcPct val="85000"/>
              </a:lnSpc>
              <a:spcAft>
                <a:spcPts val="300"/>
              </a:spcAft>
            </a:pPr>
            <a:endParaRPr lang="en-US" sz="1400" b="0" baseline="0" dirty="0" smtClean="0"/>
          </a:p>
        </p:txBody>
      </p:sp>
    </p:spTree>
    <p:extLst>
      <p:ext uri="{BB962C8B-B14F-4D97-AF65-F5344CB8AC3E}">
        <p14:creationId xmlns:p14="http://schemas.microsoft.com/office/powerpoint/2010/main" val="1302294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9CDA417-C271-4B4E-B228-A8CC621CAA29}" type="slidenum">
              <a:rPr lang="en-US"/>
              <a:pPr/>
              <a:t>74</a:t>
            </a:fld>
            <a:endParaRPr lang="en-US"/>
          </a:p>
        </p:txBody>
      </p:sp>
      <p:sp>
        <p:nvSpPr>
          <p:cNvPr id="8192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1922"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392743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32CEF-1D34-874E-91CF-5E59871201C8}" type="slidenum">
              <a:rPr lang="en-US"/>
              <a:pPr/>
              <a:t>84</a:t>
            </a:fld>
            <a:endParaRPr lang="en-US"/>
          </a:p>
        </p:txBody>
      </p:sp>
      <p:sp>
        <p:nvSpPr>
          <p:cNvPr id="37478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747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25853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FBBEB-398E-704F-9692-1BC044B0BBB0}" type="slidenum">
              <a:rPr lang="en-US"/>
              <a:pPr/>
              <a:t>85</a:t>
            </a:fld>
            <a:endParaRPr lang="en-US"/>
          </a:p>
        </p:txBody>
      </p:sp>
      <p:sp>
        <p:nvSpPr>
          <p:cNvPr id="3809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8093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0045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4108D0-DCCF-487B-BFEA-82D2452FFBB6}" type="slidenum">
              <a:rPr lang="en-US" altLang="en-US" sz="1000"/>
              <a:pPr/>
              <a:t>38</a:t>
            </a:fld>
            <a:endParaRPr lang="en-US" altLang="en-US" sz="1000"/>
          </a:p>
        </p:txBody>
      </p:sp>
      <p:sp>
        <p:nvSpPr>
          <p:cNvPr id="47107" name="Rectangle 2"/>
          <p:cNvSpPr>
            <a:spLocks noChangeArrowheads="1" noTextEdit="1"/>
          </p:cNvSpPr>
          <p:nvPr>
            <p:ph type="sldImg"/>
          </p:nvPr>
        </p:nvSpPr>
        <p:spPr>
          <a:xfrm>
            <a:off x="1150938" y="692150"/>
            <a:ext cx="4556125" cy="3416300"/>
          </a:xfrm>
          <a:ln cap="flat"/>
        </p:spPr>
      </p:sp>
      <p:sp>
        <p:nvSpPr>
          <p:cNvPr id="471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9030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CF4561-597A-489C-890B-26973223B5E3}" type="slidenum">
              <a:rPr lang="en-US" altLang="en-US" sz="1000"/>
              <a:pPr/>
              <a:t>39</a:t>
            </a:fld>
            <a:endParaRPr lang="en-US" altLang="en-US" sz="1000"/>
          </a:p>
        </p:txBody>
      </p:sp>
      <p:sp>
        <p:nvSpPr>
          <p:cNvPr id="48131" name="Rectangle 2"/>
          <p:cNvSpPr>
            <a:spLocks noChangeArrowheads="1" noTextEdit="1"/>
          </p:cNvSpPr>
          <p:nvPr>
            <p:ph type="sldImg"/>
          </p:nvPr>
        </p:nvSpPr>
        <p:spPr>
          <a:xfrm>
            <a:off x="1150938" y="692150"/>
            <a:ext cx="4556125" cy="3416300"/>
          </a:xfrm>
          <a:ln cap="flat"/>
        </p:spPr>
      </p:sp>
      <p:sp>
        <p:nvSpPr>
          <p:cNvPr id="481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4898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50B391-0A25-3D40-A376-DCBC8D2AC3A6}" type="slidenum">
              <a:rPr lang="en-US"/>
              <a:pPr/>
              <a:t>65</a:t>
            </a:fld>
            <a:endParaRPr lang="en-US"/>
          </a:p>
        </p:txBody>
      </p:sp>
      <p:sp>
        <p:nvSpPr>
          <p:cNvPr id="7577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45494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3E906E-8A27-B246-9510-8462EB002F54}" type="slidenum">
              <a:rPr lang="en-US"/>
              <a:pPr/>
              <a:t>66</a:t>
            </a:fld>
            <a:endParaRPr lang="en-US"/>
          </a:p>
        </p:txBody>
      </p:sp>
      <p:sp>
        <p:nvSpPr>
          <p:cNvPr id="7680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6802"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58120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3DB4752-3E3F-8749-8395-284473E85C7B}" type="slidenum">
              <a:rPr lang="en-US"/>
              <a:pPr/>
              <a:t>67</a:t>
            </a:fld>
            <a:endParaRPr lang="en-US"/>
          </a:p>
        </p:txBody>
      </p:sp>
      <p:sp>
        <p:nvSpPr>
          <p:cNvPr id="778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7826"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05191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60B741-C8C4-3149-AC5A-4574F05CEA36}" type="slidenum">
              <a:rPr lang="en-US"/>
              <a:pPr/>
              <a:t>68</a:t>
            </a:fld>
            <a:endParaRPr lang="en-US"/>
          </a:p>
        </p:txBody>
      </p:sp>
      <p:sp>
        <p:nvSpPr>
          <p:cNvPr id="7884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2979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6B0B11-092F-5A4C-871D-D70EE74974A0}" type="slidenum">
              <a:rPr lang="en-US"/>
              <a:pPr/>
              <a:t>72</a:t>
            </a:fld>
            <a:endParaRPr lang="en-US"/>
          </a:p>
        </p:txBody>
      </p:sp>
      <p:sp>
        <p:nvSpPr>
          <p:cNvPr id="8396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3970"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9100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0C61779-461B-CE41-AC48-88250D40214E}" type="slidenum">
              <a:rPr lang="en-US"/>
              <a:pPr/>
              <a:t>73</a:t>
            </a:fld>
            <a:endParaRPr lang="en-US"/>
          </a:p>
        </p:txBody>
      </p:sp>
      <p:sp>
        <p:nvSpPr>
          <p:cNvPr id="8499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4994" name="Text Box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74851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675CF-F092-9B40-8783-1987D212F9EA}"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217C3-5EFF-3D4E-AE6F-3AA70384DE18}"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3213"/>
            <a:ext cx="8761413"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600200"/>
            <a:ext cx="8761413" cy="4570413"/>
          </a:xfrm>
        </p:spPr>
        <p:txBody>
          <a:bodyPr/>
          <a:lstStyle/>
          <a:p>
            <a:endParaRPr lang="en-US"/>
          </a:p>
        </p:txBody>
      </p:sp>
    </p:spTree>
    <p:extLst>
      <p:ext uri="{BB962C8B-B14F-4D97-AF65-F5344CB8AC3E}">
        <p14:creationId xmlns:p14="http://schemas.microsoft.com/office/powerpoint/2010/main" val="70268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217C3-5EFF-3D4E-AE6F-3AA70384DE18}"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675CF-F092-9B40-8783-1987D212F9EA}"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97675CF-F092-9B40-8783-1987D212F9EA}"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97675CF-F092-9B40-8783-1987D212F9EA}" type="datetimeFigureOut">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97675CF-F092-9B40-8783-1987D212F9EA}" type="datetimeFigureOut">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675CF-F092-9B40-8783-1987D212F9EA}" type="datetimeFigureOut">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217C3-5EFF-3D4E-AE6F-3AA70384DE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675CF-F092-9B40-8783-1987D212F9EA}"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097675CF-F092-9B40-8783-1987D212F9EA}" type="datetimeFigureOut">
              <a:rPr lang="en-US" smtClean="0"/>
              <a:t>4/23/2015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23217C3-5EFF-3D4E-AE6F-3AA70384DE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ml/HandleEvent.bat" TargetMode="External"/><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HandleEvent.htm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cs.armstrong.edu/liang/intro10e/html/LoanCalculator.html" TargetMode="External"/><Relationship Id="rId4" Type="http://schemas.openxmlformats.org/officeDocument/2006/relationships/hyperlink" Target="html/LoanCalculator.bat"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ml/ControlCircleWithoutEventHandling.bat" TargetMode="External"/><Relationship Id="rId2" Type="http://schemas.openxmlformats.org/officeDocument/2006/relationships/hyperlink" Target="html/ControlCircleWithoutEventHandling.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ControlCircleWithoutEventHandling.html"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ml/ControlCircle.bat" TargetMode="External"/><Relationship Id="rId2" Type="http://schemas.openxmlformats.org/officeDocument/2006/relationships/hyperlink" Target="html/ControlCircle.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ontrolCircle.html"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10e/html/ShowInnerClass.html" TargetMode="External"/><Relationship Id="rId2" Type="http://schemas.openxmlformats.org/officeDocument/2006/relationships/hyperlink" Target="html/ShowInnerClas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ml/AnonymousHandlerDemo.bat" TargetMode="External"/><Relationship Id="rId2" Type="http://schemas.openxmlformats.org/officeDocument/2006/relationships/hyperlink" Target="html/AnonymousHandlerDemo.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www.cs.armstrong.edu/liang/intro10e/html/AnonymousHandlerDem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ml/LambdaHandlerDemo.bat" TargetMode="External"/><Relationship Id="rId2" Type="http://schemas.openxmlformats.org/officeDocument/2006/relationships/hyperlink" Target="html/LambdaHandler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ambdaHandlerDemo.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ml/LoanCalculator.bat" TargetMode="External"/><Relationship Id="rId2" Type="http://schemas.openxmlformats.org/officeDocument/2006/relationships/hyperlink" Target="html/Loan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oanCalculator.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ml/MouseEventDemo.bat" TargetMode="External"/><Relationship Id="rId2" Type="http://schemas.openxmlformats.org/officeDocument/2006/relationships/hyperlink" Target="html/MouseEventDemo.html"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www.cs.armstrong.edu/liang/intro10e/html/MouseEventDemo.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ml/KeyEventDemo.bat" TargetMode="External"/><Relationship Id="rId2" Type="http://schemas.openxmlformats.org/officeDocument/2006/relationships/hyperlink" Target="html/KeyEventDemo.html"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www.cs.armstrong.edu/liang/intro10e/html/KeyEventDemo.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ml/ControlCircleWithMouseAndKey.bat" TargetMode="External"/><Relationship Id="rId2" Type="http://schemas.openxmlformats.org/officeDocument/2006/relationships/hyperlink" Target="html/ControlCircleWithMouseAndKey.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ntrolCircleWithMouseAndKey.html"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cs.armstrong.edu/liang/intro10e/html/DisplayResizableClock.html" TargetMode="External"/><Relationship Id="rId3" Type="http://schemas.openxmlformats.org/officeDocument/2006/relationships/hyperlink" Target="html/ObservablePropertyDemo.html" TargetMode="External"/><Relationship Id="rId7" Type="http://schemas.openxmlformats.org/officeDocument/2006/relationships/hyperlink" Target="html/DisplayResizableClock.b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ml/DisplayResizableClock.html" TargetMode="External"/><Relationship Id="rId5" Type="http://schemas.openxmlformats.org/officeDocument/2006/relationships/hyperlink" Target="http://www.cs.armstrong.edu/liang/intro10e/html/ObservablePropertyDemo.html" TargetMode="External"/><Relationship Id="rId4" Type="http://schemas.openxmlformats.org/officeDocument/2006/relationships/hyperlink" Target="html/ObservablePropertyDemo.ba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ml/PathTransitionDemo.html" TargetMode="External"/><Relationship Id="rId7" Type="http://schemas.openxmlformats.org/officeDocument/2006/relationships/hyperlink" Target="http://www.cs.armstrong.edu/liang/intro10e/html/FlagRisingAnimation.html" TargetMode="External"/><Relationship Id="rId2" Type="http://schemas.openxmlformats.org/officeDocument/2006/relationships/hyperlink" Target="html/PathTransitionDemo.bat" TargetMode="External"/><Relationship Id="rId1" Type="http://schemas.openxmlformats.org/officeDocument/2006/relationships/slideLayout" Target="../slideLayouts/slideLayout2.xml"/><Relationship Id="rId6" Type="http://schemas.openxmlformats.org/officeDocument/2006/relationships/hyperlink" Target="html/FlagRisingAnimation.html" TargetMode="External"/><Relationship Id="rId5" Type="http://schemas.openxmlformats.org/officeDocument/2006/relationships/hyperlink" Target="html/FlagRisingAnimation.bat" TargetMode="External"/><Relationship Id="rId4" Type="http://schemas.openxmlformats.org/officeDocument/2006/relationships/hyperlink" Target="http://www.cs.armstrong.edu/liang/intro10e/html/PathTransitionDemo.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ml/FadeTransitionDemo.html" TargetMode="External"/><Relationship Id="rId2" Type="http://schemas.openxmlformats.org/officeDocument/2006/relationships/hyperlink" Target="html/FadeTransitionDemo.bat"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www.cs.armstrong.edu/liang/intro10e/html/FadeTransitionDemo.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ml/TimelineDemo.html" TargetMode="External"/><Relationship Id="rId2" Type="http://schemas.openxmlformats.org/officeDocument/2006/relationships/hyperlink" Target="html/TimelineDemo.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imelineDem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hyperlink" Target="html/ClockAnimation.bat"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www.cs.armstrong.edu/liang/intro10e/html/ClockAnimation.html"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ml/BounceBallControl.bat" TargetMode="External"/><Relationship Id="rId3" Type="http://schemas.openxmlformats.org/officeDocument/2006/relationships/image" Target="../media/image26.png"/><Relationship Id="rId7" Type="http://schemas.openxmlformats.org/officeDocument/2006/relationships/hyperlink" Target="html/BallPane.html"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hyperlink" Target="http://www.cs.armstrong.edu/liang/intro10e/html/BallPane.html" TargetMode="External"/><Relationship Id="rId5" Type="http://schemas.openxmlformats.org/officeDocument/2006/relationships/image" Target="../media/image28.png"/><Relationship Id="rId10" Type="http://schemas.openxmlformats.org/officeDocument/2006/relationships/hyperlink" Target="html/BounceBallControl.html" TargetMode="External"/><Relationship Id="rId4" Type="http://schemas.openxmlformats.org/officeDocument/2006/relationships/image" Target="../media/image27.png"/><Relationship Id="rId9" Type="http://schemas.openxmlformats.org/officeDocument/2006/relationships/hyperlink" Target="http://www.cs.armstrong.edu/liang/intro10e/html/BounceBallControl.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ml/ControlCircleWithoutEventHandling.bat" TargetMode="External"/><Relationship Id="rId2" Type="http://schemas.openxmlformats.org/officeDocument/2006/relationships/hyperlink" Target="html/ControlCircleWithoutEventHandling.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9e/html/ControlCircleWithoutEventHandling.html" TargetMode="Externa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hyperlink" Target="html/ControlCircle.bat" TargetMode="External"/><Relationship Id="rId2" Type="http://schemas.openxmlformats.org/officeDocument/2006/relationships/hyperlink" Target="html/ControlCircle2.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9e/html/ControlCircle.html"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ml/AnonymousListenerDemo.bat" TargetMode="External"/><Relationship Id="rId2" Type="http://schemas.openxmlformats.org/officeDocument/2006/relationships/hyperlink" Target="html/AnonymousListener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AnonymousListenerDemo.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ml/DetectSourceDemo.bat" TargetMode="External"/><Relationship Id="rId2" Type="http://schemas.openxmlformats.org/officeDocument/2006/relationships/hyperlink" Target="html/DetectSource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DetectSourceDemo.html"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ml/FrameAsListenerDemo.bat" TargetMode="External"/><Relationship Id="rId2" Type="http://schemas.openxmlformats.org/officeDocument/2006/relationships/hyperlink" Target="html/FrameAsListener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FrameAsListenerDemo.html"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ml/LoanCalculator.bat" TargetMode="External"/><Relationship Id="rId2" Type="http://schemas.openxmlformats.org/officeDocument/2006/relationships/hyperlink" Target="html/Loan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LoanCalculator.htm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ml/MoveMessageDemo.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9e/html/MoveMessageDemo.html" TargetMode="External"/><Relationship Id="rId4" Type="http://schemas.openxmlformats.org/officeDocument/2006/relationships/hyperlink" Target="html/MoveMessageDemo.ba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6.wmf"/></Relationships>
</file>

<file path=ppt/slides/_rels/slide78.xml.rels><?xml version="1.0" encoding="UTF-8" standalone="yes"?>
<Relationships xmlns="http://schemas.openxmlformats.org/package/2006/relationships"><Relationship Id="rId3" Type="http://schemas.openxmlformats.org/officeDocument/2006/relationships/hyperlink" Target="html/KeyEventDemo.html" TargetMode="External"/><Relationship Id="rId7" Type="http://schemas.openxmlformats.org/officeDocument/2006/relationships/hyperlink" Target="http://www.cs.armstrong.edu/liang/intro9e/html/KeyEventDemo.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ml/KeyEventDemo.bat" TargetMode="External"/><Relationship Id="rId5" Type="http://schemas.openxmlformats.org/officeDocument/2006/relationships/image" Target="../media/image37.png"/><Relationship Id="rId4" Type="http://schemas.openxmlformats.org/officeDocument/2006/relationships/oleObject" Target="../embeddings/oleObject7.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www.cs.armstrong.edu/liang/intro9e/html/AnimationDemo.html" TargetMode="External"/><Relationship Id="rId3" Type="http://schemas.openxmlformats.org/officeDocument/2006/relationships/notesSlide" Target="../notesSlides/notesSlide11.xml"/><Relationship Id="rId7" Type="http://schemas.openxmlformats.org/officeDocument/2006/relationships/hyperlink" Target="html/AnimationDemo.bat"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AnimationDemo.html" TargetMode="External"/><Relationship Id="rId5" Type="http://schemas.openxmlformats.org/officeDocument/2006/relationships/image" Target="../media/image39.wmf"/><Relationship Id="rId4" Type="http://schemas.openxmlformats.org/officeDocument/2006/relationships/oleObject" Target="../embeddings/oleObject8.bin"/></Relationships>
</file>

<file path=ppt/slides/_rels/slide85.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cs.armstrong.edu/liang/intro9e/html/ClockAnimation.html" TargetMode="External"/><Relationship Id="rId4" Type="http://schemas.openxmlformats.org/officeDocument/2006/relationships/hyperlink" Target="html/ClockAnimation.ba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p:nvPr/>
        </p:nvGrpSpPr>
        <p:grpSpPr>
          <a:xfrm rot="21324822">
            <a:off x="1143001" y="1813035"/>
            <a:ext cx="7533580" cy="3231931"/>
            <a:chOff x="890752" y="1813035"/>
            <a:chExt cx="7362497" cy="3231931"/>
          </a:xfrm>
          <a:scene3d>
            <a:camera prst="perspectiveRight"/>
            <a:lightRig rig="threePt" dir="t"/>
          </a:scene3d>
        </p:grpSpPr>
        <p:sp>
          <p:nvSpPr>
            <p:cNvPr id="7" name="Rounded Rectangle 6"/>
            <p:cNvSpPr/>
            <p:nvPr/>
          </p:nvSpPr>
          <p:spPr>
            <a:xfrm>
              <a:off x="1044802" y="1992332"/>
              <a:ext cx="7014066" cy="2849464"/>
            </a:xfrm>
            <a:prstGeom prst="roundRect">
              <a:avLst>
                <a:gd name="adj" fmla="val 8310"/>
              </a:avLst>
            </a:prstGeom>
            <a:gradFill flip="none" rotWithShape="1">
              <a:gsLst>
                <a:gs pos="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5000" b="1" kern="1200"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Medium" pitchFamily="34" charset="0"/>
                <a:ea typeface="+mn-ea"/>
                <a:cs typeface="+mn-cs"/>
              </a:endParaRPr>
            </a:p>
          </p:txBody>
        </p:sp>
        <p:cxnSp>
          <p:nvCxnSpPr>
            <p:cNvPr id="19" name="Straight Connector 18"/>
            <p:cNvCxnSpPr/>
            <p:nvPr/>
          </p:nvCxnSpPr>
          <p:spPr>
            <a:xfrm>
              <a:off x="1034231" y="2280722"/>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0752" y="1813035"/>
              <a:ext cx="7362497" cy="3231931"/>
            </a:xfrm>
            <a:prstGeom prst="roundRect">
              <a:avLst>
                <a:gd name="adj" fmla="val 8932"/>
              </a:avLst>
            </a:prstGeom>
            <a:noFill/>
            <a:ln w="127000" cap="rnd" cmpd="sng">
              <a:solidFill>
                <a:schemeClr val="bg1"/>
              </a:solidFill>
              <a:prstDash val="sysDot"/>
            </a:ln>
            <a:effectLst>
              <a:glow rad="1397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Calibri"/>
                <a:ea typeface="+mn-ea"/>
                <a:cs typeface="+mn-cs"/>
              </a:endParaRPr>
            </a:p>
          </p:txBody>
        </p:sp>
        <p:cxnSp>
          <p:nvCxnSpPr>
            <p:cNvPr id="54" name="Straight Connector 53"/>
            <p:cNvCxnSpPr/>
            <p:nvPr/>
          </p:nvCxnSpPr>
          <p:spPr>
            <a:xfrm>
              <a:off x="1034231" y="2602455"/>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4231" y="2924188"/>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4231" y="3245921"/>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4231" y="3567654"/>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34231" y="3889387"/>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34231" y="4211120"/>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34231" y="4532853"/>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64967" y="2003100"/>
              <a:ext cx="7014066" cy="284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ts val="5300"/>
                </a:lnSpc>
              </a:pPr>
              <a:r>
                <a:rPr lang="en-US" sz="5000" b="1" kern="1200"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chemeClr val="tx1"/>
                      </a:gs>
                    </a:gsLst>
                    <a:lin ang="5400000"/>
                  </a:gradFill>
                  <a:effectLst>
                    <a:outerShdw blurRad="63500" sx="102000" sy="102000" algn="ctr" rotWithShape="0">
                      <a:prstClr val="black">
                        <a:alpha val="40000"/>
                      </a:prstClr>
                    </a:outerShdw>
                  </a:effectLst>
                  <a:latin typeface="Franklin Gothic Medium" pitchFamily="34" charset="0"/>
                  <a:ea typeface="+mn-ea"/>
                  <a:cs typeface="+mn-cs"/>
                </a:rPr>
                <a:t>GUI Events</a:t>
              </a:r>
              <a:endParaRPr lang="en-US" sz="5000" b="1" kern="1200"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Lst>
                  <a:lin ang="5400000"/>
                </a:gradFill>
                <a:effectLst>
                  <a:outerShdw blurRad="63500" sx="102000" sy="102000" algn="ctr" rotWithShape="0">
                    <a:prstClr val="black">
                      <a:alpha val="40000"/>
                    </a:prstClr>
                  </a:outerShdw>
                </a:effectLst>
                <a:latin typeface="Franklin Gothic Medium" pitchFamily="34" charset="0"/>
                <a:ea typeface="+mn-ea"/>
                <a:cs typeface="+mn-cs"/>
              </a:endParaRPr>
            </a:p>
            <a:p>
              <a:pPr algn="ctr" rtl="0">
                <a:lnSpc>
                  <a:spcPts val="5300"/>
                </a:lnSpc>
              </a:pPr>
              <a:r>
                <a:rPr lang="en-US" sz="5000" b="1" kern="1200"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a typeface="+mn-ea"/>
                  <a:cs typeface="+mn-cs"/>
                </a:rPr>
                <a:t>Chapter </a:t>
              </a:r>
              <a:r>
                <a:rPr lang="en-US" sz="5000" b="1" kern="1200"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a typeface="+mn-ea"/>
                  <a:cs typeface="+mn-cs"/>
                </a:rPr>
                <a:t>15</a:t>
              </a:r>
              <a:endParaRPr lang="en-US" sz="5000" b="1" kern="1200"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a typeface="+mn-ea"/>
                <a:cs typeface="+mn-cs"/>
              </a:endParaRPr>
            </a:p>
          </p:txBody>
        </p:sp>
      </p:grpSp>
    </p:spTree>
    <p:extLst>
      <p:ext uri="{BB962C8B-B14F-4D97-AF65-F5344CB8AC3E}">
        <p14:creationId xmlns:p14="http://schemas.microsoft.com/office/powerpoint/2010/main" val="1680224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34B949-6879-4253-90BF-96C5D572E159}" type="slidenum">
              <a:rPr lang="en-US" altLang="en-US" sz="1400"/>
              <a:pPr>
                <a:spcBef>
                  <a:spcPct val="0"/>
                </a:spcBef>
                <a:buClrTx/>
                <a:buSzTx/>
                <a:buFontTx/>
                <a:buNone/>
              </a:pPr>
              <a:t>10</a:t>
            </a:fld>
            <a:endParaRPr lang="en-US" altLang="en-US" sz="1400"/>
          </a:p>
        </p:txBody>
      </p:sp>
      <p:sp>
        <p:nvSpPr>
          <p:cNvPr id="7171" name="Rectangle 2"/>
          <p:cNvSpPr>
            <a:spLocks noGrp="1" noChangeArrowheads="1"/>
          </p:cNvSpPr>
          <p:nvPr>
            <p:ph type="title"/>
          </p:nvPr>
        </p:nvSpPr>
        <p:spPr>
          <a:xfrm>
            <a:off x="304800" y="304800"/>
            <a:ext cx="8534400" cy="1143000"/>
          </a:xfrm>
          <a:noFill/>
        </p:spPr>
        <p:txBody>
          <a:bodyPr/>
          <a:lstStyle/>
          <a:p>
            <a:r>
              <a:rPr lang="en-US" altLang="en-US" smtClean="0"/>
              <a:t>Taste of Event-Driven Programming</a:t>
            </a:r>
            <a:endParaRPr lang="en-US" altLang="en-US" smtClean="0">
              <a:solidFill>
                <a:schemeClr val="tx1"/>
              </a:solidFill>
              <a:latin typeface="Book Antiqua" panose="02040602050305030304" pitchFamily="18" charset="0"/>
            </a:endParaRPr>
          </a:p>
        </p:txBody>
      </p:sp>
      <p:sp>
        <p:nvSpPr>
          <p:cNvPr id="7172" name="Rectangle 3"/>
          <p:cNvSpPr>
            <a:spLocks noGrp="1" noChangeArrowheads="1"/>
          </p:cNvSpPr>
          <p:nvPr>
            <p:ph type="body" idx="1"/>
          </p:nvPr>
        </p:nvSpPr>
        <p:spPr>
          <a:xfrm>
            <a:off x="457200" y="1905000"/>
            <a:ext cx="8305800" cy="1524000"/>
          </a:xfrm>
          <a:noFill/>
        </p:spPr>
        <p:txBody>
          <a:bodyPr/>
          <a:lstStyle/>
          <a:p>
            <a:pPr marL="0" indent="0">
              <a:lnSpc>
                <a:spcPct val="90000"/>
              </a:lnSpc>
              <a:buFont typeface="Monotype Sorts"/>
              <a:buNone/>
            </a:pPr>
            <a:r>
              <a:rPr lang="en-US" altLang="en-US" smtClean="0"/>
              <a:t>The example displays a button in the frame. A message is displayed on the console when a button is clicked. </a:t>
            </a:r>
          </a:p>
        </p:txBody>
      </p:sp>
      <p:sp>
        <p:nvSpPr>
          <p:cNvPr id="387076" name="AutoShape 4">
            <a:hlinkClick r:id="" action="ppaction://noaction" highlightClick="1"/>
          </p:cNvPr>
          <p:cNvSpPr>
            <a:spLocks noChangeArrowheads="1"/>
          </p:cNvSpPr>
          <p:nvPr/>
        </p:nvSpPr>
        <p:spPr bwMode="auto">
          <a:xfrm>
            <a:off x="6096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HandleEvent</a:t>
            </a:r>
            <a:endParaRPr lang="en-US" dirty="0">
              <a:solidFill>
                <a:schemeClr val="accent1"/>
              </a:solidFill>
            </a:endParaRPr>
          </a:p>
        </p:txBody>
      </p:sp>
      <p:sp>
        <p:nvSpPr>
          <p:cNvPr id="7174" name="AutoShape 5">
            <a:hlinkClick r:id="rId3" action="ppaction://program" highlightClick="1"/>
          </p:cNvPr>
          <p:cNvSpPr>
            <a:spLocks noChangeArrowheads="1"/>
          </p:cNvSpPr>
          <p:nvPr/>
        </p:nvSpPr>
        <p:spPr bwMode="auto">
          <a:xfrm>
            <a:off x="6096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76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400"/>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AutoShape 9">
            <a:hlinkClick r:id="rId6" highlightClick="1"/>
          </p:cNvPr>
          <p:cNvSpPr>
            <a:spLocks noChangeArrowheads="1"/>
          </p:cNvSpPr>
          <p:nvPr/>
        </p:nvSpPr>
        <p:spPr bwMode="auto">
          <a:xfrm>
            <a:off x="228600" y="4419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80094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831B-E312-4473-B978-90F107498B0D}" type="slidenum">
              <a:rPr lang="en-US" altLang="en-US" sz="1400"/>
              <a:pPr>
                <a:spcBef>
                  <a:spcPct val="0"/>
                </a:spcBef>
                <a:buClrTx/>
                <a:buSzTx/>
                <a:buFontTx/>
                <a:buNone/>
              </a:pPr>
              <a:t>11</a:t>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C77880F-F858-42E6-A1DC-2E282EF17AD4}" type="slidenum">
              <a:rPr lang="en-US" altLang="en-US" sz="1400"/>
              <a:pPr algn="r">
                <a:spcBef>
                  <a:spcPct val="0"/>
                </a:spcBef>
                <a:buClrTx/>
                <a:buSzTx/>
                <a:buFontTx/>
                <a:buNone/>
              </a:pPr>
              <a:t>11</a:t>
            </a:fld>
            <a:endParaRPr lang="en-US" altLang="en-US" sz="1400"/>
          </a:p>
        </p:txBody>
      </p:sp>
      <p:sp>
        <p:nvSpPr>
          <p:cNvPr id="9220"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9221"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t>public class </a:t>
            </a:r>
            <a:r>
              <a:rPr lang="en-US" altLang="en-US" sz="2000" dirty="0" err="1"/>
              <a:t>HandleEvent</a:t>
            </a:r>
            <a:r>
              <a:rPr lang="en-US" altLang="en-US" sz="2000" dirty="0"/>
              <a:t> extends Application {</a:t>
            </a:r>
          </a:p>
          <a:p>
            <a:pPr>
              <a:spcBef>
                <a:spcPct val="0"/>
              </a:spcBef>
              <a:buClrTx/>
              <a:buSzTx/>
              <a:buFontTx/>
              <a:buNone/>
            </a:pPr>
            <a:r>
              <a:rPr lang="en-US" altLang="en-US" sz="2000" dirty="0"/>
              <a:t>  public void start(Stage </a:t>
            </a:r>
            <a:r>
              <a:rPr lang="en-US" altLang="en-US" sz="2000" dirty="0" err="1"/>
              <a:t>primaryStage</a:t>
            </a:r>
            <a:r>
              <a:rPr lang="en-US" altLang="en-US" sz="2000" dirty="0"/>
              <a:t>) {</a:t>
            </a:r>
          </a:p>
          <a:p>
            <a:pPr>
              <a:spcBef>
                <a:spcPct val="0"/>
              </a:spcBef>
              <a:buClrTx/>
              <a:buSzTx/>
              <a:buFontTx/>
              <a:buNone/>
            </a:pPr>
            <a:r>
              <a:rPr lang="en-US" altLang="en-US" sz="2000" dirty="0"/>
              <a:t>    …</a:t>
            </a:r>
          </a:p>
          <a:p>
            <a:pPr>
              <a:spcBef>
                <a:spcPct val="0"/>
              </a:spcBef>
              <a:buClrTx/>
              <a:buSzTx/>
              <a:buFontTx/>
              <a:buNone/>
            </a:pPr>
            <a:r>
              <a:rPr lang="en-US" altLang="en-US" sz="2000" dirty="0"/>
              <a:t>    </a:t>
            </a:r>
            <a:r>
              <a:rPr lang="en-US" altLang="en-US" sz="2000" dirty="0" err="1"/>
              <a:t>OKHandlerClass</a:t>
            </a:r>
            <a:r>
              <a:rPr lang="en-US" altLang="en-US" sz="2000" dirty="0"/>
              <a:t> handler1 = new </a:t>
            </a:r>
            <a:r>
              <a:rPr lang="en-US" altLang="en-US" sz="2000" dirty="0" err="1"/>
              <a:t>OKHandlerClass</a:t>
            </a:r>
            <a:r>
              <a:rPr lang="en-US" altLang="en-US" sz="2000" dirty="0"/>
              <a:t>();</a:t>
            </a:r>
          </a:p>
          <a:p>
            <a:pPr>
              <a:spcBef>
                <a:spcPct val="0"/>
              </a:spcBef>
              <a:buClrTx/>
              <a:buSzTx/>
              <a:buFontTx/>
              <a:buNone/>
            </a:pPr>
            <a:r>
              <a:rPr lang="en-US" altLang="en-US" sz="2000" dirty="0"/>
              <a:t>    </a:t>
            </a:r>
            <a:r>
              <a:rPr lang="en-US" altLang="en-US" sz="2000" dirty="0" err="1"/>
              <a:t>btOK.setOnAction</a:t>
            </a:r>
            <a:r>
              <a:rPr lang="en-US" altLang="en-US" sz="2000" dirty="0"/>
              <a:t>(handler1);</a:t>
            </a:r>
          </a:p>
          <a:p>
            <a:pPr>
              <a:spcBef>
                <a:spcPct val="0"/>
              </a:spcBef>
              <a:buClrTx/>
              <a:buSzTx/>
              <a:buFontTx/>
              <a:buNone/>
            </a:pPr>
            <a:r>
              <a:rPr lang="en-US" altLang="en-US" sz="2000" dirty="0"/>
              <a:t>    </a:t>
            </a:r>
            <a:r>
              <a:rPr lang="en-US" altLang="en-US" sz="2000" dirty="0" err="1"/>
              <a:t>CancelHandlerClass</a:t>
            </a:r>
            <a:r>
              <a:rPr lang="en-US" altLang="en-US" sz="2000" dirty="0"/>
              <a:t> handler2 = new </a:t>
            </a:r>
            <a:r>
              <a:rPr lang="en-US" altLang="en-US" sz="2000" dirty="0" err="1"/>
              <a:t>CancelHandlerClass</a:t>
            </a:r>
            <a:r>
              <a:rPr lang="en-US" altLang="en-US" sz="2000" dirty="0"/>
              <a:t>();</a:t>
            </a:r>
          </a:p>
          <a:p>
            <a:pPr>
              <a:spcBef>
                <a:spcPct val="0"/>
              </a:spcBef>
              <a:buClrTx/>
              <a:buSzTx/>
              <a:buFontTx/>
              <a:buNone/>
            </a:pPr>
            <a:r>
              <a:rPr lang="en-US" altLang="en-US" sz="2000" dirty="0"/>
              <a:t>    </a:t>
            </a:r>
            <a:r>
              <a:rPr lang="en-US" altLang="en-US" sz="2000" dirty="0" err="1"/>
              <a:t>btCancel.setOnAction</a:t>
            </a:r>
            <a:r>
              <a:rPr lang="en-US" altLang="en-US" sz="2000" dirty="0"/>
              <a:t>(handler2);</a:t>
            </a:r>
          </a:p>
          <a:p>
            <a:pPr>
              <a:spcBef>
                <a:spcPct val="0"/>
              </a:spcBef>
              <a:buClrTx/>
              <a:buSzTx/>
              <a:buFontTx/>
              <a:buNone/>
            </a:pPr>
            <a:r>
              <a:rPr lang="en-US" altLang="en-US" sz="2000" dirty="0"/>
              <a:t>    …    </a:t>
            </a:r>
          </a:p>
          <a:p>
            <a:pPr>
              <a:spcBef>
                <a:spcPct val="0"/>
              </a:spcBef>
              <a:buClrTx/>
              <a:buSzTx/>
              <a:buFontTx/>
              <a:buNone/>
            </a:pPr>
            <a:r>
              <a:rPr lang="en-US" altLang="en-US" sz="2000" dirty="0"/>
              <a:t>    </a:t>
            </a:r>
            <a:r>
              <a:rPr lang="en-US" altLang="en-US" sz="2000" dirty="0" err="1"/>
              <a:t>primaryStage.show</a:t>
            </a:r>
            <a:r>
              <a:rPr lang="en-US" altLang="en-US" sz="2000" dirty="0"/>
              <a:t>(); // Display the stage</a:t>
            </a:r>
          </a:p>
          <a:p>
            <a:pPr>
              <a:spcBef>
                <a:spcPct val="0"/>
              </a:spcBef>
              <a:buClrTx/>
              <a:buSzTx/>
              <a:buFontTx/>
              <a:buNone/>
            </a:pPr>
            <a:r>
              <a:rPr lang="en-US" altLang="en-US" sz="2000" dirty="0"/>
              <a:t>  }</a:t>
            </a:r>
          </a:p>
          <a:p>
            <a:pPr>
              <a:spcBef>
                <a:spcPct val="0"/>
              </a:spcBef>
              <a:buClrTx/>
              <a:buSzTx/>
              <a:buFontTx/>
              <a:buNone/>
            </a:pPr>
            <a:r>
              <a:rPr lang="en-US" altLang="en-US" sz="2000" dirty="0"/>
              <a:t>} </a:t>
            </a:r>
          </a:p>
          <a:p>
            <a:pPr>
              <a:spcBef>
                <a:spcPct val="0"/>
              </a:spcBef>
              <a:buClrTx/>
              <a:buSzTx/>
              <a:buFontTx/>
              <a:buNone/>
            </a:pPr>
            <a:endParaRPr lang="en-US" altLang="en-US" sz="2000" dirty="0"/>
          </a:p>
          <a:p>
            <a:pPr>
              <a:spcBef>
                <a:spcPct val="0"/>
              </a:spcBef>
              <a:buClrTx/>
              <a:buSzTx/>
              <a:buFontTx/>
              <a:buNone/>
            </a:pPr>
            <a:r>
              <a:rPr lang="en-US" altLang="en-US" sz="2000" dirty="0"/>
              <a:t>class </a:t>
            </a:r>
            <a:r>
              <a:rPr lang="en-US" altLang="en-US" sz="2000" dirty="0" err="1"/>
              <a:t>OKHandlerClass</a:t>
            </a:r>
            <a:r>
              <a:rPr lang="en-US" altLang="en-US" sz="2000" dirty="0"/>
              <a:t> implements </a:t>
            </a:r>
            <a:r>
              <a:rPr lang="en-US" altLang="en-US" sz="2000" dirty="0" err="1"/>
              <a:t>EventHandler</a:t>
            </a:r>
            <a:r>
              <a:rPr lang="en-US" altLang="en-US" sz="2000" dirty="0"/>
              <a:t>&lt;</a:t>
            </a:r>
            <a:r>
              <a:rPr lang="en-US" altLang="en-US" sz="2000" dirty="0" err="1"/>
              <a:t>ActionEvent</a:t>
            </a:r>
            <a:r>
              <a:rPr lang="en-US" altLang="en-US" sz="2000" dirty="0"/>
              <a:t>&gt; {</a:t>
            </a:r>
          </a:p>
          <a:p>
            <a:pPr>
              <a:spcBef>
                <a:spcPct val="0"/>
              </a:spcBef>
              <a:buClrTx/>
              <a:buSzTx/>
              <a:buFontTx/>
              <a:buNone/>
            </a:pPr>
            <a:r>
              <a:rPr lang="en-US" altLang="en-US" sz="2000" dirty="0"/>
              <a:t>  @Override</a:t>
            </a:r>
          </a:p>
          <a:p>
            <a:pPr>
              <a:spcBef>
                <a:spcPct val="0"/>
              </a:spcBef>
              <a:buClrTx/>
              <a:buSzTx/>
              <a:buFontTx/>
              <a:buNone/>
            </a:pPr>
            <a:r>
              <a:rPr lang="en-US" altLang="en-US" sz="2000" dirty="0"/>
              <a:t>  public void handle(</a:t>
            </a:r>
            <a:r>
              <a:rPr lang="en-US" altLang="en-US" sz="2000" dirty="0" err="1"/>
              <a:t>ActionEvent</a:t>
            </a:r>
            <a:r>
              <a:rPr lang="en-US" altLang="en-US" sz="2000" dirty="0"/>
              <a:t> e) {</a:t>
            </a:r>
          </a:p>
          <a:p>
            <a:pPr>
              <a:spcBef>
                <a:spcPct val="0"/>
              </a:spcBef>
              <a:buClrTx/>
              <a:buSzTx/>
              <a:buFontTx/>
              <a:buNone/>
            </a:pPr>
            <a:r>
              <a:rPr lang="en-US" altLang="en-US" sz="2000" dirty="0"/>
              <a:t>    </a:t>
            </a:r>
            <a:r>
              <a:rPr lang="en-US" altLang="en-US" sz="2000" dirty="0" err="1"/>
              <a:t>System.out.println</a:t>
            </a:r>
            <a:r>
              <a:rPr lang="en-US" altLang="en-US" sz="2000" dirty="0"/>
              <a:t>("OK button clicked"); </a:t>
            </a:r>
          </a:p>
          <a:p>
            <a:pPr>
              <a:spcBef>
                <a:spcPct val="0"/>
              </a:spcBef>
              <a:buClrTx/>
              <a:buSzTx/>
              <a:buFontTx/>
              <a:buNone/>
            </a:pPr>
            <a:r>
              <a:rPr lang="en-US" altLang="en-US" sz="2000" dirty="0"/>
              <a:t>  }</a:t>
            </a:r>
          </a:p>
          <a:p>
            <a:pPr>
              <a:spcBef>
                <a:spcPct val="0"/>
              </a:spcBef>
              <a:buClrTx/>
              <a:buSzTx/>
              <a:buFontTx/>
              <a:buNone/>
            </a:pPr>
            <a:r>
              <a:rPr lang="en-US" altLang="en-US" sz="2000" dirty="0">
                <a:solidFill>
                  <a:schemeClr val="bg2"/>
                </a:solidFill>
              </a:rPr>
              <a:t>}</a:t>
            </a:r>
          </a:p>
        </p:txBody>
      </p:sp>
      <p:sp>
        <p:nvSpPr>
          <p:cNvPr id="9222" name="Rectangle 4"/>
          <p:cNvSpPr>
            <a:spLocks noChangeArrowheads="1"/>
          </p:cNvSpPr>
          <p:nvPr/>
        </p:nvSpPr>
        <p:spPr bwMode="auto">
          <a:xfrm>
            <a:off x="381000" y="1219200"/>
            <a:ext cx="41910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AutoShape 5"/>
          <p:cNvSpPr>
            <a:spLocks noChangeArrowheads="1"/>
          </p:cNvSpPr>
          <p:nvPr/>
        </p:nvSpPr>
        <p:spPr bwMode="auto">
          <a:xfrm>
            <a:off x="6172200" y="990600"/>
            <a:ext cx="2514600" cy="1371600"/>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 to create a window and display it</a:t>
            </a:r>
          </a:p>
        </p:txBody>
      </p:sp>
      <p:sp>
        <p:nvSpPr>
          <p:cNvPr id="9224"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92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52725"/>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226" name="Line 8"/>
          <p:cNvSpPr>
            <a:spLocks noChangeShapeType="1"/>
          </p:cNvSpPr>
          <p:nvPr/>
        </p:nvSpPr>
        <p:spPr bwMode="auto">
          <a:xfrm flipV="1">
            <a:off x="2667000" y="2971800"/>
            <a:ext cx="4114800" cy="3810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73260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6AAEAF-DB47-4720-9FD5-7661FFA22B09}" type="slidenum">
              <a:rPr lang="en-US" altLang="en-US" sz="1400"/>
              <a:pPr>
                <a:spcBef>
                  <a:spcPct val="0"/>
                </a:spcBef>
                <a:buClrTx/>
                <a:buSzTx/>
                <a:buFontTx/>
                <a:buNone/>
              </a:pPr>
              <a:t>12</a:t>
            </a:fld>
            <a:endParaRPr lang="en-US" altLang="en-US" sz="1400"/>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A8000C6-FAFA-4FAC-98E2-AEBA3B1E73FE}" type="slidenum">
              <a:rPr lang="en-US" altLang="en-US" sz="1400"/>
              <a:pPr algn="r">
                <a:spcBef>
                  <a:spcPct val="0"/>
                </a:spcBef>
                <a:buClrTx/>
                <a:buSzTx/>
                <a:buFontTx/>
                <a:buNone/>
              </a:pPr>
              <a:t>12</a:t>
            </a:fld>
            <a:endParaRPr lang="en-US" altLang="en-US" sz="1400"/>
          </a:p>
        </p:txBody>
      </p:sp>
      <p:sp>
        <p:nvSpPr>
          <p:cNvPr id="10244"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0245"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t>public class </a:t>
            </a:r>
            <a:r>
              <a:rPr lang="en-US" altLang="en-US" sz="2000" dirty="0" err="1"/>
              <a:t>HandleEvent</a:t>
            </a:r>
            <a:r>
              <a:rPr lang="en-US" altLang="en-US" sz="2000" dirty="0"/>
              <a:t> extends Application {</a:t>
            </a:r>
          </a:p>
          <a:p>
            <a:pPr>
              <a:spcBef>
                <a:spcPct val="0"/>
              </a:spcBef>
              <a:buClrTx/>
              <a:buSzTx/>
              <a:buFontTx/>
              <a:buNone/>
            </a:pPr>
            <a:r>
              <a:rPr lang="en-US" altLang="en-US" sz="2000" dirty="0"/>
              <a:t>  public void start(Stage </a:t>
            </a:r>
            <a:r>
              <a:rPr lang="en-US" altLang="en-US" sz="2000" dirty="0" err="1"/>
              <a:t>primaryStage</a:t>
            </a:r>
            <a:r>
              <a:rPr lang="en-US" altLang="en-US" sz="2000" dirty="0"/>
              <a:t>) {</a:t>
            </a:r>
          </a:p>
          <a:p>
            <a:pPr>
              <a:spcBef>
                <a:spcPct val="0"/>
              </a:spcBef>
              <a:buClrTx/>
              <a:buSzTx/>
              <a:buFontTx/>
              <a:buNone/>
            </a:pPr>
            <a:r>
              <a:rPr lang="en-US" altLang="en-US" sz="2000" dirty="0"/>
              <a:t>    …</a:t>
            </a:r>
          </a:p>
          <a:p>
            <a:pPr>
              <a:spcBef>
                <a:spcPct val="0"/>
              </a:spcBef>
              <a:buClrTx/>
              <a:buSzTx/>
              <a:buFontTx/>
              <a:buNone/>
            </a:pPr>
            <a:r>
              <a:rPr lang="en-US" altLang="en-US" sz="2000" dirty="0"/>
              <a:t>    </a:t>
            </a:r>
            <a:r>
              <a:rPr lang="en-US" altLang="en-US" sz="2000" dirty="0" err="1"/>
              <a:t>OKHandlerClass</a:t>
            </a:r>
            <a:r>
              <a:rPr lang="en-US" altLang="en-US" sz="2000" dirty="0"/>
              <a:t> handler1 = new </a:t>
            </a:r>
            <a:r>
              <a:rPr lang="en-US" altLang="en-US" sz="2000" dirty="0" err="1"/>
              <a:t>OKHandlerClass</a:t>
            </a:r>
            <a:r>
              <a:rPr lang="en-US" altLang="en-US" sz="2000" dirty="0"/>
              <a:t>();</a:t>
            </a:r>
          </a:p>
          <a:p>
            <a:pPr>
              <a:spcBef>
                <a:spcPct val="0"/>
              </a:spcBef>
              <a:buClrTx/>
              <a:buSzTx/>
              <a:buFontTx/>
              <a:buNone/>
            </a:pPr>
            <a:r>
              <a:rPr lang="en-US" altLang="en-US" sz="2000" dirty="0"/>
              <a:t>    </a:t>
            </a:r>
            <a:r>
              <a:rPr lang="en-US" altLang="en-US" sz="2000" dirty="0" err="1"/>
              <a:t>btOK.setOnAction</a:t>
            </a:r>
            <a:r>
              <a:rPr lang="en-US" altLang="en-US" sz="2000" dirty="0"/>
              <a:t>(handler1);</a:t>
            </a:r>
          </a:p>
          <a:p>
            <a:pPr>
              <a:spcBef>
                <a:spcPct val="0"/>
              </a:spcBef>
              <a:buClrTx/>
              <a:buSzTx/>
              <a:buFontTx/>
              <a:buNone/>
            </a:pPr>
            <a:r>
              <a:rPr lang="en-US" altLang="en-US" sz="2000" dirty="0"/>
              <a:t>    </a:t>
            </a:r>
            <a:r>
              <a:rPr lang="en-US" altLang="en-US" sz="2000" dirty="0" err="1"/>
              <a:t>CancelHandlerClass</a:t>
            </a:r>
            <a:r>
              <a:rPr lang="en-US" altLang="en-US" sz="2000" dirty="0"/>
              <a:t> handler2 = new </a:t>
            </a:r>
            <a:r>
              <a:rPr lang="en-US" altLang="en-US" sz="2000" dirty="0" err="1"/>
              <a:t>CancelHandlerClass</a:t>
            </a:r>
            <a:r>
              <a:rPr lang="en-US" altLang="en-US" sz="2000" dirty="0"/>
              <a:t>();</a:t>
            </a:r>
          </a:p>
          <a:p>
            <a:pPr>
              <a:spcBef>
                <a:spcPct val="0"/>
              </a:spcBef>
              <a:buClrTx/>
              <a:buSzTx/>
              <a:buFontTx/>
              <a:buNone/>
            </a:pPr>
            <a:r>
              <a:rPr lang="en-US" altLang="en-US" sz="2000" dirty="0"/>
              <a:t>    </a:t>
            </a:r>
            <a:r>
              <a:rPr lang="en-US" altLang="en-US" sz="2000" dirty="0" err="1"/>
              <a:t>btCancel.setOnAction</a:t>
            </a:r>
            <a:r>
              <a:rPr lang="en-US" altLang="en-US" sz="2000" dirty="0"/>
              <a:t>(handler2);</a:t>
            </a:r>
          </a:p>
          <a:p>
            <a:pPr>
              <a:spcBef>
                <a:spcPct val="0"/>
              </a:spcBef>
              <a:buClrTx/>
              <a:buSzTx/>
              <a:buFontTx/>
              <a:buNone/>
            </a:pPr>
            <a:r>
              <a:rPr lang="en-US" altLang="en-US" sz="2000" dirty="0"/>
              <a:t>    …    </a:t>
            </a:r>
          </a:p>
          <a:p>
            <a:pPr>
              <a:spcBef>
                <a:spcPct val="0"/>
              </a:spcBef>
              <a:buClrTx/>
              <a:buSzTx/>
              <a:buFontTx/>
              <a:buNone/>
            </a:pPr>
            <a:r>
              <a:rPr lang="en-US" altLang="en-US" sz="2000" dirty="0"/>
              <a:t>    </a:t>
            </a:r>
            <a:r>
              <a:rPr lang="en-US" altLang="en-US" sz="2000" dirty="0" err="1"/>
              <a:t>primaryStage.show</a:t>
            </a:r>
            <a:r>
              <a:rPr lang="en-US" altLang="en-US" sz="2000" dirty="0"/>
              <a:t>(); // Display the stage</a:t>
            </a:r>
          </a:p>
          <a:p>
            <a:pPr>
              <a:spcBef>
                <a:spcPct val="0"/>
              </a:spcBef>
              <a:buClrTx/>
              <a:buSzTx/>
              <a:buFontTx/>
              <a:buNone/>
            </a:pPr>
            <a:r>
              <a:rPr lang="en-US" altLang="en-US" sz="2000" dirty="0"/>
              <a:t>  }</a:t>
            </a:r>
          </a:p>
          <a:p>
            <a:pPr>
              <a:spcBef>
                <a:spcPct val="0"/>
              </a:spcBef>
              <a:buClrTx/>
              <a:buSzTx/>
              <a:buFontTx/>
              <a:buNone/>
            </a:pPr>
            <a:r>
              <a:rPr lang="en-US" altLang="en-US" sz="2000" dirty="0"/>
              <a:t>} </a:t>
            </a:r>
          </a:p>
          <a:p>
            <a:pPr>
              <a:spcBef>
                <a:spcPct val="0"/>
              </a:spcBef>
              <a:buClrTx/>
              <a:buSzTx/>
              <a:buFontTx/>
              <a:buNone/>
            </a:pPr>
            <a:endParaRPr lang="en-US" altLang="en-US" sz="2000" dirty="0"/>
          </a:p>
          <a:p>
            <a:pPr>
              <a:spcBef>
                <a:spcPct val="0"/>
              </a:spcBef>
              <a:buClrTx/>
              <a:buSzTx/>
              <a:buFontTx/>
              <a:buNone/>
            </a:pPr>
            <a:r>
              <a:rPr lang="en-US" altLang="en-US" sz="2000" dirty="0"/>
              <a:t>class </a:t>
            </a:r>
            <a:r>
              <a:rPr lang="en-US" altLang="en-US" sz="2000" dirty="0" err="1"/>
              <a:t>OKHandlerClass</a:t>
            </a:r>
            <a:r>
              <a:rPr lang="en-US" altLang="en-US" sz="2000" dirty="0"/>
              <a:t> implements </a:t>
            </a:r>
            <a:r>
              <a:rPr lang="en-US" altLang="en-US" sz="2000" dirty="0" err="1"/>
              <a:t>EventHandler</a:t>
            </a:r>
            <a:r>
              <a:rPr lang="en-US" altLang="en-US" sz="2000" dirty="0"/>
              <a:t>&lt;</a:t>
            </a:r>
            <a:r>
              <a:rPr lang="en-US" altLang="en-US" sz="2000" dirty="0" err="1"/>
              <a:t>ActionEvent</a:t>
            </a:r>
            <a:r>
              <a:rPr lang="en-US" altLang="en-US" sz="2000" dirty="0"/>
              <a:t>&gt; {</a:t>
            </a:r>
          </a:p>
          <a:p>
            <a:pPr>
              <a:spcBef>
                <a:spcPct val="0"/>
              </a:spcBef>
              <a:buClrTx/>
              <a:buSzTx/>
              <a:buFontTx/>
              <a:buNone/>
            </a:pPr>
            <a:r>
              <a:rPr lang="en-US" altLang="en-US" sz="2000" dirty="0"/>
              <a:t>  @Override</a:t>
            </a:r>
          </a:p>
          <a:p>
            <a:pPr>
              <a:spcBef>
                <a:spcPct val="0"/>
              </a:spcBef>
              <a:buClrTx/>
              <a:buSzTx/>
              <a:buFontTx/>
              <a:buNone/>
            </a:pPr>
            <a:r>
              <a:rPr lang="en-US" altLang="en-US" sz="2000" dirty="0"/>
              <a:t>  public void handle(</a:t>
            </a:r>
            <a:r>
              <a:rPr lang="en-US" altLang="en-US" sz="2000" dirty="0" err="1"/>
              <a:t>ActionEvent</a:t>
            </a:r>
            <a:r>
              <a:rPr lang="en-US" altLang="en-US" sz="2000" dirty="0"/>
              <a:t> e) {</a:t>
            </a:r>
          </a:p>
          <a:p>
            <a:pPr>
              <a:spcBef>
                <a:spcPct val="0"/>
              </a:spcBef>
              <a:buClrTx/>
              <a:buSzTx/>
              <a:buFontTx/>
              <a:buNone/>
            </a:pPr>
            <a:r>
              <a:rPr lang="en-US" altLang="en-US" sz="2000" dirty="0"/>
              <a:t>    </a:t>
            </a:r>
            <a:r>
              <a:rPr lang="en-US" altLang="en-US" sz="2000" dirty="0" err="1"/>
              <a:t>System.out.println</a:t>
            </a:r>
            <a:r>
              <a:rPr lang="en-US" altLang="en-US" sz="2000" dirty="0"/>
              <a:t>("OK button clicked"); </a:t>
            </a:r>
          </a:p>
          <a:p>
            <a:pPr>
              <a:spcBef>
                <a:spcPct val="0"/>
              </a:spcBef>
              <a:buClrTx/>
              <a:buSzTx/>
              <a:buFontTx/>
              <a:buNone/>
            </a:pPr>
            <a:r>
              <a:rPr lang="en-US" altLang="en-US" sz="2000" dirty="0"/>
              <a:t>  }</a:t>
            </a:r>
          </a:p>
          <a:p>
            <a:pPr>
              <a:spcBef>
                <a:spcPct val="0"/>
              </a:spcBef>
              <a:buClrTx/>
              <a:buSzTx/>
              <a:buFontTx/>
              <a:buNone/>
            </a:pPr>
            <a:r>
              <a:rPr lang="en-US" altLang="en-US" sz="2000" dirty="0"/>
              <a:t>}</a:t>
            </a:r>
          </a:p>
        </p:txBody>
      </p:sp>
      <p:sp>
        <p:nvSpPr>
          <p:cNvPr id="10246"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248" name="AutoShape 5"/>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Click OK</a:t>
            </a:r>
          </a:p>
        </p:txBody>
      </p:sp>
    </p:spTree>
    <p:extLst>
      <p:ext uri="{BB962C8B-B14F-4D97-AF65-F5344CB8AC3E}">
        <p14:creationId xmlns:p14="http://schemas.microsoft.com/office/powerpoint/2010/main" val="698042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4EA698-B916-4E6E-9A95-3D9B3599AE34}" type="slidenum">
              <a:rPr lang="en-US" altLang="en-US" sz="1400"/>
              <a:pPr>
                <a:spcBef>
                  <a:spcPct val="0"/>
                </a:spcBef>
                <a:buClrTx/>
                <a:buSzTx/>
                <a:buFontTx/>
                <a:buNone/>
              </a:pPr>
              <a:t>13</a:t>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F78B905-B9C4-494B-A997-1E956DCD442E}" type="slidenum">
              <a:rPr lang="en-US" altLang="en-US" sz="1400"/>
              <a:pPr algn="r">
                <a:spcBef>
                  <a:spcPct val="0"/>
                </a:spcBef>
                <a:buClrTx/>
                <a:buSzTx/>
                <a:buFontTx/>
                <a:buNone/>
              </a:pPr>
              <a:t>13</a:t>
            </a:fld>
            <a:endParaRPr lang="en-US" altLang="en-US" sz="1400"/>
          </a:p>
        </p:txBody>
      </p:sp>
      <p:sp>
        <p:nvSpPr>
          <p:cNvPr id="11268"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1269"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t>public class </a:t>
            </a:r>
            <a:r>
              <a:rPr lang="en-US" altLang="en-US" sz="2000" dirty="0" err="1"/>
              <a:t>HandleEvent</a:t>
            </a:r>
            <a:r>
              <a:rPr lang="en-US" altLang="en-US" sz="2000" dirty="0"/>
              <a:t> extends Application {</a:t>
            </a:r>
          </a:p>
          <a:p>
            <a:pPr>
              <a:spcBef>
                <a:spcPct val="0"/>
              </a:spcBef>
              <a:buClrTx/>
              <a:buSzTx/>
              <a:buFontTx/>
              <a:buNone/>
            </a:pPr>
            <a:r>
              <a:rPr lang="en-US" altLang="en-US" sz="2000" dirty="0"/>
              <a:t>  public void start(Stage </a:t>
            </a:r>
            <a:r>
              <a:rPr lang="en-US" altLang="en-US" sz="2000" dirty="0" err="1"/>
              <a:t>primaryStage</a:t>
            </a:r>
            <a:r>
              <a:rPr lang="en-US" altLang="en-US" sz="2000" dirty="0"/>
              <a:t>) {</a:t>
            </a:r>
          </a:p>
          <a:p>
            <a:pPr>
              <a:spcBef>
                <a:spcPct val="0"/>
              </a:spcBef>
              <a:buClrTx/>
              <a:buSzTx/>
              <a:buFontTx/>
              <a:buNone/>
            </a:pPr>
            <a:r>
              <a:rPr lang="en-US" altLang="en-US" sz="2000" dirty="0"/>
              <a:t>    …</a:t>
            </a:r>
          </a:p>
          <a:p>
            <a:pPr>
              <a:spcBef>
                <a:spcPct val="0"/>
              </a:spcBef>
              <a:buClrTx/>
              <a:buSzTx/>
              <a:buFontTx/>
              <a:buNone/>
            </a:pPr>
            <a:r>
              <a:rPr lang="en-US" altLang="en-US" sz="2000" dirty="0"/>
              <a:t>    </a:t>
            </a:r>
            <a:r>
              <a:rPr lang="en-US" altLang="en-US" sz="2000" dirty="0" err="1"/>
              <a:t>OKHandlerClass</a:t>
            </a:r>
            <a:r>
              <a:rPr lang="en-US" altLang="en-US" sz="2000" dirty="0"/>
              <a:t> handler1 = new </a:t>
            </a:r>
            <a:r>
              <a:rPr lang="en-US" altLang="en-US" sz="2000" dirty="0" err="1"/>
              <a:t>OKHandlerClass</a:t>
            </a:r>
            <a:r>
              <a:rPr lang="en-US" altLang="en-US" sz="2000" dirty="0"/>
              <a:t>();</a:t>
            </a:r>
          </a:p>
          <a:p>
            <a:pPr>
              <a:spcBef>
                <a:spcPct val="0"/>
              </a:spcBef>
              <a:buClrTx/>
              <a:buSzTx/>
              <a:buFontTx/>
              <a:buNone/>
            </a:pPr>
            <a:r>
              <a:rPr lang="en-US" altLang="en-US" sz="2000" dirty="0"/>
              <a:t>    </a:t>
            </a:r>
            <a:r>
              <a:rPr lang="en-US" altLang="en-US" sz="2000" dirty="0" err="1"/>
              <a:t>btOK.setOnAction</a:t>
            </a:r>
            <a:r>
              <a:rPr lang="en-US" altLang="en-US" sz="2000" dirty="0"/>
              <a:t>(handler1);</a:t>
            </a:r>
          </a:p>
          <a:p>
            <a:pPr>
              <a:spcBef>
                <a:spcPct val="0"/>
              </a:spcBef>
              <a:buClrTx/>
              <a:buSzTx/>
              <a:buFontTx/>
              <a:buNone/>
            </a:pPr>
            <a:r>
              <a:rPr lang="en-US" altLang="en-US" sz="2000" dirty="0"/>
              <a:t>    </a:t>
            </a:r>
            <a:r>
              <a:rPr lang="en-US" altLang="en-US" sz="2000" dirty="0" err="1"/>
              <a:t>CancelHandlerClass</a:t>
            </a:r>
            <a:r>
              <a:rPr lang="en-US" altLang="en-US" sz="2000" dirty="0"/>
              <a:t> handler2 = new </a:t>
            </a:r>
            <a:r>
              <a:rPr lang="en-US" altLang="en-US" sz="2000" dirty="0" err="1"/>
              <a:t>CancelHandlerClass</a:t>
            </a:r>
            <a:r>
              <a:rPr lang="en-US" altLang="en-US" sz="2000" dirty="0"/>
              <a:t>();</a:t>
            </a:r>
          </a:p>
          <a:p>
            <a:pPr>
              <a:spcBef>
                <a:spcPct val="0"/>
              </a:spcBef>
              <a:buClrTx/>
              <a:buSzTx/>
              <a:buFontTx/>
              <a:buNone/>
            </a:pPr>
            <a:r>
              <a:rPr lang="en-US" altLang="en-US" sz="2000" dirty="0"/>
              <a:t>    </a:t>
            </a:r>
            <a:r>
              <a:rPr lang="en-US" altLang="en-US" sz="2000" dirty="0" err="1"/>
              <a:t>btCancel.setOnAction</a:t>
            </a:r>
            <a:r>
              <a:rPr lang="en-US" altLang="en-US" sz="2000" dirty="0"/>
              <a:t>(handler2);</a:t>
            </a:r>
          </a:p>
          <a:p>
            <a:pPr>
              <a:spcBef>
                <a:spcPct val="0"/>
              </a:spcBef>
              <a:buClrTx/>
              <a:buSzTx/>
              <a:buFontTx/>
              <a:buNone/>
            </a:pPr>
            <a:r>
              <a:rPr lang="en-US" altLang="en-US" sz="2000" dirty="0"/>
              <a:t>    …    </a:t>
            </a:r>
          </a:p>
          <a:p>
            <a:pPr>
              <a:spcBef>
                <a:spcPct val="0"/>
              </a:spcBef>
              <a:buClrTx/>
              <a:buSzTx/>
              <a:buFontTx/>
              <a:buNone/>
            </a:pPr>
            <a:r>
              <a:rPr lang="en-US" altLang="en-US" sz="2000" dirty="0"/>
              <a:t>    </a:t>
            </a:r>
            <a:r>
              <a:rPr lang="en-US" altLang="en-US" sz="2000" dirty="0" err="1"/>
              <a:t>primaryStage.show</a:t>
            </a:r>
            <a:r>
              <a:rPr lang="en-US" altLang="en-US" sz="2000" dirty="0"/>
              <a:t>(); // Display the stage</a:t>
            </a:r>
          </a:p>
          <a:p>
            <a:pPr>
              <a:spcBef>
                <a:spcPct val="0"/>
              </a:spcBef>
              <a:buClrTx/>
              <a:buSzTx/>
              <a:buFontTx/>
              <a:buNone/>
            </a:pPr>
            <a:r>
              <a:rPr lang="en-US" altLang="en-US" sz="2000" dirty="0"/>
              <a:t>  }</a:t>
            </a:r>
          </a:p>
          <a:p>
            <a:pPr>
              <a:spcBef>
                <a:spcPct val="0"/>
              </a:spcBef>
              <a:buClrTx/>
              <a:buSzTx/>
              <a:buFontTx/>
              <a:buNone/>
            </a:pPr>
            <a:r>
              <a:rPr lang="en-US" altLang="en-US" sz="2000" dirty="0"/>
              <a:t>} </a:t>
            </a:r>
          </a:p>
          <a:p>
            <a:pPr>
              <a:spcBef>
                <a:spcPct val="0"/>
              </a:spcBef>
              <a:buClrTx/>
              <a:buSzTx/>
              <a:buFontTx/>
              <a:buNone/>
            </a:pPr>
            <a:endParaRPr lang="en-US" altLang="en-US" sz="2000" dirty="0"/>
          </a:p>
          <a:p>
            <a:pPr>
              <a:spcBef>
                <a:spcPct val="0"/>
              </a:spcBef>
              <a:buClrTx/>
              <a:buSzTx/>
              <a:buFontTx/>
              <a:buNone/>
            </a:pPr>
            <a:r>
              <a:rPr lang="en-US" altLang="en-US" sz="2000" dirty="0"/>
              <a:t>class </a:t>
            </a:r>
            <a:r>
              <a:rPr lang="en-US" altLang="en-US" sz="2000" dirty="0" err="1"/>
              <a:t>OKHandlerClass</a:t>
            </a:r>
            <a:r>
              <a:rPr lang="en-US" altLang="en-US" sz="2000" dirty="0"/>
              <a:t> implements </a:t>
            </a:r>
            <a:r>
              <a:rPr lang="en-US" altLang="en-US" sz="2000" dirty="0" err="1"/>
              <a:t>EventHandler</a:t>
            </a:r>
            <a:r>
              <a:rPr lang="en-US" altLang="en-US" sz="2000" dirty="0"/>
              <a:t>&lt;</a:t>
            </a:r>
            <a:r>
              <a:rPr lang="en-US" altLang="en-US" sz="2000" dirty="0" err="1"/>
              <a:t>ActionEvent</a:t>
            </a:r>
            <a:r>
              <a:rPr lang="en-US" altLang="en-US" sz="2000" dirty="0"/>
              <a:t>&gt; {</a:t>
            </a:r>
          </a:p>
          <a:p>
            <a:pPr>
              <a:spcBef>
                <a:spcPct val="0"/>
              </a:spcBef>
              <a:buClrTx/>
              <a:buSzTx/>
              <a:buFontTx/>
              <a:buNone/>
            </a:pPr>
            <a:r>
              <a:rPr lang="en-US" altLang="en-US" sz="2000" dirty="0"/>
              <a:t>  @Override</a:t>
            </a:r>
          </a:p>
          <a:p>
            <a:pPr>
              <a:spcBef>
                <a:spcPct val="0"/>
              </a:spcBef>
              <a:buClrTx/>
              <a:buSzTx/>
              <a:buFontTx/>
              <a:buNone/>
            </a:pPr>
            <a:r>
              <a:rPr lang="en-US" altLang="en-US" sz="2000" dirty="0"/>
              <a:t>  public void handle(</a:t>
            </a:r>
            <a:r>
              <a:rPr lang="en-US" altLang="en-US" sz="2000" dirty="0" err="1"/>
              <a:t>ActionEvent</a:t>
            </a:r>
            <a:r>
              <a:rPr lang="en-US" altLang="en-US" sz="2000" dirty="0"/>
              <a:t> e) {</a:t>
            </a:r>
          </a:p>
          <a:p>
            <a:pPr>
              <a:spcBef>
                <a:spcPct val="0"/>
              </a:spcBef>
              <a:buClrTx/>
              <a:buSzTx/>
              <a:buFontTx/>
              <a:buNone/>
            </a:pPr>
            <a:r>
              <a:rPr lang="en-US" altLang="en-US" sz="2000" dirty="0"/>
              <a:t>    </a:t>
            </a:r>
            <a:r>
              <a:rPr lang="en-US" altLang="en-US" sz="2000" dirty="0" err="1"/>
              <a:t>System.out.println</a:t>
            </a:r>
            <a:r>
              <a:rPr lang="en-US" altLang="en-US" sz="2000" dirty="0"/>
              <a:t>("OK button clicked"); </a:t>
            </a:r>
          </a:p>
          <a:p>
            <a:pPr>
              <a:spcBef>
                <a:spcPct val="0"/>
              </a:spcBef>
              <a:buClrTx/>
              <a:buSzTx/>
              <a:buFontTx/>
              <a:buNone/>
            </a:pPr>
            <a:r>
              <a:rPr lang="en-US" altLang="en-US" sz="2000" dirty="0"/>
              <a:t>  }</a:t>
            </a:r>
          </a:p>
          <a:p>
            <a:pPr>
              <a:spcBef>
                <a:spcPct val="0"/>
              </a:spcBef>
              <a:buClrTx/>
              <a:buSzTx/>
              <a:buFontTx/>
              <a:buNone/>
            </a:pPr>
            <a:r>
              <a:rPr lang="en-US" altLang="en-US" sz="2000" dirty="0"/>
              <a:t>}</a:t>
            </a:r>
          </a:p>
        </p:txBody>
      </p:sp>
      <p:sp>
        <p:nvSpPr>
          <p:cNvPr id="11270"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
        <p:nvSpPr>
          <p:cNvPr id="11271" name="Rectangle 4"/>
          <p:cNvSpPr>
            <a:spLocks noChangeArrowheads="1"/>
          </p:cNvSpPr>
          <p:nvPr/>
        </p:nvSpPr>
        <p:spPr bwMode="auto">
          <a:xfrm>
            <a:off x="533400" y="5486400"/>
            <a:ext cx="4343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27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73" name="AutoShape 7"/>
          <p:cNvSpPr>
            <a:spLocks noChangeArrowheads="1"/>
          </p:cNvSpPr>
          <p:nvPr/>
        </p:nvSpPr>
        <p:spPr bwMode="auto">
          <a:xfrm>
            <a:off x="6172200" y="990600"/>
            <a:ext cx="2514600" cy="1371600"/>
          </a:xfrm>
          <a:prstGeom prst="wedgeRoundRectCallout">
            <a:avLst>
              <a:gd name="adj1" fmla="val -121856"/>
              <a:gd name="adj2" fmla="val 2732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Click OK. The JVM invokes the listener’s handle method</a:t>
            </a:r>
          </a:p>
        </p:txBody>
      </p:sp>
      <p:pic>
        <p:nvPicPr>
          <p:cNvPr id="112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257800"/>
            <a:ext cx="23780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75" name="Line 9"/>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3126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C26D40-5725-4A7C-B517-FEE2FF9F31AF}" type="slidenum">
              <a:rPr lang="en-US" altLang="en-US" sz="1400"/>
              <a:pPr>
                <a:spcBef>
                  <a:spcPct val="0"/>
                </a:spcBef>
                <a:buClrTx/>
                <a:buSzTx/>
                <a:buFontTx/>
                <a:buNone/>
              </a:pPr>
              <a:t>14</a:t>
            </a:fld>
            <a:endParaRPr lang="en-US" altLang="en-US" sz="1400"/>
          </a:p>
        </p:txBody>
      </p:sp>
      <p:sp>
        <p:nvSpPr>
          <p:cNvPr id="12291" name="Rectangle 2"/>
          <p:cNvSpPr>
            <a:spLocks noGrp="1" noChangeArrowheads="1"/>
          </p:cNvSpPr>
          <p:nvPr>
            <p:ph type="title"/>
          </p:nvPr>
        </p:nvSpPr>
        <p:spPr>
          <a:xfrm>
            <a:off x="685800" y="0"/>
            <a:ext cx="7772400" cy="1428750"/>
          </a:xfrm>
          <a:noFill/>
        </p:spPr>
        <p:txBody>
          <a:bodyPr/>
          <a:lstStyle/>
          <a:p>
            <a:r>
              <a:rPr lang="en-US" altLang="en-US" smtClean="0"/>
              <a:t>Events</a:t>
            </a:r>
          </a:p>
        </p:txBody>
      </p:sp>
      <p:sp>
        <p:nvSpPr>
          <p:cNvPr id="12292" name="Rectangle 3"/>
          <p:cNvSpPr>
            <a:spLocks noGrp="1" noChangeArrowheads="1"/>
          </p:cNvSpPr>
          <p:nvPr>
            <p:ph type="body" idx="1"/>
          </p:nvPr>
        </p:nvSpPr>
        <p:spPr>
          <a:xfrm>
            <a:off x="381000" y="1371600"/>
            <a:ext cx="8229600" cy="4495800"/>
          </a:xfrm>
          <a:noFill/>
        </p:spPr>
        <p:txBody>
          <a:bodyPr/>
          <a:lstStyle/>
          <a:p>
            <a:pPr>
              <a:buFont typeface="Wingdings" panose="05000000000000000000" pitchFamily="2" charset="2"/>
              <a:buChar char="q"/>
            </a:pPr>
            <a:r>
              <a:rPr lang="en-US" altLang="en-US" sz="3400" smtClean="0"/>
              <a:t>An </a:t>
            </a:r>
            <a:r>
              <a:rPr lang="en-US" altLang="en-US" sz="3400" i="1" smtClean="0"/>
              <a:t>event</a:t>
            </a:r>
            <a:r>
              <a:rPr lang="en-US" altLang="en-US" sz="3400" smtClean="0"/>
              <a:t> can be defined as a type of signal to the program that something has happened. </a:t>
            </a:r>
          </a:p>
          <a:p>
            <a:pPr>
              <a:spcBef>
                <a:spcPct val="100000"/>
              </a:spcBef>
              <a:buFont typeface="Wingdings" panose="05000000000000000000" pitchFamily="2" charset="2"/>
              <a:buChar char="q"/>
            </a:pPr>
            <a:r>
              <a:rPr lang="en-US" altLang="en-US" sz="3400" smtClean="0"/>
              <a:t>The event is generated by external user actions such as mouse movements, mouse clicks, or keystrokes.</a:t>
            </a:r>
          </a:p>
        </p:txBody>
      </p:sp>
    </p:spTree>
    <p:extLst>
      <p:ext uri="{BB962C8B-B14F-4D97-AF65-F5344CB8AC3E}">
        <p14:creationId xmlns:p14="http://schemas.microsoft.com/office/powerpoint/2010/main" val="262190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00A8F3-7B0D-4082-B1A5-267E91137A00}" type="slidenum">
              <a:rPr lang="en-US" altLang="en-US" sz="1400"/>
              <a:pPr>
                <a:spcBef>
                  <a:spcPct val="0"/>
                </a:spcBef>
                <a:buClrTx/>
                <a:buSzTx/>
                <a:buFontTx/>
                <a:buNone/>
              </a:pPr>
              <a:t>15</a:t>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smtClean="0"/>
              <a:t>Event Classes</a:t>
            </a:r>
            <a:endParaRPr lang="en-US" altLang="en-US" b="1" smtClean="0"/>
          </a:p>
        </p:txBody>
      </p:sp>
      <p:sp>
        <p:nvSpPr>
          <p:cNvPr id="2"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33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7350"/>
            <a:ext cx="8767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948890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C1BA40-22ED-4697-90EA-4BEC979C2E61}" type="slidenum">
              <a:rPr lang="en-US" altLang="en-US" sz="1400"/>
              <a:pPr>
                <a:spcBef>
                  <a:spcPct val="0"/>
                </a:spcBef>
                <a:buClrTx/>
                <a:buSzTx/>
                <a:buFontTx/>
                <a:buNone/>
              </a:pPr>
              <a:t>16</a:t>
            </a:fld>
            <a:endParaRPr lang="en-US" altLang="en-US" sz="1400"/>
          </a:p>
        </p:txBody>
      </p:sp>
      <p:sp>
        <p:nvSpPr>
          <p:cNvPr id="14339" name="Rectangle 2"/>
          <p:cNvSpPr>
            <a:spLocks noGrp="1" noChangeArrowheads="1"/>
          </p:cNvSpPr>
          <p:nvPr>
            <p:ph type="title"/>
          </p:nvPr>
        </p:nvSpPr>
        <p:spPr>
          <a:xfrm>
            <a:off x="685800" y="0"/>
            <a:ext cx="7772400" cy="1428750"/>
          </a:xfrm>
          <a:noFill/>
        </p:spPr>
        <p:txBody>
          <a:bodyPr/>
          <a:lstStyle/>
          <a:p>
            <a:r>
              <a:rPr lang="en-US" altLang="en-US" smtClean="0"/>
              <a:t>Event Information</a:t>
            </a:r>
          </a:p>
        </p:txBody>
      </p:sp>
      <p:sp>
        <p:nvSpPr>
          <p:cNvPr id="14340" name="Rectangle 3"/>
          <p:cNvSpPr>
            <a:spLocks noGrp="1" noChangeArrowheads="1"/>
          </p:cNvSpPr>
          <p:nvPr>
            <p:ph type="body" idx="1"/>
          </p:nvPr>
        </p:nvSpPr>
        <p:spPr>
          <a:xfrm>
            <a:off x="381000" y="1371600"/>
            <a:ext cx="8534400" cy="4724400"/>
          </a:xfrm>
          <a:noFill/>
        </p:spPr>
        <p:txBody>
          <a:bodyPr/>
          <a:lstStyle/>
          <a:p>
            <a:pPr marL="0" indent="0">
              <a:buFont typeface="Monotype Sorts"/>
              <a:buNone/>
            </a:pPr>
            <a:r>
              <a:rPr lang="en-US" altLang="en-US" smtClean="0">
                <a:cs typeface="Times New Roman" panose="02020603050405020304" pitchFamily="18" charset="0"/>
              </a:rPr>
              <a:t>An event object contains whatever properties are pertinent to the event. You can identify the source object of the event using the getSource() instance method in the EventObject class. The subclasses of EventObject deal with special types of events, such as button actions, window events, component events, mouse movements, and keystrokes. Table 16.1 lists external user actions, source objects, and event types generated.</a:t>
            </a:r>
          </a:p>
        </p:txBody>
      </p:sp>
    </p:spTree>
    <p:extLst>
      <p:ext uri="{BB962C8B-B14F-4D97-AF65-F5344CB8AC3E}">
        <p14:creationId xmlns:p14="http://schemas.microsoft.com/office/powerpoint/2010/main" val="1281622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5452E7-5C88-4B05-814A-A868AA88CE1D}" type="slidenum">
              <a:rPr lang="en-US" altLang="en-US" sz="1400"/>
              <a:pPr>
                <a:spcBef>
                  <a:spcPct val="0"/>
                </a:spcBef>
                <a:buClrTx/>
                <a:buSzTx/>
                <a:buFontTx/>
                <a:buNone/>
              </a:pPr>
              <a:t>17</a:t>
            </a:fld>
            <a:endParaRPr lang="en-US" altLang="en-US" sz="1400"/>
          </a:p>
        </p:txBody>
      </p:sp>
      <p:sp>
        <p:nvSpPr>
          <p:cNvPr id="15363" name="Rectangle 2"/>
          <p:cNvSpPr>
            <a:spLocks noGrp="1" noChangeArrowheads="1"/>
          </p:cNvSpPr>
          <p:nvPr>
            <p:ph type="title"/>
          </p:nvPr>
        </p:nvSpPr>
        <p:spPr>
          <a:xfrm>
            <a:off x="381000" y="381000"/>
            <a:ext cx="8382000" cy="990600"/>
          </a:xfrm>
          <a:noFill/>
        </p:spPr>
        <p:txBody>
          <a:bodyPr/>
          <a:lstStyle/>
          <a:p>
            <a:r>
              <a:rPr lang="en-US" altLang="en-US" smtClean="0"/>
              <a:t>Selected User Actions and Handlers</a:t>
            </a:r>
            <a:endParaRPr lang="en-US" altLang="en-US" smtClean="0">
              <a:solidFill>
                <a:schemeClr val="tx1"/>
              </a:solidFill>
              <a:latin typeface="Book Antiqua" panose="02040602050305030304" pitchFamily="18" charset="0"/>
            </a:endParaRP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591970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DFE4AC-616F-4C0B-B0E7-27B1A76B2229}" type="slidenum">
              <a:rPr lang="en-US" altLang="en-US" sz="1400"/>
              <a:pPr>
                <a:spcBef>
                  <a:spcPct val="0"/>
                </a:spcBef>
                <a:buClrTx/>
                <a:buSzTx/>
                <a:buFontTx/>
                <a:buNone/>
              </a:pPr>
              <a:t>18</a:t>
            </a:fld>
            <a:endParaRPr lang="en-US" altLang="en-US" sz="1400"/>
          </a:p>
        </p:txBody>
      </p:sp>
      <p:sp>
        <p:nvSpPr>
          <p:cNvPr id="16387" name="Rectangle 2"/>
          <p:cNvSpPr>
            <a:spLocks noGrp="1" noChangeArrowheads="1"/>
          </p:cNvSpPr>
          <p:nvPr>
            <p:ph type="title"/>
          </p:nvPr>
        </p:nvSpPr>
        <p:spPr>
          <a:xfrm>
            <a:off x="685800" y="152400"/>
            <a:ext cx="7772400" cy="685800"/>
          </a:xfrm>
        </p:spPr>
        <p:txBody>
          <a:bodyPr/>
          <a:lstStyle/>
          <a:p>
            <a:r>
              <a:rPr lang="en-US" altLang="en-US" sz="4000" smtClean="0"/>
              <a:t>The Delegation Model</a:t>
            </a:r>
            <a:endParaRPr lang="en-US" altLang="en-US" sz="4000" b="1" smtClean="0"/>
          </a:p>
        </p:txBody>
      </p:sp>
      <p:sp>
        <p:nvSpPr>
          <p:cNvPr id="16388"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8" name="Rectangle 11"/>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639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0"/>
            <a:ext cx="9144000"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118961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4E466B-EA68-48CF-894D-980A52357B18}" type="slidenum">
              <a:rPr lang="en-US" altLang="en-US" sz="1400"/>
              <a:pPr>
                <a:spcBef>
                  <a:spcPct val="0"/>
                </a:spcBef>
                <a:buClrTx/>
                <a:buSzTx/>
                <a:buFontTx/>
                <a:buNone/>
              </a:pPr>
              <a:t>19</a:t>
            </a:fld>
            <a:endParaRPr lang="en-US" altLang="en-US" sz="1400"/>
          </a:p>
        </p:txBody>
      </p:sp>
      <p:sp>
        <p:nvSpPr>
          <p:cNvPr id="17411" name="Rectangle 2"/>
          <p:cNvSpPr>
            <a:spLocks noGrp="1" noChangeArrowheads="1"/>
          </p:cNvSpPr>
          <p:nvPr>
            <p:ph type="title"/>
          </p:nvPr>
        </p:nvSpPr>
        <p:spPr>
          <a:xfrm>
            <a:off x="685800" y="0"/>
            <a:ext cx="7772400" cy="1428750"/>
          </a:xfrm>
        </p:spPr>
        <p:txBody>
          <a:bodyPr/>
          <a:lstStyle/>
          <a:p>
            <a:r>
              <a:rPr lang="en-US" altLang="en-US" smtClean="0"/>
              <a:t>The Delegation Model: Example</a:t>
            </a:r>
            <a:endParaRPr lang="en-US" altLang="en-US" b="1" smtClean="0"/>
          </a:p>
        </p:txBody>
      </p:sp>
      <p:sp>
        <p:nvSpPr>
          <p:cNvPr id="17412"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Text Box 7"/>
          <p:cNvSpPr txBox="1">
            <a:spLocks noChangeArrowheads="1"/>
          </p:cNvSpPr>
          <p:nvPr/>
        </p:nvSpPr>
        <p:spPr bwMode="auto">
          <a:xfrm>
            <a:off x="228600" y="26670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latin typeface="Courier New" panose="02070309020205020404" pitchFamily="49" charset="0"/>
                <a:cs typeface="Courier New" panose="02070309020205020404" pitchFamily="49" charset="0"/>
              </a:rPr>
              <a:t>Button </a:t>
            </a:r>
            <a:r>
              <a:rPr lang="en-US" altLang="en-US" sz="2400" dirty="0" err="1">
                <a:latin typeface="Courier New" panose="02070309020205020404" pitchFamily="49" charset="0"/>
                <a:cs typeface="Courier New" panose="02070309020205020404" pitchFamily="49" charset="0"/>
              </a:rPr>
              <a:t>btOK</a:t>
            </a:r>
            <a:r>
              <a:rPr lang="en-US" altLang="en-US" sz="2400" dirty="0">
                <a:latin typeface="Courier New" panose="02070309020205020404" pitchFamily="49" charset="0"/>
                <a:cs typeface="Courier New" panose="02070309020205020404" pitchFamily="49" charset="0"/>
              </a:rPr>
              <a:t> = new Button("OK");</a:t>
            </a:r>
          </a:p>
          <a:p>
            <a:pPr>
              <a:spcBef>
                <a:spcPct val="50000"/>
              </a:spcBef>
              <a:buClrTx/>
              <a:buSzTx/>
              <a:buFontTx/>
              <a:buNone/>
            </a:pPr>
            <a:r>
              <a:rPr lang="en-US" altLang="en-US" sz="2400" dirty="0" err="1">
                <a:latin typeface="Courier New" panose="02070309020205020404" pitchFamily="49" charset="0"/>
                <a:cs typeface="Courier New" panose="02070309020205020404" pitchFamily="49" charset="0"/>
              </a:rPr>
              <a:t>OKHandlerClass</a:t>
            </a:r>
            <a:r>
              <a:rPr lang="en-US" altLang="en-US" sz="2400" dirty="0">
                <a:latin typeface="Courier New" panose="02070309020205020404" pitchFamily="49" charset="0"/>
                <a:cs typeface="Courier New" panose="02070309020205020404" pitchFamily="49" charset="0"/>
              </a:rPr>
              <a:t> handler = new </a:t>
            </a:r>
            <a:r>
              <a:rPr lang="en-US" altLang="en-US" sz="2400" dirty="0" err="1">
                <a:latin typeface="Courier New" panose="02070309020205020404" pitchFamily="49" charset="0"/>
                <a:cs typeface="Courier New" panose="02070309020205020404" pitchFamily="49" charset="0"/>
              </a:rPr>
              <a:t>OKHandlerClass</a:t>
            </a:r>
            <a:r>
              <a:rPr lang="en-US" altLang="en-US" sz="2400" dirty="0">
                <a:latin typeface="Courier New" panose="02070309020205020404" pitchFamily="49" charset="0"/>
                <a:cs typeface="Courier New" panose="02070309020205020404" pitchFamily="49" charset="0"/>
              </a:rPr>
              <a:t>();</a:t>
            </a:r>
            <a:endParaRPr lang="en-US" altLang="en-US" sz="2400" dirty="0">
              <a:latin typeface="Courier" charset="0"/>
              <a:cs typeface="Times New Roman" panose="02020603050405020304" pitchFamily="18" charset="0"/>
            </a:endParaRPr>
          </a:p>
          <a:p>
            <a:pPr>
              <a:spcBef>
                <a:spcPct val="50000"/>
              </a:spcBef>
              <a:buClrTx/>
              <a:buSzTx/>
              <a:buFontTx/>
              <a:buNone/>
            </a:pPr>
            <a:r>
              <a:rPr lang="en-US" altLang="en-US" sz="2400" dirty="0" err="1">
                <a:latin typeface="Courier New" panose="02070309020205020404" pitchFamily="49" charset="0"/>
                <a:cs typeface="Courier New" panose="02070309020205020404" pitchFamily="49" charset="0"/>
              </a:rPr>
              <a:t>btOK.setOnAction</a:t>
            </a:r>
            <a:r>
              <a:rPr lang="en-US" altLang="en-US" sz="2400" dirty="0">
                <a:latin typeface="Courier New" panose="02070309020205020404" pitchFamily="49" charset="0"/>
                <a:cs typeface="Courier New" panose="02070309020205020404" pitchFamily="49" charset="0"/>
              </a:rPr>
              <a:t>(handler);</a:t>
            </a:r>
          </a:p>
        </p:txBody>
      </p:sp>
    </p:spTree>
    <p:extLst>
      <p:ext uri="{BB962C8B-B14F-4D97-AF65-F5344CB8AC3E}">
        <p14:creationId xmlns:p14="http://schemas.microsoft.com/office/powerpoint/2010/main" val="1581572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D0F941-24F7-414A-BC24-62731EF9767E}"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228600" y="1295400"/>
            <a:ext cx="5257800" cy="4648200"/>
          </a:xfrm>
          <a:noFill/>
        </p:spPr>
        <p:txBody>
          <a:bodyPr>
            <a:normAutofit fontScale="92500"/>
          </a:bodyPr>
          <a:lstStyle/>
          <a:p>
            <a:pPr marL="0" indent="0">
              <a:buFont typeface="Monotype Sorts"/>
              <a:buNone/>
            </a:pPr>
            <a:r>
              <a:rPr lang="en-US" altLang="en-US" sz="2800" smtClean="0"/>
              <a:t>Suppose you want to write a GUI program that lets the user enter a loan amount, annual interest rate, and number of years and click the </a:t>
            </a:r>
            <a:r>
              <a:rPr lang="en-US" altLang="en-US" sz="2800" i="1" smtClean="0"/>
              <a:t>Compute Payment</a:t>
            </a:r>
            <a:r>
              <a:rPr lang="en-US" altLang="en-US" sz="2800" smtClean="0"/>
              <a:t> button to obtain the monthly payment and total payment. How do you accomplish the task? You have to use </a:t>
            </a:r>
            <a:r>
              <a:rPr lang="en-US" altLang="en-US" sz="2800" i="1" smtClean="0"/>
              <a:t>event-driven programming</a:t>
            </a:r>
            <a:r>
              <a:rPr lang="en-US" altLang="en-US" sz="2800" smtClean="0"/>
              <a:t> to write the code to respond to the button-clicking event.</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76363"/>
            <a:ext cx="3506788"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1">
            <a:hlinkClick r:id="" action="ppaction://noaction" highlightClick="1"/>
          </p:cNvPr>
          <p:cNvSpPr>
            <a:spLocks noChangeArrowheads="1"/>
          </p:cNvSpPr>
          <p:nvPr/>
        </p:nvSpPr>
        <p:spPr bwMode="auto">
          <a:xfrm>
            <a:off x="5492750" y="4652963"/>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LoanCalculator</a:t>
            </a:r>
            <a:endParaRPr lang="en-US">
              <a:solidFill>
                <a:schemeClr val="accent1"/>
              </a:solidFill>
            </a:endParaRPr>
          </a:p>
        </p:txBody>
      </p:sp>
      <p:sp>
        <p:nvSpPr>
          <p:cNvPr id="4103" name="AutoShape 12">
            <a:hlinkClick r:id="rId4" action="ppaction://program" highlightClick="1"/>
          </p:cNvPr>
          <p:cNvSpPr>
            <a:spLocks noChangeArrowheads="1"/>
          </p:cNvSpPr>
          <p:nvPr/>
        </p:nvSpPr>
        <p:spPr bwMode="auto">
          <a:xfrm>
            <a:off x="5492750" y="5414963"/>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104" name="AutoShape 13">
            <a:hlinkClick r:id="rId5" highlightClick="1"/>
          </p:cNvPr>
          <p:cNvSpPr>
            <a:spLocks noChangeArrowheads="1"/>
          </p:cNvSpPr>
          <p:nvPr/>
        </p:nvSpPr>
        <p:spPr bwMode="auto">
          <a:xfrm>
            <a:off x="5187950" y="442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26710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2DA6F7-F44B-4C08-84B4-A10837849B69}" type="slidenum">
              <a:rPr lang="en-US" altLang="en-US" sz="1400"/>
              <a:pPr>
                <a:spcBef>
                  <a:spcPct val="0"/>
                </a:spcBef>
                <a:buClrTx/>
                <a:buSzTx/>
                <a:buFontTx/>
                <a:buNone/>
              </a:pPr>
              <a:t>20</a:t>
            </a:fld>
            <a:endParaRPr lang="en-US" altLang="en-US" sz="1400"/>
          </a:p>
        </p:txBody>
      </p:sp>
      <p:sp>
        <p:nvSpPr>
          <p:cNvPr id="18435" name="Rectangle 2"/>
          <p:cNvSpPr>
            <a:spLocks noGrp="1" noChangeArrowheads="1"/>
          </p:cNvSpPr>
          <p:nvPr>
            <p:ph type="title"/>
          </p:nvPr>
        </p:nvSpPr>
        <p:spPr>
          <a:xfrm>
            <a:off x="685800" y="0"/>
            <a:ext cx="7772400" cy="1428750"/>
          </a:xfrm>
        </p:spPr>
        <p:txBody>
          <a:bodyPr/>
          <a:lstStyle/>
          <a:p>
            <a:r>
              <a:rPr lang="en-US" altLang="en-US" sz="4000" smtClean="0"/>
              <a:t>Example: First Version for ControlCircle (no listeners)</a:t>
            </a:r>
          </a:p>
        </p:txBody>
      </p:sp>
      <p:sp>
        <p:nvSpPr>
          <p:cNvPr id="18436" name="Rectangle 3"/>
          <p:cNvSpPr>
            <a:spLocks noGrp="1" noChangeArrowheads="1"/>
          </p:cNvSpPr>
          <p:nvPr>
            <p:ph type="body" idx="1"/>
          </p:nvPr>
        </p:nvSpPr>
        <p:spPr>
          <a:xfrm>
            <a:off x="609600" y="16002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0390" name="AutoShape 6">
            <a:hlinkClick r:id="" action="ppaction://noaction" highlightClick="1"/>
          </p:cNvPr>
          <p:cNvSpPr>
            <a:spLocks noChangeArrowheads="1"/>
          </p:cNvSpPr>
          <p:nvPr/>
        </p:nvSpPr>
        <p:spPr bwMode="auto">
          <a:xfrm>
            <a:off x="457200" y="5105400"/>
            <a:ext cx="5334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ControlCircleWithoutEventHandling</a:t>
            </a:r>
            <a:endParaRPr lang="en-US" dirty="0">
              <a:solidFill>
                <a:schemeClr val="accent1"/>
              </a:solidFill>
            </a:endParaRPr>
          </a:p>
        </p:txBody>
      </p:sp>
      <p:sp>
        <p:nvSpPr>
          <p:cNvPr id="18438" name="AutoShape 7">
            <a:hlinkClick r:id="rId3" action="ppaction://program" highlightClick="1"/>
          </p:cNvPr>
          <p:cNvSpPr>
            <a:spLocks noChangeArrowheads="1"/>
          </p:cNvSpPr>
          <p:nvPr/>
        </p:nvSpPr>
        <p:spPr bwMode="auto">
          <a:xfrm>
            <a:off x="457200" y="5867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1843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AutoShape 9">
            <a:hlinkClick r:id="rId5" highlightClick="1"/>
          </p:cNvPr>
          <p:cNvSpPr>
            <a:spLocks noChangeArrowheads="1"/>
          </p:cNvSpPr>
          <p:nvPr/>
        </p:nvSpPr>
        <p:spPr bwMode="auto">
          <a:xfrm>
            <a:off x="152400" y="4724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937773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FA092D-9DA6-47FB-8EDE-6F52A8FBE35F}" type="slidenum">
              <a:rPr lang="en-US" altLang="en-US" sz="1400"/>
              <a:pPr>
                <a:spcBef>
                  <a:spcPct val="0"/>
                </a:spcBef>
                <a:buClrTx/>
                <a:buSzTx/>
                <a:buFontTx/>
                <a:buNone/>
              </a:pPr>
              <a:t>21</a:t>
            </a:fld>
            <a:endParaRPr lang="en-US" altLang="en-US" sz="1400"/>
          </a:p>
        </p:txBody>
      </p:sp>
      <p:sp>
        <p:nvSpPr>
          <p:cNvPr id="19459" name="Rectangle 2"/>
          <p:cNvSpPr>
            <a:spLocks noGrp="1" noChangeArrowheads="1"/>
          </p:cNvSpPr>
          <p:nvPr>
            <p:ph type="title"/>
          </p:nvPr>
        </p:nvSpPr>
        <p:spPr>
          <a:xfrm>
            <a:off x="0" y="152400"/>
            <a:ext cx="8991600" cy="1371600"/>
          </a:xfrm>
        </p:spPr>
        <p:txBody>
          <a:bodyPr/>
          <a:lstStyle/>
          <a:p>
            <a:r>
              <a:rPr lang="en-US" altLang="en-US" sz="4000" smtClean="0"/>
              <a:t>Example: Second Version for ControlCircle (with listener for Enlarge)</a:t>
            </a:r>
          </a:p>
        </p:txBody>
      </p:sp>
      <p:sp>
        <p:nvSpPr>
          <p:cNvPr id="19460"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a:t>
            </a:r>
            <a:endParaRPr lang="en-US" dirty="0">
              <a:solidFill>
                <a:schemeClr val="accent1"/>
              </a:solidFill>
            </a:endParaRPr>
          </a:p>
        </p:txBody>
      </p:sp>
      <p:sp>
        <p:nvSpPr>
          <p:cNvPr id="19462" name="AutoShape 7">
            <a:hlinkClick r:id="rId3"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1946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AutoShape 10">
            <a:hlinkClick r:id="rId6" highlightClick="1"/>
          </p:cNvPr>
          <p:cNvSpPr>
            <a:spLocks noChangeArrowheads="1"/>
          </p:cNvSpPr>
          <p:nvPr/>
        </p:nvSpPr>
        <p:spPr bwMode="auto">
          <a:xfrm>
            <a:off x="11430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5879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2864E9-C4D2-4648-8C1F-B15BF632BABB}" type="slidenum">
              <a:rPr lang="en-US" altLang="en-US" sz="1400"/>
              <a:pPr>
                <a:spcBef>
                  <a:spcPct val="0"/>
                </a:spcBef>
                <a:buClrTx/>
                <a:buSzTx/>
                <a:buFontTx/>
                <a:buNone/>
              </a:pPr>
              <a:t>22</a:t>
            </a:fld>
            <a:endParaRPr lang="en-US" altLang="en-US" sz="1400"/>
          </a:p>
        </p:txBody>
      </p:sp>
      <p:sp>
        <p:nvSpPr>
          <p:cNvPr id="20483" name="Rectangle 2"/>
          <p:cNvSpPr>
            <a:spLocks noGrp="1" noChangeArrowheads="1"/>
          </p:cNvSpPr>
          <p:nvPr>
            <p:ph type="title"/>
          </p:nvPr>
        </p:nvSpPr>
        <p:spPr>
          <a:xfrm>
            <a:off x="685800" y="0"/>
            <a:ext cx="7772400" cy="1428750"/>
          </a:xfrm>
        </p:spPr>
        <p:txBody>
          <a:bodyPr/>
          <a:lstStyle/>
          <a:p>
            <a:r>
              <a:rPr lang="en-US" altLang="en-US" smtClean="0"/>
              <a:t>Inner Class Listeners</a:t>
            </a:r>
          </a:p>
        </p:txBody>
      </p:sp>
      <p:sp>
        <p:nvSpPr>
          <p:cNvPr id="20484" name="Rectangle 3"/>
          <p:cNvSpPr>
            <a:spLocks noGrp="1" noChangeArrowheads="1"/>
          </p:cNvSpPr>
          <p:nvPr>
            <p:ph type="body" idx="1"/>
          </p:nvPr>
        </p:nvSpPr>
        <p:spPr>
          <a:xfrm>
            <a:off x="609600" y="1371600"/>
            <a:ext cx="8077200" cy="3657600"/>
          </a:xfrm>
        </p:spPr>
        <p:txBody>
          <a:bodyPr>
            <a:normAutofit lnSpcReduction="10000"/>
          </a:bodyPr>
          <a:lstStyle/>
          <a:p>
            <a:pPr marL="0" indent="0">
              <a:spcBef>
                <a:spcPct val="50000"/>
              </a:spcBef>
              <a:buFont typeface="Monotype Sorts"/>
              <a:buNone/>
            </a:pPr>
            <a:r>
              <a:rPr lang="en-US" altLang="en-US" sz="3600" smtClean="0"/>
              <a:t>A listener class is designed specifically to create a listener object for a GUI component (e.g., a button). It will not be shared by other applications. So, it is appropriate to define the listener class inside the frame class as an inner class. </a:t>
            </a:r>
          </a:p>
        </p:txBody>
      </p:sp>
    </p:spTree>
    <p:extLst>
      <p:ext uri="{BB962C8B-B14F-4D97-AF65-F5344CB8AC3E}">
        <p14:creationId xmlns:p14="http://schemas.microsoft.com/office/powerpoint/2010/main" val="1328448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050447-68F1-4552-9AE1-E753090C0B37}" type="slidenum">
              <a:rPr lang="en-US" altLang="en-US" sz="1400"/>
              <a:pPr>
                <a:spcBef>
                  <a:spcPct val="0"/>
                </a:spcBef>
                <a:buClrTx/>
                <a:buSzTx/>
                <a:buFontTx/>
                <a:buNone/>
              </a:pPr>
              <a:t>23</a:t>
            </a:fld>
            <a:endParaRPr lang="en-US" altLang="en-US" sz="1400"/>
          </a:p>
        </p:txBody>
      </p:sp>
      <p:sp>
        <p:nvSpPr>
          <p:cNvPr id="21507" name="Rectangle 2"/>
          <p:cNvSpPr>
            <a:spLocks noGrp="1" noChangeArrowheads="1"/>
          </p:cNvSpPr>
          <p:nvPr>
            <p:ph type="title"/>
          </p:nvPr>
        </p:nvSpPr>
        <p:spPr>
          <a:xfrm>
            <a:off x="685800" y="0"/>
            <a:ext cx="7772400" cy="1428750"/>
          </a:xfrm>
        </p:spPr>
        <p:txBody>
          <a:bodyPr/>
          <a:lstStyle/>
          <a:p>
            <a:r>
              <a:rPr lang="en-US" altLang="en-US" smtClean="0"/>
              <a:t>Inner Classes</a:t>
            </a:r>
          </a:p>
        </p:txBody>
      </p:sp>
      <p:sp>
        <p:nvSpPr>
          <p:cNvPr id="22532" name="Rectangle 3"/>
          <p:cNvSpPr>
            <a:spLocks noGrp="1" noChangeArrowheads="1"/>
          </p:cNvSpPr>
          <p:nvPr>
            <p:ph type="body" idx="1"/>
          </p:nvPr>
        </p:nvSpPr>
        <p:spPr>
          <a:xfrm>
            <a:off x="685800" y="1371600"/>
            <a:ext cx="7467600" cy="4953000"/>
          </a:xfrm>
        </p:spPr>
        <p:txBody>
          <a:bodyPr/>
          <a:lstStyle/>
          <a:p>
            <a:pPr>
              <a:spcBef>
                <a:spcPct val="50000"/>
              </a:spcBef>
              <a:buFont typeface="Monotype Sorts"/>
              <a:buNone/>
              <a:defRPr/>
            </a:pPr>
            <a:r>
              <a:rPr lang="en-US" altLang="en-US" sz="2800" dirty="0" smtClean="0"/>
              <a:t>Inner class: A class is a member of another class.</a:t>
            </a:r>
          </a:p>
          <a:p>
            <a:pPr>
              <a:spcBef>
                <a:spcPct val="50000"/>
              </a:spcBef>
              <a:buFont typeface="Monotype Sorts"/>
              <a:buNone/>
              <a:defRPr/>
            </a:pPr>
            <a:r>
              <a:rPr lang="en-US" altLang="en-US" sz="2800" dirty="0" smtClean="0"/>
              <a:t>Advantages: In some applications, you can use an inner class to make programs simple.</a:t>
            </a:r>
          </a:p>
          <a:p>
            <a:pPr marL="0" indent="0">
              <a:spcBef>
                <a:spcPct val="50000"/>
              </a:spcBef>
              <a:buFont typeface="Monotype Sorts"/>
              <a:buNone/>
              <a:defRPr/>
            </a:pPr>
            <a:r>
              <a:rPr lang="en-US" altLang="en-US" sz="2800" dirty="0" smtClean="0"/>
              <a:t>An inner class can reference the data and methods defined in the outer class in which it nests, so you do not need to pass the reference of the outer class to the constructor of the inner class.</a:t>
            </a:r>
          </a:p>
        </p:txBody>
      </p:sp>
      <p:sp>
        <p:nvSpPr>
          <p:cNvPr id="392196" name="AutoShape 4">
            <a:hlinkClick r:id="" action="ppaction://noaction" highlightClick="1"/>
          </p:cNvPr>
          <p:cNvSpPr>
            <a:spLocks noChangeArrowheads="1"/>
          </p:cNvSpPr>
          <p:nvPr/>
        </p:nvSpPr>
        <p:spPr bwMode="auto">
          <a:xfrm>
            <a:off x="4572000" y="5638800"/>
            <a:ext cx="2590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hlinkfile"/>
              </a:rPr>
              <a:t>ShowInnerClass</a:t>
            </a:r>
            <a:endParaRPr lang="en-US">
              <a:solidFill>
                <a:schemeClr val="accent1"/>
              </a:solidFill>
            </a:endParaRPr>
          </a:p>
        </p:txBody>
      </p:sp>
      <p:sp>
        <p:nvSpPr>
          <p:cNvPr id="21510" name="AutoShape 5">
            <a:hlinkClick r:id="rId3" highlightClick="1"/>
          </p:cNvPr>
          <p:cNvSpPr>
            <a:spLocks noChangeArrowheads="1"/>
          </p:cNvSpPr>
          <p:nvPr/>
        </p:nvSpPr>
        <p:spPr bwMode="auto">
          <a:xfrm>
            <a:off x="39624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862191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C80268-11E0-4B2C-AFBC-6377F78E25A1}" type="slidenum">
              <a:rPr lang="en-US" altLang="en-US" sz="1400"/>
              <a:pPr>
                <a:spcBef>
                  <a:spcPct val="0"/>
                </a:spcBef>
                <a:buClrTx/>
                <a:buSzTx/>
                <a:buFontTx/>
                <a:buNone/>
              </a:pPr>
              <a:t>24</a:t>
            </a:fld>
            <a:endParaRPr lang="en-US" altLang="en-US" sz="1400"/>
          </a:p>
        </p:txBody>
      </p:sp>
      <p:sp>
        <p:nvSpPr>
          <p:cNvPr id="22531" name="Rectangle 2"/>
          <p:cNvSpPr>
            <a:spLocks noGrp="1" noChangeArrowheads="1"/>
          </p:cNvSpPr>
          <p:nvPr>
            <p:ph type="title"/>
          </p:nvPr>
        </p:nvSpPr>
        <p:spPr>
          <a:xfrm>
            <a:off x="685800" y="304800"/>
            <a:ext cx="7772400" cy="609600"/>
          </a:xfrm>
        </p:spPr>
        <p:txBody>
          <a:bodyPr/>
          <a:lstStyle/>
          <a:p>
            <a:r>
              <a:rPr lang="en-US" altLang="en-US" sz="4000" smtClean="0"/>
              <a:t>Inner Classes, cont.</a:t>
            </a:r>
          </a:p>
        </p:txBody>
      </p:sp>
      <p:sp>
        <p:nvSpPr>
          <p:cNvPr id="22532"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1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34017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056BAC-13E7-4C49-B9D8-FDA7077096A1}" type="slidenum">
              <a:rPr lang="en-US" altLang="en-US" sz="1400"/>
              <a:pPr>
                <a:spcBef>
                  <a:spcPct val="0"/>
                </a:spcBef>
                <a:buClrTx/>
                <a:buSzTx/>
                <a:buFontTx/>
                <a:buNone/>
              </a:pPr>
              <a:t>25</a:t>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3556" name="Rectangle 3"/>
          <p:cNvSpPr>
            <a:spLocks noGrp="1" noChangeArrowheads="1"/>
          </p:cNvSpPr>
          <p:nvPr>
            <p:ph type="body" idx="1"/>
          </p:nvPr>
        </p:nvSpPr>
        <p:spPr>
          <a:xfrm>
            <a:off x="685800" y="1371600"/>
            <a:ext cx="7467600" cy="4953000"/>
          </a:xfrm>
        </p:spPr>
        <p:txBody>
          <a:bodyPr/>
          <a:lstStyle/>
          <a:p>
            <a:pPr marL="0" indent="0">
              <a:spcBef>
                <a:spcPct val="50000"/>
              </a:spcBef>
              <a:buFont typeface="Monotype Sorts"/>
              <a:buNone/>
            </a:pPr>
            <a:r>
              <a:rPr lang="en-US" altLang="en-US" smtClean="0">
                <a:cs typeface="Times New Roman" panose="02020603050405020304" pitchFamily="18" charset="0"/>
              </a:rPr>
              <a:t>Inner classes can make programs simple and concise. </a:t>
            </a:r>
          </a:p>
          <a:p>
            <a:pPr marL="0" indent="0">
              <a:spcBef>
                <a:spcPct val="50000"/>
              </a:spcBef>
              <a:buFont typeface="Monotype Sorts"/>
              <a:buNone/>
            </a:pPr>
            <a:r>
              <a:rPr lang="en-US" altLang="en-US" smtClean="0">
                <a:cs typeface="Times New Roman" panose="02020603050405020304" pitchFamily="18" charset="0"/>
              </a:rPr>
              <a:t>An inner class supports the work of its containing outer class and is compiled into a class named </a:t>
            </a:r>
            <a:r>
              <a:rPr lang="en-US" altLang="en-US" i="1" smtClean="0">
                <a:cs typeface="Times New Roman" panose="02020603050405020304" pitchFamily="18" charset="0"/>
              </a:rPr>
              <a:t>OuterClassName</a:t>
            </a:r>
            <a:r>
              <a:rPr lang="en-US" altLang="en-US" smtClean="0">
                <a:cs typeface="Times New Roman" panose="02020603050405020304" pitchFamily="18" charset="0"/>
              </a:rPr>
              <a:t>$</a:t>
            </a:r>
            <a:r>
              <a:rPr lang="en-US" altLang="en-US" i="1" smtClean="0">
                <a:cs typeface="Times New Roman" panose="02020603050405020304" pitchFamily="18" charset="0"/>
              </a:rPr>
              <a:t>InnerClassName</a:t>
            </a:r>
            <a:r>
              <a:rPr lang="en-US" altLang="en-US" smtClean="0">
                <a:cs typeface="Times New Roman" panose="02020603050405020304" pitchFamily="18" charset="0"/>
              </a:rPr>
              <a:t>.class. For example, the inner class InnerClass in OuterClass is compiled into </a:t>
            </a:r>
            <a:r>
              <a:rPr lang="en-US" altLang="en-US" i="1" smtClean="0">
                <a:cs typeface="Times New Roman" panose="02020603050405020304" pitchFamily="18" charset="0"/>
              </a:rPr>
              <a:t>OuterClass$InnerClass</a:t>
            </a:r>
            <a:r>
              <a:rPr lang="en-US" altLang="en-US" smtClean="0">
                <a:cs typeface="Times New Roman" panose="02020603050405020304" pitchFamily="18" charset="0"/>
              </a:rPr>
              <a:t>.class</a:t>
            </a:r>
            <a:r>
              <a:rPr lang="en-US" altLang="en-US" smtClean="0">
                <a:latin typeface="Courier" charset="0"/>
                <a:cs typeface="Times New Roman" panose="02020603050405020304" pitchFamily="18" charset="0"/>
              </a:rPr>
              <a:t>.</a:t>
            </a:r>
            <a:endParaRPr lang="en-US" altLang="en-US" smtClean="0"/>
          </a:p>
        </p:txBody>
      </p:sp>
    </p:spTree>
    <p:extLst>
      <p:ext uri="{BB962C8B-B14F-4D97-AF65-F5344CB8AC3E}">
        <p14:creationId xmlns:p14="http://schemas.microsoft.com/office/powerpoint/2010/main" val="280654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3E5C27-E2A2-40C1-933A-441D509DA6DF}" type="slidenum">
              <a:rPr lang="en-US" altLang="en-US" sz="1400"/>
              <a:pPr>
                <a:spcBef>
                  <a:spcPct val="0"/>
                </a:spcBef>
                <a:buClrTx/>
                <a:buSzTx/>
                <a:buFontTx/>
                <a:buNone/>
              </a:pPr>
              <a:t>26</a:t>
            </a:fld>
            <a:endParaRPr lang="en-US" altLang="en-US" sz="1400"/>
          </a:p>
        </p:txBody>
      </p:sp>
      <p:sp>
        <p:nvSpPr>
          <p:cNvPr id="24579"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4580" name="Rectangle 3"/>
          <p:cNvSpPr>
            <a:spLocks noGrp="1" noChangeArrowheads="1"/>
          </p:cNvSpPr>
          <p:nvPr>
            <p:ph type="body" idx="1"/>
          </p:nvPr>
        </p:nvSpPr>
        <p:spPr>
          <a:xfrm>
            <a:off x="685800" y="1371600"/>
            <a:ext cx="7467600" cy="4953000"/>
          </a:xfrm>
        </p:spPr>
        <p:txBody>
          <a:bodyPr/>
          <a:lstStyle/>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public, protected, or private subject to the same visibility rules applied to a member of the class. </a:t>
            </a:r>
          </a:p>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static. A static inner class can be accessed using the outer class name. A static inner class cannot access nonstatic members of the outer class</a:t>
            </a:r>
            <a:r>
              <a:rPr lang="en-US" altLang="en-US" smtClean="0">
                <a:latin typeface="Courier" charset="0"/>
                <a:cs typeface="Times New Roman" panose="02020603050405020304" pitchFamily="18" charset="0"/>
              </a:rPr>
              <a:t> </a:t>
            </a:r>
          </a:p>
        </p:txBody>
      </p:sp>
    </p:spTree>
    <p:extLst>
      <p:ext uri="{BB962C8B-B14F-4D97-AF65-F5344CB8AC3E}">
        <p14:creationId xmlns:p14="http://schemas.microsoft.com/office/powerpoint/2010/main" val="3383026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83D49D-63F9-4D6D-86AF-0F34F8F7D97D}" type="slidenum">
              <a:rPr lang="en-US" altLang="en-US" sz="1400"/>
              <a:pPr>
                <a:spcBef>
                  <a:spcPct val="0"/>
                </a:spcBef>
                <a:buClrTx/>
                <a:buSzTx/>
                <a:buFontTx/>
                <a:buNone/>
              </a:pPr>
              <a:t>27</a:t>
            </a:fld>
            <a:endParaRPr lang="en-US" altLang="en-US" sz="1400"/>
          </a:p>
        </p:txBody>
      </p:sp>
      <p:sp>
        <p:nvSpPr>
          <p:cNvPr id="25603" name="Rectangle 2"/>
          <p:cNvSpPr>
            <a:spLocks noGrp="1" noChangeArrowheads="1"/>
          </p:cNvSpPr>
          <p:nvPr>
            <p:ph type="title"/>
          </p:nvPr>
        </p:nvSpPr>
        <p:spPr>
          <a:xfrm>
            <a:off x="685800" y="381000"/>
            <a:ext cx="7772400" cy="666750"/>
          </a:xfrm>
        </p:spPr>
        <p:txBody>
          <a:bodyPr/>
          <a:lstStyle/>
          <a:p>
            <a:r>
              <a:rPr lang="en-US" altLang="en-US" sz="4000" smtClean="0"/>
              <a:t>Anonymous Inner Classes</a:t>
            </a:r>
          </a:p>
        </p:txBody>
      </p:sp>
      <p:sp>
        <p:nvSpPr>
          <p:cNvPr id="25604" name="Rectangle 3"/>
          <p:cNvSpPr>
            <a:spLocks noGrp="1" noChangeArrowheads="1"/>
          </p:cNvSpPr>
          <p:nvPr>
            <p:ph type="body" idx="1"/>
          </p:nvPr>
        </p:nvSpPr>
        <p:spPr>
          <a:xfrm>
            <a:off x="304800" y="1295400"/>
            <a:ext cx="8382000" cy="4953000"/>
          </a:xfrm>
        </p:spPr>
        <p:txBody>
          <a:bodyPr>
            <a:normAutofit fontScale="92500"/>
          </a:bodyPr>
          <a:lstStyle/>
          <a:p>
            <a:pPr>
              <a:buFont typeface="Wingdings" panose="05000000000000000000" pitchFamily="2" charset="2"/>
              <a:buChar char="q"/>
            </a:pPr>
            <a:r>
              <a:rPr lang="en-US" altLang="en-US" sz="2400" smtClean="0"/>
              <a:t>An anonymous inner class must always extend a superclass or implement an interface, but it cannot have an explicit extends or implements clause. </a:t>
            </a:r>
          </a:p>
          <a:p>
            <a:pPr>
              <a:buFont typeface="Wingdings" panose="05000000000000000000" pitchFamily="2" charset="2"/>
              <a:buChar char="q"/>
            </a:pPr>
            <a:r>
              <a:rPr lang="en-US" altLang="en-US" sz="2400" smtClean="0"/>
              <a:t>An anonymous inner class must implement all the abstract methods in the superclass or in the interface. </a:t>
            </a:r>
          </a:p>
          <a:p>
            <a:pPr>
              <a:buFont typeface="Wingdings" panose="05000000000000000000" pitchFamily="2" charset="2"/>
              <a:buChar char="q"/>
            </a:pPr>
            <a:r>
              <a:rPr lang="en-US" altLang="en-US" sz="2400" smtClean="0"/>
              <a:t>An anonymous inner class always uses the no-arg constructor from its superclass to create an instance. If an anonymous inner class implements an interface, the constructor is Object().</a:t>
            </a:r>
          </a:p>
          <a:p>
            <a:pPr>
              <a:buFont typeface="Wingdings" panose="05000000000000000000" pitchFamily="2" charset="2"/>
              <a:buChar char="q"/>
            </a:pPr>
            <a:r>
              <a:rPr lang="en-US" altLang="en-US" sz="2400" smtClean="0"/>
              <a:t>An anonymous inner class is compiled into a class named OuterClassName$</a:t>
            </a:r>
            <a:r>
              <a:rPr lang="en-US" altLang="en-US" sz="2400" i="1" smtClean="0"/>
              <a:t>n</a:t>
            </a:r>
            <a:r>
              <a:rPr lang="en-US" altLang="en-US" sz="2400" smtClean="0"/>
              <a:t>.class. For example, if the outer class Test has two anonymous inner classes, these two classes are compiled into Test$1.class and Test$2.class.</a:t>
            </a:r>
          </a:p>
        </p:txBody>
      </p:sp>
    </p:spTree>
    <p:extLst>
      <p:ext uri="{BB962C8B-B14F-4D97-AF65-F5344CB8AC3E}">
        <p14:creationId xmlns:p14="http://schemas.microsoft.com/office/powerpoint/2010/main" val="1956024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54A629-2D5D-4AE8-987D-8FCE4F6BCE8F}" type="slidenum">
              <a:rPr lang="en-US" altLang="en-US" sz="1400"/>
              <a:pPr>
                <a:spcBef>
                  <a:spcPct val="0"/>
                </a:spcBef>
                <a:buClrTx/>
                <a:buSzTx/>
                <a:buFontTx/>
                <a:buNone/>
              </a:pPr>
              <a:t>28</a:t>
            </a:fld>
            <a:endParaRPr lang="en-US" altLang="en-US" sz="1400"/>
          </a:p>
        </p:txBody>
      </p:sp>
      <p:sp>
        <p:nvSpPr>
          <p:cNvPr id="26627"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26628" name="Rectangle 3"/>
          <p:cNvSpPr>
            <a:spLocks noGrp="1" noChangeArrowheads="1"/>
          </p:cNvSpPr>
          <p:nvPr>
            <p:ph type="body" idx="1"/>
          </p:nvPr>
        </p:nvSpPr>
        <p:spPr>
          <a:xfrm>
            <a:off x="304800" y="1295400"/>
            <a:ext cx="8382000" cy="2590800"/>
          </a:xfrm>
        </p:spPr>
        <p:txBody>
          <a:bodyPr>
            <a:normAutofit lnSpcReduction="10000"/>
          </a:bodyPr>
          <a:lstStyle/>
          <a:p>
            <a:pPr>
              <a:spcBef>
                <a:spcPct val="0"/>
              </a:spcBef>
              <a:buFont typeface="Monotype Sorts"/>
              <a:buNone/>
            </a:pPr>
            <a:r>
              <a:rPr lang="en-US" altLang="en-US" sz="2800" smtClean="0"/>
              <a:t>	Inner class listeners can be shortened using anonymous inner classes. An </a:t>
            </a:r>
            <a:r>
              <a:rPr lang="en-US" altLang="en-US" sz="2800" i="1" smtClean="0"/>
              <a:t>anonymous inner class</a:t>
            </a:r>
            <a:r>
              <a:rPr lang="en-US" altLang="en-US" sz="2800" smtClean="0"/>
              <a:t> is an inner class without a name. It combines declaring an inner class and creating an instance of the class in one step. An anonymous inner class is declared as follows:</a:t>
            </a:r>
          </a:p>
        </p:txBody>
      </p:sp>
      <p:sp>
        <p:nvSpPr>
          <p:cNvPr id="26629" name="Text Box 4"/>
          <p:cNvSpPr txBox="1">
            <a:spLocks noChangeArrowheads="1"/>
          </p:cNvSpPr>
          <p:nvPr/>
        </p:nvSpPr>
        <p:spPr bwMode="auto">
          <a:xfrm>
            <a:off x="533400" y="3978275"/>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t>new</a:t>
            </a:r>
            <a:r>
              <a:rPr lang="en-US" altLang="en-US" sz="2400" dirty="0"/>
              <a:t> </a:t>
            </a:r>
            <a:r>
              <a:rPr lang="en-US" altLang="en-US" sz="2400" dirty="0" err="1"/>
              <a:t>SuperClassName</a:t>
            </a:r>
            <a:r>
              <a:rPr lang="en-US" altLang="en-US" sz="2400" dirty="0"/>
              <a:t>/</a:t>
            </a:r>
            <a:r>
              <a:rPr lang="en-US" altLang="en-US" sz="2400" dirty="0" err="1"/>
              <a:t>InterfaceName</a:t>
            </a:r>
            <a:r>
              <a:rPr lang="en-US" altLang="en-US" sz="2400" dirty="0"/>
              <a:t>() {</a:t>
            </a:r>
          </a:p>
          <a:p>
            <a:pPr>
              <a:spcBef>
                <a:spcPct val="0"/>
              </a:spcBef>
              <a:buClrTx/>
              <a:buSzTx/>
              <a:buFontTx/>
              <a:buNone/>
            </a:pPr>
            <a:r>
              <a:rPr lang="en-US" altLang="en-US" sz="2400" dirty="0"/>
              <a:t>  // Implement or override methods in superclass or interface</a:t>
            </a:r>
          </a:p>
          <a:p>
            <a:pPr>
              <a:spcBef>
                <a:spcPct val="0"/>
              </a:spcBef>
              <a:buClrTx/>
              <a:buSzTx/>
              <a:buFontTx/>
              <a:buNone/>
            </a:pPr>
            <a:r>
              <a:rPr lang="en-US" altLang="en-US" sz="2400" dirty="0"/>
              <a:t>  // Other methods if necessary</a:t>
            </a:r>
          </a:p>
          <a:p>
            <a:pPr>
              <a:spcBef>
                <a:spcPct val="0"/>
              </a:spcBef>
              <a:buClrTx/>
              <a:buSzTx/>
              <a:buFontTx/>
              <a:buNone/>
            </a:pPr>
            <a:r>
              <a:rPr lang="en-US" altLang="en-US" sz="2400" dirty="0"/>
              <a:t>}</a:t>
            </a:r>
          </a:p>
        </p:txBody>
      </p:sp>
    </p:spTree>
    <p:extLst>
      <p:ext uri="{BB962C8B-B14F-4D97-AF65-F5344CB8AC3E}">
        <p14:creationId xmlns:p14="http://schemas.microsoft.com/office/powerpoint/2010/main" val="1230141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0E4A43-722E-4995-8985-4153915B5434}" type="slidenum">
              <a:rPr lang="en-US" altLang="en-US" sz="1400"/>
              <a:pPr>
                <a:spcBef>
                  <a:spcPct val="0"/>
                </a:spcBef>
                <a:buClrTx/>
                <a:buSzTx/>
                <a:buFontTx/>
                <a:buNone/>
              </a:pPr>
              <a:t>29</a:t>
            </a:fld>
            <a:endParaRPr lang="en-US" altLang="en-US" sz="1400"/>
          </a:p>
        </p:txBody>
      </p:sp>
      <p:sp>
        <p:nvSpPr>
          <p:cNvPr id="27651"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AnonymousHandlerDemo</a:t>
            </a:r>
            <a:endParaRPr lang="en-US" dirty="0">
              <a:solidFill>
                <a:schemeClr val="accent1"/>
              </a:solidFill>
            </a:endParaRPr>
          </a:p>
        </p:txBody>
      </p:sp>
      <p:sp>
        <p:nvSpPr>
          <p:cNvPr id="27655"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7656"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5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495800"/>
            <a:ext cx="28384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2765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1371600"/>
            <a:ext cx="90678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339741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a:t>
            </a:r>
            <a:br>
              <a:rPr lang="en-US" dirty="0" smtClean="0"/>
            </a:br>
            <a:endParaRPr lang="en-US" dirty="0"/>
          </a:p>
        </p:txBody>
      </p:sp>
      <p:sp>
        <p:nvSpPr>
          <p:cNvPr id="3" name="Content Placeholder 2"/>
          <p:cNvSpPr>
            <a:spLocks noGrp="1"/>
          </p:cNvSpPr>
          <p:nvPr>
            <p:ph idx="1"/>
          </p:nvPr>
        </p:nvSpPr>
        <p:spPr>
          <a:xfrm>
            <a:off x="415925" y="1201490"/>
            <a:ext cx="8308975" cy="5046909"/>
          </a:xfrm>
        </p:spPr>
        <p:txBody>
          <a:bodyPr>
            <a:noAutofit/>
          </a:bodyPr>
          <a:lstStyle/>
          <a:p>
            <a:pPr marL="400050" indent="-400050">
              <a:lnSpc>
                <a:spcPct val="120000"/>
              </a:lnSpc>
            </a:pPr>
            <a:r>
              <a:rPr lang="en-US" dirty="0" smtClean="0"/>
              <a:t>To </a:t>
            </a:r>
            <a:r>
              <a:rPr lang="en-US" dirty="0"/>
              <a:t>describe events, event sources, and event classes </a:t>
            </a:r>
            <a:endParaRPr lang="en-US" dirty="0" smtClean="0"/>
          </a:p>
          <a:p>
            <a:pPr marL="400050" indent="-400050">
              <a:lnSpc>
                <a:spcPct val="120000"/>
              </a:lnSpc>
            </a:pPr>
            <a:r>
              <a:rPr lang="en-US" dirty="0" smtClean="0"/>
              <a:t>To </a:t>
            </a:r>
            <a:r>
              <a:rPr lang="en-US" dirty="0"/>
              <a:t>define </a:t>
            </a:r>
            <a:r>
              <a:rPr lang="en-US" dirty="0" smtClean="0"/>
              <a:t>handler </a:t>
            </a:r>
            <a:r>
              <a:rPr lang="en-US" dirty="0"/>
              <a:t>classes, register </a:t>
            </a:r>
            <a:r>
              <a:rPr lang="en-US" dirty="0" smtClean="0"/>
              <a:t>handler objects </a:t>
            </a:r>
            <a:r>
              <a:rPr lang="en-US" dirty="0"/>
              <a:t>with the source object, and write the code to handle </a:t>
            </a:r>
            <a:r>
              <a:rPr lang="en-US" dirty="0" smtClean="0"/>
              <a:t>events</a:t>
            </a:r>
            <a:endParaRPr lang="en-US" dirty="0"/>
          </a:p>
          <a:p>
            <a:pPr marL="400050" indent="-400050">
              <a:lnSpc>
                <a:spcPct val="120000"/>
              </a:lnSpc>
            </a:pPr>
            <a:r>
              <a:rPr lang="en-US" dirty="0" smtClean="0"/>
              <a:t>To </a:t>
            </a:r>
            <a:r>
              <a:rPr lang="en-US" dirty="0"/>
              <a:t>write programs to deal with </a:t>
            </a:r>
            <a:r>
              <a:rPr lang="en-US" b="1" dirty="0" err="1"/>
              <a:t>MouseEvent</a:t>
            </a:r>
            <a:r>
              <a:rPr lang="en-US" dirty="0" err="1"/>
              <a:t>s</a:t>
            </a:r>
            <a:r>
              <a:rPr lang="en-US" dirty="0"/>
              <a:t> </a:t>
            </a:r>
            <a:endParaRPr lang="en-US" dirty="0" smtClean="0"/>
          </a:p>
          <a:p>
            <a:pPr marL="400050" indent="-400050">
              <a:lnSpc>
                <a:spcPct val="120000"/>
              </a:lnSpc>
            </a:pPr>
            <a:r>
              <a:rPr lang="en-US" dirty="0" smtClean="0"/>
              <a:t>To </a:t>
            </a:r>
            <a:r>
              <a:rPr lang="en-US" dirty="0"/>
              <a:t>write programs to deal with </a:t>
            </a:r>
            <a:r>
              <a:rPr lang="en-US" b="1" dirty="0" err="1"/>
              <a:t>KeyEvent</a:t>
            </a:r>
            <a:r>
              <a:rPr lang="en-US" dirty="0" err="1"/>
              <a:t>s</a:t>
            </a:r>
            <a:r>
              <a:rPr lang="en-US" dirty="0"/>
              <a:t> </a:t>
            </a:r>
            <a:endParaRPr lang="en-US" dirty="0" smtClean="0"/>
          </a:p>
          <a:p>
            <a:pPr marL="400050" indent="-400050">
              <a:lnSpc>
                <a:spcPct val="120000"/>
              </a:lnSpc>
            </a:pPr>
            <a:r>
              <a:rPr lang="en-US" dirty="0" smtClean="0"/>
              <a:t>To </a:t>
            </a:r>
            <a:r>
              <a:rPr lang="en-US" dirty="0"/>
              <a:t>use the </a:t>
            </a:r>
            <a:r>
              <a:rPr lang="en-US" b="1" dirty="0" smtClean="0"/>
              <a:t>Animation, Transitions and Timeline classes</a:t>
            </a:r>
            <a:endParaRPr lang="en-US" dirty="0"/>
          </a:p>
        </p:txBody>
      </p:sp>
      <p:sp>
        <p:nvSpPr>
          <p:cNvPr id="4" name="TextBox 3"/>
          <p:cNvSpPr txBox="1"/>
          <p:nvPr/>
        </p:nvSpPr>
        <p:spPr>
          <a:xfrm>
            <a:off x="3144589" y="187448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56570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DFB6A7-1EEE-44F9-A960-D3CD022A6784}" type="slidenum">
              <a:rPr lang="en-US" altLang="en-US" sz="1400"/>
              <a:pPr>
                <a:spcBef>
                  <a:spcPct val="0"/>
                </a:spcBef>
                <a:buClrTx/>
                <a:buSzTx/>
                <a:buFontTx/>
                <a:buNone/>
              </a:pPr>
              <a:t>30</a:t>
            </a:fld>
            <a:endParaRPr lang="en-US" altLang="en-US" sz="1400"/>
          </a:p>
        </p:txBody>
      </p:sp>
      <p:sp>
        <p:nvSpPr>
          <p:cNvPr id="28675" name="Rectangle 2"/>
          <p:cNvSpPr>
            <a:spLocks noGrp="1" noChangeArrowheads="1"/>
          </p:cNvSpPr>
          <p:nvPr>
            <p:ph type="title"/>
          </p:nvPr>
        </p:nvSpPr>
        <p:spPr>
          <a:xfrm>
            <a:off x="304800" y="228600"/>
            <a:ext cx="8458200" cy="1295400"/>
          </a:xfrm>
        </p:spPr>
        <p:txBody>
          <a:bodyPr/>
          <a:lstStyle/>
          <a:p>
            <a:r>
              <a:rPr lang="en-US" altLang="en-US" smtClean="0"/>
              <a:t>Simplifying Event Handing Using Lambda Expressions</a:t>
            </a:r>
          </a:p>
        </p:txBody>
      </p:sp>
      <p:sp>
        <p:nvSpPr>
          <p:cNvPr id="28676" name="Rectangle 3"/>
          <p:cNvSpPr>
            <a:spLocks noGrp="1" noChangeArrowheads="1"/>
          </p:cNvSpPr>
          <p:nvPr>
            <p:ph type="body" idx="1"/>
          </p:nvPr>
        </p:nvSpPr>
        <p:spPr>
          <a:xfrm>
            <a:off x="228600" y="1676400"/>
            <a:ext cx="8686800" cy="2667000"/>
          </a:xfrm>
        </p:spPr>
        <p:txBody>
          <a:bodyPr/>
          <a:lstStyle/>
          <a:p>
            <a:pPr marL="0" indent="0">
              <a:buFont typeface="Monotype Sorts"/>
              <a:buNone/>
            </a:pPr>
            <a:r>
              <a:rPr lang="en-US" altLang="en-US" sz="2800" i="1" smtClean="0"/>
              <a:t>Lambda expression</a:t>
            </a:r>
            <a:r>
              <a:rPr lang="en-US" altLang="en-US" sz="2800" smtClean="0"/>
              <a:t> is a new feature in Java 8. Lambda expressions can be viewed as an anonymous method with a concise syntax. For example, the following code in (a) can be greatly simplified using a lambda expression in (b) in three lines.</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8679" name="Object 4"/>
          <p:cNvGraphicFramePr>
            <a:graphicFrameLocks noChangeAspect="1"/>
          </p:cNvGraphicFramePr>
          <p:nvPr/>
        </p:nvGraphicFramePr>
        <p:xfrm>
          <a:off x="128588" y="3886200"/>
          <a:ext cx="8886825" cy="2438400"/>
        </p:xfrm>
        <a:graphic>
          <a:graphicData uri="http://schemas.openxmlformats.org/presentationml/2006/ole">
            <mc:AlternateContent xmlns:mc="http://schemas.openxmlformats.org/markup-compatibility/2006">
              <mc:Choice xmlns:v="urn:schemas-microsoft-com:vml" Requires="v">
                <p:oleObj spid="_x0000_s27650" name="Picture" r:id="rId3" imgW="4799841" imgH="1312361" progId="Word.Picture.8">
                  <p:embed/>
                </p:oleObj>
              </mc:Choice>
              <mc:Fallback>
                <p:oleObj name="Picture" r:id="rId3" imgW="4799841" imgH="131236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3886200"/>
                        <a:ext cx="8886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8539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5C55E4-2EBD-4A0E-A630-522B1FAC96F7}" type="slidenum">
              <a:rPr lang="en-US" altLang="en-US" sz="1400"/>
              <a:pPr>
                <a:spcBef>
                  <a:spcPct val="0"/>
                </a:spcBef>
                <a:buClrTx/>
                <a:buSzTx/>
                <a:buFontTx/>
                <a:buNone/>
              </a:pPr>
              <a:t>31</a:t>
            </a:fld>
            <a:endParaRPr lang="en-US" altLang="en-US" sz="1400"/>
          </a:p>
        </p:txBody>
      </p:sp>
      <p:sp>
        <p:nvSpPr>
          <p:cNvPr id="29699" name="Rectangle 2"/>
          <p:cNvSpPr>
            <a:spLocks noGrp="1" noChangeArrowheads="1"/>
          </p:cNvSpPr>
          <p:nvPr>
            <p:ph type="title"/>
          </p:nvPr>
        </p:nvSpPr>
        <p:spPr>
          <a:xfrm>
            <a:off x="152400" y="381000"/>
            <a:ext cx="8763000" cy="666750"/>
          </a:xfrm>
        </p:spPr>
        <p:txBody>
          <a:bodyPr/>
          <a:lstStyle/>
          <a:p>
            <a:r>
              <a:rPr lang="en-US" altLang="en-US" sz="4200" smtClean="0"/>
              <a:t>Basic Syntax for a Lambda Expression</a:t>
            </a:r>
          </a:p>
        </p:txBody>
      </p:sp>
      <p:sp>
        <p:nvSpPr>
          <p:cNvPr id="29700"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smtClean="0"/>
              <a:t>The basic syntax for a lambda expression is either</a:t>
            </a:r>
          </a:p>
          <a:p>
            <a:pPr marL="0" indent="0">
              <a:buFont typeface="Monotype Sorts"/>
              <a:buNone/>
            </a:pPr>
            <a:r>
              <a:rPr lang="en-US" altLang="en-US" smtClean="0"/>
              <a:t>  (type1 param1, type2 param2, ...) -&gt; expression</a:t>
            </a:r>
          </a:p>
          <a:p>
            <a:pPr marL="0" indent="0">
              <a:buFont typeface="Monotype Sorts"/>
              <a:buNone/>
            </a:pPr>
            <a:r>
              <a:rPr lang="en-US" altLang="en-US" smtClean="0"/>
              <a:t>or</a:t>
            </a:r>
          </a:p>
          <a:p>
            <a:pPr marL="0" indent="0">
              <a:buFont typeface="Monotype Sorts"/>
              <a:buNone/>
            </a:pPr>
            <a:r>
              <a:rPr lang="en-US" altLang="en-US" smtClean="0"/>
              <a:t>  (type1 param1, type2 param2, ...) -&gt; { statements; }</a:t>
            </a:r>
          </a:p>
          <a:p>
            <a:pPr marL="0" indent="0">
              <a:buFont typeface="Monotype Sorts"/>
              <a:buNone/>
            </a:pPr>
            <a:endParaRPr lang="en-US" altLang="en-US" smtClean="0"/>
          </a:p>
          <a:p>
            <a:pPr marL="0" indent="0">
              <a:buFont typeface="Monotype Sorts"/>
              <a:buNone/>
            </a:pPr>
            <a:r>
              <a:rPr lang="en-US" altLang="en-US" smtClean="0"/>
              <a:t>The data type for a parameter may be explicitly declared or implicitly inferred by the compiler. The parentheses can be omitted if there is only one parameter without an explicit data type. </a:t>
            </a:r>
          </a:p>
        </p:txBody>
      </p:sp>
    </p:spTree>
    <p:extLst>
      <p:ext uri="{BB962C8B-B14F-4D97-AF65-F5344CB8AC3E}">
        <p14:creationId xmlns:p14="http://schemas.microsoft.com/office/powerpoint/2010/main" val="85419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A580B2-3F95-44F7-95D8-9AB3C794BB99}" type="slidenum">
              <a:rPr lang="en-US" altLang="en-US" sz="1400"/>
              <a:pPr>
                <a:spcBef>
                  <a:spcPct val="0"/>
                </a:spcBef>
                <a:buClrTx/>
                <a:buSzTx/>
                <a:buFontTx/>
                <a:buNone/>
              </a:pPr>
              <a:t>32</a:t>
            </a:fld>
            <a:endParaRPr lang="en-US" altLang="en-US" sz="1400"/>
          </a:p>
        </p:txBody>
      </p:sp>
      <p:sp>
        <p:nvSpPr>
          <p:cNvPr id="30723" name="Rectangle 2"/>
          <p:cNvSpPr>
            <a:spLocks noGrp="1" noChangeArrowheads="1"/>
          </p:cNvSpPr>
          <p:nvPr>
            <p:ph type="title"/>
          </p:nvPr>
        </p:nvSpPr>
        <p:spPr>
          <a:xfrm>
            <a:off x="76200" y="381000"/>
            <a:ext cx="8991600" cy="666750"/>
          </a:xfrm>
        </p:spPr>
        <p:txBody>
          <a:bodyPr/>
          <a:lstStyle/>
          <a:p>
            <a:r>
              <a:rPr lang="en-US" altLang="en-US" sz="4200" smtClean="0"/>
              <a:t>Single Abstract Method Interface (SAM)</a:t>
            </a:r>
          </a:p>
        </p:txBody>
      </p:sp>
      <p:sp>
        <p:nvSpPr>
          <p:cNvPr id="30724"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smtClean="0"/>
              <a:t>The statements in the lambda expression is all for that method. If it contains multiple methods, the compiler will not be able to compile the lambda expression. So, for the compiler to understand lambda expressions, the interface must contain exactly one abstract method. Such an interface is known as a </a:t>
            </a:r>
            <a:r>
              <a:rPr lang="en-US" altLang="en-US" i="1" smtClean="0"/>
              <a:t>functional interface</a:t>
            </a:r>
            <a:r>
              <a:rPr lang="en-US" altLang="en-US" smtClean="0"/>
              <a:t>, or a </a:t>
            </a:r>
            <a:r>
              <a:rPr lang="en-US" altLang="en-US" i="1" smtClean="0"/>
              <a:t>Single Abstract Method</a:t>
            </a:r>
            <a:r>
              <a:rPr lang="en-US" altLang="en-US" smtClean="0"/>
              <a:t> (SAM) interface. </a:t>
            </a:r>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AnonymousHandlerDemo</a:t>
            </a:r>
            <a:endParaRPr lang="en-US" dirty="0">
              <a:solidFill>
                <a:schemeClr val="accent1"/>
              </a:solidFill>
            </a:endParaRPr>
          </a:p>
        </p:txBody>
      </p:sp>
      <p:sp>
        <p:nvSpPr>
          <p:cNvPr id="30726"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27"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422973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8C3654-606A-4BA4-BD0D-ECA7158BE011}" type="slidenum">
              <a:rPr lang="en-US" altLang="en-US" sz="1400"/>
              <a:pPr>
                <a:spcBef>
                  <a:spcPct val="0"/>
                </a:spcBef>
                <a:buClrTx/>
                <a:buSzTx/>
                <a:buFontTx/>
                <a:buNone/>
              </a:pPr>
              <a:t>33</a:t>
            </a:fld>
            <a:endParaRPr lang="en-US" altLang="en-US" sz="1400"/>
          </a:p>
        </p:txBody>
      </p:sp>
      <p:sp>
        <p:nvSpPr>
          <p:cNvPr id="31747" name="Rectangle 2"/>
          <p:cNvSpPr>
            <a:spLocks noGrp="1" noChangeArrowheads="1"/>
          </p:cNvSpPr>
          <p:nvPr>
            <p:ph type="title"/>
          </p:nvPr>
        </p:nvSpPr>
        <p:spPr>
          <a:xfrm>
            <a:off x="304800" y="381000"/>
            <a:ext cx="8686800" cy="685800"/>
          </a:xfrm>
        </p:spPr>
        <p:txBody>
          <a:bodyPr/>
          <a:lstStyle/>
          <a:p>
            <a:r>
              <a:rPr lang="en-US" altLang="en-US" smtClean="0"/>
              <a:t>Problem: Loan Calculator</a:t>
            </a:r>
            <a:endParaRPr lang="en-US" altLang="en-US" u="sng" smtClean="0">
              <a:solidFill>
                <a:schemeClr val="tx1"/>
              </a:solidFill>
              <a:latin typeface="Book Antiqua" panose="02040602050305030304" pitchFamily="18" charset="0"/>
            </a:endParaRPr>
          </a:p>
        </p:txBody>
      </p:sp>
      <p:sp>
        <p:nvSpPr>
          <p:cNvPr id="337928" name="AutoShape 8">
            <a:hlinkClick r:id="" action="ppaction://noaction" highlightClick="1"/>
          </p:cNvPr>
          <p:cNvSpPr>
            <a:spLocks noChangeArrowheads="1"/>
          </p:cNvSpPr>
          <p:nvPr/>
        </p:nvSpPr>
        <p:spPr bwMode="auto">
          <a:xfrm>
            <a:off x="5029200" y="45720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LoanCalculator</a:t>
            </a:r>
            <a:endParaRPr lang="en-US">
              <a:solidFill>
                <a:schemeClr val="accent1"/>
              </a:solidFill>
            </a:endParaRPr>
          </a:p>
        </p:txBody>
      </p:sp>
      <p:sp>
        <p:nvSpPr>
          <p:cNvPr id="31749" name="AutoShape 9">
            <a:hlinkClick r:id="rId3" action="ppaction://program" highlightClick="1"/>
          </p:cNvPr>
          <p:cNvSpPr>
            <a:spLocks noChangeArrowheads="1"/>
          </p:cNvSpPr>
          <p:nvPr/>
        </p:nvSpPr>
        <p:spPr bwMode="auto">
          <a:xfrm>
            <a:off x="5029200" y="5334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1750" name="AutoShape 11">
            <a:hlinkClick r:id="rId4" highlightClick="1"/>
          </p:cNvPr>
          <p:cNvSpPr>
            <a:spLocks noChangeArrowheads="1"/>
          </p:cNvSpPr>
          <p:nvPr/>
        </p:nvSpPr>
        <p:spPr bwMode="auto">
          <a:xfrm>
            <a:off x="44196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92759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E94C3E-BA35-4B90-BE26-7C02920D9BD3}" type="slidenum">
              <a:rPr lang="en-US" altLang="en-US" sz="1400"/>
              <a:pPr>
                <a:spcBef>
                  <a:spcPct val="0"/>
                </a:spcBef>
                <a:buClrTx/>
                <a:buSzTx/>
                <a:buFontTx/>
                <a:buNone/>
              </a:pPr>
              <a:t>34</a:t>
            </a:fld>
            <a:endParaRPr lang="en-US" altLang="en-US" sz="1400"/>
          </a:p>
        </p:txBody>
      </p:sp>
      <p:sp>
        <p:nvSpPr>
          <p:cNvPr id="32771" name="Rectangle 2"/>
          <p:cNvSpPr>
            <a:spLocks noGrp="1" noChangeArrowheads="1"/>
          </p:cNvSpPr>
          <p:nvPr>
            <p:ph type="title"/>
          </p:nvPr>
        </p:nvSpPr>
        <p:spPr>
          <a:xfrm>
            <a:off x="685800" y="304800"/>
            <a:ext cx="7772400" cy="609600"/>
          </a:xfrm>
        </p:spPr>
        <p:txBody>
          <a:bodyPr/>
          <a:lstStyle/>
          <a:p>
            <a:r>
              <a:rPr lang="en-US" altLang="en-US" smtClean="0"/>
              <a:t>MouseEvent</a:t>
            </a:r>
            <a:endParaRPr lang="en-US" altLang="en-US" smtClean="0">
              <a:solidFill>
                <a:schemeClr val="tx1"/>
              </a:solidFill>
            </a:endParaRPr>
          </a:p>
        </p:txBody>
      </p:sp>
      <p:sp>
        <p:nvSpPr>
          <p:cNvPr id="32772"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MouseEventDemo</a:t>
            </a:r>
            <a:endParaRPr lang="en-US" dirty="0">
              <a:solidFill>
                <a:schemeClr val="accent1"/>
              </a:solidFill>
            </a:endParaRPr>
          </a:p>
        </p:txBody>
      </p:sp>
      <p:sp>
        <p:nvSpPr>
          <p:cNvPr id="32776"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2777"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1552575"/>
            <a:ext cx="881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589266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BCCCC9-C987-4169-B817-4A8020C50E16}" type="slidenum">
              <a:rPr lang="en-US" altLang="en-US" sz="1400"/>
              <a:pPr>
                <a:spcBef>
                  <a:spcPct val="0"/>
                </a:spcBef>
                <a:buClrTx/>
                <a:buSzTx/>
                <a:buFontTx/>
                <a:buNone/>
              </a:pPr>
              <a:t>35</a:t>
            </a:fld>
            <a:endParaRPr lang="en-US" altLang="en-US" sz="1400"/>
          </a:p>
        </p:txBody>
      </p:sp>
      <p:sp>
        <p:nvSpPr>
          <p:cNvPr id="33795"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KeyEvent</a:t>
            </a:r>
            <a:r>
              <a:rPr lang="en-US" altLang="en-US" smtClean="0"/>
              <a:t> Class</a:t>
            </a:r>
          </a:p>
        </p:txBody>
      </p:sp>
      <p:sp>
        <p:nvSpPr>
          <p:cNvPr id="33796"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MouseEventDemo</a:t>
            </a:r>
            <a:endParaRPr lang="en-US" dirty="0">
              <a:solidFill>
                <a:schemeClr val="accent1"/>
              </a:solidFill>
            </a:endParaRPr>
          </a:p>
        </p:txBody>
      </p:sp>
      <p:sp>
        <p:nvSpPr>
          <p:cNvPr id="33799"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800"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380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47800"/>
            <a:ext cx="88360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01554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687E4E-5040-4E60-B1D4-2AF4766AE415}" type="slidenum">
              <a:rPr lang="en-US" altLang="en-US" sz="1400"/>
              <a:pPr>
                <a:spcBef>
                  <a:spcPct val="0"/>
                </a:spcBef>
                <a:buClrTx/>
                <a:buSzTx/>
                <a:buFontTx/>
                <a:buNone/>
              </a:pPr>
              <a:t>36</a:t>
            </a:fld>
            <a:endParaRPr lang="en-US" altLang="en-US" sz="1400"/>
          </a:p>
        </p:txBody>
      </p:sp>
      <p:sp>
        <p:nvSpPr>
          <p:cNvPr id="34819"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KeyCode</a:t>
            </a:r>
            <a:r>
              <a:rPr lang="en-US" altLang="en-US" smtClean="0"/>
              <a:t> Constants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48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24000"/>
            <a:ext cx="8883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08034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3683B6-0CA6-4D00-91D2-647EDFD402D6}" type="slidenum">
              <a:rPr lang="en-US" altLang="en-US" sz="1400"/>
              <a:pPr>
                <a:spcBef>
                  <a:spcPct val="0"/>
                </a:spcBef>
                <a:buClrTx/>
                <a:buSzTx/>
                <a:buFontTx/>
                <a:buNone/>
              </a:pPr>
              <a:t>37</a:t>
            </a:fld>
            <a:endParaRPr lang="en-US" altLang="en-US" sz="1400"/>
          </a:p>
        </p:txBody>
      </p:sp>
      <p:sp>
        <p:nvSpPr>
          <p:cNvPr id="35843" name="Rectangle 2"/>
          <p:cNvSpPr>
            <a:spLocks noGrp="1" noChangeArrowheads="1"/>
          </p:cNvSpPr>
          <p:nvPr>
            <p:ph type="title"/>
          </p:nvPr>
        </p:nvSpPr>
        <p:spPr>
          <a:xfrm>
            <a:off x="685800" y="457200"/>
            <a:ext cx="7772400" cy="1143000"/>
          </a:xfrm>
        </p:spPr>
        <p:txBody>
          <a:bodyPr/>
          <a:lstStyle/>
          <a:p>
            <a:r>
              <a:rPr lang="en-US" altLang="en-US" sz="4000" smtClean="0"/>
              <a:t>Example: Control Circle with Mouse and Key</a:t>
            </a:r>
            <a:endParaRPr lang="en-US" altLang="en-US" u="sng" smtClean="0">
              <a:solidFill>
                <a:schemeClr val="tx1"/>
              </a:solidFill>
              <a:latin typeface="Book Antiqua" panose="02040602050305030304" pitchFamily="18" charset="0"/>
            </a:endParaRPr>
          </a:p>
        </p:txBody>
      </p:sp>
      <p:sp>
        <p:nvSpPr>
          <p:cNvPr id="363525" name="AutoShape 5">
            <a:hlinkClick r:id="" action="ppaction://noaction" highlightClick="1"/>
          </p:cNvPr>
          <p:cNvSpPr>
            <a:spLocks noChangeArrowheads="1"/>
          </p:cNvSpPr>
          <p:nvPr/>
        </p:nvSpPr>
        <p:spPr bwMode="auto">
          <a:xfrm>
            <a:off x="1600200" y="5867400"/>
            <a:ext cx="4800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ControlCircleWithMouseAndKey</a:t>
            </a:r>
            <a:endParaRPr lang="en-US" dirty="0">
              <a:solidFill>
                <a:schemeClr val="accent1"/>
              </a:solidFill>
            </a:endParaRPr>
          </a:p>
        </p:txBody>
      </p:sp>
      <p:sp>
        <p:nvSpPr>
          <p:cNvPr id="35845" name="AutoShape 9">
            <a:hlinkClick r:id="rId3"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5846" name="AutoShape 10">
            <a:hlinkClick r:id="rId4" highlightClick="1"/>
          </p:cNvPr>
          <p:cNvSpPr>
            <a:spLocks noChangeArrowheads="1"/>
          </p:cNvSpPr>
          <p:nvPr/>
        </p:nvSpPr>
        <p:spPr bwMode="auto">
          <a:xfrm>
            <a:off x="97472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017752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360012-853A-447B-85E5-6F0FB1642C8C}" type="slidenum">
              <a:rPr lang="en-US" altLang="en-US" sz="1400"/>
              <a:pPr>
                <a:spcBef>
                  <a:spcPct val="0"/>
                </a:spcBef>
                <a:buClrTx/>
                <a:buSzTx/>
                <a:buFontTx/>
                <a:buNone/>
              </a:pPr>
              <a:t>38</a:t>
            </a:fld>
            <a:endParaRPr lang="en-US" altLang="en-US" sz="1400"/>
          </a:p>
        </p:txBody>
      </p:sp>
      <p:sp>
        <p:nvSpPr>
          <p:cNvPr id="36867" name="Rectangle 2"/>
          <p:cNvSpPr>
            <a:spLocks noGrp="1" noChangeArrowheads="1"/>
          </p:cNvSpPr>
          <p:nvPr>
            <p:ph type="title"/>
          </p:nvPr>
        </p:nvSpPr>
        <p:spPr>
          <a:xfrm>
            <a:off x="152400" y="152400"/>
            <a:ext cx="8839200" cy="685800"/>
          </a:xfrm>
          <a:noFill/>
        </p:spPr>
        <p:txBody>
          <a:bodyPr/>
          <a:lstStyle/>
          <a:p>
            <a:r>
              <a:rPr lang="en-US" altLang="en-US" smtClean="0">
                <a:cs typeface="Times New Roman" panose="02020603050405020304" pitchFamily="18" charset="0"/>
              </a:rPr>
              <a:t>Listeners for Observable Objects</a:t>
            </a:r>
            <a:endParaRPr lang="en-US" altLang="en-US" smtClean="0"/>
          </a:p>
        </p:txBody>
      </p:sp>
      <p:sp>
        <p:nvSpPr>
          <p:cNvPr id="36868" name="Rectangle 3"/>
          <p:cNvSpPr>
            <a:spLocks noGrp="1" noChangeArrowheads="1"/>
          </p:cNvSpPr>
          <p:nvPr>
            <p:ph type="body" idx="1"/>
          </p:nvPr>
        </p:nvSpPr>
        <p:spPr>
          <a:xfrm>
            <a:off x="228600" y="990600"/>
            <a:ext cx="8915400" cy="4572000"/>
          </a:xfrm>
          <a:noFill/>
        </p:spPr>
        <p:txBody>
          <a:bodyPr>
            <a:normAutofit lnSpcReduction="10000"/>
          </a:bodyPr>
          <a:lstStyle/>
          <a:p>
            <a:pPr marL="0" indent="0">
              <a:buFont typeface="Monotype Sorts"/>
              <a:buNone/>
            </a:pPr>
            <a:r>
              <a:rPr lang="en-US" altLang="en-US" sz="2700" smtClean="0"/>
              <a:t>You can add a listener to process a value change in an observable object.</a:t>
            </a:r>
          </a:p>
          <a:p>
            <a:pPr marL="0" indent="0">
              <a:buFont typeface="Monotype Sorts"/>
              <a:buNone/>
            </a:pPr>
            <a:r>
              <a:rPr lang="en-US" altLang="en-US" sz="2700" smtClean="0"/>
              <a:t>An instance of </a:t>
            </a:r>
            <a:r>
              <a:rPr lang="en-US" altLang="en-US" sz="2700" b="1" smtClean="0"/>
              <a:t>Observable</a:t>
            </a:r>
            <a:r>
              <a:rPr lang="en-US" altLang="en-US" sz="2700" smtClean="0"/>
              <a:t> is known as an </a:t>
            </a:r>
            <a:r>
              <a:rPr lang="en-US" altLang="en-US" sz="2700" i="1" smtClean="0"/>
              <a:t>observable object</a:t>
            </a:r>
            <a:r>
              <a:rPr lang="en-US" altLang="en-US" sz="2700" smtClean="0"/>
              <a:t>, which contains the </a:t>
            </a:r>
            <a:r>
              <a:rPr lang="en-US" altLang="en-US" sz="2700" b="1" smtClean="0"/>
              <a:t>addListener(InvalidationListener listener)</a:t>
            </a:r>
            <a:r>
              <a:rPr lang="en-US" altLang="en-US" sz="2700" smtClean="0"/>
              <a:t> method for adding a listener. Once the value is changed in the property, a listener is notified. The listener class should implement the </a:t>
            </a:r>
            <a:r>
              <a:rPr lang="en-US" altLang="en-US" sz="2700" b="1" smtClean="0"/>
              <a:t>InvalidationListener</a:t>
            </a:r>
            <a:r>
              <a:rPr lang="en-US" altLang="en-US" sz="2700" smtClean="0"/>
              <a:t> interface, which uses the </a:t>
            </a:r>
            <a:r>
              <a:rPr lang="en-US" altLang="en-US" sz="2700" b="1" smtClean="0"/>
              <a:t>invalidated(Observable o)</a:t>
            </a:r>
            <a:r>
              <a:rPr lang="en-US" altLang="en-US" sz="2700" smtClean="0"/>
              <a:t> method to handle the property value change. Every binding property is an instance of </a:t>
            </a:r>
            <a:r>
              <a:rPr lang="en-US" altLang="en-US" sz="2700" b="1" smtClean="0"/>
              <a:t>Observable</a:t>
            </a:r>
            <a:r>
              <a:rPr lang="en-US" altLang="en-US" sz="2700" smtClean="0"/>
              <a:t>. </a:t>
            </a:r>
          </a:p>
        </p:txBody>
      </p:sp>
      <p:sp>
        <p:nvSpPr>
          <p:cNvPr id="36869" name="Rectangle 6"/>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3768" name="AutoShape 8">
            <a:hlinkClick r:id="" action="ppaction://noaction" highlightClick="1"/>
          </p:cNvPr>
          <p:cNvSpPr>
            <a:spLocks noChangeArrowheads="1"/>
          </p:cNvSpPr>
          <p:nvPr/>
        </p:nvSpPr>
        <p:spPr bwMode="auto">
          <a:xfrm>
            <a:off x="2686050" y="5181600"/>
            <a:ext cx="37861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ObservablePropertyDemo</a:t>
            </a:r>
            <a:endParaRPr lang="en-US" dirty="0">
              <a:solidFill>
                <a:schemeClr val="accent1"/>
              </a:solidFill>
            </a:endParaRPr>
          </a:p>
        </p:txBody>
      </p:sp>
      <p:sp>
        <p:nvSpPr>
          <p:cNvPr id="36871" name="AutoShape 9">
            <a:hlinkClick r:id="rId4" action="ppaction://program" highlightClick="1"/>
          </p:cNvPr>
          <p:cNvSpPr>
            <a:spLocks noChangeArrowheads="1"/>
          </p:cNvSpPr>
          <p:nvPr/>
        </p:nvSpPr>
        <p:spPr bwMode="auto">
          <a:xfrm>
            <a:off x="6572250" y="51816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872" name="AutoShape 10">
            <a:hlinkClick r:id="rId5" highlightClick="1"/>
          </p:cNvPr>
          <p:cNvSpPr>
            <a:spLocks noChangeArrowheads="1"/>
          </p:cNvSpPr>
          <p:nvPr/>
        </p:nvSpPr>
        <p:spPr bwMode="auto">
          <a:xfrm>
            <a:off x="21082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 name="AutoShape 8">
            <a:hlinkClick r:id="" action="ppaction://noaction" highlightClick="1"/>
          </p:cNvPr>
          <p:cNvSpPr>
            <a:spLocks noChangeArrowheads="1"/>
          </p:cNvSpPr>
          <p:nvPr/>
        </p:nvSpPr>
        <p:spPr bwMode="auto">
          <a:xfrm>
            <a:off x="2665413" y="5867400"/>
            <a:ext cx="37861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6" action="ppaction://program"/>
              </a:rPr>
              <a:t>DisplayResizableClock</a:t>
            </a:r>
            <a:endParaRPr lang="en-US" dirty="0">
              <a:solidFill>
                <a:schemeClr val="accent1"/>
              </a:solidFill>
            </a:endParaRPr>
          </a:p>
        </p:txBody>
      </p:sp>
      <p:sp>
        <p:nvSpPr>
          <p:cNvPr id="36874" name="AutoShape 9">
            <a:hlinkClick r:id="rId7" action="ppaction://program" highlightClick="1"/>
          </p:cNvPr>
          <p:cNvSpPr>
            <a:spLocks noChangeArrowheads="1"/>
          </p:cNvSpPr>
          <p:nvPr/>
        </p:nvSpPr>
        <p:spPr bwMode="auto">
          <a:xfrm>
            <a:off x="6551613"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875" name="AutoShape 10">
            <a:hlinkClick r:id="rId8" highlightClick="1"/>
          </p:cNvPr>
          <p:cNvSpPr>
            <a:spLocks noChangeArrowheads="1"/>
          </p:cNvSpPr>
          <p:nvPr/>
        </p:nvSpPr>
        <p:spPr bwMode="auto">
          <a:xfrm>
            <a:off x="208597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78923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B6EB4F-E5DB-4B3A-A978-9701CAB60D19}" type="slidenum">
              <a:rPr lang="en-US" altLang="en-US" sz="1400"/>
              <a:pPr>
                <a:spcBef>
                  <a:spcPct val="0"/>
                </a:spcBef>
                <a:buClrTx/>
                <a:buSzTx/>
                <a:buFontTx/>
                <a:buNone/>
              </a:pPr>
              <a:t>39</a:t>
            </a:fld>
            <a:endParaRPr lang="en-US" altLang="en-US" sz="1400"/>
          </a:p>
        </p:txBody>
      </p:sp>
      <p:sp>
        <p:nvSpPr>
          <p:cNvPr id="37891" name="Rectangle 2"/>
          <p:cNvSpPr>
            <a:spLocks noGrp="1" noChangeArrowheads="1"/>
          </p:cNvSpPr>
          <p:nvPr>
            <p:ph type="title"/>
          </p:nvPr>
        </p:nvSpPr>
        <p:spPr>
          <a:xfrm>
            <a:off x="152400" y="152400"/>
            <a:ext cx="8839200" cy="685800"/>
          </a:xfrm>
          <a:noFill/>
        </p:spPr>
        <p:txBody>
          <a:bodyPr/>
          <a:lstStyle/>
          <a:p>
            <a:r>
              <a:rPr lang="en-US" altLang="en-US" smtClean="0">
                <a:cs typeface="Times New Roman" panose="02020603050405020304" pitchFamily="18" charset="0"/>
              </a:rPr>
              <a:t>Animation</a:t>
            </a:r>
            <a:r>
              <a:rPr lang="en-US" altLang="en-US" smtClean="0"/>
              <a:t> </a:t>
            </a:r>
          </a:p>
        </p:txBody>
      </p:sp>
      <p:sp>
        <p:nvSpPr>
          <p:cNvPr id="37892" name="Rectangle 3"/>
          <p:cNvSpPr>
            <a:spLocks noGrp="1" noChangeArrowheads="1"/>
          </p:cNvSpPr>
          <p:nvPr>
            <p:ph type="body" idx="1"/>
          </p:nvPr>
        </p:nvSpPr>
        <p:spPr>
          <a:xfrm>
            <a:off x="228600" y="1066800"/>
            <a:ext cx="8686800" cy="1219200"/>
          </a:xfrm>
          <a:noFill/>
        </p:spPr>
        <p:txBody>
          <a:bodyPr/>
          <a:lstStyle/>
          <a:p>
            <a:pPr marL="0" indent="0">
              <a:buFont typeface="Monotype Sorts"/>
              <a:buNone/>
            </a:pPr>
            <a:r>
              <a:rPr lang="en-US" altLang="en-US" sz="2800" smtClean="0"/>
              <a:t>JavaFX provides the </a:t>
            </a:r>
            <a:r>
              <a:rPr lang="en-US" altLang="en-US" sz="2800" b="1" smtClean="0"/>
              <a:t>Animation</a:t>
            </a:r>
            <a:r>
              <a:rPr lang="en-US" altLang="en-US" sz="2800" smtClean="0"/>
              <a:t> class with the core functionality for all animations.</a:t>
            </a:r>
          </a:p>
        </p:txBody>
      </p:sp>
      <p:sp>
        <p:nvSpPr>
          <p:cNvPr id="37893" name="Rectangle 5"/>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789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181225"/>
            <a:ext cx="9118600"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57080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753A49F-34D9-B744-8932-CACEC78A6627}" type="slidenum">
              <a:rPr lang="en-US"/>
              <a:pPr/>
              <a:t>4</a:t>
            </a:fld>
            <a:endParaRPr lang="en-US"/>
          </a:p>
        </p:txBody>
      </p:sp>
      <p:sp>
        <p:nvSpPr>
          <p:cNvPr id="320514" name="Rectangle 2"/>
          <p:cNvSpPr>
            <a:spLocks noGrp="1" noChangeArrowheads="1"/>
          </p:cNvSpPr>
          <p:nvPr>
            <p:ph type="title"/>
          </p:nvPr>
        </p:nvSpPr>
        <p:spPr>
          <a:xfrm>
            <a:off x="685800" y="304800"/>
            <a:ext cx="7772400" cy="1123950"/>
          </a:xfrm>
          <a:noFill/>
          <a:ln/>
        </p:spPr>
        <p:txBody>
          <a:bodyPr/>
          <a:lstStyle/>
          <a:p>
            <a:r>
              <a:rPr lang="en-US"/>
              <a:t>Procedural vs. Event-Driven Programming</a:t>
            </a:r>
          </a:p>
        </p:txBody>
      </p:sp>
      <p:sp>
        <p:nvSpPr>
          <p:cNvPr id="320515" name="Rectangle 3"/>
          <p:cNvSpPr>
            <a:spLocks noGrp="1" noChangeArrowheads="1"/>
          </p:cNvSpPr>
          <p:nvPr>
            <p:ph type="body" idx="1"/>
          </p:nvPr>
        </p:nvSpPr>
        <p:spPr>
          <a:xfrm>
            <a:off x="457200" y="1905000"/>
            <a:ext cx="8305800" cy="2590800"/>
          </a:xfrm>
          <a:noFill/>
          <a:ln/>
        </p:spPr>
        <p:txBody>
          <a:bodyPr/>
          <a:lstStyle/>
          <a:p>
            <a:r>
              <a:rPr lang="en-US" i="1"/>
              <a:t>Procedural programming</a:t>
            </a:r>
            <a:r>
              <a:rPr lang="en-US"/>
              <a:t> is executed in procedural order.</a:t>
            </a:r>
          </a:p>
          <a:p>
            <a:pPr>
              <a:spcBef>
                <a:spcPct val="100000"/>
              </a:spcBef>
            </a:pPr>
            <a:r>
              <a:rPr lang="en-US"/>
              <a:t>In event-driven programming, code is executed upon activation of events.</a:t>
            </a:r>
            <a:r>
              <a:rPr lang="en-US">
                <a:latin typeface="Book Antiqua" charset="0"/>
              </a:rPr>
              <a:t> </a:t>
            </a:r>
          </a:p>
        </p:txBody>
      </p:sp>
    </p:spTree>
    <p:extLst>
      <p:ext uri="{BB962C8B-B14F-4D97-AF65-F5344CB8AC3E}">
        <p14:creationId xmlns:p14="http://schemas.microsoft.com/office/powerpoint/2010/main" val="2485894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2AF33F-FB1A-46AA-9D65-20B539C0C45F}" type="slidenum">
              <a:rPr lang="en-US" altLang="en-US" sz="1400"/>
              <a:pPr>
                <a:spcBef>
                  <a:spcPct val="0"/>
                </a:spcBef>
                <a:buClrTx/>
                <a:buSzTx/>
                <a:buFontTx/>
                <a:buNone/>
              </a:pPr>
              <a:t>40</a:t>
            </a:fld>
            <a:endParaRPr lang="en-US" altLang="en-US" sz="1400"/>
          </a:p>
        </p:txBody>
      </p:sp>
      <p:sp>
        <p:nvSpPr>
          <p:cNvPr id="38915" name="Rectangle 2"/>
          <p:cNvSpPr>
            <a:spLocks noGrp="1" noChangeArrowheads="1"/>
          </p:cNvSpPr>
          <p:nvPr>
            <p:ph type="title"/>
          </p:nvPr>
        </p:nvSpPr>
        <p:spPr>
          <a:xfrm>
            <a:off x="685800" y="0"/>
            <a:ext cx="7772400" cy="762000"/>
          </a:xfrm>
          <a:noFill/>
        </p:spPr>
        <p:txBody>
          <a:bodyPr/>
          <a:lstStyle/>
          <a:p>
            <a:r>
              <a:rPr lang="en-US" altLang="en-US" smtClean="0"/>
              <a:t>PathTransition</a:t>
            </a:r>
          </a:p>
        </p:txBody>
      </p:sp>
      <p:sp>
        <p:nvSpPr>
          <p:cNvPr id="38916" name="AutoShape 4">
            <a:hlinkClick r:id="rId2" action="ppaction://program" highlightClick="1"/>
          </p:cNvPr>
          <p:cNvSpPr>
            <a:spLocks noChangeArrowheads="1"/>
          </p:cNvSpPr>
          <p:nvPr/>
        </p:nvSpPr>
        <p:spPr bwMode="auto">
          <a:xfrm>
            <a:off x="7145338" y="49323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3868738" y="4932363"/>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PathTransitionDemo</a:t>
            </a:r>
            <a:endParaRPr lang="en-US" dirty="0">
              <a:solidFill>
                <a:schemeClr val="accent1"/>
              </a:solidFill>
            </a:endParaRPr>
          </a:p>
        </p:txBody>
      </p:sp>
      <p:sp>
        <p:nvSpPr>
          <p:cNvPr id="38918" name="AutoShape 8">
            <a:hlinkClick r:id="rId4" highlightClick="1"/>
          </p:cNvPr>
          <p:cNvSpPr>
            <a:spLocks noChangeArrowheads="1"/>
          </p:cNvSpPr>
          <p:nvPr/>
        </p:nvSpPr>
        <p:spPr bwMode="auto">
          <a:xfrm>
            <a:off x="3182938" y="49482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8920" name="AutoShape 4">
            <a:hlinkClick r:id="rId5" action="ppaction://program" highlightClick="1"/>
          </p:cNvPr>
          <p:cNvSpPr>
            <a:spLocks noChangeArrowheads="1"/>
          </p:cNvSpPr>
          <p:nvPr/>
        </p:nvSpPr>
        <p:spPr bwMode="auto">
          <a:xfrm>
            <a:off x="7145338"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68738"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6" action="ppaction://program"/>
              </a:rPr>
              <a:t>FlagRisingAnimation</a:t>
            </a:r>
            <a:endParaRPr lang="en-US" dirty="0">
              <a:solidFill>
                <a:schemeClr val="accent1"/>
              </a:solidFill>
            </a:endParaRPr>
          </a:p>
        </p:txBody>
      </p:sp>
      <p:sp>
        <p:nvSpPr>
          <p:cNvPr id="38922" name="AutoShape 8">
            <a:hlinkClick r:id="rId7" highlightClick="1"/>
          </p:cNvPr>
          <p:cNvSpPr>
            <a:spLocks noChangeArrowheads="1"/>
          </p:cNvSpPr>
          <p:nvPr/>
        </p:nvSpPr>
        <p:spPr bwMode="auto">
          <a:xfrm>
            <a:off x="3182938" y="57134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8923"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19200"/>
            <a:ext cx="91757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65100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52160B-7D95-4910-9457-8EDD91346B20}" type="slidenum">
              <a:rPr lang="en-US" altLang="en-US" sz="1400"/>
              <a:pPr>
                <a:spcBef>
                  <a:spcPct val="0"/>
                </a:spcBef>
                <a:buClrTx/>
                <a:buSzTx/>
                <a:buFontTx/>
                <a:buNone/>
              </a:pPr>
              <a:t>41</a:t>
            </a:fld>
            <a:endParaRPr lang="en-US" altLang="en-US" sz="1400"/>
          </a:p>
        </p:txBody>
      </p:sp>
      <p:sp>
        <p:nvSpPr>
          <p:cNvPr id="39939" name="Rectangle 2"/>
          <p:cNvSpPr>
            <a:spLocks noGrp="1" noChangeArrowheads="1"/>
          </p:cNvSpPr>
          <p:nvPr>
            <p:ph type="title"/>
          </p:nvPr>
        </p:nvSpPr>
        <p:spPr>
          <a:xfrm>
            <a:off x="685800" y="0"/>
            <a:ext cx="7772400" cy="762000"/>
          </a:xfrm>
          <a:noFill/>
        </p:spPr>
        <p:txBody>
          <a:bodyPr/>
          <a:lstStyle/>
          <a:p>
            <a:r>
              <a:rPr lang="en-US" altLang="en-US" smtClean="0"/>
              <a:t>FadeTransition</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9941"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FadeTransitionDemo</a:t>
            </a:r>
            <a:endParaRPr lang="en-US" dirty="0">
              <a:solidFill>
                <a:schemeClr val="accent1"/>
              </a:solidFill>
            </a:endParaRPr>
          </a:p>
        </p:txBody>
      </p:sp>
      <p:sp>
        <p:nvSpPr>
          <p:cNvPr id="39943"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9945" name="Rectangle 3"/>
          <p:cNvSpPr txBox="1">
            <a:spLocks noChangeArrowheads="1"/>
          </p:cNvSpPr>
          <p:nvPr/>
        </p:nvSpPr>
        <p:spPr bwMode="auto">
          <a:xfrm>
            <a:off x="228600" y="9144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The </a:t>
            </a:r>
            <a:r>
              <a:rPr lang="en-AU" altLang="en-US" sz="2800" b="1"/>
              <a:t>FadeTransition</a:t>
            </a:r>
            <a:r>
              <a:rPr lang="en-US" altLang="en-US" sz="2800"/>
              <a:t> class animates the </a:t>
            </a:r>
            <a:r>
              <a:rPr lang="en-AU" altLang="en-US" sz="2800"/>
              <a:t>change of the opacity in a node over a given time. </a:t>
            </a:r>
            <a:endParaRPr lang="en-US" altLang="en-US" sz="2800"/>
          </a:p>
        </p:txBody>
      </p:sp>
      <p:pic>
        <p:nvPicPr>
          <p:cNvPr id="3994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1200"/>
            <a:ext cx="9144000" cy="35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53883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4F5B5E-A328-451D-8969-841C19CF6CF4}" type="slidenum">
              <a:rPr lang="en-US" altLang="en-US" sz="1400"/>
              <a:pPr>
                <a:spcBef>
                  <a:spcPct val="0"/>
                </a:spcBef>
                <a:buClrTx/>
                <a:buSzTx/>
                <a:buFontTx/>
                <a:buNone/>
              </a:pPr>
              <a:t>42</a:t>
            </a:fld>
            <a:endParaRPr lang="en-US" altLang="en-US" sz="1400"/>
          </a:p>
        </p:txBody>
      </p:sp>
      <p:sp>
        <p:nvSpPr>
          <p:cNvPr id="40963" name="Rectangle 2"/>
          <p:cNvSpPr>
            <a:spLocks noGrp="1" noChangeArrowheads="1"/>
          </p:cNvSpPr>
          <p:nvPr>
            <p:ph type="title"/>
          </p:nvPr>
        </p:nvSpPr>
        <p:spPr>
          <a:xfrm>
            <a:off x="685800" y="0"/>
            <a:ext cx="7772400" cy="762000"/>
          </a:xfrm>
          <a:noFill/>
        </p:spPr>
        <p:txBody>
          <a:bodyPr/>
          <a:lstStyle/>
          <a:p>
            <a:r>
              <a:rPr lang="en-US" altLang="en-US" smtClean="0"/>
              <a:t>Timeline</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0965"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TimelineDemo</a:t>
            </a:r>
            <a:endParaRPr lang="en-US" dirty="0">
              <a:solidFill>
                <a:schemeClr val="accent1"/>
              </a:solidFill>
            </a:endParaRPr>
          </a:p>
        </p:txBody>
      </p:sp>
      <p:sp>
        <p:nvSpPr>
          <p:cNvPr id="40967"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0969" name="Rectangle 3"/>
          <p:cNvSpPr txBox="1">
            <a:spLocks noChangeArrowheads="1"/>
          </p:cNvSpPr>
          <p:nvPr/>
        </p:nvSpPr>
        <p:spPr bwMode="auto">
          <a:xfrm>
            <a:off x="228600" y="1066800"/>
            <a:ext cx="868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b="1"/>
              <a:t>PathTransition</a:t>
            </a:r>
            <a:r>
              <a:rPr lang="en-US" altLang="en-US" sz="2800"/>
              <a:t> and </a:t>
            </a:r>
            <a:r>
              <a:rPr lang="en-US" altLang="en-US" sz="2800" b="1"/>
              <a:t>FadeTransition</a:t>
            </a:r>
            <a:r>
              <a:rPr lang="en-US" altLang="en-US" sz="2800"/>
              <a:t> define specialized animations. The </a:t>
            </a:r>
            <a:r>
              <a:rPr lang="en-US" altLang="en-US" sz="2800" b="1"/>
              <a:t>Timeline</a:t>
            </a:r>
            <a:r>
              <a:rPr lang="en-US" altLang="en-US" sz="2800"/>
              <a:t> class can be used to program any animation using one or more </a:t>
            </a:r>
            <a:r>
              <a:rPr lang="en-US" altLang="en-US" sz="2800" b="1"/>
              <a:t>KeyFrame</a:t>
            </a:r>
            <a:r>
              <a:rPr lang="en-US" altLang="en-US" sz="2800"/>
              <a:t>s. Each </a:t>
            </a:r>
            <a:r>
              <a:rPr lang="en-US" altLang="en-US" sz="2800" b="1"/>
              <a:t>KeyFrame</a:t>
            </a:r>
            <a:r>
              <a:rPr lang="en-US" altLang="en-US" sz="2800"/>
              <a:t> is executed sequentially at a specified time interval. </a:t>
            </a:r>
            <a:r>
              <a:rPr lang="en-US" altLang="en-US" sz="2800" b="1"/>
              <a:t>Timeline</a:t>
            </a:r>
            <a:r>
              <a:rPr lang="en-US" altLang="en-US" sz="2800"/>
              <a:t> inherits from </a:t>
            </a:r>
            <a:r>
              <a:rPr lang="en-US" altLang="en-US" sz="2800" b="1"/>
              <a:t>Animation</a:t>
            </a:r>
            <a:r>
              <a:rPr lang="en-US" altLang="en-US" sz="2800"/>
              <a:t>. </a:t>
            </a:r>
          </a:p>
        </p:txBody>
      </p:sp>
    </p:spTree>
    <p:extLst>
      <p:ext uri="{BB962C8B-B14F-4D97-AF65-F5344CB8AC3E}">
        <p14:creationId xmlns:p14="http://schemas.microsoft.com/office/powerpoint/2010/main" val="33010350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69B2E8-C61B-45E6-8519-6DAAC5912990}" type="slidenum">
              <a:rPr lang="en-US" altLang="en-US" sz="1400"/>
              <a:pPr>
                <a:spcBef>
                  <a:spcPct val="0"/>
                </a:spcBef>
                <a:buClrTx/>
                <a:buSzTx/>
                <a:buFontTx/>
                <a:buNone/>
              </a:pPr>
              <a:t>43</a:t>
            </a:fld>
            <a:endParaRPr lang="en-US" altLang="en-US" sz="1400"/>
          </a:p>
        </p:txBody>
      </p:sp>
      <p:sp>
        <p:nvSpPr>
          <p:cNvPr id="41987" name="Rectangle 2"/>
          <p:cNvSpPr>
            <a:spLocks noGrp="1" noChangeArrowheads="1"/>
          </p:cNvSpPr>
          <p:nvPr>
            <p:ph type="title"/>
          </p:nvPr>
        </p:nvSpPr>
        <p:spPr>
          <a:xfrm>
            <a:off x="685800" y="0"/>
            <a:ext cx="7772400" cy="762000"/>
          </a:xfrm>
          <a:noFill/>
        </p:spPr>
        <p:txBody>
          <a:bodyPr/>
          <a:lstStyle/>
          <a:p>
            <a:r>
              <a:rPr lang="en-US" altLang="en-US" smtClean="0"/>
              <a:t>Clock Animation</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1989"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ClockAnimation</a:t>
            </a:r>
            <a:endParaRPr lang="en-US" dirty="0">
              <a:solidFill>
                <a:schemeClr val="accent1"/>
              </a:solidFill>
            </a:endParaRPr>
          </a:p>
        </p:txBody>
      </p:sp>
      <p:sp>
        <p:nvSpPr>
          <p:cNvPr id="41991"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4199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454150"/>
            <a:ext cx="30241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91772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36800"/>
            <a:ext cx="6226175" cy="415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301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92E98-4891-473F-9618-D10E6DC22588}" type="slidenum">
              <a:rPr lang="en-US" altLang="en-US" sz="1400"/>
              <a:pPr>
                <a:spcBef>
                  <a:spcPct val="0"/>
                </a:spcBef>
                <a:buClrTx/>
                <a:buSzTx/>
                <a:buFontTx/>
                <a:buNone/>
              </a:pPr>
              <a:t>44</a:t>
            </a:fld>
            <a:endParaRPr lang="en-US" altLang="en-US" sz="1400"/>
          </a:p>
        </p:txBody>
      </p:sp>
      <p:sp>
        <p:nvSpPr>
          <p:cNvPr id="43012" name="Rectangle 2"/>
          <p:cNvSpPr>
            <a:spLocks noGrp="1" noChangeArrowheads="1"/>
          </p:cNvSpPr>
          <p:nvPr>
            <p:ph type="title"/>
          </p:nvPr>
        </p:nvSpPr>
        <p:spPr>
          <a:xfrm>
            <a:off x="685800" y="0"/>
            <a:ext cx="7772400" cy="762000"/>
          </a:xfrm>
          <a:noFill/>
        </p:spPr>
        <p:txBody>
          <a:bodyPr/>
          <a:lstStyle/>
          <a:p>
            <a:r>
              <a:rPr lang="en-US" altLang="en-US" b="1" smtClean="0"/>
              <a:t>Case Study: Bouncing Ball</a:t>
            </a:r>
            <a:endParaRPr lang="en-US" altLang="en-US" smtClean="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430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914400"/>
            <a:ext cx="2381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914400"/>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3019" name="AutoShape 8">
            <a:hlinkClick r:id="rId6" highlightClick="1"/>
          </p:cNvPr>
          <p:cNvSpPr>
            <a:spLocks noChangeArrowheads="1"/>
          </p:cNvSpPr>
          <p:nvPr/>
        </p:nvSpPr>
        <p:spPr bwMode="auto">
          <a:xfrm>
            <a:off x="677545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7">
            <a:hlinkClick r:id="" action="ppaction://noaction" highlightClick="1"/>
          </p:cNvPr>
          <p:cNvSpPr>
            <a:spLocks noChangeArrowheads="1"/>
          </p:cNvSpPr>
          <p:nvPr/>
        </p:nvSpPr>
        <p:spPr bwMode="auto">
          <a:xfrm>
            <a:off x="7388225" y="4191000"/>
            <a:ext cx="1676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7" action="ppaction://program"/>
              </a:rPr>
              <a:t>BallPane</a:t>
            </a:r>
            <a:endParaRPr lang="en-US" dirty="0">
              <a:solidFill>
                <a:schemeClr val="accent1"/>
              </a:solidFill>
            </a:endParaRPr>
          </a:p>
        </p:txBody>
      </p:sp>
      <p:sp>
        <p:nvSpPr>
          <p:cNvPr id="43021" name="AutoShape 4">
            <a:hlinkClick r:id="rId8" action="ppaction://program" highlightClick="1"/>
          </p:cNvPr>
          <p:cNvSpPr>
            <a:spLocks noChangeArrowheads="1"/>
          </p:cNvSpPr>
          <p:nvPr/>
        </p:nvSpPr>
        <p:spPr bwMode="auto">
          <a:xfrm>
            <a:off x="6991350" y="57832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22" name="AutoShape 8">
            <a:hlinkClick r:id="rId9" highlightClick="1"/>
          </p:cNvPr>
          <p:cNvSpPr>
            <a:spLocks noChangeArrowheads="1"/>
          </p:cNvSpPr>
          <p:nvPr/>
        </p:nvSpPr>
        <p:spPr bwMode="auto">
          <a:xfrm>
            <a:off x="5807075" y="4921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 name="AutoShape 7">
            <a:hlinkClick r:id="" action="ppaction://noaction" highlightClick="1"/>
          </p:cNvPr>
          <p:cNvSpPr>
            <a:spLocks noChangeArrowheads="1"/>
          </p:cNvSpPr>
          <p:nvPr/>
        </p:nvSpPr>
        <p:spPr bwMode="auto">
          <a:xfrm>
            <a:off x="6372225" y="4953000"/>
            <a:ext cx="272732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10" action="ppaction://program"/>
              </a:rPr>
              <a:t>BounceBallControl</a:t>
            </a:r>
            <a:endParaRPr lang="en-US" dirty="0">
              <a:solidFill>
                <a:schemeClr val="accent1"/>
              </a:solidFill>
            </a:endParaRPr>
          </a:p>
        </p:txBody>
      </p:sp>
    </p:spTree>
    <p:extLst>
      <p:ext uri="{BB962C8B-B14F-4D97-AF65-F5344CB8AC3E}">
        <p14:creationId xmlns:p14="http://schemas.microsoft.com/office/powerpoint/2010/main" val="12836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 material</a:t>
            </a:r>
            <a:endParaRPr lang="en-US" dirty="0"/>
          </a:p>
        </p:txBody>
      </p:sp>
      <p:sp>
        <p:nvSpPr>
          <p:cNvPr id="3" name="Content Placeholder 2"/>
          <p:cNvSpPr>
            <a:spLocks noGrp="1"/>
          </p:cNvSpPr>
          <p:nvPr>
            <p:ph idx="1"/>
          </p:nvPr>
        </p:nvSpPr>
        <p:spPr/>
        <p:txBody>
          <a:bodyPr/>
          <a:lstStyle/>
          <a:p>
            <a:r>
              <a:rPr lang="en-US" dirty="0" smtClean="0"/>
              <a:t>From here out are slides to show how things are done in the </a:t>
            </a:r>
            <a:r>
              <a:rPr lang="en-US" smtClean="0"/>
              <a:t>Swing/AWT world</a:t>
            </a:r>
            <a:endParaRPr lang="en-US"/>
          </a:p>
        </p:txBody>
      </p:sp>
    </p:spTree>
    <p:extLst>
      <p:ext uri="{BB962C8B-B14F-4D97-AF65-F5344CB8AC3E}">
        <p14:creationId xmlns:p14="http://schemas.microsoft.com/office/powerpoint/2010/main" val="3854258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cs typeface="+mj-cs"/>
              </a:rPr>
              <a:t>Push Counter Application</a:t>
            </a:r>
          </a:p>
        </p:txBody>
      </p:sp>
      <p:pic>
        <p:nvPicPr>
          <p:cNvPr id="19461" name="Picture 5" descr="PushCoun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46188" y="2673350"/>
            <a:ext cx="6651625" cy="150971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218304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227013" y="248187"/>
            <a:ext cx="8648744" cy="646747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r>
              <a:rPr lang="en-US" dirty="0" smtClean="0">
                <a:cs typeface="+mn-cs"/>
              </a:rPr>
              <a:t>import </a:t>
            </a:r>
            <a:r>
              <a:rPr lang="en-US" dirty="0" err="1">
                <a:cs typeface="+mn-cs"/>
              </a:rPr>
              <a:t>java.awt</a:t>
            </a:r>
            <a:r>
              <a:rPr lang="en-US" dirty="0">
                <a:cs typeface="+mn-cs"/>
              </a:rPr>
              <a:t>.*;</a:t>
            </a:r>
          </a:p>
          <a:p>
            <a:pPr>
              <a:defRPr/>
            </a:pPr>
            <a:r>
              <a:rPr lang="en-US" dirty="0">
                <a:cs typeface="+mn-cs"/>
              </a:rPr>
              <a:t>import </a:t>
            </a:r>
            <a:r>
              <a:rPr lang="en-US" dirty="0" err="1">
                <a:cs typeface="+mn-cs"/>
              </a:rPr>
              <a:t>java.awt.event</a:t>
            </a:r>
            <a:r>
              <a:rPr lang="en-US" dirty="0">
                <a:cs typeface="+mn-cs"/>
              </a:rPr>
              <a:t>.*;</a:t>
            </a:r>
          </a:p>
          <a:p>
            <a:pPr>
              <a:defRPr/>
            </a:pPr>
            <a:r>
              <a:rPr lang="en-US" dirty="0">
                <a:cs typeface="+mn-cs"/>
              </a:rPr>
              <a:t>import </a:t>
            </a:r>
            <a:r>
              <a:rPr lang="en-US" dirty="0" err="1">
                <a:cs typeface="+mn-cs"/>
              </a:rPr>
              <a:t>javax.swing</a:t>
            </a:r>
            <a:r>
              <a:rPr lang="en-US" dirty="0">
                <a:cs typeface="+mn-cs"/>
              </a:rPr>
              <a:t>.*;</a:t>
            </a:r>
          </a:p>
          <a:p>
            <a:pPr>
              <a:defRPr/>
            </a:pPr>
            <a:r>
              <a:rPr lang="en-US" dirty="0" smtClean="0">
                <a:cs typeface="+mn-cs"/>
              </a:rPr>
              <a:t>public </a:t>
            </a:r>
            <a:r>
              <a:rPr lang="en-US" dirty="0">
                <a:cs typeface="+mn-cs"/>
              </a:rPr>
              <a:t>class </a:t>
            </a:r>
            <a:r>
              <a:rPr lang="en-US" dirty="0" err="1">
                <a:cs typeface="+mn-cs"/>
              </a:rPr>
              <a:t>PushCounterPanel</a:t>
            </a:r>
            <a:r>
              <a:rPr lang="en-US" dirty="0">
                <a:cs typeface="+mn-cs"/>
              </a:rPr>
              <a:t> extends </a:t>
            </a:r>
            <a:r>
              <a:rPr lang="en-US" dirty="0" err="1" smtClean="0">
                <a:cs typeface="+mn-cs"/>
              </a:rPr>
              <a:t>Jpanel</a:t>
            </a:r>
            <a:r>
              <a:rPr lang="en-US" dirty="0" smtClean="0">
                <a:cs typeface="+mn-cs"/>
              </a:rPr>
              <a:t>   {</a:t>
            </a:r>
            <a:endParaRPr lang="en-US" dirty="0">
              <a:cs typeface="+mn-cs"/>
            </a:endParaRPr>
          </a:p>
          <a:p>
            <a:pPr>
              <a:defRPr/>
            </a:pPr>
            <a:r>
              <a:rPr lang="en-US" dirty="0">
                <a:cs typeface="+mn-cs"/>
              </a:rPr>
              <a:t>   private </a:t>
            </a:r>
            <a:r>
              <a:rPr lang="en-US" dirty="0" err="1">
                <a:cs typeface="+mn-cs"/>
              </a:rPr>
              <a:t>int</a:t>
            </a:r>
            <a:r>
              <a:rPr lang="en-US" dirty="0">
                <a:cs typeface="+mn-cs"/>
              </a:rPr>
              <a:t> count;</a:t>
            </a:r>
          </a:p>
          <a:p>
            <a:pPr>
              <a:defRPr/>
            </a:pPr>
            <a:r>
              <a:rPr lang="en-US" dirty="0">
                <a:cs typeface="+mn-cs"/>
              </a:rPr>
              <a:t>   private </a:t>
            </a:r>
            <a:r>
              <a:rPr lang="en-US" dirty="0" err="1">
                <a:cs typeface="+mn-cs"/>
              </a:rPr>
              <a:t>JButton</a:t>
            </a:r>
            <a:r>
              <a:rPr lang="en-US" dirty="0">
                <a:cs typeface="+mn-cs"/>
              </a:rPr>
              <a:t> push;</a:t>
            </a:r>
          </a:p>
          <a:p>
            <a:pPr>
              <a:defRPr/>
            </a:pPr>
            <a:r>
              <a:rPr lang="en-US" dirty="0">
                <a:cs typeface="+mn-cs"/>
              </a:rPr>
              <a:t>   private </a:t>
            </a:r>
            <a:r>
              <a:rPr lang="en-US" dirty="0" err="1">
                <a:cs typeface="+mn-cs"/>
              </a:rPr>
              <a:t>JLabel</a:t>
            </a:r>
            <a:r>
              <a:rPr lang="en-US" dirty="0">
                <a:cs typeface="+mn-cs"/>
              </a:rPr>
              <a:t> label;</a:t>
            </a:r>
          </a:p>
          <a:p>
            <a:pPr>
              <a:defRPr/>
            </a:pPr>
            <a:r>
              <a:rPr lang="en-US" dirty="0" smtClean="0"/>
              <a:t>public </a:t>
            </a:r>
            <a:r>
              <a:rPr lang="en-US" dirty="0" err="1"/>
              <a:t>PushCounterPanel</a:t>
            </a:r>
            <a:r>
              <a:rPr lang="en-US" dirty="0"/>
              <a:t> (</a:t>
            </a:r>
            <a:r>
              <a:rPr lang="en-US" dirty="0" smtClean="0"/>
              <a:t>)    {  </a:t>
            </a:r>
            <a:r>
              <a:rPr lang="en-US" dirty="0" smtClean="0">
                <a:solidFill>
                  <a:srgbClr val="FFB400"/>
                </a:solidFill>
              </a:rPr>
              <a:t>//constructor</a:t>
            </a:r>
            <a:endParaRPr lang="en-US" dirty="0">
              <a:solidFill>
                <a:srgbClr val="FFB400"/>
              </a:solidFill>
            </a:endParaRPr>
          </a:p>
          <a:p>
            <a:pPr>
              <a:defRPr/>
            </a:pPr>
            <a:r>
              <a:rPr lang="en-US" dirty="0" smtClean="0"/>
              <a:t>      </a:t>
            </a:r>
            <a:r>
              <a:rPr lang="en-US" dirty="0"/>
              <a:t>count = 0</a:t>
            </a:r>
            <a:r>
              <a:rPr lang="en-US" dirty="0" smtClean="0"/>
              <a:t>;</a:t>
            </a:r>
            <a:endParaRPr lang="en-US" dirty="0"/>
          </a:p>
          <a:p>
            <a:pPr>
              <a:defRPr/>
            </a:pPr>
            <a:r>
              <a:rPr lang="en-US" dirty="0"/>
              <a:t>      push = new </a:t>
            </a:r>
            <a:r>
              <a:rPr lang="en-US" dirty="0" err="1"/>
              <a:t>JButton</a:t>
            </a:r>
            <a:r>
              <a:rPr lang="en-US" dirty="0"/>
              <a:t> ("Push Me!");</a:t>
            </a:r>
          </a:p>
          <a:p>
            <a:pPr>
              <a:defRPr/>
            </a:pPr>
            <a:r>
              <a:rPr lang="en-US" dirty="0"/>
              <a:t>      </a:t>
            </a:r>
            <a:r>
              <a:rPr lang="en-US" dirty="0" err="1"/>
              <a:t>push.addActionListener</a:t>
            </a:r>
            <a:r>
              <a:rPr lang="en-US" dirty="0"/>
              <a:t> (new </a:t>
            </a:r>
            <a:r>
              <a:rPr lang="en-US" dirty="0" err="1"/>
              <a:t>ButtonListener</a:t>
            </a:r>
            <a:r>
              <a:rPr lang="en-US" dirty="0"/>
              <a:t>());</a:t>
            </a:r>
          </a:p>
          <a:p>
            <a:pPr>
              <a:defRPr/>
            </a:pPr>
            <a:r>
              <a:rPr lang="en-US" dirty="0" smtClean="0"/>
              <a:t>      </a:t>
            </a:r>
            <a:r>
              <a:rPr lang="en-US" dirty="0"/>
              <a:t>label = new </a:t>
            </a:r>
            <a:r>
              <a:rPr lang="en-US" dirty="0" err="1"/>
              <a:t>JLabel</a:t>
            </a:r>
            <a:r>
              <a:rPr lang="en-US" dirty="0"/>
              <a:t> ("Pushes: " + count);</a:t>
            </a:r>
          </a:p>
          <a:p>
            <a:pPr>
              <a:defRPr/>
            </a:pPr>
            <a:r>
              <a:rPr lang="en-US" dirty="0" smtClean="0"/>
              <a:t>      </a:t>
            </a:r>
            <a:r>
              <a:rPr lang="en-US" dirty="0"/>
              <a:t>add (push);</a:t>
            </a:r>
          </a:p>
          <a:p>
            <a:pPr>
              <a:defRPr/>
            </a:pPr>
            <a:r>
              <a:rPr lang="en-US" dirty="0"/>
              <a:t>      add (label);</a:t>
            </a:r>
          </a:p>
          <a:p>
            <a:pPr>
              <a:defRPr/>
            </a:pPr>
            <a:r>
              <a:rPr lang="en-US" dirty="0" smtClean="0"/>
              <a:t>      </a:t>
            </a:r>
            <a:r>
              <a:rPr lang="en-US" dirty="0" err="1"/>
              <a:t>setBackground</a:t>
            </a:r>
            <a:r>
              <a:rPr lang="en-US" dirty="0"/>
              <a:t> (</a:t>
            </a:r>
            <a:r>
              <a:rPr lang="en-US" dirty="0" err="1"/>
              <a:t>Color.cyan</a:t>
            </a:r>
            <a:r>
              <a:rPr lang="en-US" dirty="0"/>
              <a:t>);</a:t>
            </a:r>
          </a:p>
          <a:p>
            <a:pPr>
              <a:defRPr/>
            </a:pPr>
            <a:r>
              <a:rPr lang="en-US" dirty="0"/>
              <a:t>      </a:t>
            </a:r>
            <a:r>
              <a:rPr lang="en-US" dirty="0" err="1"/>
              <a:t>setPreferredSize</a:t>
            </a:r>
            <a:r>
              <a:rPr lang="en-US" dirty="0"/>
              <a:t> (new Dimension(300, 40))</a:t>
            </a:r>
            <a:r>
              <a:rPr lang="en-US" dirty="0" smtClean="0"/>
              <a:t>;    }</a:t>
            </a:r>
          </a:p>
          <a:p>
            <a:pPr>
              <a:defRPr/>
            </a:pPr>
            <a:r>
              <a:rPr lang="en-US" dirty="0" smtClean="0"/>
              <a:t>private </a:t>
            </a:r>
            <a:r>
              <a:rPr lang="en-US" dirty="0"/>
              <a:t>class </a:t>
            </a:r>
            <a:r>
              <a:rPr lang="en-US" dirty="0" err="1"/>
              <a:t>ButtonListener</a:t>
            </a:r>
            <a:r>
              <a:rPr lang="en-US" dirty="0"/>
              <a:t> implements </a:t>
            </a:r>
            <a:r>
              <a:rPr lang="en-US" dirty="0" err="1" smtClean="0"/>
              <a:t>ActionListener</a:t>
            </a:r>
            <a:r>
              <a:rPr lang="en-US" dirty="0" smtClean="0"/>
              <a:t>    </a:t>
            </a:r>
            <a:r>
              <a:rPr lang="en-US" dirty="0"/>
              <a:t>{</a:t>
            </a:r>
          </a:p>
          <a:p>
            <a:pPr>
              <a:defRPr/>
            </a:pPr>
            <a:r>
              <a:rPr lang="en-US" dirty="0" smtClean="0"/>
              <a:t>public void </a:t>
            </a:r>
            <a:r>
              <a:rPr lang="en-US" dirty="0" err="1" smtClean="0"/>
              <a:t>actionPerformed</a:t>
            </a:r>
            <a:r>
              <a:rPr lang="en-US" dirty="0" smtClean="0"/>
              <a:t> (</a:t>
            </a:r>
            <a:r>
              <a:rPr lang="en-US" dirty="0" err="1" smtClean="0"/>
              <a:t>ActionEvent</a:t>
            </a:r>
            <a:r>
              <a:rPr lang="en-US" dirty="0" smtClean="0"/>
              <a:t> event)       {</a:t>
            </a:r>
          </a:p>
          <a:p>
            <a:pPr>
              <a:defRPr/>
            </a:pPr>
            <a:r>
              <a:rPr lang="en-US" dirty="0" smtClean="0"/>
              <a:t>         </a:t>
            </a:r>
            <a:r>
              <a:rPr lang="en-US" dirty="0"/>
              <a:t>count++;</a:t>
            </a:r>
          </a:p>
          <a:p>
            <a:pPr>
              <a:defRPr/>
            </a:pPr>
            <a:r>
              <a:rPr lang="en-US" dirty="0"/>
              <a:t>         </a:t>
            </a:r>
            <a:r>
              <a:rPr lang="en-US" dirty="0" err="1"/>
              <a:t>label.setText</a:t>
            </a:r>
            <a:r>
              <a:rPr lang="en-US" dirty="0"/>
              <a:t>("Pushes: " + count)</a:t>
            </a:r>
            <a:r>
              <a:rPr lang="en-US" dirty="0" smtClean="0"/>
              <a:t>;       }    } }</a:t>
            </a:r>
            <a:endParaRPr lang="en-US" dirty="0"/>
          </a:p>
          <a:p>
            <a:pPr>
              <a:defRPr/>
            </a:pPr>
            <a:endParaRPr lang="en-US" dirty="0">
              <a:cs typeface="+mn-cs"/>
            </a:endParaRPr>
          </a:p>
        </p:txBody>
      </p:sp>
      <p:sp>
        <p:nvSpPr>
          <p:cNvPr id="5" name="Text Box 5"/>
          <p:cNvSpPr txBox="1">
            <a:spLocks noChangeArrowheads="1"/>
          </p:cNvSpPr>
          <p:nvPr/>
        </p:nvSpPr>
        <p:spPr bwMode="auto">
          <a:xfrm>
            <a:off x="6132557" y="5043110"/>
            <a:ext cx="27432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3300"/>
                </a:solidFill>
                <a:latin typeface="Arial" charset="0"/>
                <a:cs typeface="+mn-cs"/>
              </a:rPr>
              <a:t>Can access the instance  variables</a:t>
            </a:r>
            <a:r>
              <a:rPr lang="en-US" dirty="0">
                <a:solidFill>
                  <a:srgbClr val="FF3300"/>
                </a:solidFill>
                <a:cs typeface="+mn-cs"/>
              </a:rPr>
              <a:t> count </a:t>
            </a:r>
            <a:r>
              <a:rPr lang="en-US" dirty="0">
                <a:solidFill>
                  <a:srgbClr val="FF3300"/>
                </a:solidFill>
                <a:latin typeface="Arial" charset="0"/>
                <a:cs typeface="+mn-cs"/>
              </a:rPr>
              <a:t>and</a:t>
            </a:r>
            <a:r>
              <a:rPr lang="en-US" dirty="0">
                <a:solidFill>
                  <a:srgbClr val="FF3300"/>
                </a:solidFill>
                <a:cs typeface="+mn-cs"/>
              </a:rPr>
              <a:t> label</a:t>
            </a:r>
          </a:p>
        </p:txBody>
      </p:sp>
    </p:spTree>
    <p:extLst>
      <p:ext uri="{BB962C8B-B14F-4D97-AF65-F5344CB8AC3E}">
        <p14:creationId xmlns:p14="http://schemas.microsoft.com/office/powerpoint/2010/main" val="4191696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F49FFE8-8D1E-F740-8B19-331EE005AEFB}" type="slidenum">
              <a:rPr lang="en-US"/>
              <a:pPr/>
              <a:t>48</a:t>
            </a:fld>
            <a:endParaRPr lang="en-US"/>
          </a:p>
        </p:txBody>
      </p:sp>
      <p:sp>
        <p:nvSpPr>
          <p:cNvPr id="321538" name="Rectangle 2"/>
          <p:cNvSpPr>
            <a:spLocks noGrp="1" noChangeArrowheads="1"/>
          </p:cNvSpPr>
          <p:nvPr>
            <p:ph type="title"/>
          </p:nvPr>
        </p:nvSpPr>
        <p:spPr>
          <a:xfrm>
            <a:off x="685800" y="0"/>
            <a:ext cx="7772400" cy="1428750"/>
          </a:xfrm>
          <a:noFill/>
          <a:ln/>
        </p:spPr>
        <p:txBody>
          <a:bodyPr/>
          <a:lstStyle/>
          <a:p>
            <a:r>
              <a:rPr lang="en-US"/>
              <a:t>Events</a:t>
            </a:r>
          </a:p>
        </p:txBody>
      </p:sp>
      <p:sp>
        <p:nvSpPr>
          <p:cNvPr id="321539" name="Rectangle 3"/>
          <p:cNvSpPr>
            <a:spLocks noGrp="1" noChangeArrowheads="1"/>
          </p:cNvSpPr>
          <p:nvPr>
            <p:ph type="body" idx="1"/>
          </p:nvPr>
        </p:nvSpPr>
        <p:spPr>
          <a:xfrm>
            <a:off x="381000" y="1371600"/>
            <a:ext cx="8229600" cy="4495800"/>
          </a:xfrm>
          <a:noFill/>
          <a:ln/>
        </p:spPr>
        <p:txBody>
          <a:bodyPr>
            <a:normAutofit/>
          </a:bodyPr>
          <a:lstStyle/>
          <a:p>
            <a:r>
              <a:rPr lang="en-US" sz="3400"/>
              <a:t>An </a:t>
            </a:r>
            <a:r>
              <a:rPr lang="en-US" sz="3400" i="1"/>
              <a:t>event</a:t>
            </a:r>
            <a:r>
              <a:rPr lang="en-US" sz="3400"/>
              <a:t> can be defined as a type of signal to the program that something has happened. </a:t>
            </a:r>
          </a:p>
          <a:p>
            <a:pPr>
              <a:spcBef>
                <a:spcPct val="100000"/>
              </a:spcBef>
            </a:pPr>
            <a:r>
              <a:rPr lang="en-US" sz="3400"/>
              <a:t>The event is generated by external user actions such as mouse movements, mouse clicks, and keystrokes, or by the operating system, such as a timer.</a:t>
            </a:r>
          </a:p>
        </p:txBody>
      </p:sp>
    </p:spTree>
    <p:extLst>
      <p:ext uri="{BB962C8B-B14F-4D97-AF65-F5344CB8AC3E}">
        <p14:creationId xmlns:p14="http://schemas.microsoft.com/office/powerpoint/2010/main" val="776391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0534160-9103-9949-8219-CCCFEAC33D90}" type="slidenum">
              <a:rPr lang="en-US"/>
              <a:pPr/>
              <a:t>49</a:t>
            </a:fld>
            <a:endParaRPr lang="en-US"/>
          </a:p>
        </p:txBody>
      </p:sp>
      <p:sp>
        <p:nvSpPr>
          <p:cNvPr id="323586" name="Rectangle 2"/>
          <p:cNvSpPr>
            <a:spLocks noGrp="1" noChangeArrowheads="1"/>
          </p:cNvSpPr>
          <p:nvPr>
            <p:ph type="title"/>
          </p:nvPr>
        </p:nvSpPr>
        <p:spPr>
          <a:xfrm>
            <a:off x="685800" y="0"/>
            <a:ext cx="7772400" cy="1428750"/>
          </a:xfrm>
          <a:noFill/>
          <a:ln/>
        </p:spPr>
        <p:txBody>
          <a:bodyPr/>
          <a:lstStyle/>
          <a:p>
            <a:r>
              <a:rPr lang="en-US"/>
              <a:t>Event Classes</a:t>
            </a:r>
            <a:endParaRPr lang="en-US" b="1"/>
          </a:p>
        </p:txBody>
      </p:sp>
      <p:graphicFrame>
        <p:nvGraphicFramePr>
          <p:cNvPr id="323587" name="Object 3"/>
          <p:cNvGraphicFramePr>
            <a:graphicFrameLocks noChangeAspect="1"/>
          </p:cNvGraphicFramePr>
          <p:nvPr/>
        </p:nvGraphicFramePr>
        <p:xfrm>
          <a:off x="227013" y="1281113"/>
          <a:ext cx="8609012" cy="3633787"/>
        </p:xfrm>
        <a:graphic>
          <a:graphicData uri="http://schemas.openxmlformats.org/presentationml/2006/ole">
            <mc:AlternateContent xmlns:mc="http://schemas.openxmlformats.org/markup-compatibility/2006">
              <mc:Choice xmlns:v="urn:schemas-microsoft-com:vml" Requires="v">
                <p:oleObj spid="_x0000_s3077" name="Picture" r:id="rId3" imgW="8381880" imgH="3429000" progId="Word.Picture.8">
                  <p:embed/>
                </p:oleObj>
              </mc:Choice>
              <mc:Fallback>
                <p:oleObj name="Picture" r:id="rId3" imgW="8381880" imgH="3429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6641" r="39555" b="31093"/>
                      <a:stretch>
                        <a:fillRect/>
                      </a:stretch>
                    </p:blipFill>
                    <p:spPr bwMode="auto">
                      <a:xfrm>
                        <a:off x="227013" y="1281113"/>
                        <a:ext cx="8609012" cy="36337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9099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Trinity of GUI Elements</a:t>
            </a:r>
            <a:endParaRPr lang="en-US" dirty="0"/>
          </a:p>
        </p:txBody>
      </p:sp>
      <p:sp>
        <p:nvSpPr>
          <p:cNvPr id="3" name="Content Placeholder 2"/>
          <p:cNvSpPr>
            <a:spLocks noGrp="1"/>
          </p:cNvSpPr>
          <p:nvPr>
            <p:ph idx="1"/>
          </p:nvPr>
        </p:nvSpPr>
        <p:spPr/>
        <p:txBody>
          <a:bodyPr>
            <a:normAutofit/>
          </a:bodyPr>
          <a:lstStyle/>
          <a:p>
            <a:pPr algn="ctr"/>
            <a:r>
              <a:rPr lang="en-US" sz="3200" dirty="0" smtClean="0"/>
              <a:t>Components </a:t>
            </a:r>
            <a:r>
              <a:rPr lang="en-US" sz="3200" dirty="0" smtClean="0"/>
              <a:t>-Handlers– </a:t>
            </a:r>
            <a:r>
              <a:rPr lang="en-US" sz="3200" dirty="0" smtClean="0"/>
              <a:t>Events</a:t>
            </a:r>
          </a:p>
          <a:p>
            <a:r>
              <a:rPr lang="en-US" sz="3200" dirty="0" smtClean="0"/>
              <a:t>First you create a Component</a:t>
            </a:r>
          </a:p>
          <a:p>
            <a:pPr lvl="1"/>
            <a:r>
              <a:rPr lang="en-US" sz="3000" dirty="0" smtClean="0"/>
              <a:t>This could be a button or a label etc.</a:t>
            </a:r>
          </a:p>
          <a:p>
            <a:r>
              <a:rPr lang="en-US" sz="3200" dirty="0" smtClean="0"/>
              <a:t>Next you have to use an Event source which will activate</a:t>
            </a:r>
          </a:p>
          <a:p>
            <a:r>
              <a:rPr lang="en-US" sz="3200" dirty="0" smtClean="0"/>
              <a:t> a </a:t>
            </a:r>
            <a:r>
              <a:rPr lang="en-US" sz="3200" dirty="0" smtClean="0"/>
              <a:t>Handler </a:t>
            </a:r>
            <a:r>
              <a:rPr lang="en-US" sz="3200" dirty="0" smtClean="0"/>
              <a:t>that will perform an activity</a:t>
            </a:r>
            <a:endParaRPr lang="en-US" sz="3200" dirty="0"/>
          </a:p>
        </p:txBody>
      </p:sp>
    </p:spTree>
    <p:extLst>
      <p:ext uri="{BB962C8B-B14F-4D97-AF65-F5344CB8AC3E}">
        <p14:creationId xmlns:p14="http://schemas.microsoft.com/office/powerpoint/2010/main" val="1711192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980747-C0EA-BE49-A5C9-31082792463C}" type="slidenum">
              <a:rPr lang="en-US"/>
              <a:pPr/>
              <a:t>50</a:t>
            </a:fld>
            <a:endParaRPr lang="en-US"/>
          </a:p>
        </p:txBody>
      </p:sp>
      <p:sp>
        <p:nvSpPr>
          <p:cNvPr id="322562" name="Rectangle 2"/>
          <p:cNvSpPr>
            <a:spLocks noGrp="1" noChangeArrowheads="1"/>
          </p:cNvSpPr>
          <p:nvPr>
            <p:ph type="title"/>
          </p:nvPr>
        </p:nvSpPr>
        <p:spPr>
          <a:xfrm>
            <a:off x="685800" y="0"/>
            <a:ext cx="7772400" cy="1428750"/>
          </a:xfrm>
          <a:noFill/>
          <a:ln/>
        </p:spPr>
        <p:txBody>
          <a:bodyPr/>
          <a:lstStyle/>
          <a:p>
            <a:r>
              <a:rPr lang="en-US"/>
              <a:t>Event Information</a:t>
            </a:r>
          </a:p>
        </p:txBody>
      </p:sp>
      <p:sp>
        <p:nvSpPr>
          <p:cNvPr id="322563" name="Rectangle 3"/>
          <p:cNvSpPr>
            <a:spLocks noGrp="1" noChangeArrowheads="1"/>
          </p:cNvSpPr>
          <p:nvPr>
            <p:ph type="body" idx="1"/>
          </p:nvPr>
        </p:nvSpPr>
        <p:spPr>
          <a:xfrm>
            <a:off x="381000" y="1371600"/>
            <a:ext cx="8534400" cy="4724400"/>
          </a:xfrm>
          <a:noFill/>
          <a:ln/>
        </p:spPr>
        <p:txBody>
          <a:bodyPr/>
          <a:lstStyle/>
          <a:p>
            <a:pPr marL="0" indent="0">
              <a:buFont typeface="Monotype Sorts" charset="0"/>
              <a:buNone/>
            </a:pPr>
            <a:r>
              <a:rPr lang="en-US">
                <a:cs typeface="Times New Roman" charset="0"/>
              </a:rPr>
              <a:t>An event object contains whatever properties are pertinent to the event. You can identify the source object of the event using the </a:t>
            </a:r>
            <a:r>
              <a:rPr lang="en-US" u="sng">
                <a:cs typeface="Times New Roman" charset="0"/>
              </a:rPr>
              <a:t>getSource()</a:t>
            </a:r>
            <a:r>
              <a:rPr lang="en-US">
                <a:cs typeface="Times New Roman" charset="0"/>
              </a:rPr>
              <a:t> instance method in the </a:t>
            </a:r>
            <a:r>
              <a:rPr lang="en-US" u="sng">
                <a:cs typeface="Times New Roman" charset="0"/>
              </a:rPr>
              <a:t>EventObject</a:t>
            </a:r>
            <a:r>
              <a:rPr lang="en-US">
                <a:cs typeface="Times New Roman" charset="0"/>
              </a:rPr>
              <a:t> class. The subclasses of </a:t>
            </a:r>
            <a:r>
              <a:rPr lang="en-US" u="sng">
                <a:cs typeface="Times New Roman" charset="0"/>
              </a:rPr>
              <a:t>EventObject</a:t>
            </a:r>
            <a:r>
              <a:rPr lang="en-US">
                <a:cs typeface="Times New Roman" charset="0"/>
              </a:rPr>
              <a:t> deal with special types of events, such as button actions, window events, component events, mouse movements, and keystrokes. Table 15.1 lists external user actions, source objects, and event types generated.</a:t>
            </a:r>
          </a:p>
        </p:txBody>
      </p:sp>
    </p:spTree>
    <p:extLst>
      <p:ext uri="{BB962C8B-B14F-4D97-AF65-F5344CB8AC3E}">
        <p14:creationId xmlns:p14="http://schemas.microsoft.com/office/powerpoint/2010/main" val="2415050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8878DE8-4F4B-F149-9D05-E0DAF61A0063}" type="slidenum">
              <a:rPr lang="en-US"/>
              <a:pPr/>
              <a:t>51</a:t>
            </a:fld>
            <a:endParaRPr lang="en-US"/>
          </a:p>
        </p:txBody>
      </p:sp>
      <p:sp>
        <p:nvSpPr>
          <p:cNvPr id="324610" name="Rectangle 2"/>
          <p:cNvSpPr>
            <a:spLocks noGrp="1" noChangeArrowheads="1"/>
          </p:cNvSpPr>
          <p:nvPr>
            <p:ph type="title"/>
          </p:nvPr>
        </p:nvSpPr>
        <p:spPr>
          <a:xfrm>
            <a:off x="685800" y="0"/>
            <a:ext cx="7772400" cy="1371600"/>
          </a:xfrm>
          <a:noFill/>
          <a:ln/>
        </p:spPr>
        <p:txBody>
          <a:bodyPr/>
          <a:lstStyle/>
          <a:p>
            <a:r>
              <a:rPr lang="en-US"/>
              <a:t>Selected User Actions</a:t>
            </a:r>
            <a:endParaRPr lang="en-US">
              <a:solidFill>
                <a:schemeClr val="tx1"/>
              </a:solidFill>
              <a:latin typeface="Book Antiqua" charset="0"/>
            </a:endParaRPr>
          </a:p>
        </p:txBody>
      </p:sp>
      <p:sp>
        <p:nvSpPr>
          <p:cNvPr id="324611" name="Text Box 3"/>
          <p:cNvSpPr txBox="1">
            <a:spLocks noChangeArrowheads="1"/>
          </p:cNvSpPr>
          <p:nvPr/>
        </p:nvSpPr>
        <p:spPr bwMode="auto">
          <a:xfrm>
            <a:off x="228600" y="1371600"/>
            <a:ext cx="8915400" cy="376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tabLst>
                <a:tab pos="3719513" algn="l"/>
                <a:tab pos="6110288" algn="l"/>
              </a:tabLst>
              <a:defRPr sz="2400">
                <a:solidFill>
                  <a:schemeClr val="tx1"/>
                </a:solidFill>
                <a:latin typeface="Times New Roman" charset="0"/>
                <a:ea typeface="ＭＳ Ｐゴシック" charset="0"/>
              </a:defRPr>
            </a:lvl1pPr>
            <a:lvl2pPr>
              <a:tabLst>
                <a:tab pos="3719513" algn="l"/>
                <a:tab pos="6110288" algn="l"/>
              </a:tabLst>
              <a:defRPr sz="2400">
                <a:solidFill>
                  <a:schemeClr val="tx1"/>
                </a:solidFill>
                <a:latin typeface="Times New Roman" charset="0"/>
                <a:ea typeface="ＭＳ Ｐゴシック" charset="0"/>
              </a:defRPr>
            </a:lvl2pPr>
            <a:lvl3pPr>
              <a:tabLst>
                <a:tab pos="3719513" algn="l"/>
                <a:tab pos="6110288" algn="l"/>
              </a:tabLst>
              <a:defRPr sz="2400">
                <a:solidFill>
                  <a:schemeClr val="tx1"/>
                </a:solidFill>
                <a:latin typeface="Times New Roman" charset="0"/>
                <a:ea typeface="ＭＳ Ｐゴシック" charset="0"/>
              </a:defRPr>
            </a:lvl3pPr>
            <a:lvl4pPr>
              <a:tabLst>
                <a:tab pos="3719513" algn="l"/>
                <a:tab pos="6110288" algn="l"/>
              </a:tabLst>
              <a:defRPr sz="2400">
                <a:solidFill>
                  <a:schemeClr val="tx1"/>
                </a:solidFill>
                <a:latin typeface="Times New Roman" charset="0"/>
                <a:ea typeface="ＭＳ Ｐゴシック" charset="0"/>
              </a:defRPr>
            </a:lvl4pPr>
            <a:lvl5pPr>
              <a:tabLst>
                <a:tab pos="3719513" algn="l"/>
                <a:tab pos="6110288"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3719513" algn="l"/>
                <a:tab pos="6110288"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3719513" algn="l"/>
                <a:tab pos="6110288"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3719513" algn="l"/>
                <a:tab pos="6110288"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3719513" algn="l"/>
                <a:tab pos="6110288" algn="l"/>
              </a:tabLst>
              <a:defRPr sz="2400">
                <a:solidFill>
                  <a:schemeClr val="tx1"/>
                </a:solidFill>
                <a:latin typeface="Times New Roman" charset="0"/>
                <a:ea typeface="ＭＳ Ｐゴシック" charset="0"/>
              </a:defRPr>
            </a:lvl9pPr>
          </a:lstStyle>
          <a:p>
            <a:pPr>
              <a:spcBef>
                <a:spcPct val="50000"/>
              </a:spcBef>
            </a:pPr>
            <a:r>
              <a:rPr lang="en-US" sz="1600" b="1"/>
              <a:t>	Source	Event Type</a:t>
            </a:r>
            <a:br>
              <a:rPr lang="en-US" sz="1600" b="1"/>
            </a:br>
            <a:r>
              <a:rPr lang="en-US" sz="1600" b="1"/>
              <a:t>User Action	Object	Generated</a:t>
            </a:r>
          </a:p>
          <a:p>
            <a:pPr>
              <a:spcBef>
                <a:spcPct val="50000"/>
              </a:spcBef>
            </a:pPr>
            <a:endParaRPr lang="en-US" sz="1600"/>
          </a:p>
          <a:p>
            <a:pPr>
              <a:spcBef>
                <a:spcPct val="50000"/>
              </a:spcBef>
            </a:pPr>
            <a:r>
              <a:rPr lang="en-US" sz="1600"/>
              <a:t>Click a button	</a:t>
            </a:r>
            <a:r>
              <a:rPr lang="en-US" sz="1600">
                <a:latin typeface="Courier New" charset="0"/>
              </a:rPr>
              <a:t>JButton</a:t>
            </a:r>
            <a:r>
              <a:rPr lang="en-US" sz="1600"/>
              <a:t>	</a:t>
            </a:r>
            <a:r>
              <a:rPr lang="en-US" sz="1600">
                <a:latin typeface="Courier New" charset="0"/>
              </a:rPr>
              <a:t>ActionEvent</a:t>
            </a:r>
            <a:endParaRPr lang="en-US" sz="1600"/>
          </a:p>
          <a:p>
            <a:pPr>
              <a:spcBef>
                <a:spcPct val="25000"/>
              </a:spcBef>
            </a:pPr>
            <a:r>
              <a:rPr lang="en-US" sz="1600"/>
              <a:t>Click a check box	</a:t>
            </a:r>
            <a:r>
              <a:rPr lang="en-US" sz="1600">
                <a:latin typeface="Courier New" charset="0"/>
              </a:rPr>
              <a:t>JCheckBox</a:t>
            </a:r>
            <a:r>
              <a:rPr lang="en-US" sz="1600"/>
              <a:t>	</a:t>
            </a:r>
            <a:r>
              <a:rPr lang="en-US" sz="1600">
                <a:latin typeface="Courier New" charset="0"/>
              </a:rPr>
              <a:t>ItemEvent</a:t>
            </a:r>
            <a:r>
              <a:rPr lang="en-US" sz="1600"/>
              <a:t>, </a:t>
            </a:r>
            <a:r>
              <a:rPr lang="en-US" sz="1600">
                <a:latin typeface="Courier New" charset="0"/>
              </a:rPr>
              <a:t>ActionEvent</a:t>
            </a:r>
            <a:endParaRPr lang="en-US" sz="1600"/>
          </a:p>
          <a:p>
            <a:pPr>
              <a:spcBef>
                <a:spcPct val="25000"/>
              </a:spcBef>
            </a:pPr>
            <a:r>
              <a:rPr lang="en-US" sz="1600"/>
              <a:t>Click a radio button	</a:t>
            </a:r>
            <a:r>
              <a:rPr lang="en-US" sz="1600">
                <a:latin typeface="Courier New" charset="0"/>
              </a:rPr>
              <a:t>JRadioButton</a:t>
            </a:r>
            <a:r>
              <a:rPr lang="en-US" sz="1600"/>
              <a:t>	</a:t>
            </a:r>
            <a:r>
              <a:rPr lang="en-US" sz="1600">
                <a:latin typeface="Courier New" charset="0"/>
              </a:rPr>
              <a:t>ItemEvent</a:t>
            </a:r>
            <a:r>
              <a:rPr lang="en-US" sz="1600"/>
              <a:t>, </a:t>
            </a:r>
            <a:r>
              <a:rPr lang="en-US" sz="1600">
                <a:latin typeface="Courier New" charset="0"/>
              </a:rPr>
              <a:t>ActionEvent</a:t>
            </a:r>
            <a:endParaRPr lang="en-US" sz="1600"/>
          </a:p>
          <a:p>
            <a:pPr>
              <a:spcBef>
                <a:spcPct val="25000"/>
              </a:spcBef>
            </a:pPr>
            <a:r>
              <a:rPr lang="en-US" sz="1600"/>
              <a:t>Press return on a text field	</a:t>
            </a:r>
            <a:r>
              <a:rPr lang="en-US" sz="1600">
                <a:latin typeface="Courier New" charset="0"/>
              </a:rPr>
              <a:t>JTextField</a:t>
            </a:r>
            <a:r>
              <a:rPr lang="en-US" sz="1600"/>
              <a:t>	</a:t>
            </a:r>
            <a:r>
              <a:rPr lang="en-US" sz="1600">
                <a:latin typeface="Courier New" charset="0"/>
              </a:rPr>
              <a:t>ActionEvent</a:t>
            </a:r>
            <a:endParaRPr lang="en-US" sz="1600"/>
          </a:p>
          <a:p>
            <a:pPr>
              <a:spcBef>
                <a:spcPct val="25000"/>
              </a:spcBef>
            </a:pPr>
            <a:r>
              <a:rPr lang="en-US" sz="1600"/>
              <a:t>Select a new item	</a:t>
            </a:r>
            <a:r>
              <a:rPr lang="en-US" sz="1600">
                <a:latin typeface="Courier New" charset="0"/>
              </a:rPr>
              <a:t>JComboBox</a:t>
            </a:r>
            <a:r>
              <a:rPr lang="en-US" sz="1600"/>
              <a:t>	</a:t>
            </a:r>
            <a:r>
              <a:rPr lang="en-US" sz="1600">
                <a:latin typeface="Courier New" charset="0"/>
              </a:rPr>
              <a:t>ItemEvent</a:t>
            </a:r>
            <a:r>
              <a:rPr lang="en-US" sz="1600"/>
              <a:t>, </a:t>
            </a:r>
            <a:r>
              <a:rPr lang="en-US" sz="1600">
                <a:latin typeface="Courier New" charset="0"/>
              </a:rPr>
              <a:t>ActionEvent</a:t>
            </a:r>
          </a:p>
          <a:p>
            <a:pPr>
              <a:spcBef>
                <a:spcPct val="25000"/>
              </a:spcBef>
            </a:pPr>
            <a:r>
              <a:rPr lang="en-US" sz="1600"/>
              <a:t>Window opened, closed, etc.	</a:t>
            </a:r>
            <a:r>
              <a:rPr lang="en-US" sz="1600">
                <a:latin typeface="Courier New" charset="0"/>
              </a:rPr>
              <a:t>Window</a:t>
            </a:r>
            <a:r>
              <a:rPr lang="en-US" sz="1600"/>
              <a:t>	</a:t>
            </a:r>
            <a:r>
              <a:rPr lang="en-US" sz="1600">
                <a:latin typeface="Courier New" charset="0"/>
              </a:rPr>
              <a:t>WindowEvent </a:t>
            </a:r>
          </a:p>
          <a:p>
            <a:pPr>
              <a:spcBef>
                <a:spcPct val="25000"/>
              </a:spcBef>
            </a:pPr>
            <a:r>
              <a:rPr lang="en-US" sz="1600"/>
              <a:t>Mouse pressed, released, etc.	</a:t>
            </a:r>
            <a:r>
              <a:rPr lang="en-US" sz="1600">
                <a:latin typeface="Courier New" charset="0"/>
              </a:rPr>
              <a:t>Component</a:t>
            </a:r>
            <a:r>
              <a:rPr lang="en-US" sz="1600"/>
              <a:t>	</a:t>
            </a:r>
            <a:r>
              <a:rPr lang="en-US" sz="1600">
                <a:latin typeface="Courier New" charset="0"/>
              </a:rPr>
              <a:t>MouseEvent </a:t>
            </a:r>
          </a:p>
          <a:p>
            <a:pPr>
              <a:spcBef>
                <a:spcPct val="25000"/>
              </a:spcBef>
            </a:pPr>
            <a:r>
              <a:rPr lang="en-US" sz="1600"/>
              <a:t>Key released, pressed, etc. 	</a:t>
            </a:r>
            <a:r>
              <a:rPr lang="en-US" sz="1600">
                <a:latin typeface="Courier New" charset="0"/>
              </a:rPr>
              <a:t>Component</a:t>
            </a:r>
            <a:r>
              <a:rPr lang="en-US" sz="1600"/>
              <a:t>	</a:t>
            </a:r>
            <a:r>
              <a:rPr lang="en-US" sz="1600">
                <a:latin typeface="Courier New" charset="0"/>
              </a:rPr>
              <a:t>KeyEvent </a:t>
            </a:r>
            <a:endParaRPr lang="en-US" sz="1600"/>
          </a:p>
          <a:p>
            <a:pPr>
              <a:spcBef>
                <a:spcPct val="25000"/>
              </a:spcBef>
            </a:pPr>
            <a:endParaRPr lang="en-US" sz="1600"/>
          </a:p>
        </p:txBody>
      </p:sp>
    </p:spTree>
    <p:extLst>
      <p:ext uri="{BB962C8B-B14F-4D97-AF65-F5344CB8AC3E}">
        <p14:creationId xmlns:p14="http://schemas.microsoft.com/office/powerpoint/2010/main" val="445355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1B41A914-B813-254F-867B-38C8171A5AE0}" type="slidenum">
              <a:rPr lang="en-US"/>
              <a:pPr/>
              <a:t>52</a:t>
            </a:fld>
            <a:endParaRPr lang="en-US"/>
          </a:p>
        </p:txBody>
      </p:sp>
      <p:sp>
        <p:nvSpPr>
          <p:cNvPr id="325634" name="Rectangle 2"/>
          <p:cNvSpPr>
            <a:spLocks noGrp="1" noChangeArrowheads="1"/>
          </p:cNvSpPr>
          <p:nvPr>
            <p:ph type="title"/>
          </p:nvPr>
        </p:nvSpPr>
        <p:spPr>
          <a:xfrm>
            <a:off x="685800" y="152400"/>
            <a:ext cx="7772400" cy="685800"/>
          </a:xfrm>
        </p:spPr>
        <p:txBody>
          <a:bodyPr/>
          <a:lstStyle/>
          <a:p>
            <a:r>
              <a:rPr lang="en-US" sz="4000"/>
              <a:t>The Delegation Model</a:t>
            </a:r>
            <a:endParaRPr lang="en-US" sz="4000" b="1"/>
          </a:p>
        </p:txBody>
      </p:sp>
      <p:sp>
        <p:nvSpPr>
          <p:cNvPr id="325637"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2563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25641"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5644"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325643" name="Object 11"/>
          <p:cNvGraphicFramePr>
            <a:graphicFrameLocks noChangeAspect="1"/>
          </p:cNvGraphicFramePr>
          <p:nvPr/>
        </p:nvGraphicFramePr>
        <p:xfrm>
          <a:off x="152400" y="1143000"/>
          <a:ext cx="8839200" cy="2530475"/>
        </p:xfrm>
        <a:graphic>
          <a:graphicData uri="http://schemas.openxmlformats.org/presentationml/2006/ole">
            <mc:AlternateContent xmlns:mc="http://schemas.openxmlformats.org/markup-compatibility/2006">
              <mc:Choice xmlns:v="urn:schemas-microsoft-com:vml" Requires="v">
                <p:oleObj spid="_x0000_s6153" name="Picture" r:id="rId3" imgW="5462016" imgH="1557528" progId="Word.Picture.8">
                  <p:embed/>
                </p:oleObj>
              </mc:Choice>
              <mc:Fallback>
                <p:oleObj name="Picture" r:id="rId3" imgW="5462016" imgH="155752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2530475"/>
                      </a:xfrm>
                      <a:prstGeom prst="rect">
                        <a:avLst/>
                      </a:prstGeom>
                      <a:solidFill>
                        <a:schemeClr val="tx1"/>
                      </a:solidFill>
                    </p:spPr>
                  </p:pic>
                </p:oleObj>
              </mc:Fallback>
            </mc:AlternateContent>
          </a:graphicData>
        </a:graphic>
      </p:graphicFrame>
      <p:sp>
        <p:nvSpPr>
          <p:cNvPr id="325645"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5647"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325646" name="Object 14"/>
          <p:cNvGraphicFramePr>
            <a:graphicFrameLocks noChangeAspect="1"/>
          </p:cNvGraphicFramePr>
          <p:nvPr/>
        </p:nvGraphicFramePr>
        <p:xfrm>
          <a:off x="152400" y="3962400"/>
          <a:ext cx="8839200" cy="2071688"/>
        </p:xfrm>
        <a:graphic>
          <a:graphicData uri="http://schemas.openxmlformats.org/presentationml/2006/ole">
            <mc:AlternateContent xmlns:mc="http://schemas.openxmlformats.org/markup-compatibility/2006">
              <mc:Choice xmlns:v="urn:schemas-microsoft-com:vml" Requires="v">
                <p:oleObj spid="_x0000_s6154" name="Picture" r:id="rId5" imgW="5204460" imgH="1216152" progId="Word.Picture.8">
                  <p:embed/>
                </p:oleObj>
              </mc:Choice>
              <mc:Fallback>
                <p:oleObj name="Picture" r:id="rId5" imgW="5204460" imgH="121615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962400"/>
                        <a:ext cx="8839200" cy="20716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9936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67828A7-D2AC-FA4F-B032-D6CAE972CF28}" type="slidenum">
              <a:rPr lang="en-US"/>
              <a:pPr/>
              <a:t>53</a:t>
            </a:fld>
            <a:endParaRPr lang="en-US"/>
          </a:p>
        </p:txBody>
      </p:sp>
      <p:sp>
        <p:nvSpPr>
          <p:cNvPr id="370690" name="Rectangle 2"/>
          <p:cNvSpPr>
            <a:spLocks noGrp="1" noChangeArrowheads="1"/>
          </p:cNvSpPr>
          <p:nvPr>
            <p:ph type="title"/>
          </p:nvPr>
        </p:nvSpPr>
        <p:spPr>
          <a:xfrm>
            <a:off x="685800" y="335783"/>
            <a:ext cx="7772400" cy="2730061"/>
          </a:xfrm>
        </p:spPr>
        <p:txBody>
          <a:bodyPr/>
          <a:lstStyle/>
          <a:p>
            <a:r>
              <a:rPr lang="en-US" dirty="0"/>
              <a:t>The Delegation Model: </a:t>
            </a:r>
            <a:r>
              <a:rPr lang="en-US" dirty="0" smtClean="0"/>
              <a:t>Adding a Listener to a Component</a:t>
            </a:r>
            <a:br>
              <a:rPr lang="en-US" dirty="0" smtClean="0"/>
            </a:br>
            <a:endParaRPr lang="en-US" b="1" dirty="0"/>
          </a:p>
        </p:txBody>
      </p:sp>
      <p:sp>
        <p:nvSpPr>
          <p:cNvPr id="370691"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70694"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70695" name="Text Box 7"/>
          <p:cNvSpPr txBox="1">
            <a:spLocks noChangeArrowheads="1"/>
          </p:cNvSpPr>
          <p:nvPr/>
        </p:nvSpPr>
        <p:spPr bwMode="auto">
          <a:xfrm>
            <a:off x="381000" y="3443287"/>
            <a:ext cx="8458200" cy="1552575"/>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err="1">
                <a:solidFill>
                  <a:schemeClr val="bg2"/>
                </a:solidFill>
                <a:latin typeface="Courier New" charset="0"/>
                <a:cs typeface="Courier New" charset="0"/>
              </a:rPr>
              <a:t>JButton</a:t>
            </a:r>
            <a:r>
              <a:rPr lang="en-US" dirty="0">
                <a:solidFill>
                  <a:schemeClr val="bg2"/>
                </a:solidFill>
                <a:latin typeface="Courier New" charset="0"/>
                <a:cs typeface="Courier New" charset="0"/>
              </a:rPr>
              <a:t> </a:t>
            </a:r>
            <a:r>
              <a:rPr lang="en-US" dirty="0" err="1">
                <a:solidFill>
                  <a:schemeClr val="bg2"/>
                </a:solidFill>
                <a:latin typeface="Courier New" charset="0"/>
                <a:cs typeface="Courier New" charset="0"/>
              </a:rPr>
              <a:t>jbt</a:t>
            </a:r>
            <a:r>
              <a:rPr lang="en-US" dirty="0">
                <a:solidFill>
                  <a:schemeClr val="bg2"/>
                </a:solidFill>
                <a:latin typeface="Courier New" charset="0"/>
                <a:cs typeface="Courier New" charset="0"/>
              </a:rPr>
              <a:t> = new </a:t>
            </a:r>
            <a:r>
              <a:rPr lang="en-US" dirty="0" err="1">
                <a:solidFill>
                  <a:schemeClr val="bg2"/>
                </a:solidFill>
                <a:latin typeface="Courier New" charset="0"/>
                <a:cs typeface="Courier New" charset="0"/>
              </a:rPr>
              <a:t>JButton</a:t>
            </a:r>
            <a:r>
              <a:rPr lang="en-US" dirty="0">
                <a:solidFill>
                  <a:schemeClr val="bg2"/>
                </a:solidFill>
                <a:latin typeface="Courier New" charset="0"/>
                <a:cs typeface="Courier New" charset="0"/>
              </a:rPr>
              <a:t>("OK");</a:t>
            </a:r>
          </a:p>
          <a:p>
            <a:pPr>
              <a:spcBef>
                <a:spcPct val="50000"/>
              </a:spcBef>
            </a:pPr>
            <a:r>
              <a:rPr lang="en-US" dirty="0" err="1">
                <a:solidFill>
                  <a:schemeClr val="bg2"/>
                </a:solidFill>
                <a:latin typeface="Courier New" charset="0"/>
                <a:cs typeface="Courier New" charset="0"/>
              </a:rPr>
              <a:t>ActionListener</a:t>
            </a:r>
            <a:r>
              <a:rPr lang="en-US" dirty="0">
                <a:solidFill>
                  <a:schemeClr val="bg2"/>
                </a:solidFill>
                <a:latin typeface="Courier New" charset="0"/>
                <a:cs typeface="Courier New" charset="0"/>
              </a:rPr>
              <a:t> listener = new </a:t>
            </a:r>
            <a:r>
              <a:rPr lang="en-US" dirty="0" err="1">
                <a:solidFill>
                  <a:schemeClr val="bg2"/>
                </a:solidFill>
                <a:latin typeface="Courier New" charset="0"/>
                <a:cs typeface="Courier New" charset="0"/>
              </a:rPr>
              <a:t>OKListener</a:t>
            </a:r>
            <a:r>
              <a:rPr lang="en-US" dirty="0">
                <a:solidFill>
                  <a:schemeClr val="bg2"/>
                </a:solidFill>
                <a:latin typeface="Courier New" charset="0"/>
                <a:cs typeface="Courier New" charset="0"/>
              </a:rPr>
              <a:t>();</a:t>
            </a:r>
            <a:endParaRPr lang="en-US" dirty="0">
              <a:solidFill>
                <a:schemeClr val="bg2"/>
              </a:solidFill>
              <a:latin typeface="Courier" charset="0"/>
              <a:cs typeface="Times New Roman" charset="0"/>
            </a:endParaRPr>
          </a:p>
          <a:p>
            <a:pPr>
              <a:spcBef>
                <a:spcPct val="50000"/>
              </a:spcBef>
            </a:pPr>
            <a:r>
              <a:rPr lang="en-US" dirty="0" err="1">
                <a:solidFill>
                  <a:schemeClr val="bg2"/>
                </a:solidFill>
                <a:latin typeface="Courier New" charset="0"/>
                <a:cs typeface="Courier New" charset="0"/>
              </a:rPr>
              <a:t>jbt.addActionListener</a:t>
            </a:r>
            <a:r>
              <a:rPr lang="en-US" dirty="0">
                <a:solidFill>
                  <a:schemeClr val="bg2"/>
                </a:solidFill>
                <a:latin typeface="Courier New" charset="0"/>
                <a:cs typeface="Courier New" charset="0"/>
              </a:rPr>
              <a:t>(listener);</a:t>
            </a:r>
          </a:p>
        </p:txBody>
      </p:sp>
    </p:spTree>
    <p:extLst>
      <p:ext uri="{BB962C8B-B14F-4D97-AF65-F5344CB8AC3E}">
        <p14:creationId xmlns:p14="http://schemas.microsoft.com/office/powerpoint/2010/main" val="1353364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B6A76F7-7E4D-4C4C-87BD-63AF28F9C242}" type="slidenum">
              <a:rPr lang="en-US"/>
              <a:pPr/>
              <a:t>54</a:t>
            </a:fld>
            <a:endParaRPr lang="en-US"/>
          </a:p>
        </p:txBody>
      </p:sp>
      <p:sp>
        <p:nvSpPr>
          <p:cNvPr id="326658" name="Rectangle 2"/>
          <p:cNvSpPr>
            <a:spLocks noGrp="1" noChangeArrowheads="1"/>
          </p:cNvSpPr>
          <p:nvPr>
            <p:ph type="title"/>
          </p:nvPr>
        </p:nvSpPr>
        <p:spPr>
          <a:xfrm>
            <a:off x="685800" y="152400"/>
            <a:ext cx="7772400" cy="609600"/>
          </a:xfrm>
        </p:spPr>
        <p:txBody>
          <a:bodyPr/>
          <a:lstStyle/>
          <a:p>
            <a:r>
              <a:rPr lang="en-US"/>
              <a:t>Selected Event Handlers</a:t>
            </a:r>
            <a:r>
              <a:rPr lang="en-US">
                <a:solidFill>
                  <a:schemeClr val="tx1"/>
                </a:solidFill>
                <a:latin typeface="Book Antiqua" charset="0"/>
              </a:rPr>
              <a:t> </a:t>
            </a:r>
          </a:p>
        </p:txBody>
      </p:sp>
      <p:sp>
        <p:nvSpPr>
          <p:cNvPr id="326659" name="Text Box 3"/>
          <p:cNvSpPr txBox="1">
            <a:spLocks noChangeArrowheads="1"/>
          </p:cNvSpPr>
          <p:nvPr/>
        </p:nvSpPr>
        <p:spPr bwMode="auto">
          <a:xfrm>
            <a:off x="228600" y="1066800"/>
            <a:ext cx="8763000" cy="5408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tabLst>
                <a:tab pos="2000250" algn="l"/>
                <a:tab pos="4457700" algn="l"/>
              </a:tabLst>
              <a:defRPr sz="2400">
                <a:solidFill>
                  <a:schemeClr val="tx1"/>
                </a:solidFill>
                <a:latin typeface="Times New Roman" charset="0"/>
                <a:ea typeface="ＭＳ Ｐゴシック" charset="0"/>
              </a:defRPr>
            </a:lvl1pPr>
            <a:lvl2pPr>
              <a:tabLst>
                <a:tab pos="2000250" algn="l"/>
                <a:tab pos="4457700" algn="l"/>
              </a:tabLst>
              <a:defRPr sz="2400">
                <a:solidFill>
                  <a:schemeClr val="tx1"/>
                </a:solidFill>
                <a:latin typeface="Times New Roman" charset="0"/>
                <a:ea typeface="ＭＳ Ｐゴシック" charset="0"/>
              </a:defRPr>
            </a:lvl2pPr>
            <a:lvl3pPr>
              <a:tabLst>
                <a:tab pos="2000250" algn="l"/>
                <a:tab pos="4457700" algn="l"/>
              </a:tabLst>
              <a:defRPr sz="2400">
                <a:solidFill>
                  <a:schemeClr val="tx1"/>
                </a:solidFill>
                <a:latin typeface="Times New Roman" charset="0"/>
                <a:ea typeface="ＭＳ Ｐゴシック" charset="0"/>
              </a:defRPr>
            </a:lvl3pPr>
            <a:lvl4pPr>
              <a:tabLst>
                <a:tab pos="2000250" algn="l"/>
                <a:tab pos="4457700" algn="l"/>
              </a:tabLst>
              <a:defRPr sz="2400">
                <a:solidFill>
                  <a:schemeClr val="tx1"/>
                </a:solidFill>
                <a:latin typeface="Times New Roman" charset="0"/>
                <a:ea typeface="ＭＳ Ｐゴシック" charset="0"/>
              </a:defRPr>
            </a:lvl4pPr>
            <a:lvl5pPr>
              <a:tabLst>
                <a:tab pos="2000250" algn="l"/>
                <a:tab pos="4457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2000250" algn="l"/>
                <a:tab pos="4457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2000250" algn="l"/>
                <a:tab pos="4457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2000250" algn="l"/>
                <a:tab pos="4457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2000250" algn="l"/>
                <a:tab pos="4457700" algn="l"/>
              </a:tabLst>
              <a:defRPr sz="2400">
                <a:solidFill>
                  <a:schemeClr val="tx1"/>
                </a:solidFill>
                <a:latin typeface="Times New Roman" charset="0"/>
                <a:ea typeface="ＭＳ Ｐゴシック" charset="0"/>
              </a:defRPr>
            </a:lvl9pPr>
          </a:lstStyle>
          <a:p>
            <a:r>
              <a:rPr lang="en-US" sz="2000" b="1" dirty="0"/>
              <a:t>Event Class	Listener Interface	Listener Methods (Handlers)</a:t>
            </a:r>
            <a:br>
              <a:rPr lang="en-US" sz="2000" b="1" dirty="0"/>
            </a:br>
            <a:r>
              <a:rPr lang="en-US" sz="1600" dirty="0" err="1">
                <a:latin typeface="Courier New" charset="0"/>
              </a:rPr>
              <a:t>ActionEvent</a:t>
            </a:r>
            <a:r>
              <a:rPr lang="en-US" sz="1600" dirty="0">
                <a:latin typeface="Courier New" charset="0"/>
              </a:rPr>
              <a:t>	</a:t>
            </a:r>
            <a:r>
              <a:rPr lang="en-US" sz="1600" dirty="0" err="1">
                <a:latin typeface="Courier New" charset="0"/>
              </a:rPr>
              <a:t>ActionListener</a:t>
            </a:r>
            <a:r>
              <a:rPr lang="en-US" sz="1600" dirty="0">
                <a:latin typeface="Courier New" charset="0"/>
              </a:rPr>
              <a:t>	</a:t>
            </a:r>
            <a:r>
              <a:rPr lang="en-US" sz="1600" dirty="0" err="1">
                <a:latin typeface="Courier New" charset="0"/>
              </a:rPr>
              <a:t>actionPerformed</a:t>
            </a:r>
            <a:r>
              <a:rPr lang="en-US" sz="1600" dirty="0">
                <a:latin typeface="Courier New" charset="0"/>
              </a:rPr>
              <a:t>(</a:t>
            </a:r>
            <a:r>
              <a:rPr lang="en-US" sz="1600" dirty="0" err="1">
                <a:latin typeface="Courier New" charset="0"/>
              </a:rPr>
              <a:t>ActionEvent</a:t>
            </a:r>
            <a:r>
              <a:rPr lang="en-US" sz="1600" dirty="0">
                <a:latin typeface="Courier New" charset="0"/>
              </a:rPr>
              <a:t>)</a:t>
            </a:r>
          </a:p>
          <a:p>
            <a:r>
              <a:rPr lang="en-US" sz="1600" dirty="0" err="1">
                <a:latin typeface="Courier New" charset="0"/>
              </a:rPr>
              <a:t>ItemEvent</a:t>
            </a:r>
            <a:r>
              <a:rPr lang="en-US" sz="1600" dirty="0">
                <a:latin typeface="Courier New" charset="0"/>
              </a:rPr>
              <a:t>	</a:t>
            </a:r>
            <a:r>
              <a:rPr lang="en-US" sz="1600" dirty="0" err="1">
                <a:latin typeface="Courier New" charset="0"/>
              </a:rPr>
              <a:t>ItemListener</a:t>
            </a:r>
            <a:r>
              <a:rPr lang="en-US" sz="1600" dirty="0">
                <a:latin typeface="Courier New" charset="0"/>
              </a:rPr>
              <a:t>	</a:t>
            </a:r>
            <a:r>
              <a:rPr lang="en-US" sz="1600" dirty="0" err="1">
                <a:latin typeface="Courier New" charset="0"/>
              </a:rPr>
              <a:t>itemStateChanged</a:t>
            </a:r>
            <a:r>
              <a:rPr lang="en-US" sz="1600" dirty="0">
                <a:latin typeface="Courier New" charset="0"/>
              </a:rPr>
              <a:t>(</a:t>
            </a:r>
            <a:r>
              <a:rPr lang="en-US" sz="1600" dirty="0" err="1">
                <a:latin typeface="Courier New" charset="0"/>
              </a:rPr>
              <a:t>ItemEvent</a:t>
            </a:r>
            <a:r>
              <a:rPr lang="en-US" sz="1600" dirty="0">
                <a:latin typeface="Courier New" charset="0"/>
              </a:rPr>
              <a:t>)</a:t>
            </a:r>
          </a:p>
          <a:p>
            <a:r>
              <a:rPr lang="en-US" sz="1600" dirty="0" err="1">
                <a:latin typeface="Courier New" charset="0"/>
              </a:rPr>
              <a:t>WindowEvent</a:t>
            </a:r>
            <a:r>
              <a:rPr lang="en-US" sz="1600" dirty="0">
                <a:latin typeface="Courier New" charset="0"/>
              </a:rPr>
              <a:t>	</a:t>
            </a:r>
            <a:r>
              <a:rPr lang="en-US" sz="1600" dirty="0" err="1">
                <a:latin typeface="Courier New" charset="0"/>
              </a:rPr>
              <a:t>WindowListener</a:t>
            </a:r>
            <a:r>
              <a:rPr lang="en-US" sz="1600" dirty="0">
                <a:latin typeface="Courier New" charset="0"/>
              </a:rPr>
              <a:t>	</a:t>
            </a:r>
            <a:r>
              <a:rPr lang="en-US" sz="1600" dirty="0" err="1">
                <a:latin typeface="Courier New" charset="0"/>
              </a:rPr>
              <a:t>windowClosing</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windowOpened</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windowIconified</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windowDeiconified</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windowClosed</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windowActivated</a:t>
            </a:r>
            <a:r>
              <a:rPr lang="en-US" sz="1600" dirty="0">
                <a:latin typeface="Courier New" charset="0"/>
              </a:rPr>
              <a:t>(</a:t>
            </a:r>
            <a:r>
              <a:rPr lang="en-US" sz="1600" dirty="0" err="1">
                <a:latin typeface="Courier New" charset="0"/>
              </a:rPr>
              <a:t>WindowEvent</a:t>
            </a:r>
            <a:r>
              <a:rPr lang="en-US" sz="1600" dirty="0">
                <a:latin typeface="Courier New" charset="0"/>
              </a:rPr>
              <a:t>)</a:t>
            </a:r>
          </a:p>
          <a:p>
            <a:r>
              <a:rPr lang="en-US" sz="1600" dirty="0">
                <a:latin typeface="Courier New" charset="0"/>
              </a:rPr>
              <a:t>		</a:t>
            </a:r>
            <a:r>
              <a:rPr lang="en-US" sz="1600" dirty="0" err="1">
                <a:latin typeface="Courier New" charset="0"/>
              </a:rPr>
              <a:t>windowDeactivated</a:t>
            </a:r>
            <a:r>
              <a:rPr lang="en-US" sz="1600" dirty="0">
                <a:latin typeface="Courier New" charset="0"/>
              </a:rPr>
              <a:t>(</a:t>
            </a:r>
            <a:r>
              <a:rPr lang="en-US" sz="1600" dirty="0" err="1">
                <a:latin typeface="Courier New" charset="0"/>
              </a:rPr>
              <a:t>WindowEvent</a:t>
            </a:r>
            <a:r>
              <a:rPr lang="en-US" sz="1600" dirty="0">
                <a:latin typeface="Courier New" charset="0"/>
              </a:rPr>
              <a:t>)</a:t>
            </a:r>
          </a:p>
          <a:p>
            <a:pPr algn="just"/>
            <a:r>
              <a:rPr lang="en-US" sz="1600" dirty="0" err="1">
                <a:latin typeface="Courier New" charset="0"/>
              </a:rPr>
              <a:t>ContainerEvent</a:t>
            </a:r>
            <a:r>
              <a:rPr lang="en-US" sz="1600" dirty="0">
                <a:latin typeface="Courier New" charset="0"/>
              </a:rPr>
              <a:t>	</a:t>
            </a:r>
            <a:r>
              <a:rPr lang="en-US" sz="1600" dirty="0" err="1">
                <a:latin typeface="Courier New" charset="0"/>
              </a:rPr>
              <a:t>ContainerListener</a:t>
            </a:r>
            <a:r>
              <a:rPr lang="en-US" sz="1600" dirty="0">
                <a:latin typeface="Courier New" charset="0"/>
              </a:rPr>
              <a:t>	</a:t>
            </a:r>
            <a:r>
              <a:rPr lang="en-US" sz="1600" dirty="0" err="1">
                <a:latin typeface="Courier New" charset="0"/>
              </a:rPr>
              <a:t>componentAdded</a:t>
            </a:r>
            <a:r>
              <a:rPr lang="en-US" sz="1600" dirty="0">
                <a:latin typeface="Courier New" charset="0"/>
              </a:rPr>
              <a:t>(</a:t>
            </a:r>
            <a:r>
              <a:rPr lang="en-US" sz="1600" dirty="0" err="1">
                <a:latin typeface="Courier New" charset="0"/>
              </a:rPr>
              <a:t>ContainerEvent</a:t>
            </a:r>
            <a:r>
              <a:rPr lang="en-US" sz="1600" dirty="0">
                <a:latin typeface="Courier New" charset="0"/>
              </a:rPr>
              <a:t>)</a:t>
            </a:r>
          </a:p>
          <a:p>
            <a:pPr algn="just"/>
            <a:r>
              <a:rPr lang="en-US" sz="1600" dirty="0">
                <a:latin typeface="Courier New" charset="0"/>
              </a:rPr>
              <a:t>	</a:t>
            </a:r>
            <a:r>
              <a:rPr lang="en-US" sz="1600" dirty="0" err="1" smtClean="0">
                <a:latin typeface="Courier New" charset="0"/>
              </a:rPr>
              <a:t>componentRemoved</a:t>
            </a:r>
            <a:r>
              <a:rPr lang="en-US" sz="1600" dirty="0">
                <a:latin typeface="Courier New" charset="0"/>
              </a:rPr>
              <a:t>(</a:t>
            </a:r>
            <a:r>
              <a:rPr lang="en-US" sz="1600" dirty="0" err="1">
                <a:latin typeface="Courier New" charset="0"/>
              </a:rPr>
              <a:t>ContainerEvent</a:t>
            </a:r>
            <a:r>
              <a:rPr lang="en-US" sz="1600" dirty="0" smtClean="0">
                <a:latin typeface="Courier New" charset="0"/>
              </a:rPr>
              <a:t>)</a:t>
            </a:r>
            <a:r>
              <a:rPr lang="en-US" sz="1600" dirty="0" err="1" smtClean="0">
                <a:latin typeface="Courier New" charset="0"/>
              </a:rPr>
              <a:t>MouseEvent</a:t>
            </a:r>
            <a:r>
              <a:rPr lang="en-US" sz="1600" dirty="0">
                <a:latin typeface="Courier New" charset="0"/>
              </a:rPr>
              <a:t>	</a:t>
            </a:r>
            <a:r>
              <a:rPr lang="en-US" sz="1600" dirty="0" err="1">
                <a:latin typeface="Courier New" charset="0"/>
              </a:rPr>
              <a:t>MouseListener</a:t>
            </a:r>
            <a:r>
              <a:rPr lang="en-US" sz="1600" dirty="0">
                <a:latin typeface="Courier New" charset="0"/>
              </a:rPr>
              <a:t>	</a:t>
            </a:r>
            <a:r>
              <a:rPr lang="en-US" sz="1600" dirty="0" err="1">
                <a:latin typeface="Courier New" charset="0"/>
              </a:rPr>
              <a:t>mousePressed</a:t>
            </a:r>
            <a:r>
              <a:rPr lang="en-US" sz="1600" dirty="0">
                <a:latin typeface="Courier New" charset="0"/>
              </a:rPr>
              <a:t>(</a:t>
            </a:r>
            <a:r>
              <a:rPr lang="en-US" sz="1600" dirty="0" err="1">
                <a:latin typeface="Courier New" charset="0"/>
              </a:rPr>
              <a:t>MouseEvent</a:t>
            </a:r>
            <a:r>
              <a:rPr lang="en-US" sz="1600" dirty="0">
                <a:latin typeface="Courier New" charset="0"/>
              </a:rPr>
              <a:t>)</a:t>
            </a:r>
          </a:p>
          <a:p>
            <a:pPr algn="just"/>
            <a:r>
              <a:rPr lang="en-US" sz="1600" dirty="0">
                <a:latin typeface="Courier New" charset="0"/>
              </a:rPr>
              <a:t>		</a:t>
            </a:r>
            <a:r>
              <a:rPr lang="en-US" sz="1600" dirty="0" err="1">
                <a:latin typeface="Courier New" charset="0"/>
              </a:rPr>
              <a:t>mouseReleased</a:t>
            </a:r>
            <a:r>
              <a:rPr lang="en-US" sz="1600" dirty="0">
                <a:latin typeface="Courier New" charset="0"/>
              </a:rPr>
              <a:t>(</a:t>
            </a:r>
            <a:r>
              <a:rPr lang="en-US" sz="1600" dirty="0" err="1">
                <a:latin typeface="Courier New" charset="0"/>
              </a:rPr>
              <a:t>MouseEvent</a:t>
            </a:r>
            <a:r>
              <a:rPr lang="en-US" sz="1600" dirty="0">
                <a:latin typeface="Courier New" charset="0"/>
              </a:rPr>
              <a:t>) </a:t>
            </a:r>
          </a:p>
          <a:p>
            <a:pPr algn="just"/>
            <a:r>
              <a:rPr lang="en-US" sz="1600" dirty="0">
                <a:latin typeface="Courier New" charset="0"/>
              </a:rPr>
              <a:t>                                     </a:t>
            </a:r>
            <a:r>
              <a:rPr lang="en-US" sz="1600" dirty="0" err="1">
                <a:latin typeface="Courier New" charset="0"/>
              </a:rPr>
              <a:t>mouseClicked</a:t>
            </a:r>
            <a:r>
              <a:rPr lang="en-US" sz="1600" dirty="0">
                <a:latin typeface="Courier New" charset="0"/>
              </a:rPr>
              <a:t>(</a:t>
            </a:r>
            <a:r>
              <a:rPr lang="en-US" sz="1600" dirty="0" err="1">
                <a:latin typeface="Courier New" charset="0"/>
              </a:rPr>
              <a:t>MouseEvent</a:t>
            </a:r>
            <a:r>
              <a:rPr lang="en-US" sz="1600" dirty="0">
                <a:latin typeface="Courier New" charset="0"/>
              </a:rPr>
              <a:t>)</a:t>
            </a:r>
          </a:p>
          <a:p>
            <a:pPr algn="just"/>
            <a:r>
              <a:rPr lang="en-US" sz="1600" dirty="0">
                <a:latin typeface="Courier New" charset="0"/>
              </a:rPr>
              <a:t>                                     </a:t>
            </a:r>
            <a:r>
              <a:rPr lang="en-US" sz="1600" dirty="0" err="1">
                <a:latin typeface="Courier New" charset="0"/>
              </a:rPr>
              <a:t>mouseExited</a:t>
            </a:r>
            <a:r>
              <a:rPr lang="en-US" sz="1600" dirty="0">
                <a:latin typeface="Courier New" charset="0"/>
              </a:rPr>
              <a:t>(</a:t>
            </a:r>
            <a:r>
              <a:rPr lang="en-US" sz="1600" dirty="0" err="1">
                <a:latin typeface="Courier New" charset="0"/>
              </a:rPr>
              <a:t>MouseEvent</a:t>
            </a:r>
            <a:r>
              <a:rPr lang="en-US" sz="1600" dirty="0">
                <a:latin typeface="Courier New" charset="0"/>
              </a:rPr>
              <a:t>)</a:t>
            </a:r>
            <a:r>
              <a:rPr lang="en-US" sz="1600" dirty="0">
                <a:latin typeface="Book Antiqua" charset="0"/>
              </a:rPr>
              <a:t>	</a:t>
            </a:r>
          </a:p>
          <a:p>
            <a:pPr algn="just"/>
            <a:r>
              <a:rPr lang="en-US" sz="1600" dirty="0">
                <a:latin typeface="Courier New" charset="0"/>
              </a:rPr>
              <a:t>                                     </a:t>
            </a:r>
            <a:r>
              <a:rPr lang="en-US" sz="1600" dirty="0" err="1">
                <a:latin typeface="Courier New" charset="0"/>
              </a:rPr>
              <a:t>mouseEntered</a:t>
            </a:r>
            <a:r>
              <a:rPr lang="en-US" sz="1600" dirty="0">
                <a:latin typeface="Courier New" charset="0"/>
              </a:rPr>
              <a:t>(</a:t>
            </a:r>
            <a:r>
              <a:rPr lang="en-US" sz="1600" dirty="0" err="1">
                <a:latin typeface="Courier New" charset="0"/>
              </a:rPr>
              <a:t>MouseEvent</a:t>
            </a:r>
            <a:r>
              <a:rPr lang="en-US" sz="1600" dirty="0">
                <a:latin typeface="Courier New" charset="0"/>
              </a:rPr>
              <a:t>)</a:t>
            </a:r>
            <a:endParaRPr lang="en-US" dirty="0">
              <a:latin typeface="Book Antiqua" charset="0"/>
            </a:endParaRPr>
          </a:p>
          <a:p>
            <a:pPr algn="just"/>
            <a:r>
              <a:rPr lang="en-US" sz="1600" dirty="0" err="1">
                <a:latin typeface="Courier New" charset="0"/>
              </a:rPr>
              <a:t>KeyEvent</a:t>
            </a:r>
            <a:r>
              <a:rPr lang="en-US" sz="1600" dirty="0">
                <a:latin typeface="Courier New" charset="0"/>
              </a:rPr>
              <a:t>	</a:t>
            </a:r>
            <a:r>
              <a:rPr lang="en-US" sz="1600" dirty="0" err="1">
                <a:latin typeface="Courier New" charset="0"/>
              </a:rPr>
              <a:t>KeyListener</a:t>
            </a:r>
            <a:r>
              <a:rPr lang="en-US" sz="1600" dirty="0">
                <a:latin typeface="Courier New" charset="0"/>
              </a:rPr>
              <a:t>	</a:t>
            </a:r>
            <a:r>
              <a:rPr lang="en-US" sz="1600" dirty="0" err="1">
                <a:latin typeface="Courier New" charset="0"/>
              </a:rPr>
              <a:t>keyPressed</a:t>
            </a:r>
            <a:r>
              <a:rPr lang="en-US" sz="1600" dirty="0">
                <a:latin typeface="Courier New" charset="0"/>
              </a:rPr>
              <a:t>(</a:t>
            </a:r>
            <a:r>
              <a:rPr lang="en-US" sz="1600" dirty="0" err="1">
                <a:latin typeface="Courier New" charset="0"/>
              </a:rPr>
              <a:t>KeyEvent</a:t>
            </a:r>
            <a:r>
              <a:rPr lang="en-US" sz="1600" dirty="0">
                <a:latin typeface="Courier New" charset="0"/>
              </a:rPr>
              <a:t>)</a:t>
            </a:r>
          </a:p>
          <a:p>
            <a:pPr algn="just"/>
            <a:r>
              <a:rPr lang="en-US" sz="1600" dirty="0">
                <a:latin typeface="Courier New" charset="0"/>
              </a:rPr>
              <a:t>		</a:t>
            </a:r>
            <a:r>
              <a:rPr lang="en-US" sz="1600" dirty="0" err="1">
                <a:latin typeface="Courier New" charset="0"/>
              </a:rPr>
              <a:t>keyReleased</a:t>
            </a:r>
            <a:r>
              <a:rPr lang="en-US" sz="1600" dirty="0">
                <a:latin typeface="Courier New" charset="0"/>
              </a:rPr>
              <a:t>(</a:t>
            </a:r>
            <a:r>
              <a:rPr lang="en-US" sz="1600" dirty="0" err="1">
                <a:latin typeface="Courier New" charset="0"/>
              </a:rPr>
              <a:t>KeyEvent</a:t>
            </a:r>
            <a:r>
              <a:rPr lang="en-US" sz="1600" dirty="0">
                <a:latin typeface="Courier New" charset="0"/>
              </a:rPr>
              <a:t>) </a:t>
            </a:r>
          </a:p>
          <a:p>
            <a:pPr algn="just"/>
            <a:r>
              <a:rPr lang="en-US" sz="1600" dirty="0">
                <a:latin typeface="Courier New" charset="0"/>
              </a:rPr>
              <a:t>                                     </a:t>
            </a:r>
            <a:r>
              <a:rPr lang="en-US" sz="1600" dirty="0" err="1">
                <a:latin typeface="Courier New" charset="0"/>
              </a:rPr>
              <a:t>keyTypeed</a:t>
            </a:r>
            <a:r>
              <a:rPr lang="en-US" sz="1600" dirty="0">
                <a:latin typeface="Courier New" charset="0"/>
              </a:rPr>
              <a:t>(</a:t>
            </a:r>
            <a:r>
              <a:rPr lang="en-US" sz="1600" dirty="0" err="1">
                <a:latin typeface="Courier New" charset="0"/>
              </a:rPr>
              <a:t>KeyEvent</a:t>
            </a:r>
            <a:r>
              <a:rPr lang="en-US" sz="1600" dirty="0">
                <a:latin typeface="Courier New" charset="0"/>
              </a:rPr>
              <a:t>)</a:t>
            </a:r>
          </a:p>
          <a:p>
            <a:pPr>
              <a:spcBef>
                <a:spcPct val="50000"/>
              </a:spcBef>
            </a:pPr>
            <a:endParaRPr lang="en-US" sz="1600" dirty="0">
              <a:latin typeface="Courier New" charset="0"/>
            </a:endParaRPr>
          </a:p>
        </p:txBody>
      </p:sp>
    </p:spTree>
    <p:extLst>
      <p:ext uri="{BB962C8B-B14F-4D97-AF65-F5344CB8AC3E}">
        <p14:creationId xmlns:p14="http://schemas.microsoft.com/office/powerpoint/2010/main" val="384073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0C69DB9-64C0-D344-BBCE-15B855EB7489}" type="slidenum">
              <a:rPr lang="en-US"/>
              <a:pPr/>
              <a:t>55</a:t>
            </a:fld>
            <a:endParaRPr lang="en-US"/>
          </a:p>
        </p:txBody>
      </p:sp>
      <p:sp>
        <p:nvSpPr>
          <p:cNvPr id="400386" name="Rectangle 2"/>
          <p:cNvSpPr>
            <a:spLocks noGrp="1" noChangeArrowheads="1"/>
          </p:cNvSpPr>
          <p:nvPr>
            <p:ph type="title"/>
          </p:nvPr>
        </p:nvSpPr>
        <p:spPr>
          <a:xfrm>
            <a:off x="685800" y="0"/>
            <a:ext cx="7772400" cy="1428750"/>
          </a:xfrm>
        </p:spPr>
        <p:txBody>
          <a:bodyPr/>
          <a:lstStyle/>
          <a:p>
            <a:r>
              <a:rPr lang="en-US" sz="4000"/>
              <a:t>Example: First Version for ControlCircle (no listeners)</a:t>
            </a:r>
          </a:p>
        </p:txBody>
      </p:sp>
      <p:sp>
        <p:nvSpPr>
          <p:cNvPr id="400387" name="Rectangle 3"/>
          <p:cNvSpPr>
            <a:spLocks noGrp="1" noChangeArrowheads="1"/>
          </p:cNvSpPr>
          <p:nvPr>
            <p:ph type="body" idx="1"/>
          </p:nvPr>
        </p:nvSpPr>
        <p:spPr>
          <a:xfrm>
            <a:off x="609600" y="1600200"/>
            <a:ext cx="8077200" cy="1219200"/>
          </a:xfrm>
        </p:spPr>
        <p:txBody>
          <a:bodyPr/>
          <a:lstStyle/>
          <a:p>
            <a:pPr marL="0" indent="0">
              <a:spcBef>
                <a:spcPct val="50000"/>
              </a:spcBef>
              <a:buFont typeface="Monotype Sorts" charset="0"/>
              <a:buNone/>
            </a:pPr>
            <a:r>
              <a:rPr lang="en-US"/>
              <a:t>Now let us consider to write a program that uses two buttons to control the size of a circle. </a:t>
            </a:r>
          </a:p>
        </p:txBody>
      </p:sp>
      <p:sp>
        <p:nvSpPr>
          <p:cNvPr id="400390" name="AutoShape 6">
            <a:hlinkClick r:id="" action="ppaction://noaction" highlightClick="1"/>
          </p:cNvPr>
          <p:cNvSpPr>
            <a:spLocks noChangeArrowheads="1"/>
          </p:cNvSpPr>
          <p:nvPr/>
        </p:nvSpPr>
        <p:spPr bwMode="auto">
          <a:xfrm>
            <a:off x="457200" y="5105400"/>
            <a:ext cx="53340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ControlCircleWithoutEventHandling</a:t>
            </a:r>
            <a:endParaRPr lang="en-US">
              <a:solidFill>
                <a:schemeClr val="accent1"/>
              </a:solidFill>
            </a:endParaRPr>
          </a:p>
        </p:txBody>
      </p:sp>
      <p:sp>
        <p:nvSpPr>
          <p:cNvPr id="400391" name="AutoShape 7">
            <a:hlinkClick r:id="rId3" action="ppaction://program" highlightClick="1"/>
          </p:cNvPr>
          <p:cNvSpPr>
            <a:spLocks noChangeArrowheads="1"/>
          </p:cNvSpPr>
          <p:nvPr/>
        </p:nvSpPr>
        <p:spPr bwMode="auto">
          <a:xfrm>
            <a:off x="457200" y="5867400"/>
            <a:ext cx="32766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pic>
        <p:nvPicPr>
          <p:cNvPr id="40039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00393" name="AutoShape 9">
            <a:hlinkClick r:id="rId5" highlightClick="1"/>
          </p:cNvPr>
          <p:cNvSpPr>
            <a:spLocks noChangeArrowheads="1"/>
          </p:cNvSpPr>
          <p:nvPr/>
        </p:nvSpPr>
        <p:spPr bwMode="auto">
          <a:xfrm>
            <a:off x="152400" y="47244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48205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DDB9C18-237F-F449-BD97-89A5463E9FB9}" type="slidenum">
              <a:rPr lang="en-US"/>
              <a:pPr/>
              <a:t>56</a:t>
            </a:fld>
            <a:endParaRPr lang="en-US"/>
          </a:p>
        </p:txBody>
      </p:sp>
      <p:sp>
        <p:nvSpPr>
          <p:cNvPr id="401410" name="Rectangle 2"/>
          <p:cNvSpPr>
            <a:spLocks noGrp="1" noChangeArrowheads="1"/>
          </p:cNvSpPr>
          <p:nvPr>
            <p:ph type="title"/>
          </p:nvPr>
        </p:nvSpPr>
        <p:spPr>
          <a:xfrm>
            <a:off x="0" y="152400"/>
            <a:ext cx="8991600" cy="1371600"/>
          </a:xfrm>
        </p:spPr>
        <p:txBody>
          <a:bodyPr/>
          <a:lstStyle/>
          <a:p>
            <a:r>
              <a:rPr lang="en-US" sz="4000"/>
              <a:t>Example: Second Version for ControlCircle (with listener for Enlarge)</a:t>
            </a:r>
          </a:p>
        </p:txBody>
      </p:sp>
      <p:sp>
        <p:nvSpPr>
          <p:cNvPr id="401411"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charset="0"/>
              <a:buNone/>
            </a:pPr>
            <a:r>
              <a:rPr lang="en-US"/>
              <a:t>Now let us consider to write a program that uses two buttons to control the size of a circle. </a:t>
            </a:r>
          </a:p>
        </p:txBody>
      </p:sp>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ControlCircle</a:t>
            </a:r>
            <a:endParaRPr lang="en-US">
              <a:solidFill>
                <a:schemeClr val="accent1"/>
              </a:solidFill>
            </a:endParaRPr>
          </a:p>
        </p:txBody>
      </p:sp>
      <p:sp>
        <p:nvSpPr>
          <p:cNvPr id="401415" name="AutoShape 7">
            <a:hlinkClick r:id="rId3"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pic>
        <p:nvPicPr>
          <p:cNvPr id="4014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014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01418" name="AutoShape 10">
            <a:hlinkClick r:id="rId6" highlightClick="1"/>
          </p:cNvPr>
          <p:cNvSpPr>
            <a:spLocks noChangeArrowheads="1"/>
          </p:cNvSpPr>
          <p:nvPr/>
        </p:nvSpPr>
        <p:spPr bwMode="auto">
          <a:xfrm>
            <a:off x="1143000" y="54864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25089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1910C83-9B73-F043-A79D-8EBB3336217E}" type="slidenum">
              <a:rPr lang="en-US"/>
              <a:pPr/>
              <a:t>57</a:t>
            </a:fld>
            <a:endParaRPr lang="en-US"/>
          </a:p>
        </p:txBody>
      </p:sp>
      <p:sp>
        <p:nvSpPr>
          <p:cNvPr id="388098" name="Rectangle 2"/>
          <p:cNvSpPr>
            <a:spLocks noGrp="1" noChangeArrowheads="1"/>
          </p:cNvSpPr>
          <p:nvPr>
            <p:ph type="title"/>
          </p:nvPr>
        </p:nvSpPr>
        <p:spPr>
          <a:xfrm>
            <a:off x="685800" y="0"/>
            <a:ext cx="7772400" cy="1428750"/>
          </a:xfrm>
        </p:spPr>
        <p:txBody>
          <a:bodyPr/>
          <a:lstStyle/>
          <a:p>
            <a:r>
              <a:rPr lang="en-US"/>
              <a:t>Inner Class Listeners</a:t>
            </a:r>
          </a:p>
        </p:txBody>
      </p:sp>
      <p:sp>
        <p:nvSpPr>
          <p:cNvPr id="388099" name="Rectangle 3"/>
          <p:cNvSpPr>
            <a:spLocks noGrp="1" noChangeArrowheads="1"/>
          </p:cNvSpPr>
          <p:nvPr>
            <p:ph type="body" idx="1"/>
          </p:nvPr>
        </p:nvSpPr>
        <p:spPr>
          <a:xfrm>
            <a:off x="609600" y="1371600"/>
            <a:ext cx="8077200" cy="3657600"/>
          </a:xfrm>
        </p:spPr>
        <p:txBody>
          <a:bodyPr>
            <a:normAutofit lnSpcReduction="10000"/>
          </a:bodyPr>
          <a:lstStyle/>
          <a:p>
            <a:pPr marL="0" indent="0">
              <a:spcBef>
                <a:spcPct val="50000"/>
              </a:spcBef>
              <a:buFont typeface="Monotype Sorts" charset="0"/>
              <a:buNone/>
            </a:pPr>
            <a:r>
              <a:rPr lang="en-US" sz="3600"/>
              <a:t>A listener class is designed specifically to create a listener object for a GUI component (e.g., a button). It will not be shared by other applications. So, it is appropriate to define the listener class inside the frame class as an inner class. </a:t>
            </a:r>
          </a:p>
        </p:txBody>
      </p:sp>
    </p:spTree>
    <p:extLst>
      <p:ext uri="{BB962C8B-B14F-4D97-AF65-F5344CB8AC3E}">
        <p14:creationId xmlns:p14="http://schemas.microsoft.com/office/powerpoint/2010/main" val="1377232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2AE0DF9-5290-2F4A-A942-E88443C6EAA1}" type="slidenum">
              <a:rPr lang="en-US"/>
              <a:pPr/>
              <a:t>58</a:t>
            </a:fld>
            <a:endParaRPr lang="en-US"/>
          </a:p>
        </p:txBody>
      </p:sp>
      <p:sp>
        <p:nvSpPr>
          <p:cNvPr id="389122" name="Rectangle 2"/>
          <p:cNvSpPr>
            <a:spLocks noGrp="1" noChangeArrowheads="1"/>
          </p:cNvSpPr>
          <p:nvPr>
            <p:ph type="title"/>
          </p:nvPr>
        </p:nvSpPr>
        <p:spPr>
          <a:xfrm>
            <a:off x="685800" y="0"/>
            <a:ext cx="7772400" cy="1428750"/>
          </a:xfrm>
        </p:spPr>
        <p:txBody>
          <a:bodyPr/>
          <a:lstStyle/>
          <a:p>
            <a:r>
              <a:rPr lang="en-US"/>
              <a:t>Inner Classes (cont.)</a:t>
            </a:r>
          </a:p>
        </p:txBody>
      </p:sp>
      <p:sp>
        <p:nvSpPr>
          <p:cNvPr id="389123" name="Rectangle 3"/>
          <p:cNvSpPr>
            <a:spLocks noGrp="1" noChangeArrowheads="1"/>
          </p:cNvSpPr>
          <p:nvPr>
            <p:ph type="body" idx="1"/>
          </p:nvPr>
        </p:nvSpPr>
        <p:spPr>
          <a:xfrm>
            <a:off x="685800" y="1371600"/>
            <a:ext cx="7467600" cy="4953000"/>
          </a:xfrm>
        </p:spPr>
        <p:txBody>
          <a:bodyPr/>
          <a:lstStyle/>
          <a:p>
            <a:pPr>
              <a:spcBef>
                <a:spcPct val="50000"/>
              </a:spcBef>
            </a:pPr>
            <a:r>
              <a:rPr lang="en-US">
                <a:cs typeface="Times New Roman" charset="0"/>
              </a:rPr>
              <a:t>Inner classes can make programs simple and concise. </a:t>
            </a:r>
          </a:p>
          <a:p>
            <a:pPr>
              <a:spcBef>
                <a:spcPct val="50000"/>
              </a:spcBef>
            </a:pPr>
            <a:r>
              <a:rPr lang="en-US">
                <a:cs typeface="Times New Roman" charset="0"/>
              </a:rPr>
              <a:t>An inner class supports the work of its containing outer class and is compiled into a class named </a:t>
            </a:r>
            <a:r>
              <a:rPr lang="en-US" i="1">
                <a:cs typeface="Times New Roman" charset="0"/>
              </a:rPr>
              <a:t>OuterClassName</a:t>
            </a:r>
            <a:r>
              <a:rPr lang="en-US">
                <a:cs typeface="Times New Roman" charset="0"/>
              </a:rPr>
              <a:t>$</a:t>
            </a:r>
            <a:r>
              <a:rPr lang="en-US" i="1">
                <a:cs typeface="Times New Roman" charset="0"/>
              </a:rPr>
              <a:t>InnerClassName</a:t>
            </a:r>
            <a:r>
              <a:rPr lang="en-US">
                <a:cs typeface="Times New Roman" charset="0"/>
              </a:rPr>
              <a:t>.class. For example, the inner class </a:t>
            </a:r>
            <a:r>
              <a:rPr lang="en-US" u="sng">
                <a:cs typeface="Times New Roman" charset="0"/>
              </a:rPr>
              <a:t>InnerClass</a:t>
            </a:r>
            <a:r>
              <a:rPr lang="en-US">
                <a:cs typeface="Times New Roman" charset="0"/>
              </a:rPr>
              <a:t> in </a:t>
            </a:r>
            <a:r>
              <a:rPr lang="en-US" u="sng">
                <a:cs typeface="Times New Roman" charset="0"/>
              </a:rPr>
              <a:t>OuterClass</a:t>
            </a:r>
            <a:r>
              <a:rPr lang="en-US">
                <a:cs typeface="Times New Roman" charset="0"/>
              </a:rPr>
              <a:t> is compiled into </a:t>
            </a:r>
            <a:r>
              <a:rPr lang="en-US" i="1">
                <a:cs typeface="Times New Roman" charset="0"/>
              </a:rPr>
              <a:t>OuterClass$InnerClass</a:t>
            </a:r>
            <a:r>
              <a:rPr lang="en-US">
                <a:cs typeface="Times New Roman" charset="0"/>
              </a:rPr>
              <a:t>.class</a:t>
            </a:r>
            <a:r>
              <a:rPr lang="en-US">
                <a:latin typeface="Courier" charset="0"/>
                <a:cs typeface="Times New Roman" charset="0"/>
              </a:rPr>
              <a:t>.</a:t>
            </a:r>
            <a:endParaRPr lang="en-US"/>
          </a:p>
        </p:txBody>
      </p:sp>
    </p:spTree>
    <p:extLst>
      <p:ext uri="{BB962C8B-B14F-4D97-AF65-F5344CB8AC3E}">
        <p14:creationId xmlns:p14="http://schemas.microsoft.com/office/powerpoint/2010/main" val="705961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9B36D57-8EE3-AD45-808A-07B005DF197D}" type="slidenum">
              <a:rPr lang="en-US"/>
              <a:pPr/>
              <a:t>59</a:t>
            </a:fld>
            <a:endParaRPr lang="en-US"/>
          </a:p>
        </p:txBody>
      </p:sp>
      <p:sp>
        <p:nvSpPr>
          <p:cNvPr id="390146" name="Rectangle 2"/>
          <p:cNvSpPr>
            <a:spLocks noGrp="1" noChangeArrowheads="1"/>
          </p:cNvSpPr>
          <p:nvPr>
            <p:ph type="title"/>
          </p:nvPr>
        </p:nvSpPr>
        <p:spPr>
          <a:xfrm>
            <a:off x="685800" y="0"/>
            <a:ext cx="7772400" cy="1428750"/>
          </a:xfrm>
        </p:spPr>
        <p:txBody>
          <a:bodyPr/>
          <a:lstStyle/>
          <a:p>
            <a:r>
              <a:rPr lang="en-US"/>
              <a:t>Inner Classes (cont.)</a:t>
            </a:r>
          </a:p>
        </p:txBody>
      </p:sp>
      <p:sp>
        <p:nvSpPr>
          <p:cNvPr id="390147" name="Rectangle 3"/>
          <p:cNvSpPr>
            <a:spLocks noGrp="1" noChangeArrowheads="1"/>
          </p:cNvSpPr>
          <p:nvPr>
            <p:ph type="body" idx="1"/>
          </p:nvPr>
        </p:nvSpPr>
        <p:spPr>
          <a:xfrm>
            <a:off x="685800" y="1371600"/>
            <a:ext cx="7467600" cy="4953000"/>
          </a:xfrm>
        </p:spPr>
        <p:txBody>
          <a:bodyPr/>
          <a:lstStyle/>
          <a:p>
            <a:pPr>
              <a:spcBef>
                <a:spcPct val="50000"/>
              </a:spcBef>
            </a:pPr>
            <a:r>
              <a:rPr lang="en-US">
                <a:cs typeface="Times New Roman" charset="0"/>
              </a:rPr>
              <a:t>An inner class can be declared </a:t>
            </a:r>
            <a:r>
              <a:rPr lang="en-US" u="sng">
                <a:cs typeface="Times New Roman" charset="0"/>
              </a:rPr>
              <a:t>public</a:t>
            </a:r>
            <a:r>
              <a:rPr lang="en-US">
                <a:cs typeface="Times New Roman" charset="0"/>
              </a:rPr>
              <a:t>, </a:t>
            </a:r>
            <a:r>
              <a:rPr lang="en-US" u="sng">
                <a:cs typeface="Times New Roman" charset="0"/>
              </a:rPr>
              <a:t>protected</a:t>
            </a:r>
            <a:r>
              <a:rPr lang="en-US">
                <a:cs typeface="Times New Roman" charset="0"/>
              </a:rPr>
              <a:t>, or </a:t>
            </a:r>
            <a:r>
              <a:rPr lang="en-US" u="sng">
                <a:cs typeface="Times New Roman" charset="0"/>
              </a:rPr>
              <a:t>private</a:t>
            </a:r>
            <a:r>
              <a:rPr lang="en-US">
                <a:cs typeface="Times New Roman" charset="0"/>
              </a:rPr>
              <a:t> subject to the same visibility rules applied to a member of the class. </a:t>
            </a:r>
          </a:p>
          <a:p>
            <a:pPr>
              <a:spcBef>
                <a:spcPct val="50000"/>
              </a:spcBef>
            </a:pPr>
            <a:r>
              <a:rPr lang="en-US">
                <a:cs typeface="Times New Roman" charset="0"/>
              </a:rPr>
              <a:t>An inner class can be declared </a:t>
            </a:r>
            <a:r>
              <a:rPr lang="en-US" u="sng">
                <a:cs typeface="Times New Roman" charset="0"/>
              </a:rPr>
              <a:t>static</a:t>
            </a:r>
            <a:r>
              <a:rPr lang="en-US">
                <a:cs typeface="Times New Roman" charset="0"/>
              </a:rPr>
              <a:t>. A </a:t>
            </a:r>
            <a:r>
              <a:rPr lang="en-US" u="sng">
                <a:cs typeface="Times New Roman" charset="0"/>
              </a:rPr>
              <a:t>static</a:t>
            </a:r>
            <a:r>
              <a:rPr lang="en-US">
                <a:cs typeface="Times New Roman" charset="0"/>
              </a:rPr>
              <a:t> inner class can be accessed using the outer class name. A </a:t>
            </a:r>
            <a:r>
              <a:rPr lang="en-US" u="sng">
                <a:cs typeface="Times New Roman" charset="0"/>
              </a:rPr>
              <a:t>static</a:t>
            </a:r>
            <a:r>
              <a:rPr lang="en-US">
                <a:cs typeface="Times New Roman" charset="0"/>
              </a:rPr>
              <a:t> inner class cannot access nonstatic members of the outer class</a:t>
            </a:r>
            <a:r>
              <a:rPr lang="en-US">
                <a:latin typeface="Courier" charset="0"/>
                <a:cs typeface="Times New Roman" charset="0"/>
              </a:rPr>
              <a:t> </a:t>
            </a:r>
          </a:p>
        </p:txBody>
      </p:sp>
    </p:spTree>
    <p:extLst>
      <p:ext uri="{BB962C8B-B14F-4D97-AF65-F5344CB8AC3E}">
        <p14:creationId xmlns:p14="http://schemas.microsoft.com/office/powerpoint/2010/main" val="2326285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already learned how to do buttons, labels, text boxes etc.</a:t>
            </a:r>
          </a:p>
          <a:p>
            <a:r>
              <a:rPr lang="en-US" dirty="0" smtClean="0"/>
              <a:t>Now we want to use those items to generate some programmatic event.</a:t>
            </a:r>
          </a:p>
          <a:p>
            <a:r>
              <a:rPr lang="en-US" dirty="0" smtClean="0"/>
              <a:t>Once all of the Components are built we have to link them to the </a:t>
            </a:r>
            <a:r>
              <a:rPr lang="en-US" dirty="0" smtClean="0"/>
              <a:t>Handlers </a:t>
            </a:r>
            <a:r>
              <a:rPr lang="en-US" dirty="0" smtClean="0"/>
              <a:t>which are linked to the events</a:t>
            </a:r>
          </a:p>
          <a:p>
            <a:r>
              <a:rPr lang="en-US" dirty="0" smtClean="0"/>
              <a:t>So pressing a button results in the </a:t>
            </a:r>
            <a:r>
              <a:rPr lang="en-US" dirty="0" smtClean="0"/>
              <a:t>Handler </a:t>
            </a:r>
            <a:r>
              <a:rPr lang="en-US" dirty="0" smtClean="0"/>
              <a:t>attached to the button activating an event chunk of the program to do something- like updating an amount or changing a display</a:t>
            </a:r>
            <a:endParaRPr lang="en-US" dirty="0"/>
          </a:p>
        </p:txBody>
      </p:sp>
    </p:spTree>
    <p:extLst>
      <p:ext uri="{BB962C8B-B14F-4D97-AF65-F5344CB8AC3E}">
        <p14:creationId xmlns:p14="http://schemas.microsoft.com/office/powerpoint/2010/main" val="1758516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877CCD1-F805-4346-A372-45E002AFC6B9}" type="slidenum">
              <a:rPr lang="en-US"/>
              <a:pPr/>
              <a:t>60</a:t>
            </a:fld>
            <a:endParaRPr lang="en-US"/>
          </a:p>
        </p:txBody>
      </p:sp>
      <p:sp>
        <p:nvSpPr>
          <p:cNvPr id="394242" name="Rectangle 2"/>
          <p:cNvSpPr>
            <a:spLocks noGrp="1" noChangeArrowheads="1"/>
          </p:cNvSpPr>
          <p:nvPr>
            <p:ph type="title"/>
          </p:nvPr>
        </p:nvSpPr>
        <p:spPr>
          <a:xfrm>
            <a:off x="685800" y="381000"/>
            <a:ext cx="7772400" cy="666750"/>
          </a:xfrm>
        </p:spPr>
        <p:txBody>
          <a:bodyPr/>
          <a:lstStyle/>
          <a:p>
            <a:r>
              <a:rPr lang="en-US" sz="4000"/>
              <a:t>Anonymous Inner Classes</a:t>
            </a:r>
          </a:p>
        </p:txBody>
      </p:sp>
      <p:sp>
        <p:nvSpPr>
          <p:cNvPr id="394243" name="Rectangle 3"/>
          <p:cNvSpPr>
            <a:spLocks noGrp="1" noChangeArrowheads="1"/>
          </p:cNvSpPr>
          <p:nvPr>
            <p:ph type="body" idx="1"/>
          </p:nvPr>
        </p:nvSpPr>
        <p:spPr>
          <a:xfrm>
            <a:off x="304800" y="1295400"/>
            <a:ext cx="8382000" cy="4953000"/>
          </a:xfrm>
        </p:spPr>
        <p:txBody>
          <a:bodyPr>
            <a:normAutofit lnSpcReduction="10000"/>
          </a:bodyPr>
          <a:lstStyle/>
          <a:p>
            <a:pPr>
              <a:lnSpc>
                <a:spcPct val="90000"/>
              </a:lnSpc>
            </a:pPr>
            <a:r>
              <a:rPr lang="en-US" sz="2400"/>
              <a:t>An anonymous inner class must always extend a superclass or implement an interface, but it cannot have an explicit </a:t>
            </a:r>
            <a:r>
              <a:rPr lang="en-US" sz="2400" u="sng"/>
              <a:t>extends</a:t>
            </a:r>
            <a:r>
              <a:rPr lang="en-US" sz="2400"/>
              <a:t> or </a:t>
            </a:r>
            <a:r>
              <a:rPr lang="en-US" sz="2400" u="sng"/>
              <a:t>implements</a:t>
            </a:r>
            <a:r>
              <a:rPr lang="en-US" sz="2400"/>
              <a:t> clause. </a:t>
            </a:r>
          </a:p>
          <a:p>
            <a:pPr>
              <a:lnSpc>
                <a:spcPct val="90000"/>
              </a:lnSpc>
            </a:pPr>
            <a:r>
              <a:rPr lang="en-US" sz="2400"/>
              <a:t>An anonymous inner class must implement all the abstract methods in the superclass or in the interface. </a:t>
            </a:r>
          </a:p>
          <a:p>
            <a:pPr>
              <a:lnSpc>
                <a:spcPct val="90000"/>
              </a:lnSpc>
            </a:pPr>
            <a:r>
              <a:rPr lang="en-US" sz="2400"/>
              <a:t>An anonymous inner class always uses the no-arg constructor from its superclass to create an instance. If an anonymous inner class implements an interface, the constructor is </a:t>
            </a:r>
            <a:r>
              <a:rPr lang="en-US" sz="2400" u="sng"/>
              <a:t>Object()</a:t>
            </a:r>
            <a:r>
              <a:rPr lang="en-US" sz="2400"/>
              <a:t>.</a:t>
            </a:r>
          </a:p>
          <a:p>
            <a:pPr>
              <a:lnSpc>
                <a:spcPct val="90000"/>
              </a:lnSpc>
            </a:pPr>
            <a:r>
              <a:rPr lang="en-US" sz="2400"/>
              <a:t>An anonymous inner class is compiled into a class named OuterClassName$</a:t>
            </a:r>
            <a:r>
              <a:rPr lang="en-US" sz="2400" i="1"/>
              <a:t>n</a:t>
            </a:r>
            <a:r>
              <a:rPr lang="en-US" sz="2400"/>
              <a:t>.class. For example, if the outer class </a:t>
            </a:r>
            <a:r>
              <a:rPr lang="en-US" sz="2400" u="sng"/>
              <a:t>Test</a:t>
            </a:r>
            <a:r>
              <a:rPr lang="en-US" sz="2400"/>
              <a:t> has two anonymous inner classes, these two classes are compiled into Test$1.class and Test$2.class.</a:t>
            </a:r>
          </a:p>
        </p:txBody>
      </p:sp>
    </p:spTree>
    <p:extLst>
      <p:ext uri="{BB962C8B-B14F-4D97-AF65-F5344CB8AC3E}">
        <p14:creationId xmlns:p14="http://schemas.microsoft.com/office/powerpoint/2010/main" val="17299076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72BBD74-5645-8A47-87AB-A6DBE63F8106}" type="slidenum">
              <a:rPr lang="en-US"/>
              <a:pPr/>
              <a:t>61</a:t>
            </a:fld>
            <a:endParaRPr lang="en-US"/>
          </a:p>
        </p:txBody>
      </p:sp>
      <p:sp>
        <p:nvSpPr>
          <p:cNvPr id="395266" name="Rectangle 2"/>
          <p:cNvSpPr>
            <a:spLocks noGrp="1" noChangeArrowheads="1"/>
          </p:cNvSpPr>
          <p:nvPr>
            <p:ph type="title"/>
          </p:nvPr>
        </p:nvSpPr>
        <p:spPr>
          <a:xfrm>
            <a:off x="685800" y="0"/>
            <a:ext cx="7772400" cy="992749"/>
          </a:xfrm>
        </p:spPr>
        <p:txBody>
          <a:bodyPr/>
          <a:lstStyle/>
          <a:p>
            <a:r>
              <a:rPr lang="en-US" sz="4000" dirty="0"/>
              <a:t>Anonymous Inner </a:t>
            </a:r>
            <a:r>
              <a:rPr lang="en-US" sz="4000" dirty="0" smtClean="0"/>
              <a:t>Classes</a:t>
            </a:r>
            <a:endParaRPr lang="en-US" sz="4000" dirty="0"/>
          </a:p>
        </p:txBody>
      </p:sp>
      <p:sp>
        <p:nvSpPr>
          <p:cNvPr id="395267" name="Rectangle 3"/>
          <p:cNvSpPr>
            <a:spLocks noGrp="1" noChangeArrowheads="1"/>
          </p:cNvSpPr>
          <p:nvPr>
            <p:ph type="body" idx="1"/>
          </p:nvPr>
        </p:nvSpPr>
        <p:spPr>
          <a:xfrm>
            <a:off x="304800" y="1295400"/>
            <a:ext cx="8382000" cy="2590800"/>
          </a:xfrm>
        </p:spPr>
        <p:txBody>
          <a:bodyPr>
            <a:normAutofit lnSpcReduction="10000"/>
          </a:bodyPr>
          <a:lstStyle/>
          <a:p>
            <a:pPr>
              <a:spcBef>
                <a:spcPct val="0"/>
              </a:spcBef>
              <a:buFont typeface="Monotype Sorts" charset="0"/>
              <a:buNone/>
            </a:pPr>
            <a:r>
              <a:rPr lang="en-US" sz="2800"/>
              <a:t>Inner class listeners can be shortened using anonymous inner classes. An </a:t>
            </a:r>
            <a:r>
              <a:rPr lang="en-US" sz="2800" i="1"/>
              <a:t>anonymous inner class</a:t>
            </a:r>
            <a:r>
              <a:rPr lang="en-US" sz="2800"/>
              <a:t> is an inner class without a name. It combines declaring an inner class and creating an instance of the class in one step. An anonymous inner class is declared as follows:</a:t>
            </a:r>
          </a:p>
        </p:txBody>
      </p:sp>
      <p:sp>
        <p:nvSpPr>
          <p:cNvPr id="395268" name="Text Box 4"/>
          <p:cNvSpPr txBox="1">
            <a:spLocks noChangeArrowheads="1"/>
          </p:cNvSpPr>
          <p:nvPr/>
        </p:nvSpPr>
        <p:spPr bwMode="auto">
          <a:xfrm>
            <a:off x="533400" y="3962400"/>
            <a:ext cx="8077200" cy="1552575"/>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b="1">
                <a:solidFill>
                  <a:schemeClr val="bg2"/>
                </a:solidFill>
              </a:rPr>
              <a:t>new</a:t>
            </a:r>
            <a:r>
              <a:rPr lang="en-US">
                <a:solidFill>
                  <a:schemeClr val="bg2"/>
                </a:solidFill>
              </a:rPr>
              <a:t> SuperClassName/InterfaceName() {</a:t>
            </a:r>
          </a:p>
          <a:p>
            <a:r>
              <a:rPr lang="en-US">
                <a:solidFill>
                  <a:schemeClr val="bg2"/>
                </a:solidFill>
              </a:rPr>
              <a:t>  // Implement or override methods in superclass or interface</a:t>
            </a:r>
          </a:p>
          <a:p>
            <a:r>
              <a:rPr lang="en-US">
                <a:solidFill>
                  <a:schemeClr val="bg2"/>
                </a:solidFill>
              </a:rPr>
              <a:t>  // Other methods if necessary</a:t>
            </a:r>
          </a:p>
          <a:p>
            <a:r>
              <a:rPr lang="en-US">
                <a:solidFill>
                  <a:schemeClr val="bg2"/>
                </a:solidFill>
              </a:rPr>
              <a:t>}</a:t>
            </a:r>
          </a:p>
        </p:txBody>
      </p:sp>
      <p:sp>
        <p:nvSpPr>
          <p:cNvPr id="395269"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AnonymousListenerDemo</a:t>
            </a:r>
            <a:endParaRPr lang="en-US">
              <a:solidFill>
                <a:schemeClr val="accent1"/>
              </a:solidFill>
            </a:endParaRPr>
          </a:p>
        </p:txBody>
      </p:sp>
      <p:sp>
        <p:nvSpPr>
          <p:cNvPr id="395270"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95271" name="AutoShape 7">
            <a:hlinkClick r:id="rId4" highlightClick="1"/>
          </p:cNvPr>
          <p:cNvSpPr>
            <a:spLocks noChangeArrowheads="1"/>
          </p:cNvSpPr>
          <p:nvPr/>
        </p:nvSpPr>
        <p:spPr bwMode="auto">
          <a:xfrm>
            <a:off x="1828800" y="57150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1920975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831CF8B-063A-7A46-9FF0-459F60EBAB3C}" type="slidenum">
              <a:rPr lang="en-US"/>
              <a:pPr/>
              <a:t>62</a:t>
            </a:fld>
            <a:endParaRPr lang="en-US"/>
          </a:p>
        </p:txBody>
      </p:sp>
      <p:sp>
        <p:nvSpPr>
          <p:cNvPr id="402434" name="Rectangle 2"/>
          <p:cNvSpPr>
            <a:spLocks noGrp="1" noChangeArrowheads="1"/>
          </p:cNvSpPr>
          <p:nvPr>
            <p:ph type="title"/>
          </p:nvPr>
        </p:nvSpPr>
        <p:spPr>
          <a:xfrm>
            <a:off x="685800" y="379580"/>
            <a:ext cx="7772400" cy="1313934"/>
          </a:xfrm>
        </p:spPr>
        <p:txBody>
          <a:bodyPr/>
          <a:lstStyle/>
          <a:p>
            <a:r>
              <a:rPr lang="en-US" dirty="0"/>
              <a:t>Alternative Ways of Defining Listener Classes </a:t>
            </a:r>
          </a:p>
        </p:txBody>
      </p:sp>
      <p:sp>
        <p:nvSpPr>
          <p:cNvPr id="402435" name="Rectangle 3"/>
          <p:cNvSpPr>
            <a:spLocks noGrp="1" noChangeArrowheads="1"/>
          </p:cNvSpPr>
          <p:nvPr>
            <p:ph type="body" idx="1"/>
          </p:nvPr>
        </p:nvSpPr>
        <p:spPr>
          <a:xfrm>
            <a:off x="381000" y="2204486"/>
            <a:ext cx="8382000" cy="2215113"/>
          </a:xfrm>
        </p:spPr>
        <p:txBody>
          <a:bodyPr/>
          <a:lstStyle/>
          <a:p>
            <a:pPr>
              <a:lnSpc>
                <a:spcPct val="80000"/>
              </a:lnSpc>
              <a:spcBef>
                <a:spcPct val="0"/>
              </a:spcBef>
              <a:buFont typeface="Monotype Sorts" charset="0"/>
              <a:buNone/>
            </a:pPr>
            <a:r>
              <a:rPr lang="en-US" dirty="0"/>
              <a:t>There are many other ways to define the listener classes. For example, you may rewrite Listing 16.3 by creating just one listener, register the listener with the buttons, and let the listener detect the event source, i.e., which button fires the event.</a:t>
            </a:r>
          </a:p>
        </p:txBody>
      </p:sp>
      <p:sp>
        <p:nvSpPr>
          <p:cNvPr id="402437"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DetectSourceDemo</a:t>
            </a:r>
            <a:endParaRPr lang="en-US">
              <a:solidFill>
                <a:schemeClr val="accent1"/>
              </a:solidFill>
            </a:endParaRPr>
          </a:p>
        </p:txBody>
      </p:sp>
      <p:sp>
        <p:nvSpPr>
          <p:cNvPr id="40243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402439" name="AutoShape 7">
            <a:hlinkClick r:id="rId4" highlightClick="1"/>
          </p:cNvPr>
          <p:cNvSpPr>
            <a:spLocks noChangeArrowheads="1"/>
          </p:cNvSpPr>
          <p:nvPr/>
        </p:nvSpPr>
        <p:spPr bwMode="auto">
          <a:xfrm>
            <a:off x="1828800" y="57150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291423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A3729A1-9CD2-FF4A-B241-3EEE7B21FD62}" type="slidenum">
              <a:rPr lang="en-US"/>
              <a:pPr/>
              <a:t>63</a:t>
            </a:fld>
            <a:endParaRPr lang="en-US"/>
          </a:p>
        </p:txBody>
      </p:sp>
      <p:sp>
        <p:nvSpPr>
          <p:cNvPr id="403458" name="Rectangle 2"/>
          <p:cNvSpPr>
            <a:spLocks noGrp="1" noChangeArrowheads="1"/>
          </p:cNvSpPr>
          <p:nvPr>
            <p:ph type="title"/>
          </p:nvPr>
        </p:nvSpPr>
        <p:spPr>
          <a:xfrm>
            <a:off x="685800" y="381000"/>
            <a:ext cx="7772400" cy="1447800"/>
          </a:xfrm>
        </p:spPr>
        <p:txBody>
          <a:bodyPr/>
          <a:lstStyle/>
          <a:p>
            <a:r>
              <a:rPr lang="en-US"/>
              <a:t>Alternative Ways of Defining Listener Classes </a:t>
            </a:r>
          </a:p>
        </p:txBody>
      </p:sp>
      <p:sp>
        <p:nvSpPr>
          <p:cNvPr id="403459" name="Rectangle 3"/>
          <p:cNvSpPr>
            <a:spLocks noGrp="1" noChangeArrowheads="1"/>
          </p:cNvSpPr>
          <p:nvPr>
            <p:ph type="body" idx="1"/>
          </p:nvPr>
        </p:nvSpPr>
        <p:spPr>
          <a:xfrm>
            <a:off x="381000" y="1828800"/>
            <a:ext cx="8382000" cy="2590800"/>
          </a:xfrm>
        </p:spPr>
        <p:txBody>
          <a:bodyPr/>
          <a:lstStyle/>
          <a:p>
            <a:pPr>
              <a:spcBef>
                <a:spcPct val="0"/>
              </a:spcBef>
              <a:buFont typeface="Monotype Sorts" charset="0"/>
              <a:buNone/>
            </a:pPr>
            <a:r>
              <a:rPr lang="en-US"/>
              <a:t>You may also define the custom frame class that implements </a:t>
            </a:r>
            <a:r>
              <a:rPr lang="en-US" u="sng"/>
              <a:t>ActionListener</a:t>
            </a:r>
            <a:r>
              <a:rPr lang="en-US"/>
              <a:t>.</a:t>
            </a:r>
          </a:p>
        </p:txBody>
      </p:sp>
      <p:sp>
        <p:nvSpPr>
          <p:cNvPr id="403460" name="AutoShape 4">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FrameAsListenerDemo</a:t>
            </a:r>
            <a:endParaRPr lang="en-US">
              <a:solidFill>
                <a:schemeClr val="accent1"/>
              </a:solidFill>
            </a:endParaRPr>
          </a:p>
        </p:txBody>
      </p:sp>
      <p:sp>
        <p:nvSpPr>
          <p:cNvPr id="403461" name="AutoShape 5">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403462" name="AutoShape 6">
            <a:hlinkClick r:id="rId4" highlightClick="1"/>
          </p:cNvPr>
          <p:cNvSpPr>
            <a:spLocks noChangeArrowheads="1"/>
          </p:cNvSpPr>
          <p:nvPr/>
        </p:nvSpPr>
        <p:spPr bwMode="auto">
          <a:xfrm>
            <a:off x="1828800" y="57150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35996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C119AC5-B171-0646-8C1B-039952F72414}" type="slidenum">
              <a:rPr lang="en-US"/>
              <a:pPr/>
              <a:t>64</a:t>
            </a:fld>
            <a:endParaRPr lang="en-US"/>
          </a:p>
        </p:txBody>
      </p:sp>
      <p:sp>
        <p:nvSpPr>
          <p:cNvPr id="337922" name="Rectangle 2"/>
          <p:cNvSpPr>
            <a:spLocks noGrp="1" noChangeArrowheads="1"/>
          </p:cNvSpPr>
          <p:nvPr>
            <p:ph type="title"/>
          </p:nvPr>
        </p:nvSpPr>
        <p:spPr>
          <a:xfrm>
            <a:off x="304800" y="381000"/>
            <a:ext cx="8686800" cy="685800"/>
          </a:xfrm>
        </p:spPr>
        <p:txBody>
          <a:bodyPr/>
          <a:lstStyle/>
          <a:p>
            <a:r>
              <a:rPr lang="en-US"/>
              <a:t>Problem: Loan Calculator</a:t>
            </a:r>
            <a:endParaRPr lang="en-US" u="sng">
              <a:solidFill>
                <a:schemeClr val="tx1"/>
              </a:solidFill>
              <a:latin typeface="Book Antiqua" charset="0"/>
            </a:endParaRPr>
          </a:p>
        </p:txBody>
      </p:sp>
      <p:sp>
        <p:nvSpPr>
          <p:cNvPr id="337928" name="AutoShape 8">
            <a:hlinkClick r:id="" action="ppaction://noaction" highlightClick="1"/>
          </p:cNvPr>
          <p:cNvSpPr>
            <a:spLocks noChangeArrowheads="1"/>
          </p:cNvSpPr>
          <p:nvPr/>
        </p:nvSpPr>
        <p:spPr bwMode="auto">
          <a:xfrm>
            <a:off x="5029200" y="4572000"/>
            <a:ext cx="32766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LoanCalculator</a:t>
            </a:r>
            <a:endParaRPr lang="en-US">
              <a:solidFill>
                <a:schemeClr val="accent1"/>
              </a:solidFill>
            </a:endParaRPr>
          </a:p>
        </p:txBody>
      </p:sp>
      <p:sp>
        <p:nvSpPr>
          <p:cNvPr id="337929" name="AutoShape 9">
            <a:hlinkClick r:id="rId3" action="ppaction://program" highlightClick="1"/>
          </p:cNvPr>
          <p:cNvSpPr>
            <a:spLocks noChangeArrowheads="1"/>
          </p:cNvSpPr>
          <p:nvPr/>
        </p:nvSpPr>
        <p:spPr bwMode="auto">
          <a:xfrm>
            <a:off x="5029200" y="5334000"/>
            <a:ext cx="32766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37931" name="AutoShape 11">
            <a:hlinkClick r:id="rId4" highlightClick="1"/>
          </p:cNvPr>
          <p:cNvSpPr>
            <a:spLocks noChangeArrowheads="1"/>
          </p:cNvSpPr>
          <p:nvPr/>
        </p:nvSpPr>
        <p:spPr bwMode="auto">
          <a:xfrm>
            <a:off x="4419600" y="44958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57029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Mouse and Key Events</a:t>
            </a:r>
          </a:p>
        </p:txBody>
      </p:sp>
      <p:sp>
        <p:nvSpPr>
          <p:cNvPr id="26626" name="Rectangle 2"/>
          <p:cNvSpPr>
            <a:spLocks noGrp="1" noChangeArrowheads="1"/>
          </p:cNvSpPr>
          <p:nvPr>
            <p:ph type="body" idx="1"/>
          </p:nvPr>
        </p:nvSpPr>
        <p:spPr>
          <a:xfrm>
            <a:off x="152400" y="1600200"/>
            <a:ext cx="8763000" cy="4572000"/>
          </a:xfrm>
          <a:ln/>
        </p:spPr>
        <p:txBody>
          <a:bodyPr/>
          <a:lstStyle/>
          <a:p>
            <a:pPr marL="341313" indent="-341313">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Events are also fired when a user interacts with the computer’s mouse and keyboard</a:t>
            </a:r>
          </a:p>
          <a:p>
            <a:pPr marL="341313" indent="-341313">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Mouse events</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a:t>mouse events</a:t>
            </a:r>
            <a:r>
              <a:rPr lang="en-US" sz="2400"/>
              <a:t> – occur when the user interacts with another component via the mouse.  To use, implement the </a:t>
            </a:r>
            <a:r>
              <a:rPr lang="en-US" sz="2000">
                <a:latin typeface="Courier New" charset="0"/>
              </a:rPr>
              <a:t>MouseListener</a:t>
            </a:r>
            <a:r>
              <a:rPr lang="en-US" sz="2400"/>
              <a:t> interface class</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a:t>mouse motion events</a:t>
            </a:r>
            <a:r>
              <a:rPr lang="en-US" sz="2400"/>
              <a:t> – occur while the mouse is in motion. To use, implement the </a:t>
            </a:r>
            <a:r>
              <a:rPr lang="en-US" sz="2000">
                <a:latin typeface="Courier New" charset="0"/>
              </a:rPr>
              <a:t>MouseMotionListener</a:t>
            </a:r>
            <a:r>
              <a:rPr lang="en-US" sz="2400"/>
              <a:t> interface class</a:t>
            </a:r>
          </a:p>
        </p:txBody>
      </p:sp>
    </p:spTree>
    <p:extLst>
      <p:ext uri="{BB962C8B-B14F-4D97-AF65-F5344CB8AC3E}">
        <p14:creationId xmlns:p14="http://schemas.microsoft.com/office/powerpoint/2010/main" val="2716962153"/>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Mouse Events</a:t>
            </a:r>
          </a:p>
        </p:txBody>
      </p:sp>
      <p:graphicFrame>
        <p:nvGraphicFramePr>
          <p:cNvPr id="27650" name="Group 2"/>
          <p:cNvGraphicFramePr>
            <a:graphicFrameLocks noGrp="1"/>
          </p:cNvGraphicFramePr>
          <p:nvPr/>
        </p:nvGraphicFramePr>
        <p:xfrm>
          <a:off x="152400" y="1600200"/>
          <a:ext cx="8764588" cy="3821113"/>
        </p:xfrm>
        <a:graphic>
          <a:graphicData uri="http://schemas.openxmlformats.org/drawingml/2006/table">
            <a:tbl>
              <a:tblPr/>
              <a:tblGrid>
                <a:gridCol w="2590800"/>
                <a:gridCol w="6173788"/>
              </a:tblGrid>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charset="0"/>
                          <a:ea typeface="SimSun" charset="0"/>
                          <a:cs typeface="SimSun" charset="0"/>
                        </a:rPr>
                        <a:t>Mouse Event</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charset="0"/>
                          <a:ea typeface="SimSun" charset="0"/>
                          <a:cs typeface="SimSun" charset="0"/>
                        </a:rPr>
                        <a:t>Description</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BBE0E3"/>
                    </a:solid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pressed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button is pressed down</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released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button is released</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clicked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button is pressed down and released without moving the mouse in between</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entered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pointer is moved onto (over) a component</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exited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pointer is moved off of a component</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r h="231775">
                <a:tc gridSpan="2">
                  <a:txBody>
                    <a:bodyPr/>
                    <a:lstStyle/>
                    <a:p>
                      <a:pPr marL="0" marR="0" lvl="0" indent="0" algn="l" defTabSz="457200" rtl="0" eaLnBrk="1" fontAlgn="base" latinLnBrk="0" hangingPunct="1">
                        <a:lnSpc>
                          <a:spcPct val="93000"/>
                        </a:lnSpc>
                        <a:spcBef>
                          <a:spcPts val="563"/>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900" b="0" i="0" u="none" strike="noStrike" cap="none" normalizeH="0" baseline="0">
                        <a:ln>
                          <a:noFill/>
                        </a:ln>
                        <a:solidFill>
                          <a:srgbClr val="000000"/>
                        </a:solidFill>
                        <a:effectLst/>
                        <a:latin typeface="Times New Roman" charset="0"/>
                        <a:ea typeface="SimSun" charset="0"/>
                        <a:cs typeface="SimSun" charset="0"/>
                      </a:endParaRPr>
                    </a:p>
                  </a:txBody>
                  <a:tcPr marL="90000" marR="90000" marT="54738" marB="46800" horzOverflow="overflow">
                    <a:lnL>
                      <a:noFill/>
                    </a:lnL>
                    <a:lnR>
                      <a:noFill/>
                    </a:lnR>
                    <a:lnT w="1368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charset="0"/>
                          <a:ea typeface="SimSun" charset="0"/>
                          <a:cs typeface="SimSun" charset="0"/>
                        </a:rPr>
                        <a:t>Mouse Motion Event</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charset="0"/>
                          <a:ea typeface="SimSun" charset="0"/>
                          <a:cs typeface="SimSun" charset="0"/>
                        </a:rPr>
                        <a:t>Description</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solidFill>
                      <a:srgbClr val="BBE0E3"/>
                    </a:solid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moved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is moved</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mouse dragged</a:t>
                      </a: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charset="0"/>
                          <a:ea typeface="SimSun" charset="0"/>
                          <a:cs typeface="SimSun" charset="0"/>
                        </a:rPr>
                        <a:t>The mouse is moved while the mouse button is pressed down</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72001372"/>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Coordinates Application</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644650"/>
            <a:ext cx="4819650" cy="35671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46533004"/>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218988"/>
            <a:ext cx="8676353" cy="6639011"/>
          </a:xfrm>
          <a:prstGeom prst="rect">
            <a:avLst/>
          </a:prstGeom>
          <a:solidFill>
            <a:srgbClr val="EAEAEA"/>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SimSun" charset="0"/>
                <a:cs typeface="SimSun" charset="0"/>
              </a:defRPr>
            </a:lvl9pPr>
          </a:lstStyle>
          <a:p>
            <a:pPr>
              <a:lnSpc>
                <a:spcPct val="90000"/>
              </a:lnSpc>
              <a:buClrTx/>
              <a:buFontTx/>
              <a:buNone/>
            </a:pPr>
            <a:r>
              <a:rPr lang="en-US" sz="1400" b="1" dirty="0" smtClean="0">
                <a:latin typeface="Courier New" charset="0"/>
              </a:rPr>
              <a:t>import </a:t>
            </a:r>
            <a:r>
              <a:rPr lang="en-US" sz="1400" b="1" dirty="0" err="1">
                <a:latin typeface="Courier New" charset="0"/>
              </a:rPr>
              <a:t>javax.swing.JPanel</a:t>
            </a:r>
            <a:r>
              <a:rPr lang="en-US" sz="1400" b="1" dirty="0">
                <a:latin typeface="Courier New" charset="0"/>
              </a:rPr>
              <a:t>;</a:t>
            </a:r>
          </a:p>
          <a:p>
            <a:pPr>
              <a:lnSpc>
                <a:spcPct val="90000"/>
              </a:lnSpc>
              <a:buClrTx/>
              <a:buFontTx/>
              <a:buNone/>
            </a:pPr>
            <a:r>
              <a:rPr lang="en-US" sz="1400" b="1" dirty="0">
                <a:latin typeface="Courier New" charset="0"/>
              </a:rPr>
              <a:t>import </a:t>
            </a:r>
            <a:r>
              <a:rPr lang="en-US" sz="1400" b="1" dirty="0" err="1">
                <a:latin typeface="Courier New" charset="0"/>
              </a:rPr>
              <a:t>java.awt</a:t>
            </a:r>
            <a:r>
              <a:rPr lang="en-US" sz="1400" b="1" dirty="0">
                <a:latin typeface="Courier New" charset="0"/>
              </a:rPr>
              <a:t>.*;</a:t>
            </a:r>
          </a:p>
          <a:p>
            <a:pPr>
              <a:lnSpc>
                <a:spcPct val="90000"/>
              </a:lnSpc>
              <a:buClrTx/>
              <a:buFontTx/>
              <a:buNone/>
            </a:pPr>
            <a:r>
              <a:rPr lang="en-US" sz="1400" b="1" dirty="0">
                <a:latin typeface="Courier New" charset="0"/>
              </a:rPr>
              <a:t>import </a:t>
            </a:r>
            <a:r>
              <a:rPr lang="en-US" sz="1400" b="1" dirty="0" err="1">
                <a:latin typeface="Courier New" charset="0"/>
              </a:rPr>
              <a:t>java.awt.event</a:t>
            </a:r>
            <a:r>
              <a:rPr lang="en-US" sz="1400" b="1" dirty="0">
                <a:latin typeface="Courier New" charset="0"/>
              </a:rPr>
              <a:t>.*;</a:t>
            </a:r>
          </a:p>
          <a:p>
            <a:pPr>
              <a:lnSpc>
                <a:spcPct val="90000"/>
              </a:lnSpc>
              <a:buClrTx/>
              <a:buFontTx/>
              <a:buNone/>
            </a:pPr>
            <a:endParaRPr lang="en-US" sz="1400" b="1" dirty="0">
              <a:latin typeface="Courier New" charset="0"/>
            </a:endParaRPr>
          </a:p>
          <a:p>
            <a:pPr>
              <a:lnSpc>
                <a:spcPct val="90000"/>
              </a:lnSpc>
              <a:buClrTx/>
              <a:buFontTx/>
              <a:buNone/>
            </a:pPr>
            <a:r>
              <a:rPr lang="en-US" sz="1400" b="1" dirty="0">
                <a:latin typeface="Courier New" charset="0"/>
              </a:rPr>
              <a:t>public class </a:t>
            </a:r>
            <a:r>
              <a:rPr lang="en-US" sz="1400" b="1" dirty="0" err="1">
                <a:latin typeface="Courier New" charset="0"/>
              </a:rPr>
              <a:t>CoordinatesPanel</a:t>
            </a:r>
            <a:r>
              <a:rPr lang="en-US" sz="1400" b="1" dirty="0">
                <a:latin typeface="Courier New" charset="0"/>
              </a:rPr>
              <a:t> extends </a:t>
            </a:r>
            <a:r>
              <a:rPr lang="en-US" sz="1400" b="1" dirty="0" err="1" smtClean="0">
                <a:latin typeface="Courier New" charset="0"/>
              </a:rPr>
              <a:t>Jpanel</a:t>
            </a:r>
            <a:r>
              <a:rPr lang="en-US" sz="1400" b="1" dirty="0" smtClean="0">
                <a:latin typeface="Courier New" charset="0"/>
              </a:rPr>
              <a:t>  {</a:t>
            </a:r>
            <a:endParaRPr lang="en-US" sz="1400" b="1" dirty="0">
              <a:latin typeface="Courier New" charset="0"/>
            </a:endParaRPr>
          </a:p>
          <a:p>
            <a:pPr>
              <a:lnSpc>
                <a:spcPct val="90000"/>
              </a:lnSpc>
              <a:buClrTx/>
              <a:buFontTx/>
              <a:buNone/>
            </a:pPr>
            <a:r>
              <a:rPr lang="en-US" sz="1400" b="1" dirty="0">
                <a:latin typeface="Courier New" charset="0"/>
              </a:rPr>
              <a:t>   private final </a:t>
            </a:r>
            <a:r>
              <a:rPr lang="en-US" sz="1400" b="1" dirty="0" err="1">
                <a:latin typeface="Courier New" charset="0"/>
              </a:rPr>
              <a:t>int</a:t>
            </a:r>
            <a:r>
              <a:rPr lang="en-US" sz="1400" b="1" dirty="0">
                <a:latin typeface="Courier New" charset="0"/>
              </a:rPr>
              <a:t> SIZE = 6;  </a:t>
            </a:r>
            <a:r>
              <a:rPr lang="en-US" sz="1400" b="1" dirty="0">
                <a:solidFill>
                  <a:srgbClr val="006600"/>
                </a:solidFill>
                <a:latin typeface="Courier New" charset="0"/>
              </a:rPr>
              <a:t>// diameter of dot</a:t>
            </a:r>
          </a:p>
          <a:p>
            <a:pPr>
              <a:lnSpc>
                <a:spcPct val="90000"/>
              </a:lnSpc>
              <a:buClrTx/>
              <a:buFontTx/>
              <a:buNone/>
            </a:pPr>
            <a:r>
              <a:rPr lang="en-US" sz="1400" b="1" dirty="0" smtClean="0">
                <a:latin typeface="Courier New" charset="0"/>
              </a:rPr>
              <a:t>   </a:t>
            </a:r>
            <a:r>
              <a:rPr lang="en-US" sz="1400" b="1" dirty="0">
                <a:latin typeface="Courier New" charset="0"/>
              </a:rPr>
              <a:t>private </a:t>
            </a:r>
            <a:r>
              <a:rPr lang="en-US" sz="1400" b="1" dirty="0" err="1">
                <a:latin typeface="Courier New" charset="0"/>
              </a:rPr>
              <a:t>int</a:t>
            </a:r>
            <a:r>
              <a:rPr lang="en-US" sz="1400" b="1" dirty="0">
                <a:latin typeface="Courier New" charset="0"/>
              </a:rPr>
              <a:t> x = 50, y = 50;  </a:t>
            </a:r>
            <a:r>
              <a:rPr lang="en-US" sz="1400" b="1" dirty="0">
                <a:solidFill>
                  <a:srgbClr val="006600"/>
                </a:solidFill>
                <a:latin typeface="Courier New" charset="0"/>
              </a:rPr>
              <a:t>// coordinates of mouse press</a:t>
            </a:r>
          </a:p>
          <a:p>
            <a:pPr>
              <a:lnSpc>
                <a:spcPct val="90000"/>
              </a:lnSpc>
              <a:buClrTx/>
              <a:buFontTx/>
              <a:buNone/>
            </a:pPr>
            <a:endParaRPr lang="en-US" sz="1400" b="1" dirty="0">
              <a:latin typeface="Courier New" charset="0"/>
            </a:endParaRPr>
          </a:p>
          <a:p>
            <a:pPr>
              <a:lnSpc>
                <a:spcPct val="90000"/>
              </a:lnSpc>
              <a:buClrTx/>
              <a:buFontTx/>
              <a:buNone/>
            </a:pPr>
            <a:r>
              <a:rPr lang="en-US" sz="1400" b="1" dirty="0">
                <a:solidFill>
                  <a:srgbClr val="006600"/>
                </a:solidFill>
                <a:latin typeface="Courier New" charset="0"/>
              </a:rPr>
              <a:t>   </a:t>
            </a:r>
            <a:r>
              <a:rPr lang="en-US" sz="1400" b="1" dirty="0" smtClean="0">
                <a:solidFill>
                  <a:srgbClr val="006600"/>
                </a:solidFill>
                <a:latin typeface="Courier New" charset="0"/>
              </a:rPr>
              <a:t>/</a:t>
            </a:r>
            <a:r>
              <a:rPr lang="en-US" sz="1400" b="1" dirty="0">
                <a:solidFill>
                  <a:srgbClr val="006600"/>
                </a:solidFill>
                <a:latin typeface="Courier New" charset="0"/>
              </a:rPr>
              <a:t>/  Constructor: Sets up this panel to listen for mouse events.</a:t>
            </a:r>
          </a:p>
          <a:p>
            <a:pPr>
              <a:lnSpc>
                <a:spcPct val="90000"/>
              </a:lnSpc>
              <a:buClrTx/>
              <a:buFontTx/>
              <a:buNone/>
            </a:pPr>
            <a:r>
              <a:rPr lang="en-US" sz="1400" b="1" dirty="0" smtClean="0">
                <a:latin typeface="Courier New" charset="0"/>
              </a:rPr>
              <a:t>public </a:t>
            </a:r>
            <a:r>
              <a:rPr lang="en-US" sz="1400" b="1" dirty="0" err="1">
                <a:latin typeface="Courier New" charset="0"/>
              </a:rPr>
              <a:t>CoordinatesPanel</a:t>
            </a:r>
            <a:r>
              <a:rPr lang="en-US" sz="1400" b="1" dirty="0">
                <a:latin typeface="Courier New" charset="0"/>
              </a:rPr>
              <a:t>(</a:t>
            </a:r>
            <a:r>
              <a:rPr lang="en-US" sz="1400" b="1" dirty="0" smtClean="0">
                <a:latin typeface="Courier New" charset="0"/>
              </a:rPr>
              <a:t>)    </a:t>
            </a:r>
            <a:r>
              <a:rPr lang="en-US" sz="1400" b="1" dirty="0">
                <a:latin typeface="Courier New" charset="0"/>
              </a:rPr>
              <a:t>{</a:t>
            </a:r>
          </a:p>
          <a:p>
            <a:pPr>
              <a:lnSpc>
                <a:spcPct val="90000"/>
              </a:lnSpc>
              <a:buClrTx/>
              <a:buFontTx/>
              <a:buNone/>
            </a:pPr>
            <a:r>
              <a:rPr lang="en-US" sz="1400" b="1" dirty="0">
                <a:latin typeface="Courier New" charset="0"/>
              </a:rPr>
              <a:t>      </a:t>
            </a:r>
            <a:r>
              <a:rPr lang="en-US" sz="1400" b="1" dirty="0" err="1">
                <a:latin typeface="Courier New" charset="0"/>
              </a:rPr>
              <a:t>addMouseListener</a:t>
            </a:r>
            <a:r>
              <a:rPr lang="en-US" sz="1400" b="1" dirty="0">
                <a:latin typeface="Courier New" charset="0"/>
              </a:rPr>
              <a:t> (new </a:t>
            </a:r>
            <a:r>
              <a:rPr lang="en-US" sz="1400" b="1" dirty="0" err="1">
                <a:latin typeface="Courier New" charset="0"/>
              </a:rPr>
              <a:t>CoordinatesListener</a:t>
            </a:r>
            <a:r>
              <a:rPr lang="en-US" sz="1400" b="1" dirty="0">
                <a:latin typeface="Courier New" charset="0"/>
              </a:rPr>
              <a:t>());</a:t>
            </a:r>
          </a:p>
          <a:p>
            <a:pPr>
              <a:lnSpc>
                <a:spcPct val="90000"/>
              </a:lnSpc>
              <a:buClrTx/>
              <a:buFontTx/>
              <a:buNone/>
            </a:pPr>
            <a:r>
              <a:rPr lang="en-US" sz="1400" b="1" dirty="0" smtClean="0">
                <a:latin typeface="Courier New" charset="0"/>
              </a:rPr>
              <a:t>      </a:t>
            </a:r>
            <a:r>
              <a:rPr lang="en-US" sz="1400" b="1" dirty="0" err="1">
                <a:latin typeface="Courier New" charset="0"/>
              </a:rPr>
              <a:t>setBackground</a:t>
            </a:r>
            <a:r>
              <a:rPr lang="en-US" sz="1400" b="1" dirty="0">
                <a:latin typeface="Courier New" charset="0"/>
              </a:rPr>
              <a:t> (</a:t>
            </a:r>
            <a:r>
              <a:rPr lang="en-US" sz="1400" b="1" dirty="0" err="1">
                <a:latin typeface="Courier New" charset="0"/>
              </a:rPr>
              <a:t>Color.black</a:t>
            </a:r>
            <a:r>
              <a:rPr lang="en-US" sz="1400" b="1" dirty="0">
                <a:latin typeface="Courier New" charset="0"/>
              </a:rPr>
              <a:t>);</a:t>
            </a:r>
          </a:p>
          <a:p>
            <a:pPr>
              <a:lnSpc>
                <a:spcPct val="90000"/>
              </a:lnSpc>
              <a:buClrTx/>
              <a:buFontTx/>
              <a:buNone/>
            </a:pPr>
            <a:r>
              <a:rPr lang="en-US" sz="1400" b="1" dirty="0">
                <a:latin typeface="Courier New" charset="0"/>
              </a:rPr>
              <a:t>      </a:t>
            </a:r>
            <a:r>
              <a:rPr lang="en-US" sz="1400" b="1" dirty="0" err="1">
                <a:latin typeface="Courier New" charset="0"/>
              </a:rPr>
              <a:t>setPreferredSize</a:t>
            </a:r>
            <a:r>
              <a:rPr lang="en-US" sz="1400" b="1" dirty="0">
                <a:latin typeface="Courier New" charset="0"/>
              </a:rPr>
              <a:t> (new Dimension(300, 200))</a:t>
            </a:r>
            <a:r>
              <a:rPr lang="en-US" sz="1400" b="1" dirty="0" smtClean="0">
                <a:latin typeface="Courier New" charset="0"/>
              </a:rPr>
              <a:t>;      </a:t>
            </a:r>
            <a:r>
              <a:rPr lang="en-US" sz="1400" b="1" dirty="0">
                <a:latin typeface="Courier New" charset="0"/>
              </a:rPr>
              <a:t>}</a:t>
            </a:r>
          </a:p>
          <a:p>
            <a:pPr>
              <a:lnSpc>
                <a:spcPct val="90000"/>
              </a:lnSpc>
              <a:buClrTx/>
              <a:buFontTx/>
              <a:buNone/>
            </a:pPr>
            <a:endParaRPr lang="en-US" sz="1400" b="1" dirty="0" smtClean="0">
              <a:latin typeface="Courier New" charset="0"/>
            </a:endParaRPr>
          </a:p>
          <a:p>
            <a:r>
              <a:rPr lang="en-US" sz="1400" b="1" dirty="0" smtClean="0">
                <a:latin typeface="Courier New" charset="0"/>
              </a:rPr>
              <a:t>public void </a:t>
            </a:r>
            <a:r>
              <a:rPr lang="en-US" sz="1400" b="1" dirty="0" err="1" smtClean="0">
                <a:latin typeface="Courier New" charset="0"/>
              </a:rPr>
              <a:t>paintComponent</a:t>
            </a:r>
            <a:r>
              <a:rPr lang="en-US" sz="1400" b="1" dirty="0" smtClean="0">
                <a:latin typeface="Courier New" charset="0"/>
              </a:rPr>
              <a:t> (Graphics page){</a:t>
            </a:r>
            <a:r>
              <a:rPr lang="en-US" sz="1000" b="1" dirty="0" smtClean="0">
                <a:solidFill>
                  <a:srgbClr val="006600"/>
                </a:solidFill>
                <a:latin typeface="Courier New" charset="0"/>
              </a:rPr>
              <a:t>//  Draws the dots stored in the list</a:t>
            </a:r>
            <a:r>
              <a:rPr lang="en-US" sz="2400" b="1" dirty="0" smtClean="0">
                <a:solidFill>
                  <a:srgbClr val="006600"/>
                </a:solidFill>
                <a:latin typeface="Courier New" charset="0"/>
              </a:rPr>
              <a:t>.</a:t>
            </a:r>
          </a:p>
          <a:p>
            <a:pPr>
              <a:buClrTx/>
              <a:buFontTx/>
              <a:buNone/>
            </a:pPr>
            <a:r>
              <a:rPr lang="en-US" sz="1400" b="1" dirty="0" smtClean="0">
                <a:latin typeface="Courier New" charset="0"/>
              </a:rPr>
              <a:t>      </a:t>
            </a:r>
            <a:r>
              <a:rPr lang="en-US" sz="1400" b="1" dirty="0" err="1" smtClean="0">
                <a:latin typeface="Courier New" charset="0"/>
              </a:rPr>
              <a:t>super.paintComponent</a:t>
            </a:r>
            <a:r>
              <a:rPr lang="en-US" sz="1400" b="1" dirty="0" smtClean="0">
                <a:latin typeface="Courier New" charset="0"/>
              </a:rPr>
              <a:t>(page);</a:t>
            </a:r>
          </a:p>
          <a:p>
            <a:pPr>
              <a:buClrTx/>
              <a:buFontTx/>
              <a:buNone/>
            </a:pPr>
            <a:r>
              <a:rPr lang="en-US" sz="1400" b="1" dirty="0" smtClean="0">
                <a:latin typeface="Courier New" charset="0"/>
              </a:rPr>
              <a:t>      </a:t>
            </a:r>
            <a:r>
              <a:rPr lang="en-US" sz="1400" b="1" dirty="0" err="1" smtClean="0">
                <a:latin typeface="Courier New" charset="0"/>
              </a:rPr>
              <a:t>page.setColor</a:t>
            </a:r>
            <a:r>
              <a:rPr lang="en-US" sz="1400" b="1" dirty="0" smtClean="0">
                <a:latin typeface="Courier New" charset="0"/>
              </a:rPr>
              <a:t> (</a:t>
            </a:r>
            <a:r>
              <a:rPr lang="en-US" sz="1400" b="1" dirty="0" err="1" smtClean="0">
                <a:latin typeface="Courier New" charset="0"/>
              </a:rPr>
              <a:t>Color.green</a:t>
            </a:r>
            <a:r>
              <a:rPr lang="en-US" sz="1400" b="1" dirty="0" smtClean="0">
                <a:latin typeface="Courier New" charset="0"/>
              </a:rPr>
              <a:t>);</a:t>
            </a:r>
          </a:p>
          <a:p>
            <a:pPr>
              <a:buClrTx/>
              <a:buFontTx/>
              <a:buNone/>
            </a:pPr>
            <a:r>
              <a:rPr lang="en-US" sz="1400" b="1" dirty="0" smtClean="0">
                <a:latin typeface="Courier New" charset="0"/>
              </a:rPr>
              <a:t>      </a:t>
            </a:r>
            <a:r>
              <a:rPr lang="en-US" sz="1400" b="1" dirty="0" err="1" smtClean="0">
                <a:latin typeface="Courier New" charset="0"/>
              </a:rPr>
              <a:t>page.fillOval</a:t>
            </a:r>
            <a:r>
              <a:rPr lang="en-US" sz="1400" b="1" dirty="0" smtClean="0">
                <a:latin typeface="Courier New" charset="0"/>
              </a:rPr>
              <a:t> (x, y, SIZE, SIZE);</a:t>
            </a:r>
          </a:p>
          <a:p>
            <a:pPr>
              <a:buClrTx/>
              <a:buFontTx/>
              <a:buNone/>
            </a:pPr>
            <a:r>
              <a:rPr lang="en-US" sz="1400" b="1" dirty="0" smtClean="0">
                <a:latin typeface="Courier New" charset="0"/>
              </a:rPr>
              <a:t>      </a:t>
            </a:r>
            <a:r>
              <a:rPr lang="en-US" sz="1400" b="1" dirty="0" err="1" smtClean="0">
                <a:latin typeface="Courier New" charset="0"/>
              </a:rPr>
              <a:t>page.drawString</a:t>
            </a:r>
            <a:r>
              <a:rPr lang="en-US" sz="1400" b="1" dirty="0" smtClean="0">
                <a:latin typeface="Courier New" charset="0"/>
              </a:rPr>
              <a:t> ("Coordinates: (" + x + ", " + y + ")", 5, 15); }</a:t>
            </a:r>
          </a:p>
          <a:p>
            <a:pPr>
              <a:lnSpc>
                <a:spcPct val="90000"/>
              </a:lnSpc>
              <a:buClrTx/>
              <a:buFontTx/>
              <a:buNone/>
            </a:pPr>
            <a:endParaRPr lang="en-US" sz="1400" b="1" dirty="0" smtClean="0">
              <a:latin typeface="Courier New" charset="0"/>
            </a:endParaRPr>
          </a:p>
          <a:p>
            <a:pPr>
              <a:buClrTx/>
              <a:buFontTx/>
              <a:buNone/>
            </a:pPr>
            <a:r>
              <a:rPr lang="en-US" sz="1400" b="1" dirty="0" smtClean="0">
                <a:latin typeface="Courier New" charset="0"/>
              </a:rPr>
              <a:t>private class </a:t>
            </a:r>
            <a:r>
              <a:rPr lang="en-US" sz="1400" b="1" dirty="0" err="1" smtClean="0">
                <a:latin typeface="Courier New" charset="0"/>
              </a:rPr>
              <a:t>CoordinatesListener</a:t>
            </a:r>
            <a:r>
              <a:rPr lang="en-US" sz="1400" b="1" dirty="0" smtClean="0">
                <a:latin typeface="Courier New" charset="0"/>
              </a:rPr>
              <a:t> implements </a:t>
            </a:r>
            <a:r>
              <a:rPr lang="en-US" sz="1400" b="1" dirty="0" err="1" smtClean="0">
                <a:latin typeface="Courier New" charset="0"/>
              </a:rPr>
              <a:t>MouseListener</a:t>
            </a:r>
            <a:r>
              <a:rPr lang="en-US" sz="1400" b="1" dirty="0" smtClean="0">
                <a:latin typeface="Courier New" charset="0"/>
              </a:rPr>
              <a:t>    {</a:t>
            </a:r>
          </a:p>
          <a:p>
            <a:pPr>
              <a:buClrTx/>
              <a:buFontTx/>
              <a:buNone/>
            </a:pPr>
            <a:r>
              <a:rPr lang="en-US" sz="1400" b="1" dirty="0" smtClean="0">
                <a:latin typeface="Courier New" charset="0"/>
              </a:rPr>
              <a:t>public void </a:t>
            </a:r>
            <a:r>
              <a:rPr lang="en-US" sz="1400" b="1" dirty="0" err="1" smtClean="0">
                <a:latin typeface="Courier New" charset="0"/>
              </a:rPr>
              <a:t>mousePressed</a:t>
            </a:r>
            <a:r>
              <a:rPr lang="en-US" sz="1400" b="1" dirty="0" smtClean="0">
                <a:latin typeface="Courier New" charset="0"/>
              </a:rPr>
              <a:t> (</a:t>
            </a:r>
            <a:r>
              <a:rPr lang="en-US" sz="1400" b="1" dirty="0" err="1" smtClean="0">
                <a:latin typeface="Courier New" charset="0"/>
              </a:rPr>
              <a:t>MouseEvent</a:t>
            </a:r>
            <a:r>
              <a:rPr lang="en-US" sz="1400" b="1" dirty="0" smtClean="0">
                <a:latin typeface="Courier New" charset="0"/>
              </a:rPr>
              <a:t> event) {</a:t>
            </a:r>
          </a:p>
          <a:p>
            <a:pPr>
              <a:buClrTx/>
              <a:buFontTx/>
              <a:buNone/>
            </a:pPr>
            <a:r>
              <a:rPr lang="en-US" sz="1400" b="1" dirty="0" smtClean="0">
                <a:latin typeface="Courier New" charset="0"/>
              </a:rPr>
              <a:t>         x = </a:t>
            </a:r>
            <a:r>
              <a:rPr lang="en-US" sz="1400" b="1" dirty="0" err="1" smtClean="0">
                <a:latin typeface="Courier New" charset="0"/>
              </a:rPr>
              <a:t>event.getX</a:t>
            </a:r>
            <a:r>
              <a:rPr lang="en-US" sz="1400" b="1" dirty="0" smtClean="0">
                <a:latin typeface="Courier New" charset="0"/>
              </a:rPr>
              <a:t>();</a:t>
            </a:r>
          </a:p>
          <a:p>
            <a:pPr>
              <a:buClrTx/>
              <a:buFontTx/>
              <a:buNone/>
            </a:pPr>
            <a:r>
              <a:rPr lang="en-US" sz="1400" b="1" dirty="0" smtClean="0">
                <a:latin typeface="Courier New" charset="0"/>
              </a:rPr>
              <a:t>         y = </a:t>
            </a:r>
            <a:r>
              <a:rPr lang="en-US" sz="1400" b="1" dirty="0" err="1" smtClean="0">
                <a:latin typeface="Courier New" charset="0"/>
              </a:rPr>
              <a:t>event.getY</a:t>
            </a:r>
            <a:r>
              <a:rPr lang="en-US" sz="1400" b="1" dirty="0" smtClean="0">
                <a:latin typeface="Courier New" charset="0"/>
              </a:rPr>
              <a:t>();</a:t>
            </a:r>
          </a:p>
          <a:p>
            <a:pPr>
              <a:buClrTx/>
              <a:buFontTx/>
              <a:buNone/>
            </a:pPr>
            <a:r>
              <a:rPr lang="en-US" sz="1400" b="1" dirty="0" smtClean="0">
                <a:latin typeface="Courier New" charset="0"/>
              </a:rPr>
              <a:t>         repaint();	 }</a:t>
            </a:r>
          </a:p>
          <a:p>
            <a:pPr>
              <a:buClrTx/>
              <a:buFontTx/>
              <a:buNone/>
            </a:pPr>
            <a:endParaRPr lang="en-US" sz="1400" b="1" dirty="0" smtClean="0">
              <a:latin typeface="Courier New" charset="0"/>
            </a:endParaRPr>
          </a:p>
          <a:p>
            <a:pPr>
              <a:buClrTx/>
              <a:buFontTx/>
              <a:buNone/>
            </a:pPr>
            <a:r>
              <a:rPr lang="en-US" sz="1400" b="1" dirty="0" smtClean="0">
                <a:latin typeface="Courier New" charset="0"/>
              </a:rPr>
              <a:t>public void </a:t>
            </a:r>
            <a:r>
              <a:rPr lang="en-US" sz="1400" b="1" dirty="0" err="1" smtClean="0">
                <a:latin typeface="Courier New" charset="0"/>
              </a:rPr>
              <a:t>mouseClicked</a:t>
            </a:r>
            <a:r>
              <a:rPr lang="en-US" sz="1400" b="1" dirty="0" smtClean="0">
                <a:latin typeface="Courier New" charset="0"/>
              </a:rPr>
              <a:t> (</a:t>
            </a:r>
            <a:r>
              <a:rPr lang="en-US" sz="1400" b="1" dirty="0" err="1" smtClean="0">
                <a:latin typeface="Courier New" charset="0"/>
              </a:rPr>
              <a:t>MouseEvent</a:t>
            </a:r>
            <a:r>
              <a:rPr lang="en-US" sz="1400" b="1" dirty="0" smtClean="0">
                <a:latin typeface="Courier New" charset="0"/>
              </a:rPr>
              <a:t> event) {}</a:t>
            </a:r>
          </a:p>
          <a:p>
            <a:pPr>
              <a:buClrTx/>
              <a:buFontTx/>
              <a:buNone/>
            </a:pPr>
            <a:r>
              <a:rPr lang="en-US" sz="1400" b="1" dirty="0" smtClean="0">
                <a:latin typeface="Courier New" charset="0"/>
              </a:rPr>
              <a:t>      public void </a:t>
            </a:r>
            <a:r>
              <a:rPr lang="en-US" sz="1400" b="1" dirty="0" err="1" smtClean="0">
                <a:latin typeface="Courier New" charset="0"/>
              </a:rPr>
              <a:t>mouseReleased</a:t>
            </a:r>
            <a:r>
              <a:rPr lang="en-US" sz="1400" b="1" dirty="0" smtClean="0">
                <a:latin typeface="Courier New" charset="0"/>
              </a:rPr>
              <a:t> (</a:t>
            </a:r>
            <a:r>
              <a:rPr lang="en-US" sz="1400" b="1" dirty="0" err="1" smtClean="0">
                <a:latin typeface="Courier New" charset="0"/>
              </a:rPr>
              <a:t>MouseEvent</a:t>
            </a:r>
            <a:r>
              <a:rPr lang="en-US" sz="1400" b="1" dirty="0" smtClean="0">
                <a:latin typeface="Courier New" charset="0"/>
              </a:rPr>
              <a:t> event) {}</a:t>
            </a:r>
          </a:p>
          <a:p>
            <a:pPr>
              <a:buClrTx/>
              <a:buFontTx/>
              <a:buNone/>
            </a:pPr>
            <a:r>
              <a:rPr lang="en-US" sz="1400" b="1" dirty="0" smtClean="0">
                <a:latin typeface="Courier New" charset="0"/>
              </a:rPr>
              <a:t>      public void </a:t>
            </a:r>
            <a:r>
              <a:rPr lang="en-US" sz="1400" b="1" dirty="0" err="1" smtClean="0">
                <a:latin typeface="Courier New" charset="0"/>
              </a:rPr>
              <a:t>mouseEntered</a:t>
            </a:r>
            <a:r>
              <a:rPr lang="en-US" sz="1400" b="1" dirty="0" smtClean="0">
                <a:latin typeface="Courier New" charset="0"/>
              </a:rPr>
              <a:t> (</a:t>
            </a:r>
            <a:r>
              <a:rPr lang="en-US" sz="1400" b="1" dirty="0" err="1" smtClean="0">
                <a:latin typeface="Courier New" charset="0"/>
              </a:rPr>
              <a:t>MouseEvent</a:t>
            </a:r>
            <a:r>
              <a:rPr lang="en-US" sz="1400" b="1" dirty="0" smtClean="0">
                <a:latin typeface="Courier New" charset="0"/>
              </a:rPr>
              <a:t> event) {}</a:t>
            </a:r>
          </a:p>
          <a:p>
            <a:pPr>
              <a:buClrTx/>
              <a:buFontTx/>
              <a:buNone/>
            </a:pPr>
            <a:r>
              <a:rPr lang="en-US" sz="1400" b="1" dirty="0" smtClean="0">
                <a:latin typeface="Courier New" charset="0"/>
              </a:rPr>
              <a:t>      public void </a:t>
            </a:r>
            <a:r>
              <a:rPr lang="en-US" sz="1400" b="1" dirty="0" err="1" smtClean="0">
                <a:latin typeface="Courier New" charset="0"/>
              </a:rPr>
              <a:t>mouseExited</a:t>
            </a:r>
            <a:r>
              <a:rPr lang="en-US" sz="1400" b="1" dirty="0" smtClean="0">
                <a:latin typeface="Courier New" charset="0"/>
              </a:rPr>
              <a:t> (</a:t>
            </a:r>
            <a:r>
              <a:rPr lang="en-US" sz="1400" b="1" dirty="0" err="1" smtClean="0">
                <a:latin typeface="Courier New" charset="0"/>
              </a:rPr>
              <a:t>MouseEvent</a:t>
            </a:r>
            <a:r>
              <a:rPr lang="en-US" sz="1400" b="1" dirty="0" smtClean="0">
                <a:latin typeface="Courier New" charset="0"/>
              </a:rPr>
              <a:t> event) {}</a:t>
            </a:r>
          </a:p>
          <a:p>
            <a:pPr>
              <a:buClrTx/>
              <a:buFontTx/>
              <a:buNone/>
            </a:pPr>
            <a:r>
              <a:rPr lang="en-US" sz="1400" b="1" dirty="0" smtClean="0">
                <a:latin typeface="Courier New" charset="0"/>
              </a:rPr>
              <a:t>}/*ends </a:t>
            </a:r>
            <a:r>
              <a:rPr lang="en-US" sz="1400" b="1" dirty="0" err="1" smtClean="0">
                <a:latin typeface="Courier New" charset="0"/>
              </a:rPr>
              <a:t>CoordinatesListener</a:t>
            </a:r>
            <a:r>
              <a:rPr lang="en-US" sz="1400" b="1" dirty="0" smtClean="0">
                <a:latin typeface="Courier New" charset="0"/>
              </a:rPr>
              <a:t>*/  } /*ends </a:t>
            </a:r>
            <a:r>
              <a:rPr lang="en-US" sz="1400" b="1" dirty="0" err="1" smtClean="0">
                <a:latin typeface="Courier New" charset="0"/>
              </a:rPr>
              <a:t>CpprdinatesPanel</a:t>
            </a:r>
            <a:r>
              <a:rPr lang="en-US" sz="1400" b="1" dirty="0" smtClean="0">
                <a:latin typeface="Courier New" charset="0"/>
              </a:rPr>
              <a:t>*/</a:t>
            </a:r>
            <a:endParaRPr lang="en-US" sz="1400" b="1" dirty="0">
              <a:latin typeface="Courier New" charset="0"/>
            </a:endParaRPr>
          </a:p>
        </p:txBody>
      </p:sp>
    </p:spTree>
    <p:extLst>
      <p:ext uri="{BB962C8B-B14F-4D97-AF65-F5344CB8AC3E}">
        <p14:creationId xmlns:p14="http://schemas.microsoft.com/office/powerpoint/2010/main" val="2726291619"/>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2390E16-7C53-F348-AFF8-1513925766AF}" type="slidenum">
              <a:rPr lang="en-US"/>
              <a:pPr/>
              <a:t>69</a:t>
            </a:fld>
            <a:endParaRPr lang="en-US"/>
          </a:p>
        </p:txBody>
      </p:sp>
      <p:sp>
        <p:nvSpPr>
          <p:cNvPr id="358402" name="Rectangle 2"/>
          <p:cNvSpPr>
            <a:spLocks noGrp="1" noChangeArrowheads="1"/>
          </p:cNvSpPr>
          <p:nvPr>
            <p:ph type="title"/>
          </p:nvPr>
        </p:nvSpPr>
        <p:spPr>
          <a:xfrm>
            <a:off x="685800" y="304800"/>
            <a:ext cx="7772400" cy="609600"/>
          </a:xfrm>
        </p:spPr>
        <p:txBody>
          <a:bodyPr/>
          <a:lstStyle/>
          <a:p>
            <a:r>
              <a:rPr lang="en-US"/>
              <a:t>MouseEvent</a:t>
            </a:r>
            <a:endParaRPr lang="en-US">
              <a:solidFill>
                <a:schemeClr val="tx1"/>
              </a:solidFill>
            </a:endParaRPr>
          </a:p>
        </p:txBody>
      </p:sp>
      <p:sp>
        <p:nvSpPr>
          <p:cNvPr id="358406"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58408"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358407" name="Object 7"/>
          <p:cNvGraphicFramePr>
            <a:graphicFrameLocks noChangeAspect="1"/>
          </p:cNvGraphicFramePr>
          <p:nvPr/>
        </p:nvGraphicFramePr>
        <p:xfrm>
          <a:off x="0" y="1219200"/>
          <a:ext cx="9144000" cy="4805363"/>
        </p:xfrm>
        <a:graphic>
          <a:graphicData uri="http://schemas.openxmlformats.org/presentationml/2006/ole">
            <mc:AlternateContent xmlns:mc="http://schemas.openxmlformats.org/markup-compatibility/2006">
              <mc:Choice xmlns:v="urn:schemas-microsoft-com:vml" Requires="v">
                <p:oleObj spid="_x0000_s19461" name="Picture" r:id="rId3" imgW="4491228" imgH="2363724" progId="Word.Picture.8">
                  <p:embed/>
                </p:oleObj>
              </mc:Choice>
              <mc:Fallback>
                <p:oleObj name="Picture" r:id="rId3" imgW="4491228" imgH="236372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8053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11051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smtClean="0">
                <a:cs typeface="+mj-cs"/>
              </a:rPr>
              <a:t>GUI Elements</a:t>
            </a:r>
          </a:p>
        </p:txBody>
      </p:sp>
      <p:sp>
        <p:nvSpPr>
          <p:cNvPr id="12291" name="Rectangle 3"/>
          <p:cNvSpPr>
            <a:spLocks noGrp="1" noChangeArrowheads="1"/>
          </p:cNvSpPr>
          <p:nvPr>
            <p:ph type="body" idx="1"/>
          </p:nvPr>
        </p:nvSpPr>
        <p:spPr/>
        <p:txBody>
          <a:bodyPr/>
          <a:lstStyle/>
          <a:p>
            <a:pPr eaLnBrk="1" hangingPunct="1">
              <a:defRPr/>
            </a:pPr>
            <a:r>
              <a:rPr lang="en-US" sz="2800" i="1" dirty="0" smtClean="0">
                <a:cs typeface="+mn-cs"/>
              </a:rPr>
              <a:t>Handlers</a:t>
            </a:r>
            <a:r>
              <a:rPr lang="en-US" sz="2800" dirty="0" smtClean="0">
                <a:cs typeface="+mn-cs"/>
              </a:rPr>
              <a:t> </a:t>
            </a:r>
            <a:r>
              <a:rPr lang="en-US" sz="2800" dirty="0" smtClean="0">
                <a:cs typeface="+mn-cs"/>
              </a:rPr>
              <a:t>– an object that </a:t>
            </a:r>
            <a:r>
              <a:rPr lang="ja-JP" altLang="en-US" sz="2800" dirty="0" smtClean="0">
                <a:latin typeface="Arial"/>
                <a:cs typeface="+mn-cs"/>
              </a:rPr>
              <a:t>“</a:t>
            </a:r>
            <a:r>
              <a:rPr lang="en-US" sz="2800" dirty="0" smtClean="0">
                <a:cs typeface="+mn-cs"/>
              </a:rPr>
              <a:t>waits</a:t>
            </a:r>
            <a:r>
              <a:rPr lang="ja-JP" altLang="en-US" sz="2800" dirty="0" smtClean="0">
                <a:latin typeface="Arial"/>
                <a:cs typeface="+mn-cs"/>
              </a:rPr>
              <a:t>”</a:t>
            </a:r>
            <a:r>
              <a:rPr lang="en-US" sz="2800" dirty="0" smtClean="0">
                <a:cs typeface="+mn-cs"/>
              </a:rPr>
              <a:t> for an event to occur and responds in way when it does</a:t>
            </a:r>
          </a:p>
          <a:p>
            <a:pPr lvl="1" eaLnBrk="1" hangingPunct="1">
              <a:defRPr/>
            </a:pPr>
            <a:r>
              <a:rPr lang="en-US" sz="2400" dirty="0" smtClean="0"/>
              <a:t>In designing a GUI-based program we need to establish the relationships between the </a:t>
            </a:r>
            <a:r>
              <a:rPr lang="en-US" sz="2400" dirty="0" smtClean="0"/>
              <a:t>handler, </a:t>
            </a:r>
            <a:r>
              <a:rPr lang="en-US" sz="2400" dirty="0" smtClean="0"/>
              <a:t>the event it listens for, and the component that generates the </a:t>
            </a:r>
            <a:r>
              <a:rPr lang="en-US" sz="2400" dirty="0" smtClean="0"/>
              <a:t>event</a:t>
            </a:r>
          </a:p>
          <a:p>
            <a:pPr lvl="1" eaLnBrk="1" hangingPunct="1">
              <a:defRPr/>
            </a:pPr>
            <a:r>
              <a:rPr lang="en-US" sz="2400" dirty="0" smtClean="0"/>
              <a:t>In Swing/AWT these were known as Listeners</a:t>
            </a:r>
            <a:endParaRPr lang="en-US" sz="2400" dirty="0" smtClean="0"/>
          </a:p>
        </p:txBody>
      </p:sp>
    </p:spTree>
    <p:extLst>
      <p:ext uri="{BB962C8B-B14F-4D97-AF65-F5344CB8AC3E}">
        <p14:creationId xmlns:p14="http://schemas.microsoft.com/office/powerpoint/2010/main" val="134700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5645725-BB8B-B84F-AEF3-A20D2EB7403C}" type="slidenum">
              <a:rPr lang="en-US"/>
              <a:pPr/>
              <a:t>70</a:t>
            </a:fld>
            <a:endParaRPr lang="en-US"/>
          </a:p>
        </p:txBody>
      </p:sp>
      <p:sp>
        <p:nvSpPr>
          <p:cNvPr id="359426" name="Rectangle 2"/>
          <p:cNvSpPr>
            <a:spLocks noGrp="1" noChangeArrowheads="1"/>
          </p:cNvSpPr>
          <p:nvPr>
            <p:ph type="title"/>
          </p:nvPr>
        </p:nvSpPr>
        <p:spPr>
          <a:xfrm>
            <a:off x="685800" y="457200"/>
            <a:ext cx="7772400" cy="1143000"/>
          </a:xfrm>
        </p:spPr>
        <p:txBody>
          <a:bodyPr/>
          <a:lstStyle/>
          <a:p>
            <a:r>
              <a:rPr lang="en-US" sz="4000"/>
              <a:t>Example: Moving Message Using Mouse</a:t>
            </a:r>
            <a:endParaRPr lang="en-US" u="sng">
              <a:solidFill>
                <a:schemeClr val="tx1"/>
              </a:solidFill>
              <a:latin typeface="Book Antiqua" charset="0"/>
            </a:endParaRPr>
          </a:p>
        </p:txBody>
      </p:sp>
      <p:sp>
        <p:nvSpPr>
          <p:cNvPr id="359427" name="Rectangle 3"/>
          <p:cNvSpPr>
            <a:spLocks noGrp="1" noChangeArrowheads="1"/>
          </p:cNvSpPr>
          <p:nvPr>
            <p:ph type="body" idx="1"/>
          </p:nvPr>
        </p:nvSpPr>
        <p:spPr>
          <a:xfrm>
            <a:off x="533400" y="1752600"/>
            <a:ext cx="3276600" cy="3886200"/>
          </a:xfrm>
        </p:spPr>
        <p:txBody>
          <a:bodyPr>
            <a:normAutofit fontScale="92500" lnSpcReduction="10000"/>
          </a:bodyPr>
          <a:lstStyle/>
          <a:p>
            <a:pPr marL="0" indent="0">
              <a:lnSpc>
                <a:spcPct val="90000"/>
              </a:lnSpc>
              <a:buFont typeface="Monotype Sorts" charset="0"/>
              <a:buNone/>
            </a:pPr>
            <a:r>
              <a:rPr lang="en-US" sz="2400"/>
              <a:t>Objective: Create a</a:t>
            </a:r>
            <a:r>
              <a:rPr lang="en-US" sz="2800"/>
              <a:t> program to display a message in a panel. You can use the mouse to move the message. The message moves as the mouse drags and is always displayed at the mouse point. </a:t>
            </a:r>
          </a:p>
        </p:txBody>
      </p:sp>
      <p:sp>
        <p:nvSpPr>
          <p:cNvPr id="359429" name="AutoShape 5">
            <a:hlinkClick r:id="" action="ppaction://noaction" highlightClick="1"/>
          </p:cNvPr>
          <p:cNvSpPr>
            <a:spLocks noChangeArrowheads="1"/>
          </p:cNvSpPr>
          <p:nvPr/>
        </p:nvSpPr>
        <p:spPr bwMode="auto">
          <a:xfrm>
            <a:off x="2819400" y="5791200"/>
            <a:ext cx="29718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2" action="ppaction://program"/>
              </a:rPr>
              <a:t>MoveMessageDemo</a:t>
            </a:r>
            <a:endParaRPr lang="en-US">
              <a:solidFill>
                <a:schemeClr val="accent1"/>
              </a:solidFill>
            </a:endParaRPr>
          </a:p>
        </p:txBody>
      </p:sp>
      <p:pic>
        <p:nvPicPr>
          <p:cNvPr id="359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05000"/>
            <a:ext cx="4114800" cy="1516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59433" name="AutoShape 9">
            <a:hlinkClick r:id="rId4" action="ppaction://program" highlightClick="1"/>
          </p:cNvPr>
          <p:cNvSpPr>
            <a:spLocks noChangeArrowheads="1"/>
          </p:cNvSpPr>
          <p:nvPr/>
        </p:nvSpPr>
        <p:spPr bwMode="auto">
          <a:xfrm>
            <a:off x="6172200" y="5791200"/>
            <a:ext cx="20574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59434" name="AutoShape 10">
            <a:hlinkClick r:id="rId5" highlightClick="1"/>
          </p:cNvPr>
          <p:cNvSpPr>
            <a:spLocks noChangeArrowheads="1"/>
          </p:cNvSpPr>
          <p:nvPr/>
        </p:nvSpPr>
        <p:spPr bwMode="auto">
          <a:xfrm>
            <a:off x="2286000" y="57912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7423128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8080DD7-83C3-804E-A2FB-93331C2C7814}" type="slidenum">
              <a:rPr lang="en-US"/>
              <a:pPr/>
              <a:t>71</a:t>
            </a:fld>
            <a:endParaRPr lang="en-US"/>
          </a:p>
        </p:txBody>
      </p:sp>
      <p:sp>
        <p:nvSpPr>
          <p:cNvPr id="365570" name="Rectangle 2"/>
          <p:cNvSpPr>
            <a:spLocks noGrp="1" noChangeArrowheads="1"/>
          </p:cNvSpPr>
          <p:nvPr>
            <p:ph type="title"/>
          </p:nvPr>
        </p:nvSpPr>
        <p:spPr>
          <a:xfrm>
            <a:off x="685800" y="304800"/>
            <a:ext cx="7772400" cy="971550"/>
          </a:xfrm>
        </p:spPr>
        <p:txBody>
          <a:bodyPr/>
          <a:lstStyle/>
          <a:p>
            <a:r>
              <a:rPr lang="en-US"/>
              <a:t>Handling Mouse Events</a:t>
            </a:r>
            <a:endParaRPr lang="en-US">
              <a:solidFill>
                <a:schemeClr val="tx1"/>
              </a:solidFill>
            </a:endParaRPr>
          </a:p>
        </p:txBody>
      </p:sp>
      <p:sp>
        <p:nvSpPr>
          <p:cNvPr id="365571" name="Rectangle 3"/>
          <p:cNvSpPr>
            <a:spLocks noGrp="1" noChangeArrowheads="1"/>
          </p:cNvSpPr>
          <p:nvPr>
            <p:ph type="body" idx="1"/>
          </p:nvPr>
        </p:nvSpPr>
        <p:spPr>
          <a:xfrm>
            <a:off x="685800" y="1371600"/>
            <a:ext cx="7848600" cy="4114800"/>
          </a:xfrm>
        </p:spPr>
        <p:txBody>
          <a:bodyPr/>
          <a:lstStyle/>
          <a:p>
            <a:pPr>
              <a:lnSpc>
                <a:spcPct val="90000"/>
              </a:lnSpc>
            </a:pPr>
            <a:r>
              <a:rPr lang="en-US" sz="2800"/>
              <a:t>Java provides two listener interfaces, </a:t>
            </a:r>
            <a:r>
              <a:rPr lang="en-US" sz="2600">
                <a:latin typeface="Courier New" charset="0"/>
              </a:rPr>
              <a:t>MouseListener</a:t>
            </a:r>
            <a:r>
              <a:rPr lang="en-US" sz="2800"/>
              <a:t> and</a:t>
            </a:r>
            <a:r>
              <a:rPr lang="en-US" sz="3000"/>
              <a:t> </a:t>
            </a:r>
            <a:r>
              <a:rPr lang="en-US" sz="2600">
                <a:latin typeface="Courier New" charset="0"/>
              </a:rPr>
              <a:t>MouseMotionListener</a:t>
            </a:r>
            <a:r>
              <a:rPr lang="en-US" sz="3000"/>
              <a:t>, </a:t>
            </a:r>
            <a:r>
              <a:rPr lang="en-US" sz="2800"/>
              <a:t>to handle mouse events. </a:t>
            </a:r>
          </a:p>
          <a:p>
            <a:pPr>
              <a:lnSpc>
                <a:spcPct val="90000"/>
              </a:lnSpc>
              <a:spcBef>
                <a:spcPct val="50000"/>
              </a:spcBef>
            </a:pPr>
            <a:r>
              <a:rPr lang="en-US" sz="2800"/>
              <a:t>The </a:t>
            </a:r>
            <a:r>
              <a:rPr lang="en-US" sz="2600">
                <a:latin typeface="Courier New" charset="0"/>
              </a:rPr>
              <a:t>MouseListener</a:t>
            </a:r>
            <a:r>
              <a:rPr lang="en-US" sz="2800"/>
              <a:t> listens for actions such as when the mouse is pressed, released, entered, exited, or clicked. </a:t>
            </a:r>
          </a:p>
          <a:p>
            <a:pPr>
              <a:lnSpc>
                <a:spcPct val="90000"/>
              </a:lnSpc>
              <a:spcBef>
                <a:spcPct val="50000"/>
              </a:spcBef>
            </a:pPr>
            <a:r>
              <a:rPr lang="en-US" sz="2800"/>
              <a:t>The </a:t>
            </a:r>
            <a:r>
              <a:rPr lang="en-US" sz="2600">
                <a:latin typeface="Courier New" charset="0"/>
              </a:rPr>
              <a:t>MouseMotionListener</a:t>
            </a:r>
            <a:r>
              <a:rPr lang="en-US" sz="2800"/>
              <a:t> listens for</a:t>
            </a:r>
            <a:br>
              <a:rPr lang="en-US" sz="2800"/>
            </a:br>
            <a:r>
              <a:rPr lang="en-US" sz="2800"/>
              <a:t>actions such as dragging or moving the</a:t>
            </a:r>
            <a:br>
              <a:rPr lang="en-US" sz="2800"/>
            </a:br>
            <a:r>
              <a:rPr lang="en-US" sz="2800"/>
              <a:t>mouse. </a:t>
            </a:r>
            <a:endParaRPr lang="en-US" sz="2800">
              <a:latin typeface="Book Antiqua" charset="0"/>
            </a:endParaRPr>
          </a:p>
        </p:txBody>
      </p:sp>
    </p:spTree>
    <p:extLst>
      <p:ext uri="{BB962C8B-B14F-4D97-AF65-F5344CB8AC3E}">
        <p14:creationId xmlns:p14="http://schemas.microsoft.com/office/powerpoint/2010/main" val="36015572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Extending Adapter Classes</a:t>
            </a:r>
          </a:p>
        </p:txBody>
      </p:sp>
      <p:sp>
        <p:nvSpPr>
          <p:cNvPr id="34818" name="Rectangle 2"/>
          <p:cNvSpPr>
            <a:spLocks noGrp="1" noChangeArrowheads="1"/>
          </p:cNvSpPr>
          <p:nvPr>
            <p:ph type="body" idx="1"/>
          </p:nvPr>
        </p:nvSpPr>
        <p:spPr>
          <a:xfrm>
            <a:off x="152400" y="1600200"/>
            <a:ext cx="8763000" cy="4572000"/>
          </a:xfrm>
          <a:ln/>
        </p:spPr>
        <p:txBody>
          <a:bodyPr>
            <a:normAutofit lnSpcReduction="10000"/>
          </a:bodyPr>
          <a:lstStyle/>
          <a:p>
            <a:pPr marL="341313" indent="-341313">
              <a:lnSpc>
                <a:spcPct val="90000"/>
              </a:lnSpc>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In our previous examples, we’ve created the listener classes by implementing a particular listener interface</a:t>
            </a:r>
          </a:p>
          <a:p>
            <a:pPr marL="341313" indent="-341313">
              <a:lnSpc>
                <a:spcPct val="90000"/>
              </a:lnSpc>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An alternative technique for creating a listener class is to use inheritance and extend an </a:t>
            </a:r>
            <a:r>
              <a:rPr lang="en-US" sz="2800" i="1"/>
              <a:t>adapter class</a:t>
            </a:r>
          </a:p>
          <a:p>
            <a:pPr marL="341313" indent="-341313">
              <a:lnSpc>
                <a:spcPct val="90000"/>
              </a:lnSpc>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Each listener interface that contains more than one method has a corresponding adapter class containing empty definitions for all methods in the interface</a:t>
            </a:r>
          </a:p>
          <a:p>
            <a:pPr marL="341313" indent="-341313">
              <a:lnSpc>
                <a:spcPct val="90000"/>
              </a:lnSpc>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We can override any event methods we need in our new child class</a:t>
            </a:r>
          </a:p>
        </p:txBody>
      </p:sp>
    </p:spTree>
    <p:extLst>
      <p:ext uri="{BB962C8B-B14F-4D97-AF65-F5344CB8AC3E}">
        <p14:creationId xmlns:p14="http://schemas.microsoft.com/office/powerpoint/2010/main" val="857945566"/>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Extending Adapter Classes</a:t>
            </a:r>
          </a:p>
        </p:txBody>
      </p:sp>
      <p:sp>
        <p:nvSpPr>
          <p:cNvPr id="35842" name="Rectangle 2"/>
          <p:cNvSpPr>
            <a:spLocks noGrp="1" noChangeArrowheads="1"/>
          </p:cNvSpPr>
          <p:nvPr>
            <p:ph type="body" idx="1"/>
          </p:nvPr>
        </p:nvSpPr>
        <p:spPr>
          <a:xfrm>
            <a:off x="152400" y="1600200"/>
            <a:ext cx="8763000" cy="4572000"/>
          </a:xfrm>
          <a:ln/>
        </p:spPr>
        <p:txBody>
          <a:bodyPr/>
          <a:lstStyle/>
          <a:p>
            <a:pPr marL="341313" indent="-341313">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Example</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The </a:t>
            </a:r>
            <a:r>
              <a:rPr lang="en-US" sz="2000">
                <a:latin typeface="Courier New" charset="0"/>
              </a:rPr>
              <a:t>MouseAdapter</a:t>
            </a:r>
            <a:r>
              <a:rPr lang="en-US" sz="2400"/>
              <a:t> class implements the </a:t>
            </a:r>
            <a:r>
              <a:rPr lang="en-US" sz="2000">
                <a:latin typeface="Courier New" charset="0"/>
              </a:rPr>
              <a:t>MouseListener</a:t>
            </a:r>
            <a:r>
              <a:rPr lang="en-US" sz="2400"/>
              <a:t> interface class and provides empty method definitions for the five mouse event methods</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By subclassing </a:t>
            </a:r>
            <a:r>
              <a:rPr lang="en-US" sz="2000">
                <a:latin typeface="Courier New" charset="0"/>
              </a:rPr>
              <a:t>MouseAdapter</a:t>
            </a:r>
            <a:r>
              <a:rPr lang="en-US" sz="2400"/>
              <a:t>, we can avoid implementing the interface directly</a:t>
            </a:r>
          </a:p>
          <a:p>
            <a:pPr marL="341313" indent="-341313">
              <a:spcBef>
                <a:spcPts val="17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This approach can save us coding time and keep our source code easier to read</a:t>
            </a:r>
          </a:p>
          <a:p>
            <a:pPr marL="341313" indent="-341313">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p>
        </p:txBody>
      </p:sp>
    </p:spTree>
    <p:extLst>
      <p:ext uri="{BB962C8B-B14F-4D97-AF65-F5344CB8AC3E}">
        <p14:creationId xmlns:p14="http://schemas.microsoft.com/office/powerpoint/2010/main" val="2115235368"/>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52400" y="303213"/>
            <a:ext cx="8763000" cy="99218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Key Events</a:t>
            </a:r>
          </a:p>
        </p:txBody>
      </p:sp>
      <p:sp>
        <p:nvSpPr>
          <p:cNvPr id="32770" name="Rectangle 2"/>
          <p:cNvSpPr>
            <a:spLocks noGrp="1" noChangeArrowheads="1"/>
          </p:cNvSpPr>
          <p:nvPr>
            <p:ph type="body" idx="1"/>
          </p:nvPr>
        </p:nvSpPr>
        <p:spPr>
          <a:xfrm>
            <a:off x="152400" y="1600200"/>
            <a:ext cx="8763000" cy="4572000"/>
          </a:xfrm>
          <a:ln/>
        </p:spPr>
        <p:txBody>
          <a:bodyPr/>
          <a:lstStyle/>
          <a:p>
            <a:pPr marL="341313" indent="-341313">
              <a:lnSpc>
                <a:spcPct val="90000"/>
              </a:lnSpc>
              <a:spcBef>
                <a:spcPts val="1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 </a:t>
            </a:r>
            <a:r>
              <a:rPr lang="en-US" sz="2400" i="1"/>
              <a:t>key event</a:t>
            </a:r>
            <a:r>
              <a:rPr lang="en-US" sz="2400"/>
              <a:t> is generated when the user presses a keyboard key</a:t>
            </a:r>
          </a:p>
          <a:p>
            <a:pPr marL="341313" indent="-341313">
              <a:lnSpc>
                <a:spcPct val="90000"/>
              </a:lnSpc>
              <a:spcBef>
                <a:spcPts val="1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This allows a program to respond immediately to the user while they are typing or pressing other keyboard keys (such as the arrow or function keys)</a:t>
            </a:r>
          </a:p>
          <a:p>
            <a:pPr marL="341313" indent="-341313">
              <a:lnSpc>
                <a:spcPct val="90000"/>
              </a:lnSpc>
              <a:spcBef>
                <a:spcPts val="1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In the example starting on the next slide, our </a:t>
            </a:r>
            <a:r>
              <a:rPr lang="en-US" sz="2000">
                <a:latin typeface="Courier New" charset="0"/>
              </a:rPr>
              <a:t>DirectionListener</a:t>
            </a:r>
            <a:r>
              <a:rPr lang="en-US" sz="2400"/>
              <a:t> class implements the </a:t>
            </a:r>
            <a:r>
              <a:rPr lang="en-US" sz="2000">
                <a:latin typeface="Courier New" charset="0"/>
              </a:rPr>
              <a:t>KeyListener</a:t>
            </a:r>
            <a:r>
              <a:rPr lang="en-US" sz="2400"/>
              <a:t> interface</a:t>
            </a:r>
          </a:p>
          <a:p>
            <a:pPr marL="341313" indent="-341313">
              <a:lnSpc>
                <a:spcPct val="90000"/>
              </a:lnSpc>
              <a:spcBef>
                <a:spcPts val="1500"/>
              </a:spcBef>
              <a:buFont typeface="Courier New"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Courier New" charset="0"/>
              </a:rPr>
              <a:t>KeyListener</a:t>
            </a:r>
            <a:r>
              <a:rPr lang="en-US" sz="2400"/>
              <a:t> defines three methods used to respond to keyboard activity</a:t>
            </a:r>
          </a:p>
        </p:txBody>
      </p:sp>
    </p:spTree>
    <p:extLst>
      <p:ext uri="{BB962C8B-B14F-4D97-AF65-F5344CB8AC3E}">
        <p14:creationId xmlns:p14="http://schemas.microsoft.com/office/powerpoint/2010/main" val="3118678431"/>
      </p:ext>
    </p:extLst>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127B5DB-6DD5-AB42-BA3B-D7C197A07242}" type="slidenum">
              <a:rPr lang="en-US"/>
              <a:pPr/>
              <a:t>75</a:t>
            </a:fld>
            <a:endParaRPr lang="en-US"/>
          </a:p>
        </p:txBody>
      </p:sp>
      <p:sp>
        <p:nvSpPr>
          <p:cNvPr id="361474" name="Rectangle 2"/>
          <p:cNvSpPr>
            <a:spLocks noGrp="1" noChangeArrowheads="1"/>
          </p:cNvSpPr>
          <p:nvPr>
            <p:ph type="title"/>
          </p:nvPr>
        </p:nvSpPr>
        <p:spPr>
          <a:xfrm>
            <a:off x="685800" y="304800"/>
            <a:ext cx="7772400" cy="658751"/>
          </a:xfrm>
        </p:spPr>
        <p:txBody>
          <a:bodyPr/>
          <a:lstStyle/>
          <a:p>
            <a:r>
              <a:rPr lang="en-US" dirty="0"/>
              <a:t>Handling Keyboard Events</a:t>
            </a:r>
            <a:endParaRPr lang="en-US" dirty="0">
              <a:solidFill>
                <a:schemeClr val="tx1"/>
              </a:solidFill>
            </a:endParaRPr>
          </a:p>
        </p:txBody>
      </p:sp>
      <p:sp>
        <p:nvSpPr>
          <p:cNvPr id="361475" name="Rectangle 3"/>
          <p:cNvSpPr>
            <a:spLocks noGrp="1" noChangeArrowheads="1"/>
          </p:cNvSpPr>
          <p:nvPr>
            <p:ph type="body" idx="1"/>
          </p:nvPr>
        </p:nvSpPr>
        <p:spPr>
          <a:xfrm>
            <a:off x="914400" y="2642464"/>
            <a:ext cx="7772400" cy="3529735"/>
          </a:xfrm>
        </p:spPr>
        <p:txBody>
          <a:bodyPr>
            <a:normAutofit fontScale="92500" lnSpcReduction="20000"/>
          </a:bodyPr>
          <a:lstStyle/>
          <a:p>
            <a:pPr marL="341313" indent="-341313">
              <a:spcBef>
                <a:spcPct val="100000"/>
              </a:spcBef>
            </a:pPr>
            <a:r>
              <a:rPr lang="en-US" sz="2400" dirty="0" err="1">
                <a:latin typeface="Courier New" charset="0"/>
              </a:rPr>
              <a:t>keyPressed</a:t>
            </a:r>
            <a:r>
              <a:rPr lang="en-US" sz="2400" dirty="0">
                <a:latin typeface="Courier New" charset="0"/>
              </a:rPr>
              <a:t>(</a:t>
            </a:r>
            <a:r>
              <a:rPr lang="en-US" sz="2400" dirty="0" err="1">
                <a:latin typeface="Courier New" charset="0"/>
              </a:rPr>
              <a:t>KeyEvent</a:t>
            </a:r>
            <a:r>
              <a:rPr lang="en-US" sz="2400" dirty="0">
                <a:latin typeface="Courier New" charset="0"/>
              </a:rPr>
              <a:t> e)</a:t>
            </a:r>
            <a:endParaRPr lang="en-US" sz="2800" dirty="0"/>
          </a:p>
          <a:p>
            <a:pPr marL="341313" indent="-341313">
              <a:buFont typeface="Monotype Sorts" charset="0"/>
              <a:buNone/>
            </a:pPr>
            <a:r>
              <a:rPr lang="en-US" sz="2600" dirty="0"/>
              <a:t>	Called when a key is pressed.</a:t>
            </a:r>
          </a:p>
          <a:p>
            <a:pPr marL="341313" indent="-341313">
              <a:spcBef>
                <a:spcPct val="75000"/>
              </a:spcBef>
            </a:pPr>
            <a:r>
              <a:rPr lang="en-US" sz="2400" dirty="0" err="1">
                <a:latin typeface="Courier New" charset="0"/>
              </a:rPr>
              <a:t>keyReleased</a:t>
            </a:r>
            <a:r>
              <a:rPr lang="en-US" sz="2400" dirty="0">
                <a:latin typeface="Courier New" charset="0"/>
              </a:rPr>
              <a:t>(</a:t>
            </a:r>
            <a:r>
              <a:rPr lang="en-US" sz="2400" dirty="0" err="1">
                <a:latin typeface="Courier New" charset="0"/>
              </a:rPr>
              <a:t>KeyEvent</a:t>
            </a:r>
            <a:r>
              <a:rPr lang="en-US" sz="2400" dirty="0">
                <a:latin typeface="Courier New" charset="0"/>
              </a:rPr>
              <a:t> e) </a:t>
            </a:r>
            <a:endParaRPr lang="en-US" sz="2800" dirty="0"/>
          </a:p>
          <a:p>
            <a:pPr marL="341313" indent="-341313">
              <a:buFont typeface="Monotype Sorts" charset="0"/>
              <a:buNone/>
            </a:pPr>
            <a:r>
              <a:rPr lang="en-US" sz="2600" dirty="0"/>
              <a:t>	Called when a key is released.</a:t>
            </a:r>
            <a:r>
              <a:rPr lang="en-US" sz="2600" i="1" dirty="0"/>
              <a:t> </a:t>
            </a:r>
            <a:endParaRPr lang="en-US" sz="2600" dirty="0"/>
          </a:p>
          <a:p>
            <a:pPr marL="341313" indent="-341313">
              <a:spcBef>
                <a:spcPct val="75000"/>
              </a:spcBef>
            </a:pPr>
            <a:r>
              <a:rPr lang="en-US" sz="2400" dirty="0" err="1">
                <a:latin typeface="Courier New" charset="0"/>
              </a:rPr>
              <a:t>keyTyped</a:t>
            </a:r>
            <a:r>
              <a:rPr lang="en-US" sz="2400" dirty="0">
                <a:latin typeface="Courier New" charset="0"/>
              </a:rPr>
              <a:t>(</a:t>
            </a:r>
            <a:r>
              <a:rPr lang="en-US" sz="2400" dirty="0" err="1">
                <a:latin typeface="Courier New" charset="0"/>
              </a:rPr>
              <a:t>KeyEvent</a:t>
            </a:r>
            <a:r>
              <a:rPr lang="en-US" sz="2400" dirty="0">
                <a:latin typeface="Courier New" charset="0"/>
              </a:rPr>
              <a:t> e)</a:t>
            </a:r>
            <a:r>
              <a:rPr lang="en-US" sz="2600" dirty="0">
                <a:latin typeface="Courier New" charset="0"/>
              </a:rPr>
              <a:t> </a:t>
            </a:r>
            <a:endParaRPr lang="en-US" sz="2800" dirty="0"/>
          </a:p>
          <a:p>
            <a:pPr marL="341313" indent="-341313">
              <a:buFont typeface="Monotype Sorts" charset="0"/>
              <a:buNone/>
            </a:pPr>
            <a:r>
              <a:rPr lang="en-US" sz="2600" dirty="0"/>
              <a:t>	Called when a key is pressed and then</a:t>
            </a:r>
            <a:br>
              <a:rPr lang="en-US" sz="2600" dirty="0"/>
            </a:br>
            <a:r>
              <a:rPr lang="en-US" sz="2600" dirty="0"/>
              <a:t>released.</a:t>
            </a:r>
          </a:p>
        </p:txBody>
      </p:sp>
      <p:sp>
        <p:nvSpPr>
          <p:cNvPr id="361476" name="Text Box 4"/>
          <p:cNvSpPr txBox="1">
            <a:spLocks noChangeArrowheads="1"/>
          </p:cNvSpPr>
          <p:nvPr/>
        </p:nvSpPr>
        <p:spPr bwMode="auto">
          <a:xfrm>
            <a:off x="914400" y="1371600"/>
            <a:ext cx="7696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To process a keyboard event, use the following handlers in the </a:t>
            </a:r>
            <a:r>
              <a:rPr lang="en-US" sz="2400" dirty="0" err="1">
                <a:latin typeface="Courier New" charset="0"/>
              </a:rPr>
              <a:t>KeyListener</a:t>
            </a:r>
            <a:r>
              <a:rPr lang="en-US" sz="2400" dirty="0"/>
              <a:t> interface:</a:t>
            </a:r>
          </a:p>
        </p:txBody>
      </p:sp>
    </p:spTree>
    <p:extLst>
      <p:ext uri="{BB962C8B-B14F-4D97-AF65-F5344CB8AC3E}">
        <p14:creationId xmlns:p14="http://schemas.microsoft.com/office/powerpoint/2010/main" val="15119350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759E60D-A8AA-1C44-B74B-7D933B91B343}" type="slidenum">
              <a:rPr lang="en-US"/>
              <a:pPr/>
              <a:t>76</a:t>
            </a:fld>
            <a:endParaRPr lang="en-US"/>
          </a:p>
        </p:txBody>
      </p:sp>
      <p:sp>
        <p:nvSpPr>
          <p:cNvPr id="36249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charset="0"/>
              </a:rPr>
              <a:t>KeyEvent</a:t>
            </a:r>
            <a:r>
              <a:rPr lang="en-US"/>
              <a:t> Class</a:t>
            </a:r>
          </a:p>
        </p:txBody>
      </p:sp>
      <p:sp>
        <p:nvSpPr>
          <p:cNvPr id="362499" name="Rectangle 3"/>
          <p:cNvSpPr>
            <a:spLocks noGrp="1" noChangeArrowheads="1"/>
          </p:cNvSpPr>
          <p:nvPr>
            <p:ph type="body" idx="1"/>
          </p:nvPr>
        </p:nvSpPr>
        <p:spPr>
          <a:xfrm>
            <a:off x="685800" y="1371600"/>
            <a:ext cx="7848600" cy="4800600"/>
          </a:xfrm>
        </p:spPr>
        <p:txBody>
          <a:bodyPr>
            <a:normAutofit fontScale="92500" lnSpcReduction="20000"/>
          </a:bodyPr>
          <a:lstStyle/>
          <a:p>
            <a:pPr marL="358775" indent="-358775">
              <a:lnSpc>
                <a:spcPct val="90000"/>
              </a:lnSpc>
              <a:tabLst>
                <a:tab pos="915988" algn="l"/>
                <a:tab pos="3198813" algn="l"/>
              </a:tabLst>
            </a:pPr>
            <a:r>
              <a:rPr lang="en-US" sz="3000"/>
              <a:t>Methods:</a:t>
            </a:r>
            <a:endParaRPr lang="en-US" sz="2600">
              <a:latin typeface="Courier New" charset="0"/>
            </a:endParaRPr>
          </a:p>
          <a:p>
            <a:pPr marL="358775" indent="-358775">
              <a:lnSpc>
                <a:spcPct val="90000"/>
              </a:lnSpc>
              <a:spcBef>
                <a:spcPct val="50000"/>
              </a:spcBef>
              <a:buFont typeface="Monotype Sorts" charset="0"/>
              <a:buNone/>
              <a:tabLst>
                <a:tab pos="915988" algn="l"/>
                <a:tab pos="3198813" algn="l"/>
              </a:tabLst>
            </a:pPr>
            <a:r>
              <a:rPr lang="en-US" sz="2600">
                <a:latin typeface="Courier New" charset="0"/>
              </a:rPr>
              <a:t>	getKeyChar() method</a:t>
            </a:r>
          </a:p>
          <a:p>
            <a:pPr marL="358775" indent="-358775">
              <a:lnSpc>
                <a:spcPct val="90000"/>
              </a:lnSpc>
              <a:spcBef>
                <a:spcPct val="50000"/>
              </a:spcBef>
              <a:buFont typeface="Monotype Sorts" charset="0"/>
              <a:buNone/>
              <a:tabLst>
                <a:tab pos="915988" algn="l"/>
                <a:tab pos="3198813" algn="l"/>
              </a:tabLst>
            </a:pPr>
            <a:r>
              <a:rPr lang="en-US" sz="2600">
                <a:latin typeface="Courier New" charset="0"/>
              </a:rPr>
              <a:t>	getKeyCode() method </a:t>
            </a:r>
          </a:p>
          <a:p>
            <a:pPr marL="358775" indent="-358775">
              <a:lnSpc>
                <a:spcPct val="90000"/>
              </a:lnSpc>
              <a:spcBef>
                <a:spcPct val="100000"/>
              </a:spcBef>
              <a:tabLst>
                <a:tab pos="915988" algn="l"/>
                <a:tab pos="3198813" algn="l"/>
              </a:tabLst>
            </a:pPr>
            <a:r>
              <a:rPr lang="en-US" sz="3000"/>
              <a:t>Keys:</a:t>
            </a:r>
            <a:endParaRPr lang="en-US" sz="2600">
              <a:latin typeface="Courier New" charset="0"/>
            </a:endParaRPr>
          </a:p>
          <a:p>
            <a:pPr marL="358775" indent="-358775">
              <a:lnSpc>
                <a:spcPct val="90000"/>
              </a:lnSpc>
              <a:buFont typeface="Monotype Sorts" charset="0"/>
              <a:buNone/>
              <a:tabLst>
                <a:tab pos="915988" algn="l"/>
                <a:tab pos="3198813" algn="l"/>
              </a:tabLst>
            </a:pPr>
            <a:r>
              <a:rPr lang="en-US" sz="2600"/>
              <a:t>		Home	</a:t>
            </a:r>
            <a:r>
              <a:rPr lang="en-US" sz="2600">
                <a:latin typeface="Courier New" charset="0"/>
              </a:rPr>
              <a:t>VK_HOME</a:t>
            </a:r>
          </a:p>
          <a:p>
            <a:pPr marL="358775" indent="-358775">
              <a:lnSpc>
                <a:spcPct val="90000"/>
              </a:lnSpc>
              <a:buFont typeface="Monotype Sorts" charset="0"/>
              <a:buNone/>
              <a:tabLst>
                <a:tab pos="915988" algn="l"/>
                <a:tab pos="3198813" algn="l"/>
              </a:tabLst>
            </a:pPr>
            <a:r>
              <a:rPr lang="en-US" sz="2600"/>
              <a:t>		End	</a:t>
            </a:r>
            <a:r>
              <a:rPr lang="en-US" sz="2600">
                <a:latin typeface="Courier New" charset="0"/>
              </a:rPr>
              <a:t>VK_END</a:t>
            </a:r>
          </a:p>
          <a:p>
            <a:pPr marL="358775" indent="-358775">
              <a:lnSpc>
                <a:spcPct val="90000"/>
              </a:lnSpc>
              <a:buFont typeface="Monotype Sorts" charset="0"/>
              <a:buNone/>
              <a:tabLst>
                <a:tab pos="915988" algn="l"/>
                <a:tab pos="3198813" algn="l"/>
              </a:tabLst>
            </a:pPr>
            <a:r>
              <a:rPr lang="en-US" sz="2600"/>
              <a:t>		Page Up	</a:t>
            </a:r>
            <a:r>
              <a:rPr lang="en-US" sz="2600">
                <a:latin typeface="Courier New" charset="0"/>
              </a:rPr>
              <a:t>VK_PGUP</a:t>
            </a:r>
          </a:p>
          <a:p>
            <a:pPr marL="358775" indent="-358775">
              <a:lnSpc>
                <a:spcPct val="90000"/>
              </a:lnSpc>
              <a:buFont typeface="Monotype Sorts" charset="0"/>
              <a:buNone/>
              <a:tabLst>
                <a:tab pos="915988" algn="l"/>
                <a:tab pos="3198813" algn="l"/>
              </a:tabLst>
            </a:pPr>
            <a:r>
              <a:rPr lang="en-US" sz="2600"/>
              <a:t>		Page Down	</a:t>
            </a:r>
            <a:r>
              <a:rPr lang="en-US" sz="2600">
                <a:latin typeface="Courier New" charset="0"/>
              </a:rPr>
              <a:t>VK_PGDN</a:t>
            </a:r>
          </a:p>
          <a:p>
            <a:pPr marL="358775" indent="-358775">
              <a:lnSpc>
                <a:spcPct val="90000"/>
              </a:lnSpc>
              <a:buFont typeface="Monotype Sorts" charset="0"/>
              <a:buNone/>
              <a:tabLst>
                <a:tab pos="915988" algn="l"/>
                <a:tab pos="3198813" algn="l"/>
              </a:tabLst>
            </a:pPr>
            <a:r>
              <a:rPr lang="en-US" sz="2600"/>
              <a:t>		etc...</a:t>
            </a:r>
            <a:endParaRPr lang="en-US">
              <a:latin typeface="Book Antiqua" charset="0"/>
            </a:endParaRPr>
          </a:p>
        </p:txBody>
      </p:sp>
    </p:spTree>
    <p:extLst>
      <p:ext uri="{BB962C8B-B14F-4D97-AF65-F5344CB8AC3E}">
        <p14:creationId xmlns:p14="http://schemas.microsoft.com/office/powerpoint/2010/main" val="16026673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0FDBE17-BE80-B74D-A567-6063736B9078}" type="slidenum">
              <a:rPr lang="en-US"/>
              <a:pPr/>
              <a:t>77</a:t>
            </a:fld>
            <a:endParaRPr lang="en-US"/>
          </a:p>
        </p:txBody>
      </p:sp>
      <p:sp>
        <p:nvSpPr>
          <p:cNvPr id="36761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charset="0"/>
              </a:rPr>
              <a:t>KeyEvent</a:t>
            </a:r>
            <a:r>
              <a:rPr lang="en-US"/>
              <a:t> Class, cont.</a:t>
            </a:r>
          </a:p>
        </p:txBody>
      </p:sp>
      <p:sp>
        <p:nvSpPr>
          <p:cNvPr id="367622"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367621" name="Object 5"/>
          <p:cNvGraphicFramePr>
            <a:graphicFrameLocks noChangeAspect="1"/>
          </p:cNvGraphicFramePr>
          <p:nvPr/>
        </p:nvGraphicFramePr>
        <p:xfrm>
          <a:off x="-1588" y="2058988"/>
          <a:ext cx="9147176" cy="2030412"/>
        </p:xfrm>
        <a:graphic>
          <a:graphicData uri="http://schemas.openxmlformats.org/presentationml/2006/ole">
            <mc:AlternateContent xmlns:mc="http://schemas.openxmlformats.org/markup-compatibility/2006">
              <mc:Choice xmlns:v="urn:schemas-microsoft-com:vml" Requires="v">
                <p:oleObj spid="_x0000_s24581" name="Picture" r:id="rId3" imgW="4492080" imgH="994320" progId="Word.Picture.8">
                  <p:embed/>
                </p:oleObj>
              </mc:Choice>
              <mc:Fallback>
                <p:oleObj name="Picture" r:id="rId3" imgW="4492080" imgH="994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058988"/>
                        <a:ext cx="9147176" cy="203041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3820800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EF41609-52FC-4745-81FE-3B1327051EE7}" type="slidenum">
              <a:rPr lang="en-US"/>
              <a:pPr/>
              <a:t>78</a:t>
            </a:fld>
            <a:endParaRPr lang="en-US"/>
          </a:p>
        </p:txBody>
      </p:sp>
      <p:sp>
        <p:nvSpPr>
          <p:cNvPr id="363522" name="Rectangle 2"/>
          <p:cNvSpPr>
            <a:spLocks noGrp="1" noChangeArrowheads="1"/>
          </p:cNvSpPr>
          <p:nvPr>
            <p:ph type="title"/>
          </p:nvPr>
        </p:nvSpPr>
        <p:spPr>
          <a:xfrm>
            <a:off x="685800" y="457200"/>
            <a:ext cx="7772400" cy="1143000"/>
          </a:xfrm>
        </p:spPr>
        <p:txBody>
          <a:bodyPr/>
          <a:lstStyle/>
          <a:p>
            <a:r>
              <a:rPr lang="en-US" sz="4000"/>
              <a:t>Example: Keyboard Events Demo</a:t>
            </a:r>
            <a:endParaRPr lang="en-US" u="sng">
              <a:solidFill>
                <a:schemeClr val="tx1"/>
              </a:solidFill>
              <a:latin typeface="Book Antiqua" charset="0"/>
            </a:endParaRPr>
          </a:p>
        </p:txBody>
      </p:sp>
      <p:sp>
        <p:nvSpPr>
          <p:cNvPr id="363523" name="Rectangle 3"/>
          <p:cNvSpPr>
            <a:spLocks noGrp="1" noChangeArrowheads="1"/>
          </p:cNvSpPr>
          <p:nvPr>
            <p:ph type="body" idx="1"/>
          </p:nvPr>
        </p:nvSpPr>
        <p:spPr>
          <a:xfrm>
            <a:off x="457200" y="1905000"/>
            <a:ext cx="2971800" cy="3581400"/>
          </a:xfrm>
        </p:spPr>
        <p:txBody>
          <a:bodyPr>
            <a:normAutofit lnSpcReduction="10000"/>
          </a:bodyPr>
          <a:lstStyle/>
          <a:p>
            <a:pPr marL="0" indent="0">
              <a:buFont typeface="Monotype Sorts" charset="0"/>
              <a:buNone/>
            </a:pPr>
            <a:r>
              <a:rPr lang="en-US" sz="2800"/>
              <a:t>Objective: Display a user-input character. The user can also move the character up, down, left, and right using the arrow keys.</a:t>
            </a:r>
            <a:r>
              <a:rPr lang="en-US" sz="3000"/>
              <a:t> </a:t>
            </a:r>
            <a:endParaRPr lang="en-US"/>
          </a:p>
        </p:txBody>
      </p:sp>
      <p:sp>
        <p:nvSpPr>
          <p:cNvPr id="363525" name="AutoShape 5">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3" action="ppaction://program"/>
              </a:rPr>
              <a:t>KeyEventDemo</a:t>
            </a:r>
            <a:endParaRPr lang="en-US">
              <a:solidFill>
                <a:schemeClr val="accent1"/>
              </a:solidFill>
            </a:endParaRPr>
          </a:p>
        </p:txBody>
      </p:sp>
      <p:graphicFrame>
        <p:nvGraphicFramePr>
          <p:cNvPr id="363527" name="Object 7"/>
          <p:cNvGraphicFramePr>
            <a:graphicFrameLocks noChangeAspect="1"/>
          </p:cNvGraphicFramePr>
          <p:nvPr/>
        </p:nvGraphicFramePr>
        <p:xfrm>
          <a:off x="4343400" y="2057400"/>
          <a:ext cx="2011363" cy="1135063"/>
        </p:xfrm>
        <a:graphic>
          <a:graphicData uri="http://schemas.openxmlformats.org/presentationml/2006/ole">
            <mc:AlternateContent xmlns:mc="http://schemas.openxmlformats.org/markup-compatibility/2006">
              <mc:Choice xmlns:v="urn:schemas-microsoft-com:vml" Requires="v">
                <p:oleObj spid="_x0000_s25605" name="Bitmap Image" r:id="rId4" imgW="2011854" imgH="1135478" progId="Paint.Picture">
                  <p:embed/>
                </p:oleObj>
              </mc:Choice>
              <mc:Fallback>
                <p:oleObj name="Bitmap Image" r:id="rId4" imgW="2011854" imgH="113547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0"/>
                        <a:ext cx="2011363" cy="1135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3529" name="AutoShape 9">
            <a:hlinkClick r:id="rId6"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63530" name="AutoShape 10">
            <a:hlinkClick r:id="rId7" highlightClick="1"/>
          </p:cNvPr>
          <p:cNvSpPr>
            <a:spLocks noChangeArrowheads="1"/>
          </p:cNvSpPr>
          <p:nvPr/>
        </p:nvSpPr>
        <p:spPr bwMode="auto">
          <a:xfrm>
            <a:off x="2286000" y="57912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1015082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cs typeface="+mj-cs"/>
              </a:rPr>
              <a:t>Timers</a:t>
            </a:r>
          </a:p>
        </p:txBody>
      </p:sp>
      <p:sp>
        <p:nvSpPr>
          <p:cNvPr id="80899" name="Rectangle 3"/>
          <p:cNvSpPr>
            <a:spLocks noGrp="1" noChangeArrowheads="1"/>
          </p:cNvSpPr>
          <p:nvPr>
            <p:ph type="body" idx="1"/>
          </p:nvPr>
        </p:nvSpPr>
        <p:spPr/>
        <p:txBody>
          <a:bodyPr/>
          <a:lstStyle/>
          <a:p>
            <a:pPr eaLnBrk="1" hangingPunct="1">
              <a:defRPr/>
            </a:pPr>
            <a:r>
              <a:rPr lang="en-US" sz="2800" i="1" smtClean="0">
                <a:cs typeface="+mn-cs"/>
              </a:rPr>
              <a:t>Timers</a:t>
            </a:r>
            <a:r>
              <a:rPr lang="en-US" sz="2800" smtClean="0">
                <a:cs typeface="+mn-cs"/>
              </a:rPr>
              <a:t> do not have a visual representation, but are a GUI component</a:t>
            </a:r>
          </a:p>
          <a:p>
            <a:pPr eaLnBrk="1" hangingPunct="1">
              <a:defRPr/>
            </a:pPr>
            <a:r>
              <a:rPr lang="en-US" sz="2800" smtClean="0">
                <a:cs typeface="+mn-cs"/>
              </a:rPr>
              <a:t>Timers are defined by the </a:t>
            </a:r>
            <a:r>
              <a:rPr lang="en-US" sz="2400" smtClean="0">
                <a:latin typeface="Courier New" charset="0"/>
                <a:cs typeface="+mn-cs"/>
              </a:rPr>
              <a:t>Timer</a:t>
            </a:r>
            <a:r>
              <a:rPr lang="en-US" sz="2800" smtClean="0">
                <a:cs typeface="+mn-cs"/>
              </a:rPr>
              <a:t> class and are provided to help manage an activity over time</a:t>
            </a:r>
          </a:p>
          <a:p>
            <a:pPr eaLnBrk="1" hangingPunct="1">
              <a:defRPr/>
            </a:pPr>
            <a:r>
              <a:rPr lang="en-US" sz="2800" smtClean="0">
                <a:cs typeface="+mn-cs"/>
              </a:rPr>
              <a:t>A timer object generates an action event at regular intervals</a:t>
            </a:r>
          </a:p>
        </p:txBody>
      </p:sp>
    </p:spTree>
    <p:extLst>
      <p:ext uri="{BB962C8B-B14F-4D97-AF65-F5344CB8AC3E}">
        <p14:creationId xmlns:p14="http://schemas.microsoft.com/office/powerpoint/2010/main" val="229113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cs typeface="+mj-cs"/>
              </a:rPr>
              <a:t>GUI Elements</a:t>
            </a:r>
          </a:p>
        </p:txBody>
      </p:sp>
      <p:sp>
        <p:nvSpPr>
          <p:cNvPr id="13315" name="Rectangle 3"/>
          <p:cNvSpPr>
            <a:spLocks noGrp="1" noChangeArrowheads="1"/>
          </p:cNvSpPr>
          <p:nvPr>
            <p:ph type="body" idx="1"/>
          </p:nvPr>
        </p:nvSpPr>
        <p:spPr/>
        <p:txBody>
          <a:bodyPr/>
          <a:lstStyle/>
          <a:p>
            <a:pPr eaLnBrk="1" hangingPunct="1">
              <a:defRPr/>
            </a:pPr>
            <a:r>
              <a:rPr lang="en-US" sz="2800" dirty="0" smtClean="0">
                <a:cs typeface="+mn-cs"/>
              </a:rPr>
              <a:t>To create a Java program that uses a GUI, we must:</a:t>
            </a:r>
          </a:p>
          <a:p>
            <a:pPr lvl="1" eaLnBrk="1" hangingPunct="1">
              <a:defRPr/>
            </a:pPr>
            <a:r>
              <a:rPr lang="en-US" sz="2400" dirty="0" smtClean="0"/>
              <a:t>instantiate and set up the necessary components,</a:t>
            </a:r>
          </a:p>
          <a:p>
            <a:pPr lvl="1" eaLnBrk="1" hangingPunct="1">
              <a:defRPr/>
            </a:pPr>
            <a:r>
              <a:rPr lang="en-US" sz="2400" dirty="0" smtClean="0"/>
              <a:t>implement </a:t>
            </a:r>
            <a:r>
              <a:rPr lang="en-US" sz="2400" dirty="0" smtClean="0"/>
              <a:t>handler </a:t>
            </a:r>
            <a:r>
              <a:rPr lang="en-US" sz="2400" dirty="0" smtClean="0"/>
              <a:t>classes that define what happens when particular events occur, and</a:t>
            </a:r>
          </a:p>
          <a:p>
            <a:pPr lvl="1" eaLnBrk="1" hangingPunct="1">
              <a:defRPr/>
            </a:pPr>
            <a:r>
              <a:rPr lang="en-US" sz="2400" dirty="0" smtClean="0"/>
              <a:t>establish the relationship between the </a:t>
            </a:r>
            <a:r>
              <a:rPr lang="en-US" sz="2400" dirty="0" smtClean="0"/>
              <a:t>handlers </a:t>
            </a:r>
            <a:r>
              <a:rPr lang="en-US" sz="2400" dirty="0" smtClean="0"/>
              <a:t>and the components that generate the events of interest</a:t>
            </a:r>
          </a:p>
        </p:txBody>
      </p:sp>
    </p:spTree>
    <p:extLst>
      <p:ext uri="{BB962C8B-B14F-4D97-AF65-F5344CB8AC3E}">
        <p14:creationId xmlns:p14="http://schemas.microsoft.com/office/powerpoint/2010/main" val="364582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mtClean="0">
                <a:cs typeface="+mj-cs"/>
              </a:rPr>
              <a:t>Rebound Application</a:t>
            </a:r>
          </a:p>
        </p:txBody>
      </p:sp>
      <p:pic>
        <p:nvPicPr>
          <p:cNvPr id="81925" name="Picture 5" descr="Rebou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3075" y="2278063"/>
            <a:ext cx="5657850" cy="2300287"/>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77114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228600" y="233588"/>
            <a:ext cx="8603362" cy="521193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90000"/>
              </a:lnSpc>
              <a:defRPr/>
            </a:pPr>
            <a:r>
              <a:rPr lang="en-US" dirty="0" smtClean="0">
                <a:cs typeface="+mn-cs"/>
              </a:rPr>
              <a:t>//Rebound program Starts with a Driver program with main method</a:t>
            </a:r>
          </a:p>
          <a:p>
            <a:pPr>
              <a:lnSpc>
                <a:spcPct val="90000"/>
              </a:lnSpc>
              <a:defRPr/>
            </a:pPr>
            <a:endParaRPr lang="en-US" dirty="0"/>
          </a:p>
          <a:p>
            <a:pPr>
              <a:lnSpc>
                <a:spcPct val="90000"/>
              </a:lnSpc>
              <a:defRPr/>
            </a:pPr>
            <a:endParaRPr lang="en-US" dirty="0" smtClean="0">
              <a:cs typeface="+mn-cs"/>
            </a:endParaRPr>
          </a:p>
          <a:p>
            <a:pPr>
              <a:lnSpc>
                <a:spcPct val="90000"/>
              </a:lnSpc>
              <a:defRPr/>
            </a:pPr>
            <a:r>
              <a:rPr lang="en-US" dirty="0" smtClean="0">
                <a:cs typeface="+mn-cs"/>
              </a:rPr>
              <a:t>import </a:t>
            </a:r>
            <a:r>
              <a:rPr lang="en-US" dirty="0" err="1">
                <a:cs typeface="+mn-cs"/>
              </a:rPr>
              <a:t>java.awt</a:t>
            </a:r>
            <a:r>
              <a:rPr lang="en-US" dirty="0">
                <a:cs typeface="+mn-cs"/>
              </a:rPr>
              <a:t>.*;</a:t>
            </a:r>
          </a:p>
          <a:p>
            <a:pPr>
              <a:lnSpc>
                <a:spcPct val="90000"/>
              </a:lnSpc>
              <a:defRPr/>
            </a:pPr>
            <a:r>
              <a:rPr lang="en-US" dirty="0">
                <a:cs typeface="+mn-cs"/>
              </a:rPr>
              <a:t>import </a:t>
            </a:r>
            <a:r>
              <a:rPr lang="en-US" dirty="0" err="1">
                <a:cs typeface="+mn-cs"/>
              </a:rPr>
              <a:t>java.awt.event</a:t>
            </a:r>
            <a:r>
              <a:rPr lang="en-US" dirty="0">
                <a:cs typeface="+mn-cs"/>
              </a:rPr>
              <a:t>.*;</a:t>
            </a:r>
          </a:p>
          <a:p>
            <a:pPr>
              <a:lnSpc>
                <a:spcPct val="90000"/>
              </a:lnSpc>
              <a:defRPr/>
            </a:pPr>
            <a:r>
              <a:rPr lang="en-US" dirty="0">
                <a:cs typeface="+mn-cs"/>
              </a:rPr>
              <a:t>import </a:t>
            </a:r>
            <a:r>
              <a:rPr lang="en-US" dirty="0" err="1">
                <a:cs typeface="+mn-cs"/>
              </a:rPr>
              <a:t>javax.swing</a:t>
            </a:r>
            <a:r>
              <a:rPr lang="en-US" dirty="0">
                <a:cs typeface="+mn-cs"/>
              </a:rPr>
              <a:t>.*;</a:t>
            </a:r>
          </a:p>
          <a:p>
            <a:pPr>
              <a:lnSpc>
                <a:spcPct val="90000"/>
              </a:lnSpc>
              <a:defRPr/>
            </a:pPr>
            <a:r>
              <a:rPr lang="en-US" dirty="0" smtClean="0">
                <a:cs typeface="+mn-cs"/>
              </a:rPr>
              <a:t>public </a:t>
            </a:r>
            <a:r>
              <a:rPr lang="en-US" dirty="0">
                <a:cs typeface="+mn-cs"/>
              </a:rPr>
              <a:t>class </a:t>
            </a:r>
            <a:r>
              <a:rPr lang="en-US" dirty="0" smtClean="0">
                <a:cs typeface="+mn-cs"/>
              </a:rPr>
              <a:t>Rebound  {</a:t>
            </a:r>
            <a:endParaRPr lang="en-US" dirty="0">
              <a:cs typeface="+mn-cs"/>
            </a:endParaRPr>
          </a:p>
          <a:p>
            <a:pPr>
              <a:lnSpc>
                <a:spcPct val="90000"/>
              </a:lnSpc>
              <a:defRPr/>
            </a:pPr>
            <a:r>
              <a:rPr lang="en-US" dirty="0" smtClean="0">
                <a:cs typeface="+mn-cs"/>
              </a:rPr>
              <a:t>public </a:t>
            </a:r>
            <a:r>
              <a:rPr lang="en-US" dirty="0">
                <a:cs typeface="+mn-cs"/>
              </a:rPr>
              <a:t>static void main (String[] </a:t>
            </a:r>
            <a:r>
              <a:rPr lang="en-US" dirty="0" err="1">
                <a:cs typeface="+mn-cs"/>
              </a:rPr>
              <a:t>args</a:t>
            </a:r>
            <a:r>
              <a:rPr lang="en-US" dirty="0" smtClean="0">
                <a:cs typeface="+mn-cs"/>
              </a:rPr>
              <a:t>)    </a:t>
            </a:r>
            <a:r>
              <a:rPr lang="en-US" dirty="0">
                <a:cs typeface="+mn-cs"/>
              </a:rPr>
              <a:t>{</a:t>
            </a:r>
          </a:p>
          <a:p>
            <a:pPr>
              <a:lnSpc>
                <a:spcPct val="90000"/>
              </a:lnSpc>
              <a:defRPr/>
            </a:pPr>
            <a:r>
              <a:rPr lang="en-US" dirty="0">
                <a:cs typeface="+mn-cs"/>
              </a:rPr>
              <a:t>      </a:t>
            </a:r>
            <a:r>
              <a:rPr lang="en-US" dirty="0" err="1">
                <a:cs typeface="+mn-cs"/>
              </a:rPr>
              <a:t>JFrame</a:t>
            </a:r>
            <a:r>
              <a:rPr lang="en-US" dirty="0">
                <a:cs typeface="+mn-cs"/>
              </a:rPr>
              <a:t> frame = new </a:t>
            </a:r>
            <a:r>
              <a:rPr lang="en-US" dirty="0" err="1">
                <a:cs typeface="+mn-cs"/>
              </a:rPr>
              <a:t>JFrame</a:t>
            </a:r>
            <a:r>
              <a:rPr lang="en-US" dirty="0">
                <a:cs typeface="+mn-cs"/>
              </a:rPr>
              <a:t> ("Rebound");</a:t>
            </a:r>
          </a:p>
          <a:p>
            <a:pPr>
              <a:lnSpc>
                <a:spcPct val="90000"/>
              </a:lnSpc>
              <a:defRPr/>
            </a:pPr>
            <a:r>
              <a:rPr lang="en-US" dirty="0">
                <a:cs typeface="+mn-cs"/>
              </a:rPr>
              <a:t>      </a:t>
            </a:r>
            <a:r>
              <a:rPr lang="en-US" dirty="0" err="1">
                <a:cs typeface="+mn-cs"/>
              </a:rPr>
              <a:t>frame.setDefaultCloseOperation</a:t>
            </a:r>
            <a:r>
              <a:rPr lang="en-US" dirty="0">
                <a:cs typeface="+mn-cs"/>
              </a:rPr>
              <a:t> (</a:t>
            </a:r>
            <a:r>
              <a:rPr lang="en-US" dirty="0" err="1">
                <a:cs typeface="+mn-cs"/>
              </a:rPr>
              <a:t>JFrame.EXIT_ON_CLOSE</a:t>
            </a:r>
            <a:r>
              <a:rPr lang="en-US" dirty="0">
                <a:cs typeface="+mn-cs"/>
              </a:rPr>
              <a:t>);</a:t>
            </a:r>
          </a:p>
          <a:p>
            <a:pPr>
              <a:lnSpc>
                <a:spcPct val="90000"/>
              </a:lnSpc>
              <a:defRPr/>
            </a:pPr>
            <a:r>
              <a:rPr lang="en-US" dirty="0" smtClean="0">
                <a:cs typeface="+mn-cs"/>
              </a:rPr>
              <a:t>      </a:t>
            </a:r>
            <a:r>
              <a:rPr lang="en-US" dirty="0" err="1">
                <a:cs typeface="+mn-cs"/>
              </a:rPr>
              <a:t>frame.getContentPane</a:t>
            </a:r>
            <a:r>
              <a:rPr lang="en-US" dirty="0">
                <a:cs typeface="+mn-cs"/>
              </a:rPr>
              <a:t>().add(new </a:t>
            </a:r>
            <a:r>
              <a:rPr lang="en-US" dirty="0" err="1">
                <a:cs typeface="+mn-cs"/>
              </a:rPr>
              <a:t>ReboundPanel</a:t>
            </a:r>
            <a:r>
              <a:rPr lang="en-US" dirty="0">
                <a:cs typeface="+mn-cs"/>
              </a:rPr>
              <a:t>());</a:t>
            </a:r>
          </a:p>
          <a:p>
            <a:pPr>
              <a:lnSpc>
                <a:spcPct val="90000"/>
              </a:lnSpc>
              <a:defRPr/>
            </a:pPr>
            <a:r>
              <a:rPr lang="en-US" dirty="0" smtClean="0">
                <a:cs typeface="+mn-cs"/>
              </a:rPr>
              <a:t>      </a:t>
            </a:r>
            <a:r>
              <a:rPr lang="en-US" dirty="0" err="1">
                <a:cs typeface="+mn-cs"/>
              </a:rPr>
              <a:t>frame.pack</a:t>
            </a:r>
            <a:r>
              <a:rPr lang="en-US" dirty="0">
                <a:cs typeface="+mn-cs"/>
              </a:rPr>
              <a:t>();</a:t>
            </a:r>
          </a:p>
          <a:p>
            <a:pPr>
              <a:lnSpc>
                <a:spcPct val="90000"/>
              </a:lnSpc>
              <a:defRPr/>
            </a:pPr>
            <a:r>
              <a:rPr lang="en-US" dirty="0">
                <a:cs typeface="+mn-cs"/>
              </a:rPr>
              <a:t>      </a:t>
            </a:r>
            <a:r>
              <a:rPr lang="en-US" dirty="0" err="1">
                <a:cs typeface="+mn-cs"/>
              </a:rPr>
              <a:t>frame.setVisible</a:t>
            </a:r>
            <a:r>
              <a:rPr lang="en-US" dirty="0">
                <a:cs typeface="+mn-cs"/>
              </a:rPr>
              <a:t>(true)</a:t>
            </a:r>
            <a:r>
              <a:rPr lang="en-US" dirty="0" smtClean="0">
                <a:cs typeface="+mn-cs"/>
              </a:rPr>
              <a:t>;     } }</a:t>
            </a:r>
          </a:p>
          <a:p>
            <a:pPr>
              <a:lnSpc>
                <a:spcPct val="90000"/>
              </a:lnSpc>
              <a:defRPr/>
            </a:pPr>
            <a:endParaRPr lang="en-US" dirty="0"/>
          </a:p>
          <a:p>
            <a:pPr>
              <a:lnSpc>
                <a:spcPct val="90000"/>
              </a:lnSpc>
              <a:defRPr/>
            </a:pPr>
            <a:endParaRPr lang="en-US" dirty="0">
              <a:cs typeface="+mn-cs"/>
            </a:endParaRPr>
          </a:p>
        </p:txBody>
      </p:sp>
    </p:spTree>
    <p:extLst>
      <p:ext uri="{BB962C8B-B14F-4D97-AF65-F5344CB8AC3E}">
        <p14:creationId xmlns:p14="http://schemas.microsoft.com/office/powerpoint/2010/main" val="245680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228600" y="277385"/>
            <a:ext cx="8226425" cy="617548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r>
              <a:rPr lang="en-US" dirty="0" smtClean="0">
                <a:cs typeface="+mn-cs"/>
              </a:rPr>
              <a:t>//Panel Class with Constructor using a Listener and Timer</a:t>
            </a:r>
          </a:p>
          <a:p>
            <a:pPr>
              <a:defRPr/>
            </a:pPr>
            <a:r>
              <a:rPr lang="en-US" dirty="0" smtClean="0">
                <a:cs typeface="+mn-cs"/>
              </a:rPr>
              <a:t>import </a:t>
            </a:r>
            <a:r>
              <a:rPr lang="en-US" dirty="0" err="1">
                <a:cs typeface="+mn-cs"/>
              </a:rPr>
              <a:t>java.awt</a:t>
            </a:r>
            <a:r>
              <a:rPr lang="en-US" dirty="0">
                <a:cs typeface="+mn-cs"/>
              </a:rPr>
              <a:t>.*;</a:t>
            </a:r>
          </a:p>
          <a:p>
            <a:pPr>
              <a:defRPr/>
            </a:pPr>
            <a:r>
              <a:rPr lang="en-US" dirty="0">
                <a:cs typeface="+mn-cs"/>
              </a:rPr>
              <a:t>import </a:t>
            </a:r>
            <a:r>
              <a:rPr lang="en-US" dirty="0" err="1">
                <a:cs typeface="+mn-cs"/>
              </a:rPr>
              <a:t>java.awt.event</a:t>
            </a:r>
            <a:r>
              <a:rPr lang="en-US" dirty="0">
                <a:cs typeface="+mn-cs"/>
              </a:rPr>
              <a:t>.*;</a:t>
            </a:r>
          </a:p>
          <a:p>
            <a:pPr>
              <a:defRPr/>
            </a:pPr>
            <a:r>
              <a:rPr lang="en-US" dirty="0">
                <a:cs typeface="+mn-cs"/>
              </a:rPr>
              <a:t>import </a:t>
            </a:r>
            <a:r>
              <a:rPr lang="en-US" dirty="0" err="1">
                <a:cs typeface="+mn-cs"/>
              </a:rPr>
              <a:t>javax.swing</a:t>
            </a:r>
            <a:r>
              <a:rPr lang="en-US" dirty="0">
                <a:cs typeface="+mn-cs"/>
              </a:rPr>
              <a:t>.*;</a:t>
            </a:r>
          </a:p>
          <a:p>
            <a:pPr>
              <a:defRPr/>
            </a:pPr>
            <a:r>
              <a:rPr lang="en-US" dirty="0" smtClean="0">
                <a:cs typeface="+mn-cs"/>
              </a:rPr>
              <a:t>public </a:t>
            </a:r>
            <a:r>
              <a:rPr lang="en-US" dirty="0">
                <a:cs typeface="+mn-cs"/>
              </a:rPr>
              <a:t>class </a:t>
            </a:r>
            <a:r>
              <a:rPr lang="en-US" dirty="0" err="1">
                <a:cs typeface="+mn-cs"/>
              </a:rPr>
              <a:t>ReboundPanel</a:t>
            </a:r>
            <a:r>
              <a:rPr lang="en-US" dirty="0">
                <a:cs typeface="+mn-cs"/>
              </a:rPr>
              <a:t> extends </a:t>
            </a:r>
            <a:r>
              <a:rPr lang="en-US" dirty="0" err="1" smtClean="0">
                <a:cs typeface="+mn-cs"/>
              </a:rPr>
              <a:t>Jpanel</a:t>
            </a:r>
            <a:r>
              <a:rPr lang="en-US" dirty="0" smtClean="0">
                <a:cs typeface="+mn-cs"/>
              </a:rPr>
              <a:t> {</a:t>
            </a:r>
            <a:endParaRPr lang="en-US" dirty="0">
              <a:cs typeface="+mn-cs"/>
            </a:endParaRPr>
          </a:p>
          <a:p>
            <a:pPr>
              <a:defRPr/>
            </a:pPr>
            <a:r>
              <a:rPr lang="en-US" dirty="0">
                <a:cs typeface="+mn-cs"/>
              </a:rPr>
              <a:t>   private final </a:t>
            </a:r>
            <a:r>
              <a:rPr lang="en-US" dirty="0" err="1">
                <a:cs typeface="+mn-cs"/>
              </a:rPr>
              <a:t>int</a:t>
            </a:r>
            <a:r>
              <a:rPr lang="en-US" dirty="0">
                <a:cs typeface="+mn-cs"/>
              </a:rPr>
              <a:t> WIDTH = 300, HEIGHT = 100;</a:t>
            </a:r>
          </a:p>
          <a:p>
            <a:pPr>
              <a:defRPr/>
            </a:pPr>
            <a:r>
              <a:rPr lang="en-US" dirty="0">
                <a:cs typeface="+mn-cs"/>
              </a:rPr>
              <a:t>   private final </a:t>
            </a:r>
            <a:r>
              <a:rPr lang="en-US" dirty="0" err="1">
                <a:cs typeface="+mn-cs"/>
              </a:rPr>
              <a:t>int</a:t>
            </a:r>
            <a:r>
              <a:rPr lang="en-US" dirty="0">
                <a:cs typeface="+mn-cs"/>
              </a:rPr>
              <a:t> DELAY = 20, IMAGE_SIZE = 35;</a:t>
            </a:r>
          </a:p>
          <a:p>
            <a:pPr>
              <a:defRPr/>
            </a:pPr>
            <a:r>
              <a:rPr lang="en-US" dirty="0" smtClean="0">
                <a:cs typeface="+mn-cs"/>
              </a:rPr>
              <a:t>   </a:t>
            </a:r>
            <a:r>
              <a:rPr lang="en-US" dirty="0">
                <a:cs typeface="+mn-cs"/>
              </a:rPr>
              <a:t>private </a:t>
            </a:r>
            <a:r>
              <a:rPr lang="en-US" dirty="0" err="1">
                <a:cs typeface="+mn-cs"/>
              </a:rPr>
              <a:t>ImageIcon</a:t>
            </a:r>
            <a:r>
              <a:rPr lang="en-US" dirty="0">
                <a:cs typeface="+mn-cs"/>
              </a:rPr>
              <a:t> image;</a:t>
            </a:r>
          </a:p>
          <a:p>
            <a:pPr>
              <a:defRPr/>
            </a:pPr>
            <a:r>
              <a:rPr lang="en-US" dirty="0">
                <a:cs typeface="+mn-cs"/>
              </a:rPr>
              <a:t>   private Timer timer;</a:t>
            </a:r>
          </a:p>
          <a:p>
            <a:pPr>
              <a:defRPr/>
            </a:pPr>
            <a:r>
              <a:rPr lang="en-US" dirty="0">
                <a:cs typeface="+mn-cs"/>
              </a:rPr>
              <a:t>   private </a:t>
            </a:r>
            <a:r>
              <a:rPr lang="en-US" dirty="0" err="1">
                <a:cs typeface="+mn-cs"/>
              </a:rPr>
              <a:t>int</a:t>
            </a:r>
            <a:r>
              <a:rPr lang="en-US" dirty="0">
                <a:cs typeface="+mn-cs"/>
              </a:rPr>
              <a:t> x, y, </a:t>
            </a:r>
            <a:r>
              <a:rPr lang="en-US" dirty="0" err="1">
                <a:cs typeface="+mn-cs"/>
              </a:rPr>
              <a:t>moveX</a:t>
            </a:r>
            <a:r>
              <a:rPr lang="en-US" dirty="0">
                <a:cs typeface="+mn-cs"/>
              </a:rPr>
              <a:t>, </a:t>
            </a:r>
            <a:r>
              <a:rPr lang="en-US" dirty="0" err="1">
                <a:cs typeface="+mn-cs"/>
              </a:rPr>
              <a:t>moveY</a:t>
            </a:r>
            <a:r>
              <a:rPr lang="en-US" dirty="0">
                <a:cs typeface="+mn-cs"/>
              </a:rPr>
              <a:t>;</a:t>
            </a:r>
          </a:p>
          <a:p>
            <a:pPr>
              <a:defRPr/>
            </a:pPr>
            <a:r>
              <a:rPr lang="en-US" dirty="0" smtClean="0"/>
              <a:t> </a:t>
            </a:r>
            <a:r>
              <a:rPr lang="en-US" dirty="0"/>
              <a:t>public </a:t>
            </a:r>
            <a:r>
              <a:rPr lang="en-US" dirty="0" err="1"/>
              <a:t>ReboundPanel</a:t>
            </a:r>
            <a:r>
              <a:rPr lang="en-US" dirty="0"/>
              <a:t>(</a:t>
            </a:r>
            <a:r>
              <a:rPr lang="en-US" dirty="0" smtClean="0"/>
              <a:t>)    </a:t>
            </a:r>
            <a:r>
              <a:rPr lang="en-US" dirty="0"/>
              <a:t>{</a:t>
            </a:r>
          </a:p>
          <a:p>
            <a:pPr>
              <a:defRPr/>
            </a:pPr>
            <a:r>
              <a:rPr lang="en-US" dirty="0"/>
              <a:t>      timer = new Timer(DELAY, new </a:t>
            </a:r>
            <a:r>
              <a:rPr lang="en-US" dirty="0" err="1"/>
              <a:t>ReboundListener</a:t>
            </a:r>
            <a:r>
              <a:rPr lang="en-US" dirty="0"/>
              <a:t>());</a:t>
            </a:r>
          </a:p>
          <a:p>
            <a:pPr>
              <a:defRPr/>
            </a:pPr>
            <a:r>
              <a:rPr lang="en-US" dirty="0" smtClean="0"/>
              <a:t>      </a:t>
            </a:r>
            <a:r>
              <a:rPr lang="en-US" dirty="0"/>
              <a:t>image = new </a:t>
            </a:r>
            <a:r>
              <a:rPr lang="en-US" dirty="0" err="1"/>
              <a:t>ImageIcon</a:t>
            </a:r>
            <a:r>
              <a:rPr lang="en-US" dirty="0"/>
              <a:t> ("</a:t>
            </a:r>
            <a:r>
              <a:rPr lang="en-US" dirty="0" err="1"/>
              <a:t>happyFace.gif</a:t>
            </a:r>
            <a:r>
              <a:rPr lang="en-US" dirty="0"/>
              <a:t>");</a:t>
            </a:r>
          </a:p>
          <a:p>
            <a:pPr>
              <a:defRPr/>
            </a:pPr>
            <a:r>
              <a:rPr lang="en-US" dirty="0" smtClean="0"/>
              <a:t>      </a:t>
            </a:r>
            <a:r>
              <a:rPr lang="en-US" dirty="0"/>
              <a:t>x = 0;</a:t>
            </a:r>
          </a:p>
          <a:p>
            <a:pPr>
              <a:defRPr/>
            </a:pPr>
            <a:r>
              <a:rPr lang="en-US" dirty="0"/>
              <a:t>      y = 40;</a:t>
            </a:r>
          </a:p>
          <a:p>
            <a:pPr>
              <a:defRPr/>
            </a:pPr>
            <a:r>
              <a:rPr lang="en-US" dirty="0"/>
              <a:t>      </a:t>
            </a:r>
            <a:r>
              <a:rPr lang="en-US" dirty="0" err="1"/>
              <a:t>moveX</a:t>
            </a:r>
            <a:r>
              <a:rPr lang="en-US" dirty="0"/>
              <a:t> = </a:t>
            </a:r>
            <a:r>
              <a:rPr lang="en-US" dirty="0" err="1"/>
              <a:t>moveY</a:t>
            </a:r>
            <a:r>
              <a:rPr lang="en-US" dirty="0"/>
              <a:t> = 3;</a:t>
            </a:r>
          </a:p>
          <a:p>
            <a:pPr>
              <a:defRPr/>
            </a:pPr>
            <a:r>
              <a:rPr lang="en-US" dirty="0" smtClean="0"/>
              <a:t>      </a:t>
            </a:r>
            <a:r>
              <a:rPr lang="en-US" dirty="0" err="1"/>
              <a:t>setPreferredSize</a:t>
            </a:r>
            <a:r>
              <a:rPr lang="en-US" dirty="0"/>
              <a:t> (new Dimension(WIDTH, HEIGHT));</a:t>
            </a:r>
          </a:p>
          <a:p>
            <a:pPr>
              <a:defRPr/>
            </a:pPr>
            <a:r>
              <a:rPr lang="en-US" dirty="0"/>
              <a:t>      </a:t>
            </a:r>
            <a:r>
              <a:rPr lang="en-US" dirty="0" err="1"/>
              <a:t>setBackground</a:t>
            </a:r>
            <a:r>
              <a:rPr lang="en-US" dirty="0"/>
              <a:t> (</a:t>
            </a:r>
            <a:r>
              <a:rPr lang="en-US" dirty="0" err="1"/>
              <a:t>Color.black</a:t>
            </a:r>
            <a:r>
              <a:rPr lang="en-US" dirty="0"/>
              <a:t>);</a:t>
            </a:r>
          </a:p>
          <a:p>
            <a:pPr>
              <a:defRPr/>
            </a:pPr>
            <a:r>
              <a:rPr lang="en-US" dirty="0"/>
              <a:t>      </a:t>
            </a:r>
            <a:r>
              <a:rPr lang="en-US" dirty="0" err="1"/>
              <a:t>timer.start</a:t>
            </a:r>
            <a:r>
              <a:rPr lang="en-US" dirty="0"/>
              <a:t>()</a:t>
            </a:r>
            <a:r>
              <a:rPr lang="en-US" dirty="0" smtClean="0"/>
              <a:t>;    }</a:t>
            </a:r>
          </a:p>
          <a:p>
            <a:pPr>
              <a:defRPr/>
            </a:pPr>
            <a:r>
              <a:rPr lang="en-US" dirty="0"/>
              <a:t> public void </a:t>
            </a:r>
            <a:r>
              <a:rPr lang="en-US" dirty="0" err="1"/>
              <a:t>paintComponent</a:t>
            </a:r>
            <a:r>
              <a:rPr lang="en-US" dirty="0"/>
              <a:t> (Graphics page</a:t>
            </a:r>
            <a:r>
              <a:rPr lang="en-US" dirty="0" smtClean="0"/>
              <a:t>)    </a:t>
            </a:r>
            <a:r>
              <a:rPr lang="en-US" dirty="0"/>
              <a:t>{</a:t>
            </a:r>
          </a:p>
          <a:p>
            <a:pPr>
              <a:defRPr/>
            </a:pPr>
            <a:r>
              <a:rPr lang="en-US" dirty="0"/>
              <a:t>      </a:t>
            </a:r>
            <a:r>
              <a:rPr lang="en-US" dirty="0" err="1"/>
              <a:t>super.paintComponent</a:t>
            </a:r>
            <a:r>
              <a:rPr lang="en-US" dirty="0"/>
              <a:t> (page);</a:t>
            </a:r>
          </a:p>
          <a:p>
            <a:pPr>
              <a:defRPr/>
            </a:pPr>
            <a:r>
              <a:rPr lang="en-US" dirty="0"/>
              <a:t>      </a:t>
            </a:r>
            <a:r>
              <a:rPr lang="en-US" dirty="0" err="1"/>
              <a:t>image.paintIcon</a:t>
            </a:r>
            <a:r>
              <a:rPr lang="en-US" dirty="0"/>
              <a:t> (this, page, x, y)</a:t>
            </a:r>
            <a:r>
              <a:rPr lang="en-US" dirty="0" smtClean="0"/>
              <a:t>;    </a:t>
            </a:r>
            <a:r>
              <a:rPr lang="en-US" dirty="0"/>
              <a:t>}</a:t>
            </a:r>
          </a:p>
          <a:p>
            <a:pPr>
              <a:defRPr/>
            </a:pPr>
            <a:endParaRPr lang="en-US" dirty="0"/>
          </a:p>
          <a:p>
            <a:pPr>
              <a:defRPr/>
            </a:pPr>
            <a:endParaRPr lang="en-US" dirty="0" smtClean="0">
              <a:cs typeface="+mn-cs"/>
            </a:endParaRPr>
          </a:p>
          <a:p>
            <a:pPr>
              <a:defRPr/>
            </a:pPr>
            <a:endParaRPr lang="en-US" dirty="0">
              <a:cs typeface="+mn-cs"/>
            </a:endParaRPr>
          </a:p>
        </p:txBody>
      </p:sp>
    </p:spTree>
    <p:extLst>
      <p:ext uri="{BB962C8B-B14F-4D97-AF65-F5344CB8AC3E}">
        <p14:creationId xmlns:p14="http://schemas.microsoft.com/office/powerpoint/2010/main" val="23528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578959" y="599624"/>
            <a:ext cx="8226425" cy="5257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r>
              <a:rPr lang="en-US" dirty="0" smtClean="0">
                <a:solidFill>
                  <a:srgbClr val="006600"/>
                </a:solidFill>
                <a:cs typeface="+mn-cs"/>
              </a:rPr>
              <a:t>     //  Represents the action listener for the timer.</a:t>
            </a:r>
          </a:p>
          <a:p>
            <a:pPr>
              <a:defRPr/>
            </a:pPr>
            <a:r>
              <a:rPr lang="en-US" dirty="0" smtClean="0">
                <a:cs typeface="+mn-cs"/>
              </a:rPr>
              <a:t>private class </a:t>
            </a:r>
            <a:r>
              <a:rPr lang="en-US" dirty="0" err="1" smtClean="0">
                <a:cs typeface="+mn-cs"/>
              </a:rPr>
              <a:t>ReboundListener</a:t>
            </a:r>
            <a:r>
              <a:rPr lang="en-US" dirty="0" smtClean="0">
                <a:cs typeface="+mn-cs"/>
              </a:rPr>
              <a:t> implements </a:t>
            </a:r>
            <a:r>
              <a:rPr lang="en-US" dirty="0" err="1" smtClean="0">
                <a:cs typeface="+mn-cs"/>
              </a:rPr>
              <a:t>ActionListener</a:t>
            </a:r>
            <a:endParaRPr lang="en-US" dirty="0" smtClean="0">
              <a:cs typeface="+mn-cs"/>
            </a:endParaRPr>
          </a:p>
          <a:p>
            <a:pPr>
              <a:defRPr/>
            </a:pPr>
            <a:r>
              <a:rPr lang="en-US" dirty="0" smtClean="0">
                <a:cs typeface="+mn-cs"/>
              </a:rPr>
              <a:t>   </a:t>
            </a:r>
            <a:r>
              <a:rPr lang="en-US" dirty="0">
                <a:cs typeface="+mn-cs"/>
              </a:rPr>
              <a:t>{</a:t>
            </a:r>
          </a:p>
          <a:p>
            <a:pPr>
              <a:defRPr/>
            </a:pPr>
            <a:r>
              <a:rPr lang="en-US" dirty="0">
                <a:solidFill>
                  <a:srgbClr val="006600"/>
                </a:solidFill>
                <a:cs typeface="+mn-cs"/>
              </a:rPr>
              <a:t>      </a:t>
            </a:r>
            <a:r>
              <a:rPr lang="en-US" dirty="0" smtClean="0">
                <a:solidFill>
                  <a:srgbClr val="006600"/>
                </a:solidFill>
                <a:cs typeface="+mn-cs"/>
              </a:rPr>
              <a:t> </a:t>
            </a:r>
            <a:r>
              <a:rPr lang="en-US" dirty="0">
                <a:solidFill>
                  <a:srgbClr val="006600"/>
                </a:solidFill>
                <a:cs typeface="+mn-cs"/>
              </a:rPr>
              <a:t>//  Updates the position of the image and possibly the direction</a:t>
            </a:r>
          </a:p>
          <a:p>
            <a:pPr>
              <a:defRPr/>
            </a:pPr>
            <a:r>
              <a:rPr lang="en-US" dirty="0">
                <a:solidFill>
                  <a:srgbClr val="006600"/>
                </a:solidFill>
                <a:cs typeface="+mn-cs"/>
              </a:rPr>
              <a:t>      //  of movement whenever the timer fires an action event.</a:t>
            </a:r>
          </a:p>
          <a:p>
            <a:pPr>
              <a:defRPr/>
            </a:pPr>
            <a:r>
              <a:rPr lang="en-US" dirty="0" smtClean="0">
                <a:cs typeface="+mn-cs"/>
              </a:rPr>
              <a:t>public </a:t>
            </a:r>
            <a:r>
              <a:rPr lang="en-US" dirty="0">
                <a:cs typeface="+mn-cs"/>
              </a:rPr>
              <a:t>void </a:t>
            </a:r>
            <a:r>
              <a:rPr lang="en-US" dirty="0" err="1">
                <a:cs typeface="+mn-cs"/>
              </a:rPr>
              <a:t>actionPerformed</a:t>
            </a:r>
            <a:r>
              <a:rPr lang="en-US" dirty="0">
                <a:cs typeface="+mn-cs"/>
              </a:rPr>
              <a:t> (</a:t>
            </a:r>
            <a:r>
              <a:rPr lang="en-US" dirty="0" err="1">
                <a:cs typeface="+mn-cs"/>
              </a:rPr>
              <a:t>ActionEvent</a:t>
            </a:r>
            <a:r>
              <a:rPr lang="en-US" dirty="0">
                <a:cs typeface="+mn-cs"/>
              </a:rPr>
              <a:t> event)</a:t>
            </a:r>
          </a:p>
          <a:p>
            <a:pPr>
              <a:defRPr/>
            </a:pPr>
            <a:r>
              <a:rPr lang="en-US" dirty="0">
                <a:cs typeface="+mn-cs"/>
              </a:rPr>
              <a:t>      {</a:t>
            </a:r>
          </a:p>
          <a:p>
            <a:pPr>
              <a:defRPr/>
            </a:pPr>
            <a:r>
              <a:rPr lang="en-US" dirty="0">
                <a:cs typeface="+mn-cs"/>
              </a:rPr>
              <a:t>         x += </a:t>
            </a:r>
            <a:r>
              <a:rPr lang="en-US" dirty="0" err="1">
                <a:cs typeface="+mn-cs"/>
              </a:rPr>
              <a:t>moveX</a:t>
            </a:r>
            <a:r>
              <a:rPr lang="en-US" dirty="0">
                <a:cs typeface="+mn-cs"/>
              </a:rPr>
              <a:t>;</a:t>
            </a:r>
          </a:p>
          <a:p>
            <a:pPr>
              <a:defRPr/>
            </a:pPr>
            <a:r>
              <a:rPr lang="en-US" dirty="0">
                <a:cs typeface="+mn-cs"/>
              </a:rPr>
              <a:t>         y += </a:t>
            </a:r>
            <a:r>
              <a:rPr lang="en-US" dirty="0" err="1">
                <a:cs typeface="+mn-cs"/>
              </a:rPr>
              <a:t>moveY</a:t>
            </a:r>
            <a:r>
              <a:rPr lang="en-US" dirty="0">
                <a:cs typeface="+mn-cs"/>
              </a:rPr>
              <a:t>;</a:t>
            </a:r>
          </a:p>
          <a:p>
            <a:pPr>
              <a:defRPr/>
            </a:pPr>
            <a:endParaRPr lang="en-US" dirty="0">
              <a:cs typeface="+mn-cs"/>
            </a:endParaRPr>
          </a:p>
          <a:p>
            <a:pPr>
              <a:defRPr/>
            </a:pPr>
            <a:r>
              <a:rPr lang="en-US" dirty="0">
                <a:cs typeface="+mn-cs"/>
              </a:rPr>
              <a:t>         if (x &lt;= 0 || x &gt;= WIDTH-IMAGE_SIZE)</a:t>
            </a:r>
          </a:p>
          <a:p>
            <a:pPr>
              <a:defRPr/>
            </a:pPr>
            <a:r>
              <a:rPr lang="en-US" dirty="0">
                <a:cs typeface="+mn-cs"/>
              </a:rPr>
              <a:t>            </a:t>
            </a:r>
            <a:r>
              <a:rPr lang="en-US" dirty="0" err="1">
                <a:cs typeface="+mn-cs"/>
              </a:rPr>
              <a:t>moveX</a:t>
            </a:r>
            <a:r>
              <a:rPr lang="en-US" dirty="0">
                <a:cs typeface="+mn-cs"/>
              </a:rPr>
              <a:t> = </a:t>
            </a:r>
            <a:r>
              <a:rPr lang="en-US" dirty="0" err="1">
                <a:cs typeface="+mn-cs"/>
              </a:rPr>
              <a:t>moveX</a:t>
            </a:r>
            <a:r>
              <a:rPr lang="en-US" dirty="0">
                <a:cs typeface="+mn-cs"/>
              </a:rPr>
              <a:t> * -1;</a:t>
            </a:r>
          </a:p>
          <a:p>
            <a:pPr>
              <a:defRPr/>
            </a:pPr>
            <a:endParaRPr lang="en-US" dirty="0">
              <a:cs typeface="+mn-cs"/>
            </a:endParaRPr>
          </a:p>
          <a:p>
            <a:pPr>
              <a:defRPr/>
            </a:pPr>
            <a:r>
              <a:rPr lang="en-US" dirty="0">
                <a:cs typeface="+mn-cs"/>
              </a:rPr>
              <a:t>         if (y &lt;= 0 || y &gt;= HEIGHT-IMAGE_SIZE)</a:t>
            </a:r>
          </a:p>
          <a:p>
            <a:pPr>
              <a:defRPr/>
            </a:pPr>
            <a:r>
              <a:rPr lang="en-US" dirty="0">
                <a:cs typeface="+mn-cs"/>
              </a:rPr>
              <a:t>            </a:t>
            </a:r>
            <a:r>
              <a:rPr lang="en-US" dirty="0" err="1">
                <a:cs typeface="+mn-cs"/>
              </a:rPr>
              <a:t>moveY</a:t>
            </a:r>
            <a:r>
              <a:rPr lang="en-US" dirty="0">
                <a:cs typeface="+mn-cs"/>
              </a:rPr>
              <a:t> = </a:t>
            </a:r>
            <a:r>
              <a:rPr lang="en-US" dirty="0" err="1">
                <a:cs typeface="+mn-cs"/>
              </a:rPr>
              <a:t>moveY</a:t>
            </a:r>
            <a:r>
              <a:rPr lang="en-US" dirty="0">
                <a:cs typeface="+mn-cs"/>
              </a:rPr>
              <a:t> * -1;</a:t>
            </a:r>
          </a:p>
          <a:p>
            <a:pPr>
              <a:defRPr/>
            </a:pPr>
            <a:r>
              <a:rPr lang="en-US" dirty="0">
                <a:cs typeface="+mn-cs"/>
              </a:rPr>
              <a:t>    </a:t>
            </a:r>
          </a:p>
          <a:p>
            <a:pPr>
              <a:defRPr/>
            </a:pPr>
            <a:r>
              <a:rPr lang="en-US" dirty="0">
                <a:cs typeface="+mn-cs"/>
              </a:rPr>
              <a:t>         repaint();</a:t>
            </a:r>
          </a:p>
          <a:p>
            <a:pPr>
              <a:defRPr/>
            </a:pPr>
            <a:r>
              <a:rPr lang="en-US" dirty="0">
                <a:cs typeface="+mn-cs"/>
              </a:rPr>
              <a:t>      </a:t>
            </a:r>
            <a:r>
              <a:rPr lang="en-US" dirty="0" smtClean="0">
                <a:cs typeface="+mn-cs"/>
              </a:rPr>
              <a:t>}    }   }</a:t>
            </a:r>
            <a:endParaRPr lang="en-US" dirty="0">
              <a:cs typeface="+mn-cs"/>
            </a:endParaRPr>
          </a:p>
        </p:txBody>
      </p:sp>
    </p:spTree>
    <p:extLst>
      <p:ext uri="{BB962C8B-B14F-4D97-AF65-F5344CB8AC3E}">
        <p14:creationId xmlns:p14="http://schemas.microsoft.com/office/powerpoint/2010/main" val="47754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D269CF62-B177-D342-9330-AFB2EE05D99F}" type="slidenum">
              <a:rPr lang="en-US"/>
              <a:pPr/>
              <a:t>84</a:t>
            </a:fld>
            <a:endParaRPr lang="en-US"/>
          </a:p>
        </p:txBody>
      </p:sp>
      <p:sp>
        <p:nvSpPr>
          <p:cNvPr id="373762" name="Rectangle 2"/>
          <p:cNvSpPr>
            <a:spLocks noGrp="1" noChangeArrowheads="1"/>
          </p:cNvSpPr>
          <p:nvPr>
            <p:ph type="title"/>
          </p:nvPr>
        </p:nvSpPr>
        <p:spPr>
          <a:xfrm>
            <a:off x="152400" y="152400"/>
            <a:ext cx="8839200" cy="685800"/>
          </a:xfrm>
          <a:noFill/>
          <a:ln/>
        </p:spPr>
        <p:txBody>
          <a:bodyPr/>
          <a:lstStyle/>
          <a:p>
            <a:r>
              <a:rPr lang="en-US">
                <a:cs typeface="Times New Roman" charset="0"/>
              </a:rPr>
              <a:t>The Timer Class</a:t>
            </a:r>
            <a:r>
              <a:rPr lang="en-US"/>
              <a:t> </a:t>
            </a:r>
          </a:p>
        </p:txBody>
      </p:sp>
      <p:sp>
        <p:nvSpPr>
          <p:cNvPr id="373763" name="Rectangle 3"/>
          <p:cNvSpPr>
            <a:spLocks noGrp="1" noChangeArrowheads="1"/>
          </p:cNvSpPr>
          <p:nvPr>
            <p:ph type="body" idx="1"/>
          </p:nvPr>
        </p:nvSpPr>
        <p:spPr>
          <a:xfrm>
            <a:off x="228600" y="990600"/>
            <a:ext cx="8915400" cy="1295400"/>
          </a:xfrm>
          <a:noFill/>
          <a:ln/>
        </p:spPr>
        <p:txBody>
          <a:bodyPr>
            <a:normAutofit fontScale="92500" lnSpcReduction="10000"/>
          </a:bodyPr>
          <a:lstStyle/>
          <a:p>
            <a:pPr marL="0" indent="0">
              <a:lnSpc>
                <a:spcPct val="120000"/>
              </a:lnSpc>
              <a:spcAft>
                <a:spcPts val="1200"/>
              </a:spcAft>
              <a:buFont typeface="Monotype Sorts" charset="0"/>
              <a:buNone/>
            </a:pPr>
            <a:r>
              <a:rPr lang="en-US" sz="2400">
                <a:cs typeface="Times New Roman" charset="0"/>
              </a:rPr>
              <a:t>Some non-GUI components can fire events. The </a:t>
            </a:r>
            <a:r>
              <a:rPr lang="en-US" sz="2400" u="sng">
                <a:cs typeface="Times New Roman" charset="0"/>
              </a:rPr>
              <a:t>javax.swing.Timer</a:t>
            </a:r>
            <a:r>
              <a:rPr lang="en-US" sz="2400">
                <a:cs typeface="Times New Roman" charset="0"/>
              </a:rPr>
              <a:t> class is a source component that fires an </a:t>
            </a:r>
            <a:r>
              <a:rPr lang="en-US" sz="2400" u="sng">
                <a:cs typeface="Times New Roman" charset="0"/>
              </a:rPr>
              <a:t>ActionEvent</a:t>
            </a:r>
            <a:r>
              <a:rPr lang="en-US" sz="2400">
                <a:cs typeface="Times New Roman" charset="0"/>
              </a:rPr>
              <a:t> at a predefined rate.</a:t>
            </a:r>
            <a:endParaRPr lang="en-US" sz="2800">
              <a:cs typeface="Courier New" charset="0"/>
            </a:endParaRPr>
          </a:p>
        </p:txBody>
      </p:sp>
      <p:sp>
        <p:nvSpPr>
          <p:cNvPr id="373766" name="Rectangle 6"/>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373765" name="Object 5"/>
          <p:cNvGraphicFramePr>
            <a:graphicFrameLocks noChangeAspect="1"/>
          </p:cNvGraphicFramePr>
          <p:nvPr/>
        </p:nvGraphicFramePr>
        <p:xfrm>
          <a:off x="1600200" y="2057400"/>
          <a:ext cx="6934200" cy="2316163"/>
        </p:xfrm>
        <a:graphic>
          <a:graphicData uri="http://schemas.openxmlformats.org/presentationml/2006/ole">
            <mc:AlternateContent xmlns:mc="http://schemas.openxmlformats.org/markup-compatibility/2006">
              <mc:Choice xmlns:v="urn:schemas-microsoft-com:vml" Requires="v">
                <p:oleObj spid="_x0000_s26629" name="Picture" r:id="rId4" imgW="4163568" imgH="1385316" progId="Word.Picture.8">
                  <p:embed/>
                </p:oleObj>
              </mc:Choice>
              <mc:Fallback>
                <p:oleObj name="Picture" r:id="rId4" imgW="4163568" imgH="138531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57400"/>
                        <a:ext cx="6934200" cy="2316163"/>
                      </a:xfrm>
                      <a:prstGeom prst="rect">
                        <a:avLst/>
                      </a:prstGeom>
                      <a:solidFill>
                        <a:schemeClr val="tx1"/>
                      </a:solidFill>
                    </p:spPr>
                  </p:pic>
                </p:oleObj>
              </mc:Fallback>
            </mc:AlternateContent>
          </a:graphicData>
        </a:graphic>
      </p:graphicFrame>
      <p:sp>
        <p:nvSpPr>
          <p:cNvPr id="373767" name="Rectangle 7"/>
          <p:cNvSpPr>
            <a:spLocks noChangeArrowheads="1"/>
          </p:cNvSpPr>
          <p:nvPr/>
        </p:nvSpPr>
        <p:spPr bwMode="auto">
          <a:xfrm>
            <a:off x="228600" y="4419600"/>
            <a:ext cx="89154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nSpc>
                <a:spcPct val="120000"/>
              </a:lnSpc>
              <a:spcBef>
                <a:spcPct val="20000"/>
              </a:spcBef>
              <a:spcAft>
                <a:spcPts val="1200"/>
              </a:spcAft>
              <a:buClr>
                <a:schemeClr val="tx2"/>
              </a:buClr>
              <a:buSzPct val="75000"/>
              <a:buFont typeface="Monotype Sorts" charset="0"/>
              <a:buNone/>
            </a:pPr>
            <a:r>
              <a:rPr lang="en-US">
                <a:cs typeface="Times New Roman" charset="0"/>
              </a:rPr>
              <a:t>The </a:t>
            </a:r>
            <a:r>
              <a:rPr lang="en-US" u="sng">
                <a:cs typeface="Times New Roman" charset="0"/>
              </a:rPr>
              <a:t>Timer</a:t>
            </a:r>
            <a:r>
              <a:rPr lang="en-US">
                <a:cs typeface="Times New Roman" charset="0"/>
              </a:rPr>
              <a:t> class can be used to control animations. For example, you can use it to display a moving message.</a:t>
            </a:r>
            <a:endParaRPr lang="en-US" sz="2800">
              <a:cs typeface="Courier New" charset="0"/>
            </a:endParaRPr>
          </a:p>
        </p:txBody>
      </p:sp>
      <p:sp>
        <p:nvSpPr>
          <p:cNvPr id="373768" name="AutoShape 8">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6" action="ppaction://program"/>
              </a:rPr>
              <a:t>AnimationDemo</a:t>
            </a:r>
            <a:endParaRPr lang="en-US">
              <a:solidFill>
                <a:schemeClr val="accent1"/>
              </a:solidFill>
            </a:endParaRPr>
          </a:p>
        </p:txBody>
      </p:sp>
      <p:sp>
        <p:nvSpPr>
          <p:cNvPr id="373769" name="AutoShape 9">
            <a:hlinkClick r:id="rId7"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73770" name="AutoShape 10">
            <a:hlinkClick r:id="rId8" highlightClick="1"/>
          </p:cNvPr>
          <p:cNvSpPr>
            <a:spLocks noChangeArrowheads="1"/>
          </p:cNvSpPr>
          <p:nvPr/>
        </p:nvSpPr>
        <p:spPr bwMode="auto">
          <a:xfrm>
            <a:off x="2286000" y="57912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90113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8E93FC1-87E9-744F-A682-0F6AF66206A1}" type="slidenum">
              <a:rPr lang="en-US"/>
              <a:pPr/>
              <a:t>85</a:t>
            </a:fld>
            <a:endParaRPr lang="en-US"/>
          </a:p>
        </p:txBody>
      </p:sp>
      <p:sp>
        <p:nvSpPr>
          <p:cNvPr id="379906" name="Rectangle 2"/>
          <p:cNvSpPr>
            <a:spLocks noGrp="1" noChangeArrowheads="1"/>
          </p:cNvSpPr>
          <p:nvPr>
            <p:ph type="title"/>
          </p:nvPr>
        </p:nvSpPr>
        <p:spPr>
          <a:xfrm>
            <a:off x="152400" y="152400"/>
            <a:ext cx="8839200" cy="685800"/>
          </a:xfrm>
          <a:noFill/>
          <a:ln/>
        </p:spPr>
        <p:txBody>
          <a:bodyPr/>
          <a:lstStyle/>
          <a:p>
            <a:r>
              <a:rPr lang="en-US">
                <a:cs typeface="Times New Roman" charset="0"/>
              </a:rPr>
              <a:t>Clock Animation</a:t>
            </a:r>
            <a:r>
              <a:rPr lang="en-US"/>
              <a:t> </a:t>
            </a:r>
          </a:p>
        </p:txBody>
      </p:sp>
      <p:sp>
        <p:nvSpPr>
          <p:cNvPr id="379907" name="Rectangle 3"/>
          <p:cNvSpPr>
            <a:spLocks noGrp="1" noChangeArrowheads="1"/>
          </p:cNvSpPr>
          <p:nvPr>
            <p:ph type="body" idx="1"/>
          </p:nvPr>
        </p:nvSpPr>
        <p:spPr>
          <a:xfrm>
            <a:off x="228600" y="1371600"/>
            <a:ext cx="8686800" cy="3505200"/>
          </a:xfrm>
          <a:noFill/>
          <a:ln/>
        </p:spPr>
        <p:txBody>
          <a:bodyPr>
            <a:normAutofit lnSpcReduction="10000"/>
          </a:bodyPr>
          <a:lstStyle/>
          <a:p>
            <a:pPr marL="0" indent="0">
              <a:lnSpc>
                <a:spcPct val="120000"/>
              </a:lnSpc>
              <a:spcAft>
                <a:spcPts val="1200"/>
              </a:spcAft>
              <a:buFont typeface="Monotype Sorts" charset="0"/>
              <a:buNone/>
            </a:pPr>
            <a:r>
              <a:rPr lang="en-US" sz="2800">
                <a:cs typeface="Courier New" charset="0"/>
              </a:rPr>
              <a:t>In Chapter 13, you drew a </a:t>
            </a:r>
            <a:r>
              <a:rPr lang="en-US" sz="2800" u="sng">
                <a:cs typeface="Courier New" charset="0"/>
              </a:rPr>
              <a:t>StillClock</a:t>
            </a:r>
            <a:r>
              <a:rPr lang="en-US" sz="2800">
                <a:cs typeface="Courier New" charset="0"/>
              </a:rPr>
              <a:t> to show the current time. The clock does not tick after it is displayed. What can you do to make the clock display a new current time every second? The key to making the clock tick is to repaint it every second with a new current time. You can use a timer to control how to repaint the clock. </a:t>
            </a:r>
          </a:p>
        </p:txBody>
      </p:sp>
      <p:sp>
        <p:nvSpPr>
          <p:cNvPr id="379909" name="Rectangle 5"/>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79912" name="AutoShape 8">
            <a:hlinkClick r:id="" action="ppaction://noaction" highlightClick="1"/>
          </p:cNvPr>
          <p:cNvSpPr>
            <a:spLocks noChangeArrowheads="1"/>
          </p:cNvSpPr>
          <p:nvPr/>
        </p:nvSpPr>
        <p:spPr bwMode="auto">
          <a:xfrm>
            <a:off x="2895600" y="5181600"/>
            <a:ext cx="30480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charset="0"/>
                <a:hlinkClick r:id="rId3" action="ppaction://program"/>
              </a:rPr>
              <a:t>ClockAnimation</a:t>
            </a:r>
            <a:endParaRPr lang="en-US">
              <a:solidFill>
                <a:schemeClr val="accent1"/>
              </a:solidFill>
            </a:endParaRPr>
          </a:p>
        </p:txBody>
      </p:sp>
      <p:sp>
        <p:nvSpPr>
          <p:cNvPr id="379913" name="AutoShape 9">
            <a:hlinkClick r:id="rId4" action="ppaction://program" highlightClick="1"/>
          </p:cNvPr>
          <p:cNvSpPr>
            <a:spLocks noChangeArrowheads="1"/>
          </p:cNvSpPr>
          <p:nvPr/>
        </p:nvSpPr>
        <p:spPr bwMode="auto">
          <a:xfrm>
            <a:off x="6553200" y="5181600"/>
            <a:ext cx="2133600" cy="4572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379915" name="AutoShape 11">
            <a:hlinkClick r:id="rId5" highlightClick="1"/>
          </p:cNvPr>
          <p:cNvSpPr>
            <a:spLocks noChangeArrowheads="1"/>
          </p:cNvSpPr>
          <p:nvPr/>
        </p:nvSpPr>
        <p:spPr bwMode="auto">
          <a:xfrm>
            <a:off x="2362200" y="5181600"/>
            <a:ext cx="468313" cy="576263"/>
          </a:xfrm>
          <a:prstGeom prst="actionButtonDocumen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43289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EECECC-FF08-415E-BB4D-936B246D7DCE}" type="slidenum">
              <a:rPr lang="en-US" altLang="en-US" sz="1400"/>
              <a:pPr>
                <a:spcBef>
                  <a:spcPct val="0"/>
                </a:spcBef>
                <a:buClrTx/>
                <a:buSzTx/>
                <a:buFontTx/>
                <a:buNone/>
              </a:pPr>
              <a:t>9</a:t>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E9ABF6D-D3FF-4F51-87F7-86D5D65913BC}" type="slidenum">
              <a:rPr lang="en-US" altLang="en-US" sz="1400"/>
              <a:pPr algn="r">
                <a:spcBef>
                  <a:spcPct val="0"/>
                </a:spcBef>
                <a:buClrTx/>
                <a:buSzTx/>
                <a:buFontTx/>
                <a:buNone/>
              </a:pPr>
              <a:t>9</a:t>
            </a:fld>
            <a:endParaRPr lang="en-US" altLang="en-US" sz="1400"/>
          </a:p>
        </p:txBody>
      </p:sp>
      <p:sp>
        <p:nvSpPr>
          <p:cNvPr id="8196" name="Rectangle 2"/>
          <p:cNvSpPr>
            <a:spLocks noGrp="1" noChangeArrowheads="1"/>
          </p:cNvSpPr>
          <p:nvPr>
            <p:ph type="title" idx="4294967295"/>
          </p:nvPr>
        </p:nvSpPr>
        <p:spPr>
          <a:xfrm>
            <a:off x="1371600" y="381000"/>
            <a:ext cx="7108825" cy="685800"/>
          </a:xfrm>
        </p:spPr>
        <p:txBody>
          <a:bodyPr/>
          <a:lstStyle/>
          <a:p>
            <a:r>
              <a:rPr lang="en-US" altLang="en-US" sz="4000" smtClean="0"/>
              <a:t>Handling GUI Events</a:t>
            </a:r>
            <a:endParaRPr lang="en-US" altLang="en-US" sz="4000" smtClean="0">
              <a:solidFill>
                <a:schemeClr val="tx1"/>
              </a:solidFill>
              <a:latin typeface="Book Antiqua" panose="02040602050305030304" pitchFamily="18" charset="0"/>
              <a:hlinkClick r:id="rId2" action="ppaction://program"/>
            </a:endParaRPr>
          </a:p>
        </p:txBody>
      </p:sp>
      <p:sp>
        <p:nvSpPr>
          <p:cNvPr id="8197" name="Rectangle 3"/>
          <p:cNvSpPr>
            <a:spLocks noGrp="1" noChangeArrowheads="1"/>
          </p:cNvSpPr>
          <p:nvPr>
            <p:ph type="body" idx="4294967295"/>
          </p:nvPr>
        </p:nvSpPr>
        <p:spPr>
          <a:xfrm>
            <a:off x="381000" y="1524000"/>
            <a:ext cx="8458200" cy="1905000"/>
          </a:xfrm>
        </p:spPr>
        <p:txBody>
          <a:bodyPr/>
          <a:lstStyle/>
          <a:p>
            <a:pPr>
              <a:buFont typeface="Monotype Sorts"/>
              <a:buNone/>
            </a:pPr>
            <a:r>
              <a:rPr lang="en-US" altLang="en-US" sz="3400" smtClean="0"/>
              <a:t>Source object (e.g., button)</a:t>
            </a:r>
          </a:p>
          <a:p>
            <a:pPr>
              <a:buFont typeface="Monotype Sorts"/>
              <a:buNone/>
            </a:pPr>
            <a:r>
              <a:rPr lang="en-US" altLang="en-US" sz="3400" smtClean="0"/>
              <a:t>Listener object contains a method for processing the event.</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7899400" cy="167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82870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144</TotalTime>
  <Words>4561</Words>
  <Application>Microsoft Office PowerPoint</Application>
  <PresentationFormat>On-screen Show (4:3)</PresentationFormat>
  <Paragraphs>668</Paragraphs>
  <Slides>85</Slides>
  <Notes>12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85</vt:i4>
      </vt:variant>
    </vt:vector>
  </HeadingPairs>
  <TitlesOfParts>
    <vt:vector size="103" baseType="lpstr">
      <vt:lpstr>MS PGothic</vt:lpstr>
      <vt:lpstr>SimSun</vt:lpstr>
      <vt:lpstr>Arial</vt:lpstr>
      <vt:lpstr>Book Antiqua</vt:lpstr>
      <vt:lpstr>Calibri</vt:lpstr>
      <vt:lpstr>Courier</vt:lpstr>
      <vt:lpstr>Courier New</vt:lpstr>
      <vt:lpstr>Forte</vt:lpstr>
      <vt:lpstr>Franklin Gothic Medium</vt:lpstr>
      <vt:lpstr>Monotype Sorts</vt:lpstr>
      <vt:lpstr>News Gothic MT</vt:lpstr>
      <vt:lpstr>Times New Roman</vt:lpstr>
      <vt:lpstr>Wingdings</vt:lpstr>
      <vt:lpstr>Wingdings 2</vt:lpstr>
      <vt:lpstr>Breeze</vt:lpstr>
      <vt:lpstr>Picture</vt:lpstr>
      <vt:lpstr>Bitmap Image</vt:lpstr>
      <vt:lpstr>Microsoft Word Picture</vt:lpstr>
      <vt:lpstr>PowerPoint Presentation</vt:lpstr>
      <vt:lpstr>Motivations</vt:lpstr>
      <vt:lpstr>Topics </vt:lpstr>
      <vt:lpstr>Procedural vs. Event-Driven Programming</vt:lpstr>
      <vt:lpstr>The Trinity of GUI Elements</vt:lpstr>
      <vt:lpstr>Components</vt:lpstr>
      <vt:lpstr>GUI Elements</vt:lpstr>
      <vt:lpstr>GUI Elements</vt:lpstr>
      <vt:lpstr>Handling GUI Events</vt:lpstr>
      <vt:lpstr>Taste of Event-Driven Programming</vt:lpstr>
      <vt:lpstr>Trace Execution</vt:lpstr>
      <vt:lpstr>Trace Execution</vt:lpstr>
      <vt:lpstr>Trace Execution</vt:lpstr>
      <vt:lpstr>Events</vt:lpstr>
      <vt:lpstr>Event Classes</vt:lpstr>
      <vt:lpstr>Event Information</vt:lpstr>
      <vt:lpstr>Selected User Actions and Handlers</vt:lpstr>
      <vt:lpstr>The Delegation Model</vt:lpstr>
      <vt:lpstr>The Delegation Model: Example</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Anonymous Inner Classes (cont.)</vt:lpstr>
      <vt:lpstr>Simplifying Event Handing Using Lambda Expressions</vt:lpstr>
      <vt:lpstr>Basic Syntax for a Lambda Expression</vt:lpstr>
      <vt:lpstr>Single Abstract Method Interface (SAM)</vt:lpstr>
      <vt:lpstr>Problem: Loan Calculator</vt:lpstr>
      <vt:lpstr>MouseEvent</vt:lpstr>
      <vt:lpstr>The KeyEvent Class</vt:lpstr>
      <vt:lpstr>The KeyCode Constants</vt:lpstr>
      <vt:lpstr>Example: Control Circle with Mouse and Key</vt:lpstr>
      <vt:lpstr>Listeners for Observable Objects</vt:lpstr>
      <vt:lpstr>Animation </vt:lpstr>
      <vt:lpstr>PathTransition</vt:lpstr>
      <vt:lpstr>FadeTransition</vt:lpstr>
      <vt:lpstr>Timeline</vt:lpstr>
      <vt:lpstr>Clock Animation</vt:lpstr>
      <vt:lpstr>Case Study: Bouncing Ball</vt:lpstr>
      <vt:lpstr>Old School material</vt:lpstr>
      <vt:lpstr>Push Counter Application</vt:lpstr>
      <vt:lpstr>PowerPoint Presentation</vt:lpstr>
      <vt:lpstr>Events</vt:lpstr>
      <vt:lpstr>Event Classes</vt:lpstr>
      <vt:lpstr>Event Information</vt:lpstr>
      <vt:lpstr>Selected User Actions</vt:lpstr>
      <vt:lpstr>The Delegation Model</vt:lpstr>
      <vt:lpstr>The Delegation Model: Adding a Listener to a Component </vt:lpstr>
      <vt:lpstr>Selected Event Handlers </vt:lpstr>
      <vt:lpstr>Example: First Version for ControlCircle (no listeners)</vt:lpstr>
      <vt:lpstr>Example: Second Version for ControlCircle (with listener for Enlarge)</vt:lpstr>
      <vt:lpstr>Inner Class Listeners</vt:lpstr>
      <vt:lpstr>Inner Classes (cont.)</vt:lpstr>
      <vt:lpstr>Inner Classes (cont.)</vt:lpstr>
      <vt:lpstr>Anonymous Inner Classes</vt:lpstr>
      <vt:lpstr>Anonymous Inner Classes</vt:lpstr>
      <vt:lpstr>Alternative Ways of Defining Listener Classes </vt:lpstr>
      <vt:lpstr>Alternative Ways of Defining Listener Classes </vt:lpstr>
      <vt:lpstr>Problem: Loan Calculator</vt:lpstr>
      <vt:lpstr>Mouse and Key Events</vt:lpstr>
      <vt:lpstr>Mouse Events</vt:lpstr>
      <vt:lpstr>Coordinates Application</vt:lpstr>
      <vt:lpstr>PowerPoint Presentation</vt:lpstr>
      <vt:lpstr>MouseEvent</vt:lpstr>
      <vt:lpstr>Example: Moving Message Using Mouse</vt:lpstr>
      <vt:lpstr>Handling Mouse Events</vt:lpstr>
      <vt:lpstr>Extending Adapter Classes</vt:lpstr>
      <vt:lpstr>Extending Adapter Classes</vt:lpstr>
      <vt:lpstr>Key Events</vt:lpstr>
      <vt:lpstr>Handling Keyboard Events</vt:lpstr>
      <vt:lpstr>The KeyEvent Class</vt:lpstr>
      <vt:lpstr>The KeyEvent Class, cont.</vt:lpstr>
      <vt:lpstr>Example: Keyboard Events Demo</vt:lpstr>
      <vt:lpstr>Timers</vt:lpstr>
      <vt:lpstr>Rebound Application</vt:lpstr>
      <vt:lpstr>PowerPoint Presentation</vt:lpstr>
      <vt:lpstr>PowerPoint Presentation</vt:lpstr>
      <vt:lpstr>PowerPoint Presentation</vt:lpstr>
      <vt:lpstr>The Timer Class </vt:lpstr>
      <vt:lpstr>Clock Animation </vt:lpstr>
    </vt:vector>
  </TitlesOfParts>
  <Company>UMBC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Tate Redding</dc:creator>
  <cp:lastModifiedBy>Tate Redding</cp:lastModifiedBy>
  <cp:revision>13</cp:revision>
  <dcterms:created xsi:type="dcterms:W3CDTF">2014-02-25T17:15:29Z</dcterms:created>
  <dcterms:modified xsi:type="dcterms:W3CDTF">2015-04-23T17:13:21Z</dcterms:modified>
</cp:coreProperties>
</file>