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8" r:id="rId1"/>
  </p:sldMasterIdLst>
  <p:notesMasterIdLst>
    <p:notesMasterId r:id="rId35"/>
  </p:notesMasterIdLst>
  <p:handoutMasterIdLst>
    <p:handoutMasterId r:id="rId36"/>
  </p:handoutMasterIdLst>
  <p:sldIdLst>
    <p:sldId id="323" r:id="rId2"/>
    <p:sldId id="589" r:id="rId3"/>
    <p:sldId id="581" r:id="rId4"/>
    <p:sldId id="577" r:id="rId5"/>
    <p:sldId id="335" r:id="rId6"/>
    <p:sldId id="591" r:id="rId7"/>
    <p:sldId id="592" r:id="rId8"/>
    <p:sldId id="593" r:id="rId9"/>
    <p:sldId id="590" r:id="rId10"/>
    <p:sldId id="595" r:id="rId11"/>
    <p:sldId id="596" r:id="rId12"/>
    <p:sldId id="597" r:id="rId13"/>
    <p:sldId id="598" r:id="rId14"/>
    <p:sldId id="599" r:id="rId15"/>
    <p:sldId id="594" r:id="rId16"/>
    <p:sldId id="600" r:id="rId17"/>
    <p:sldId id="601" r:id="rId18"/>
    <p:sldId id="602" r:id="rId19"/>
    <p:sldId id="340" r:id="rId20"/>
    <p:sldId id="553" r:id="rId21"/>
    <p:sldId id="542" r:id="rId22"/>
    <p:sldId id="520" r:id="rId23"/>
    <p:sldId id="562" r:id="rId24"/>
    <p:sldId id="582" r:id="rId25"/>
    <p:sldId id="584" r:id="rId26"/>
    <p:sldId id="396" r:id="rId27"/>
    <p:sldId id="603" r:id="rId28"/>
    <p:sldId id="604" r:id="rId29"/>
    <p:sldId id="605" r:id="rId30"/>
    <p:sldId id="607" r:id="rId31"/>
    <p:sldId id="608" r:id="rId32"/>
    <p:sldId id="609" r:id="rId33"/>
    <p:sldId id="61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9" autoAdjust="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6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280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7F79C614-C888-475B-9E5C-9A6D816A0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154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AB8F78-560C-49AE-A405-EF3B3976249E}" type="slidenum">
              <a:rPr lang="en-US" altLang="en-US" sz="1000"/>
              <a:pPr/>
              <a:t>1</a:t>
            </a:fld>
            <a:endParaRPr lang="en-US" altLang="en-US" sz="1000"/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266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DC2A6E-D9CB-47E5-AE54-F52FF10B3AAC}" type="slidenum">
              <a:rPr lang="en-US" altLang="en-US" sz="1000"/>
              <a:pPr/>
              <a:t>10</a:t>
            </a:fld>
            <a:endParaRPr lang="en-US" altLang="en-US" sz="100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710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CAF9E0-B6EB-4974-AF76-BB987148F34E}" type="slidenum">
              <a:rPr lang="en-US" altLang="en-US" sz="1000"/>
              <a:pPr/>
              <a:t>11</a:t>
            </a:fld>
            <a:endParaRPr lang="en-US" altLang="en-US" sz="100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2655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CFAF4F-A27B-49E3-A2C5-CAC6CAEE3C9E}" type="slidenum">
              <a:rPr lang="en-US" altLang="en-US" sz="1000"/>
              <a:pPr/>
              <a:t>12</a:t>
            </a:fld>
            <a:endParaRPr lang="en-US" altLang="en-US" sz="100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880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CB2CD1-1924-4AD2-942D-064AA1F7EE57}" type="slidenum">
              <a:rPr lang="en-US" altLang="en-US" sz="1000"/>
              <a:pPr/>
              <a:t>13</a:t>
            </a:fld>
            <a:endParaRPr lang="en-US" altLang="en-US" sz="100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9845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6A8615-3688-47C2-8289-D27C5D9FE541}" type="slidenum">
              <a:rPr lang="en-US" altLang="en-US" sz="1000"/>
              <a:pPr/>
              <a:t>14</a:t>
            </a:fld>
            <a:endParaRPr lang="en-US" altLang="en-US" sz="100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0970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4B04CC-8BC9-4A83-9209-715840198690}" type="slidenum">
              <a:rPr lang="en-US" altLang="en-US" sz="1000"/>
              <a:pPr/>
              <a:t>15</a:t>
            </a:fld>
            <a:endParaRPr lang="en-US" altLang="en-US" sz="100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5535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5553A0-75E7-497C-99A8-926438F7FB59}" type="slidenum">
              <a:rPr lang="en-US" altLang="en-US" sz="1000"/>
              <a:pPr/>
              <a:t>16</a:t>
            </a:fld>
            <a:endParaRPr lang="en-US" altLang="en-US" sz="100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0243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96453B-7FF6-4580-B729-9935ED8F330E}" type="slidenum">
              <a:rPr lang="en-US" altLang="en-US" sz="1000"/>
              <a:pPr/>
              <a:t>17</a:t>
            </a:fld>
            <a:endParaRPr lang="en-US" altLang="en-US" sz="100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0375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6093B2-718B-4EF2-ADBF-E3A8ADDA6D89}" type="slidenum">
              <a:rPr lang="en-US" altLang="en-US" sz="1000"/>
              <a:pPr/>
              <a:t>18</a:t>
            </a:fld>
            <a:endParaRPr lang="en-US" altLang="en-US" sz="100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0122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E4EC3D-AC20-4D82-956A-EC3D9C2645AF}" type="slidenum">
              <a:rPr lang="en-US" altLang="en-US" sz="1000"/>
              <a:pPr/>
              <a:t>19</a:t>
            </a:fld>
            <a:endParaRPr lang="en-US" altLang="en-US" sz="1000"/>
          </a:p>
        </p:txBody>
      </p:sp>
      <p:sp>
        <p:nvSpPr>
          <p:cNvPr id="40963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185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79C614-C888-475B-9E5C-9A6D816A0F4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146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D6B106-B15F-4EC8-9A3D-E8A40B5D4F6E}" type="slidenum">
              <a:rPr lang="en-US" altLang="en-US" sz="1000"/>
              <a:pPr/>
              <a:t>20</a:t>
            </a:fld>
            <a:endParaRPr lang="en-US" altLang="en-US" sz="100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1370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7943B5-8947-4CFB-B246-2F4F18831FA1}" type="slidenum">
              <a:rPr lang="en-US" altLang="en-US" sz="1000"/>
              <a:pPr/>
              <a:t>21</a:t>
            </a:fld>
            <a:endParaRPr lang="en-US" altLang="en-US" sz="100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2317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2350E2-7AC1-42DE-BC84-C5043B899ED4}" type="slidenum">
              <a:rPr lang="en-US" altLang="en-US" sz="1000"/>
              <a:pPr/>
              <a:t>22</a:t>
            </a:fld>
            <a:endParaRPr lang="en-US" altLang="en-US" sz="100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1229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CF3323-E98F-44E6-8581-30BD87C185B6}" type="slidenum">
              <a:rPr lang="en-US" altLang="en-US" sz="1000"/>
              <a:pPr/>
              <a:t>23</a:t>
            </a:fld>
            <a:endParaRPr lang="en-US" altLang="en-US" sz="100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2859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AB9902-6341-4DC5-85EE-7D96D541E90B}" type="slidenum">
              <a:rPr lang="en-US" altLang="en-US" sz="1000"/>
              <a:pPr/>
              <a:t>24</a:t>
            </a:fld>
            <a:endParaRPr lang="en-US" altLang="en-US" sz="100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3510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C6949F-799C-498F-A9FE-7905CD42A295}" type="slidenum">
              <a:rPr lang="en-US" altLang="en-US" sz="1000"/>
              <a:pPr/>
              <a:t>25</a:t>
            </a:fld>
            <a:endParaRPr lang="en-US" altLang="en-US" sz="10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4966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67F01C-6C01-4D40-93A0-A93A5C2EC902}" type="slidenum">
              <a:rPr lang="en-US" altLang="en-US" sz="1000"/>
              <a:pPr/>
              <a:t>26</a:t>
            </a:fld>
            <a:endParaRPr lang="en-US" altLang="en-US" sz="10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3363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973938-8367-4DEF-BB9C-7858D9AF75A7}" type="slidenum">
              <a:rPr lang="en-US" altLang="en-US" sz="1000"/>
              <a:pPr/>
              <a:t>29</a:t>
            </a:fld>
            <a:endParaRPr lang="en-US" altLang="en-US" sz="100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3008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775679-4165-4B71-BBB1-3BAAB9B7AF39}" type="slidenum">
              <a:rPr lang="en-US" altLang="en-US" sz="1000"/>
              <a:pPr/>
              <a:t>30</a:t>
            </a:fld>
            <a:endParaRPr lang="en-US" altLang="en-US" sz="100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5427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B2077A-FBAC-412F-9789-8CDA35BCBDDF}" type="slidenum">
              <a:rPr lang="en-US" altLang="en-US" sz="1000"/>
              <a:pPr/>
              <a:t>31</a:t>
            </a:fld>
            <a:endParaRPr lang="en-US" altLang="en-US" sz="100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986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E18121-DE29-4C4D-BD7C-694F8AB9E465}" type="slidenum">
              <a:rPr lang="en-US" altLang="en-US" sz="1000"/>
              <a:pPr/>
              <a:t>3</a:t>
            </a:fld>
            <a:endParaRPr lang="en-US" altLang="en-US" sz="1000"/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3226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37604F-4756-4298-940D-DA17B4CE87A9}" type="slidenum">
              <a:rPr lang="en-US" altLang="en-US" sz="1000"/>
              <a:pPr/>
              <a:t>32</a:t>
            </a:fld>
            <a:endParaRPr lang="en-US" altLang="en-US" sz="100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8585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70830C-3B9B-44DA-879D-B799B1AFD3C2}" type="slidenum">
              <a:rPr lang="en-US" altLang="en-US" sz="1000"/>
              <a:pPr/>
              <a:t>33</a:t>
            </a:fld>
            <a:endParaRPr lang="en-US" altLang="en-US" sz="1000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959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DADD8D-C58E-48C1-804D-A50C73ACB430}" type="slidenum">
              <a:rPr lang="en-US" altLang="en-US" sz="1000"/>
              <a:pPr/>
              <a:t>4</a:t>
            </a:fld>
            <a:endParaRPr lang="en-US" altLang="en-US" sz="1000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5781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9E4826-470D-4703-BAD3-2B540C770A84}" type="slidenum">
              <a:rPr lang="en-US" altLang="en-US" sz="1000"/>
              <a:pPr/>
              <a:t>5</a:t>
            </a:fld>
            <a:endParaRPr lang="en-US" altLang="en-US" sz="1000"/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229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1DB308-EB32-4BB4-88AD-9492FB2720C2}" type="slidenum">
              <a:rPr lang="en-US" altLang="en-US" sz="1000"/>
              <a:pPr/>
              <a:t>6</a:t>
            </a:fld>
            <a:endParaRPr lang="en-US" altLang="en-US" sz="100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8587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24333D-272C-457B-8B0D-3B97E8F6459F}" type="slidenum">
              <a:rPr lang="en-US" altLang="en-US" sz="1000"/>
              <a:pPr/>
              <a:t>7</a:t>
            </a:fld>
            <a:endParaRPr lang="en-US" altLang="en-US" sz="100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270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C7B160-E56C-4A5A-88F1-FC93E41E8F56}" type="slidenum">
              <a:rPr lang="en-US" altLang="en-US" sz="1000"/>
              <a:pPr/>
              <a:t>8</a:t>
            </a:fld>
            <a:endParaRPr lang="en-US" altLang="en-US" sz="100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9241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54BF35-06A7-43D7-8EF1-FB262BEE0996}" type="slidenum">
              <a:rPr lang="en-US" altLang="en-US" sz="1000"/>
              <a:pPr/>
              <a:t>9</a:t>
            </a:fld>
            <a:endParaRPr lang="en-US" altLang="en-US" sz="100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744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66697A8C-924D-4D2F-877E-25C4B700C7E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36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FFD115A6-B29A-438F-9F9B-903D26C959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2733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FFD115A6-B29A-438F-9F9B-903D26C959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5996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FFD115A6-B29A-438F-9F9B-903D26C959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32244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FFD115A6-B29A-438F-9F9B-903D26C959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0835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115A6-B29A-438F-9F9B-903D26C959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0818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115A6-B29A-438F-9F9B-903D26C959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5665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AFCCD-1F6B-425F-90AC-08117E48E6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28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AD3BD1F5-2C8B-48A0-B326-AFD30C6933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907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A2743-9F75-4AF4-B90F-142925F862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9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A2743-9F75-4AF4-B90F-142925F862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50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355D75AD-BB0C-40FB-8898-3A27CCEF07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28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B29CF-CA32-40DD-9B1E-15A5F51567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83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D24C28-8DE3-4B22-899C-EB68849396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58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8A3C5-BE06-43FB-9818-D552BF1C50A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19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795D6-8565-4D31-A1BF-BDECD8B0709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35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48040-890D-48F5-BFBB-79D6AD7EAAA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22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CAEC9-08A1-423F-A719-98453F6B685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13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D115A6-B29A-438F-9F9B-903D26C959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122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5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ml/CheckBoxDemo.ba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www.cs.armstrong.edu/liang/intro10e/html/CheckBoxDemo.html" TargetMode="External"/><Relationship Id="rId4" Type="http://schemas.openxmlformats.org/officeDocument/2006/relationships/hyperlink" Target="html/CheckBoxDemo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ml/RadioButtonDemo.bat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www.cs.armstrong.edu/liang/intro10e/html/RadioButtonDemo.html" TargetMode="External"/><Relationship Id="rId4" Type="http://schemas.openxmlformats.org/officeDocument/2006/relationships/hyperlink" Target="html/RadioButtonDemo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ml/TextFieldDemo.ba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www.cs.armstrong.edu/liang/intro10e/html/TextFieldDemo.html" TargetMode="External"/><Relationship Id="rId4" Type="http://schemas.openxmlformats.org/officeDocument/2006/relationships/hyperlink" Target="html/TextFieldDemo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ml/DescriptionPane.html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TextAreaDemo.html" TargetMode="External"/><Relationship Id="rId5" Type="http://schemas.openxmlformats.org/officeDocument/2006/relationships/hyperlink" Target="html/TextAreaDemo.html" TargetMode="External"/><Relationship Id="rId4" Type="http://schemas.openxmlformats.org/officeDocument/2006/relationships/hyperlink" Target="html/TextAreaDemo.bat" TargetMode="External"/><Relationship Id="rId9" Type="http://schemas.openxmlformats.org/officeDocument/2006/relationships/hyperlink" Target="http://www.cs.armstrong.edu/liang/intro10e/html/DescriptionPane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ml/ComboBoxDemo.ba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www.cs.armstrong.edu/liang/intro10e/html/ComboBoxDemo.html" TargetMode="External"/><Relationship Id="rId4" Type="http://schemas.openxmlformats.org/officeDocument/2006/relationships/hyperlink" Target="html/ComboBoxDemo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ml/ListViewDemo.ba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www.cs.armstrong.edu/liang/intro10e/html/ListViewDemo.html" TargetMode="External"/><Relationship Id="rId4" Type="http://schemas.openxmlformats.org/officeDocument/2006/relationships/hyperlink" Target="html/ListViewDemo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ml/ScrollBarDemo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www.cs.armstrong.edu/liang/intro10e/html/ScrollBarDemo.html" TargetMode="External"/><Relationship Id="rId4" Type="http://schemas.openxmlformats.org/officeDocument/2006/relationships/hyperlink" Target="html/ScrollBarDemo.ba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ml/SliderDemo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www.cs.armstrong.edu/liang/intro10e/html/SliderDemo.html" TargetMode="External"/><Relationship Id="rId4" Type="http://schemas.openxmlformats.org/officeDocument/2006/relationships/hyperlink" Target="html/SliderDemo.ba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hyperlink" Target="http://www.cs.armstrong.edu/liang/intro10e/html/BounceBallSlider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ml/BounceBallSlider.bat" TargetMode="External"/><Relationship Id="rId5" Type="http://schemas.openxmlformats.org/officeDocument/2006/relationships/hyperlink" Target="html/BounceBallSlider.html" TargetMode="Externa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ml/TicTacToe.bat" TargetMode="External"/><Relationship Id="rId2" Type="http://schemas.openxmlformats.org/officeDocument/2006/relationships/hyperlink" Target="html/TicTacTo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://www.cs.armstrong.edu/liang/intro9e/html/TicTacToe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ml/MediaDemo.html" TargetMode="Externa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www.cs.armstrong.edu/liang/intro10e/html/MediaDemo.html" TargetMode="External"/><Relationship Id="rId4" Type="http://schemas.openxmlformats.org/officeDocument/2006/relationships/hyperlink" Target="html/MediaDemo.bat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ml/FlagAnthem.html" TargetMode="Externa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www.cs.armstrong.edu/liang/intro10e/html/FlagAnthem.html" TargetMode="External"/><Relationship Id="rId4" Type="http://schemas.openxmlformats.org/officeDocument/2006/relationships/hyperlink" Target="html/FlagAnthem.ba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ml/LabelWithGraphic.bat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cs.armstrong.edu/liang/intro10e/html/LabelWithGraphic.html" TargetMode="External"/><Relationship Id="rId4" Type="http://schemas.openxmlformats.org/officeDocument/2006/relationships/hyperlink" Target="html/LabelWithGraphic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ml/ButtonDemo.ba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cs.armstrong.edu/liang/intro10e/html/ButtonDemo.html" TargetMode="External"/><Relationship Id="rId4" Type="http://schemas.openxmlformats.org/officeDocument/2006/relationships/hyperlink" Target="html/ButtonDemo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Chapter 16</a:t>
            </a:r>
            <a:br>
              <a:rPr lang="en-US" altLang="en-US" smtClean="0"/>
            </a:br>
            <a:r>
              <a:rPr lang="en-US" altLang="en-US" smtClean="0"/>
              <a:t>JavaFX UI Controls and Multimedia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64B351-C650-4F5D-AF8B-08462E17A56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100" name="Rectangle 11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1" name="Rectangle 13"/>
          <p:cNvSpPr>
            <a:spLocks noChangeArrowheads="1"/>
          </p:cNvSpPr>
          <p:nvPr/>
        </p:nvSpPr>
        <p:spPr bwMode="auto">
          <a:xfrm>
            <a:off x="0" y="2560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CheckBox Example</a:t>
            </a:r>
            <a:endParaRPr lang="en-US" altLang="en-US" sz="4200" smtClean="0"/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48A18D-B47B-4E81-AF2D-0F450DF91B2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1508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512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6689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CheckBoxDemo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514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15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543175"/>
            <a:ext cx="38957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RadioButton</a:t>
            </a:r>
            <a:endParaRPr lang="en-US" altLang="en-US" sz="420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58200" cy="1219200"/>
          </a:xfrm>
          <a:noFill/>
        </p:spPr>
        <p:txBody>
          <a:bodyPr>
            <a:normAutofit fontScale="85000" lnSpcReduction="20000"/>
          </a:bodyPr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Radio buttons, also known as </a:t>
            </a:r>
            <a:r>
              <a:rPr lang="en-US" altLang="en-US" sz="2400" i="1" smtClean="0"/>
              <a:t>option buttons</a:t>
            </a:r>
            <a:r>
              <a:rPr lang="en-US" altLang="en-US" sz="2400" smtClean="0"/>
              <a:t>, enable you to choose a single item from a group of choices. In appearance radio buttons resemble check boxes, but check boxes display a square that is either checked or blank, whereas radio buttons display a circle that is either filled (if selected) or blank (if not selected).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493086-0A85-4921-87DF-630164ECB22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3557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8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356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362200"/>
            <a:ext cx="85788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RadioButton Example</a:t>
            </a:r>
            <a:endParaRPr lang="en-US" altLang="en-US" sz="4200" smtClean="0"/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79A512-8BB7-4036-8A6E-9614462529D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5604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608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6689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RadioButtonDemo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610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56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543175"/>
            <a:ext cx="38957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5612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543175"/>
            <a:ext cx="42957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TextField</a:t>
            </a:r>
            <a:endParaRPr lang="en-US" altLang="en-US" sz="420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58200" cy="12192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 text field can be used to enter or display a string. </a:t>
            </a:r>
            <a:r>
              <a:rPr lang="en-US" altLang="en-US" sz="2400" b="1" smtClean="0"/>
              <a:t>TextField</a:t>
            </a:r>
            <a:r>
              <a:rPr lang="en-US" altLang="en-US" sz="2400" smtClean="0"/>
              <a:t> is a subclass of </a:t>
            </a:r>
            <a:r>
              <a:rPr lang="en-US" altLang="en-US" sz="2400" b="1" smtClean="0"/>
              <a:t>TextInputControl</a:t>
            </a:r>
            <a:r>
              <a:rPr lang="en-US" altLang="en-US" sz="2400" smtClean="0"/>
              <a:t>. 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164A19-E030-4A01-9BD1-ECEFDE96E92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7653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4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765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936750"/>
            <a:ext cx="881380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TextField Example</a:t>
            </a:r>
            <a:endParaRPr lang="en-US" altLang="en-US" sz="4200" smtClean="0"/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73B0F5-0734-4CA2-B2BC-5508EC12F2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9700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704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6689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TextFieldDemo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706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9707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42068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TextArea</a:t>
            </a:r>
            <a:endParaRPr lang="en-US" altLang="en-US" sz="420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458200" cy="6096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 </a:t>
            </a:r>
            <a:r>
              <a:rPr lang="en-US" altLang="en-US" sz="2400" b="1" smtClean="0"/>
              <a:t>TextArea</a:t>
            </a:r>
            <a:r>
              <a:rPr lang="en-US" altLang="en-US" sz="2400" smtClean="0"/>
              <a:t> enables the user to enter multiple lines of text.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D5DAA2-88A1-4974-BD68-23638241A26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1749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0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17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7013"/>
            <a:ext cx="8832850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049338"/>
            <a:ext cx="6778625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TextArea Example</a:t>
            </a:r>
            <a:endParaRPr lang="en-US" altLang="en-US" sz="4200" smtClean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A98200-E2A6-403B-B4DA-805CCD49A4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3797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3801" name="AutoShape 4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91661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88010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TextAreaDemo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803" name="AutoShape 12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3733800" y="58801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3380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2895600"/>
            <a:ext cx="55848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2006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8" action="ppaction://program"/>
              </a:rPr>
              <a:t>DescriptionPane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806" name="AutoShape 12">
            <a:hlinkClick r:id="rId9" highlightClick="1"/>
          </p:cNvPr>
          <p:cNvSpPr>
            <a:spLocks noChangeArrowheads="1"/>
          </p:cNvSpPr>
          <p:nvPr/>
        </p:nvSpPr>
        <p:spPr bwMode="auto">
          <a:xfrm>
            <a:off x="3733800" y="52006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ComboBox</a:t>
            </a:r>
            <a:endParaRPr lang="en-US" altLang="en-US" sz="420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513"/>
            <a:ext cx="8458200" cy="609600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 combo box, also known as a choice list or drop-down list, contains a list of items from which the user can choose.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CFB996-6537-4691-8E89-9F0D2E32528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5845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6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584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998663"/>
            <a:ext cx="879475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ComboBox Example</a:t>
            </a:r>
            <a:endParaRPr lang="en-US" altLang="en-US" sz="4200" smtClean="0"/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6D9C23-87DB-4017-AE2F-CA9D68E99C2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7892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7896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6689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ComboBoxDemo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898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9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6868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/>
              <a:buNone/>
            </a:pPr>
            <a:r>
              <a:rPr lang="en-US" altLang="en-US" sz="3300">
                <a:cs typeface="Times New Roman" panose="02020603050405020304" pitchFamily="18" charset="0"/>
              </a:rPr>
              <a:t>This example lets users view an image and a description of a country's flag by selecting the country from a combo box.</a:t>
            </a:r>
          </a:p>
        </p:txBody>
      </p:sp>
      <p:pic>
        <p:nvPicPr>
          <p:cNvPr id="3790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2895600"/>
            <a:ext cx="483076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ListView</a:t>
            </a:r>
            <a:endParaRPr lang="en-US" altLang="en-US" sz="420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762000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200" smtClean="0"/>
              <a:t>A </a:t>
            </a:r>
            <a:r>
              <a:rPr lang="en-US" altLang="en-US" sz="2200" i="1" smtClean="0"/>
              <a:t>list view</a:t>
            </a:r>
            <a:r>
              <a:rPr lang="en-US" altLang="en-US" sz="2200" smtClean="0"/>
              <a:t> is a component that performs basically the same function as a combo box, but it enables the user to choose a single value or multiple values.</a:t>
            </a:r>
            <a:r>
              <a:rPr lang="en-US" altLang="en-US" sz="2400" smtClean="0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7E7B2D-40CE-4E43-8550-9428426194D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9941" name="Rectangle 13"/>
          <p:cNvSpPr>
            <a:spLocks noChangeArrowheads="1"/>
          </p:cNvSpPr>
          <p:nvPr/>
        </p:nvSpPr>
        <p:spPr bwMode="auto">
          <a:xfrm>
            <a:off x="2024063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99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438400"/>
            <a:ext cx="91440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066800"/>
          </a:xfrm>
          <a:noFill/>
        </p:spPr>
        <p:txBody>
          <a:bodyPr/>
          <a:lstStyle/>
          <a:p>
            <a:r>
              <a:rPr lang="en-US" altLang="en-US" smtClean="0"/>
              <a:t>Motivations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51816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mtClean="0"/>
              <a:t>A graphical user interface (GUI) makes a system user-friendly and easy to use. Creating a GUI requires creativity and knowledge of how GUI components work. Since the GUI components in Java are very flexible and versatile, you can create a wide assortment of useful user interfaces.</a:t>
            </a:r>
          </a:p>
          <a:p>
            <a:pPr marL="0" indent="0">
              <a:buFont typeface="Monotype Sorts"/>
              <a:buNone/>
            </a:pPr>
            <a:endParaRPr lang="en-US" altLang="en-US" smtClean="0"/>
          </a:p>
          <a:p>
            <a:pPr marL="0" indent="0">
              <a:buFont typeface="Monotype Sorts"/>
              <a:buNone/>
            </a:pPr>
            <a:r>
              <a:rPr lang="en-US" altLang="en-US" smtClean="0"/>
              <a:t>Previous chapters briefly introduced several GUI components. This chapter introduces the frequently used GUI components in detail.</a:t>
            </a:r>
            <a:endParaRPr lang="en-US" altLang="en-US" sz="3600" smtClean="0"/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AE2B78-21C0-4725-9FE3-BFE77C79DD6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0" y="906463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0" y="2065338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0" y="3216275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  <a:noFill/>
        </p:spPr>
        <p:txBody>
          <a:bodyPr/>
          <a:lstStyle/>
          <a:p>
            <a:r>
              <a:rPr lang="en-US" altLang="en-US" smtClean="0">
                <a:latin typeface="Book Antiqua" panose="02040602050305030304" pitchFamily="18" charset="0"/>
              </a:rPr>
              <a:t>Example: Using ListView</a:t>
            </a:r>
            <a:r>
              <a:rPr lang="en-US" altLang="en-US" sz="4200" smtClean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3352800" cy="41910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3000" smtClean="0">
                <a:cs typeface="Times New Roman" panose="02020603050405020304" pitchFamily="18" charset="0"/>
              </a:rPr>
              <a:t>This example gives a program that lets users select countries in a list and display the flags of the selected countries in the labels</a:t>
            </a:r>
            <a:r>
              <a:rPr lang="en-US" altLang="en-US" sz="3000" smtClean="0"/>
              <a:t>.</a:t>
            </a:r>
            <a:r>
              <a:rPr lang="en-US" altLang="en-US" smtClean="0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0E5C68-2649-40BF-BC12-C49F401907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1989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029200" y="5715000"/>
            <a:ext cx="3276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43213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524000" y="5715000"/>
            <a:ext cx="3276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ListViewDemo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991" name="AutoShape 8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914400" y="56388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199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46213"/>
            <a:ext cx="51673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ScrollBar</a:t>
            </a:r>
            <a:endParaRPr lang="en-US" altLang="en-US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686800" cy="6858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Monotype Sorts"/>
              <a:buNone/>
            </a:pPr>
            <a:r>
              <a:rPr lang="en-US" altLang="en-US" sz="2000" smtClean="0"/>
              <a:t>A </a:t>
            </a:r>
            <a:r>
              <a:rPr lang="en-US" altLang="en-US" sz="2000" i="1" smtClean="0"/>
              <a:t>scroll bar</a:t>
            </a:r>
            <a:r>
              <a:rPr lang="en-US" altLang="en-US" sz="2000" smtClean="0"/>
              <a:t> is a control that enables the user to select from a range of values. The scrollbar appears in two styles: </a:t>
            </a:r>
            <a:r>
              <a:rPr lang="en-US" altLang="en-US" sz="2000" i="1" smtClean="0"/>
              <a:t>horizontal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vertical</a:t>
            </a:r>
            <a:r>
              <a:rPr lang="en-US" altLang="en-US" sz="2000" smtClean="0"/>
              <a:t>.</a:t>
            </a:r>
          </a:p>
        </p:txBody>
      </p:sp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E2D63E-A516-4869-9F1E-EBF3EE52DF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38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4404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8325"/>
            <a:ext cx="90678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 smtClean="0"/>
              <a:t>Scroll Bar Properties</a:t>
            </a: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CE8A95-A5C4-4F9C-89D5-955C374A4BE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500188"/>
            <a:ext cx="87249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 smtClean="0"/>
              <a:t>Example: Using Scrollbars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4114800" cy="4267200"/>
          </a:xfrm>
          <a:noFill/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Monotype Sorts"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This example uses horizontal and vertical scrollbars to control a message displayed on a panel. The horizontal scrollbar is used to move the message to the left or the right, and the vertical scrollbar to move it up and down. </a:t>
            </a: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C4CAE2-14C8-4BF0-B247-93DF6905D16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4505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19200" y="594360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ScrollBarDemo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134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181600" y="5943600"/>
            <a:ext cx="3657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48135" name="AutoShape 7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914400" y="56388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813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1447800"/>
            <a:ext cx="42338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Slider</a:t>
            </a:r>
            <a:endParaRPr lang="en-US" altLang="en-US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686800" cy="914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Monotype Sorts"/>
              <a:buNone/>
            </a:pPr>
            <a:r>
              <a:rPr lang="en-US" altLang="en-US" sz="2800" smtClean="0"/>
              <a:t>Slider is similar to ScrollBar, but Slider has more properties and can appear in many forms. </a:t>
            </a: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07E98A-B46D-4FBD-A45D-08E600A950E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2024063" y="1038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0183" name="Rectangle 9"/>
          <p:cNvSpPr>
            <a:spLocks noChangeArrowheads="1"/>
          </p:cNvSpPr>
          <p:nvPr/>
        </p:nvSpPr>
        <p:spPr bwMode="auto">
          <a:xfrm>
            <a:off x="0" y="1855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5018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057400"/>
            <a:ext cx="90678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 smtClean="0"/>
              <a:t>Example: Using Sliders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3886200" cy="2438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Monotype Sorts"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Rewrite the preceding program using the sliders to control a message displayed on a panel instead of using scroll bars. </a:t>
            </a: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E7E844-37F3-41B5-BBBF-9A206022121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5017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19200" y="594360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SliderDemo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230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181600" y="5943600"/>
            <a:ext cx="3657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257175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2" name="AutoShape 9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914400" y="56388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223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52563"/>
            <a:ext cx="4789488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 smtClean="0"/>
              <a:t>Case Study: Bounce Ball </a:t>
            </a:r>
          </a:p>
        </p:txBody>
      </p:sp>
      <p:sp>
        <p:nvSpPr>
          <p:cNvPr id="54276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14478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 smtClean="0"/>
              <a:t>Listing 15.17 gives a program that displays a bouncing ball. You can add a slider to control the speed of the ball movement.</a:t>
            </a:r>
            <a:endParaRPr lang="en-US" altLang="en-US" sz="3000" smtClean="0"/>
          </a:p>
          <a:p>
            <a:pPr marL="0" indent="0">
              <a:buFont typeface="Monotype Sorts"/>
              <a:buNone/>
            </a:pPr>
            <a:endParaRPr lang="en-US" altLang="en-US" sz="3000" smtClean="0"/>
          </a:p>
          <a:p>
            <a:pPr marL="0" indent="0">
              <a:buFont typeface="Monotype Sorts"/>
              <a:buNone/>
            </a:pPr>
            <a:endParaRPr lang="en-US" altLang="en-US" sz="3000" smtClean="0"/>
          </a:p>
          <a:p>
            <a:pPr marL="0" indent="0">
              <a:buFont typeface="Monotype Sorts"/>
              <a:buNone/>
            </a:pPr>
            <a:endParaRPr lang="en-US" altLang="en-US" smtClean="0">
              <a:latin typeface="Book Antiqua" panose="02040602050305030304" pitchFamily="18" charset="0"/>
            </a:endParaRPr>
          </a:p>
        </p:txBody>
      </p:sp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029A77-CF2D-4EBB-9C91-4B26B3C02D8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0591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971800"/>
            <a:ext cx="306863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19200" y="594360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Slider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4280" name="AutoShape 5">
            <a:hlinkClick r:id="rId6" action="ppaction://program" highlightClick="1"/>
          </p:cNvPr>
          <p:cNvSpPr>
            <a:spLocks noChangeArrowheads="1"/>
          </p:cNvSpPr>
          <p:nvPr/>
        </p:nvSpPr>
        <p:spPr bwMode="auto">
          <a:xfrm>
            <a:off x="5181600" y="5943600"/>
            <a:ext cx="3657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54281" name="AutoShape 9">
            <a:hlinkClick r:id="rId7" highlightClick="1"/>
          </p:cNvPr>
          <p:cNvSpPr>
            <a:spLocks noChangeArrowheads="1"/>
          </p:cNvSpPr>
          <p:nvPr/>
        </p:nvSpPr>
        <p:spPr bwMode="auto">
          <a:xfrm>
            <a:off x="914400" y="56388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04925"/>
            <a:ext cx="26066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5438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 smtClean="0"/>
              <a:t>Case Study: TicTacToe</a:t>
            </a:r>
            <a:endParaRPr lang="en-US" altLang="en-US" u="sng" smtClean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3663D2-1956-4B90-9188-2BFDDF0074B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56325" name="Rectangle 12"/>
          <p:cNvSpPr>
            <a:spLocks noChangeArrowheads="1"/>
          </p:cNvSpPr>
          <p:nvPr/>
        </p:nvSpPr>
        <p:spPr bwMode="auto">
          <a:xfrm>
            <a:off x="2770188" y="2541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6" name="Rectangle 14"/>
          <p:cNvSpPr>
            <a:spLocks noChangeArrowheads="1"/>
          </p:cNvSpPr>
          <p:nvPr/>
        </p:nvSpPr>
        <p:spPr bwMode="auto">
          <a:xfrm>
            <a:off x="2166938" y="240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7" name="Rectangle 16"/>
          <p:cNvSpPr>
            <a:spLocks noChangeArrowheads="1"/>
          </p:cNvSpPr>
          <p:nvPr/>
        </p:nvSpPr>
        <p:spPr bwMode="auto">
          <a:xfrm>
            <a:off x="28003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6328" name="Rectangle 21"/>
          <p:cNvSpPr>
            <a:spLocks noChangeArrowheads="1"/>
          </p:cNvSpPr>
          <p:nvPr/>
        </p:nvSpPr>
        <p:spPr bwMode="auto">
          <a:xfrm>
            <a:off x="3443288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563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04925"/>
            <a:ext cx="26241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56331" name="Object 2"/>
          <p:cNvGraphicFramePr>
            <a:graphicFrameLocks noChangeAspect="1"/>
          </p:cNvGraphicFramePr>
          <p:nvPr/>
        </p:nvGraphicFramePr>
        <p:xfrm>
          <a:off x="1504950" y="3836988"/>
          <a:ext cx="6280150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Picture" r:id="rId5" imgW="3542538" imgH="1316736" progId="Word.Picture.8">
                  <p:embed/>
                </p:oleObj>
              </mc:Choice>
              <mc:Fallback>
                <p:oleObj name="Picture" r:id="rId5" imgW="3542538" imgH="1316736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836988"/>
                        <a:ext cx="6280150" cy="233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Line 23"/>
          <p:cNvSpPr>
            <a:spLocks noChangeShapeType="1"/>
          </p:cNvSpPr>
          <p:nvPr/>
        </p:nvSpPr>
        <p:spPr bwMode="auto">
          <a:xfrm flipH="1" flipV="1">
            <a:off x="2095500" y="1905000"/>
            <a:ext cx="190500" cy="297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Line 24"/>
          <p:cNvSpPr>
            <a:spLocks noChangeShapeType="1"/>
          </p:cNvSpPr>
          <p:nvPr/>
        </p:nvSpPr>
        <p:spPr bwMode="auto">
          <a:xfrm flipH="1" flipV="1">
            <a:off x="3581400" y="2667000"/>
            <a:ext cx="558800" cy="2209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4000" smtClean="0"/>
              <a:t>Case Study: TicTacToe, cont.</a:t>
            </a:r>
          </a:p>
        </p:txBody>
      </p:sp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064600-8E17-4E58-B0A6-3FB570B5BD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9491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" y="5867400"/>
            <a:ext cx="17526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TicTacToe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7349" name="AutoShape 5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2743200" y="5867400"/>
            <a:ext cx="28194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2770188" y="2541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51" name="Rectangle 12"/>
          <p:cNvSpPr>
            <a:spLocks noChangeArrowheads="1"/>
          </p:cNvSpPr>
          <p:nvPr/>
        </p:nvSpPr>
        <p:spPr bwMode="auto">
          <a:xfrm>
            <a:off x="2343150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7352" name="AutoShape 13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381000" y="54102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5735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943100"/>
            <a:ext cx="85471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Media</a:t>
            </a:r>
            <a:endParaRPr lang="en-US" altLang="en-US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686800" cy="914400"/>
          </a:xfrm>
          <a:noFill/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Font typeface="Monotype Sorts"/>
              <a:buNone/>
            </a:pPr>
            <a:r>
              <a:rPr lang="en-US" altLang="en-US" sz="2000" smtClean="0"/>
              <a:t>You can use the </a:t>
            </a:r>
            <a:r>
              <a:rPr lang="en-US" altLang="en-US" sz="2000" b="1" smtClean="0"/>
              <a:t>Media</a:t>
            </a:r>
            <a:r>
              <a:rPr lang="en-US" altLang="en-US" sz="2000" smtClean="0"/>
              <a:t> class to obtain the source of the media, the </a:t>
            </a:r>
            <a:r>
              <a:rPr lang="en-US" altLang="en-US" sz="2000" b="1" smtClean="0"/>
              <a:t>MediaPlayer</a:t>
            </a:r>
            <a:r>
              <a:rPr lang="en-US" altLang="en-US" sz="2000" smtClean="0"/>
              <a:t> class to play and control the media, and the </a:t>
            </a:r>
            <a:r>
              <a:rPr lang="en-US" altLang="en-US" sz="2000" b="1" smtClean="0"/>
              <a:t>MediaView</a:t>
            </a:r>
            <a:r>
              <a:rPr lang="en-US" altLang="en-US" sz="2000" smtClean="0"/>
              <a:t> class to display the video.</a:t>
            </a:r>
          </a:p>
        </p:txBody>
      </p:sp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B0A329-6279-4F60-9A34-641B12EDFC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8374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5837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2238375"/>
            <a:ext cx="899636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685800"/>
          </a:xfrm>
          <a:noFill/>
        </p:spPr>
        <p:txBody>
          <a:bodyPr>
            <a:normAutofit/>
          </a:bodyPr>
          <a:lstStyle/>
          <a:p>
            <a:r>
              <a:rPr lang="en-US" altLang="en-US" smtClean="0"/>
              <a:t>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Char char="F"/>
              <a:defRPr/>
            </a:pPr>
            <a:r>
              <a:rPr lang="en-US" sz="1600" dirty="0"/>
              <a:t>To create graphical user interfaces with various user-interface controls (§§16.2–16.11).</a:t>
            </a:r>
          </a:p>
          <a:p>
            <a:pPr>
              <a:buFont typeface="Monotype Sorts" pitchFamily="2" charset="2"/>
              <a:buChar char="F"/>
              <a:defRPr/>
            </a:pPr>
            <a:r>
              <a:rPr lang="en-US" sz="1600" dirty="0"/>
              <a:t>To create a label with text and graphic using the </a:t>
            </a:r>
            <a:r>
              <a:rPr lang="en-US" sz="1600" b="1" dirty="0"/>
              <a:t>Label</a:t>
            </a:r>
            <a:r>
              <a:rPr lang="en-US" sz="1600" dirty="0"/>
              <a:t> class and explore properties in the abstract </a:t>
            </a:r>
            <a:r>
              <a:rPr lang="en-US" sz="1600" b="1" dirty="0"/>
              <a:t>Labeled</a:t>
            </a:r>
            <a:r>
              <a:rPr lang="en-US" sz="1600" dirty="0"/>
              <a:t> class (§16.2).</a:t>
            </a:r>
          </a:p>
          <a:p>
            <a:pPr>
              <a:buFont typeface="Monotype Sorts" pitchFamily="2" charset="2"/>
              <a:buChar char="F"/>
              <a:defRPr/>
            </a:pPr>
            <a:r>
              <a:rPr lang="en-US" sz="1600" dirty="0"/>
              <a:t>To create a button with text and graphic using the </a:t>
            </a:r>
            <a:r>
              <a:rPr lang="en-US" sz="1600" b="1" dirty="0"/>
              <a:t>Button</a:t>
            </a:r>
            <a:r>
              <a:rPr lang="en-US" sz="1600" dirty="0"/>
              <a:t> class and set a handler using the </a:t>
            </a:r>
            <a:r>
              <a:rPr lang="en-US" sz="1600" b="1" dirty="0" err="1"/>
              <a:t>setOnAction</a:t>
            </a:r>
            <a:r>
              <a:rPr lang="en-US" sz="1600" dirty="0"/>
              <a:t> method in the abstract </a:t>
            </a:r>
            <a:r>
              <a:rPr lang="en-US" sz="1600" b="1" dirty="0" err="1"/>
              <a:t>ButtonBase</a:t>
            </a:r>
            <a:r>
              <a:rPr lang="en-US" sz="1600" dirty="0"/>
              <a:t> class (§16.3).</a:t>
            </a:r>
          </a:p>
          <a:p>
            <a:pPr>
              <a:buFont typeface="Monotype Sorts" pitchFamily="2" charset="2"/>
              <a:buChar char="F"/>
              <a:defRPr/>
            </a:pPr>
            <a:r>
              <a:rPr lang="en-US" sz="1600" dirty="0"/>
              <a:t>To create a check box using the </a:t>
            </a:r>
            <a:r>
              <a:rPr lang="en-US" sz="1600" b="1" dirty="0" err="1"/>
              <a:t>CheckBox</a:t>
            </a:r>
            <a:r>
              <a:rPr lang="en-US" sz="1600" dirty="0"/>
              <a:t> class (§16.4).</a:t>
            </a:r>
          </a:p>
          <a:p>
            <a:pPr>
              <a:buFont typeface="Monotype Sorts" pitchFamily="2" charset="2"/>
              <a:buChar char="F"/>
              <a:defRPr/>
            </a:pPr>
            <a:r>
              <a:rPr lang="en-US" sz="1600" dirty="0"/>
              <a:t>To create a radio button using the </a:t>
            </a:r>
            <a:r>
              <a:rPr lang="en-US" sz="1600" b="1" dirty="0" err="1"/>
              <a:t>RadioButton</a:t>
            </a:r>
            <a:r>
              <a:rPr lang="en-US" sz="1600" dirty="0"/>
              <a:t> class and group radio buttons using a </a:t>
            </a:r>
            <a:r>
              <a:rPr lang="en-US" sz="1600" b="1" dirty="0" err="1"/>
              <a:t>ToggleGroup</a:t>
            </a:r>
            <a:r>
              <a:rPr lang="en-US" sz="1600" dirty="0"/>
              <a:t> (§16.5).</a:t>
            </a:r>
          </a:p>
          <a:p>
            <a:pPr>
              <a:buFont typeface="Monotype Sorts" pitchFamily="2" charset="2"/>
              <a:buChar char="F"/>
              <a:defRPr/>
            </a:pPr>
            <a:r>
              <a:rPr lang="en-US" sz="1600" dirty="0"/>
              <a:t>To enter data using the </a:t>
            </a:r>
            <a:r>
              <a:rPr lang="en-US" sz="1600" b="1" dirty="0" err="1"/>
              <a:t>TextField</a:t>
            </a:r>
            <a:r>
              <a:rPr lang="en-US" sz="1600" dirty="0"/>
              <a:t> class and password using the </a:t>
            </a:r>
            <a:r>
              <a:rPr lang="en-US" sz="1600" b="1" dirty="0" err="1"/>
              <a:t>PasswordField</a:t>
            </a:r>
            <a:r>
              <a:rPr lang="en-US" sz="1600" dirty="0"/>
              <a:t> class (§16.6).</a:t>
            </a:r>
          </a:p>
          <a:p>
            <a:pPr>
              <a:buFont typeface="Monotype Sorts" pitchFamily="2" charset="2"/>
              <a:buChar char="F"/>
              <a:defRPr/>
            </a:pPr>
            <a:r>
              <a:rPr lang="en-US" sz="1600" dirty="0"/>
              <a:t>To enter data in multiple lines using the </a:t>
            </a:r>
            <a:r>
              <a:rPr lang="en-US" sz="1600" b="1" dirty="0" err="1"/>
              <a:t>TextArea</a:t>
            </a:r>
            <a:r>
              <a:rPr lang="en-US" sz="1600" dirty="0"/>
              <a:t> class (§16.7).</a:t>
            </a:r>
          </a:p>
          <a:p>
            <a:pPr>
              <a:buFont typeface="Monotype Sorts" pitchFamily="2" charset="2"/>
              <a:buChar char="F"/>
              <a:defRPr/>
            </a:pPr>
            <a:r>
              <a:rPr lang="en-US" sz="1600" dirty="0"/>
              <a:t>To select a single item using </a:t>
            </a:r>
            <a:r>
              <a:rPr lang="en-US" sz="1600" b="1" dirty="0" err="1"/>
              <a:t>ComboBox</a:t>
            </a:r>
            <a:r>
              <a:rPr lang="en-US" sz="1600" dirty="0"/>
              <a:t> (§16.8).</a:t>
            </a:r>
          </a:p>
          <a:p>
            <a:pPr>
              <a:buFont typeface="Monotype Sorts" pitchFamily="2" charset="2"/>
              <a:buChar char="F"/>
              <a:defRPr/>
            </a:pPr>
            <a:r>
              <a:rPr lang="en-US" sz="1600" dirty="0"/>
              <a:t>To select a single or multiple items using </a:t>
            </a:r>
            <a:r>
              <a:rPr lang="en-US" sz="1600" b="1" dirty="0" err="1"/>
              <a:t>ListView</a:t>
            </a:r>
            <a:r>
              <a:rPr lang="en-US" sz="1600" dirty="0"/>
              <a:t> (§16.9).</a:t>
            </a:r>
          </a:p>
          <a:p>
            <a:pPr>
              <a:buFont typeface="Monotype Sorts" pitchFamily="2" charset="2"/>
              <a:buChar char="F"/>
              <a:defRPr/>
            </a:pPr>
            <a:r>
              <a:rPr lang="en-US" sz="1600" dirty="0"/>
              <a:t>To select a range of values using </a:t>
            </a:r>
            <a:r>
              <a:rPr lang="en-US" sz="1600" b="1" dirty="0" err="1"/>
              <a:t>ScrollBar</a:t>
            </a:r>
            <a:r>
              <a:rPr lang="en-US" sz="1600" dirty="0"/>
              <a:t> (§16.10).</a:t>
            </a:r>
          </a:p>
          <a:p>
            <a:pPr>
              <a:buFont typeface="Monotype Sorts" pitchFamily="2" charset="2"/>
              <a:buChar char="F"/>
              <a:defRPr/>
            </a:pPr>
            <a:r>
              <a:rPr lang="en-US" sz="1600" dirty="0"/>
              <a:t>To select a range of values using </a:t>
            </a:r>
            <a:r>
              <a:rPr lang="en-US" sz="1600" b="1" dirty="0"/>
              <a:t>Slider</a:t>
            </a:r>
            <a:r>
              <a:rPr lang="en-US" sz="1600" dirty="0"/>
              <a:t> and explore differences between </a:t>
            </a:r>
            <a:r>
              <a:rPr lang="en-US" sz="1600" b="1" dirty="0" err="1"/>
              <a:t>ScrollBar</a:t>
            </a:r>
            <a:r>
              <a:rPr lang="en-US" sz="1600" dirty="0"/>
              <a:t> and </a:t>
            </a:r>
            <a:r>
              <a:rPr lang="en-US" sz="1600" b="1" dirty="0"/>
              <a:t>Slider</a:t>
            </a:r>
            <a:r>
              <a:rPr lang="en-US" sz="1600" dirty="0"/>
              <a:t> (§16.11).</a:t>
            </a:r>
          </a:p>
          <a:p>
            <a:pPr>
              <a:buFont typeface="Monotype Sorts" pitchFamily="2" charset="2"/>
              <a:buChar char="F"/>
              <a:defRPr/>
            </a:pPr>
            <a:r>
              <a:rPr lang="en-US" sz="1600" dirty="0"/>
              <a:t>To develop a tic-tac-toe game (§16.12).</a:t>
            </a:r>
          </a:p>
          <a:p>
            <a:pPr>
              <a:buFont typeface="Monotype Sorts" pitchFamily="2" charset="2"/>
              <a:buChar char="F"/>
              <a:defRPr/>
            </a:pPr>
            <a:r>
              <a:rPr lang="en-US" sz="1600" dirty="0"/>
              <a:t>To view and play video and audio using the </a:t>
            </a:r>
            <a:r>
              <a:rPr lang="en-US" sz="1600" b="1" dirty="0"/>
              <a:t>Media</a:t>
            </a:r>
            <a:r>
              <a:rPr lang="en-US" sz="1600" dirty="0"/>
              <a:t>, </a:t>
            </a:r>
            <a:r>
              <a:rPr lang="en-US" sz="1600" b="1" dirty="0" err="1"/>
              <a:t>MediaPlayer</a:t>
            </a:r>
            <a:r>
              <a:rPr lang="en-US" sz="1600" dirty="0"/>
              <a:t>, and </a:t>
            </a:r>
            <a:r>
              <a:rPr lang="en-US" sz="1600" b="1" dirty="0"/>
              <a:t>MediaView</a:t>
            </a:r>
            <a:r>
              <a:rPr lang="en-US" sz="1600" dirty="0"/>
              <a:t> (§16.13).</a:t>
            </a:r>
          </a:p>
          <a:p>
            <a:pPr>
              <a:buFont typeface="Monotype Sorts" pitchFamily="2" charset="2"/>
              <a:buChar char="F"/>
              <a:defRPr/>
            </a:pPr>
            <a:r>
              <a:rPr lang="en-US" sz="1600" dirty="0"/>
              <a:t>To develop a case study for showing the national flag and play anthem (§16.14).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800" dirty="0" smtClean="0"/>
          </a:p>
        </p:txBody>
      </p:sp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74C022-F3F1-4C10-B6FD-96608174810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2062163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MediaPlayer</a:t>
            </a:r>
            <a:endParaRPr lang="en-US" altLang="en-US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686800" cy="914400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Font typeface="Monotype Sorts"/>
              <a:buNone/>
            </a:pPr>
            <a:r>
              <a:rPr lang="en-US" altLang="en-US" sz="2000" smtClean="0"/>
              <a:t>The </a:t>
            </a:r>
            <a:r>
              <a:rPr lang="en-US" altLang="en-US" sz="2000" b="1" smtClean="0"/>
              <a:t>MediaPlayer</a:t>
            </a:r>
            <a:r>
              <a:rPr lang="en-US" altLang="en-US" sz="2000" smtClean="0"/>
              <a:t> class playes and controls the media with properties such as </a:t>
            </a:r>
            <a:r>
              <a:rPr lang="en-US" altLang="en-US" sz="2000" b="1" smtClean="0"/>
              <a:t>autoPlay</a:t>
            </a:r>
            <a:r>
              <a:rPr lang="en-US" altLang="en-US" sz="2000" smtClean="0"/>
              <a:t>, </a:t>
            </a:r>
            <a:r>
              <a:rPr lang="en-US" altLang="en-US" sz="2000" b="1" smtClean="0"/>
              <a:t>currentCount</a:t>
            </a:r>
            <a:r>
              <a:rPr lang="en-US" altLang="en-US" sz="2000" smtClean="0"/>
              <a:t>,  </a:t>
            </a:r>
            <a:r>
              <a:rPr lang="en-US" altLang="en-US" sz="2000" b="1" smtClean="0"/>
              <a:t>cycleCount</a:t>
            </a:r>
            <a:r>
              <a:rPr lang="en-US" altLang="en-US" sz="2000" smtClean="0"/>
              <a:t>, </a:t>
            </a:r>
            <a:r>
              <a:rPr lang="en-US" altLang="en-US" sz="2000" b="1" smtClean="0"/>
              <a:t>mute</a:t>
            </a:r>
            <a:r>
              <a:rPr lang="en-US" altLang="en-US" sz="2000" smtClean="0"/>
              <a:t>, </a:t>
            </a:r>
            <a:r>
              <a:rPr lang="en-US" altLang="en-US" sz="2000" b="1" smtClean="0"/>
              <a:t>volume</a:t>
            </a:r>
            <a:r>
              <a:rPr lang="en-US" altLang="en-US" sz="2000" smtClean="0"/>
              <a:t>, and </a:t>
            </a:r>
            <a:r>
              <a:rPr lang="en-US" altLang="en-US" sz="2000" b="1" smtClean="0"/>
              <a:t>totalDuration</a:t>
            </a:r>
            <a:r>
              <a:rPr lang="en-US" altLang="en-US" sz="2000" smtClean="0"/>
              <a:t>.</a:t>
            </a:r>
          </a:p>
        </p:txBody>
      </p:sp>
      <p:sp>
        <p:nvSpPr>
          <p:cNvPr id="604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79EA19-5F76-4F3F-8300-C4F198BC80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60421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22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6042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057400"/>
            <a:ext cx="87439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MediaView</a:t>
            </a:r>
            <a:endParaRPr lang="en-US" altLang="en-US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686800" cy="1524000"/>
          </a:xfrm>
          <a:noFill/>
        </p:spPr>
        <p:txBody>
          <a:bodyPr/>
          <a:lstStyle/>
          <a:p>
            <a:pPr marL="0" indent="0">
              <a:lnSpc>
                <a:spcPct val="150000"/>
              </a:lnSpc>
              <a:buFont typeface="Monotype Sorts"/>
              <a:buNone/>
            </a:pPr>
            <a:r>
              <a:rPr lang="en-US" altLang="en-US" sz="2000" smtClean="0"/>
              <a:t>The </a:t>
            </a:r>
            <a:r>
              <a:rPr lang="en-US" altLang="en-US" sz="2000" b="1" smtClean="0"/>
              <a:t>MediaView</a:t>
            </a:r>
            <a:r>
              <a:rPr lang="en-US" altLang="en-US" sz="2000" smtClean="0"/>
              <a:t> class is a subclass of </a:t>
            </a:r>
            <a:r>
              <a:rPr lang="en-US" altLang="en-US" sz="2000" b="1" smtClean="0"/>
              <a:t>Node</a:t>
            </a:r>
            <a:r>
              <a:rPr lang="en-US" altLang="en-US" sz="2000" smtClean="0"/>
              <a:t> that provides a view of the </a:t>
            </a:r>
            <a:r>
              <a:rPr lang="en-US" altLang="en-US" sz="2000" b="1" smtClean="0"/>
              <a:t>Media</a:t>
            </a:r>
            <a:r>
              <a:rPr lang="en-US" altLang="en-US" sz="2000" smtClean="0"/>
              <a:t> being played by a </a:t>
            </a:r>
            <a:r>
              <a:rPr lang="en-US" altLang="en-US" sz="2000" b="1" smtClean="0"/>
              <a:t>MediaPlayer</a:t>
            </a:r>
            <a:r>
              <a:rPr lang="en-US" altLang="en-US" sz="2000" smtClean="0"/>
              <a:t>. The  </a:t>
            </a:r>
            <a:r>
              <a:rPr lang="en-US" altLang="en-US" sz="2000" b="1" smtClean="0"/>
              <a:t>MediaView</a:t>
            </a:r>
            <a:r>
              <a:rPr lang="en-US" altLang="en-US" sz="2000" smtClean="0"/>
              <a:t> class provides the properties for viewing the media.</a:t>
            </a:r>
          </a:p>
        </p:txBody>
      </p:sp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5F2301-26D6-4076-99A8-419EBC263D8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62469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2470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6247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590800"/>
            <a:ext cx="88995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 smtClean="0"/>
              <a:t>Example: Using Media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4267200" cy="3429000"/>
          </a:xfrm>
          <a:noFill/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Font typeface="Monotype Sorts"/>
              <a:buNone/>
            </a:pPr>
            <a:r>
              <a:rPr lang="en-US" altLang="en-US" sz="2800" smtClean="0"/>
              <a:t>This example displays a video in a view. You can use the play/pause button to play or pause the video and use the rewind button to restart the video, and use the slider to control the volume of the audio</a:t>
            </a:r>
            <a:r>
              <a:rPr lang="en-US" altLang="en-US" sz="2800" smtClean="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863B44-46D9-4BEF-BC98-D651EA73C5A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4505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35075" y="579120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MediaDemo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518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197475" y="5791200"/>
            <a:ext cx="3657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4519" name="AutoShape 7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930275" y="54864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6452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1350963"/>
            <a:ext cx="43195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4953000"/>
            <a:ext cx="7823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91600" cy="1428750"/>
          </a:xfrm>
          <a:noFill/>
        </p:spPr>
        <p:txBody>
          <a:bodyPr/>
          <a:lstStyle/>
          <a:p>
            <a:r>
              <a:rPr lang="en-US" altLang="en-US" sz="4200" smtClean="0"/>
              <a:t>Case Study: National Flags and Anthems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43925" cy="14478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 smtClean="0"/>
              <a:t>This case study presents a program that displays a nation’s flag and plays its anthem.</a:t>
            </a:r>
          </a:p>
        </p:txBody>
      </p:sp>
      <p:sp>
        <p:nvSpPr>
          <p:cNvPr id="665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7D2B46-2AE5-4ECC-A8F7-26AE2DB1B53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4505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28725" y="567055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FlagAnthem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6566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191125" y="5670550"/>
            <a:ext cx="3657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6567" name="AutoShape 7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923925" y="53657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6656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2667000"/>
            <a:ext cx="2301875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2667000"/>
            <a:ext cx="2303463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667000"/>
            <a:ext cx="24130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/>
              <a:t>Frequently Used UI Controls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6D815C-EF50-4131-BC0D-447B5C56C94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914400" y="13716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endParaRPr lang="en-US" altLang="en-US" sz="2600">
              <a:latin typeface="Courier New" panose="02070309020205020404" pitchFamily="49" charset="0"/>
            </a:endParaRP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222" name="Rectangle 3"/>
          <p:cNvSpPr txBox="1">
            <a:spLocks noChangeArrowheads="1"/>
          </p:cNvSpPr>
          <p:nvPr/>
        </p:nvSpPr>
        <p:spPr bwMode="auto">
          <a:xfrm>
            <a:off x="228600" y="4343400"/>
            <a:ext cx="8686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400"/>
              <a:t>Throughout this book, the prefixes </a:t>
            </a:r>
            <a:r>
              <a:rPr lang="en-US" altLang="en-US" sz="2400" b="1"/>
              <a:t>lbl</a:t>
            </a:r>
            <a:r>
              <a:rPr lang="en-US" altLang="en-US" sz="2400"/>
              <a:t>, </a:t>
            </a:r>
            <a:r>
              <a:rPr lang="en-US" altLang="en-US" sz="2400" b="1"/>
              <a:t>bt</a:t>
            </a:r>
            <a:r>
              <a:rPr lang="en-US" altLang="en-US" sz="2400"/>
              <a:t>, </a:t>
            </a:r>
            <a:r>
              <a:rPr lang="en-US" altLang="en-US" sz="2400" b="1"/>
              <a:t>chk</a:t>
            </a:r>
            <a:r>
              <a:rPr lang="en-US" altLang="en-US" sz="2400"/>
              <a:t>, </a:t>
            </a:r>
            <a:r>
              <a:rPr lang="en-US" altLang="en-US" sz="2400" b="1"/>
              <a:t>rb</a:t>
            </a:r>
            <a:r>
              <a:rPr lang="en-US" altLang="en-US" sz="2400"/>
              <a:t>, </a:t>
            </a:r>
            <a:r>
              <a:rPr lang="en-US" altLang="en-US" sz="2400" b="1"/>
              <a:t>tf</a:t>
            </a:r>
            <a:r>
              <a:rPr lang="en-US" altLang="en-US" sz="2400"/>
              <a:t>, </a:t>
            </a:r>
            <a:r>
              <a:rPr lang="en-US" altLang="en-US" sz="2400" b="1"/>
              <a:t>pf</a:t>
            </a:r>
            <a:r>
              <a:rPr lang="en-US" altLang="en-US" sz="2400"/>
              <a:t>, </a:t>
            </a:r>
            <a:r>
              <a:rPr lang="en-US" altLang="en-US" sz="2400" b="1"/>
              <a:t>ta</a:t>
            </a:r>
            <a:r>
              <a:rPr lang="en-US" altLang="en-US" sz="2400"/>
              <a:t>, </a:t>
            </a:r>
            <a:r>
              <a:rPr lang="en-US" altLang="en-US" sz="2400" b="1"/>
              <a:t>cbo</a:t>
            </a:r>
            <a:r>
              <a:rPr lang="en-US" altLang="en-US" sz="2400"/>
              <a:t>, </a:t>
            </a:r>
            <a:r>
              <a:rPr lang="en-US" altLang="en-US" sz="2400" b="1"/>
              <a:t>lv</a:t>
            </a:r>
            <a:r>
              <a:rPr lang="en-US" altLang="en-US" sz="2400"/>
              <a:t>, </a:t>
            </a:r>
            <a:r>
              <a:rPr lang="en-US" altLang="en-US" sz="2400" b="1"/>
              <a:t>scb</a:t>
            </a:r>
            <a:r>
              <a:rPr lang="en-US" altLang="en-US" sz="2400"/>
              <a:t>, </a:t>
            </a:r>
            <a:r>
              <a:rPr lang="en-US" altLang="en-US" sz="2400" b="1"/>
              <a:t>sld</a:t>
            </a:r>
            <a:r>
              <a:rPr lang="en-US" altLang="en-US" sz="2400"/>
              <a:t>, and </a:t>
            </a:r>
            <a:r>
              <a:rPr lang="en-US" altLang="en-US" sz="2400" b="1"/>
              <a:t>mp</a:t>
            </a:r>
            <a:r>
              <a:rPr lang="en-US" altLang="en-US" sz="2400"/>
              <a:t> are used to name reference variables for </a:t>
            </a:r>
            <a:r>
              <a:rPr lang="en-US" altLang="en-US" sz="2400" b="1"/>
              <a:t>Label</a:t>
            </a:r>
            <a:r>
              <a:rPr lang="en-US" altLang="en-US" sz="2400"/>
              <a:t>, </a:t>
            </a:r>
            <a:r>
              <a:rPr lang="en-US" altLang="en-US" sz="2400" b="1"/>
              <a:t>Button</a:t>
            </a:r>
            <a:r>
              <a:rPr lang="en-US" altLang="en-US" sz="2400"/>
              <a:t>, </a:t>
            </a:r>
            <a:r>
              <a:rPr lang="en-US" altLang="en-US" sz="2400" b="1"/>
              <a:t>CheckBox</a:t>
            </a:r>
            <a:r>
              <a:rPr lang="en-US" altLang="en-US" sz="2400"/>
              <a:t>, </a:t>
            </a:r>
            <a:r>
              <a:rPr lang="en-US" altLang="en-US" sz="2400" b="1"/>
              <a:t>RadioButton</a:t>
            </a:r>
            <a:r>
              <a:rPr lang="en-US" altLang="en-US" sz="2400"/>
              <a:t>, </a:t>
            </a:r>
            <a:r>
              <a:rPr lang="en-US" altLang="en-US" sz="2400" b="1"/>
              <a:t>TextField</a:t>
            </a:r>
            <a:r>
              <a:rPr lang="en-US" altLang="en-US" sz="2400"/>
              <a:t>, </a:t>
            </a:r>
            <a:r>
              <a:rPr lang="en-US" altLang="en-US" sz="2400" b="1"/>
              <a:t>PasswordField</a:t>
            </a:r>
            <a:r>
              <a:rPr lang="en-US" altLang="en-US" sz="2400"/>
              <a:t>, </a:t>
            </a:r>
            <a:r>
              <a:rPr lang="en-US" altLang="en-US" sz="2400" b="1"/>
              <a:t>TextArea</a:t>
            </a:r>
            <a:r>
              <a:rPr lang="en-US" altLang="en-US" sz="2400"/>
              <a:t>, </a:t>
            </a:r>
            <a:r>
              <a:rPr lang="en-US" altLang="en-US" sz="2400" b="1"/>
              <a:t>ComboBox</a:t>
            </a:r>
            <a:r>
              <a:rPr lang="en-US" altLang="en-US" sz="2400"/>
              <a:t>, </a:t>
            </a:r>
            <a:r>
              <a:rPr lang="en-US" altLang="en-US" sz="2400" b="1"/>
              <a:t>ListView</a:t>
            </a:r>
            <a:r>
              <a:rPr lang="en-US" altLang="en-US" sz="2400"/>
              <a:t>, </a:t>
            </a:r>
            <a:r>
              <a:rPr lang="en-US" altLang="en-US" sz="2400" b="1"/>
              <a:t>ScrollBar</a:t>
            </a:r>
            <a:r>
              <a:rPr lang="en-US" altLang="en-US" sz="2400"/>
              <a:t>, </a:t>
            </a:r>
            <a:r>
              <a:rPr lang="en-US" altLang="en-US" sz="2400" b="1"/>
              <a:t>Slider</a:t>
            </a:r>
            <a:r>
              <a:rPr lang="en-US" altLang="en-US" sz="2400"/>
              <a:t>, and </a:t>
            </a:r>
            <a:r>
              <a:rPr lang="en-US" altLang="en-US" sz="2400" b="1"/>
              <a:t>MediaPlayer</a:t>
            </a:r>
            <a:r>
              <a:rPr lang="en-US" altLang="en-US" sz="2400"/>
              <a:t>.</a:t>
            </a:r>
          </a:p>
        </p:txBody>
      </p:sp>
      <p:pic>
        <p:nvPicPr>
          <p:cNvPr id="922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914400"/>
            <a:ext cx="8928100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Labeled</a:t>
            </a:r>
            <a:endParaRPr lang="en-US" altLang="en-US" sz="420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458200" cy="1143000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</a:t>
            </a:r>
            <a:r>
              <a:rPr lang="en-US" altLang="en-US" sz="2400" i="1" smtClean="0"/>
              <a:t> label </a:t>
            </a:r>
            <a:r>
              <a:rPr lang="en-US" altLang="en-US" sz="2400" smtClean="0"/>
              <a:t>is a display area for a short text, a node, or both. It is often used to label other controls (usually text fields). Labels and buttons share many common properties. These common properties are defined in the </a:t>
            </a:r>
            <a:r>
              <a:rPr lang="en-US" altLang="en-US" sz="2400" b="1" smtClean="0"/>
              <a:t>Labeled</a:t>
            </a:r>
            <a:r>
              <a:rPr lang="en-US" altLang="en-US" sz="2400" smtClean="0"/>
              <a:t> class.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56C732-D2E7-422F-98FA-E419A85AFFB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9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0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127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2743200"/>
            <a:ext cx="89979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Label</a:t>
            </a:r>
            <a:endParaRPr lang="en-US" altLang="en-US" sz="420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534400" cy="4572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The Label class defines labels. </a:t>
            </a:r>
          </a:p>
        </p:txBody>
      </p:sp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29530A-67A6-429C-9FB9-3BB05388CD5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8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3321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8213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2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7848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LabelWithGraphic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323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7848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332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1447800"/>
            <a:ext cx="6657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325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3200400"/>
            <a:ext cx="84709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ButtonBase and Button</a:t>
            </a:r>
            <a:endParaRPr lang="en-US" altLang="en-US" sz="420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458200" cy="1143000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 </a:t>
            </a:r>
            <a:r>
              <a:rPr lang="en-US" altLang="en-US" sz="2400" i="1" smtClean="0"/>
              <a:t>button</a:t>
            </a:r>
            <a:r>
              <a:rPr lang="en-US" altLang="en-US" sz="2400" smtClean="0"/>
              <a:t> is a control that triggers an action event when clicked. JavaFX provides regular buttons, toggle buttons, check box buttons, and radio buttons. The common features of these buttons are defined in </a:t>
            </a:r>
            <a:r>
              <a:rPr lang="en-US" altLang="en-US" sz="2400" b="1" smtClean="0"/>
              <a:t>ButtonBase</a:t>
            </a:r>
            <a:r>
              <a:rPr lang="en-US" altLang="en-US" sz="2400" smtClean="0"/>
              <a:t> and </a:t>
            </a:r>
            <a:r>
              <a:rPr lang="en-US" altLang="en-US" sz="2400" b="1" smtClean="0"/>
              <a:t>Labeled</a:t>
            </a:r>
            <a:r>
              <a:rPr lang="en-US" altLang="en-US" sz="2400" smtClean="0"/>
              <a:t> classes.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5A5221-B353-4B46-B12F-72D30E59702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6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537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1597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Button Example</a:t>
            </a:r>
            <a:endParaRPr lang="en-US" altLang="en-US" sz="4200" smtClean="0"/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E3D9A2-53D1-4118-8CA4-DE26A3C2A32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7412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416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6689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err="1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ButtonDemo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418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74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562225"/>
            <a:ext cx="39433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CheckBox</a:t>
            </a:r>
            <a:endParaRPr lang="en-US" altLang="en-US" sz="420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458200" cy="1143000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 </a:t>
            </a:r>
            <a:r>
              <a:rPr lang="en-US" altLang="en-US" sz="2400" b="1" smtClean="0"/>
              <a:t>CheckBox</a:t>
            </a:r>
            <a:r>
              <a:rPr lang="en-US" altLang="en-US" sz="2400" smtClean="0"/>
              <a:t> is used for the user to make a selection. Like </a:t>
            </a:r>
            <a:r>
              <a:rPr lang="en-US" altLang="en-US" sz="2400" b="1" smtClean="0"/>
              <a:t>Button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CheckBox</a:t>
            </a:r>
            <a:r>
              <a:rPr lang="en-US" altLang="en-US" sz="2400" smtClean="0"/>
              <a:t> inherits all the properties such as </a:t>
            </a:r>
            <a:r>
              <a:rPr lang="en-US" altLang="en-US" sz="2400" b="1" smtClean="0"/>
              <a:t>onAction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text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graphic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alignment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graphicTextGap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textFill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contentDisplay</a:t>
            </a:r>
            <a:r>
              <a:rPr lang="en-US" altLang="en-US" sz="2400" smtClean="0"/>
              <a:t> from </a:t>
            </a:r>
            <a:r>
              <a:rPr lang="en-US" altLang="en-US" sz="2400" b="1" smtClean="0"/>
              <a:t>ButtonBase</a:t>
            </a:r>
            <a:r>
              <a:rPr lang="en-US" altLang="en-US" sz="2400" smtClean="0"/>
              <a:t> and </a:t>
            </a:r>
            <a:r>
              <a:rPr lang="en-US" altLang="en-US" sz="2400" b="1" smtClean="0"/>
              <a:t>Labeled</a:t>
            </a:r>
            <a:r>
              <a:rPr lang="en-US" altLang="en-US" sz="2400" smtClean="0"/>
              <a:t>. 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86489E-327E-430A-A686-D63A87824A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9461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946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7026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18646</TotalTime>
  <Words>1147</Words>
  <Application>Microsoft Office PowerPoint</Application>
  <PresentationFormat>On-screen Show (4:3)</PresentationFormat>
  <Paragraphs>169</Paragraphs>
  <Slides>33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Times New Roman</vt:lpstr>
      <vt:lpstr>Arial</vt:lpstr>
      <vt:lpstr>Monotype Sorts</vt:lpstr>
      <vt:lpstr>Courier New</vt:lpstr>
      <vt:lpstr>Book Antiqua</vt:lpstr>
      <vt:lpstr>Berlin</vt:lpstr>
      <vt:lpstr>Microsoft Word Picture</vt:lpstr>
      <vt:lpstr>Chapter 16 JavaFX UI Controls and Multimedia</vt:lpstr>
      <vt:lpstr>Motivations</vt:lpstr>
      <vt:lpstr>Objectives</vt:lpstr>
      <vt:lpstr>Frequently Used UI Controls</vt:lpstr>
      <vt:lpstr>Labeled</vt:lpstr>
      <vt:lpstr>Label</vt:lpstr>
      <vt:lpstr>ButtonBase and Button</vt:lpstr>
      <vt:lpstr>Button Example</vt:lpstr>
      <vt:lpstr>CheckBox</vt:lpstr>
      <vt:lpstr>CheckBox Example</vt:lpstr>
      <vt:lpstr>RadioButton</vt:lpstr>
      <vt:lpstr>RadioButton Example</vt:lpstr>
      <vt:lpstr>TextField</vt:lpstr>
      <vt:lpstr>TextField Example</vt:lpstr>
      <vt:lpstr>TextArea</vt:lpstr>
      <vt:lpstr>TextArea Example</vt:lpstr>
      <vt:lpstr>ComboBox</vt:lpstr>
      <vt:lpstr>ComboBox Example</vt:lpstr>
      <vt:lpstr>ListView</vt:lpstr>
      <vt:lpstr>Example: Using ListView </vt:lpstr>
      <vt:lpstr>ScrollBar</vt:lpstr>
      <vt:lpstr>Scroll Bar Properties</vt:lpstr>
      <vt:lpstr>Example: Using Scrollbars</vt:lpstr>
      <vt:lpstr>Slider</vt:lpstr>
      <vt:lpstr>Example: Using Sliders</vt:lpstr>
      <vt:lpstr>Case Study: Bounce Ball </vt:lpstr>
      <vt:lpstr>Case Study: TicTacToe</vt:lpstr>
      <vt:lpstr>Case Study: TicTacToe, cont.</vt:lpstr>
      <vt:lpstr>Media</vt:lpstr>
      <vt:lpstr>MediaPlayer</vt:lpstr>
      <vt:lpstr>MediaView</vt:lpstr>
      <vt:lpstr>Example: Using Media</vt:lpstr>
      <vt:lpstr>Case Study: National Flags and Anthems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Creating User Interfaces</dc:title>
  <dc:creator>Y. Daniel Liang</dc:creator>
  <cp:lastModifiedBy>Tate Redding</cp:lastModifiedBy>
  <cp:revision>248</cp:revision>
  <dcterms:created xsi:type="dcterms:W3CDTF">1995-06-10T17:31:50Z</dcterms:created>
  <dcterms:modified xsi:type="dcterms:W3CDTF">2015-04-24T11:42:56Z</dcterms:modified>
</cp:coreProperties>
</file>