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58" r:id="rId3"/>
    <p:sldId id="259" r:id="rId4"/>
    <p:sldId id="266" r:id="rId5"/>
    <p:sldId id="257" r:id="rId6"/>
    <p:sldId id="267" r:id="rId7"/>
    <p:sldId id="268" r:id="rId8"/>
    <p:sldId id="270" r:id="rId9"/>
    <p:sldId id="263" r:id="rId10"/>
    <p:sldId id="264"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54" y="8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38B49-9132-4263-BA19-E7A086F90E25}" type="datetimeFigureOut">
              <a:rPr lang="en-US" smtClean="0"/>
              <a:t>8/11/2015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516F3-D089-4E5C-A8E0-AC7D2ED4483B}" type="slidenum">
              <a:rPr lang="en-US" smtClean="0"/>
              <a:t>‹#›</a:t>
            </a:fld>
            <a:endParaRPr lang="en-US"/>
          </a:p>
        </p:txBody>
      </p:sp>
    </p:spTree>
    <p:extLst>
      <p:ext uri="{BB962C8B-B14F-4D97-AF65-F5344CB8AC3E}">
        <p14:creationId xmlns:p14="http://schemas.microsoft.com/office/powerpoint/2010/main" val="315790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CA7E033-5B13-4D5D-A87D-3ED109153308}" type="slidenum">
              <a:rPr lang="en-US"/>
              <a:pPr/>
              <a:t>11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CA" dirty="0" smtClean="0">
              <a:latin typeface="Times New Roman" charset="0"/>
            </a:endParaRPr>
          </a:p>
        </p:txBody>
      </p:sp>
    </p:spTree>
    <p:extLst>
      <p:ext uri="{BB962C8B-B14F-4D97-AF65-F5344CB8AC3E}">
        <p14:creationId xmlns:p14="http://schemas.microsoft.com/office/powerpoint/2010/main" val="3172576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latin typeface="Times New Roman" charset="0"/>
            </a:endParaRPr>
          </a:p>
        </p:txBody>
      </p:sp>
      <p:sp>
        <p:nvSpPr>
          <p:cNvPr id="43012" name="Slide Number Placeholder 3"/>
          <p:cNvSpPr>
            <a:spLocks noGrp="1"/>
          </p:cNvSpPr>
          <p:nvPr>
            <p:ph type="sldNum" sz="quarter" idx="5"/>
          </p:nvPr>
        </p:nvSpPr>
        <p:spPr>
          <a:noFill/>
        </p:spPr>
        <p:txBody>
          <a:bodyPr/>
          <a:lstStyle/>
          <a:p>
            <a:fld id="{754E2DBF-3EA2-4702-A407-9FCBD0B0D50D}" type="slidenum">
              <a:rPr lang="en-US"/>
              <a:pPr/>
              <a:t>20</a:t>
            </a:fld>
            <a:endParaRPr lang="en-US" dirty="0"/>
          </a:p>
        </p:txBody>
      </p:sp>
    </p:spTree>
    <p:extLst>
      <p:ext uri="{BB962C8B-B14F-4D97-AF65-F5344CB8AC3E}">
        <p14:creationId xmlns:p14="http://schemas.microsoft.com/office/powerpoint/2010/main" val="161137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21</a:t>
            </a:fld>
            <a:endParaRPr lang="en-US" dirty="0"/>
          </a:p>
        </p:txBody>
      </p:sp>
    </p:spTree>
    <p:extLst>
      <p:ext uri="{BB962C8B-B14F-4D97-AF65-F5344CB8AC3E}">
        <p14:creationId xmlns:p14="http://schemas.microsoft.com/office/powerpoint/2010/main" val="2379952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22</a:t>
            </a:fld>
            <a:endParaRPr lang="en-US" dirty="0"/>
          </a:p>
        </p:txBody>
      </p:sp>
    </p:spTree>
    <p:extLst>
      <p:ext uri="{BB962C8B-B14F-4D97-AF65-F5344CB8AC3E}">
        <p14:creationId xmlns:p14="http://schemas.microsoft.com/office/powerpoint/2010/main" val="100835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23</a:t>
            </a:fld>
            <a:endParaRPr lang="en-US" dirty="0"/>
          </a:p>
        </p:txBody>
      </p:sp>
    </p:spTree>
    <p:extLst>
      <p:ext uri="{BB962C8B-B14F-4D97-AF65-F5344CB8AC3E}">
        <p14:creationId xmlns:p14="http://schemas.microsoft.com/office/powerpoint/2010/main" val="124399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24</a:t>
            </a:fld>
            <a:endParaRPr lang="en-US" dirty="0"/>
          </a:p>
        </p:txBody>
      </p:sp>
    </p:spTree>
    <p:extLst>
      <p:ext uri="{BB962C8B-B14F-4D97-AF65-F5344CB8AC3E}">
        <p14:creationId xmlns:p14="http://schemas.microsoft.com/office/powerpoint/2010/main" val="4072809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25</a:t>
            </a:fld>
            <a:endParaRPr lang="en-US" dirty="0"/>
          </a:p>
        </p:txBody>
      </p:sp>
    </p:spTree>
    <p:extLst>
      <p:ext uri="{BB962C8B-B14F-4D97-AF65-F5344CB8AC3E}">
        <p14:creationId xmlns:p14="http://schemas.microsoft.com/office/powerpoint/2010/main" val="273838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latin typeface="Times New Roman" charset="0"/>
            </a:endParaRPr>
          </a:p>
        </p:txBody>
      </p:sp>
      <p:sp>
        <p:nvSpPr>
          <p:cNvPr id="44036" name="Slide Number Placeholder 3"/>
          <p:cNvSpPr>
            <a:spLocks noGrp="1"/>
          </p:cNvSpPr>
          <p:nvPr>
            <p:ph type="sldNum" sz="quarter" idx="5"/>
          </p:nvPr>
        </p:nvSpPr>
        <p:spPr>
          <a:noFill/>
        </p:spPr>
        <p:txBody>
          <a:bodyPr/>
          <a:lstStyle/>
          <a:p>
            <a:fld id="{D8668F27-B4B0-43D3-BEEA-D818BA91F4D9}" type="slidenum">
              <a:rPr lang="en-US"/>
              <a:pPr/>
              <a:t>26</a:t>
            </a:fld>
            <a:endParaRPr lang="en-US" dirty="0"/>
          </a:p>
        </p:txBody>
      </p:sp>
    </p:spTree>
    <p:extLst>
      <p:ext uri="{BB962C8B-B14F-4D97-AF65-F5344CB8AC3E}">
        <p14:creationId xmlns:p14="http://schemas.microsoft.com/office/powerpoint/2010/main" val="380406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dirty="0" smtClean="0">
              <a:latin typeface="Times New Roman" charset="0"/>
            </a:endParaRPr>
          </a:p>
        </p:txBody>
      </p:sp>
      <p:sp>
        <p:nvSpPr>
          <p:cNvPr id="45060" name="Slide Number Placeholder 3"/>
          <p:cNvSpPr>
            <a:spLocks noGrp="1"/>
          </p:cNvSpPr>
          <p:nvPr>
            <p:ph type="sldNum" sz="quarter" idx="5"/>
          </p:nvPr>
        </p:nvSpPr>
        <p:spPr>
          <a:noFill/>
        </p:spPr>
        <p:txBody>
          <a:bodyPr/>
          <a:lstStyle/>
          <a:p>
            <a:fld id="{3F70D7BD-27BF-4C1A-A113-654217024828}" type="slidenum">
              <a:rPr lang="en-US"/>
              <a:pPr/>
              <a:t>27</a:t>
            </a:fld>
            <a:endParaRPr lang="en-US" dirty="0"/>
          </a:p>
        </p:txBody>
      </p:sp>
    </p:spTree>
    <p:extLst>
      <p:ext uri="{BB962C8B-B14F-4D97-AF65-F5344CB8AC3E}">
        <p14:creationId xmlns:p14="http://schemas.microsoft.com/office/powerpoint/2010/main" val="52893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dirty="0" smtClean="0">
              <a:latin typeface="Times New Roman" charset="0"/>
            </a:endParaRPr>
          </a:p>
        </p:txBody>
      </p:sp>
      <p:sp>
        <p:nvSpPr>
          <p:cNvPr id="46084" name="Slide Number Placeholder 3"/>
          <p:cNvSpPr>
            <a:spLocks noGrp="1"/>
          </p:cNvSpPr>
          <p:nvPr>
            <p:ph type="sldNum" sz="quarter" idx="5"/>
          </p:nvPr>
        </p:nvSpPr>
        <p:spPr>
          <a:noFill/>
        </p:spPr>
        <p:txBody>
          <a:bodyPr/>
          <a:lstStyle/>
          <a:p>
            <a:fld id="{5FF2CA4A-D3E3-4CBA-A8EA-4983C5A70CD8}" type="slidenum">
              <a:rPr lang="en-US"/>
              <a:pPr/>
              <a:t>28</a:t>
            </a:fld>
            <a:endParaRPr lang="en-US" dirty="0"/>
          </a:p>
        </p:txBody>
      </p:sp>
    </p:spTree>
    <p:extLst>
      <p:ext uri="{BB962C8B-B14F-4D97-AF65-F5344CB8AC3E}">
        <p14:creationId xmlns:p14="http://schemas.microsoft.com/office/powerpoint/2010/main" val="369687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smtClean="0">
              <a:latin typeface="Times New Roman" charset="0"/>
            </a:endParaRPr>
          </a:p>
        </p:txBody>
      </p:sp>
      <p:sp>
        <p:nvSpPr>
          <p:cNvPr id="47108" name="Slide Number Placeholder 3"/>
          <p:cNvSpPr>
            <a:spLocks noGrp="1"/>
          </p:cNvSpPr>
          <p:nvPr>
            <p:ph type="sldNum" sz="quarter" idx="5"/>
          </p:nvPr>
        </p:nvSpPr>
        <p:spPr>
          <a:noFill/>
        </p:spPr>
        <p:txBody>
          <a:bodyPr/>
          <a:lstStyle/>
          <a:p>
            <a:fld id="{70B5FC05-5F11-48B1-AFAA-7F294A771F04}" type="slidenum">
              <a:rPr lang="en-US"/>
              <a:pPr/>
              <a:t>29</a:t>
            </a:fld>
            <a:endParaRPr lang="en-US" dirty="0"/>
          </a:p>
        </p:txBody>
      </p:sp>
    </p:spTree>
    <p:extLst>
      <p:ext uri="{BB962C8B-B14F-4D97-AF65-F5344CB8AC3E}">
        <p14:creationId xmlns:p14="http://schemas.microsoft.com/office/powerpoint/2010/main" val="342174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FC1160B-B578-43A1-A27E-46BBB7D5CB1E}" type="slidenum">
              <a:rPr lang="en-US"/>
              <a:pPr/>
              <a:t>12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CA" dirty="0" smtClean="0">
              <a:latin typeface="Times New Roman" charset="0"/>
            </a:endParaRPr>
          </a:p>
        </p:txBody>
      </p:sp>
    </p:spTree>
    <p:extLst>
      <p:ext uri="{BB962C8B-B14F-4D97-AF65-F5344CB8AC3E}">
        <p14:creationId xmlns:p14="http://schemas.microsoft.com/office/powerpoint/2010/main" val="1217597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30</a:t>
            </a:fld>
            <a:endParaRPr lang="en-US" dirty="0"/>
          </a:p>
        </p:txBody>
      </p:sp>
    </p:spTree>
    <p:extLst>
      <p:ext uri="{BB962C8B-B14F-4D97-AF65-F5344CB8AC3E}">
        <p14:creationId xmlns:p14="http://schemas.microsoft.com/office/powerpoint/2010/main" val="941410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31</a:t>
            </a:fld>
            <a:endParaRPr lang="en-US" dirty="0"/>
          </a:p>
        </p:txBody>
      </p:sp>
    </p:spTree>
    <p:extLst>
      <p:ext uri="{BB962C8B-B14F-4D97-AF65-F5344CB8AC3E}">
        <p14:creationId xmlns:p14="http://schemas.microsoft.com/office/powerpoint/2010/main" val="1587631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32</a:t>
            </a:fld>
            <a:endParaRPr lang="en-US" dirty="0"/>
          </a:p>
        </p:txBody>
      </p:sp>
    </p:spTree>
    <p:extLst>
      <p:ext uri="{BB962C8B-B14F-4D97-AF65-F5344CB8AC3E}">
        <p14:creationId xmlns:p14="http://schemas.microsoft.com/office/powerpoint/2010/main" val="150257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33</a:t>
            </a:fld>
            <a:endParaRPr lang="en-US" dirty="0"/>
          </a:p>
        </p:txBody>
      </p:sp>
    </p:spTree>
    <p:extLst>
      <p:ext uri="{BB962C8B-B14F-4D97-AF65-F5344CB8AC3E}">
        <p14:creationId xmlns:p14="http://schemas.microsoft.com/office/powerpoint/2010/main" val="259530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34</a:t>
            </a:fld>
            <a:endParaRPr lang="en-US" dirty="0"/>
          </a:p>
        </p:txBody>
      </p:sp>
    </p:spTree>
    <p:extLst>
      <p:ext uri="{BB962C8B-B14F-4D97-AF65-F5344CB8AC3E}">
        <p14:creationId xmlns:p14="http://schemas.microsoft.com/office/powerpoint/2010/main" val="658992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35</a:t>
            </a:fld>
            <a:endParaRPr lang="en-US" dirty="0"/>
          </a:p>
        </p:txBody>
      </p:sp>
    </p:spTree>
    <p:extLst>
      <p:ext uri="{BB962C8B-B14F-4D97-AF65-F5344CB8AC3E}">
        <p14:creationId xmlns:p14="http://schemas.microsoft.com/office/powerpoint/2010/main" val="1216182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New Roman" charset="0"/>
            </a:endParaRPr>
          </a:p>
        </p:txBody>
      </p:sp>
      <p:sp>
        <p:nvSpPr>
          <p:cNvPr id="51204" name="Slide Number Placeholder 3"/>
          <p:cNvSpPr>
            <a:spLocks noGrp="1"/>
          </p:cNvSpPr>
          <p:nvPr>
            <p:ph type="sldNum" sz="quarter" idx="5"/>
          </p:nvPr>
        </p:nvSpPr>
        <p:spPr>
          <a:noFill/>
        </p:spPr>
        <p:txBody>
          <a:bodyPr/>
          <a:lstStyle/>
          <a:p>
            <a:fld id="{28197247-E208-46FD-8194-514D90AF1435}" type="slidenum">
              <a:rPr lang="en-US"/>
              <a:pPr/>
              <a:t>36</a:t>
            </a:fld>
            <a:endParaRPr lang="en-US" dirty="0"/>
          </a:p>
        </p:txBody>
      </p:sp>
    </p:spTree>
    <p:extLst>
      <p:ext uri="{BB962C8B-B14F-4D97-AF65-F5344CB8AC3E}">
        <p14:creationId xmlns:p14="http://schemas.microsoft.com/office/powerpoint/2010/main" val="1723700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New Roman" charset="0"/>
            </a:endParaRPr>
          </a:p>
        </p:txBody>
      </p:sp>
      <p:sp>
        <p:nvSpPr>
          <p:cNvPr id="53252" name="Slide Number Placeholder 3"/>
          <p:cNvSpPr>
            <a:spLocks noGrp="1"/>
          </p:cNvSpPr>
          <p:nvPr>
            <p:ph type="sldNum" sz="quarter" idx="5"/>
          </p:nvPr>
        </p:nvSpPr>
        <p:spPr>
          <a:noFill/>
        </p:spPr>
        <p:txBody>
          <a:bodyPr/>
          <a:lstStyle/>
          <a:p>
            <a:fld id="{88510C7F-F557-4FC5-B88D-718F7A34A1F3}" type="slidenum">
              <a:rPr lang="en-US"/>
              <a:pPr/>
              <a:t>37</a:t>
            </a:fld>
            <a:endParaRPr lang="en-US" dirty="0"/>
          </a:p>
        </p:txBody>
      </p:sp>
    </p:spTree>
    <p:extLst>
      <p:ext uri="{BB962C8B-B14F-4D97-AF65-F5344CB8AC3E}">
        <p14:creationId xmlns:p14="http://schemas.microsoft.com/office/powerpoint/2010/main" val="3694855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New Roman" charset="0"/>
            </a:endParaRPr>
          </a:p>
        </p:txBody>
      </p:sp>
      <p:sp>
        <p:nvSpPr>
          <p:cNvPr id="53252" name="Slide Number Placeholder 3"/>
          <p:cNvSpPr>
            <a:spLocks noGrp="1"/>
          </p:cNvSpPr>
          <p:nvPr>
            <p:ph type="sldNum" sz="quarter" idx="5"/>
          </p:nvPr>
        </p:nvSpPr>
        <p:spPr>
          <a:noFill/>
        </p:spPr>
        <p:txBody>
          <a:bodyPr/>
          <a:lstStyle/>
          <a:p>
            <a:fld id="{88510C7F-F557-4FC5-B88D-718F7A34A1F3}" type="slidenum">
              <a:rPr lang="en-US"/>
              <a:pPr/>
              <a:t>38</a:t>
            </a:fld>
            <a:endParaRPr lang="en-US" dirty="0"/>
          </a:p>
        </p:txBody>
      </p:sp>
    </p:spTree>
    <p:extLst>
      <p:ext uri="{BB962C8B-B14F-4D97-AF65-F5344CB8AC3E}">
        <p14:creationId xmlns:p14="http://schemas.microsoft.com/office/powerpoint/2010/main" val="4053867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New Roman" charset="0"/>
            </a:endParaRPr>
          </a:p>
        </p:txBody>
      </p:sp>
      <p:sp>
        <p:nvSpPr>
          <p:cNvPr id="53252" name="Slide Number Placeholder 3"/>
          <p:cNvSpPr>
            <a:spLocks noGrp="1"/>
          </p:cNvSpPr>
          <p:nvPr>
            <p:ph type="sldNum" sz="quarter" idx="5"/>
          </p:nvPr>
        </p:nvSpPr>
        <p:spPr>
          <a:noFill/>
        </p:spPr>
        <p:txBody>
          <a:bodyPr/>
          <a:lstStyle/>
          <a:p>
            <a:fld id="{88510C7F-F557-4FC5-B88D-718F7A34A1F3}" type="slidenum">
              <a:rPr lang="en-US"/>
              <a:pPr/>
              <a:t>39</a:t>
            </a:fld>
            <a:endParaRPr lang="en-US" dirty="0"/>
          </a:p>
        </p:txBody>
      </p:sp>
    </p:spTree>
    <p:extLst>
      <p:ext uri="{BB962C8B-B14F-4D97-AF65-F5344CB8AC3E}">
        <p14:creationId xmlns:p14="http://schemas.microsoft.com/office/powerpoint/2010/main" val="427901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latin typeface="Times New Roman" charset="0"/>
            </a:endParaRPr>
          </a:p>
        </p:txBody>
      </p:sp>
      <p:sp>
        <p:nvSpPr>
          <p:cNvPr id="34820" name="Slide Number Placeholder 3"/>
          <p:cNvSpPr>
            <a:spLocks noGrp="1"/>
          </p:cNvSpPr>
          <p:nvPr>
            <p:ph type="sldNum" sz="quarter" idx="5"/>
          </p:nvPr>
        </p:nvSpPr>
        <p:spPr>
          <a:noFill/>
        </p:spPr>
        <p:txBody>
          <a:bodyPr/>
          <a:lstStyle/>
          <a:p>
            <a:fld id="{33086959-2C7F-4803-90BD-49C50D2DCBC4}" type="slidenum">
              <a:rPr lang="en-US"/>
              <a:pPr/>
              <a:t>13</a:t>
            </a:fld>
            <a:endParaRPr lang="en-US" dirty="0"/>
          </a:p>
        </p:txBody>
      </p:sp>
    </p:spTree>
    <p:extLst>
      <p:ext uri="{BB962C8B-B14F-4D97-AF65-F5344CB8AC3E}">
        <p14:creationId xmlns:p14="http://schemas.microsoft.com/office/powerpoint/2010/main" val="1099950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New Roman" charset="0"/>
            </a:endParaRPr>
          </a:p>
        </p:txBody>
      </p:sp>
      <p:sp>
        <p:nvSpPr>
          <p:cNvPr id="53252" name="Slide Number Placeholder 3"/>
          <p:cNvSpPr>
            <a:spLocks noGrp="1"/>
          </p:cNvSpPr>
          <p:nvPr>
            <p:ph type="sldNum" sz="quarter" idx="5"/>
          </p:nvPr>
        </p:nvSpPr>
        <p:spPr>
          <a:noFill/>
        </p:spPr>
        <p:txBody>
          <a:bodyPr/>
          <a:lstStyle/>
          <a:p>
            <a:fld id="{88510C7F-F557-4FC5-B88D-718F7A34A1F3}" type="slidenum">
              <a:rPr lang="en-US"/>
              <a:pPr/>
              <a:t>40</a:t>
            </a:fld>
            <a:endParaRPr lang="en-US" dirty="0"/>
          </a:p>
        </p:txBody>
      </p:sp>
    </p:spTree>
    <p:extLst>
      <p:ext uri="{BB962C8B-B14F-4D97-AF65-F5344CB8AC3E}">
        <p14:creationId xmlns:p14="http://schemas.microsoft.com/office/powerpoint/2010/main" val="363456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New Roman" charset="0"/>
            </a:endParaRPr>
          </a:p>
        </p:txBody>
      </p:sp>
      <p:sp>
        <p:nvSpPr>
          <p:cNvPr id="53252" name="Slide Number Placeholder 3"/>
          <p:cNvSpPr>
            <a:spLocks noGrp="1"/>
          </p:cNvSpPr>
          <p:nvPr>
            <p:ph type="sldNum" sz="quarter" idx="5"/>
          </p:nvPr>
        </p:nvSpPr>
        <p:spPr>
          <a:noFill/>
        </p:spPr>
        <p:txBody>
          <a:bodyPr/>
          <a:lstStyle/>
          <a:p>
            <a:fld id="{88510C7F-F557-4FC5-B88D-718F7A34A1F3}" type="slidenum">
              <a:rPr lang="en-US"/>
              <a:pPr/>
              <a:t>41</a:t>
            </a:fld>
            <a:endParaRPr lang="en-US" dirty="0"/>
          </a:p>
        </p:txBody>
      </p:sp>
    </p:spTree>
    <p:extLst>
      <p:ext uri="{BB962C8B-B14F-4D97-AF65-F5344CB8AC3E}">
        <p14:creationId xmlns:p14="http://schemas.microsoft.com/office/powerpoint/2010/main" val="1801405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Times New Roman" charset="0"/>
            </a:endParaRPr>
          </a:p>
        </p:txBody>
      </p:sp>
      <p:sp>
        <p:nvSpPr>
          <p:cNvPr id="54276" name="Slide Number Placeholder 3"/>
          <p:cNvSpPr>
            <a:spLocks noGrp="1"/>
          </p:cNvSpPr>
          <p:nvPr>
            <p:ph type="sldNum" sz="quarter" idx="5"/>
          </p:nvPr>
        </p:nvSpPr>
        <p:spPr>
          <a:noFill/>
        </p:spPr>
        <p:txBody>
          <a:bodyPr/>
          <a:lstStyle/>
          <a:p>
            <a:fld id="{404FE8AF-7258-404B-8C2C-430959A7583B}" type="slidenum">
              <a:rPr lang="en-US"/>
              <a:pPr/>
              <a:t>42</a:t>
            </a:fld>
            <a:endParaRPr lang="en-US" dirty="0"/>
          </a:p>
        </p:txBody>
      </p:sp>
    </p:spTree>
    <p:extLst>
      <p:ext uri="{BB962C8B-B14F-4D97-AF65-F5344CB8AC3E}">
        <p14:creationId xmlns:p14="http://schemas.microsoft.com/office/powerpoint/2010/main" val="2724218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Times New Roman" charset="0"/>
            </a:endParaRPr>
          </a:p>
        </p:txBody>
      </p:sp>
      <p:sp>
        <p:nvSpPr>
          <p:cNvPr id="55300" name="Slide Number Placeholder 3"/>
          <p:cNvSpPr>
            <a:spLocks noGrp="1"/>
          </p:cNvSpPr>
          <p:nvPr>
            <p:ph type="sldNum" sz="quarter" idx="5"/>
          </p:nvPr>
        </p:nvSpPr>
        <p:spPr>
          <a:noFill/>
        </p:spPr>
        <p:txBody>
          <a:bodyPr/>
          <a:lstStyle/>
          <a:p>
            <a:fld id="{59F75668-A57E-41B2-9CF9-9C7ACB6D5BE7}" type="slidenum">
              <a:rPr lang="en-US"/>
              <a:pPr/>
              <a:t>43</a:t>
            </a:fld>
            <a:endParaRPr lang="en-US" dirty="0"/>
          </a:p>
        </p:txBody>
      </p:sp>
    </p:spTree>
    <p:extLst>
      <p:ext uri="{BB962C8B-B14F-4D97-AF65-F5344CB8AC3E}">
        <p14:creationId xmlns:p14="http://schemas.microsoft.com/office/powerpoint/2010/main" val="206398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latin typeface="Times New Roman" charset="0"/>
            </a:endParaRPr>
          </a:p>
        </p:txBody>
      </p:sp>
      <p:sp>
        <p:nvSpPr>
          <p:cNvPr id="35844" name="Slide Number Placeholder 3"/>
          <p:cNvSpPr>
            <a:spLocks noGrp="1"/>
          </p:cNvSpPr>
          <p:nvPr>
            <p:ph type="sldNum" sz="quarter" idx="5"/>
          </p:nvPr>
        </p:nvSpPr>
        <p:spPr>
          <a:noFill/>
        </p:spPr>
        <p:txBody>
          <a:bodyPr/>
          <a:lstStyle/>
          <a:p>
            <a:fld id="{EE5228B2-3CE2-4DB1-AEEA-F31F683567D5}" type="slidenum">
              <a:rPr lang="en-US"/>
              <a:pPr/>
              <a:t>14</a:t>
            </a:fld>
            <a:endParaRPr lang="en-US" dirty="0"/>
          </a:p>
        </p:txBody>
      </p:sp>
    </p:spTree>
    <p:extLst>
      <p:ext uri="{BB962C8B-B14F-4D97-AF65-F5344CB8AC3E}">
        <p14:creationId xmlns:p14="http://schemas.microsoft.com/office/powerpoint/2010/main" val="2598082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latin typeface="Times New Roman" charset="0"/>
            </a:endParaRPr>
          </a:p>
        </p:txBody>
      </p:sp>
      <p:sp>
        <p:nvSpPr>
          <p:cNvPr id="36868" name="Slide Number Placeholder 3"/>
          <p:cNvSpPr>
            <a:spLocks noGrp="1"/>
          </p:cNvSpPr>
          <p:nvPr>
            <p:ph type="sldNum" sz="quarter" idx="5"/>
          </p:nvPr>
        </p:nvSpPr>
        <p:spPr>
          <a:noFill/>
        </p:spPr>
        <p:txBody>
          <a:bodyPr/>
          <a:lstStyle/>
          <a:p>
            <a:fld id="{61D31888-8EF4-43C5-A71B-55366D298D00}" type="slidenum">
              <a:rPr lang="en-US"/>
              <a:pPr/>
              <a:t>15</a:t>
            </a:fld>
            <a:endParaRPr lang="en-US" dirty="0"/>
          </a:p>
        </p:txBody>
      </p:sp>
    </p:spTree>
    <p:extLst>
      <p:ext uri="{BB962C8B-B14F-4D97-AF65-F5344CB8AC3E}">
        <p14:creationId xmlns:p14="http://schemas.microsoft.com/office/powerpoint/2010/main" val="306572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dirty="0" smtClean="0">
              <a:latin typeface="Times New Roman" charset="0"/>
            </a:endParaRPr>
          </a:p>
        </p:txBody>
      </p:sp>
      <p:sp>
        <p:nvSpPr>
          <p:cNvPr id="39940" name="Slide Number Placeholder 3"/>
          <p:cNvSpPr>
            <a:spLocks noGrp="1"/>
          </p:cNvSpPr>
          <p:nvPr>
            <p:ph type="sldNum" sz="quarter" idx="5"/>
          </p:nvPr>
        </p:nvSpPr>
        <p:spPr>
          <a:noFill/>
        </p:spPr>
        <p:txBody>
          <a:bodyPr/>
          <a:lstStyle/>
          <a:p>
            <a:fld id="{AB8CBE57-E9AB-4CAE-9995-0AA273E1D038}" type="slidenum">
              <a:rPr lang="en-US"/>
              <a:pPr/>
              <a:t>16</a:t>
            </a:fld>
            <a:endParaRPr lang="en-US" dirty="0"/>
          </a:p>
        </p:txBody>
      </p:sp>
    </p:spTree>
    <p:extLst>
      <p:ext uri="{BB962C8B-B14F-4D97-AF65-F5344CB8AC3E}">
        <p14:creationId xmlns:p14="http://schemas.microsoft.com/office/powerpoint/2010/main" val="412386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smtClean="0">
              <a:latin typeface="Times New Roman" charset="0"/>
            </a:endParaRPr>
          </a:p>
        </p:txBody>
      </p:sp>
      <p:sp>
        <p:nvSpPr>
          <p:cNvPr id="40964" name="Slide Number Placeholder 3"/>
          <p:cNvSpPr>
            <a:spLocks noGrp="1"/>
          </p:cNvSpPr>
          <p:nvPr>
            <p:ph type="sldNum" sz="quarter" idx="5"/>
          </p:nvPr>
        </p:nvSpPr>
        <p:spPr>
          <a:noFill/>
        </p:spPr>
        <p:txBody>
          <a:bodyPr/>
          <a:lstStyle/>
          <a:p>
            <a:fld id="{0FF3B35D-FF39-410F-91BA-62658BB1D3B5}" type="slidenum">
              <a:rPr lang="en-US"/>
              <a:pPr/>
              <a:t>17</a:t>
            </a:fld>
            <a:endParaRPr lang="en-US" dirty="0"/>
          </a:p>
        </p:txBody>
      </p:sp>
    </p:spTree>
    <p:extLst>
      <p:ext uri="{BB962C8B-B14F-4D97-AF65-F5344CB8AC3E}">
        <p14:creationId xmlns:p14="http://schemas.microsoft.com/office/powerpoint/2010/main" val="163124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smtClean="0">
              <a:latin typeface="Times New Roman" charset="0"/>
            </a:endParaRPr>
          </a:p>
        </p:txBody>
      </p:sp>
      <p:sp>
        <p:nvSpPr>
          <p:cNvPr id="40964" name="Slide Number Placeholder 3"/>
          <p:cNvSpPr>
            <a:spLocks noGrp="1"/>
          </p:cNvSpPr>
          <p:nvPr>
            <p:ph type="sldNum" sz="quarter" idx="5"/>
          </p:nvPr>
        </p:nvSpPr>
        <p:spPr>
          <a:noFill/>
        </p:spPr>
        <p:txBody>
          <a:bodyPr/>
          <a:lstStyle/>
          <a:p>
            <a:fld id="{0FF3B35D-FF39-410F-91BA-62658BB1D3B5}" type="slidenum">
              <a:rPr lang="en-US"/>
              <a:pPr/>
              <a:t>18</a:t>
            </a:fld>
            <a:endParaRPr lang="en-US" dirty="0"/>
          </a:p>
        </p:txBody>
      </p:sp>
    </p:spTree>
    <p:extLst>
      <p:ext uri="{BB962C8B-B14F-4D97-AF65-F5344CB8AC3E}">
        <p14:creationId xmlns:p14="http://schemas.microsoft.com/office/powerpoint/2010/main" val="26873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dirty="0" smtClean="0">
              <a:latin typeface="Times New Roman" charset="0"/>
            </a:endParaRPr>
          </a:p>
        </p:txBody>
      </p:sp>
      <p:sp>
        <p:nvSpPr>
          <p:cNvPr id="41988" name="Slide Number Placeholder 3"/>
          <p:cNvSpPr>
            <a:spLocks noGrp="1"/>
          </p:cNvSpPr>
          <p:nvPr>
            <p:ph type="sldNum" sz="quarter" idx="5"/>
          </p:nvPr>
        </p:nvSpPr>
        <p:spPr>
          <a:noFill/>
        </p:spPr>
        <p:txBody>
          <a:bodyPr/>
          <a:lstStyle/>
          <a:p>
            <a:fld id="{9991EF14-251F-4CFC-8E51-7E1A70F7A4D4}" type="slidenum">
              <a:rPr lang="en-US"/>
              <a:pPr/>
              <a:t>19</a:t>
            </a:fld>
            <a:endParaRPr lang="en-US" dirty="0"/>
          </a:p>
        </p:txBody>
      </p:sp>
    </p:spTree>
    <p:extLst>
      <p:ext uri="{BB962C8B-B14F-4D97-AF65-F5344CB8AC3E}">
        <p14:creationId xmlns:p14="http://schemas.microsoft.com/office/powerpoint/2010/main" val="210050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A3F8A03-5142-3541-B3A5-9EAAE08513CE}" type="datetimeFigureOut">
              <a:rPr lang="en-US" smtClean="0"/>
              <a:t>8/11/2015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A67290E-48E5-394E-82A5-491CA9A2DBA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F8A03-5142-3541-B3A5-9EAAE08513CE}"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F8A03-5142-3541-B3A5-9EAAE08513CE}"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F8A03-5142-3541-B3A5-9EAAE08513CE}"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F8A03-5142-3541-B3A5-9EAAE08513CE}"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A3F8A03-5142-3541-B3A5-9EAAE08513CE}"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7290E-48E5-394E-82A5-491CA9A2DBA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F8A03-5142-3541-B3A5-9EAAE08513CE}" type="datetimeFigureOut">
              <a:rPr lang="en-US" smtClean="0"/>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F8A03-5142-3541-B3A5-9EAAE08513CE}" type="datetimeFigureOut">
              <a:rPr lang="en-US" smtClean="0"/>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F8A03-5142-3541-B3A5-9EAAE08513CE}" type="datetimeFigureOut">
              <a:rPr lang="en-US" smtClean="0"/>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A3F8A03-5142-3541-B3A5-9EAAE08513CE}" type="datetimeFigureOut">
              <a:rPr lang="en-US" smtClean="0"/>
              <a:t>8/11/2015</a:t>
            </a:fld>
            <a:endParaRPr lang="en-US"/>
          </a:p>
        </p:txBody>
      </p:sp>
      <p:sp>
        <p:nvSpPr>
          <p:cNvPr id="7" name="Slide Number Placeholder 6"/>
          <p:cNvSpPr>
            <a:spLocks noGrp="1"/>
          </p:cNvSpPr>
          <p:nvPr>
            <p:ph type="sldNum" sz="quarter" idx="12"/>
          </p:nvPr>
        </p:nvSpPr>
        <p:spPr/>
        <p:txBody>
          <a:bodyPr/>
          <a:lstStyle/>
          <a:p>
            <a:fld id="{0A67290E-48E5-394E-82A5-491CA9A2DBA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F8A03-5142-3541-B3A5-9EAAE08513CE}" type="datetimeFigureOut">
              <a:rPr lang="en-US" smtClean="0"/>
              <a:t>8/11/2015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0A67290E-48E5-394E-82A5-491CA9A2DB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A3F8A03-5142-3541-B3A5-9EAAE08513CE}" type="datetimeFigureOut">
              <a:rPr lang="en-US" smtClean="0"/>
              <a:t>8/11/2015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A67290E-48E5-394E-82A5-491CA9A2DB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eveloper.android.com/guide/practices/screens_suppor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a:t>
            </a:r>
            <a:endParaRPr lang="en-US" dirty="0"/>
          </a:p>
        </p:txBody>
      </p:sp>
      <p:sp>
        <p:nvSpPr>
          <p:cNvPr id="3" name="Subtitle 2"/>
          <p:cNvSpPr>
            <a:spLocks noGrp="1"/>
          </p:cNvSpPr>
          <p:nvPr>
            <p:ph type="subTitle" idx="1"/>
          </p:nvPr>
        </p:nvSpPr>
        <p:spPr/>
        <p:txBody>
          <a:bodyPr/>
          <a:lstStyle/>
          <a:p>
            <a:r>
              <a:rPr lang="en-US" dirty="0" smtClean="0"/>
              <a:t>Introduction</a:t>
            </a:r>
          </a:p>
        </p:txBody>
      </p:sp>
      <p:sp>
        <p:nvSpPr>
          <p:cNvPr id="4" name="TextBox 3"/>
          <p:cNvSpPr txBox="1"/>
          <p:nvPr/>
        </p:nvSpPr>
        <p:spPr>
          <a:xfrm>
            <a:off x="5771187" y="792214"/>
            <a:ext cx="1496234" cy="646331"/>
          </a:xfrm>
          <a:prstGeom prst="rect">
            <a:avLst/>
          </a:prstGeom>
          <a:noFill/>
        </p:spPr>
        <p:txBody>
          <a:bodyPr wrap="square" rtlCol="0">
            <a:spAutoFit/>
          </a:bodyPr>
          <a:lstStyle/>
          <a:p>
            <a:r>
              <a:rPr lang="en-US" sz="3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IS413</a:t>
            </a:r>
          </a:p>
        </p:txBody>
      </p:sp>
    </p:spTree>
    <p:extLst>
      <p:ext uri="{BB962C8B-B14F-4D97-AF65-F5344CB8AC3E}">
        <p14:creationId xmlns:p14="http://schemas.microsoft.com/office/powerpoint/2010/main" val="3598879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98500"/>
            <a:ext cx="6777317" cy="5134129"/>
          </a:xfrm>
        </p:spPr>
        <p:txBody>
          <a:bodyPr/>
          <a:lstStyle/>
          <a:p>
            <a:r>
              <a:rPr lang="en-US" dirty="0" smtClean="0"/>
              <a:t>AVD</a:t>
            </a:r>
          </a:p>
          <a:p>
            <a:pPr lvl="1"/>
            <a:r>
              <a:rPr lang="en-US" dirty="0" smtClean="0"/>
              <a:t>To test an app you run it in a virtual android environment known as an Emulator which is defined by an Android Virtual Device. This way a Windows or Mac OS machine can behave as if it is an Android phone or tablet</a:t>
            </a:r>
          </a:p>
          <a:p>
            <a:pPr lvl="2"/>
            <a:r>
              <a:rPr lang="en-US" dirty="0" smtClean="0"/>
              <a:t>In the lab your AVD’s are limited and you can’t change them much.</a:t>
            </a:r>
          </a:p>
          <a:p>
            <a:pPr lvl="1"/>
            <a:r>
              <a:rPr lang="en-US" dirty="0" smtClean="0"/>
              <a:t>And by the way- an Android Emulator can take MINUTES to load- kind of hard to tell if it has failed or if it is just </a:t>
            </a:r>
            <a:r>
              <a:rPr lang="en-US" dirty="0" err="1" smtClean="0"/>
              <a:t>slowwwww</a:t>
            </a:r>
            <a:endParaRPr lang="en-US" dirty="0" smtClean="0"/>
          </a:p>
          <a:p>
            <a:endParaRPr lang="en-US" dirty="0"/>
          </a:p>
        </p:txBody>
      </p:sp>
    </p:spTree>
    <p:extLst>
      <p:ext uri="{BB962C8B-B14F-4D97-AF65-F5344CB8AC3E}">
        <p14:creationId xmlns:p14="http://schemas.microsoft.com/office/powerpoint/2010/main" val="421074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Objectives</a:t>
            </a:r>
          </a:p>
        </p:txBody>
      </p:sp>
      <p:sp>
        <p:nvSpPr>
          <p:cNvPr id="6147" name="Rectangle 3"/>
          <p:cNvSpPr>
            <a:spLocks noGrp="1" noChangeArrowheads="1"/>
          </p:cNvSpPr>
          <p:nvPr>
            <p:ph idx="1"/>
          </p:nvPr>
        </p:nvSpPr>
        <p:spPr/>
        <p:txBody>
          <a:bodyPr>
            <a:normAutofit fontScale="92500" lnSpcReduction="10000"/>
          </a:bodyPr>
          <a:lstStyle/>
          <a:p>
            <a:pPr>
              <a:buFontTx/>
              <a:buNone/>
            </a:pPr>
            <a:r>
              <a:rPr lang="en-US" dirty="0" smtClean="0"/>
              <a:t>In this chapter, you learn to:</a:t>
            </a:r>
          </a:p>
          <a:p>
            <a:r>
              <a:rPr lang="en-US" dirty="0" smtClean="0"/>
              <a:t>Understand the market for Android applications</a:t>
            </a:r>
          </a:p>
          <a:p>
            <a:r>
              <a:rPr lang="en-US" dirty="0" smtClean="0"/>
              <a:t>Identify the role of the Android device in the mobile market</a:t>
            </a:r>
          </a:p>
          <a:p>
            <a:r>
              <a:rPr lang="en-US" dirty="0" smtClean="0"/>
              <a:t>Describe the features of the Android phone</a:t>
            </a:r>
          </a:p>
          <a:p>
            <a:r>
              <a:rPr lang="en-US" dirty="0" smtClean="0"/>
              <a:t>Identify which languages are used in Android development</a:t>
            </a:r>
          </a:p>
          <a:p>
            <a:r>
              <a:rPr lang="en-US" dirty="0" smtClean="0"/>
              <a:t>Describe the role of Google Play in the mobile marketplace</a:t>
            </a:r>
          </a:p>
        </p:txBody>
      </p:sp>
      <p:sp>
        <p:nvSpPr>
          <p:cNvPr id="6148" name="Slide Number Placeholder 4"/>
          <p:cNvSpPr>
            <a:spLocks noGrp="1"/>
          </p:cNvSpPr>
          <p:nvPr>
            <p:ph type="sldNum" sz="quarter" idx="10"/>
          </p:nvPr>
        </p:nvSpPr>
        <p:spPr>
          <a:noFill/>
        </p:spPr>
        <p:txBody>
          <a:bodyPr/>
          <a:lstStyle/>
          <a:p>
            <a:fld id="{6A7DC9B6-FE93-45D2-94D2-F5A3A3A6E7AD}" type="slidenum">
              <a:rPr lang="en-US"/>
              <a:pPr/>
              <a:t>11</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2063783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Objectives </a:t>
            </a:r>
            <a:r>
              <a:rPr lang="en-US" sz="1200" dirty="0" smtClean="0"/>
              <a:t>(continued)</a:t>
            </a:r>
          </a:p>
        </p:txBody>
      </p:sp>
      <p:sp>
        <p:nvSpPr>
          <p:cNvPr id="7171" name="Rectangle 3"/>
          <p:cNvSpPr>
            <a:spLocks noGrp="1" noChangeArrowheads="1"/>
          </p:cNvSpPr>
          <p:nvPr>
            <p:ph idx="1"/>
          </p:nvPr>
        </p:nvSpPr>
        <p:spPr/>
        <p:txBody>
          <a:bodyPr>
            <a:normAutofit fontScale="92500"/>
          </a:bodyPr>
          <a:lstStyle/>
          <a:p>
            <a:r>
              <a:rPr lang="en-US" dirty="0" smtClean="0"/>
              <a:t>Create an Android project using Android Studio</a:t>
            </a:r>
          </a:p>
          <a:p>
            <a:r>
              <a:rPr lang="en-US" dirty="0" smtClean="0"/>
              <a:t>Explain the role of the Android project view</a:t>
            </a:r>
          </a:p>
          <a:p>
            <a:r>
              <a:rPr lang="en-US" dirty="0" smtClean="0"/>
              <a:t>Specify the use of layout and widget controls in the user interface</a:t>
            </a:r>
          </a:p>
          <a:p>
            <a:r>
              <a:rPr lang="en-US" dirty="0" smtClean="0"/>
              <a:t>Execute an Android application on an emulator</a:t>
            </a:r>
          </a:p>
          <a:p>
            <a:r>
              <a:rPr lang="en-US" dirty="0" smtClean="0"/>
              <a:t>Open a saved Android project in Android Studio</a:t>
            </a:r>
          </a:p>
        </p:txBody>
      </p:sp>
      <p:sp>
        <p:nvSpPr>
          <p:cNvPr id="7172" name="Slide Number Placeholder 4"/>
          <p:cNvSpPr>
            <a:spLocks noGrp="1"/>
          </p:cNvSpPr>
          <p:nvPr>
            <p:ph type="sldNum" sz="quarter" idx="10"/>
          </p:nvPr>
        </p:nvSpPr>
        <p:spPr>
          <a:noFill/>
        </p:spPr>
        <p:txBody>
          <a:bodyPr/>
          <a:lstStyle/>
          <a:p>
            <a:fld id="{8CD6792B-185C-43F5-BE75-CD4F89D3AD9C}" type="slidenum">
              <a:rPr lang="en-US"/>
              <a:pPr/>
              <a:t>12</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169132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Meet the Android</a:t>
            </a:r>
          </a:p>
        </p:txBody>
      </p:sp>
      <p:sp>
        <p:nvSpPr>
          <p:cNvPr id="8195" name="Content Placeholder 8"/>
          <p:cNvSpPr>
            <a:spLocks noGrp="1"/>
          </p:cNvSpPr>
          <p:nvPr>
            <p:ph idx="1"/>
          </p:nvPr>
        </p:nvSpPr>
        <p:spPr/>
        <p:txBody>
          <a:bodyPr>
            <a:normAutofit lnSpcReduction="10000"/>
          </a:bodyPr>
          <a:lstStyle/>
          <a:p>
            <a:r>
              <a:rPr lang="en-US" b="1" dirty="0" smtClean="0"/>
              <a:t>Apps</a:t>
            </a:r>
          </a:p>
          <a:p>
            <a:pPr lvl="1"/>
            <a:r>
              <a:rPr lang="en-US" dirty="0" smtClean="0"/>
              <a:t>Mobile applications created for smartphones</a:t>
            </a:r>
          </a:p>
          <a:p>
            <a:r>
              <a:rPr lang="en-US" b="1" dirty="0"/>
              <a:t>Open-Source operating system</a:t>
            </a:r>
          </a:p>
          <a:p>
            <a:pPr lvl="1"/>
            <a:r>
              <a:rPr lang="en-US" dirty="0" smtClean="0"/>
              <a:t>No company or individual defines the features or direction of the development</a:t>
            </a:r>
          </a:p>
          <a:p>
            <a:r>
              <a:rPr lang="en-US" b="1" dirty="0"/>
              <a:t>Open Handset </a:t>
            </a:r>
            <a:r>
              <a:rPr lang="en-US" b="1" dirty="0" smtClean="0"/>
              <a:t>Alliance</a:t>
            </a:r>
          </a:p>
          <a:p>
            <a:pPr lvl="1"/>
            <a:r>
              <a:rPr lang="en-US" sz="2200" dirty="0" smtClean="0"/>
              <a:t>80 </a:t>
            </a:r>
            <a:r>
              <a:rPr lang="en-US" sz="2200" dirty="0"/>
              <a:t>firms that develop standards for mobile devices</a:t>
            </a:r>
          </a:p>
          <a:p>
            <a:pPr lvl="1"/>
            <a:endParaRPr lang="en-US" dirty="0"/>
          </a:p>
        </p:txBody>
      </p:sp>
      <p:sp>
        <p:nvSpPr>
          <p:cNvPr id="8196" name="Slide Number Placeholder 4"/>
          <p:cNvSpPr>
            <a:spLocks noGrp="1"/>
          </p:cNvSpPr>
          <p:nvPr>
            <p:ph type="sldNum" sz="quarter" idx="10"/>
          </p:nvPr>
        </p:nvSpPr>
        <p:spPr>
          <a:noFill/>
        </p:spPr>
        <p:txBody>
          <a:bodyPr/>
          <a:lstStyle/>
          <a:p>
            <a:fld id="{AA402C0B-BB93-48C4-853B-D779EB5F7766}" type="slidenum">
              <a:rPr lang="en-US"/>
              <a:pPr/>
              <a:t>13</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200556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Meet the Android </a:t>
            </a:r>
            <a:r>
              <a:rPr lang="en-US" sz="1200" dirty="0" smtClean="0"/>
              <a:t>(continued)</a:t>
            </a:r>
          </a:p>
        </p:txBody>
      </p:sp>
      <p:sp>
        <p:nvSpPr>
          <p:cNvPr id="9219" name="Content Placeholder 8"/>
          <p:cNvSpPr>
            <a:spLocks noGrp="1"/>
          </p:cNvSpPr>
          <p:nvPr>
            <p:ph idx="1"/>
          </p:nvPr>
        </p:nvSpPr>
        <p:spPr>
          <a:xfrm>
            <a:off x="457200" y="1447800"/>
            <a:ext cx="6400800" cy="4495800"/>
          </a:xfrm>
        </p:spPr>
        <p:txBody>
          <a:bodyPr/>
          <a:lstStyle/>
          <a:p>
            <a:r>
              <a:rPr lang="en-US" b="1" dirty="0" smtClean="0"/>
              <a:t>Android Phone Device</a:t>
            </a:r>
          </a:p>
          <a:p>
            <a:pPr lvl="1"/>
            <a:r>
              <a:rPr lang="en-US" dirty="0" smtClean="0"/>
              <a:t>Most popular are </a:t>
            </a:r>
            <a:br>
              <a:rPr lang="en-US" dirty="0" smtClean="0"/>
            </a:br>
            <a:r>
              <a:rPr lang="en-US" dirty="0" smtClean="0"/>
              <a:t>Moto X, Galaxy, Droid,</a:t>
            </a:r>
            <a:br>
              <a:rPr lang="en-US" dirty="0" smtClean="0"/>
            </a:br>
            <a:r>
              <a:rPr lang="en-US" dirty="0" err="1" smtClean="0"/>
              <a:t>Xperia</a:t>
            </a:r>
            <a:r>
              <a:rPr lang="en-US" dirty="0" smtClean="0"/>
              <a:t>, OnePlus, </a:t>
            </a:r>
            <a:br>
              <a:rPr lang="en-US" dirty="0" smtClean="0"/>
            </a:br>
            <a:r>
              <a:rPr lang="en-US" dirty="0" smtClean="0"/>
              <a:t>Nexus and HTC One</a:t>
            </a:r>
          </a:p>
          <a:p>
            <a:pPr lvl="1"/>
            <a:r>
              <a:rPr lang="en-US" dirty="0" smtClean="0"/>
              <a:t>OS also powers tablets, netbooks, </a:t>
            </a:r>
            <a:r>
              <a:rPr lang="en-US" dirty="0"/>
              <a:t>e-readers</a:t>
            </a:r>
            <a:r>
              <a:rPr lang="en-US" dirty="0" smtClean="0"/>
              <a:t>, </a:t>
            </a:r>
            <a:br>
              <a:rPr lang="en-US" dirty="0" smtClean="0"/>
            </a:br>
            <a:r>
              <a:rPr lang="en-US" dirty="0" smtClean="0"/>
              <a:t>MP4 players and </a:t>
            </a:r>
            <a:br>
              <a:rPr lang="en-US" dirty="0" smtClean="0"/>
            </a:br>
            <a:r>
              <a:rPr lang="en-US" dirty="0" smtClean="0"/>
              <a:t>Internet TVs</a:t>
            </a:r>
          </a:p>
          <a:p>
            <a:r>
              <a:rPr lang="en-US" b="1" dirty="0" smtClean="0"/>
              <a:t>Emulator</a:t>
            </a:r>
          </a:p>
          <a:p>
            <a:pPr lvl="1"/>
            <a:r>
              <a:rPr lang="en-US" dirty="0"/>
              <a:t>Duplicates how the app </a:t>
            </a:r>
            <a:r>
              <a:rPr lang="en-US" dirty="0" smtClean="0"/>
              <a:t/>
            </a:r>
            <a:br>
              <a:rPr lang="en-US" dirty="0" smtClean="0"/>
            </a:br>
            <a:r>
              <a:rPr lang="en-US" dirty="0" smtClean="0"/>
              <a:t>looks </a:t>
            </a:r>
            <a:r>
              <a:rPr lang="en-US" dirty="0"/>
              <a:t>and feels on a particular device</a:t>
            </a:r>
          </a:p>
          <a:p>
            <a:pPr lvl="2"/>
            <a:endParaRPr lang="en-US" dirty="0" smtClean="0"/>
          </a:p>
        </p:txBody>
      </p:sp>
      <p:sp>
        <p:nvSpPr>
          <p:cNvPr id="9220" name="Slide Number Placeholder 4"/>
          <p:cNvSpPr>
            <a:spLocks noGrp="1"/>
          </p:cNvSpPr>
          <p:nvPr>
            <p:ph type="sldNum" sz="quarter" idx="10"/>
          </p:nvPr>
        </p:nvSpPr>
        <p:spPr>
          <a:noFill/>
        </p:spPr>
        <p:txBody>
          <a:bodyPr/>
          <a:lstStyle/>
          <a:p>
            <a:fld id="{AE9F8422-A61E-4D0B-A9ED-F1B38E70D4A1}" type="slidenum">
              <a:rPr lang="en-US"/>
              <a:pPr/>
              <a:t>14</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4514850" y="1600200"/>
            <a:ext cx="4476750" cy="4154350"/>
          </a:xfrm>
          <a:prstGeom prst="rect">
            <a:avLst/>
          </a:prstGeom>
        </p:spPr>
      </p:pic>
    </p:spTree>
    <p:extLst>
      <p:ext uri="{BB962C8B-B14F-4D97-AF65-F5344CB8AC3E}">
        <p14:creationId xmlns:p14="http://schemas.microsoft.com/office/powerpoint/2010/main" val="4775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Meet the Android </a:t>
            </a:r>
            <a:r>
              <a:rPr lang="en-US" sz="1200" dirty="0" smtClean="0"/>
              <a:t>(continued)</a:t>
            </a:r>
          </a:p>
        </p:txBody>
      </p:sp>
      <p:sp>
        <p:nvSpPr>
          <p:cNvPr id="10244" name="Slide Number Placeholder 4"/>
          <p:cNvSpPr>
            <a:spLocks noGrp="1"/>
          </p:cNvSpPr>
          <p:nvPr>
            <p:ph type="sldNum" sz="quarter" idx="10"/>
          </p:nvPr>
        </p:nvSpPr>
        <p:spPr>
          <a:noFill/>
        </p:spPr>
        <p:txBody>
          <a:bodyPr/>
          <a:lstStyle/>
          <a:p>
            <a:fld id="{156196C5-2045-4B09-8399-B4E1F945A78B}" type="slidenum">
              <a:rPr lang="en-US"/>
              <a:pPr/>
              <a:t>15</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1295400" y="1431742"/>
            <a:ext cx="6019800" cy="4738727"/>
          </a:xfrm>
          <a:prstGeom prst="rect">
            <a:avLst/>
          </a:prstGeom>
        </p:spPr>
      </p:pic>
    </p:spTree>
    <p:extLst>
      <p:ext uri="{BB962C8B-B14F-4D97-AF65-F5344CB8AC3E}">
        <p14:creationId xmlns:p14="http://schemas.microsoft.com/office/powerpoint/2010/main" val="20290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Meet the Android </a:t>
            </a:r>
            <a:r>
              <a:rPr lang="en-US" sz="1200" dirty="0" smtClean="0"/>
              <a:t>(continued)</a:t>
            </a:r>
          </a:p>
        </p:txBody>
      </p:sp>
      <p:sp>
        <p:nvSpPr>
          <p:cNvPr id="18435" name="Content Placeholder 2"/>
          <p:cNvSpPr>
            <a:spLocks noGrp="1"/>
          </p:cNvSpPr>
          <p:nvPr>
            <p:ph idx="1"/>
          </p:nvPr>
        </p:nvSpPr>
        <p:spPr/>
        <p:txBody>
          <a:bodyPr>
            <a:normAutofit fontScale="85000" lnSpcReduction="20000"/>
          </a:bodyPr>
          <a:lstStyle/>
          <a:p>
            <a:pPr>
              <a:defRPr/>
            </a:pPr>
            <a:r>
              <a:rPr lang="en-US" b="1" dirty="0" smtClean="0">
                <a:ea typeface="+mn-ea"/>
              </a:rPr>
              <a:t>Writing Android Apps</a:t>
            </a:r>
          </a:p>
          <a:p>
            <a:pPr lvl="1">
              <a:defRPr/>
            </a:pPr>
            <a:r>
              <a:rPr lang="en-US" b="1" dirty="0" smtClean="0"/>
              <a:t>Java </a:t>
            </a:r>
            <a:r>
              <a:rPr lang="en-US" dirty="0" smtClean="0"/>
              <a:t>is an </a:t>
            </a:r>
            <a:r>
              <a:rPr lang="en-US" b="1" dirty="0" smtClean="0"/>
              <a:t>Object-oriented programming language  </a:t>
            </a:r>
            <a:r>
              <a:rPr lang="en-US" dirty="0" smtClean="0"/>
              <a:t>patterned after the C++ language</a:t>
            </a:r>
          </a:p>
          <a:p>
            <a:pPr>
              <a:defRPr/>
            </a:pPr>
            <a:r>
              <a:rPr lang="en-US" b="1" dirty="0" smtClean="0">
                <a:ea typeface="+mn-ea"/>
              </a:rPr>
              <a:t>Android Studio</a:t>
            </a:r>
          </a:p>
          <a:p>
            <a:pPr lvl="1"/>
            <a:r>
              <a:rPr lang="en-US" dirty="0"/>
              <a:t>A</a:t>
            </a:r>
            <a:r>
              <a:rPr lang="en-US" dirty="0" smtClean="0"/>
              <a:t>n </a:t>
            </a:r>
            <a:r>
              <a:rPr lang="en-US" dirty="0"/>
              <a:t>integrated </a:t>
            </a:r>
            <a:r>
              <a:rPr lang="en-US" dirty="0" smtClean="0"/>
              <a:t>development environment </a:t>
            </a:r>
            <a:r>
              <a:rPr lang="en-US" dirty="0"/>
              <a:t>(IDE) for building and integrating application development tools and </a:t>
            </a:r>
            <a:r>
              <a:rPr lang="en-US" dirty="0" smtClean="0"/>
              <a:t>open-source projects</a:t>
            </a:r>
            <a:r>
              <a:rPr lang="en-US" dirty="0"/>
              <a:t>. </a:t>
            </a:r>
            <a:endParaRPr lang="en-US" dirty="0" smtClean="0"/>
          </a:p>
          <a:p>
            <a:pPr lvl="1"/>
            <a:r>
              <a:rPr lang="en-US" dirty="0" smtClean="0"/>
              <a:t>Android </a:t>
            </a:r>
            <a:r>
              <a:rPr lang="en-US" dirty="0"/>
              <a:t>Studio IDE is exclusively dedicated to the purpose of creating Android applications</a:t>
            </a:r>
          </a:p>
          <a:p>
            <a:pPr lvl="1"/>
            <a:r>
              <a:rPr lang="en-US" dirty="0" smtClean="0"/>
              <a:t>Includes </a:t>
            </a:r>
            <a:r>
              <a:rPr lang="en-US" b="1" dirty="0" smtClean="0"/>
              <a:t>the Android Software Development Kit (SDK)</a:t>
            </a:r>
          </a:p>
          <a:p>
            <a:pPr lvl="1">
              <a:defRPr/>
            </a:pPr>
            <a:r>
              <a:rPr lang="en-US" b="1" dirty="0" smtClean="0"/>
              <a:t>XML</a:t>
            </a:r>
            <a:r>
              <a:rPr lang="en-US" dirty="0" smtClean="0"/>
              <a:t> is used to assist in the layout of the Android emulator</a:t>
            </a:r>
          </a:p>
        </p:txBody>
      </p:sp>
      <p:sp>
        <p:nvSpPr>
          <p:cNvPr id="13316" name="Slide Number Placeholder 4"/>
          <p:cNvSpPr>
            <a:spLocks noGrp="1"/>
          </p:cNvSpPr>
          <p:nvPr>
            <p:ph type="sldNum" sz="quarter" idx="10"/>
          </p:nvPr>
        </p:nvSpPr>
        <p:spPr>
          <a:noFill/>
        </p:spPr>
        <p:txBody>
          <a:bodyPr/>
          <a:lstStyle/>
          <a:p>
            <a:fld id="{490272F2-B3AD-4ED3-A4A5-929D258753F1}" type="slidenum">
              <a:rPr lang="en-US"/>
              <a:pPr/>
              <a:t>16</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68144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Meet the Android </a:t>
            </a:r>
            <a:r>
              <a:rPr lang="en-US" sz="1200" dirty="0" smtClean="0"/>
              <a:t>(continued)</a:t>
            </a:r>
          </a:p>
        </p:txBody>
      </p:sp>
      <p:sp>
        <p:nvSpPr>
          <p:cNvPr id="14339" name="Content Placeholder 8"/>
          <p:cNvSpPr>
            <a:spLocks noGrp="1"/>
          </p:cNvSpPr>
          <p:nvPr>
            <p:ph idx="1"/>
          </p:nvPr>
        </p:nvSpPr>
        <p:spPr>
          <a:xfrm>
            <a:off x="457200" y="1752600"/>
            <a:ext cx="3505200" cy="4495800"/>
          </a:xfrm>
        </p:spPr>
        <p:txBody>
          <a:bodyPr/>
          <a:lstStyle/>
          <a:p>
            <a:r>
              <a:rPr lang="en-US" b="1" dirty="0" smtClean="0"/>
              <a:t>Android Emulator</a:t>
            </a:r>
          </a:p>
          <a:p>
            <a:pPr lvl="1"/>
            <a:r>
              <a:rPr lang="en-US" dirty="0" smtClean="0"/>
              <a:t>Design, develop, prototype, and test Android apps without using a physical device</a:t>
            </a:r>
          </a:p>
          <a:p>
            <a:pPr lvl="1"/>
            <a:r>
              <a:rPr lang="en-US" dirty="0" smtClean="0"/>
              <a:t>Mimics almost every feature of a real Android handset, except placing phone calls</a:t>
            </a:r>
          </a:p>
          <a:p>
            <a:pPr lvl="1"/>
            <a:endParaRPr lang="en-US" dirty="0" smtClean="0"/>
          </a:p>
        </p:txBody>
      </p:sp>
      <p:sp>
        <p:nvSpPr>
          <p:cNvPr id="14340" name="Slide Number Placeholder 4"/>
          <p:cNvSpPr>
            <a:spLocks noGrp="1"/>
          </p:cNvSpPr>
          <p:nvPr>
            <p:ph type="sldNum" sz="quarter" idx="10"/>
          </p:nvPr>
        </p:nvSpPr>
        <p:spPr>
          <a:noFill/>
        </p:spPr>
        <p:txBody>
          <a:bodyPr/>
          <a:lstStyle/>
          <a:p>
            <a:fld id="{0FC339D3-1CF8-4C1D-883B-4858F1E561D5}" type="slidenum">
              <a:rPr lang="en-US"/>
              <a:pPr/>
              <a:t>17</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3886200" y="1752600"/>
            <a:ext cx="4943475" cy="4029075"/>
          </a:xfrm>
          <a:prstGeom prst="rect">
            <a:avLst/>
          </a:prstGeom>
        </p:spPr>
      </p:pic>
    </p:spTree>
    <p:extLst>
      <p:ext uri="{BB962C8B-B14F-4D97-AF65-F5344CB8AC3E}">
        <p14:creationId xmlns:p14="http://schemas.microsoft.com/office/powerpoint/2010/main" val="16303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Meet the Android </a:t>
            </a:r>
            <a:r>
              <a:rPr lang="en-US" sz="1200" dirty="0" smtClean="0"/>
              <a:t>(continued)</a:t>
            </a:r>
          </a:p>
        </p:txBody>
      </p:sp>
      <p:sp>
        <p:nvSpPr>
          <p:cNvPr id="14340" name="Slide Number Placeholder 4"/>
          <p:cNvSpPr>
            <a:spLocks noGrp="1"/>
          </p:cNvSpPr>
          <p:nvPr>
            <p:ph type="sldNum" sz="quarter" idx="10"/>
          </p:nvPr>
        </p:nvSpPr>
        <p:spPr>
          <a:noFill/>
        </p:spPr>
        <p:txBody>
          <a:bodyPr/>
          <a:lstStyle/>
          <a:p>
            <a:fld id="{0FC339D3-1CF8-4C1D-883B-4858F1E561D5}" type="slidenum">
              <a:rPr lang="en-US"/>
              <a:pPr/>
              <a:t>18</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4" name="Picture 3"/>
          <p:cNvPicPr>
            <a:picLocks noChangeAspect="1"/>
          </p:cNvPicPr>
          <p:nvPr/>
        </p:nvPicPr>
        <p:blipFill>
          <a:blip r:embed="rId3"/>
          <a:stretch>
            <a:fillRect/>
          </a:stretch>
        </p:blipFill>
        <p:spPr>
          <a:xfrm>
            <a:off x="795337" y="1762124"/>
            <a:ext cx="7815263" cy="4316627"/>
          </a:xfrm>
          <a:prstGeom prst="rect">
            <a:avLst/>
          </a:prstGeom>
        </p:spPr>
      </p:pic>
    </p:spTree>
    <p:extLst>
      <p:ext uri="{BB962C8B-B14F-4D97-AF65-F5344CB8AC3E}">
        <p14:creationId xmlns:p14="http://schemas.microsoft.com/office/powerpoint/2010/main" val="692392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sz="3200" dirty="0" smtClean="0"/>
              <a:t>Getting </a:t>
            </a:r>
            <a:r>
              <a:rPr lang="en-US" sz="3200" dirty="0"/>
              <a:t>Oriented with Market Deployment</a:t>
            </a:r>
            <a:r>
              <a:rPr lang="en-US" dirty="0"/>
              <a:t/>
            </a:r>
            <a:br>
              <a:rPr lang="en-US" dirty="0"/>
            </a:br>
            <a:endParaRPr lang="en-US" sz="1200" dirty="0" smtClean="0"/>
          </a:p>
        </p:txBody>
      </p:sp>
      <p:sp>
        <p:nvSpPr>
          <p:cNvPr id="20483" name="Content Placeholder 8"/>
          <p:cNvSpPr>
            <a:spLocks noGrp="1"/>
          </p:cNvSpPr>
          <p:nvPr>
            <p:ph idx="1"/>
          </p:nvPr>
        </p:nvSpPr>
        <p:spPr/>
        <p:txBody>
          <a:bodyPr>
            <a:normAutofit fontScale="85000" lnSpcReduction="20000"/>
          </a:bodyPr>
          <a:lstStyle/>
          <a:p>
            <a:pPr>
              <a:defRPr/>
            </a:pPr>
            <a:r>
              <a:rPr lang="en-US" b="1" dirty="0" smtClean="0">
                <a:ea typeface="+mn-ea"/>
              </a:rPr>
              <a:t>Getting Oriented with Market Deployment</a:t>
            </a:r>
          </a:p>
          <a:p>
            <a:pPr lvl="1">
              <a:defRPr/>
            </a:pPr>
            <a:r>
              <a:rPr lang="en-US" dirty="0" smtClean="0"/>
              <a:t>Platform consists of the Android OS, application development tools, and a marketplace Apps are compiled into package files with an .apk extension</a:t>
            </a:r>
          </a:p>
          <a:p>
            <a:pPr lvl="1">
              <a:defRPr/>
            </a:pPr>
            <a:r>
              <a:rPr lang="en-US" b="1" dirty="0" smtClean="0"/>
              <a:t>Google Play </a:t>
            </a:r>
            <a:r>
              <a:rPr lang="en-US" dirty="0" smtClean="0"/>
              <a:t>(</a:t>
            </a:r>
            <a:r>
              <a:rPr lang="en-US" dirty="0" smtClean="0">
                <a:solidFill>
                  <a:srgbClr val="0033CC"/>
                </a:solidFill>
              </a:rPr>
              <a:t>http://play.google.com)</a:t>
            </a:r>
            <a:r>
              <a:rPr lang="en-US" dirty="0" smtClean="0"/>
              <a:t> sells and deploys all apps</a:t>
            </a:r>
          </a:p>
          <a:p>
            <a:pPr lvl="1">
              <a:defRPr/>
            </a:pPr>
            <a:r>
              <a:rPr lang="en-US" dirty="0" smtClean="0"/>
              <a:t>Programs must meet minimum standards</a:t>
            </a:r>
          </a:p>
          <a:p>
            <a:pPr lvl="1">
              <a:defRPr/>
            </a:pPr>
            <a:r>
              <a:rPr lang="en-US" dirty="0" smtClean="0"/>
              <a:t>Apps are free or paid (70/30 split between developer and wireless carrier)</a:t>
            </a:r>
          </a:p>
          <a:p>
            <a:pPr lvl="1">
              <a:defRPr/>
            </a:pPr>
            <a:r>
              <a:rPr lang="en-US" dirty="0" smtClean="0"/>
              <a:t>Also sold through Amazon (amazon.com/appstore) and iTunes (both charge a $99 registration fee)</a:t>
            </a:r>
          </a:p>
        </p:txBody>
      </p:sp>
      <p:sp>
        <p:nvSpPr>
          <p:cNvPr id="15364" name="Slide Number Placeholder 4"/>
          <p:cNvSpPr>
            <a:spLocks noGrp="1"/>
          </p:cNvSpPr>
          <p:nvPr>
            <p:ph type="sldNum" sz="quarter" idx="10"/>
          </p:nvPr>
        </p:nvSpPr>
        <p:spPr>
          <a:noFill/>
        </p:spPr>
        <p:txBody>
          <a:bodyPr/>
          <a:lstStyle/>
          <a:p>
            <a:fld id="{6D4F86A4-B67B-4457-8DE6-C77D89FB85F6}" type="slidenum">
              <a:rPr lang="en-US"/>
              <a:pPr/>
              <a:t>19</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315147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57200" y="578442"/>
            <a:ext cx="8229600" cy="1607546"/>
          </a:xfrm>
        </p:spPr>
        <p:txBody>
          <a:bodyPr/>
          <a:lstStyle/>
          <a:p>
            <a:pPr eaLnBrk="1" hangingPunct="1"/>
            <a:r>
              <a:rPr lang="en-US" sz="2700" dirty="0">
                <a:latin typeface="Calibri" charset="0"/>
              </a:rPr>
              <a:t>IS </a:t>
            </a:r>
            <a:r>
              <a:rPr lang="en-US" sz="2700" dirty="0" smtClean="0">
                <a:latin typeface="Calibri" charset="0"/>
              </a:rPr>
              <a:t>413 </a:t>
            </a:r>
            <a:r>
              <a:rPr lang="en-US" sz="2400" dirty="0" smtClean="0">
                <a:latin typeface="Calibri" charset="0"/>
              </a:rPr>
              <a:t>Android </a:t>
            </a:r>
            <a:r>
              <a:rPr lang="en-US" sz="2400" dirty="0">
                <a:latin typeface="Calibri" charset="0"/>
              </a:rPr>
              <a:t>Programming for Mobile Applications </a:t>
            </a:r>
          </a:p>
        </p:txBody>
      </p:sp>
      <p:sp>
        <p:nvSpPr>
          <p:cNvPr id="14338" name="Content Placeholder 2"/>
          <p:cNvSpPr>
            <a:spLocks noGrp="1"/>
          </p:cNvSpPr>
          <p:nvPr>
            <p:ph idx="1"/>
          </p:nvPr>
        </p:nvSpPr>
        <p:spPr>
          <a:xfrm>
            <a:off x="457200" y="2325688"/>
            <a:ext cx="8229600" cy="3800475"/>
          </a:xfrm>
        </p:spPr>
        <p:txBody>
          <a:bodyPr/>
          <a:lstStyle/>
          <a:p>
            <a:pPr eaLnBrk="1" hangingPunct="1"/>
            <a:r>
              <a:rPr lang="en-US" dirty="0">
                <a:latin typeface="Calibri" charset="0"/>
              </a:rPr>
              <a:t>Today’s Agenda:</a:t>
            </a:r>
          </a:p>
          <a:p>
            <a:pPr lvl="1" eaLnBrk="1" hangingPunct="1"/>
            <a:r>
              <a:rPr lang="en-US" dirty="0" smtClean="0">
                <a:latin typeface="Calibri" charset="0"/>
              </a:rPr>
              <a:t>Introduction </a:t>
            </a:r>
            <a:r>
              <a:rPr lang="en-US" dirty="0">
                <a:latin typeface="Calibri" charset="0"/>
              </a:rPr>
              <a:t>to Android and </a:t>
            </a:r>
            <a:r>
              <a:rPr lang="en-US" dirty="0" smtClean="0">
                <a:latin typeface="Calibri" charset="0"/>
              </a:rPr>
              <a:t>IntelliJ</a:t>
            </a:r>
            <a:endParaRPr lang="en-US" dirty="0">
              <a:latin typeface="Calibri" charset="0"/>
            </a:endParaRPr>
          </a:p>
          <a:p>
            <a:pPr lvl="1" eaLnBrk="1" hangingPunct="1"/>
            <a:r>
              <a:rPr lang="en-US" dirty="0">
                <a:latin typeface="Calibri" charset="0"/>
              </a:rPr>
              <a:t>Preparing Lab </a:t>
            </a:r>
            <a:r>
              <a:rPr lang="en-US" dirty="0" smtClean="0">
                <a:latin typeface="Calibri" charset="0"/>
              </a:rPr>
              <a:t>Computers</a:t>
            </a:r>
          </a:p>
          <a:p>
            <a:pPr lvl="1" eaLnBrk="1" hangingPunct="1"/>
            <a:r>
              <a:rPr lang="en-US" dirty="0" smtClean="0">
                <a:latin typeface="Calibri" charset="0"/>
              </a:rPr>
              <a:t>Starting our ABC’s</a:t>
            </a:r>
            <a:endParaRPr lang="en-US" dirty="0">
              <a:latin typeface="Calibri" charset="0"/>
            </a:endParaRPr>
          </a:p>
        </p:txBody>
      </p:sp>
    </p:spTree>
    <p:extLst>
      <p:ext uri="{BB962C8B-B14F-4D97-AF65-F5344CB8AC3E}">
        <p14:creationId xmlns:p14="http://schemas.microsoft.com/office/powerpoint/2010/main" val="1624016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304800"/>
            <a:ext cx="8610600" cy="1143000"/>
          </a:xfrm>
        </p:spPr>
        <p:txBody>
          <a:bodyPr/>
          <a:lstStyle/>
          <a:p>
            <a:r>
              <a:rPr lang="en-US" sz="3200" dirty="0" smtClean="0"/>
              <a:t>Opening </a:t>
            </a:r>
            <a:r>
              <a:rPr lang="en-US" sz="3200" dirty="0"/>
              <a:t>Android Studio to Create a New </a:t>
            </a:r>
            <a:r>
              <a:rPr lang="en-US" sz="3200" dirty="0" smtClean="0"/>
              <a:t>Project</a:t>
            </a:r>
          </a:p>
        </p:txBody>
      </p:sp>
      <p:sp>
        <p:nvSpPr>
          <p:cNvPr id="16387" name="Slide Number Placeholder 3"/>
          <p:cNvSpPr>
            <a:spLocks noGrp="1"/>
          </p:cNvSpPr>
          <p:nvPr>
            <p:ph type="sldNum" sz="quarter" idx="10"/>
          </p:nvPr>
        </p:nvSpPr>
        <p:spPr>
          <a:noFill/>
        </p:spPr>
        <p:txBody>
          <a:bodyPr/>
          <a:lstStyle/>
          <a:p>
            <a:fld id="{A1465289-AE94-4A4C-AC1B-9C6A76DC98BC}" type="slidenum">
              <a:rPr lang="en-US"/>
              <a:pPr/>
              <a:t>20</a:t>
            </a:fld>
            <a:endParaRPr lang="en-US" dirty="0"/>
          </a:p>
        </p:txBody>
      </p:sp>
      <p:sp>
        <p:nvSpPr>
          <p:cNvPr id="16388" name="Content Placeholder 8"/>
          <p:cNvSpPr txBox="1">
            <a:spLocks/>
          </p:cNvSpPr>
          <p:nvPr/>
        </p:nvSpPr>
        <p:spPr bwMode="auto">
          <a:xfrm>
            <a:off x="533400" y="1676400"/>
            <a:ext cx="8153400" cy="4572000"/>
          </a:xfrm>
          <a:prstGeom prst="rect">
            <a:avLst/>
          </a:prstGeom>
          <a:noFill/>
          <a:ln w="9525">
            <a:noFill/>
            <a:miter lim="800000"/>
            <a:headEnd/>
            <a:tailEnd/>
          </a:ln>
        </p:spPr>
        <p:txBody>
          <a:bodyPr/>
          <a:lstStyle/>
          <a:p>
            <a:pPr marL="285750" indent="-285750" eaLnBrk="0" hangingPunct="0">
              <a:spcBef>
                <a:spcPct val="20000"/>
              </a:spcBef>
              <a:buFontTx/>
              <a:buChar char="–"/>
            </a:pPr>
            <a:r>
              <a:rPr lang="en-US" sz="2400" dirty="0" smtClean="0">
                <a:solidFill>
                  <a:srgbClr val="222222"/>
                </a:solidFill>
                <a:latin typeface="Arial" charset="0"/>
              </a:rPr>
              <a:t>Download and install the </a:t>
            </a:r>
            <a:r>
              <a:rPr lang="en-US" sz="2400" dirty="0">
                <a:solidFill>
                  <a:srgbClr val="222222"/>
                </a:solidFill>
                <a:latin typeface="Arial" charset="0"/>
              </a:rPr>
              <a:t>Android Studio from </a:t>
            </a:r>
            <a:r>
              <a:rPr lang="en-US" sz="2400" dirty="0" smtClean="0">
                <a:solidFill>
                  <a:srgbClr val="222222"/>
                </a:solidFill>
                <a:latin typeface="Arial" charset="0"/>
              </a:rPr>
              <a:t>    https</a:t>
            </a:r>
            <a:r>
              <a:rPr lang="en-US" sz="2400" dirty="0">
                <a:solidFill>
                  <a:srgbClr val="222222"/>
                </a:solidFill>
                <a:latin typeface="Arial" charset="0"/>
              </a:rPr>
              <a:t>://</a:t>
            </a:r>
            <a:r>
              <a:rPr lang="en-US" sz="2400" dirty="0" smtClean="0">
                <a:solidFill>
                  <a:srgbClr val="222222"/>
                </a:solidFill>
                <a:latin typeface="Arial" charset="0"/>
              </a:rPr>
              <a:t>developer.android.com/sdk/index.html</a:t>
            </a:r>
            <a:endParaRPr lang="en-US" sz="2400" dirty="0">
              <a:solidFill>
                <a:schemeClr val="tx1"/>
              </a:solidFill>
              <a:latin typeface="Arial" charset="0"/>
            </a:endParaRPr>
          </a:p>
          <a:p>
            <a:pPr marL="285750" indent="-285750" eaLnBrk="0" hangingPunct="0">
              <a:spcBef>
                <a:spcPct val="20000"/>
              </a:spcBef>
              <a:buFontTx/>
              <a:buChar char="–"/>
            </a:pPr>
            <a:r>
              <a:rPr lang="en-US" sz="2400" dirty="0" smtClean="0">
                <a:solidFill>
                  <a:srgbClr val="222222"/>
                </a:solidFill>
                <a:latin typeface="Arial" charset="0"/>
              </a:rPr>
              <a:t>You’ll </a:t>
            </a:r>
            <a:r>
              <a:rPr lang="en-US" sz="2400" dirty="0">
                <a:solidFill>
                  <a:srgbClr val="222222"/>
                </a:solidFill>
                <a:latin typeface="Arial" charset="0"/>
              </a:rPr>
              <a:t>need </a:t>
            </a:r>
            <a:r>
              <a:rPr lang="en-US" sz="2400" dirty="0" smtClean="0">
                <a:solidFill>
                  <a:srgbClr val="222222"/>
                </a:solidFill>
                <a:latin typeface="Arial" charset="0"/>
              </a:rPr>
              <a:t>an Application name, </a:t>
            </a:r>
            <a:r>
              <a:rPr lang="en-US" sz="2400" dirty="0">
                <a:solidFill>
                  <a:srgbClr val="222222"/>
                </a:solidFill>
                <a:latin typeface="Arial" charset="0"/>
              </a:rPr>
              <a:t>Company domain, package name, Project location, Form factor, Minimum SDK, Activity and activity name</a:t>
            </a:r>
          </a:p>
          <a:p>
            <a:pPr marL="342900" indent="-342900" eaLnBrk="0" hangingPunct="0">
              <a:spcBef>
                <a:spcPct val="20000"/>
              </a:spcBef>
              <a:buFontTx/>
              <a:buChar char="•"/>
            </a:pPr>
            <a:r>
              <a:rPr lang="en-US" sz="2600" b="1" dirty="0">
                <a:solidFill>
                  <a:srgbClr val="222222"/>
                </a:solidFill>
                <a:latin typeface="Arial" charset="0"/>
              </a:rPr>
              <a:t>Creating the Hello </a:t>
            </a:r>
            <a:r>
              <a:rPr lang="en-US" sz="2600" b="1" dirty="0" smtClean="0">
                <a:solidFill>
                  <a:srgbClr val="222222"/>
                </a:solidFill>
                <a:latin typeface="Arial" charset="0"/>
              </a:rPr>
              <a:t>World Project</a:t>
            </a:r>
            <a:endParaRPr lang="en-US" sz="2600" b="1" dirty="0">
              <a:solidFill>
                <a:srgbClr val="222222"/>
              </a:solidFill>
              <a:latin typeface="Arial" charset="0"/>
            </a:endParaRPr>
          </a:p>
          <a:p>
            <a:pPr marL="742950" lvl="1" indent="-285750" eaLnBrk="0" hangingPunct="0">
              <a:spcBef>
                <a:spcPct val="20000"/>
              </a:spcBef>
              <a:buFontTx/>
              <a:buChar char="–"/>
            </a:pPr>
            <a:r>
              <a:rPr lang="en-US" sz="2400" dirty="0" smtClean="0">
                <a:solidFill>
                  <a:srgbClr val="222222"/>
                </a:solidFill>
                <a:latin typeface="Arial" charset="0"/>
              </a:rPr>
              <a:t>Open the Android Studio program</a:t>
            </a:r>
            <a:endParaRPr lang="en-US" sz="2400" dirty="0">
              <a:solidFill>
                <a:srgbClr val="222222"/>
              </a:solidFill>
              <a:latin typeface="Arial" charset="0"/>
            </a:endParaRPr>
          </a:p>
          <a:p>
            <a:pPr marL="742950" lvl="1" indent="-285750" eaLnBrk="0" hangingPunct="0">
              <a:spcBef>
                <a:spcPct val="20000"/>
              </a:spcBef>
              <a:buFontTx/>
              <a:buChar char="–"/>
            </a:pPr>
            <a:r>
              <a:rPr lang="en-US" sz="2400" dirty="0" smtClean="0">
                <a:solidFill>
                  <a:srgbClr val="222222"/>
                </a:solidFill>
                <a:latin typeface="Arial" charset="0"/>
              </a:rPr>
              <a:t>Create a new project, name it, supply a company domain and location</a:t>
            </a:r>
            <a:endParaRPr lang="en-US" sz="2400" dirty="0">
              <a:solidFill>
                <a:srgbClr val="222222"/>
              </a:solidFill>
              <a:latin typeface="Arial" charset="0"/>
            </a:endParaRPr>
          </a:p>
        </p:txBody>
      </p:sp>
      <p:sp>
        <p:nvSpPr>
          <p:cNvPr id="8" name="Footer Placeholder 7"/>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61528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
        <p:nvSpPr>
          <p:cNvPr id="17412" name="Slide Number Placeholder 4"/>
          <p:cNvSpPr>
            <a:spLocks noGrp="1"/>
          </p:cNvSpPr>
          <p:nvPr>
            <p:ph type="sldNum" sz="quarter" idx="10"/>
          </p:nvPr>
        </p:nvSpPr>
        <p:spPr>
          <a:noFill/>
        </p:spPr>
        <p:txBody>
          <a:bodyPr/>
          <a:lstStyle/>
          <a:p>
            <a:fld id="{A74D9506-D7B6-4B07-91DA-095C780D2DF8}" type="slidenum">
              <a:rPr lang="en-US"/>
              <a:pPr/>
              <a:t>21</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1143000" y="1447800"/>
            <a:ext cx="6019800" cy="4861496"/>
          </a:xfrm>
          <a:prstGeom prst="rect">
            <a:avLst/>
          </a:prstGeom>
        </p:spPr>
      </p:pic>
    </p:spTree>
    <p:extLst>
      <p:ext uri="{BB962C8B-B14F-4D97-AF65-F5344CB8AC3E}">
        <p14:creationId xmlns:p14="http://schemas.microsoft.com/office/powerpoint/2010/main" val="2908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0"/>
          </p:nvPr>
        </p:nvSpPr>
        <p:spPr>
          <a:noFill/>
        </p:spPr>
        <p:txBody>
          <a:bodyPr/>
          <a:lstStyle/>
          <a:p>
            <a:fld id="{A74D9506-D7B6-4B07-91DA-095C780D2DF8}" type="slidenum">
              <a:rPr lang="en-US"/>
              <a:pPr/>
              <a:t>22</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685800" y="1352550"/>
            <a:ext cx="7543800" cy="4895850"/>
          </a:xfrm>
          <a:prstGeom prst="rect">
            <a:avLst/>
          </a:prstGeom>
        </p:spPr>
      </p:pic>
      <p:sp>
        <p:nvSpPr>
          <p:cNvPr id="10"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Tree>
    <p:extLst>
      <p:ext uri="{BB962C8B-B14F-4D97-AF65-F5344CB8AC3E}">
        <p14:creationId xmlns:p14="http://schemas.microsoft.com/office/powerpoint/2010/main" val="417376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0"/>
          </p:nvPr>
        </p:nvSpPr>
        <p:spPr>
          <a:noFill/>
        </p:spPr>
        <p:txBody>
          <a:bodyPr/>
          <a:lstStyle/>
          <a:p>
            <a:fld id="{A74D9506-D7B6-4B07-91DA-095C780D2DF8}" type="slidenum">
              <a:rPr lang="en-US"/>
              <a:pPr/>
              <a:t>23</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990600" y="1512756"/>
            <a:ext cx="7367587" cy="4735644"/>
          </a:xfrm>
          <a:prstGeom prst="rect">
            <a:avLst/>
          </a:prstGeom>
        </p:spPr>
      </p:pic>
      <p:sp>
        <p:nvSpPr>
          <p:cNvPr id="8"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Tree>
    <p:extLst>
      <p:ext uri="{BB962C8B-B14F-4D97-AF65-F5344CB8AC3E}">
        <p14:creationId xmlns:p14="http://schemas.microsoft.com/office/powerpoint/2010/main" val="321756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0"/>
          </p:nvPr>
        </p:nvSpPr>
        <p:spPr>
          <a:noFill/>
        </p:spPr>
        <p:txBody>
          <a:bodyPr/>
          <a:lstStyle/>
          <a:p>
            <a:fld id="{A74D9506-D7B6-4B07-91DA-095C780D2DF8}" type="slidenum">
              <a:rPr lang="en-US"/>
              <a:pPr/>
              <a:t>24</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1066800" y="1487135"/>
            <a:ext cx="7315200" cy="4761265"/>
          </a:xfrm>
          <a:prstGeom prst="rect">
            <a:avLst/>
          </a:prstGeom>
        </p:spPr>
      </p:pic>
      <p:sp>
        <p:nvSpPr>
          <p:cNvPr id="8"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Tree>
    <p:extLst>
      <p:ext uri="{BB962C8B-B14F-4D97-AF65-F5344CB8AC3E}">
        <p14:creationId xmlns:p14="http://schemas.microsoft.com/office/powerpoint/2010/main" val="873090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0"/>
          </p:nvPr>
        </p:nvSpPr>
        <p:spPr>
          <a:noFill/>
        </p:spPr>
        <p:txBody>
          <a:bodyPr/>
          <a:lstStyle/>
          <a:p>
            <a:fld id="{A74D9506-D7B6-4B07-91DA-095C780D2DF8}" type="slidenum">
              <a:rPr lang="en-US"/>
              <a:pPr/>
              <a:t>25</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1197769" y="1609232"/>
            <a:ext cx="7053262" cy="4553935"/>
          </a:xfrm>
          <a:prstGeom prst="rect">
            <a:avLst/>
          </a:prstGeom>
        </p:spPr>
      </p:pic>
      <p:sp>
        <p:nvSpPr>
          <p:cNvPr id="8"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Tree>
    <p:extLst>
      <p:ext uri="{BB962C8B-B14F-4D97-AF65-F5344CB8AC3E}">
        <p14:creationId xmlns:p14="http://schemas.microsoft.com/office/powerpoint/2010/main" val="363200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0"/>
          </p:nvPr>
        </p:nvSpPr>
        <p:spPr>
          <a:noFill/>
        </p:spPr>
        <p:txBody>
          <a:bodyPr/>
          <a:lstStyle/>
          <a:p>
            <a:fld id="{A74D9506-D7B6-4B07-91DA-095C780D2DF8}" type="slidenum">
              <a:rPr lang="en-US"/>
              <a:pPr/>
              <a:t>26</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542731" y="1524000"/>
            <a:ext cx="7887488" cy="4548187"/>
          </a:xfrm>
          <a:prstGeom prst="rect">
            <a:avLst/>
          </a:prstGeom>
        </p:spPr>
      </p:pic>
      <p:sp>
        <p:nvSpPr>
          <p:cNvPr id="8" name="Title 1"/>
          <p:cNvSpPr>
            <a:spLocks noGrp="1"/>
          </p:cNvSpPr>
          <p:nvPr>
            <p:ph type="title"/>
          </p:nvPr>
        </p:nvSpPr>
        <p:spPr>
          <a:xfrm>
            <a:off x="304800" y="304800"/>
            <a:ext cx="8839200" cy="1143000"/>
          </a:xfrm>
        </p:spPr>
        <p:txBody>
          <a:bodyPr/>
          <a:lstStyle/>
          <a:p>
            <a:r>
              <a:rPr lang="en-US" sz="3200" dirty="0"/>
              <a:t>Opening Android Studio to Create a New </a:t>
            </a:r>
            <a:r>
              <a:rPr lang="en-US" sz="3200" dirty="0" smtClean="0"/>
              <a:t>Project </a:t>
            </a:r>
            <a:r>
              <a:rPr lang="en-US" sz="1200" dirty="0" smtClean="0"/>
              <a:t>(cont’d)</a:t>
            </a:r>
          </a:p>
        </p:txBody>
      </p:sp>
    </p:spTree>
    <p:extLst>
      <p:ext uri="{BB962C8B-B14F-4D97-AF65-F5344CB8AC3E}">
        <p14:creationId xmlns:p14="http://schemas.microsoft.com/office/powerpoint/2010/main" val="318691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p:txBody>
          <a:bodyPr/>
          <a:lstStyle/>
          <a:p>
            <a:pPr lvl="1"/>
            <a:r>
              <a:rPr lang="en-US" dirty="0" smtClean="0"/>
              <a:t>Must be intuitive</a:t>
            </a:r>
          </a:p>
          <a:p>
            <a:pPr lvl="1"/>
            <a:r>
              <a:rPr lang="en-US" dirty="0" smtClean="0"/>
              <a:t>Interface must not distract from functionality</a:t>
            </a:r>
          </a:p>
          <a:p>
            <a:pPr lvl="1"/>
            <a:r>
              <a:rPr lang="en-US" dirty="0" smtClean="0"/>
              <a:t>Java code or XML layout files are needed</a:t>
            </a:r>
          </a:p>
          <a:p>
            <a:pPr lvl="2"/>
            <a:r>
              <a:rPr lang="en-US" dirty="0" smtClean="0"/>
              <a:t>XML method is preferred</a:t>
            </a:r>
          </a:p>
          <a:p>
            <a:pPr lvl="2"/>
            <a:r>
              <a:rPr lang="en-US" dirty="0" smtClean="0"/>
              <a:t>Can design interface without writing large amounts of code</a:t>
            </a:r>
          </a:p>
        </p:txBody>
      </p:sp>
      <p:sp>
        <p:nvSpPr>
          <p:cNvPr id="18435" name="Slide Number Placeholder 4"/>
          <p:cNvSpPr>
            <a:spLocks noGrp="1"/>
          </p:cNvSpPr>
          <p:nvPr>
            <p:ph type="sldNum" sz="quarter" idx="10"/>
          </p:nvPr>
        </p:nvSpPr>
        <p:spPr>
          <a:noFill/>
        </p:spPr>
        <p:txBody>
          <a:bodyPr/>
          <a:lstStyle/>
          <a:p>
            <a:fld id="{73C149E8-3EC5-493F-8E40-F3E8CEED6530}" type="slidenum">
              <a:rPr lang="en-US"/>
              <a:pPr/>
              <a:t>27</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
        <p:nvSpPr>
          <p:cNvPr id="18437" name="Title 1"/>
          <p:cNvSpPr>
            <a:spLocks noGrp="1"/>
          </p:cNvSpPr>
          <p:nvPr>
            <p:ph type="title"/>
          </p:nvPr>
        </p:nvSpPr>
        <p:spPr>
          <a:xfrm>
            <a:off x="304800" y="381000"/>
            <a:ext cx="8839200" cy="1143000"/>
          </a:xfrm>
        </p:spPr>
        <p:txBody>
          <a:bodyPr/>
          <a:lstStyle/>
          <a:p>
            <a:r>
              <a:rPr lang="en-US" dirty="0"/>
              <a:t>Building the User Interface</a:t>
            </a:r>
          </a:p>
        </p:txBody>
      </p:sp>
    </p:spTree>
    <p:extLst>
      <p:ext uri="{BB962C8B-B14F-4D97-AF65-F5344CB8AC3E}">
        <p14:creationId xmlns:p14="http://schemas.microsoft.com/office/powerpoint/2010/main" val="3745740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33400" y="1752600"/>
            <a:ext cx="4953000" cy="4495800"/>
          </a:xfrm>
        </p:spPr>
        <p:txBody>
          <a:bodyPr/>
          <a:lstStyle/>
          <a:p>
            <a:r>
              <a:rPr lang="en-US" b="1" dirty="0" smtClean="0"/>
              <a:t>Java folder </a:t>
            </a:r>
            <a:r>
              <a:rPr lang="en-US" dirty="0" smtClean="0"/>
              <a:t>– contains Java source code</a:t>
            </a:r>
          </a:p>
          <a:p>
            <a:r>
              <a:rPr lang="en-US" b="1" dirty="0" smtClean="0"/>
              <a:t>Res folder </a:t>
            </a:r>
            <a:r>
              <a:rPr lang="en-US" dirty="0" smtClean="0"/>
              <a:t>– contains images, music, and video</a:t>
            </a:r>
          </a:p>
          <a:p>
            <a:r>
              <a:rPr lang="en-US" b="1" dirty="0" smtClean="0"/>
              <a:t>Manifests folder </a:t>
            </a:r>
            <a:r>
              <a:rPr lang="en-US" dirty="0"/>
              <a:t>contains the </a:t>
            </a:r>
            <a:r>
              <a:rPr lang="en-US" b="1" dirty="0" smtClean="0"/>
              <a:t>Android Manifest.xml </a:t>
            </a:r>
            <a:r>
              <a:rPr lang="en-US" dirty="0" smtClean="0"/>
              <a:t>– which contains information about the application that Android needs to run</a:t>
            </a:r>
          </a:p>
          <a:p>
            <a:pPr lvl="1"/>
            <a:endParaRPr lang="en-US" dirty="0" smtClean="0"/>
          </a:p>
        </p:txBody>
      </p:sp>
      <p:sp>
        <p:nvSpPr>
          <p:cNvPr id="19459" name="Slide Number Placeholder 4"/>
          <p:cNvSpPr>
            <a:spLocks noGrp="1"/>
          </p:cNvSpPr>
          <p:nvPr>
            <p:ph type="sldNum" sz="quarter" idx="10"/>
          </p:nvPr>
        </p:nvSpPr>
        <p:spPr>
          <a:noFill/>
        </p:spPr>
        <p:txBody>
          <a:bodyPr/>
          <a:lstStyle/>
          <a:p>
            <a:fld id="{67ACA47E-8FC1-4B41-A312-C70D79184C34}" type="slidenum">
              <a:rPr lang="en-US"/>
              <a:pPr/>
              <a:t>28</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
        <p:nvSpPr>
          <p:cNvPr id="19461" name="Title 1"/>
          <p:cNvSpPr>
            <a:spLocks noGrp="1"/>
          </p:cNvSpPr>
          <p:nvPr>
            <p:ph type="title"/>
          </p:nvPr>
        </p:nvSpPr>
        <p:spPr>
          <a:xfrm>
            <a:off x="304800" y="381000"/>
            <a:ext cx="8839200" cy="1143000"/>
          </a:xfrm>
        </p:spPr>
        <p:txBody>
          <a:bodyPr/>
          <a:lstStyle/>
          <a:p>
            <a:r>
              <a:rPr lang="en-US" sz="3200" dirty="0"/>
              <a:t>Taking a Tour of the Android Project View</a:t>
            </a:r>
          </a:p>
        </p:txBody>
      </p:sp>
      <p:pic>
        <p:nvPicPr>
          <p:cNvPr id="3" name="Picture 2"/>
          <p:cNvPicPr>
            <a:picLocks noChangeAspect="1"/>
          </p:cNvPicPr>
          <p:nvPr/>
        </p:nvPicPr>
        <p:blipFill>
          <a:blip r:embed="rId3"/>
          <a:stretch>
            <a:fillRect/>
          </a:stretch>
        </p:blipFill>
        <p:spPr>
          <a:xfrm>
            <a:off x="5486400" y="1722120"/>
            <a:ext cx="3238871" cy="4181475"/>
          </a:xfrm>
          <a:prstGeom prst="rect">
            <a:avLst/>
          </a:prstGeom>
        </p:spPr>
      </p:pic>
    </p:spTree>
    <p:extLst>
      <p:ext uri="{BB962C8B-B14F-4D97-AF65-F5344CB8AC3E}">
        <p14:creationId xmlns:p14="http://schemas.microsoft.com/office/powerpoint/2010/main" val="306598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normAutofit fontScale="92500"/>
          </a:bodyPr>
          <a:lstStyle/>
          <a:p>
            <a:r>
              <a:rPr lang="en-US" b="1" dirty="0" smtClean="0"/>
              <a:t>Layout </a:t>
            </a:r>
            <a:r>
              <a:rPr lang="en-US" dirty="0" smtClean="0"/>
              <a:t>– a container that holds as many widgets as needed</a:t>
            </a:r>
          </a:p>
          <a:p>
            <a:r>
              <a:rPr lang="en-US" b="1" dirty="0" smtClean="0"/>
              <a:t>Widget</a:t>
            </a:r>
            <a:r>
              <a:rPr lang="en-US" dirty="0" smtClean="0"/>
              <a:t>– a single element on the screen (Button, Text Box, etc.)</a:t>
            </a:r>
          </a:p>
          <a:p>
            <a:r>
              <a:rPr lang="en-US" dirty="0" smtClean="0"/>
              <a:t>The </a:t>
            </a:r>
            <a:r>
              <a:rPr lang="en-US" b="1" dirty="0" smtClean="0"/>
              <a:t>Properties pane </a:t>
            </a:r>
            <a:r>
              <a:rPr lang="en-US" dirty="0" smtClean="0"/>
              <a:t>contains the properties of the currently active app project or object </a:t>
            </a:r>
            <a:endParaRPr lang="en-US" dirty="0"/>
          </a:p>
          <a:p>
            <a:r>
              <a:rPr lang="en-US" dirty="0"/>
              <a:t>Android Studio displays an emulator configuration for design and layout </a:t>
            </a:r>
            <a:r>
              <a:rPr lang="en-US" dirty="0" smtClean="0"/>
              <a:t>purposes </a:t>
            </a:r>
            <a:r>
              <a:rPr lang="en-US" sz="2600" dirty="0" smtClean="0"/>
              <a:t>called </a:t>
            </a:r>
            <a:r>
              <a:rPr lang="en-US" sz="2600" b="1" dirty="0"/>
              <a:t>the Android Virtual Device (AVD</a:t>
            </a:r>
            <a:r>
              <a:rPr lang="en-US" sz="2600" b="1" dirty="0" smtClean="0"/>
              <a:t>)</a:t>
            </a:r>
            <a:endParaRPr lang="en-US" sz="2600" b="1" dirty="0"/>
          </a:p>
        </p:txBody>
      </p:sp>
      <p:sp>
        <p:nvSpPr>
          <p:cNvPr id="20483" name="Slide Number Placeholder 4"/>
          <p:cNvSpPr>
            <a:spLocks noGrp="1"/>
          </p:cNvSpPr>
          <p:nvPr>
            <p:ph type="sldNum" sz="quarter" idx="10"/>
          </p:nvPr>
        </p:nvSpPr>
        <p:spPr>
          <a:noFill/>
        </p:spPr>
        <p:txBody>
          <a:bodyPr/>
          <a:lstStyle/>
          <a:p>
            <a:fld id="{4F483CA0-D2DC-4EDD-B07D-CC790A2CA13A}" type="slidenum">
              <a:rPr lang="en-US"/>
              <a:pPr/>
              <a:t>29</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
        <p:nvSpPr>
          <p:cNvPr id="20485" name="Title 1"/>
          <p:cNvSpPr>
            <a:spLocks noGrp="1"/>
          </p:cNvSpPr>
          <p:nvPr>
            <p:ph type="title"/>
          </p:nvPr>
        </p:nvSpPr>
        <p:spPr>
          <a:xfrm>
            <a:off x="304800" y="304800"/>
            <a:ext cx="8839200" cy="1143000"/>
          </a:xfrm>
        </p:spPr>
        <p:txBody>
          <a:bodyPr/>
          <a:lstStyle/>
          <a:p>
            <a:r>
              <a:rPr lang="en-US" sz="3200" dirty="0"/>
              <a:t>Designing the User Interface Layout within the Virtual Device</a:t>
            </a:r>
          </a:p>
        </p:txBody>
      </p:sp>
    </p:spTree>
    <p:extLst>
      <p:ext uri="{BB962C8B-B14F-4D97-AF65-F5344CB8AC3E}">
        <p14:creationId xmlns:p14="http://schemas.microsoft.com/office/powerpoint/2010/main" val="424706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normAutofit fontScale="90000"/>
          </a:bodyPr>
          <a:lstStyle/>
          <a:p>
            <a:pPr eaLnBrk="1" hangingPunct="1"/>
            <a:r>
              <a:rPr lang="en-US" dirty="0">
                <a:latin typeface="Calibri" charset="0"/>
              </a:rPr>
              <a:t>Introduction to Android and </a:t>
            </a:r>
            <a:r>
              <a:rPr lang="en-US" dirty="0" smtClean="0">
                <a:latin typeface="Calibri" charset="0"/>
              </a:rPr>
              <a:t>IntelliJ</a:t>
            </a:r>
            <a:endParaRPr lang="en-US" dirty="0">
              <a:latin typeface="Calibri" charset="0"/>
            </a:endParaRPr>
          </a:p>
        </p:txBody>
      </p:sp>
      <p:sp>
        <p:nvSpPr>
          <p:cNvPr id="24578" name="Content Placeholder 2"/>
          <p:cNvSpPr>
            <a:spLocks noGrp="1"/>
          </p:cNvSpPr>
          <p:nvPr>
            <p:ph idx="1"/>
          </p:nvPr>
        </p:nvSpPr>
        <p:spPr/>
        <p:txBody>
          <a:bodyPr>
            <a:normAutofit/>
          </a:bodyPr>
          <a:lstStyle/>
          <a:p>
            <a:pPr lvl="1" eaLnBrk="1" hangingPunct="1"/>
            <a:r>
              <a:rPr lang="en-US" dirty="0" smtClean="0">
                <a:latin typeface="Calibri" charset="0"/>
              </a:rPr>
              <a:t>Android </a:t>
            </a:r>
            <a:r>
              <a:rPr lang="en-US" dirty="0">
                <a:latin typeface="Calibri" charset="0"/>
              </a:rPr>
              <a:t>in </a:t>
            </a:r>
            <a:r>
              <a:rPr lang="en-US" dirty="0" smtClean="0">
                <a:latin typeface="Calibri" charset="0"/>
              </a:rPr>
              <a:t>IntelliJ </a:t>
            </a:r>
            <a:r>
              <a:rPr lang="en-US" dirty="0">
                <a:latin typeface="Calibri" charset="0"/>
              </a:rPr>
              <a:t>on Java </a:t>
            </a:r>
          </a:p>
          <a:p>
            <a:pPr lvl="2" eaLnBrk="1" hangingPunct="1"/>
            <a:r>
              <a:rPr lang="en-US" dirty="0">
                <a:latin typeface="Calibri" charset="0"/>
              </a:rPr>
              <a:t>Setting up your computer in the lab</a:t>
            </a:r>
          </a:p>
          <a:p>
            <a:pPr lvl="3" eaLnBrk="1" hangingPunct="1"/>
            <a:r>
              <a:rPr lang="en-US" dirty="0">
                <a:latin typeface="Calibri" charset="0"/>
              </a:rPr>
              <a:t>Creating a Working Directory</a:t>
            </a:r>
          </a:p>
          <a:p>
            <a:pPr lvl="2" eaLnBrk="1" hangingPunct="1"/>
            <a:r>
              <a:rPr lang="en-US" dirty="0">
                <a:latin typeface="Calibri" charset="0"/>
              </a:rPr>
              <a:t>Setting up your own Computer.</a:t>
            </a:r>
          </a:p>
          <a:p>
            <a:pPr lvl="3" eaLnBrk="1" hangingPunct="1"/>
            <a:r>
              <a:rPr lang="en-US" dirty="0">
                <a:latin typeface="Calibri" charset="0"/>
              </a:rPr>
              <a:t>Downloads and installs</a:t>
            </a:r>
          </a:p>
          <a:p>
            <a:pPr lvl="4" eaLnBrk="1" hangingPunct="1"/>
            <a:r>
              <a:rPr lang="en-US" dirty="0">
                <a:latin typeface="Calibri" charset="0"/>
              </a:rPr>
              <a:t>JAVA SDK</a:t>
            </a:r>
          </a:p>
          <a:p>
            <a:pPr lvl="4" eaLnBrk="1" hangingPunct="1"/>
            <a:r>
              <a:rPr lang="en-US" dirty="0" smtClean="0">
                <a:latin typeface="Calibri" charset="0"/>
              </a:rPr>
              <a:t>Android SDK</a:t>
            </a:r>
            <a:endParaRPr lang="en-US" dirty="0">
              <a:latin typeface="Calibri" charset="0"/>
            </a:endParaRPr>
          </a:p>
          <a:p>
            <a:pPr lvl="4" eaLnBrk="1" hangingPunct="1"/>
            <a:r>
              <a:rPr lang="en-US" dirty="0" smtClean="0">
                <a:latin typeface="Calibri" charset="0"/>
              </a:rPr>
              <a:t>IntelliJ</a:t>
            </a:r>
            <a:endParaRPr lang="en-US" dirty="0">
              <a:latin typeface="Calibri" charset="0"/>
            </a:endParaRPr>
          </a:p>
          <a:p>
            <a:pPr lvl="1" eaLnBrk="1" hangingPunct="1"/>
            <a:r>
              <a:rPr lang="en-US" dirty="0">
                <a:latin typeface="Calibri" charset="0"/>
              </a:rPr>
              <a:t>See </a:t>
            </a:r>
            <a:r>
              <a:rPr lang="en-US" dirty="0" smtClean="0">
                <a:latin typeface="Calibri" charset="0"/>
              </a:rPr>
              <a:t>Android- Getting </a:t>
            </a:r>
            <a:r>
              <a:rPr lang="en-US" dirty="0">
                <a:latin typeface="Calibri" charset="0"/>
              </a:rPr>
              <a:t>Started </a:t>
            </a:r>
            <a:r>
              <a:rPr lang="en-US" dirty="0" smtClean="0">
                <a:latin typeface="Calibri" charset="0"/>
              </a:rPr>
              <a:t>Document on Google Drive</a:t>
            </a:r>
            <a:endParaRPr lang="en-US" dirty="0">
              <a:latin typeface="Calibri" charset="0"/>
            </a:endParaRPr>
          </a:p>
        </p:txBody>
      </p:sp>
    </p:spTree>
    <p:extLst>
      <p:ext uri="{BB962C8B-B14F-4D97-AF65-F5344CB8AC3E}">
        <p14:creationId xmlns:p14="http://schemas.microsoft.com/office/powerpoint/2010/main" val="40242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1: Tap </a:t>
            </a:r>
            <a:r>
              <a:rPr lang="en-US" dirty="0"/>
              <a:t>or click ‘the virtual device to render the layout with’ button (the emulator button</a:t>
            </a:r>
            <a:r>
              <a:rPr lang="en-US" dirty="0" smtClean="0"/>
              <a:t>) directly </a:t>
            </a:r>
            <a:r>
              <a:rPr lang="en-US" dirty="0"/>
              <a:t>to the right of the </a:t>
            </a:r>
            <a:r>
              <a:rPr lang="en-US" dirty="0" smtClean="0"/>
              <a:t/>
            </a:r>
            <a:br>
              <a:rPr lang="en-US" dirty="0" smtClean="0"/>
            </a:br>
            <a:r>
              <a:rPr lang="en-US" dirty="0" smtClean="0"/>
              <a:t>Palette </a:t>
            </a:r>
            <a:r>
              <a:rPr lang="en-US" dirty="0"/>
              <a:t>on the </a:t>
            </a:r>
            <a:r>
              <a:rPr lang="en-US" dirty="0" smtClean="0"/>
              <a:t/>
            </a:r>
            <a:br>
              <a:rPr lang="en-US" dirty="0" smtClean="0"/>
            </a:br>
            <a:r>
              <a:rPr lang="en-US" dirty="0" smtClean="0"/>
              <a:t>activity_main.xml </a:t>
            </a:r>
            <a:br>
              <a:rPr lang="en-US" dirty="0" smtClean="0"/>
            </a:br>
            <a:r>
              <a:rPr lang="en-US" dirty="0" smtClean="0"/>
              <a:t>tab</a:t>
            </a:r>
            <a:r>
              <a:rPr lang="en-US" dirty="0"/>
              <a:t>, and then tap </a:t>
            </a:r>
            <a:r>
              <a:rPr lang="en-US" dirty="0" smtClean="0"/>
              <a:t/>
            </a:r>
            <a:br>
              <a:rPr lang="en-US" dirty="0" smtClean="0"/>
            </a:br>
            <a:r>
              <a:rPr lang="en-US" dirty="0" smtClean="0"/>
              <a:t>or </a:t>
            </a:r>
            <a:r>
              <a:rPr lang="en-US" dirty="0"/>
              <a:t>click Nexus </a:t>
            </a:r>
            <a:r>
              <a:rPr lang="en-US" dirty="0" smtClean="0"/>
              <a:t>5 </a:t>
            </a:r>
            <a:br>
              <a:rPr lang="en-US" dirty="0" smtClean="0"/>
            </a:br>
            <a:r>
              <a:rPr lang="en-US" dirty="0" smtClean="0"/>
              <a:t>(</a:t>
            </a:r>
            <a:r>
              <a:rPr lang="en-US" dirty="0"/>
              <a:t>5.0”, 1080 x 1920</a:t>
            </a:r>
            <a:r>
              <a:rPr lang="en-US" dirty="0" smtClean="0"/>
              <a:t>,</a:t>
            </a:r>
            <a:br>
              <a:rPr lang="en-US" dirty="0" smtClean="0"/>
            </a:br>
            <a:r>
              <a:rPr lang="en-US" dirty="0" smtClean="0"/>
              <a:t> </a:t>
            </a:r>
            <a:r>
              <a:rPr lang="en-US" dirty="0" err="1"/>
              <a:t>xxhdpi</a:t>
            </a:r>
            <a:r>
              <a:rPr lang="en-US" dirty="0"/>
              <a:t>).</a:t>
            </a:r>
            <a:endParaRPr lang="en-US" b="1" dirty="0" smtClean="0"/>
          </a:p>
          <a:p>
            <a:pPr marL="457200" lvl="1" indent="0">
              <a:buFontTx/>
              <a:buNone/>
            </a:pP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30</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10" name="Picture 9"/>
          <p:cNvPicPr>
            <a:picLocks noChangeAspect="1"/>
          </p:cNvPicPr>
          <p:nvPr/>
        </p:nvPicPr>
        <p:blipFill>
          <a:blip r:embed="rId3"/>
          <a:stretch>
            <a:fillRect/>
          </a:stretch>
        </p:blipFill>
        <p:spPr>
          <a:xfrm>
            <a:off x="3810000" y="2438400"/>
            <a:ext cx="5051232" cy="3314700"/>
          </a:xfrm>
          <a:prstGeom prst="rect">
            <a:avLst/>
          </a:prstGeom>
        </p:spPr>
      </p:pic>
      <p:sp>
        <p:nvSpPr>
          <p:cNvPr id="11" name="Title 1"/>
          <p:cNvSpPr>
            <a:spLocks noGrp="1"/>
          </p:cNvSpPr>
          <p:nvPr>
            <p:ph type="title"/>
          </p:nvPr>
        </p:nvSpPr>
        <p:spPr>
          <a:xfrm>
            <a:off x="304800" y="304800"/>
            <a:ext cx="8839200" cy="1143000"/>
          </a:xfrm>
        </p:spPr>
        <p:txBody>
          <a:bodyPr/>
          <a:lstStyle/>
          <a:p>
            <a:r>
              <a:rPr lang="en-US" sz="3200" dirty="0"/>
              <a:t>Designing the User Interface Layout within the Virtual </a:t>
            </a:r>
            <a:r>
              <a:rPr lang="en-US" sz="3200" dirty="0" smtClean="0"/>
              <a:t>Device </a:t>
            </a:r>
            <a:r>
              <a:rPr lang="en-US" sz="1200" dirty="0" smtClean="0"/>
              <a:t>(Cont’d.)</a:t>
            </a:r>
            <a:endParaRPr lang="en-US" sz="1200" dirty="0"/>
          </a:p>
        </p:txBody>
      </p:sp>
    </p:spTree>
    <p:extLst>
      <p:ext uri="{BB962C8B-B14F-4D97-AF65-F5344CB8AC3E}">
        <p14:creationId xmlns:p14="http://schemas.microsoft.com/office/powerpoint/2010/main" val="552512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2: </a:t>
            </a:r>
            <a:r>
              <a:rPr lang="en-US" dirty="0"/>
              <a:t>In the </a:t>
            </a:r>
            <a:r>
              <a:rPr lang="en-US" dirty="0" smtClean="0"/>
              <a:t/>
            </a:r>
            <a:br>
              <a:rPr lang="en-US" dirty="0" smtClean="0"/>
            </a:br>
            <a:r>
              <a:rPr lang="en-US" dirty="0" smtClean="0"/>
              <a:t>emulator,</a:t>
            </a:r>
            <a:br>
              <a:rPr lang="en-US" dirty="0" smtClean="0"/>
            </a:br>
            <a:r>
              <a:rPr lang="en-US" dirty="0" smtClean="0"/>
              <a:t>select </a:t>
            </a:r>
            <a:br>
              <a:rPr lang="en-US" dirty="0" smtClean="0"/>
            </a:br>
            <a:r>
              <a:rPr lang="en-US" dirty="0" smtClean="0"/>
              <a:t>the </a:t>
            </a:r>
            <a:r>
              <a:rPr lang="en-US" dirty="0"/>
              <a:t>default </a:t>
            </a:r>
            <a:r>
              <a:rPr lang="en-US" dirty="0" smtClean="0"/>
              <a:t/>
            </a:r>
            <a:br>
              <a:rPr lang="en-US" dirty="0" smtClean="0"/>
            </a:br>
            <a:r>
              <a:rPr lang="en-US" dirty="0" err="1" smtClean="0"/>
              <a:t>TextView</a:t>
            </a:r>
            <a:r>
              <a:rPr lang="en-US" dirty="0" smtClean="0"/>
              <a:t> </a:t>
            </a:r>
            <a:br>
              <a:rPr lang="en-US" dirty="0" smtClean="0"/>
            </a:br>
            <a:r>
              <a:rPr lang="en-US" dirty="0" smtClean="0"/>
              <a:t>control</a:t>
            </a:r>
            <a:r>
              <a:rPr lang="en-US" dirty="0"/>
              <a:t>, which </a:t>
            </a:r>
            <a:r>
              <a:rPr lang="en-US" dirty="0" smtClean="0"/>
              <a:t/>
            </a:r>
            <a:br>
              <a:rPr lang="en-US" dirty="0" smtClean="0"/>
            </a:br>
            <a:r>
              <a:rPr lang="en-US" dirty="0" smtClean="0"/>
              <a:t>reads </a:t>
            </a:r>
            <a:r>
              <a:rPr lang="en-US" dirty="0"/>
              <a:t>Hello </a:t>
            </a:r>
            <a:r>
              <a:rPr lang="en-US" dirty="0" smtClean="0"/>
              <a:t/>
            </a:r>
            <a:br>
              <a:rPr lang="en-US" dirty="0" smtClean="0"/>
            </a:br>
            <a:r>
              <a:rPr lang="en-US" dirty="0" smtClean="0"/>
              <a:t>World</a:t>
            </a:r>
            <a:r>
              <a:rPr lang="en-US" dirty="0"/>
              <a:t>!</a:t>
            </a: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31</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3108533" y="1676400"/>
            <a:ext cx="5652509" cy="4343400"/>
          </a:xfrm>
          <a:prstGeom prst="rect">
            <a:avLst/>
          </a:prstGeom>
        </p:spPr>
      </p:pic>
      <p:sp>
        <p:nvSpPr>
          <p:cNvPr id="11" name="Title 1"/>
          <p:cNvSpPr>
            <a:spLocks noGrp="1"/>
          </p:cNvSpPr>
          <p:nvPr>
            <p:ph type="title"/>
          </p:nvPr>
        </p:nvSpPr>
        <p:spPr>
          <a:xfrm>
            <a:off x="304800" y="304800"/>
            <a:ext cx="8839200" cy="1143000"/>
          </a:xfrm>
        </p:spPr>
        <p:txBody>
          <a:bodyPr/>
          <a:lstStyle/>
          <a:p>
            <a:r>
              <a:rPr lang="en-US" sz="3200" dirty="0"/>
              <a:t>Designing the User Interface Layout within the Virtual </a:t>
            </a:r>
            <a:r>
              <a:rPr lang="en-US" sz="3200" dirty="0" smtClean="0"/>
              <a:t>Device </a:t>
            </a:r>
            <a:r>
              <a:rPr lang="en-US" sz="1200" dirty="0" smtClean="0"/>
              <a:t>(Cont’d.)</a:t>
            </a:r>
            <a:endParaRPr lang="en-US" sz="1200" dirty="0"/>
          </a:p>
        </p:txBody>
      </p:sp>
    </p:spTree>
    <p:extLst>
      <p:ext uri="{BB962C8B-B14F-4D97-AF65-F5344CB8AC3E}">
        <p14:creationId xmlns:p14="http://schemas.microsoft.com/office/powerpoint/2010/main" val="341402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3: </a:t>
            </a:r>
            <a:br>
              <a:rPr lang="en-US" dirty="0" smtClean="0"/>
            </a:br>
            <a:r>
              <a:rPr lang="en-US" dirty="0" smtClean="0"/>
              <a:t>Scroll </a:t>
            </a:r>
            <a:br>
              <a:rPr lang="en-US" dirty="0" smtClean="0"/>
            </a:br>
            <a:r>
              <a:rPr lang="en-US" dirty="0" smtClean="0"/>
              <a:t>down the </a:t>
            </a:r>
            <a:br>
              <a:rPr lang="en-US" dirty="0" smtClean="0"/>
            </a:br>
            <a:r>
              <a:rPr lang="en-US" dirty="0" smtClean="0"/>
              <a:t>Properties </a:t>
            </a:r>
            <a:br>
              <a:rPr lang="en-US" dirty="0" smtClean="0"/>
            </a:br>
            <a:r>
              <a:rPr lang="en-US" dirty="0" smtClean="0"/>
              <a:t>pane </a:t>
            </a:r>
            <a:r>
              <a:rPr lang="en-US" dirty="0"/>
              <a:t>to </a:t>
            </a:r>
            <a:r>
              <a:rPr lang="en-US" dirty="0" smtClean="0"/>
              <a:t/>
            </a:r>
            <a:br>
              <a:rPr lang="en-US" dirty="0" smtClean="0"/>
            </a:br>
            <a:r>
              <a:rPr lang="en-US" dirty="0" smtClean="0"/>
              <a:t>display </a:t>
            </a:r>
            <a:r>
              <a:rPr lang="en-US" dirty="0"/>
              <a:t>the </a:t>
            </a:r>
            <a:r>
              <a:rPr lang="en-US" dirty="0" smtClean="0"/>
              <a:t/>
            </a:r>
            <a:br>
              <a:rPr lang="en-US" dirty="0" smtClean="0"/>
            </a:br>
            <a:r>
              <a:rPr lang="en-US" dirty="0" smtClean="0"/>
              <a:t>text </a:t>
            </a:r>
            <a:br>
              <a:rPr lang="en-US" dirty="0" smtClean="0"/>
            </a:br>
            <a:r>
              <a:rPr lang="en-US" dirty="0" smtClean="0"/>
              <a:t>property</a:t>
            </a: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32</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2753240" y="1676400"/>
            <a:ext cx="6127812" cy="4191000"/>
          </a:xfrm>
          <a:prstGeom prst="rect">
            <a:avLst/>
          </a:prstGeom>
        </p:spPr>
      </p:pic>
      <p:sp>
        <p:nvSpPr>
          <p:cNvPr id="10" name="Title 1"/>
          <p:cNvSpPr>
            <a:spLocks noGrp="1"/>
          </p:cNvSpPr>
          <p:nvPr>
            <p:ph type="title"/>
          </p:nvPr>
        </p:nvSpPr>
        <p:spPr>
          <a:xfrm>
            <a:off x="304800" y="304800"/>
            <a:ext cx="8839200" cy="1143000"/>
          </a:xfrm>
        </p:spPr>
        <p:txBody>
          <a:bodyPr/>
          <a:lstStyle/>
          <a:p>
            <a:r>
              <a:rPr lang="en-US" sz="3200" dirty="0"/>
              <a:t>Designing the User Interface Layout within the Virtual </a:t>
            </a:r>
            <a:r>
              <a:rPr lang="en-US" sz="3200" dirty="0" smtClean="0"/>
              <a:t>Device </a:t>
            </a:r>
            <a:r>
              <a:rPr lang="en-US" sz="1200" dirty="0" smtClean="0"/>
              <a:t>(Cont’d.)</a:t>
            </a:r>
            <a:endParaRPr lang="en-US" sz="1200" dirty="0"/>
          </a:p>
        </p:txBody>
      </p:sp>
    </p:spTree>
    <p:extLst>
      <p:ext uri="{BB962C8B-B14F-4D97-AF65-F5344CB8AC3E}">
        <p14:creationId xmlns:p14="http://schemas.microsoft.com/office/powerpoint/2010/main" val="118534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1: In </a:t>
            </a:r>
            <a:r>
              <a:rPr lang="en-US" dirty="0"/>
              <a:t>the Android project view, tap or click the expand arrow for </a:t>
            </a:r>
            <a:r>
              <a:rPr lang="en-US" dirty="0" smtClean="0"/>
              <a:t/>
            </a:r>
            <a:br>
              <a:rPr lang="en-US" dirty="0" smtClean="0"/>
            </a:br>
            <a:r>
              <a:rPr lang="en-US" dirty="0" smtClean="0"/>
              <a:t>the  values </a:t>
            </a:r>
            <a:br>
              <a:rPr lang="en-US" dirty="0" smtClean="0"/>
            </a:br>
            <a:r>
              <a:rPr lang="en-US" dirty="0" smtClean="0"/>
              <a:t>subfolder </a:t>
            </a:r>
            <a:r>
              <a:rPr lang="en-US" dirty="0"/>
              <a:t>in </a:t>
            </a:r>
            <a:r>
              <a:rPr lang="en-US" dirty="0" smtClean="0"/>
              <a:t/>
            </a:r>
            <a:br>
              <a:rPr lang="en-US" dirty="0" smtClean="0"/>
            </a:br>
            <a:r>
              <a:rPr lang="en-US" dirty="0" smtClean="0"/>
              <a:t>the res folder </a:t>
            </a:r>
            <a:br>
              <a:rPr lang="en-US" dirty="0" smtClean="0"/>
            </a:br>
            <a:r>
              <a:rPr lang="en-US" dirty="0" smtClean="0"/>
              <a:t>to </a:t>
            </a:r>
            <a:r>
              <a:rPr lang="en-US" dirty="0"/>
              <a:t>expand the </a:t>
            </a:r>
            <a:r>
              <a:rPr lang="en-US" dirty="0" smtClean="0"/>
              <a:t/>
            </a:r>
            <a:br>
              <a:rPr lang="en-US" dirty="0" smtClean="0"/>
            </a:br>
            <a:r>
              <a:rPr lang="en-US" dirty="0" smtClean="0"/>
              <a:t>folder’s contents</a:t>
            </a:r>
          </a:p>
          <a:p>
            <a:pPr lvl="1"/>
            <a:endParaRPr lang="en-US" dirty="0"/>
          </a:p>
          <a:p>
            <a:r>
              <a:rPr lang="en-US" dirty="0" smtClean="0"/>
              <a:t> </a:t>
            </a:r>
            <a:r>
              <a:rPr lang="en-US" dirty="0"/>
              <a:t>Double-tap or </a:t>
            </a:r>
            <a:r>
              <a:rPr lang="en-US" dirty="0" smtClean="0"/>
              <a:t/>
            </a:r>
            <a:br>
              <a:rPr lang="en-US" dirty="0" smtClean="0"/>
            </a:br>
            <a:r>
              <a:rPr lang="en-US" dirty="0" smtClean="0"/>
              <a:t>double-click </a:t>
            </a:r>
            <a:r>
              <a:rPr lang="en-US" dirty="0"/>
              <a:t>the strings.xml file to display the strings.xml tab in the </a:t>
            </a:r>
            <a:r>
              <a:rPr lang="en-US" dirty="0" smtClean="0"/>
              <a:t>Project window</a:t>
            </a:r>
            <a:endParaRPr lang="en-US" b="1" dirty="0" smtClean="0"/>
          </a:p>
          <a:p>
            <a:pPr marL="457200" lvl="1" indent="0">
              <a:buFontTx/>
              <a:buNone/>
            </a:pP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33</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3733800" y="2057400"/>
            <a:ext cx="4724400" cy="3060796"/>
          </a:xfrm>
          <a:prstGeom prst="rect">
            <a:avLst/>
          </a:prstGeom>
        </p:spPr>
      </p:pic>
      <p:sp>
        <p:nvSpPr>
          <p:cNvPr id="10" name="Title 1"/>
          <p:cNvSpPr>
            <a:spLocks noGrp="1"/>
          </p:cNvSpPr>
          <p:nvPr>
            <p:ph type="title"/>
          </p:nvPr>
        </p:nvSpPr>
        <p:spPr>
          <a:xfrm>
            <a:off x="304800" y="304800"/>
            <a:ext cx="8839200" cy="1143000"/>
          </a:xfrm>
        </p:spPr>
        <p:txBody>
          <a:bodyPr/>
          <a:lstStyle/>
          <a:p>
            <a:r>
              <a:rPr lang="en-US" sz="3200" dirty="0"/>
              <a:t>Modifying the Text in the </a:t>
            </a:r>
            <a:r>
              <a:rPr lang="en-US" sz="3200" dirty="0" err="1"/>
              <a:t>TextView</a:t>
            </a:r>
            <a:r>
              <a:rPr lang="en-US" sz="3200" dirty="0"/>
              <a:t> Control</a:t>
            </a:r>
            <a:br>
              <a:rPr lang="en-US" sz="3200" dirty="0"/>
            </a:br>
            <a:endParaRPr lang="en-US" sz="1200" dirty="0"/>
          </a:p>
        </p:txBody>
      </p:sp>
    </p:spTree>
    <p:extLst>
      <p:ext uri="{BB962C8B-B14F-4D97-AF65-F5344CB8AC3E}">
        <p14:creationId xmlns:p14="http://schemas.microsoft.com/office/powerpoint/2010/main" val="32983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0"/>
          </p:nvPr>
        </p:nvSpPr>
        <p:spPr>
          <a:noFill/>
        </p:spPr>
        <p:txBody>
          <a:bodyPr/>
          <a:lstStyle/>
          <a:p>
            <a:fld id="{2F89FA62-3F5B-4FE8-9BDD-03A23E5A08BD}" type="slidenum">
              <a:rPr lang="en-US"/>
              <a:pPr/>
              <a:t>34</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6" name="Picture 5"/>
          <p:cNvPicPr>
            <a:picLocks noChangeAspect="1"/>
          </p:cNvPicPr>
          <p:nvPr/>
        </p:nvPicPr>
        <p:blipFill>
          <a:blip r:embed="rId3"/>
          <a:stretch>
            <a:fillRect/>
          </a:stretch>
        </p:blipFill>
        <p:spPr>
          <a:xfrm>
            <a:off x="4026373" y="1747879"/>
            <a:ext cx="5009712" cy="3662321"/>
          </a:xfrm>
          <a:prstGeom prst="rect">
            <a:avLst/>
          </a:prstGeom>
          <a:ln w="12700">
            <a:solidFill>
              <a:schemeClr val="tx1"/>
            </a:solidFill>
          </a:ln>
        </p:spPr>
      </p:pic>
      <p:sp>
        <p:nvSpPr>
          <p:cNvPr id="2" name="Content Placeholder 1"/>
          <p:cNvSpPr>
            <a:spLocks noGrp="1"/>
          </p:cNvSpPr>
          <p:nvPr>
            <p:ph idx="1"/>
          </p:nvPr>
        </p:nvSpPr>
        <p:spPr>
          <a:xfrm>
            <a:off x="304800" y="1524000"/>
            <a:ext cx="3733800" cy="4495800"/>
          </a:xfrm>
        </p:spPr>
        <p:txBody>
          <a:bodyPr>
            <a:normAutofit lnSpcReduction="10000"/>
          </a:bodyPr>
          <a:lstStyle/>
          <a:p>
            <a:r>
              <a:rPr lang="en-US" sz="2000" dirty="0" smtClean="0"/>
              <a:t>Step 2: Tap </a:t>
            </a:r>
            <a:r>
              <a:rPr lang="en-US" sz="2000" dirty="0"/>
              <a:t>or click the Open editor link on the right side of the Project window to display </a:t>
            </a:r>
            <a:r>
              <a:rPr lang="en-US" sz="2000" dirty="0" smtClean="0"/>
              <a:t>the Translations </a:t>
            </a:r>
            <a:r>
              <a:rPr lang="en-US" sz="2000" dirty="0"/>
              <a:t>Editor </a:t>
            </a:r>
            <a:r>
              <a:rPr lang="en-US" sz="2000" dirty="0" smtClean="0"/>
              <a:t>tab</a:t>
            </a:r>
            <a:endParaRPr lang="en-US" sz="2000" dirty="0"/>
          </a:p>
          <a:p>
            <a:r>
              <a:rPr lang="en-US" sz="2000" dirty="0" smtClean="0"/>
              <a:t>Tap </a:t>
            </a:r>
            <a:r>
              <a:rPr lang="en-US" sz="2000" dirty="0"/>
              <a:t>or click the Default Value (Hello world!) to the right of the </a:t>
            </a:r>
            <a:r>
              <a:rPr lang="en-US" sz="2000" dirty="0" err="1"/>
              <a:t>hello_world</a:t>
            </a:r>
            <a:r>
              <a:rPr lang="en-US" sz="2000" dirty="0"/>
              <a:t> Key column </a:t>
            </a:r>
            <a:r>
              <a:rPr lang="en-US" sz="2000" dirty="0" smtClean="0"/>
              <a:t>in the </a:t>
            </a:r>
            <a:r>
              <a:rPr lang="en-US" sz="2000" dirty="0"/>
              <a:t>Translations </a:t>
            </a:r>
            <a:r>
              <a:rPr lang="en-US" sz="2000" dirty="0" smtClean="0"/>
              <a:t>Editor</a:t>
            </a:r>
            <a:endParaRPr lang="en-US" sz="2000" dirty="0"/>
          </a:p>
          <a:p>
            <a:r>
              <a:rPr lang="en-US" sz="2000" dirty="0" smtClean="0"/>
              <a:t>At </a:t>
            </a:r>
            <a:r>
              <a:rPr lang="en-US" sz="2000" dirty="0"/>
              <a:t>the bottom of the Translations Editor tab, type </a:t>
            </a:r>
            <a:r>
              <a:rPr lang="en-US" sz="2000" b="1" dirty="0"/>
              <a:t>Hello World – My First Android App </a:t>
            </a:r>
            <a:r>
              <a:rPr lang="en-US" sz="2000" dirty="0" smtClean="0"/>
              <a:t>in the </a:t>
            </a:r>
            <a:r>
              <a:rPr lang="en-US" sz="2000" dirty="0"/>
              <a:t>Default Value text </a:t>
            </a:r>
            <a:r>
              <a:rPr lang="en-US" sz="2000" dirty="0" smtClean="0"/>
              <a:t>box</a:t>
            </a:r>
            <a:endParaRPr lang="en-US" sz="2000" dirty="0"/>
          </a:p>
        </p:txBody>
      </p:sp>
      <p:sp>
        <p:nvSpPr>
          <p:cNvPr id="11" name="Title 1"/>
          <p:cNvSpPr>
            <a:spLocks noGrp="1"/>
          </p:cNvSpPr>
          <p:nvPr>
            <p:ph type="title"/>
          </p:nvPr>
        </p:nvSpPr>
        <p:spPr>
          <a:xfrm>
            <a:off x="304800" y="304800"/>
            <a:ext cx="8839200" cy="1143000"/>
          </a:xfrm>
        </p:spPr>
        <p:txBody>
          <a:bodyPr/>
          <a:lstStyle/>
          <a:p>
            <a:r>
              <a:rPr lang="en-US" sz="3200" dirty="0"/>
              <a:t>Modifying the Text in the </a:t>
            </a:r>
            <a:r>
              <a:rPr lang="en-US" sz="3200" dirty="0" err="1"/>
              <a:t>TextView</a:t>
            </a:r>
            <a:r>
              <a:rPr lang="en-US" sz="3200" dirty="0"/>
              <a:t> Control</a:t>
            </a:r>
            <a:br>
              <a:rPr lang="en-US" sz="3200" dirty="0"/>
            </a:br>
            <a:r>
              <a:rPr lang="en-US" sz="1200" dirty="0" smtClean="0"/>
              <a:t>(Cont’d.)</a:t>
            </a:r>
            <a:endParaRPr lang="en-US" sz="1200" dirty="0"/>
          </a:p>
        </p:txBody>
      </p:sp>
    </p:spTree>
    <p:extLst>
      <p:ext uri="{BB962C8B-B14F-4D97-AF65-F5344CB8AC3E}">
        <p14:creationId xmlns:p14="http://schemas.microsoft.com/office/powerpoint/2010/main" val="1573507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3: Close </a:t>
            </a:r>
            <a:r>
              <a:rPr lang="en-US" dirty="0"/>
              <a:t>the Translations Editor window by tapping or clicking the Close button on </a:t>
            </a:r>
            <a:r>
              <a:rPr lang="en-US" dirty="0" smtClean="0"/>
              <a:t>the Translations </a:t>
            </a:r>
            <a:r>
              <a:rPr lang="en-US" dirty="0"/>
              <a:t>Editor </a:t>
            </a:r>
            <a:r>
              <a:rPr lang="en-US" dirty="0" smtClean="0"/>
              <a:t>tab</a:t>
            </a: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35</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1040606" y="2921544"/>
            <a:ext cx="7532846" cy="2869656"/>
          </a:xfrm>
          <a:prstGeom prst="rect">
            <a:avLst/>
          </a:prstGeom>
          <a:ln w="12700">
            <a:solidFill>
              <a:schemeClr val="tx1"/>
            </a:solidFill>
          </a:ln>
        </p:spPr>
      </p:pic>
      <p:sp>
        <p:nvSpPr>
          <p:cNvPr id="10" name="Title 1"/>
          <p:cNvSpPr>
            <a:spLocks noGrp="1"/>
          </p:cNvSpPr>
          <p:nvPr>
            <p:ph type="title"/>
          </p:nvPr>
        </p:nvSpPr>
        <p:spPr>
          <a:xfrm>
            <a:off x="304800" y="304800"/>
            <a:ext cx="8839200" cy="1143000"/>
          </a:xfrm>
        </p:spPr>
        <p:txBody>
          <a:bodyPr/>
          <a:lstStyle/>
          <a:p>
            <a:r>
              <a:rPr lang="en-US" sz="3200" dirty="0"/>
              <a:t>Modifying the Text in the </a:t>
            </a:r>
            <a:r>
              <a:rPr lang="en-US" sz="3200" dirty="0" err="1"/>
              <a:t>TextView</a:t>
            </a:r>
            <a:r>
              <a:rPr lang="en-US" sz="3200" dirty="0"/>
              <a:t> Control</a:t>
            </a:r>
            <a:br>
              <a:rPr lang="en-US" sz="3200" dirty="0"/>
            </a:br>
            <a:r>
              <a:rPr lang="en-US" sz="1200" dirty="0" smtClean="0"/>
              <a:t>(Cont’d.)</a:t>
            </a:r>
            <a:endParaRPr lang="en-US" sz="1200" dirty="0"/>
          </a:p>
        </p:txBody>
      </p:sp>
    </p:spTree>
    <p:extLst>
      <p:ext uri="{BB962C8B-B14F-4D97-AF65-F5344CB8AC3E}">
        <p14:creationId xmlns:p14="http://schemas.microsoft.com/office/powerpoint/2010/main" val="1372452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33400" y="1524000"/>
            <a:ext cx="8077200" cy="4495800"/>
          </a:xfrm>
        </p:spPr>
        <p:txBody>
          <a:bodyPr/>
          <a:lstStyle/>
          <a:p>
            <a:r>
              <a:rPr lang="en-US" dirty="0" smtClean="0"/>
              <a:t>Step 4: </a:t>
            </a:r>
            <a:r>
              <a:rPr lang="en-US" dirty="0"/>
              <a:t>Close the strings.xml tab by tapping or clicking its Close </a:t>
            </a:r>
            <a:r>
              <a:rPr lang="en-US" dirty="0" smtClean="0"/>
              <a:t>button</a:t>
            </a:r>
            <a:endParaRPr lang="en-US" b="1" dirty="0" smtClean="0"/>
          </a:p>
        </p:txBody>
      </p:sp>
      <p:sp>
        <p:nvSpPr>
          <p:cNvPr id="24579" name="Slide Number Placeholder 4"/>
          <p:cNvSpPr>
            <a:spLocks noGrp="1"/>
          </p:cNvSpPr>
          <p:nvPr>
            <p:ph type="sldNum" sz="quarter" idx="10"/>
          </p:nvPr>
        </p:nvSpPr>
        <p:spPr>
          <a:noFill/>
        </p:spPr>
        <p:txBody>
          <a:bodyPr/>
          <a:lstStyle/>
          <a:p>
            <a:fld id="{2F89FA62-3F5B-4FE8-9BDD-03A23E5A08BD}" type="slidenum">
              <a:rPr lang="en-US"/>
              <a:pPr/>
              <a:t>36</a:t>
            </a:fld>
            <a:endParaRPr lang="en-US" dirty="0"/>
          </a:p>
        </p:txBody>
      </p:sp>
      <p:sp>
        <p:nvSpPr>
          <p:cNvPr id="9" name="Footer Placeholder 8"/>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914400" y="2514600"/>
            <a:ext cx="7315200" cy="3475856"/>
          </a:xfrm>
          <a:prstGeom prst="rect">
            <a:avLst/>
          </a:prstGeom>
        </p:spPr>
      </p:pic>
      <p:sp>
        <p:nvSpPr>
          <p:cNvPr id="10" name="Title 1"/>
          <p:cNvSpPr>
            <a:spLocks noGrp="1"/>
          </p:cNvSpPr>
          <p:nvPr>
            <p:ph type="title"/>
          </p:nvPr>
        </p:nvSpPr>
        <p:spPr>
          <a:xfrm>
            <a:off x="304800" y="304800"/>
            <a:ext cx="8839200" cy="1143000"/>
          </a:xfrm>
        </p:spPr>
        <p:txBody>
          <a:bodyPr/>
          <a:lstStyle/>
          <a:p>
            <a:r>
              <a:rPr lang="en-US" sz="3200" dirty="0"/>
              <a:t>Modifying the Text in the </a:t>
            </a:r>
            <a:r>
              <a:rPr lang="en-US" sz="3200" dirty="0" err="1"/>
              <a:t>TextView</a:t>
            </a:r>
            <a:r>
              <a:rPr lang="en-US" sz="3200" dirty="0"/>
              <a:t> Control</a:t>
            </a:r>
            <a:br>
              <a:rPr lang="en-US" sz="3200" dirty="0"/>
            </a:br>
            <a:r>
              <a:rPr lang="en-US" sz="1200" dirty="0" smtClean="0"/>
              <a:t>(Cont’d.)</a:t>
            </a:r>
            <a:endParaRPr lang="en-US" sz="1200" dirty="0"/>
          </a:p>
        </p:txBody>
      </p:sp>
    </p:spTree>
    <p:extLst>
      <p:ext uri="{BB962C8B-B14F-4D97-AF65-F5344CB8AC3E}">
        <p14:creationId xmlns:p14="http://schemas.microsoft.com/office/powerpoint/2010/main" val="2668686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3400" y="1371600"/>
            <a:ext cx="8077200" cy="4495800"/>
          </a:xfrm>
        </p:spPr>
        <p:txBody>
          <a:bodyPr/>
          <a:lstStyle/>
          <a:p>
            <a:r>
              <a:rPr lang="en-US" dirty="0" smtClean="0"/>
              <a:t>Step </a:t>
            </a:r>
            <a:r>
              <a:rPr lang="en-US" dirty="0"/>
              <a:t>1:  Tap or </a:t>
            </a:r>
            <a:r>
              <a:rPr lang="en-US" dirty="0" smtClean="0"/>
              <a:t/>
            </a:r>
            <a:br>
              <a:rPr lang="en-US" dirty="0" smtClean="0"/>
            </a:br>
            <a:r>
              <a:rPr lang="en-US" dirty="0" smtClean="0"/>
              <a:t>click </a:t>
            </a:r>
            <a:r>
              <a:rPr lang="en-US" dirty="0"/>
              <a:t>the Run </a:t>
            </a:r>
            <a:r>
              <a:rPr lang="en-US" dirty="0" smtClean="0"/>
              <a:t/>
            </a:r>
            <a:br>
              <a:rPr lang="en-US" dirty="0" smtClean="0"/>
            </a:br>
            <a:r>
              <a:rPr lang="en-US" dirty="0" smtClean="0"/>
              <a:t>‘</a:t>
            </a:r>
            <a:r>
              <a:rPr lang="en-US" dirty="0"/>
              <a:t>app’ button on </a:t>
            </a:r>
            <a:r>
              <a:rPr lang="en-US" dirty="0" smtClean="0"/>
              <a:t/>
            </a:r>
            <a:br>
              <a:rPr lang="en-US" dirty="0" smtClean="0"/>
            </a:br>
            <a:r>
              <a:rPr lang="en-US" dirty="0" smtClean="0"/>
              <a:t>the toolbar</a:t>
            </a:r>
            <a:endParaRPr lang="en-US" b="1" dirty="0" smtClean="0"/>
          </a:p>
        </p:txBody>
      </p:sp>
      <p:sp>
        <p:nvSpPr>
          <p:cNvPr id="26627" name="Slide Number Placeholder 4"/>
          <p:cNvSpPr>
            <a:spLocks noGrp="1"/>
          </p:cNvSpPr>
          <p:nvPr>
            <p:ph type="sldNum" sz="quarter" idx="10"/>
          </p:nvPr>
        </p:nvSpPr>
        <p:spPr>
          <a:noFill/>
        </p:spPr>
        <p:txBody>
          <a:bodyPr/>
          <a:lstStyle/>
          <a:p>
            <a:fld id="{661370E2-AEF5-458A-ABFA-B1E3D9D6216E}" type="slidenum">
              <a:rPr lang="en-US"/>
              <a:pPr/>
              <a:t>37</a:t>
            </a:fld>
            <a:endParaRPr lang="en-US" dirty="0"/>
          </a:p>
        </p:txBody>
      </p:sp>
      <p:sp>
        <p:nvSpPr>
          <p:cNvPr id="11" name="Footer Placeholder 10"/>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3286760" y="1473200"/>
            <a:ext cx="4638040" cy="4686555"/>
          </a:xfrm>
          <a:prstGeom prst="rect">
            <a:avLst/>
          </a:prstGeom>
        </p:spPr>
      </p:pic>
      <p:sp>
        <p:nvSpPr>
          <p:cNvPr id="9" name="Title 1"/>
          <p:cNvSpPr>
            <a:spLocks noGrp="1"/>
          </p:cNvSpPr>
          <p:nvPr>
            <p:ph type="title"/>
          </p:nvPr>
        </p:nvSpPr>
        <p:spPr>
          <a:xfrm>
            <a:off x="304800" y="304800"/>
            <a:ext cx="8839200" cy="1143000"/>
          </a:xfrm>
        </p:spPr>
        <p:txBody>
          <a:bodyPr/>
          <a:lstStyle/>
          <a:p>
            <a:r>
              <a:rPr lang="en-US" sz="3200" dirty="0" smtClean="0"/>
              <a:t>Testing </a:t>
            </a:r>
            <a:r>
              <a:rPr lang="en-US" sz="3200" dirty="0"/>
              <a:t>the Application in the </a:t>
            </a:r>
            <a:r>
              <a:rPr lang="en-US" sz="3200" dirty="0" smtClean="0"/>
              <a:t>Emulator</a:t>
            </a:r>
            <a:r>
              <a:rPr lang="en-US" sz="3200" dirty="0"/>
              <a:t/>
            </a:r>
            <a:br>
              <a:rPr lang="en-US" sz="3200" dirty="0"/>
            </a:br>
            <a:endParaRPr lang="en-US" sz="1200" dirty="0"/>
          </a:p>
        </p:txBody>
      </p:sp>
    </p:spTree>
    <p:extLst>
      <p:ext uri="{BB962C8B-B14F-4D97-AF65-F5344CB8AC3E}">
        <p14:creationId xmlns:p14="http://schemas.microsoft.com/office/powerpoint/2010/main" val="1944866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3400" y="1371600"/>
            <a:ext cx="8077200" cy="4495800"/>
          </a:xfrm>
        </p:spPr>
        <p:txBody>
          <a:bodyPr/>
          <a:lstStyle/>
          <a:p>
            <a:r>
              <a:rPr lang="en-US" dirty="0" smtClean="0"/>
              <a:t>Step 2:  </a:t>
            </a:r>
            <a:r>
              <a:rPr lang="en-US" dirty="0"/>
              <a:t>If necessary, </a:t>
            </a:r>
            <a:r>
              <a:rPr lang="en-US" dirty="0" smtClean="0"/>
              <a:t/>
            </a:r>
            <a:br>
              <a:rPr lang="en-US" dirty="0" smtClean="0"/>
            </a:br>
            <a:r>
              <a:rPr lang="en-US" dirty="0" smtClean="0"/>
              <a:t>select </a:t>
            </a:r>
            <a:r>
              <a:rPr lang="en-US" dirty="0"/>
              <a:t>Nexus 5 API 21 </a:t>
            </a:r>
            <a:r>
              <a:rPr lang="en-US" dirty="0" smtClean="0"/>
              <a:t/>
            </a:r>
            <a:br>
              <a:rPr lang="en-US" dirty="0" smtClean="0"/>
            </a:br>
            <a:r>
              <a:rPr lang="en-US" dirty="0" smtClean="0"/>
              <a:t>x86 </a:t>
            </a:r>
            <a:r>
              <a:rPr lang="en-US" dirty="0"/>
              <a:t>(or a recent </a:t>
            </a:r>
            <a:r>
              <a:rPr lang="en-US" dirty="0" smtClean="0"/>
              <a:t/>
            </a:r>
            <a:br>
              <a:rPr lang="en-US" dirty="0" smtClean="0"/>
            </a:br>
            <a:r>
              <a:rPr lang="en-US" dirty="0" smtClean="0"/>
              <a:t>version emulator</a:t>
            </a:r>
            <a:r>
              <a:rPr lang="en-US" dirty="0"/>
              <a:t>) in </a:t>
            </a:r>
            <a:r>
              <a:rPr lang="en-US" dirty="0" smtClean="0"/>
              <a:t/>
            </a:r>
            <a:br>
              <a:rPr lang="en-US" dirty="0" smtClean="0"/>
            </a:br>
            <a:r>
              <a:rPr lang="en-US" dirty="0" smtClean="0"/>
              <a:t>the Android </a:t>
            </a:r>
            <a:br>
              <a:rPr lang="en-US" dirty="0" smtClean="0"/>
            </a:br>
            <a:r>
              <a:rPr lang="en-US" dirty="0" smtClean="0"/>
              <a:t>virtual device list</a:t>
            </a:r>
          </a:p>
          <a:p>
            <a:pPr lvl="1"/>
            <a:r>
              <a:rPr lang="en-US" dirty="0" smtClean="0"/>
              <a:t>Tap </a:t>
            </a:r>
            <a:r>
              <a:rPr lang="en-US" dirty="0"/>
              <a:t>or click the OK </a:t>
            </a:r>
            <a:r>
              <a:rPr lang="en-US" dirty="0" smtClean="0"/>
              <a:t/>
            </a:r>
            <a:br>
              <a:rPr lang="en-US" dirty="0" smtClean="0"/>
            </a:br>
            <a:r>
              <a:rPr lang="en-US" dirty="0" smtClean="0"/>
              <a:t>button </a:t>
            </a:r>
            <a:r>
              <a:rPr lang="en-US" dirty="0"/>
              <a:t>in the Choose </a:t>
            </a:r>
            <a:r>
              <a:rPr lang="en-US" dirty="0" smtClean="0"/>
              <a:t/>
            </a:r>
            <a:br>
              <a:rPr lang="en-US" dirty="0" smtClean="0"/>
            </a:br>
            <a:r>
              <a:rPr lang="en-US" dirty="0" smtClean="0"/>
              <a:t>Device </a:t>
            </a:r>
            <a:r>
              <a:rPr lang="en-US" dirty="0"/>
              <a:t>dialog </a:t>
            </a:r>
            <a:r>
              <a:rPr lang="en-US" dirty="0" smtClean="0"/>
              <a:t>box</a:t>
            </a:r>
          </a:p>
        </p:txBody>
      </p:sp>
      <p:sp>
        <p:nvSpPr>
          <p:cNvPr id="26627" name="Slide Number Placeholder 4"/>
          <p:cNvSpPr>
            <a:spLocks noGrp="1"/>
          </p:cNvSpPr>
          <p:nvPr>
            <p:ph type="sldNum" sz="quarter" idx="10"/>
          </p:nvPr>
        </p:nvSpPr>
        <p:spPr>
          <a:noFill/>
        </p:spPr>
        <p:txBody>
          <a:bodyPr/>
          <a:lstStyle/>
          <a:p>
            <a:fld id="{661370E2-AEF5-458A-ABFA-B1E3D9D6216E}" type="slidenum">
              <a:rPr lang="en-US"/>
              <a:pPr/>
              <a:t>38</a:t>
            </a:fld>
            <a:endParaRPr lang="en-US" dirty="0"/>
          </a:p>
        </p:txBody>
      </p:sp>
      <p:sp>
        <p:nvSpPr>
          <p:cNvPr id="11" name="Footer Placeholder 10"/>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4267200" y="1458103"/>
            <a:ext cx="4572000" cy="4619824"/>
          </a:xfrm>
          <a:prstGeom prst="rect">
            <a:avLst/>
          </a:prstGeom>
        </p:spPr>
      </p:pic>
      <p:sp>
        <p:nvSpPr>
          <p:cNvPr id="8" name="Title 1"/>
          <p:cNvSpPr>
            <a:spLocks noGrp="1"/>
          </p:cNvSpPr>
          <p:nvPr>
            <p:ph type="title"/>
          </p:nvPr>
        </p:nvSpPr>
        <p:spPr>
          <a:xfrm>
            <a:off x="304800" y="304800"/>
            <a:ext cx="8839200" cy="1143000"/>
          </a:xfrm>
        </p:spPr>
        <p:txBody>
          <a:bodyPr/>
          <a:lstStyle/>
          <a:p>
            <a:r>
              <a:rPr lang="en-US" sz="3200" dirty="0" smtClean="0"/>
              <a:t>Testing </a:t>
            </a:r>
            <a:r>
              <a:rPr lang="en-US" sz="3200" dirty="0"/>
              <a:t>the Application in the </a:t>
            </a:r>
            <a:r>
              <a:rPr lang="en-US" sz="3200" dirty="0" smtClean="0"/>
              <a:t>Emulator</a:t>
            </a:r>
            <a:r>
              <a:rPr lang="en-US" sz="3200" dirty="0"/>
              <a:t/>
            </a:r>
            <a:br>
              <a:rPr lang="en-US" sz="3200" dirty="0"/>
            </a:br>
            <a:r>
              <a:rPr lang="en-US" sz="1200" dirty="0" smtClean="0"/>
              <a:t>(Cont’d.)</a:t>
            </a:r>
            <a:endParaRPr lang="en-US" sz="1200" dirty="0"/>
          </a:p>
        </p:txBody>
      </p:sp>
    </p:spTree>
    <p:extLst>
      <p:ext uri="{BB962C8B-B14F-4D97-AF65-F5344CB8AC3E}">
        <p14:creationId xmlns:p14="http://schemas.microsoft.com/office/powerpoint/2010/main" val="3147432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3400" y="1371600"/>
            <a:ext cx="8077200" cy="4495800"/>
          </a:xfrm>
        </p:spPr>
        <p:txBody>
          <a:bodyPr/>
          <a:lstStyle/>
          <a:p>
            <a:r>
              <a:rPr lang="en-US" dirty="0" smtClean="0"/>
              <a:t>Step </a:t>
            </a:r>
            <a:r>
              <a:rPr lang="en-US" dirty="0"/>
              <a:t>3: Tap or click </a:t>
            </a:r>
            <a:r>
              <a:rPr lang="en-US" dirty="0" smtClean="0"/>
              <a:t/>
            </a:r>
            <a:br>
              <a:rPr lang="en-US" dirty="0" smtClean="0"/>
            </a:br>
            <a:r>
              <a:rPr lang="en-US" dirty="0" smtClean="0"/>
              <a:t>the </a:t>
            </a:r>
            <a:r>
              <a:rPr lang="en-US" dirty="0"/>
              <a:t>lock icon and </a:t>
            </a:r>
            <a:r>
              <a:rPr lang="en-US" dirty="0" smtClean="0"/>
              <a:t/>
            </a:r>
            <a:br>
              <a:rPr lang="en-US" dirty="0" smtClean="0"/>
            </a:br>
            <a:r>
              <a:rPr lang="en-US" dirty="0" smtClean="0"/>
              <a:t>slide </a:t>
            </a:r>
            <a:r>
              <a:rPr lang="en-US" dirty="0"/>
              <a:t>it upward </a:t>
            </a:r>
            <a:r>
              <a:rPr lang="en-US" dirty="0" smtClean="0"/>
              <a:t/>
            </a:r>
            <a:br>
              <a:rPr lang="en-US" dirty="0" smtClean="0"/>
            </a:br>
            <a:r>
              <a:rPr lang="en-US" dirty="0" smtClean="0"/>
              <a:t>toward </a:t>
            </a:r>
            <a:r>
              <a:rPr lang="en-US" dirty="0"/>
              <a:t>the time in </a:t>
            </a:r>
            <a:r>
              <a:rPr lang="en-US" dirty="0" smtClean="0"/>
              <a:t/>
            </a:r>
            <a:br>
              <a:rPr lang="en-US" dirty="0" smtClean="0"/>
            </a:br>
            <a:r>
              <a:rPr lang="en-US" dirty="0" smtClean="0"/>
              <a:t>the </a:t>
            </a:r>
            <a:r>
              <a:rPr lang="en-US" dirty="0"/>
              <a:t>vertical center </a:t>
            </a:r>
            <a:r>
              <a:rPr lang="en-US" dirty="0" smtClean="0"/>
              <a:t/>
            </a:r>
            <a:br>
              <a:rPr lang="en-US" dirty="0" smtClean="0"/>
            </a:br>
            <a:r>
              <a:rPr lang="en-US" dirty="0" smtClean="0"/>
              <a:t>of the screen </a:t>
            </a:r>
            <a:r>
              <a:rPr lang="en-US" dirty="0"/>
              <a:t>to </a:t>
            </a:r>
            <a:r>
              <a:rPr lang="en-US" dirty="0" smtClean="0"/>
              <a:t/>
            </a:r>
            <a:br>
              <a:rPr lang="en-US" dirty="0" smtClean="0"/>
            </a:br>
            <a:r>
              <a:rPr lang="en-US" dirty="0" smtClean="0"/>
              <a:t>unlock </a:t>
            </a:r>
            <a:r>
              <a:rPr lang="en-US" dirty="0"/>
              <a:t>the virtual </a:t>
            </a:r>
            <a:r>
              <a:rPr lang="en-US" dirty="0" smtClean="0"/>
              <a:t/>
            </a:r>
            <a:br>
              <a:rPr lang="en-US" dirty="0" smtClean="0"/>
            </a:br>
            <a:r>
              <a:rPr lang="en-US" dirty="0" smtClean="0"/>
              <a:t>device</a:t>
            </a:r>
          </a:p>
          <a:p>
            <a:pPr marL="857250" lvl="2" indent="0">
              <a:buNone/>
            </a:pPr>
            <a:r>
              <a:rPr lang="en-US" sz="1600" dirty="0" smtClean="0"/>
              <a:t>(If </a:t>
            </a:r>
            <a:r>
              <a:rPr lang="en-US" sz="1600" dirty="0"/>
              <a:t>you are using a </a:t>
            </a:r>
            <a:r>
              <a:rPr lang="en-US" sz="1600" dirty="0" smtClean="0"/>
              <a:t/>
            </a:r>
            <a:br>
              <a:rPr lang="en-US" sz="1600" dirty="0" smtClean="0"/>
            </a:br>
            <a:r>
              <a:rPr lang="en-US" sz="1600" dirty="0" smtClean="0"/>
              <a:t>Mac</a:t>
            </a:r>
            <a:r>
              <a:rPr lang="en-US" sz="1600" dirty="0"/>
              <a:t>, drag the lock </a:t>
            </a:r>
            <a:r>
              <a:rPr lang="en-US" sz="1600" dirty="0" smtClean="0"/>
              <a:t/>
            </a:r>
            <a:br>
              <a:rPr lang="en-US" sz="1600" dirty="0" smtClean="0"/>
            </a:br>
            <a:r>
              <a:rPr lang="en-US" sz="1600" dirty="0" smtClean="0"/>
              <a:t>icon </a:t>
            </a:r>
            <a:r>
              <a:rPr lang="en-US" sz="1600" dirty="0"/>
              <a:t>until it </a:t>
            </a:r>
            <a:r>
              <a:rPr lang="en-US" sz="1600" dirty="0" smtClean="0"/>
              <a:t>changes</a:t>
            </a:r>
            <a:br>
              <a:rPr lang="en-US" sz="1600" dirty="0" smtClean="0"/>
            </a:br>
            <a:r>
              <a:rPr lang="en-US" sz="1600" dirty="0" smtClean="0"/>
              <a:t>to </a:t>
            </a:r>
            <a:r>
              <a:rPr lang="en-US" sz="1600" dirty="0"/>
              <a:t>an unlock </a:t>
            </a:r>
            <a:r>
              <a:rPr lang="en-US" sz="1600" dirty="0" smtClean="0"/>
              <a:t>icon)</a:t>
            </a:r>
            <a:endParaRPr lang="en-US" sz="1600" dirty="0"/>
          </a:p>
        </p:txBody>
      </p:sp>
      <p:sp>
        <p:nvSpPr>
          <p:cNvPr id="26627" name="Slide Number Placeholder 4"/>
          <p:cNvSpPr>
            <a:spLocks noGrp="1"/>
          </p:cNvSpPr>
          <p:nvPr>
            <p:ph type="sldNum" sz="quarter" idx="10"/>
          </p:nvPr>
        </p:nvSpPr>
        <p:spPr>
          <a:noFill/>
        </p:spPr>
        <p:txBody>
          <a:bodyPr/>
          <a:lstStyle/>
          <a:p>
            <a:fld id="{661370E2-AEF5-458A-ABFA-B1E3D9D6216E}" type="slidenum">
              <a:rPr lang="en-US"/>
              <a:pPr/>
              <a:t>39</a:t>
            </a:fld>
            <a:endParaRPr lang="en-US" dirty="0"/>
          </a:p>
        </p:txBody>
      </p:sp>
      <p:sp>
        <p:nvSpPr>
          <p:cNvPr id="11" name="Footer Placeholder 10"/>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2" name="Picture 1"/>
          <p:cNvPicPr>
            <a:picLocks noChangeAspect="1"/>
          </p:cNvPicPr>
          <p:nvPr/>
        </p:nvPicPr>
        <p:blipFill>
          <a:blip r:embed="rId3"/>
          <a:stretch>
            <a:fillRect/>
          </a:stretch>
        </p:blipFill>
        <p:spPr>
          <a:xfrm>
            <a:off x="3825240" y="1574399"/>
            <a:ext cx="4800600" cy="4237522"/>
          </a:xfrm>
          <a:prstGeom prst="rect">
            <a:avLst/>
          </a:prstGeom>
        </p:spPr>
      </p:pic>
      <p:sp>
        <p:nvSpPr>
          <p:cNvPr id="9" name="Title 1"/>
          <p:cNvSpPr>
            <a:spLocks noGrp="1"/>
          </p:cNvSpPr>
          <p:nvPr>
            <p:ph type="title"/>
          </p:nvPr>
        </p:nvSpPr>
        <p:spPr>
          <a:xfrm>
            <a:off x="304800" y="304800"/>
            <a:ext cx="8839200" cy="1143000"/>
          </a:xfrm>
        </p:spPr>
        <p:txBody>
          <a:bodyPr/>
          <a:lstStyle/>
          <a:p>
            <a:r>
              <a:rPr lang="en-US" sz="3200" dirty="0" smtClean="0"/>
              <a:t>Testing </a:t>
            </a:r>
            <a:r>
              <a:rPr lang="en-US" sz="3200" dirty="0"/>
              <a:t>the Application in the </a:t>
            </a:r>
            <a:r>
              <a:rPr lang="en-US" sz="3200" dirty="0" smtClean="0"/>
              <a:t>Emulator</a:t>
            </a:r>
            <a:r>
              <a:rPr lang="en-US" sz="3200" dirty="0"/>
              <a:t/>
            </a:r>
            <a:br>
              <a:rPr lang="en-US" sz="3200" dirty="0"/>
            </a:br>
            <a:r>
              <a:rPr lang="en-US" sz="1200" dirty="0" smtClean="0"/>
              <a:t>(Cont’d.)</a:t>
            </a:r>
            <a:endParaRPr lang="en-US" sz="1200" dirty="0"/>
          </a:p>
        </p:txBody>
      </p:sp>
    </p:spTree>
    <p:extLst>
      <p:ext uri="{BB962C8B-B14F-4D97-AF65-F5344CB8AC3E}">
        <p14:creationId xmlns:p14="http://schemas.microsoft.com/office/powerpoint/2010/main" val="111091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effectLst/>
                <a:latin typeface="Lucida Sans Unicode" charset="0"/>
              </a:rPr>
              <a:t>Some Considerations</a:t>
            </a:r>
          </a:p>
        </p:txBody>
      </p:sp>
      <p:sp>
        <p:nvSpPr>
          <p:cNvPr id="50179" name="Rectangle 3"/>
          <p:cNvSpPr>
            <a:spLocks noGrp="1"/>
          </p:cNvSpPr>
          <p:nvPr>
            <p:ph type="body" idx="1"/>
          </p:nvPr>
        </p:nvSpPr>
        <p:spPr/>
        <p:txBody>
          <a:bodyPr>
            <a:normAutofit fontScale="92500" lnSpcReduction="20000"/>
          </a:bodyPr>
          <a:lstStyle/>
          <a:p>
            <a:r>
              <a:rPr lang="en-US" dirty="0" smtClean="0">
                <a:latin typeface="Lucida Sans Unicode" charset="0"/>
              </a:rPr>
              <a:t>IntelliJ </a:t>
            </a:r>
            <a:r>
              <a:rPr lang="en-US" dirty="0">
                <a:latin typeface="Lucida Sans Unicode" charset="0"/>
              </a:rPr>
              <a:t>can be used to develop programs in a number of underlying languages but we need the Java base with the Android </a:t>
            </a:r>
            <a:r>
              <a:rPr lang="en-US" dirty="0" smtClean="0">
                <a:latin typeface="Lucida Sans Unicode" charset="0"/>
              </a:rPr>
              <a:t>SDK</a:t>
            </a:r>
            <a:endParaRPr lang="en-US" dirty="0">
              <a:latin typeface="Lucida Sans Unicode" charset="0"/>
            </a:endParaRPr>
          </a:p>
          <a:p>
            <a:r>
              <a:rPr lang="en-US" dirty="0">
                <a:latin typeface="Lucida Sans Unicode" charset="0"/>
              </a:rPr>
              <a:t>Since there are a WHOLE lot of things happening behind the scenes with the GUI view of Android </a:t>
            </a:r>
            <a:r>
              <a:rPr lang="en-US" dirty="0" smtClean="0">
                <a:latin typeface="Lucida Sans Unicode" charset="0"/>
              </a:rPr>
              <a:t>programming </a:t>
            </a:r>
            <a:r>
              <a:rPr lang="en-US" dirty="0">
                <a:latin typeface="Lucida Sans Unicode" charset="0"/>
              </a:rPr>
              <a:t>keep in mind that a lot of linked parts are being created- This is why you </a:t>
            </a:r>
            <a:r>
              <a:rPr lang="en-US" dirty="0" smtClean="0">
                <a:latin typeface="Lucida Sans Unicode" charset="0"/>
              </a:rPr>
              <a:t>start in IntelliJ </a:t>
            </a:r>
            <a:r>
              <a:rPr lang="en-US" dirty="0">
                <a:latin typeface="Lucida Sans Unicode" charset="0"/>
              </a:rPr>
              <a:t>by creating a</a:t>
            </a:r>
          </a:p>
          <a:p>
            <a:r>
              <a:rPr lang="en-US" dirty="0" smtClean="0">
                <a:latin typeface="Lucida Sans Unicode" charset="0"/>
              </a:rPr>
              <a:t>File&gt;New&gt;</a:t>
            </a:r>
            <a:r>
              <a:rPr lang="en-US" sz="3200" b="1" i="1" u="sng" dirty="0" smtClean="0">
                <a:latin typeface="Lucida Sans Unicode" charset="0"/>
              </a:rPr>
              <a:t>Project </a:t>
            </a:r>
            <a:r>
              <a:rPr lang="en-US" dirty="0" smtClean="0">
                <a:latin typeface="Lucida Sans Unicode" charset="0"/>
              </a:rPr>
              <a:t>&gt; pick Android SDK</a:t>
            </a:r>
            <a:endParaRPr lang="en-US" sz="3200" b="1" i="1" u="sng" dirty="0">
              <a:latin typeface="Lucida Sans Unicode" charset="0"/>
            </a:endParaRPr>
          </a:p>
          <a:p>
            <a:r>
              <a:rPr lang="en-US" sz="2800" b="1" i="1" u="sng" dirty="0">
                <a:latin typeface="Lucida Sans Unicode" charset="0"/>
              </a:rPr>
              <a:t>A Project contains a group of files and links</a:t>
            </a:r>
          </a:p>
        </p:txBody>
      </p:sp>
    </p:spTree>
    <p:extLst>
      <p:ext uri="{BB962C8B-B14F-4D97-AF65-F5344CB8AC3E}">
        <p14:creationId xmlns:p14="http://schemas.microsoft.com/office/powerpoint/2010/main" val="2972780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3400" y="1371600"/>
            <a:ext cx="8077200" cy="4495800"/>
          </a:xfrm>
        </p:spPr>
        <p:txBody>
          <a:bodyPr/>
          <a:lstStyle/>
          <a:p>
            <a:r>
              <a:rPr lang="en-US" dirty="0" smtClean="0"/>
              <a:t>Step 4: </a:t>
            </a:r>
            <a:r>
              <a:rPr lang="en-US" dirty="0"/>
              <a:t>Tap or click </a:t>
            </a:r>
            <a:r>
              <a:rPr lang="en-US" dirty="0" smtClean="0"/>
              <a:t/>
            </a:r>
            <a:br>
              <a:rPr lang="en-US" dirty="0" smtClean="0"/>
            </a:br>
            <a:r>
              <a:rPr lang="en-US" dirty="0" smtClean="0"/>
              <a:t>the </a:t>
            </a:r>
            <a:r>
              <a:rPr lang="en-US" dirty="0"/>
              <a:t>Run ‘app’ button </a:t>
            </a:r>
            <a:r>
              <a:rPr lang="en-US" dirty="0" smtClean="0"/>
              <a:t/>
            </a:r>
            <a:br>
              <a:rPr lang="en-US" dirty="0" smtClean="0"/>
            </a:br>
            <a:r>
              <a:rPr lang="en-US" dirty="0" smtClean="0"/>
              <a:t>on </a:t>
            </a:r>
            <a:r>
              <a:rPr lang="en-US" dirty="0"/>
              <a:t>the toolbar again </a:t>
            </a:r>
            <a:r>
              <a:rPr lang="en-US" dirty="0" smtClean="0"/>
              <a:t/>
            </a:r>
            <a:br>
              <a:rPr lang="en-US" dirty="0" smtClean="0"/>
            </a:br>
            <a:r>
              <a:rPr lang="en-US" dirty="0" smtClean="0"/>
              <a:t>to </a:t>
            </a:r>
            <a:r>
              <a:rPr lang="en-US" dirty="0"/>
              <a:t>launch the </a:t>
            </a:r>
            <a:r>
              <a:rPr lang="en-US" dirty="0" smtClean="0"/>
              <a:t>code</a:t>
            </a:r>
            <a:br>
              <a:rPr lang="en-US" dirty="0" smtClean="0"/>
            </a:br>
            <a:r>
              <a:rPr lang="en-US" dirty="0" smtClean="0"/>
              <a:t>into </a:t>
            </a:r>
            <a:r>
              <a:rPr lang="en-US" dirty="0"/>
              <a:t>the opened </a:t>
            </a:r>
            <a:br>
              <a:rPr lang="en-US" dirty="0"/>
            </a:br>
            <a:r>
              <a:rPr lang="en-US" dirty="0" smtClean="0"/>
              <a:t>emulator</a:t>
            </a:r>
          </a:p>
          <a:p>
            <a:r>
              <a:rPr lang="en-US" dirty="0" smtClean="0"/>
              <a:t>Step 5: </a:t>
            </a:r>
            <a:r>
              <a:rPr lang="en-US" dirty="0"/>
              <a:t>Tap or click </a:t>
            </a:r>
            <a:r>
              <a:rPr lang="en-US" dirty="0" smtClean="0"/>
              <a:t/>
            </a:r>
            <a:br>
              <a:rPr lang="en-US" dirty="0" smtClean="0"/>
            </a:br>
            <a:r>
              <a:rPr lang="en-US" dirty="0" smtClean="0"/>
              <a:t>the </a:t>
            </a:r>
            <a:r>
              <a:rPr lang="en-US" dirty="0"/>
              <a:t>OK button in the </a:t>
            </a:r>
            <a:r>
              <a:rPr lang="en-US" dirty="0" smtClean="0"/>
              <a:t/>
            </a:r>
            <a:br>
              <a:rPr lang="en-US" dirty="0" smtClean="0"/>
            </a:br>
            <a:r>
              <a:rPr lang="en-US" dirty="0" smtClean="0"/>
              <a:t>Choose Device </a:t>
            </a:r>
            <a:br>
              <a:rPr lang="en-US" dirty="0" smtClean="0"/>
            </a:br>
            <a:r>
              <a:rPr lang="en-US" dirty="0"/>
              <a:t>dialog </a:t>
            </a:r>
            <a:r>
              <a:rPr lang="en-US" dirty="0" smtClean="0"/>
              <a:t>box</a:t>
            </a:r>
          </a:p>
          <a:p>
            <a:r>
              <a:rPr lang="en-US" dirty="0" smtClean="0"/>
              <a:t>Step 6 – Close the emulator and the project</a:t>
            </a:r>
            <a:endParaRPr lang="en-US" dirty="0"/>
          </a:p>
        </p:txBody>
      </p:sp>
      <p:sp>
        <p:nvSpPr>
          <p:cNvPr id="26627" name="Slide Number Placeholder 4"/>
          <p:cNvSpPr>
            <a:spLocks noGrp="1"/>
          </p:cNvSpPr>
          <p:nvPr>
            <p:ph type="sldNum" sz="quarter" idx="10"/>
          </p:nvPr>
        </p:nvSpPr>
        <p:spPr>
          <a:noFill/>
        </p:spPr>
        <p:txBody>
          <a:bodyPr/>
          <a:lstStyle/>
          <a:p>
            <a:fld id="{661370E2-AEF5-458A-ABFA-B1E3D9D6216E}" type="slidenum">
              <a:rPr lang="en-US"/>
              <a:pPr/>
              <a:t>40</a:t>
            </a:fld>
            <a:endParaRPr lang="en-US" dirty="0"/>
          </a:p>
        </p:txBody>
      </p:sp>
      <p:sp>
        <p:nvSpPr>
          <p:cNvPr id="11" name="Footer Placeholder 10"/>
          <p:cNvSpPr>
            <a:spLocks noGrp="1"/>
          </p:cNvSpPr>
          <p:nvPr>
            <p:ph type="ftr" sz="quarter" idx="11"/>
          </p:nvPr>
        </p:nvSpPr>
        <p:spPr/>
        <p:txBody>
          <a:bodyPr/>
          <a:lstStyle/>
          <a:p>
            <a:pPr>
              <a:defRPr/>
            </a:pPr>
            <a:r>
              <a:rPr lang="en-US" smtClean="0"/>
              <a:t>Android Boot Camp for Developers Using Java, 3rd Ed.</a:t>
            </a:r>
            <a:endParaRPr lang="en-US" dirty="0"/>
          </a:p>
        </p:txBody>
      </p:sp>
      <p:pic>
        <p:nvPicPr>
          <p:cNvPr id="3" name="Picture 2"/>
          <p:cNvPicPr>
            <a:picLocks noChangeAspect="1"/>
          </p:cNvPicPr>
          <p:nvPr/>
        </p:nvPicPr>
        <p:blipFill>
          <a:blip r:embed="rId3"/>
          <a:stretch>
            <a:fillRect/>
          </a:stretch>
        </p:blipFill>
        <p:spPr>
          <a:xfrm>
            <a:off x="4191000" y="1468120"/>
            <a:ext cx="4267200" cy="4047143"/>
          </a:xfrm>
          <a:prstGeom prst="rect">
            <a:avLst/>
          </a:prstGeom>
        </p:spPr>
      </p:pic>
      <p:sp>
        <p:nvSpPr>
          <p:cNvPr id="9" name="Title 1"/>
          <p:cNvSpPr>
            <a:spLocks noGrp="1"/>
          </p:cNvSpPr>
          <p:nvPr>
            <p:ph type="title"/>
          </p:nvPr>
        </p:nvSpPr>
        <p:spPr>
          <a:xfrm>
            <a:off x="304800" y="304800"/>
            <a:ext cx="8839200" cy="1143000"/>
          </a:xfrm>
        </p:spPr>
        <p:txBody>
          <a:bodyPr/>
          <a:lstStyle/>
          <a:p>
            <a:r>
              <a:rPr lang="en-US" sz="3200" dirty="0" smtClean="0"/>
              <a:t>Testing </a:t>
            </a:r>
            <a:r>
              <a:rPr lang="en-US" sz="3200" dirty="0"/>
              <a:t>the Application in the </a:t>
            </a:r>
            <a:r>
              <a:rPr lang="en-US" sz="3200" dirty="0" smtClean="0"/>
              <a:t>Emulator</a:t>
            </a:r>
            <a:r>
              <a:rPr lang="en-US" sz="3200" dirty="0"/>
              <a:t/>
            </a:r>
            <a:br>
              <a:rPr lang="en-US" sz="3200" dirty="0"/>
            </a:br>
            <a:r>
              <a:rPr lang="en-US" sz="1200" dirty="0" smtClean="0"/>
              <a:t>(Cont’d.)</a:t>
            </a:r>
            <a:endParaRPr lang="en-US" sz="1200" dirty="0"/>
          </a:p>
        </p:txBody>
      </p:sp>
    </p:spTree>
    <p:extLst>
      <p:ext uri="{BB962C8B-B14F-4D97-AF65-F5344CB8AC3E}">
        <p14:creationId xmlns:p14="http://schemas.microsoft.com/office/powerpoint/2010/main" val="2042913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3400" y="1371600"/>
            <a:ext cx="8077200" cy="4495800"/>
          </a:xfrm>
        </p:spPr>
        <p:txBody>
          <a:bodyPr>
            <a:normAutofit lnSpcReduction="10000"/>
          </a:bodyPr>
          <a:lstStyle/>
          <a:p>
            <a:r>
              <a:rPr lang="en-US" dirty="0" smtClean="0"/>
              <a:t>Step 1</a:t>
            </a:r>
            <a:r>
              <a:rPr lang="en-US" dirty="0"/>
              <a:t>: Open Android </a:t>
            </a:r>
            <a:r>
              <a:rPr lang="en-US" dirty="0" smtClean="0"/>
              <a:t>Studio</a:t>
            </a:r>
            <a:endParaRPr lang="en-US" dirty="0"/>
          </a:p>
          <a:p>
            <a:pPr lvl="1"/>
            <a:r>
              <a:rPr lang="en-US" dirty="0" smtClean="0"/>
              <a:t>Tap </a:t>
            </a:r>
            <a:r>
              <a:rPr lang="en-US" dirty="0"/>
              <a:t>or click the Hello </a:t>
            </a:r>
            <a:r>
              <a:rPr lang="en-US" dirty="0" smtClean="0"/>
              <a:t/>
            </a:r>
            <a:br>
              <a:rPr lang="en-US" dirty="0" smtClean="0"/>
            </a:br>
            <a:r>
              <a:rPr lang="en-US" dirty="0" smtClean="0"/>
              <a:t>Android </a:t>
            </a:r>
            <a:r>
              <a:rPr lang="en-US" dirty="0"/>
              <a:t>World </a:t>
            </a:r>
            <a:r>
              <a:rPr lang="en-US" dirty="0" smtClean="0"/>
              <a:t>project</a:t>
            </a:r>
            <a:br>
              <a:rPr lang="en-US" dirty="0" smtClean="0"/>
            </a:br>
            <a:r>
              <a:rPr lang="en-US" dirty="0" smtClean="0"/>
              <a:t>in </a:t>
            </a:r>
            <a:r>
              <a:rPr lang="en-US" dirty="0"/>
              <a:t>the Recent Projects </a:t>
            </a:r>
            <a:r>
              <a:rPr lang="en-US" dirty="0" smtClean="0"/>
              <a:t/>
            </a:r>
            <a:br>
              <a:rPr lang="en-US" dirty="0" smtClean="0"/>
            </a:br>
            <a:r>
              <a:rPr lang="en-US" dirty="0" smtClean="0"/>
              <a:t>column ( If </a:t>
            </a:r>
            <a:r>
              <a:rPr lang="en-US" dirty="0"/>
              <a:t>the project </a:t>
            </a:r>
            <a:r>
              <a:rPr lang="en-US" dirty="0" smtClean="0"/>
              <a:t/>
            </a:r>
            <a:br>
              <a:rPr lang="en-US" dirty="0" smtClean="0"/>
            </a:br>
            <a:r>
              <a:rPr lang="en-US" dirty="0" smtClean="0"/>
              <a:t>is not </a:t>
            </a:r>
            <a:r>
              <a:rPr lang="en-US" dirty="0"/>
              <a:t>listed in the </a:t>
            </a:r>
            <a:r>
              <a:rPr lang="en-US" dirty="0" smtClean="0"/>
              <a:t/>
            </a:r>
            <a:br>
              <a:rPr lang="en-US" dirty="0" smtClean="0"/>
            </a:br>
            <a:r>
              <a:rPr lang="en-US" dirty="0" smtClean="0"/>
              <a:t>Recent </a:t>
            </a:r>
            <a:r>
              <a:rPr lang="en-US" dirty="0"/>
              <a:t>Projects, tap </a:t>
            </a:r>
            <a:r>
              <a:rPr lang="en-US" dirty="0" smtClean="0"/>
              <a:t>or </a:t>
            </a:r>
            <a:br>
              <a:rPr lang="en-US" dirty="0" smtClean="0"/>
            </a:br>
            <a:r>
              <a:rPr lang="en-US" dirty="0" smtClean="0"/>
              <a:t>click </a:t>
            </a:r>
            <a:r>
              <a:rPr lang="en-US" dirty="0"/>
              <a:t>Open an existing </a:t>
            </a:r>
            <a:r>
              <a:rPr lang="en-US" dirty="0" smtClean="0"/>
              <a:t/>
            </a:r>
            <a:br>
              <a:rPr lang="en-US" dirty="0" smtClean="0"/>
            </a:br>
            <a:r>
              <a:rPr lang="en-US" dirty="0" smtClean="0"/>
              <a:t>Android </a:t>
            </a:r>
            <a:r>
              <a:rPr lang="en-US" dirty="0"/>
              <a:t>Project in the </a:t>
            </a:r>
            <a:r>
              <a:rPr lang="en-US" dirty="0" smtClean="0"/>
              <a:t/>
            </a:r>
            <a:br>
              <a:rPr lang="en-US" dirty="0" smtClean="0"/>
            </a:br>
            <a:r>
              <a:rPr lang="en-US" dirty="0" smtClean="0"/>
              <a:t>Quick Start </a:t>
            </a:r>
            <a:r>
              <a:rPr lang="en-US" dirty="0"/>
              <a:t>column </a:t>
            </a:r>
            <a:r>
              <a:rPr lang="en-US" dirty="0" smtClean="0"/>
              <a:t/>
            </a:r>
            <a:br>
              <a:rPr lang="en-US" dirty="0" smtClean="0"/>
            </a:br>
            <a:r>
              <a:rPr lang="en-US" dirty="0" smtClean="0"/>
              <a:t>and </a:t>
            </a:r>
            <a:r>
              <a:rPr lang="en-US" dirty="0"/>
              <a:t>navigate to </a:t>
            </a:r>
            <a:r>
              <a:rPr lang="en-US" dirty="0" smtClean="0"/>
              <a:t>the</a:t>
            </a:r>
            <a:br>
              <a:rPr lang="en-US" dirty="0" smtClean="0"/>
            </a:br>
            <a:r>
              <a:rPr lang="en-US" dirty="0" smtClean="0"/>
              <a:t>path </a:t>
            </a:r>
            <a:r>
              <a:rPr lang="en-US" dirty="0"/>
              <a:t>of the saved project and </a:t>
            </a:r>
            <a:r>
              <a:rPr lang="en-US" dirty="0" smtClean="0"/>
              <a:t/>
            </a:r>
            <a:br>
              <a:rPr lang="en-US" dirty="0" smtClean="0"/>
            </a:br>
            <a:r>
              <a:rPr lang="en-US" dirty="0" smtClean="0"/>
              <a:t>tap </a:t>
            </a:r>
            <a:r>
              <a:rPr lang="en-US" dirty="0"/>
              <a:t>or click the OK </a:t>
            </a:r>
            <a:r>
              <a:rPr lang="en-US" dirty="0" smtClean="0"/>
              <a:t>button</a:t>
            </a:r>
            <a:endParaRPr lang="en-US" dirty="0"/>
          </a:p>
        </p:txBody>
      </p:sp>
      <p:sp>
        <p:nvSpPr>
          <p:cNvPr id="26627" name="Slide Number Placeholder 4"/>
          <p:cNvSpPr>
            <a:spLocks noGrp="1"/>
          </p:cNvSpPr>
          <p:nvPr>
            <p:ph type="sldNum" sz="quarter" idx="10"/>
          </p:nvPr>
        </p:nvSpPr>
        <p:spPr>
          <a:noFill/>
        </p:spPr>
        <p:txBody>
          <a:bodyPr/>
          <a:lstStyle/>
          <a:p>
            <a:fld id="{661370E2-AEF5-458A-ABFA-B1E3D9D6216E}" type="slidenum">
              <a:rPr lang="en-US"/>
              <a:pPr/>
              <a:t>41</a:t>
            </a:fld>
            <a:endParaRPr lang="en-US" dirty="0"/>
          </a:p>
        </p:txBody>
      </p:sp>
      <p:sp>
        <p:nvSpPr>
          <p:cNvPr id="11" name="Footer Placeholder 10"/>
          <p:cNvSpPr>
            <a:spLocks noGrp="1"/>
          </p:cNvSpPr>
          <p:nvPr>
            <p:ph type="ftr" sz="quarter" idx="11"/>
          </p:nvPr>
        </p:nvSpPr>
        <p:spPr/>
        <p:txBody>
          <a:bodyPr/>
          <a:lstStyle/>
          <a:p>
            <a:pPr>
              <a:defRPr/>
            </a:pPr>
            <a:r>
              <a:rPr lang="en-US" smtClean="0"/>
              <a:t>Android Boot Camp for Developers Using Java, 3rd Ed.</a:t>
            </a:r>
            <a:endParaRPr lang="en-US" dirty="0"/>
          </a:p>
        </p:txBody>
      </p:sp>
      <p:sp>
        <p:nvSpPr>
          <p:cNvPr id="26631" name="Title 1"/>
          <p:cNvSpPr>
            <a:spLocks noGrp="1"/>
          </p:cNvSpPr>
          <p:nvPr>
            <p:ph type="title"/>
          </p:nvPr>
        </p:nvSpPr>
        <p:spPr>
          <a:xfrm>
            <a:off x="304800" y="381000"/>
            <a:ext cx="8839200" cy="1143000"/>
          </a:xfrm>
        </p:spPr>
        <p:txBody>
          <a:bodyPr/>
          <a:lstStyle/>
          <a:p>
            <a:r>
              <a:rPr lang="en-US" sz="3200" dirty="0" smtClean="0"/>
              <a:t>Opening </a:t>
            </a:r>
            <a:r>
              <a:rPr lang="en-US" sz="3200" dirty="0"/>
              <a:t>a Saved App in Android Studio</a:t>
            </a:r>
            <a:r>
              <a:rPr lang="en-US" dirty="0"/>
              <a:t/>
            </a:r>
            <a:br>
              <a:rPr lang="en-US" dirty="0"/>
            </a:br>
            <a:endParaRPr lang="en-US" sz="1200" dirty="0" smtClean="0"/>
          </a:p>
        </p:txBody>
      </p:sp>
      <p:pic>
        <p:nvPicPr>
          <p:cNvPr id="2" name="Picture 1"/>
          <p:cNvPicPr>
            <a:picLocks noChangeAspect="1"/>
          </p:cNvPicPr>
          <p:nvPr/>
        </p:nvPicPr>
        <p:blipFill>
          <a:blip r:embed="rId3"/>
          <a:stretch>
            <a:fillRect/>
          </a:stretch>
        </p:blipFill>
        <p:spPr>
          <a:xfrm>
            <a:off x="5395937" y="1407367"/>
            <a:ext cx="2676509" cy="4962525"/>
          </a:xfrm>
          <a:prstGeom prst="rect">
            <a:avLst/>
          </a:prstGeom>
        </p:spPr>
      </p:pic>
    </p:spTree>
    <p:extLst>
      <p:ext uri="{BB962C8B-B14F-4D97-AF65-F5344CB8AC3E}">
        <p14:creationId xmlns:p14="http://schemas.microsoft.com/office/powerpoint/2010/main" val="3537512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Summary</a:t>
            </a:r>
          </a:p>
        </p:txBody>
      </p:sp>
      <p:sp>
        <p:nvSpPr>
          <p:cNvPr id="27651" name="Content Placeholder 2"/>
          <p:cNvSpPr>
            <a:spLocks noGrp="1"/>
          </p:cNvSpPr>
          <p:nvPr>
            <p:ph idx="1"/>
          </p:nvPr>
        </p:nvSpPr>
        <p:spPr>
          <a:xfrm>
            <a:off x="533400" y="1524000"/>
            <a:ext cx="8077200" cy="4495800"/>
          </a:xfrm>
        </p:spPr>
        <p:txBody>
          <a:bodyPr/>
          <a:lstStyle/>
          <a:p>
            <a:r>
              <a:rPr lang="en-US" dirty="0" smtClean="0"/>
              <a:t>Android OS is released under </a:t>
            </a:r>
            <a:r>
              <a:rPr lang="en-US" dirty="0"/>
              <a:t>a full open-source license for free</a:t>
            </a:r>
            <a:endParaRPr lang="en-US" dirty="0" smtClean="0"/>
          </a:p>
          <a:p>
            <a:r>
              <a:rPr lang="en-US" dirty="0" smtClean="0"/>
              <a:t>Android OS powers all types of mobile devices</a:t>
            </a:r>
          </a:p>
          <a:p>
            <a:r>
              <a:rPr lang="en-US" dirty="0" smtClean="0"/>
              <a:t>To write apps, you can use Android Studio</a:t>
            </a:r>
            <a:r>
              <a:rPr lang="en-US" dirty="0"/>
              <a:t>, a dedicated development </a:t>
            </a:r>
            <a:r>
              <a:rPr lang="en-US" dirty="0" smtClean="0"/>
              <a:t>environment for </a:t>
            </a:r>
            <a:r>
              <a:rPr lang="en-US" dirty="0"/>
              <a:t>building Android applications, using </a:t>
            </a:r>
            <a:r>
              <a:rPr lang="en-US" dirty="0" smtClean="0"/>
              <a:t>Java</a:t>
            </a:r>
          </a:p>
          <a:p>
            <a:r>
              <a:rPr lang="en-US" dirty="0" smtClean="0"/>
              <a:t>The Android emulator lets you design, develop prototype, and test Android applications</a:t>
            </a:r>
          </a:p>
          <a:p>
            <a:r>
              <a:rPr lang="en-US" dirty="0" smtClean="0"/>
              <a:t>The Android platform consists of the Android OS, the Android application development platform, and Google Play - the Android marketplace</a:t>
            </a:r>
          </a:p>
        </p:txBody>
      </p:sp>
      <p:sp>
        <p:nvSpPr>
          <p:cNvPr id="27652" name="Slide Number Placeholder 4"/>
          <p:cNvSpPr>
            <a:spLocks noGrp="1"/>
          </p:cNvSpPr>
          <p:nvPr>
            <p:ph type="sldNum" sz="quarter" idx="10"/>
          </p:nvPr>
        </p:nvSpPr>
        <p:spPr>
          <a:noFill/>
        </p:spPr>
        <p:txBody>
          <a:bodyPr/>
          <a:lstStyle/>
          <a:p>
            <a:fld id="{6B80AD16-A6FD-480C-9BA6-2B79DB2D87B5}" type="slidenum">
              <a:rPr lang="en-US"/>
              <a:pPr/>
              <a:t>42</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2986066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Summary </a:t>
            </a:r>
            <a:r>
              <a:rPr lang="en-US" sz="1200" dirty="0" smtClean="0"/>
              <a:t>(continued)</a:t>
            </a:r>
          </a:p>
        </p:txBody>
      </p:sp>
      <p:sp>
        <p:nvSpPr>
          <p:cNvPr id="28675" name="Content Placeholder 2"/>
          <p:cNvSpPr>
            <a:spLocks noGrp="1"/>
          </p:cNvSpPr>
          <p:nvPr>
            <p:ph idx="1"/>
          </p:nvPr>
        </p:nvSpPr>
        <p:spPr>
          <a:xfrm>
            <a:off x="533400" y="1600200"/>
            <a:ext cx="8077200" cy="4495800"/>
          </a:xfrm>
        </p:spPr>
        <p:txBody>
          <a:bodyPr/>
          <a:lstStyle/>
          <a:p>
            <a:r>
              <a:rPr lang="en-US" dirty="0" smtClean="0"/>
              <a:t>Android supports both Java code and XML layout files, although XML is preferred</a:t>
            </a:r>
          </a:p>
          <a:p>
            <a:r>
              <a:rPr lang="en-US" dirty="0"/>
              <a:t>The Android project view on the left side of the Android Studio program window </a:t>
            </a:r>
            <a:r>
              <a:rPr lang="en-US" dirty="0" smtClean="0"/>
              <a:t>contains the </a:t>
            </a:r>
            <a:r>
              <a:rPr lang="en-US" dirty="0"/>
              <a:t>folders for an Android </a:t>
            </a:r>
            <a:r>
              <a:rPr lang="en-US" dirty="0" smtClean="0"/>
              <a:t>project</a:t>
            </a:r>
          </a:p>
          <a:p>
            <a:r>
              <a:rPr lang="en-US" dirty="0" smtClean="0"/>
              <a:t>To design a user interface for an Android app, you can create a layout containing widgets (objects)</a:t>
            </a:r>
          </a:p>
          <a:p>
            <a:r>
              <a:rPr lang="en-US" dirty="0"/>
              <a:t>The text property can be updated using the Translations Editor </a:t>
            </a:r>
            <a:endParaRPr lang="en-US" dirty="0" smtClean="0"/>
          </a:p>
          <a:p>
            <a:r>
              <a:rPr lang="en-US" dirty="0" smtClean="0"/>
              <a:t>You can test applications in </a:t>
            </a:r>
            <a:r>
              <a:rPr lang="en-US" dirty="0"/>
              <a:t>the Android emulator to </a:t>
            </a:r>
            <a:r>
              <a:rPr lang="en-US" dirty="0" smtClean="0"/>
              <a:t>make </a:t>
            </a:r>
            <a:r>
              <a:rPr lang="en-US" dirty="0"/>
              <a:t>sure </a:t>
            </a:r>
            <a:r>
              <a:rPr lang="en-US" dirty="0" smtClean="0"/>
              <a:t>they run correctly</a:t>
            </a:r>
          </a:p>
        </p:txBody>
      </p:sp>
      <p:sp>
        <p:nvSpPr>
          <p:cNvPr id="28676" name="Slide Number Placeholder 4"/>
          <p:cNvSpPr>
            <a:spLocks noGrp="1"/>
          </p:cNvSpPr>
          <p:nvPr>
            <p:ph type="sldNum" sz="quarter" idx="10"/>
          </p:nvPr>
        </p:nvSpPr>
        <p:spPr>
          <a:noFill/>
        </p:spPr>
        <p:txBody>
          <a:bodyPr/>
          <a:lstStyle/>
          <a:p>
            <a:fld id="{EF5F63F3-53B7-4907-9FBC-31A528E6E3DF}" type="slidenum">
              <a:rPr lang="en-US"/>
              <a:pPr/>
              <a:t>43</a:t>
            </a:fld>
            <a:endParaRPr lang="en-US" dirty="0"/>
          </a:p>
        </p:txBody>
      </p:sp>
      <p:sp>
        <p:nvSpPr>
          <p:cNvPr id="7" name="Footer Placeholder 6"/>
          <p:cNvSpPr>
            <a:spLocks noGrp="1"/>
          </p:cNvSpPr>
          <p:nvPr>
            <p:ph type="ftr" sz="quarter" idx="11"/>
          </p:nvPr>
        </p:nvSpPr>
        <p:spPr/>
        <p:txBody>
          <a:bodyPr/>
          <a:lstStyle/>
          <a:p>
            <a:pPr>
              <a:defRPr/>
            </a:pPr>
            <a:r>
              <a:rPr lang="en-US" smtClean="0"/>
              <a:t>Android Boot Camp for Developers Using Java, 3rd Ed.</a:t>
            </a:r>
            <a:endParaRPr lang="en-US" dirty="0"/>
          </a:p>
        </p:txBody>
      </p:sp>
    </p:spTree>
    <p:extLst>
      <p:ext uri="{BB962C8B-B14F-4D97-AF65-F5344CB8AC3E}">
        <p14:creationId xmlns:p14="http://schemas.microsoft.com/office/powerpoint/2010/main" val="377613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on Android Boot Camp</a:t>
            </a:r>
            <a:br>
              <a:rPr lang="en-US" dirty="0" smtClean="0"/>
            </a:br>
            <a:r>
              <a:rPr lang="en-US" dirty="0" smtClean="0"/>
              <a:t>ABC-Chapter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a:t>
            </a:r>
            <a:r>
              <a:rPr lang="en-US" dirty="0" smtClean="0"/>
              <a:t>has changed from </a:t>
            </a:r>
            <a:r>
              <a:rPr lang="en-US" dirty="0" err="1" smtClean="0"/>
              <a:t>Eclipse+Android</a:t>
            </a:r>
            <a:r>
              <a:rPr lang="en-US" dirty="0" smtClean="0"/>
              <a:t> plug-in to Android Studio which is </a:t>
            </a:r>
            <a:r>
              <a:rPr lang="en-US" dirty="0" err="1" smtClean="0"/>
              <a:t>IntelliJ+Android</a:t>
            </a:r>
            <a:r>
              <a:rPr lang="en-US" dirty="0" smtClean="0"/>
              <a:t> – the other SDK template interfaces.</a:t>
            </a:r>
          </a:p>
          <a:p>
            <a:r>
              <a:rPr lang="en-US" dirty="0" smtClean="0"/>
              <a:t>Eclipse Projects can be IMPORTED to IntelliJ- in the process they get converted to the newer format.</a:t>
            </a:r>
          </a:p>
          <a:p>
            <a:r>
              <a:rPr lang="en-US" dirty="0" smtClean="0"/>
              <a:t>The Android Interfaces for both Eclipse and IntelliJ are very similar so there should only be a modicum of adjustment </a:t>
            </a:r>
            <a:r>
              <a:rPr lang="en-US" dirty="0" smtClean="0"/>
              <a:t>for Eclipsers.</a:t>
            </a:r>
            <a:endParaRPr lang="en-US" dirty="0" smtClean="0"/>
          </a:p>
        </p:txBody>
      </p:sp>
    </p:spTree>
    <p:extLst>
      <p:ext uri="{BB962C8B-B14F-4D97-AF65-F5344CB8AC3E}">
        <p14:creationId xmlns:p14="http://schemas.microsoft.com/office/powerpoint/2010/main" val="2008914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effectLst/>
                <a:latin typeface="Lucida Sans Unicode" charset="0"/>
              </a:rPr>
              <a:t>Where to put your project</a:t>
            </a:r>
          </a:p>
        </p:txBody>
      </p:sp>
      <p:sp>
        <p:nvSpPr>
          <p:cNvPr id="51203" name="Rectangle 3"/>
          <p:cNvSpPr>
            <a:spLocks noGrp="1"/>
          </p:cNvSpPr>
          <p:nvPr>
            <p:ph type="body" idx="1"/>
          </p:nvPr>
        </p:nvSpPr>
        <p:spPr/>
        <p:txBody>
          <a:bodyPr>
            <a:normAutofit fontScale="92500" lnSpcReduction="10000"/>
          </a:bodyPr>
          <a:lstStyle/>
          <a:p>
            <a:pPr>
              <a:lnSpc>
                <a:spcPct val="90000"/>
              </a:lnSpc>
            </a:pPr>
            <a:r>
              <a:rPr lang="en-US" dirty="0">
                <a:latin typeface="Lucida Sans Unicode" charset="0"/>
              </a:rPr>
              <a:t>Project Package Name .</a:t>
            </a:r>
            <a:r>
              <a:rPr lang="en-US" dirty="0" err="1">
                <a:latin typeface="Lucida Sans Unicode" charset="0"/>
              </a:rPr>
              <a:t>where.who.what</a:t>
            </a:r>
            <a:endParaRPr lang="en-US" dirty="0">
              <a:latin typeface="Lucida Sans Unicode" charset="0"/>
            </a:endParaRPr>
          </a:p>
          <a:p>
            <a:pPr>
              <a:lnSpc>
                <a:spcPct val="90000"/>
              </a:lnSpc>
            </a:pPr>
            <a:r>
              <a:rPr lang="en-US" dirty="0">
                <a:latin typeface="Lucida Sans Unicode" charset="0"/>
              </a:rPr>
              <a:t>To store your projects- </a:t>
            </a:r>
          </a:p>
          <a:p>
            <a:pPr lvl="1">
              <a:lnSpc>
                <a:spcPct val="90000"/>
              </a:lnSpc>
            </a:pPr>
            <a:r>
              <a:rPr lang="en-US" dirty="0">
                <a:latin typeface="Lucida Sans Unicode" charset="0"/>
              </a:rPr>
              <a:t>Are you a </a:t>
            </a:r>
            <a:r>
              <a:rPr lang="en-US" dirty="0" err="1">
                <a:latin typeface="Lucida Sans Unicode" charset="0"/>
              </a:rPr>
              <a:t>lumper</a:t>
            </a:r>
            <a:r>
              <a:rPr lang="en-US" dirty="0">
                <a:latin typeface="Lucida Sans Unicode" charset="0"/>
              </a:rPr>
              <a:t> or splitter</a:t>
            </a:r>
          </a:p>
          <a:p>
            <a:pPr lvl="1">
              <a:lnSpc>
                <a:spcPct val="90000"/>
              </a:lnSpc>
            </a:pPr>
            <a:r>
              <a:rPr lang="en-US" dirty="0">
                <a:latin typeface="Lucida Sans Unicode" charset="0"/>
              </a:rPr>
              <a:t>Do you have a USB Flash drive?</a:t>
            </a:r>
          </a:p>
          <a:p>
            <a:pPr lvl="1">
              <a:lnSpc>
                <a:spcPct val="90000"/>
              </a:lnSpc>
            </a:pPr>
            <a:r>
              <a:rPr lang="en-US" dirty="0">
                <a:latin typeface="Lucida Sans Unicode" charset="0"/>
              </a:rPr>
              <a:t>Are you hoping to remember that the lab computers can use the D:/temp directory but it gets </a:t>
            </a:r>
            <a:r>
              <a:rPr lang="en-US" dirty="0" smtClean="0">
                <a:latin typeface="Lucida Sans Unicode" charset="0"/>
              </a:rPr>
              <a:t>shared and wiped </a:t>
            </a:r>
            <a:r>
              <a:rPr lang="en-US" dirty="0">
                <a:latin typeface="Lucida Sans Unicode" charset="0"/>
              </a:rPr>
              <a:t>clean?</a:t>
            </a:r>
          </a:p>
          <a:p>
            <a:pPr lvl="1">
              <a:lnSpc>
                <a:spcPct val="90000"/>
              </a:lnSpc>
            </a:pPr>
            <a:r>
              <a:rPr lang="en-US" dirty="0">
                <a:latin typeface="Lucida Sans Unicode" charset="0"/>
              </a:rPr>
              <a:t>Did you remember that you only have rights to your own Documents Library in the lab and not the C: drive</a:t>
            </a:r>
          </a:p>
          <a:p>
            <a:pPr lvl="1">
              <a:lnSpc>
                <a:spcPct val="90000"/>
              </a:lnSpc>
            </a:pPr>
            <a:r>
              <a:rPr lang="en-US" dirty="0">
                <a:latin typeface="Lucida Sans Unicode" charset="0"/>
              </a:rPr>
              <a:t>Creating the app once is easy- finding it again for object reuse is challenging</a:t>
            </a:r>
          </a:p>
        </p:txBody>
      </p:sp>
    </p:spTree>
    <p:extLst>
      <p:ext uri="{BB962C8B-B14F-4D97-AF65-F5344CB8AC3E}">
        <p14:creationId xmlns:p14="http://schemas.microsoft.com/office/powerpoint/2010/main" val="405178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effectLst/>
                <a:latin typeface="Lucida Sans Unicode" charset="0"/>
              </a:rPr>
              <a:t>Reminders</a:t>
            </a:r>
          </a:p>
        </p:txBody>
      </p:sp>
      <p:sp>
        <p:nvSpPr>
          <p:cNvPr id="52227" name="Rectangle 3"/>
          <p:cNvSpPr>
            <a:spLocks noGrp="1"/>
          </p:cNvSpPr>
          <p:nvPr>
            <p:ph type="body" idx="1"/>
          </p:nvPr>
        </p:nvSpPr>
        <p:spPr/>
        <p:txBody>
          <a:bodyPr>
            <a:normAutofit fontScale="92500" lnSpcReduction="10000"/>
          </a:bodyPr>
          <a:lstStyle/>
          <a:p>
            <a:r>
              <a:rPr lang="en-US" dirty="0">
                <a:latin typeface="Lucida Sans Unicode" charset="0"/>
              </a:rPr>
              <a:t>The </a:t>
            </a:r>
            <a:r>
              <a:rPr lang="en-US" dirty="0" smtClean="0">
                <a:latin typeface="Lucida Sans Unicode" charset="0"/>
              </a:rPr>
              <a:t>Project View Window </a:t>
            </a:r>
            <a:r>
              <a:rPr lang="en-US" dirty="0">
                <a:latin typeface="Lucida Sans Unicode" charset="0"/>
              </a:rPr>
              <a:t>gives you access to the </a:t>
            </a:r>
            <a:r>
              <a:rPr lang="en-US" dirty="0" smtClean="0">
                <a:latin typeface="Lucida Sans Unicode" charset="0"/>
              </a:rPr>
              <a:t>package’s </a:t>
            </a:r>
            <a:r>
              <a:rPr lang="en-US" dirty="0">
                <a:latin typeface="Lucida Sans Unicode" charset="0"/>
              </a:rPr>
              <a:t>folders and files</a:t>
            </a:r>
          </a:p>
          <a:p>
            <a:r>
              <a:rPr lang="en-US" dirty="0">
                <a:latin typeface="Lucida Sans Unicode" charset="0"/>
              </a:rPr>
              <a:t>Since we are in a GUI environment </a:t>
            </a:r>
            <a:r>
              <a:rPr lang="en-US" dirty="0" smtClean="0">
                <a:latin typeface="Lucida Sans Unicode" charset="0"/>
              </a:rPr>
              <a:t>IntelliJ </a:t>
            </a:r>
            <a:r>
              <a:rPr lang="en-US" dirty="0">
                <a:latin typeface="Lucida Sans Unicode" charset="0"/>
              </a:rPr>
              <a:t>stores the layout in the main.xml file which by default starts as a </a:t>
            </a:r>
            <a:r>
              <a:rPr lang="en-US" dirty="0" err="1">
                <a:latin typeface="Lucida Sans Unicode" charset="0"/>
              </a:rPr>
              <a:t>LinearLayout</a:t>
            </a:r>
            <a:endParaRPr lang="en-US" dirty="0">
              <a:latin typeface="Lucida Sans Unicode" charset="0"/>
            </a:endParaRPr>
          </a:p>
          <a:p>
            <a:r>
              <a:rPr lang="en-US" dirty="0">
                <a:latin typeface="Lucida Sans Unicode" charset="0"/>
              </a:rPr>
              <a:t>You are probably better off sticking with most of the defaults unless told otherwise for the first app. After that you should experiment to set up the apps for your own device.</a:t>
            </a:r>
          </a:p>
        </p:txBody>
      </p:sp>
    </p:spTree>
    <p:extLst>
      <p:ext uri="{BB962C8B-B14F-4D97-AF65-F5344CB8AC3E}">
        <p14:creationId xmlns:p14="http://schemas.microsoft.com/office/powerpoint/2010/main" val="41119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effectLst/>
                <a:latin typeface="Lucida Sans Unicode" charset="0"/>
              </a:rPr>
              <a:t>Observations</a:t>
            </a:r>
          </a:p>
        </p:txBody>
      </p:sp>
      <p:sp>
        <p:nvSpPr>
          <p:cNvPr id="56323" name="Rectangle 3"/>
          <p:cNvSpPr>
            <a:spLocks noGrp="1"/>
          </p:cNvSpPr>
          <p:nvPr>
            <p:ph type="body" idx="1"/>
          </p:nvPr>
        </p:nvSpPr>
        <p:spPr/>
        <p:txBody>
          <a:bodyPr/>
          <a:lstStyle/>
          <a:p>
            <a:r>
              <a:rPr lang="en-US" dirty="0" err="1">
                <a:latin typeface="Lucida Sans Unicode" charset="0"/>
              </a:rPr>
              <a:t>RelativeLayout</a:t>
            </a:r>
            <a:r>
              <a:rPr lang="en-US" dirty="0">
                <a:latin typeface="Lucida Sans Unicode" charset="0"/>
              </a:rPr>
              <a:t> and </a:t>
            </a:r>
            <a:r>
              <a:rPr lang="en-US" dirty="0" err="1">
                <a:latin typeface="Lucida Sans Unicode" charset="0"/>
              </a:rPr>
              <a:t>TableLayout</a:t>
            </a:r>
            <a:r>
              <a:rPr lang="en-US" dirty="0">
                <a:latin typeface="Lucida Sans Unicode" charset="0"/>
              </a:rPr>
              <a:t> are better GUI tools for supporting a variety of displays</a:t>
            </a:r>
          </a:p>
          <a:p>
            <a:pPr lvl="1"/>
            <a:r>
              <a:rPr lang="en-US" sz="1300" dirty="0">
                <a:latin typeface="Lucida Sans Unicode" charset="0"/>
                <a:hlinkClick r:id="rId2"/>
              </a:rPr>
              <a:t>http://developer.android.com/guide/practices/screens_support.html</a:t>
            </a:r>
            <a:endParaRPr lang="en-US" sz="1300" dirty="0">
              <a:latin typeface="Lucida Sans Unicode" charset="0"/>
            </a:endParaRPr>
          </a:p>
          <a:p>
            <a:r>
              <a:rPr lang="en-US" sz="1800" dirty="0">
                <a:latin typeface="Lucida Sans Unicode" charset="0"/>
              </a:rPr>
              <a:t>Low resolution images </a:t>
            </a:r>
            <a:r>
              <a:rPr lang="en-US" sz="1800" dirty="0" smtClean="0">
                <a:latin typeface="Lucida Sans Unicode" charset="0"/>
              </a:rPr>
              <a:t>don’t </a:t>
            </a:r>
            <a:r>
              <a:rPr lang="en-US" sz="1800" dirty="0">
                <a:latin typeface="Lucida Sans Unicode" charset="0"/>
              </a:rPr>
              <a:t>scale well</a:t>
            </a:r>
          </a:p>
          <a:p>
            <a:r>
              <a:rPr lang="en-US" sz="1800" dirty="0" smtClean="0">
                <a:latin typeface="Lucida Sans Unicode" charset="0"/>
              </a:rPr>
              <a:t>IntelliJ </a:t>
            </a:r>
            <a:r>
              <a:rPr lang="en-US" sz="1800" dirty="0">
                <a:latin typeface="Lucida Sans Unicode" charset="0"/>
              </a:rPr>
              <a:t>also supports auto-complete functions while directly programming lines of code in XML-</a:t>
            </a:r>
          </a:p>
          <a:p>
            <a:pPr lvl="1"/>
            <a:r>
              <a:rPr lang="en-US" sz="1600" dirty="0">
                <a:latin typeface="Lucida Sans Unicode" charset="0"/>
              </a:rPr>
              <a:t>This is good for people who hate drag and drop simplicity and want to feel like they are really programming by writing lines of text code but they sometimes forget how to spell.</a:t>
            </a:r>
          </a:p>
        </p:txBody>
      </p:sp>
    </p:spTree>
    <p:extLst>
      <p:ext uri="{BB962C8B-B14F-4D97-AF65-F5344CB8AC3E}">
        <p14:creationId xmlns:p14="http://schemas.microsoft.com/office/powerpoint/2010/main" val="31901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66750"/>
            <a:ext cx="6777317" cy="5165879"/>
          </a:xfrm>
        </p:spPr>
        <p:txBody>
          <a:bodyPr/>
          <a:lstStyle/>
          <a:p>
            <a:r>
              <a:rPr lang="en-US" dirty="0" smtClean="0"/>
              <a:t>Package Names</a:t>
            </a:r>
          </a:p>
          <a:p>
            <a:pPr lvl="1"/>
            <a:r>
              <a:rPr lang="en-US" dirty="0" smtClean="0"/>
              <a:t>Since Android apps are meant to be published/sold by companies- package names are listed in reverse URL order from what a company would publish</a:t>
            </a:r>
          </a:p>
          <a:p>
            <a:pPr lvl="2"/>
            <a:r>
              <a:rPr lang="en-US" dirty="0" smtClean="0"/>
              <a:t>For you- you can have any package name you want- I’d suggest something like:</a:t>
            </a:r>
          </a:p>
          <a:p>
            <a:pPr lvl="3"/>
            <a:r>
              <a:rPr lang="en-US" dirty="0" err="1" smtClean="0"/>
              <a:t>edu.yourname.whichapp</a:t>
            </a:r>
            <a:endParaRPr lang="en-US" dirty="0" smtClean="0"/>
          </a:p>
          <a:p>
            <a:pPr lvl="3"/>
            <a:endParaRPr lang="en-US" dirty="0"/>
          </a:p>
          <a:p>
            <a:r>
              <a:rPr lang="en-US" dirty="0" smtClean="0"/>
              <a:t>Activities</a:t>
            </a:r>
          </a:p>
          <a:p>
            <a:pPr lvl="1"/>
            <a:r>
              <a:rPr lang="en-US" dirty="0" smtClean="0"/>
              <a:t>Java applications start at the “main” method- Android apps start at a “</a:t>
            </a:r>
            <a:r>
              <a:rPr lang="en-US" dirty="0" err="1" smtClean="0"/>
              <a:t>MainActivity</a:t>
            </a:r>
            <a:r>
              <a:rPr lang="en-US" dirty="0" smtClean="0"/>
              <a:t>”</a:t>
            </a:r>
            <a:endParaRPr lang="en-US" dirty="0"/>
          </a:p>
        </p:txBody>
      </p:sp>
    </p:spTree>
    <p:extLst>
      <p:ext uri="{BB962C8B-B14F-4D97-AF65-F5344CB8AC3E}">
        <p14:creationId xmlns:p14="http://schemas.microsoft.com/office/powerpoint/2010/main" val="2193364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236</TotalTime>
  <Words>2090</Words>
  <Application>Microsoft Office PowerPoint</Application>
  <PresentationFormat>On-screen Show (4:3)</PresentationFormat>
  <Paragraphs>274</Paragraphs>
  <Slides>43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Lucida Sans Unicode</vt:lpstr>
      <vt:lpstr>Times New Roman</vt:lpstr>
      <vt:lpstr>Wingdings 2</vt:lpstr>
      <vt:lpstr>Austin</vt:lpstr>
      <vt:lpstr>Android </vt:lpstr>
      <vt:lpstr>IS 413 Android Programming for Mobile Applications </vt:lpstr>
      <vt:lpstr>Introduction to Android and IntelliJ</vt:lpstr>
      <vt:lpstr>Some Considerations</vt:lpstr>
      <vt:lpstr>Notes on Android Boot Camp ABC-Chapter 1</vt:lpstr>
      <vt:lpstr>Where to put your project</vt:lpstr>
      <vt:lpstr>Reminders</vt:lpstr>
      <vt:lpstr>Observations</vt:lpstr>
      <vt:lpstr>PowerPoint Presentation</vt:lpstr>
      <vt:lpstr>PowerPoint Presentation</vt:lpstr>
      <vt:lpstr>Objectives</vt:lpstr>
      <vt:lpstr>Objectives (continued)</vt:lpstr>
      <vt:lpstr>Meet the Android</vt:lpstr>
      <vt:lpstr>Meet the Android (continued)</vt:lpstr>
      <vt:lpstr>Meet the Android (continued)</vt:lpstr>
      <vt:lpstr>Meet the Android (continued)</vt:lpstr>
      <vt:lpstr>Meet the Android (continued)</vt:lpstr>
      <vt:lpstr>Meet the Android (continued)</vt:lpstr>
      <vt:lpstr>Getting Oriented with Market Deployment </vt:lpstr>
      <vt:lpstr>Opening Android Studio to Create a New Project</vt:lpstr>
      <vt:lpstr>Opening Android Studio to Create a New Project (cont’d)</vt:lpstr>
      <vt:lpstr>Opening Android Studio to Create a New Project (cont’d)</vt:lpstr>
      <vt:lpstr>Opening Android Studio to Create a New Project (cont’d)</vt:lpstr>
      <vt:lpstr>Opening Android Studio to Create a New Project (cont’d)</vt:lpstr>
      <vt:lpstr>Opening Android Studio to Create a New Project (cont’d)</vt:lpstr>
      <vt:lpstr>Opening Android Studio to Create a New Project (cont’d)</vt:lpstr>
      <vt:lpstr>Building the User Interface</vt:lpstr>
      <vt:lpstr>Taking a Tour of the Android Project View</vt:lpstr>
      <vt:lpstr>Designing the User Interface Layout within the Virtual Device</vt:lpstr>
      <vt:lpstr>Designing the User Interface Layout within the Virtual Device (Cont’d.)</vt:lpstr>
      <vt:lpstr>Designing the User Interface Layout within the Virtual Device (Cont’d.)</vt:lpstr>
      <vt:lpstr>Designing the User Interface Layout within the Virtual Device (Cont’d.)</vt:lpstr>
      <vt:lpstr>Modifying the Text in the TextView Control </vt:lpstr>
      <vt:lpstr>Modifying the Text in the TextView Control (Cont’d.)</vt:lpstr>
      <vt:lpstr>Modifying the Text in the TextView Control (Cont’d.)</vt:lpstr>
      <vt:lpstr>Modifying the Text in the TextView Control (Cont’d.)</vt:lpstr>
      <vt:lpstr>Testing the Application in the Emulator </vt:lpstr>
      <vt:lpstr>Testing the Application in the Emulator (Cont’d.)</vt:lpstr>
      <vt:lpstr>Testing the Application in the Emulator (Cont’d.)</vt:lpstr>
      <vt:lpstr>Testing the Application in the Emulator (Cont’d.)</vt:lpstr>
      <vt:lpstr>Opening a Saved App in Android Studio </vt:lpstr>
      <vt:lpstr>Summary</vt:lpstr>
      <vt:lpstr>Summary (continued)</vt:lpstr>
    </vt:vector>
  </TitlesOfParts>
  <Company>UMBC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dc:creator>Tate Redding</dc:creator>
  <cp:lastModifiedBy>Tate Redding</cp:lastModifiedBy>
  <cp:revision>22</cp:revision>
  <dcterms:created xsi:type="dcterms:W3CDTF">2014-02-17T16:49:35Z</dcterms:created>
  <dcterms:modified xsi:type="dcterms:W3CDTF">2015-08-11T17:52:59Z</dcterms:modified>
</cp:coreProperties>
</file>