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64592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375"/>
    <a:srgbClr val="67190E"/>
    <a:srgbClr val="821D38"/>
    <a:srgbClr val="ED7D31"/>
    <a:srgbClr val="9B2242"/>
    <a:srgbClr val="B11226"/>
    <a:srgbClr val="6E1A1A"/>
    <a:srgbClr val="7B170D"/>
    <a:srgbClr val="880000"/>
    <a:srgbClr val="863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FBC98-D13D-7C1F-7B5E-D43B34305158}" v="130" dt="2024-06-13T15:19:43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 showGuides="1">
      <p:cViewPr>
        <p:scale>
          <a:sx n="35" d="100"/>
          <a:sy n="35" d="100"/>
        </p:scale>
        <p:origin x="2440" y="68"/>
      </p:cViewPr>
      <p:guideLst>
        <p:guide orient="horz" pos="6912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19:50:14.6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737 480 24575,'-2'-4'0,"-1"0"0,1 0 0,0 0 0,0 0 0,0 0 0,1 0 0,-1-1 0,1 1 0,0-1 0,0 1 0,1-1 0,-1 1 0,1-9 0,-4-20 0,-4-18 0,6 35 0,0 1 0,-7-20 0,8 28 0,-1 1 0,1-1 0,1 0 0,-1-7 0,1 9 0,-1-1 0,1 0 0,-1 1 0,0-1 0,0 1 0,-4-11 0,0-3 0,5 9 0,0 10 0,0 0 0,0 0 0,0 0 0,0 0 0,0 0 0,0-1 0,0 1 0,0 0 0,0 0 0,0 0 0,0 0 0,0 0 0,1 0 0,-1 0 0,0 0 0,0 0 0,0-1 0,0 1 0,0 0 0,0 0 0,0 0 0,0 0 0,1 0 0,-1 0 0,0 0 0,0 0 0,0 0 0,0 0 0,0 0 0,0 0 0,1 0 0,-1 0 0,0 0 0,0 0 0,0 0 0,0 0 0,0 0 0,0 0 0,1 0 0,-1 0 0,0 0 0,0 0 0,0 0 0,0 1 0,0-1 0,0 0 0,0 0 0,0 0 0,1 0 0,-1 0 0,0 0 0,9 12 0,-9-11 0,0-1 0,1 1 0,-1 0 0,1-1 0,-1 1 0,0 0 0,1-1 0,-1 1 0,1 0 0,-1-1 0,1 1 0,0-1 0,-1 1 0,1-1 0,0 1 0,-1-1 0,1 1 0,0-1 0,-1 0 0,1 1 0,0-1 0,0 0 0,0 0 0,-1 0 0,1 0 0,0 1 0,1-1 0,27-1 0,-24 0 0,0 1 0,1-1 0,-1 1 0,0 1 0,0-1 0,8 2 0,-13-2 0,1 1 0,-1-1 0,1 0 0,-1 1 0,1-1 0,0 0 0,-1 1 0,1-1 0,-1 1 0,1-1 0,-1 1 0,0-1 0,1 1 0,-1-1 0,0 1 0,1-1 0,-1 1 0,0-1 0,1 1 0,-1 0 0,0-1 0,0 1 0,0 0 0,0-1 0,1 1 0,-1 0 0,0-1 0,0 1 0,0 0 0,0-1 0,-1 1 0,1-1 0,0 1 0,0 0 0,0-1 0,-1 2 0,-12 29 0,6-16 0,5-2 0,1-1 0,0 0 0,1 1 0,0-1 0,1 0 0,1 1 0,0-1 0,4 16 0,-1-10 0,-2 0 0,2 34 0,-5-49 0,-3 23 0,3-26 0,0 1 0,0-1 0,0 1 0,0-1 0,-1 0 0,1 1 0,0-1 0,0 1 0,0-1 0,-1 0 0,1 1 0,0-1 0,-1 0 0,1 1 0,0-1 0,-1 0 0,1 0 0,0 1 0,-1-1 0,1 0 0,-1 0 0,1 1 0,0-1 0,-1 0 0,1 0 0,-1 0 0,1 0 0,-1 0 0,1 0 0,0 0 0,-1 0 0,1 0 0,-1 0 0,1 0 0,-1 0 0,1 0 0,-1 0 0,1 0 0,0 0 0,-1-1 0,1 1 0,-1 0 0,1 0 0,0 0 0,-1-1 0,1 1 0,0 0 0,-1 0 0,1-1 0,0 1 0,-1 0 0,1-1 0,0 1 0,-1-1 0,-2-3 0,0-1 0,-1 0 0,2 0 0,-1 0 0,0 0 0,1 0 0,0 0 0,0 0 0,1-1 0,0 1 0,-1-9 0,-3-5 0,-5-22 0,1-1 0,3 0 0,1 0 0,2-64 0,3 97 0,1-1 0,0 0 0,0 1 0,6-18 0,-6 23 0,1-1 0,-1 1 0,1 0 0,0-1 0,0 1 0,1 0 0,-1 0 0,1 0 0,0 1 0,0-1 0,7-5 0,-21 15 0,-1 0 0,-20 6 0,-28 14 0,41-15 0,1 2 0,1 1 0,0 0 0,0 1 0,1 0 0,-19 27 0,-12 9 0,23-30 0,19-18 0,1 0 0,-1 1 0,1 0 0,0-1 0,1 1 0,-6 7 0,9-10 0,-1 1 0,0-1 0,1 1 0,-1-1 0,1 1 0,-1-1 0,1 1 0,0-1 0,0 1 0,0 0 0,0-1 0,0 1 0,0-1 0,0 1 0,0 0 0,0-1 0,1 1 0,-1-1 0,1 1 0,-1-1 0,1 1 0,0-1 0,0 1 0,-1-1 0,1 0 0,2 2 0,3 8 0,-1 0 0,0 0 0,0 0 0,-1 0 0,-1 1 0,0 0 0,0 0 0,-1 0 0,-1 0 0,0 0 0,0 0 0,-1 0 0,-1 0 0,0 0 0,-1 0 0,0 0 0,-6 17 0,2-15 0,5-13 0,1 1 0,-1-1 0,0 1 0,1 0 0,-1-1 0,1 1 0,-1 0 0,1-1 0,0 1 0,-1 0 0,1 2 0,-1-50 0,0-76 0,2 109 0,0 1 0,1 0 0,1-1 0,0 1 0,0 0 0,1 1 0,10-22 0,-10 28 0,0 0 0,0 0 0,1 1 0,-1-1 0,1 1 0,0 1 0,0-1 0,1 1 0,-1-1 0,1 2 0,-1-1 0,1 0 0,0 1 0,0 0 0,0 1 0,0-1 0,0 1 0,1 0 0,-1 1 0,0 0 0,1 0 0,-1 0 0,12 2 0,-17-1 0,1-1 0,-1 1 0,1-1 0,-1 1 0,0 0 0,1 0 0,-1 0 0,0 0 0,0 0 0,0 0 0,0 0 0,0 0 0,0 0 0,0 0 0,0 1 0,0-1 0,-1 0 0,1 1 0,0-1 0,-1 1 0,1-1 0,-1 0 0,0 1 0,1-1 0,-1 1 0,0-1 0,0 1 0,0 0 0,0-1 0,0 1 0,0-1 0,0 1 0,-1-1 0,1 1 0,-1 1 0,-2 7 0,1 0 0,-2 0 0,-7 16 0,10-24 0,-32 55 0,24-43 0,1 0 0,0 0 0,-8 21 0,16-33 0,-1 0 0,0 0 0,0 0 0,1 0 0,-1 0 0,0 0 0,0 0 0,-1-1 0,1 1 0,0 0 0,-2 1 0,1-2 0,1-1 0,0 1 0,0-1 0,0 1 0,0-1 0,-1 0 0,1 1 0,0-1 0,-1 0 0,1 0 0,0 0 0,0 0 0,-1 0 0,1 0 0,0 0 0,-1 0 0,1-1 0,0 1 0,0 0 0,-3-2 0,0 0 0,0-1 0,-1 1 0,1-2 0,0 1 0,0 0 0,1-1 0,-1 1 0,-3-6 0,7 9 0,0 0 0,0 0 0,0 0 0,-1 0 0,1 0 0,0 0 0,0-1 0,0 1 0,0 0 0,0 0 0,0 0 0,0 0 0,0 0 0,0 0 0,0 0 0,0-1 0,0 1 0,0 0 0,0 0 0,0 0 0,0 0 0,0 0 0,0 0 0,0 0 0,0 0 0,0 0 0,0-1 0,1 1 0,-1 0 0,0 0 0,0 0 0,0 0 0,0 0 0,0 0 0,0 0 0,0 0 0,0 0 0,0 0 0,0 0 0,0-1 0,1 1 0,-1 0 0,0 0 0,0 0 0,0 0 0,0 0 0,0 0 0,0 0 0,0 0 0,0 0 0,1 0 0,9-2 0,12 2 0,-22 0 0,6 0 0,0 0 0,0 0 0,0-1 0,0 1 0,-1-1 0,1-1 0,0 1 0,-1-1 0,1 0 0,-1 0 0,0-1 0,1 0 0,-1 1 0,0-2 0,-1 1 0,1-1 0,-1 1 0,1-1 0,-1 0 0,0-1 0,0 1 0,-1-1 0,0 0 0,1 0 0,-2 0 0,1 0 0,3-8 0,-5 12 0,-1-1 0,1 1 0,0-1 0,-1 0 0,1 1 0,0-1 0,-1 1 0,0-1 0,1 0 0,-1 0 0,0 1 0,0-1 0,0 0 0,0 1 0,0-1 0,-1 0 0,1 1 0,0-1 0,-1 0 0,1 1 0,-1-1 0,0 1 0,1-1 0,-1 0 0,0 1 0,0 0 0,-1-2 0,-3-1 0,1 0 0,-1 0 0,0 1 0,0 0 0,0 0 0,-9-4 0,7 4 0,-21-12 0,14 7 0,0 1 0,0 0 0,0 0 0,-1 2 0,0 0 0,0 1 0,0 0 0,-32-3 0,19 6 0,-103 3 0,129-2 0,1 1 0,0-1 0,-1 1 0,1 0 0,-1 0 0,1 0 0,0 0 0,0 0 0,0 0 0,0 0 0,-1 0 0,1 0 0,0 1 0,1-1 0,-1 0 0,0 1 0,0-1 0,1 0 0,-1 1 0,0-1 0,1 1 0,0-1 0,-1 1 0,1-1 0,0 4 0,-1-1 0,0 0 0,0 1 0,1-1 0,0 0 0,0 1 0,0-1 0,1 1 0,0 5 0,2-5 0,0 1 0,0-1 0,1 0 0,-1 0 0,1 0 0,0 0 0,0-1 0,6 5 0,15 18 0,-22-23 0,-1-1 0,1 1 0,-1 0 0,0 0 0,0 0 0,0 0 0,0 0 0,-1 1 0,1-1 0,-1 0 0,0 1 0,-1-1 0,1 1 0,-1-1 0,0 9 0,0-8 0,2-5 0,3-10 0,3-17 0,-5-6 0,0-49 0,-2 36 0,-1 42 0,0 1 0,0 0 0,0-1 0,0 1 0,-1 0 0,1-1 0,-1 1 0,0 0 0,0 0 0,0 0 0,0 0 0,-1-1 0,-1-2 0,2 5 0,0 0 0,-1 0 0,1 0 0,0 0 0,-1 0 0,1 0 0,-1 0 0,1 0 0,-1 1 0,1-1 0,-1 1 0,0-1 0,1 1 0,-1 0 0,0-1 0,1 1 0,-1 0 0,0 0 0,1 0 0,-1 0 0,0 0 0,1 1 0,-1-1 0,0 0 0,1 1 0,-1-1 0,-2 2 0,3-2 0,0 1 0,1-1 0,-1 0 0,0 0 0,1 1 0,-1-1 0,0 1 0,0-1 0,1 0 0,-1 1 0,1-1 0,-1 1 0,0-1 0,1 1 0,-1 0 0,1-1 0,-1 1 0,1 0 0,0-1 0,-1 1 0,1 0 0,0-1 0,-1 1 0,1 1 0,0 0 0,0-1 0,0 1 0,0 0 0,0-1 0,0 1 0,0-1 0,1 1 0,-1 0 0,1-1 0,-1 1 0,2 1 0,3 6 0,0 0 0,0-1 0,9 10 0,-8-10 0,2 3 0,-1 0 0,0 1 0,0 0 0,-1 0 0,-1 1 0,0-1 0,0 1 0,-2 0 0,1 0 0,-2 1 0,2 18 0,1 1 0,-3-28 0,-1 1 0,0 0 0,0 0 0,-1 0 0,0 0 0,0 0 0,0 0 0,-2 10 0,1-14 0,0 0 0,0-1 0,0 1 0,-1-1 0,1 1 0,0-1 0,-1 0 0,1 0 0,-1 1 0,1-1 0,-1 0 0,1 0 0,-1 0 0,0-1 0,0 1 0,1 0 0,-1-1 0,0 1 0,0-1 0,0 1 0,-2-1 0,-44 4 0,47-4 0,0 0 0,-7 1 0,0-1 0,1 0 0,-1-1 0,0 0 0,1 0 0,-11-3 0,15 3 0,1 0 0,0 0 0,0 0 0,-1-1 0,1 1 0,0-1 0,0 0 0,1 0 0,-1 1 0,0-1 0,0 0 0,1 0 0,-1-1 0,1 1 0,0 0 0,0 0 0,0-1 0,0 1 0,0-1 0,0 1 0,0-1 0,0-4 0,-1-12 0,0 1 0,1-1 0,1 0 0,1 0 0,5-31 0,-2 30 0,-3 17 0,0-1 0,0 0 0,0 0 0,-1 0 0,1 0 0,-1 1 0,0-1 0,0 0 0,0 0 0,-1 0 0,1 0 0,-1 0 0,0 1 0,0-1 0,0 0 0,-1 0 0,1 1 0,-5-6 0,3 4 0,-1 1 0,-1 1 0,1-1 0,0 0 0,-1 1 0,0 0 0,0 0 0,0 1 0,0-1 0,0 1 0,0 0 0,-1 0 0,-8-1 0,13 3 0,0 0 0,0 0 0,0 1 0,0-1 0,0 0 0,0 1 0,0-1 0,0 0 0,0 1 0,0-1 0,0 1 0,1 0 0,-1-1 0,0 1 0,0 0 0,0-1 0,1 1 0,-1 0 0,0 0 0,1 0 0,-1 0 0,1-1 0,-1 1 0,1 0 0,-1 0 0,1 0 0,-1 0 0,1 0 0,0 0 0,-1 3 0,-7 35 0,7-36 0,-2 50 0,3 72 0,1-105 0,2-119 0,-2-53 0,-8 109 0,5 32 0,0 0 0,0-20 0,2 30 0,0 0 0,-1 0 0,1 0 0,1 0 0,-1 0 0,0 0 0,0 0 0,0 0 0,0 0 0,1 1 0,-1-1 0,0 0 0,1 0 0,-1 0 0,1 0 0,-1 1 0,1-1 0,-1 0 0,1 0 0,-1 1 0,1-1 0,0 0 0,-1 1 0,1-1 0,0 1 0,0-1 0,-1 1 0,2-1 0,0 1 0,0-1 0,-1 1 0,1 0 0,0 0 0,-1 0 0,1 0 0,-1 1 0,1-1 0,0 0 0,-1 1 0,1-1 0,0 1 0,-1-1 0,1 1 0,-1 0 0,2 0 0,2 3 0,1-1 0,0-1 0,0 1 0,-1-1 0,1 0 0,11 2 0,-12-4 0,-1 0 0,0 0 0,0 0 0,0-1 0,0 1 0,0-1 0,0 0 0,0 0 0,0-1 0,0 1 0,5-3 0,6 0 342,-9 4-684,-8 4-1023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19:50:17.8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 0 24575,'-2'1'0,"1"-1"0,-1 0 0,1 1 0,-1-1 0,1 1 0,-1-1 0,1 1 0,0 0 0,-1 0 0,1-1 0,0 1 0,0 0 0,-1 0 0,1 0 0,0 1 0,0-1 0,0 0 0,0 0 0,0 0 0,1 1 0,-1-1 0,0 0 0,0 3 0,-14 40 0,10-29 0,-1 2 0,3-9 0,0 0 0,0 1 0,1-1 0,0 1 0,-2 13 0,4-20 0,0 0 0,0 0 0,1 0 0,-1 0 0,0 0 0,1 0 0,-1 0 0,1 0 0,-1 0 0,1 0 0,0-1 0,0 1 0,0 0 0,0 0 0,0-1 0,0 1 0,1-1 0,-1 1 0,0-1 0,1 0 0,-1 1 0,1-1 0,0 0 0,-1 0 0,1 0 0,0 0 0,0 0 0,-1 0 0,1-1 0,3 2 0,2 0 0,-1 0 0,0-1 0,1 1 0,0-1 0,-1-1 0,1 1 0,10-1 0,-14-1 0,0 1 0,0-1 0,0 0 0,-1 0 0,1 0 0,0 0 0,0 0 0,-1 0 0,1-1 0,-1 1 0,1-1 0,-1 0 0,0 0 0,0 0 0,0 0 0,0 0 0,0 0 0,0-1 0,2-3 0,0 0 0,0 0 0,-1-1 0,1 0 0,-1 0 0,-1 0 0,4-12 0,-5 16 0,-1 0 0,0 0 0,1 0 0,-2 0 0,1 0 0,0 0 0,0 0 0,-1 0 0,0 0 0,1 0 0,-1 0 0,0 0 0,0 1 0,-1-1 0,1 0 0,-1 1 0,1-1 0,-1 1 0,-3-4 0,2 3 0,1 0 0,-1 1 0,0-1 0,0 1 0,0-1 0,0 1 0,0 0 0,0 1 0,-1-1 0,1 0 0,-1 1 0,1 0 0,-1 0 0,1 0 0,-1 0 0,0 1 0,1-1 0,-6 1 0,6 0 0,1 0 0,-1 1 0,0-1 0,1 1 0,-1 0 0,0 0 0,1 0 0,-1 0 0,1 0 0,0 0 0,-1 1 0,1-1 0,0 1 0,0 0 0,0-1 0,0 1 0,0 0 0,0 0 0,0 0 0,1 1 0,-1-1 0,1 0 0,-1 1 0,1-1 0,-1 4 0,-12 14-1365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19:50:21.1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69 24575,'1'53'0,"-2"57"0,0-99 0,0-1 0,0 0 0,-1 1 0,-1-1 0,0 0 0,-4 11 0,7-21 0,0 0 0,0 0 0,0 0 0,0 1 0,0-1 0,0 0 0,0 0 0,0 0 0,0 0 0,0 0 0,0 0 0,0 0 0,0 0 0,0 0 0,0 0 0,0 1 0,-1-1 0,1 0 0,0 0 0,0 0 0,0 0 0,0 0 0,0 0 0,0 0 0,0 0 0,0 0 0,0 0 0,0 0 0,0 0 0,-1 0 0,1 0 0,0 0 0,0 0 0,0 0 0,0 0 0,0 0 0,0 0 0,0 0 0,0 0 0,0 0 0,-1 0 0,1 0 0,0 0 0,0 0 0,0 0 0,0 0 0,0 0 0,0 0 0,0 0 0,0 0 0,0 0 0,0 0 0,-1 0 0,1 0 0,0 0 0,0 0 0,0 0 0,0-1 0,0 1 0,-3-8 0,1-10 0,1 1 0,0 0 0,1 0 0,1 1 0,1-1 0,0 0 0,1 1 0,9-28 0,-11 39 0,5-12 0,1 0 0,9-17 0,-13 29 0,-1 1 0,1 0 0,0-1 0,1 1 0,-1 0 0,1 0 0,0 1 0,0-1 0,0 1 0,0 0 0,9-5 0,-12 7 0,0 1 0,0-1 0,0 1 0,0 0 0,0-1 0,-1 1 0,1 0 0,0-1 0,0 1 0,0 0 0,0 0 0,0 0 0,0 0 0,0 0 0,0 0 0,0 0 0,0 0 0,0 1 0,0-1 0,0 0 0,0 0 0,0 1 0,-1-1 0,1 1 0,0-1 0,0 1 0,1 0 0,-1 1 0,1-1 0,-1 1 0,0 0 0,0 0 0,0-1 0,0 1 0,-1 0 0,1 0 0,0 0 0,-1 0 0,1 0 0,-1 3 0,1 0 0,-1 1 0,0-1 0,0 0 0,0 0 0,0 0 0,-1 0 0,0 0 0,0 0 0,0-1 0,-4 8 0,3-9 0,-1 0 0,0-1 0,0 0 0,0 0 0,0 0 0,-1 0 0,1 0 0,0 0 0,-1-1 0,-5 2 0,-9 5 0,14-6-1365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19:50:25.5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32 369 24575,'0'-24'0,"-1"-1"0,-2 1 0,-9-40 0,8 49 0,1-1 0,0 1 0,0-1 0,2 1 0,0-1 0,1 0 0,1-16 0,1 25 0,0 0 0,0 0 0,1 0 0,0 1 0,0-1 0,1 1 0,0 0 0,4-6 0,-4 9 0,-1 0 0,1 0 0,0 1 0,0 0 0,0 0 0,1 0 0,-1 0 0,0 1 0,1 0 0,-1 0 0,9-1 0,-4 1 0,0 0 0,0 1 0,0 0 0,0 1 0,11 2 0,-16-2 0,-1 0 0,1 1 0,0-1 0,-1 1 0,0 0 0,1 0 0,-1 0 0,0 0 0,0 0 0,0 1 0,0 0 0,0-1 0,-1 1 0,1 0 0,-1 0 0,0 0 0,0 1 0,0-1 0,0 0 0,-1 1 0,1 0 0,-1-1 0,0 1 0,0 0 0,0-1 0,-1 1 0,1 0 0,-1 7 0,0 2 0,0-7 0,0 0 0,0 0 0,0 1 0,-1-1 0,0 0 0,-2 7 0,2-11 0,0 0 0,0 0 0,-1-1 0,1 1 0,0 0 0,0 0 0,-1-1 0,1 1 0,-1 0 0,0-1 0,1 0 0,-1 1 0,0-1 0,0 0 0,0 0 0,0 0 0,0 0 0,0 0 0,0 0 0,0-1 0,-3 1 0,-8 3 0,-32 6 0,42-9 0,-1-1 0,1 0 0,-1 0 0,1 0 0,0 0 0,-1 0 0,1-1 0,-1 1 0,1-1 0,-5-2 0,7 2 0,0 0 0,-1 0 0,1 0 0,0-1 0,0 1 0,0-1 0,0 1 0,1 0 0,-1-1 0,0 0 0,0 1 0,1-1 0,-1 1 0,1-1 0,0 0 0,-1 1 0,1-1 0,0 0 0,0 0 0,0 1 0,0-1 0,0 0 0,1 1 0,0-4 0,-1 2 0,0-1 0,1 1 0,0 0 0,0-1 0,0 1 0,0 0 0,0 0 0,0 0 0,1 0 0,0 0 0,0 0 0,2-3 0,-2 5 0,1-1 0,-1 1 0,1-1 0,0 1 0,0 0 0,-1 0 0,1 0 0,0 0 0,0 1 0,0-1 0,0 1 0,4 0 0,44 1 0,-25 0 0,-15-1 0,-8 0 0,-1-1 0,1 1 0,0 0 0,0 0 0,0 1 0,0-1 0,0 1 0,-1-1 0,1 1 0,0 0 0,0 0 0,-1 0 0,1 0 0,0 0 0,-1 1 0,3 1 0,-4-2 0,-1-1 0,0 1 0,1-1 0,-1 1 0,1-1 0,-1 1 0,1-1 0,-1 1 0,1-1 0,0 0 0,-1 1 0,1-1 0,0 0 0,-1 1 0,1-1 0,-1 0 0,1 0 0,0 0 0,0 0 0,-1 1 0,1-1 0,0 0 0,-1 0 0,1 0 0,0-1 0,-1 1 0,1 0 0,0 0 0,-1 0 0,1 0 0,0-1 0,-1 1 0,1 0 0,0-1 0,-1 1 0,1 0 0,-1-1 0,1 1 0,0-1 0,-1 1 0,1-1 0,-1 1 0,0-1 0,1 1 0,-1-1 0,1 1 0,-1-1 0,0 0 0,1 1 0,-1-1 0,0 0 0,0 1 0,1-2 0,-1 0 0,1 0 0,-1 0 0,0 0 0,0 1 0,1-1 0,-1 0 0,0 0 0,-1 0 0,1 0 0,0 0 0,0 0 0,-1 0 0,0 0 0,1 1 0,-1-1 0,0 0 0,1 0 0,-1 1 0,-2-4 0,0 2 0,-1 0 0,1 0 0,0 0 0,-1 1 0,1-1 0,-1 1 0,0 0 0,0 0 0,0 0 0,0 1 0,0-1 0,0 1 0,-1 0 0,1 0 0,0 0 0,-1 1 0,1-1 0,0 1 0,-1 0 0,1 1 0,-6 0 0,5 0 0,0 0 0,0 1 0,0 0 0,0 0 0,0 0 0,0 0 0,0 1 0,1 0 0,0 0 0,-1 0 0,1 1 0,0-1 0,0 1 0,1 0 0,-1 0 0,1 0 0,-3 5 0,-40 52-1365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3591562"/>
            <a:ext cx="13990320" cy="764032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1526522"/>
            <a:ext cx="12344400" cy="5298438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2D6C-0FB6-4711-B4A3-DE4DA29AD51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5AB0-F8CB-4E91-8B1A-1C8F0520A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2D6C-0FB6-4711-B4A3-DE4DA29AD51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5AB0-F8CB-4E91-8B1A-1C8F0520A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6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1168400"/>
            <a:ext cx="3549015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1168400"/>
            <a:ext cx="10441305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2D6C-0FB6-4711-B4A3-DE4DA29AD51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5AB0-F8CB-4E91-8B1A-1C8F0520A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9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DB844F96-12BB-FDB6-68D2-7EBF1D7FF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0"/>
            <a:ext cx="16459200" cy="2192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61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12">
          <p15:clr>
            <a:srgbClr val="FBAE40"/>
          </p15:clr>
        </p15:guide>
        <p15:guide id="2" pos="51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2D6C-0FB6-4711-B4A3-DE4DA29AD51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5AB0-F8CB-4E91-8B1A-1C8F0520A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4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5471167"/>
            <a:ext cx="14196060" cy="9128758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14686287"/>
            <a:ext cx="14196060" cy="4800598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2D6C-0FB6-4711-B4A3-DE4DA29AD51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5AB0-F8CB-4E91-8B1A-1C8F0520A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9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5842000"/>
            <a:ext cx="699516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5842000"/>
            <a:ext cx="699516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2D6C-0FB6-4711-B4A3-DE4DA29AD51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5AB0-F8CB-4E91-8B1A-1C8F0520A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9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168405"/>
            <a:ext cx="1419606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5379722"/>
            <a:ext cx="6963012" cy="263651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8016240"/>
            <a:ext cx="6963012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5379722"/>
            <a:ext cx="6997304" cy="263651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8016240"/>
            <a:ext cx="699730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2D6C-0FB6-4711-B4A3-DE4DA29AD51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5AB0-F8CB-4E91-8B1A-1C8F0520A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0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2D6C-0FB6-4711-B4A3-DE4DA29AD51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5AB0-F8CB-4E91-8B1A-1C8F0520A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9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2D6C-0FB6-4711-B4A3-DE4DA29AD51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5AB0-F8CB-4E91-8B1A-1C8F0520A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463040"/>
            <a:ext cx="5308520" cy="51206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3159765"/>
            <a:ext cx="8332470" cy="15595600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6583680"/>
            <a:ext cx="5308520" cy="1219708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2D6C-0FB6-4711-B4A3-DE4DA29AD51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5AB0-F8CB-4E91-8B1A-1C8F0520A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7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463040"/>
            <a:ext cx="5308520" cy="51206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3159765"/>
            <a:ext cx="8332470" cy="15595600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6583680"/>
            <a:ext cx="5308520" cy="1219708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2D6C-0FB6-4711-B4A3-DE4DA29AD51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5AB0-F8CB-4E91-8B1A-1C8F0520A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1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168405"/>
            <a:ext cx="141960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5842000"/>
            <a:ext cx="141960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C2D6C-0FB6-4711-B4A3-DE4DA29AD516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20340325"/>
            <a:ext cx="55549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5AB0-F8CB-4E91-8B1A-1C8F0520A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0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912" userDrawn="1">
          <p15:clr>
            <a:srgbClr val="F26B43"/>
          </p15:clr>
        </p15:guide>
        <p15:guide id="2" pos="51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g"/><Relationship Id="rId18" Type="http://schemas.openxmlformats.org/officeDocument/2006/relationships/customXml" Target="../ink/ink1.xml"/><Relationship Id="rId3" Type="http://schemas.openxmlformats.org/officeDocument/2006/relationships/image" Target="../media/image3.png"/><Relationship Id="rId21" Type="http://schemas.openxmlformats.org/officeDocument/2006/relationships/image" Target="../media/image19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20" Type="http://schemas.openxmlformats.org/officeDocument/2006/relationships/customXml" Target="../ink/ink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24" Type="http://schemas.openxmlformats.org/officeDocument/2006/relationships/customXml" Target="../ink/ink4.xml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23" Type="http://schemas.openxmlformats.org/officeDocument/2006/relationships/image" Target="../media/image20.pn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FFD0429A-3350-2F3C-9B22-E70944714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896" y="12815443"/>
            <a:ext cx="6131942" cy="43244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444BFD-208D-6818-FFC9-7A446B81F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848" y="6020145"/>
            <a:ext cx="4580051" cy="2104421"/>
          </a:xfrm>
          <a:prstGeom prst="rect">
            <a:avLst/>
          </a:prstGeom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B8EE345-6849-2F8A-7573-968DAD319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400" y="9852020"/>
            <a:ext cx="3084933" cy="300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F91ADF9-C3ED-48D2-9E58-F476CD94E5DC}"/>
              </a:ext>
            </a:extLst>
          </p:cNvPr>
          <p:cNvSpPr/>
          <p:nvPr/>
        </p:nvSpPr>
        <p:spPr>
          <a:xfrm rot="5400000">
            <a:off x="11912776" y="8717832"/>
            <a:ext cx="1799109" cy="622477"/>
          </a:xfrm>
          <a:prstGeom prst="rightArrow">
            <a:avLst>
              <a:gd name="adj1" fmla="val 6021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E4DEFF-DC60-1B2A-D8C9-21525CCF53E8}"/>
              </a:ext>
            </a:extLst>
          </p:cNvPr>
          <p:cNvSpPr/>
          <p:nvPr/>
        </p:nvSpPr>
        <p:spPr>
          <a:xfrm>
            <a:off x="1257299" y="3143395"/>
            <a:ext cx="13944600" cy="2286932"/>
          </a:xfrm>
          <a:prstGeom prst="roundRect">
            <a:avLst/>
          </a:prstGeom>
          <a:solidFill>
            <a:srgbClr val="821D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AB587-A93D-53CB-87AD-941A73F215A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357743" y="3143395"/>
            <a:ext cx="13743713" cy="1993629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ambria Bold"/>
              </a:rPr>
              <a:t>Model-Based Mission Engineering</a:t>
            </a:r>
            <a:endParaRPr lang="en-US" sz="5400" dirty="0">
              <a:solidFill>
                <a:schemeClr val="bg1"/>
              </a:solidFill>
              <a:latin typeface="Cambria Bold" panose="020408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B2A75-0439-B775-A8CC-7BDF37E692A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57299" y="5569813"/>
            <a:ext cx="14116252" cy="4323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Expedite and reimagine the digital transformation through generative AI, such as large language models (LLMs)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Funding - COMPMECH">
            <a:extLst>
              <a:ext uri="{FF2B5EF4-FFF2-40B4-BE49-F238E27FC236}">
                <a16:creationId xmlns:a16="http://schemas.microsoft.com/office/drawing/2014/main" id="{2320BB80-3598-933D-FF17-E1189EAAFB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9" r="8658"/>
          <a:stretch/>
        </p:blipFill>
        <p:spPr bwMode="auto">
          <a:xfrm>
            <a:off x="14068205" y="20215340"/>
            <a:ext cx="1419012" cy="77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D3B248-9DEF-5FA6-B01D-F1F61336094B}"/>
              </a:ext>
            </a:extLst>
          </p:cNvPr>
          <p:cNvSpPr txBox="1"/>
          <p:nvPr/>
        </p:nvSpPr>
        <p:spPr>
          <a:xfrm>
            <a:off x="1721794" y="4536000"/>
            <a:ext cx="1301560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PI: Dr. Paul Wach; co-PIs: Dr. Peter Beling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Students: </a:t>
            </a:r>
            <a:r>
              <a:rPr lang="en-US" sz="2400" b="1" u="sng" dirty="0">
                <a:solidFill>
                  <a:schemeClr val="bg1"/>
                </a:solidFill>
              </a:rPr>
              <a:t>CALEB ANDERSON</a:t>
            </a:r>
            <a:r>
              <a:rPr lang="en-US" sz="2400" dirty="0">
                <a:solidFill>
                  <a:schemeClr val="bg1"/>
                </a:solidFill>
              </a:rPr>
              <a:t>, Trevor Ierardi, Brady Jugan, and Sanaz Shaik</a:t>
            </a:r>
            <a:endParaRPr lang="en-US" sz="24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3A48FA-C24B-9F5A-9BF1-D30A78FB7C91}"/>
              </a:ext>
            </a:extLst>
          </p:cNvPr>
          <p:cNvSpPr txBox="1"/>
          <p:nvPr/>
        </p:nvSpPr>
        <p:spPr>
          <a:xfrm>
            <a:off x="10562921" y="8633660"/>
            <a:ext cx="20970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3600" b="1" i="0" strike="noStrike" dirty="0">
                <a:ln>
                  <a:solidFill>
                    <a:srgbClr val="821D38"/>
                  </a:solidFill>
                </a:ln>
                <a:solidFill>
                  <a:srgbClr val="EC8375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Expedite </a:t>
            </a:r>
            <a:r>
              <a:rPr lang="en-US" sz="3600" b="0" i="0" dirty="0">
                <a:ln>
                  <a:solidFill>
                    <a:srgbClr val="821D38"/>
                  </a:solidFill>
                </a:ln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 sz="3600" b="0" i="0" dirty="0">
              <a:ln>
                <a:solidFill>
                  <a:srgbClr val="821D38"/>
                </a:solidFill>
              </a:ln>
              <a:solidFill>
                <a:srgbClr val="000000"/>
              </a:solidFill>
              <a:effectLst/>
              <a:highlight>
                <a:srgbClr val="F5F5F5"/>
              </a:highlight>
              <a:latin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9D44B-1006-9BD2-6921-A4B685634AA3}"/>
              </a:ext>
            </a:extLst>
          </p:cNvPr>
          <p:cNvSpPr txBox="1"/>
          <p:nvPr/>
        </p:nvSpPr>
        <p:spPr>
          <a:xfrm>
            <a:off x="1314422" y="5946062"/>
            <a:ext cx="9307426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Model-Based Systems Engineering (MBSE)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Our initial focus has been on MBSE.</a:t>
            </a:r>
          </a:p>
          <a:p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MBSE has seen a notable increase in emphasis over the last decade. The Systems Modeling Language version 2 (SysMLv2) offers a capability that is both textual (i.e., code) and graphical (i.e., human-consumable).</a:t>
            </a:r>
          </a:p>
          <a:p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Large language models (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 offer unique capabilities on tasks like code-generation, model-interpretation, and evaluation due to the large amounts of training. </a:t>
            </a:r>
          </a:p>
          <a:p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We make use of these capabilities to generate SysMLv2 code from diagrams, images, and descriptions. </a:t>
            </a:r>
          </a:p>
          <a:p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Additionally, we can leverage LLMs to translate SysMLv2 model visualizations to textual descriptions. Textual descriptions aid in validating that existing systems are modeled correctly according to expert knowledge. </a:t>
            </a:r>
          </a:p>
          <a:p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 application of these measures allows us to bridge the knowledge gap between senior systems engineers, who have a deep understanding of systems and machines but limited technological expertise, and younger engineers who are proficient in SysMLv2.</a:t>
            </a:r>
          </a:p>
          <a:p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Current focus: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LLM generated SysMLv2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LLM generated SysMLv2 model translation into system descriptions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Quantifiable metrics for verification &amp; validation (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V&amp;V)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of the LLM output </a:t>
            </a:r>
            <a:r>
              <a:rPr lang="en-US" sz="1900" i="1" dirty="0">
                <a:latin typeface="Arial" panose="020B0604020202020204" pitchFamily="34" charset="0"/>
                <a:cs typeface="Arial" panose="020B0604020202020204" pitchFamily="34" charset="0"/>
              </a:rPr>
              <a:t>(do we build it right &amp; did we build the right thing?)</a:t>
            </a:r>
          </a:p>
          <a:p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Looking Forward: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Rapid transformation of existing artifacts, processes, blueprints,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>
                <a:latin typeface="Arial" panose="020B0604020202020204" pitchFamily="34" charset="0"/>
                <a:cs typeface="Arial" panose="020B0604020202020204" pitchFamily="34" charset="0"/>
              </a:rPr>
              <a:t>Multi-model transformation 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B5E4F8-07F6-F903-DCAA-3A68EA3AD09E}"/>
              </a:ext>
            </a:extLst>
          </p:cNvPr>
          <p:cNvSpPr txBox="1"/>
          <p:nvPr/>
        </p:nvSpPr>
        <p:spPr>
          <a:xfrm>
            <a:off x="12838801" y="8650699"/>
            <a:ext cx="2825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3600" b="1" i="0" strike="noStrike" dirty="0">
                <a:ln>
                  <a:solidFill>
                    <a:srgbClr val="821D38"/>
                  </a:solidFill>
                </a:ln>
                <a:solidFill>
                  <a:srgbClr val="EC8375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Reimagine</a:t>
            </a:r>
            <a:endParaRPr lang="en-US" sz="3600" b="0" i="0" dirty="0">
              <a:ln>
                <a:solidFill>
                  <a:srgbClr val="821D38"/>
                </a:solidFill>
              </a:ln>
              <a:solidFill>
                <a:srgbClr val="000000"/>
              </a:solidFill>
              <a:effectLst/>
              <a:highlight>
                <a:srgbClr val="F5F5F5"/>
              </a:highlight>
              <a:latin typeface="Segoe UI" panose="020B0502040204020203" pitchFamily="34" charset="0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04D1C715-6DC6-68EE-F667-839CF7167987}"/>
              </a:ext>
            </a:extLst>
          </p:cNvPr>
          <p:cNvSpPr txBox="1"/>
          <p:nvPr/>
        </p:nvSpPr>
        <p:spPr>
          <a:xfrm>
            <a:off x="12608250" y="8641960"/>
            <a:ext cx="4238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3600" b="1" i="0" strike="noStrike" dirty="0">
                <a:ln>
                  <a:solidFill>
                    <a:srgbClr val="821D38"/>
                  </a:solidFill>
                </a:ln>
                <a:solidFill>
                  <a:srgbClr val="EC8375"/>
                </a:solidFill>
                <a:effectLst/>
                <a:highlight>
                  <a:srgbClr val="ED7D31"/>
                </a:highlight>
                <a:latin typeface="Arial" panose="020B0604020202020204" pitchFamily="34" charset="0"/>
              </a:rPr>
              <a:t>&amp;</a:t>
            </a:r>
            <a:endParaRPr lang="en-US" sz="3600" b="0" i="0" dirty="0">
              <a:ln>
                <a:solidFill>
                  <a:srgbClr val="821D38"/>
                </a:solidFill>
              </a:ln>
              <a:solidFill>
                <a:srgbClr val="000000"/>
              </a:solidFill>
              <a:effectLst/>
              <a:highlight>
                <a:srgbClr val="ED7D31"/>
              </a:highlight>
              <a:latin typeface="Segoe UI" panose="020B0502040204020203" pitchFamily="34" charset="0"/>
            </a:endParaRPr>
          </a:p>
        </p:txBody>
      </p:sp>
      <p:pic>
        <p:nvPicPr>
          <p:cNvPr id="4" name="Picture 2" descr="Metadata Workshop Report">
            <a:extLst>
              <a:ext uri="{FF2B5EF4-FFF2-40B4-BE49-F238E27FC236}">
                <a16:creationId xmlns:a16="http://schemas.microsoft.com/office/drawing/2014/main" id="{728F9930-B91A-9B3E-4A8F-775A158CB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83" y="20195071"/>
            <a:ext cx="56959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SWC Dahlgren Division Small Business Office">
            <a:extLst>
              <a:ext uri="{FF2B5EF4-FFF2-40B4-BE49-F238E27FC236}">
                <a16:creationId xmlns:a16="http://schemas.microsoft.com/office/drawing/2014/main" id="{8F485B98-1C0E-2A41-F4EB-930636F414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 t="3332" r="2453" b="5041"/>
          <a:stretch/>
        </p:blipFill>
        <p:spPr bwMode="auto">
          <a:xfrm>
            <a:off x="12706896" y="20233371"/>
            <a:ext cx="1361309" cy="75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1599AB3B-596C-EB8A-EC5B-19EFCF87D3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r="-1"/>
          <a:stretch/>
        </p:blipFill>
        <p:spPr bwMode="auto">
          <a:xfrm>
            <a:off x="10886994" y="7560946"/>
            <a:ext cx="760812" cy="34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691E363-AFA5-B7B3-E7E1-C169D874E7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0042" y="7125813"/>
            <a:ext cx="633823" cy="341289"/>
          </a:xfrm>
          <a:prstGeom prst="rect">
            <a:avLst/>
          </a:prstGeom>
        </p:spPr>
      </p:pic>
      <p:pic>
        <p:nvPicPr>
          <p:cNvPr id="21" name="Picture 4" descr="What is ChatGPT? How is it used?. ChatGPT is an artificial intelligence… |  by ibrahim atasoy | Medium">
            <a:extLst>
              <a:ext uri="{FF2B5EF4-FFF2-40B4-BE49-F238E27FC236}">
                <a16:creationId xmlns:a16="http://schemas.microsoft.com/office/drawing/2014/main" id="{338F3F98-E875-C9D9-243A-F7A358518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994" y="6139079"/>
            <a:ext cx="760812" cy="42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With Code Llama, Meta Joins the Code Generation Party">
            <a:extLst>
              <a:ext uri="{FF2B5EF4-FFF2-40B4-BE49-F238E27FC236}">
                <a16:creationId xmlns:a16="http://schemas.microsoft.com/office/drawing/2014/main" id="{79F46566-83C6-5775-0221-64F22CA0F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533" y="6643408"/>
            <a:ext cx="638839" cy="35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1099" descr="A diagram of a diagram&#10;&#10;Description automatically generated">
            <a:extLst>
              <a:ext uri="{FF2B5EF4-FFF2-40B4-BE49-F238E27FC236}">
                <a16:creationId xmlns:a16="http://schemas.microsoft.com/office/drawing/2014/main" id="{61E967F1-0280-9856-4F28-DB88B0D3EE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5045871"/>
            <a:ext cx="3344846" cy="2315547"/>
          </a:xfrm>
          <a:prstGeom prst="rect">
            <a:avLst/>
          </a:prstGeom>
        </p:spPr>
      </p:pic>
      <p:pic>
        <p:nvPicPr>
          <p:cNvPr id="1105" name="Picture 18" descr="What is ChatGPT? How is it used?. ChatGPT is an artificial intelligence… |  by ibrahim atasoy | Medium">
            <a:extLst>
              <a:ext uri="{FF2B5EF4-FFF2-40B4-BE49-F238E27FC236}">
                <a16:creationId xmlns:a16="http://schemas.microsoft.com/office/drawing/2014/main" id="{5F9CCDF6-4BEA-22AE-F697-AC3DD84B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98" y="17748938"/>
            <a:ext cx="2693291" cy="1151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1105">
            <a:extLst>
              <a:ext uri="{FF2B5EF4-FFF2-40B4-BE49-F238E27FC236}">
                <a16:creationId xmlns:a16="http://schemas.microsoft.com/office/drawing/2014/main" id="{9C4638A6-E16E-F13B-CE82-BE7F63ABF1A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6398" y="18900349"/>
            <a:ext cx="2687969" cy="100459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1116" name="Picture 1115">
            <a:extLst>
              <a:ext uri="{FF2B5EF4-FFF2-40B4-BE49-F238E27FC236}">
                <a16:creationId xmlns:a16="http://schemas.microsoft.com/office/drawing/2014/main" id="{4EFB21ED-68EE-E41F-D755-367D1985ADE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40241" y="15309948"/>
            <a:ext cx="3049705" cy="243267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122" name="TextBox 1121">
            <a:extLst>
              <a:ext uri="{FF2B5EF4-FFF2-40B4-BE49-F238E27FC236}">
                <a16:creationId xmlns:a16="http://schemas.microsoft.com/office/drawing/2014/main" id="{BB7D5610-84F3-B682-8AB9-879F45EBA538}"/>
              </a:ext>
            </a:extLst>
          </p:cNvPr>
          <p:cNvSpPr txBox="1"/>
          <p:nvPr/>
        </p:nvSpPr>
        <p:spPr>
          <a:xfrm>
            <a:off x="5999688" y="14897281"/>
            <a:ext cx="2130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n w="3175">
                  <a:noFill/>
                </a:ln>
                <a:solidFill>
                  <a:srgbClr val="EC8375"/>
                </a:solidFill>
                <a:highlight>
                  <a:srgbClr val="F5F5F5"/>
                </a:highlight>
                <a:latin typeface="Arial" panose="020B0604020202020204" pitchFamily="34" charset="0"/>
              </a:rPr>
              <a:t>Textual</a:t>
            </a:r>
            <a:r>
              <a:rPr lang="en-US" sz="2000" b="1" dirty="0">
                <a:solidFill>
                  <a:srgbClr val="EC8375"/>
                </a:solidFill>
                <a:highlight>
                  <a:srgbClr val="F5F5F5"/>
                </a:highlight>
                <a:latin typeface="Arial" panose="020B0604020202020204" pitchFamily="34" charset="0"/>
              </a:rPr>
              <a:t> </a:t>
            </a:r>
            <a:r>
              <a:rPr lang="en-US" sz="2000" b="1" dirty="0">
                <a:ln w="3175">
                  <a:noFill/>
                </a:ln>
                <a:solidFill>
                  <a:srgbClr val="EC8375"/>
                </a:solidFill>
                <a:highlight>
                  <a:srgbClr val="F5F5F5"/>
                </a:highlight>
                <a:latin typeface="Arial" panose="020B0604020202020204" pitchFamily="34" charset="0"/>
              </a:rPr>
              <a:t>output</a:t>
            </a: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7DC042E5-F7B8-7DED-694F-DA05C83725B9}"/>
              </a:ext>
            </a:extLst>
          </p:cNvPr>
          <p:cNvSpPr txBox="1"/>
          <p:nvPr/>
        </p:nvSpPr>
        <p:spPr>
          <a:xfrm>
            <a:off x="1606746" y="17373063"/>
            <a:ext cx="11283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n w="3175">
                  <a:noFill/>
                </a:ln>
                <a:solidFill>
                  <a:srgbClr val="EC8375"/>
                </a:solidFill>
                <a:highlight>
                  <a:srgbClr val="F5F5F5"/>
                </a:highlight>
                <a:latin typeface="Arial" panose="020B0604020202020204" pitchFamily="34" charset="0"/>
              </a:rPr>
              <a:t>Image to </a:t>
            </a:r>
          </a:p>
        </p:txBody>
      </p:sp>
      <p:pic>
        <p:nvPicPr>
          <p:cNvPr id="1125" name="Picture 1124">
            <a:extLst>
              <a:ext uri="{FF2B5EF4-FFF2-40B4-BE49-F238E27FC236}">
                <a16:creationId xmlns:a16="http://schemas.microsoft.com/office/drawing/2014/main" id="{13B60297-A4B7-D893-C619-03A15EED2A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81089" y="17911702"/>
            <a:ext cx="3368011" cy="15210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26" name="Connector: Curved 1125">
            <a:extLst>
              <a:ext uri="{FF2B5EF4-FFF2-40B4-BE49-F238E27FC236}">
                <a16:creationId xmlns:a16="http://schemas.microsoft.com/office/drawing/2014/main" id="{CCE1A63F-1FE9-EBE2-D554-0E6BE91D6FAC}"/>
              </a:ext>
            </a:extLst>
          </p:cNvPr>
          <p:cNvCxnSpPr>
            <a:cxnSpLocks/>
            <a:stCxn id="1106" idx="3"/>
            <a:endCxn id="1125" idx="1"/>
          </p:cNvCxnSpPr>
          <p:nvPr/>
        </p:nvCxnSpPr>
        <p:spPr>
          <a:xfrm flipV="1">
            <a:off x="3994367" y="18672219"/>
            <a:ext cx="1386722" cy="730427"/>
          </a:xfrm>
          <a:prstGeom prst="curvedConnector3">
            <a:avLst>
              <a:gd name="adj1" fmla="val 50000"/>
            </a:avLst>
          </a:prstGeom>
          <a:ln w="57150">
            <a:prstDash val="sysDash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9" name="Connector: Curved 1128">
            <a:extLst>
              <a:ext uri="{FF2B5EF4-FFF2-40B4-BE49-F238E27FC236}">
                <a16:creationId xmlns:a16="http://schemas.microsoft.com/office/drawing/2014/main" id="{5BCA9527-C6DC-7881-BAB0-C25CEFDAB488}"/>
              </a:ext>
            </a:extLst>
          </p:cNvPr>
          <p:cNvCxnSpPr>
            <a:cxnSpLocks/>
            <a:stCxn id="1125" idx="1"/>
            <a:endCxn id="1105" idx="3"/>
          </p:cNvCxnSpPr>
          <p:nvPr/>
        </p:nvCxnSpPr>
        <p:spPr>
          <a:xfrm rot="10800000">
            <a:off x="3999689" y="18324645"/>
            <a:ext cx="1381400" cy="347575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prstDash val="sysDash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7" name="TextBox 1136">
            <a:extLst>
              <a:ext uri="{FF2B5EF4-FFF2-40B4-BE49-F238E27FC236}">
                <a16:creationId xmlns:a16="http://schemas.microsoft.com/office/drawing/2014/main" id="{C352670E-81B7-D114-4E27-EC7CD2EE9CCA}"/>
              </a:ext>
            </a:extLst>
          </p:cNvPr>
          <p:cNvSpPr txBox="1"/>
          <p:nvPr/>
        </p:nvSpPr>
        <p:spPr>
          <a:xfrm>
            <a:off x="4880507" y="19417674"/>
            <a:ext cx="43785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n w="3175">
                  <a:noFill/>
                </a:ln>
                <a:solidFill>
                  <a:srgbClr val="EC8375"/>
                </a:solidFill>
                <a:highlight>
                  <a:srgbClr val="F5F5F5"/>
                </a:highlight>
                <a:latin typeface="Arial" panose="020B0604020202020204" pitchFamily="34" charset="0"/>
              </a:rPr>
              <a:t>Fine-tuned model consults the knowledge base to produce a textual output</a:t>
            </a:r>
          </a:p>
        </p:txBody>
      </p:sp>
      <p:cxnSp>
        <p:nvCxnSpPr>
          <p:cNvPr id="1107" name="Connector: Curved 1106">
            <a:extLst>
              <a:ext uri="{FF2B5EF4-FFF2-40B4-BE49-F238E27FC236}">
                <a16:creationId xmlns:a16="http://schemas.microsoft.com/office/drawing/2014/main" id="{300765BE-4C41-A3B9-3697-BA5503FB7206}"/>
              </a:ext>
            </a:extLst>
          </p:cNvPr>
          <p:cNvCxnSpPr>
            <a:cxnSpLocks/>
            <a:stCxn id="1105" idx="3"/>
            <a:endCxn id="1116" idx="1"/>
          </p:cNvCxnSpPr>
          <p:nvPr/>
        </p:nvCxnSpPr>
        <p:spPr>
          <a:xfrm flipV="1">
            <a:off x="3999689" y="16526284"/>
            <a:ext cx="1540552" cy="1798360"/>
          </a:xfrm>
          <a:prstGeom prst="curvedConnector3">
            <a:avLst>
              <a:gd name="adj1" fmla="val 50000"/>
            </a:avLst>
          </a:prstGeom>
          <a:ln w="5715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44" name="Picture 1143">
            <a:extLst>
              <a:ext uri="{FF2B5EF4-FFF2-40B4-BE49-F238E27FC236}">
                <a16:creationId xmlns:a16="http://schemas.microsoft.com/office/drawing/2014/main" id="{A0DA1E7A-2FA7-E648-5D2D-A5203FA1420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47605" y="17653688"/>
            <a:ext cx="3802431" cy="23213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217" name="TextBox 1216">
            <a:extLst>
              <a:ext uri="{FF2B5EF4-FFF2-40B4-BE49-F238E27FC236}">
                <a16:creationId xmlns:a16="http://schemas.microsoft.com/office/drawing/2014/main" id="{63011A7C-7F5A-8BEF-DB74-0253B68FA7AC}"/>
              </a:ext>
            </a:extLst>
          </p:cNvPr>
          <p:cNvSpPr txBox="1"/>
          <p:nvPr/>
        </p:nvSpPr>
        <p:spPr>
          <a:xfrm>
            <a:off x="13032137" y="17779923"/>
            <a:ext cx="253501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50" b="1" dirty="0">
                <a:ln w="3175">
                  <a:noFill/>
                </a:ln>
                <a:solidFill>
                  <a:srgbClr val="EC8375"/>
                </a:solidFill>
                <a:highlight>
                  <a:srgbClr val="F5F5F5"/>
                </a:highlight>
                <a:latin typeface="Arial" panose="020B0604020202020204" pitchFamily="34" charset="0"/>
              </a:rPr>
              <a:t>Using the MAUVE Framework, we can grade the output (as a percentage) and determine if the LLM was successful at translating the image.</a:t>
            </a:r>
          </a:p>
          <a:p>
            <a:pPr algn="ctr"/>
            <a:endParaRPr lang="en-US" sz="1750" b="1" dirty="0">
              <a:ln w="3175">
                <a:noFill/>
              </a:ln>
              <a:solidFill>
                <a:srgbClr val="EC8375"/>
              </a:solidFill>
            </a:endParaRPr>
          </a:p>
        </p:txBody>
      </p:sp>
      <p:sp>
        <p:nvSpPr>
          <p:cNvPr id="1434" name="TextBox 1433">
            <a:extLst>
              <a:ext uri="{FF2B5EF4-FFF2-40B4-BE49-F238E27FC236}">
                <a16:creationId xmlns:a16="http://schemas.microsoft.com/office/drawing/2014/main" id="{9FF5B462-33B3-4BA7-F38B-8ADE6C234A8E}"/>
              </a:ext>
            </a:extLst>
          </p:cNvPr>
          <p:cNvSpPr txBox="1"/>
          <p:nvPr/>
        </p:nvSpPr>
        <p:spPr>
          <a:xfrm>
            <a:off x="2687638" y="17375064"/>
            <a:ext cx="15405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n w="3175">
                  <a:noFill/>
                </a:ln>
                <a:solidFill>
                  <a:srgbClr val="EC8375"/>
                </a:solidFill>
                <a:highlight>
                  <a:srgbClr val="F5F5F5"/>
                </a:highlight>
                <a:latin typeface="Arial" panose="020B0604020202020204" pitchFamily="34" charset="0"/>
              </a:rPr>
              <a:t> text prompt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907819-1772-0010-B2C0-C15E62A635C2}"/>
              </a:ext>
            </a:extLst>
          </p:cNvPr>
          <p:cNvCxnSpPr>
            <a:cxnSpLocks/>
          </p:cNvCxnSpPr>
          <p:nvPr/>
        </p:nvCxnSpPr>
        <p:spPr>
          <a:xfrm>
            <a:off x="2687638" y="17342062"/>
            <a:ext cx="0" cy="400557"/>
          </a:xfrm>
          <a:prstGeom prst="straightConnector1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5377B6A-50ED-371D-C8C9-FA8C9D8663FF}"/>
                  </a:ext>
                </a:extLst>
              </p14:cNvPr>
              <p14:cNvContentPartPr/>
              <p14:nvPr/>
            </p14:nvContentPartPr>
            <p14:xfrm>
              <a:off x="9734203" y="15240385"/>
              <a:ext cx="283680" cy="212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5377B6A-50ED-371D-C8C9-FA8C9D8663F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16203" y="15222745"/>
                <a:ext cx="3193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9B4E874-27CC-8F55-0170-C952A526BA97}"/>
                  </a:ext>
                </a:extLst>
              </p14:cNvPr>
              <p14:cNvContentPartPr/>
              <p14:nvPr/>
            </p14:nvContentPartPr>
            <p14:xfrm>
              <a:off x="9630883" y="15319225"/>
              <a:ext cx="64080" cy="79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9B4E874-27CC-8F55-0170-C952A526BA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12883" y="15301225"/>
                <a:ext cx="997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D5D46AE-D0E7-6F61-C605-C0CCD988190D}"/>
                  </a:ext>
                </a:extLst>
              </p14:cNvPr>
              <p14:cNvContentPartPr/>
              <p14:nvPr/>
            </p14:nvContentPartPr>
            <p14:xfrm>
              <a:off x="9554203" y="15288265"/>
              <a:ext cx="50760" cy="114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D5D46AE-D0E7-6F61-C605-C0CCD98819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536203" y="15270625"/>
                <a:ext cx="864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7DFF0B7-6CAB-08DD-88EB-D9FBACD51233}"/>
                  </a:ext>
                </a:extLst>
              </p14:cNvPr>
              <p14:cNvContentPartPr/>
              <p14:nvPr/>
            </p14:nvContentPartPr>
            <p14:xfrm>
              <a:off x="9433963" y="15275305"/>
              <a:ext cx="105120" cy="1332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7DFF0B7-6CAB-08DD-88EB-D9FBACD5123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16323" y="15257305"/>
                <a:ext cx="140760" cy="168840"/>
              </a:xfrm>
              <a:prstGeom prst="rect">
                <a:avLst/>
              </a:prstGeom>
            </p:spPr>
          </p:pic>
        </mc:Fallback>
      </mc:AlternateContent>
      <p:sp>
        <p:nvSpPr>
          <p:cNvPr id="1439" name="TextBox 1438">
            <a:extLst>
              <a:ext uri="{FF2B5EF4-FFF2-40B4-BE49-F238E27FC236}">
                <a16:creationId xmlns:a16="http://schemas.microsoft.com/office/drawing/2014/main" id="{C8AA9165-1098-2ED8-F7B4-4305C33AF86B}"/>
              </a:ext>
            </a:extLst>
          </p:cNvPr>
          <p:cNvSpPr txBox="1"/>
          <p:nvPr/>
        </p:nvSpPr>
        <p:spPr>
          <a:xfrm>
            <a:off x="8971733" y="14871348"/>
            <a:ext cx="1215699" cy="80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50" dirty="0">
                <a:ln w="0">
                  <a:noFill/>
                </a:ln>
                <a:solidFill>
                  <a:srgbClr val="EC8375"/>
                </a:solidFill>
                <a:highlight>
                  <a:srgbClr val="F5F5F5"/>
                </a:highlight>
                <a:latin typeface="Arial Bold" panose="020B0704020202020204" pitchFamily="34" charset="0"/>
                <a:cs typeface="Arial Bold" panose="020B0704020202020204" pitchFamily="34" charset="0"/>
              </a:rPr>
              <a:t>Image to </a:t>
            </a:r>
            <a:r>
              <a:rPr lang="en-US" sz="1550" dirty="0">
                <a:ln w="0">
                  <a:noFill/>
                </a:ln>
                <a:solidFill>
                  <a:srgbClr val="EC8375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code</a:t>
            </a:r>
          </a:p>
          <a:p>
            <a:pPr algn="ctr"/>
            <a:r>
              <a:rPr lang="en-US" sz="1550" dirty="0">
                <a:ln w="0">
                  <a:noFill/>
                </a:ln>
                <a:solidFill>
                  <a:srgbClr val="EC8375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prompt</a:t>
            </a:r>
          </a:p>
        </p:txBody>
      </p:sp>
      <p:cxnSp>
        <p:nvCxnSpPr>
          <p:cNvPr id="1141" name="Connector: Curved 1140">
            <a:extLst>
              <a:ext uri="{FF2B5EF4-FFF2-40B4-BE49-F238E27FC236}">
                <a16:creationId xmlns:a16="http://schemas.microsoft.com/office/drawing/2014/main" id="{B8557CE6-0EDA-2FA7-2C77-7DBCAFF32E43}"/>
              </a:ext>
            </a:extLst>
          </p:cNvPr>
          <p:cNvCxnSpPr>
            <a:cxnSpLocks/>
            <a:stCxn id="1116" idx="3"/>
            <a:endCxn id="1144" idx="0"/>
          </p:cNvCxnSpPr>
          <p:nvPr/>
        </p:nvCxnSpPr>
        <p:spPr>
          <a:xfrm>
            <a:off x="8589946" y="16526284"/>
            <a:ext cx="2558875" cy="1127404"/>
          </a:xfrm>
          <a:prstGeom prst="curvedConnector2">
            <a:avLst/>
          </a:prstGeom>
          <a:ln w="5715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36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11381</TotalTime>
  <Words>338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Bold</vt:lpstr>
      <vt:lpstr>Calibri</vt:lpstr>
      <vt:lpstr>Calibri Light</vt:lpstr>
      <vt:lpstr>Cambria Bold</vt:lpstr>
      <vt:lpstr>Segoe UI</vt:lpstr>
      <vt:lpstr>Office Theme</vt:lpstr>
      <vt:lpstr>Model-Based Mission Engineering</vt:lpstr>
    </vt:vector>
  </TitlesOfParts>
  <Company>NSWC Corona NREN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here</dc:title>
  <dc:creator>Caleb Anderson</dc:creator>
  <cp:lastModifiedBy>Anderson, Caleb</cp:lastModifiedBy>
  <cp:revision>54</cp:revision>
  <dcterms:created xsi:type="dcterms:W3CDTF">2024-05-06T17:36:06Z</dcterms:created>
  <dcterms:modified xsi:type="dcterms:W3CDTF">2024-07-07T20:02:52Z</dcterms:modified>
</cp:coreProperties>
</file>