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63" r:id="rId5"/>
    <p:sldId id="260" r:id="rId6"/>
    <p:sldId id="261" r:id="rId7"/>
    <p:sldId id="262" r:id="rId8"/>
    <p:sldId id="264" r:id="rId9"/>
    <p:sldId id="280" r:id="rId10"/>
    <p:sldId id="268" r:id="rId11"/>
    <p:sldId id="259" r:id="rId12"/>
    <p:sldId id="266" r:id="rId13"/>
    <p:sldId id="265" r:id="rId14"/>
    <p:sldId id="281" r:id="rId15"/>
    <p:sldId id="267" r:id="rId16"/>
    <p:sldId id="269" r:id="rId17"/>
    <p:sldId id="272" r:id="rId18"/>
    <p:sldId id="273" r:id="rId19"/>
    <p:sldId id="282" r:id="rId20"/>
    <p:sldId id="283" r:id="rId21"/>
    <p:sldId id="284"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917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07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20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09718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2309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767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09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9367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834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574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32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66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68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705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0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436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263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4350494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5807-CF0B-43BE-9B4F-6723A9CDCFB6}"/>
              </a:ext>
            </a:extLst>
          </p:cNvPr>
          <p:cNvSpPr>
            <a:spLocks noGrp="1"/>
          </p:cNvSpPr>
          <p:nvPr>
            <p:ph type="ctrTitle"/>
          </p:nvPr>
        </p:nvSpPr>
        <p:spPr/>
        <p:txBody>
          <a:bodyPr/>
          <a:lstStyle/>
          <a:p>
            <a:r>
              <a:rPr lang="en-US" dirty="0"/>
              <a:t>Study buddy</a:t>
            </a:r>
          </a:p>
        </p:txBody>
      </p:sp>
      <p:sp>
        <p:nvSpPr>
          <p:cNvPr id="3" name="Subtitle 2">
            <a:extLst>
              <a:ext uri="{FF2B5EF4-FFF2-40B4-BE49-F238E27FC236}">
                <a16:creationId xmlns:a16="http://schemas.microsoft.com/office/drawing/2014/main" id="{FA6D15A2-B748-4E3B-8595-B80DFA2526D9}"/>
              </a:ext>
            </a:extLst>
          </p:cNvPr>
          <p:cNvSpPr>
            <a:spLocks noGrp="1"/>
          </p:cNvSpPr>
          <p:nvPr>
            <p:ph type="subTitle" idx="1"/>
          </p:nvPr>
        </p:nvSpPr>
        <p:spPr/>
        <p:txBody>
          <a:bodyPr/>
          <a:lstStyle/>
          <a:p>
            <a:r>
              <a:rPr lang="en-US" dirty="0"/>
              <a:t>Zac </a:t>
            </a:r>
            <a:r>
              <a:rPr lang="en-US" dirty="0" err="1"/>
              <a:t>migues</a:t>
            </a:r>
            <a:r>
              <a:rPr lang="en-US" dirty="0"/>
              <a:t>, </a:t>
            </a:r>
            <a:r>
              <a:rPr lang="en-US" dirty="0" err="1"/>
              <a:t>brian</a:t>
            </a:r>
            <a:r>
              <a:rPr lang="en-US" dirty="0"/>
              <a:t> </a:t>
            </a:r>
            <a:r>
              <a:rPr lang="en-US" dirty="0" err="1"/>
              <a:t>taylor</a:t>
            </a:r>
            <a:r>
              <a:rPr lang="en-US" dirty="0"/>
              <a:t>, </a:t>
            </a:r>
            <a:r>
              <a:rPr lang="en-US" dirty="0" err="1"/>
              <a:t>caleb</a:t>
            </a:r>
            <a:r>
              <a:rPr lang="en-US" dirty="0"/>
              <a:t> baker, </a:t>
            </a:r>
            <a:r>
              <a:rPr lang="en-US" dirty="0" err="1"/>
              <a:t>eric</a:t>
            </a:r>
            <a:r>
              <a:rPr lang="en-US" dirty="0"/>
              <a:t> </a:t>
            </a:r>
            <a:r>
              <a:rPr lang="en-US" dirty="0" err="1"/>
              <a:t>yeager</a:t>
            </a:r>
            <a:endParaRPr lang="en-US" dirty="0"/>
          </a:p>
          <a:p>
            <a:r>
              <a:rPr lang="en-US" dirty="0"/>
              <a:t>Repository : https://github.com/calebbaker194/StudyBuddy</a:t>
            </a:r>
          </a:p>
        </p:txBody>
      </p:sp>
    </p:spTree>
    <p:extLst>
      <p:ext uri="{BB962C8B-B14F-4D97-AF65-F5344CB8AC3E}">
        <p14:creationId xmlns:p14="http://schemas.microsoft.com/office/powerpoint/2010/main" val="1229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435C-1237-4806-98EC-AB459AE0F8F2}"/>
              </a:ext>
            </a:extLst>
          </p:cNvPr>
          <p:cNvSpPr>
            <a:spLocks noGrp="1"/>
          </p:cNvSpPr>
          <p:nvPr>
            <p:ph type="title"/>
          </p:nvPr>
        </p:nvSpPr>
        <p:spPr/>
        <p:txBody>
          <a:bodyPr/>
          <a:lstStyle/>
          <a:p>
            <a:r>
              <a:rPr lang="en-US" dirty="0"/>
              <a:t>Design documents</a:t>
            </a:r>
          </a:p>
        </p:txBody>
      </p:sp>
    </p:spTree>
    <p:extLst>
      <p:ext uri="{BB962C8B-B14F-4D97-AF65-F5344CB8AC3E}">
        <p14:creationId xmlns:p14="http://schemas.microsoft.com/office/powerpoint/2010/main" val="224989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11A3-65DF-45C3-A9B8-0114494A0626}"/>
              </a:ext>
            </a:extLst>
          </p:cNvPr>
          <p:cNvSpPr>
            <a:spLocks noGrp="1"/>
          </p:cNvSpPr>
          <p:nvPr>
            <p:ph type="title"/>
          </p:nvPr>
        </p:nvSpPr>
        <p:spPr/>
        <p:txBody>
          <a:bodyPr/>
          <a:lstStyle/>
          <a:p>
            <a:r>
              <a:rPr lang="en-US" dirty="0"/>
              <a:t>Schedule</a:t>
            </a:r>
          </a:p>
        </p:txBody>
      </p:sp>
      <p:pic>
        <p:nvPicPr>
          <p:cNvPr id="5" name="Picture 4">
            <a:extLst>
              <a:ext uri="{FF2B5EF4-FFF2-40B4-BE49-F238E27FC236}">
                <a16:creationId xmlns:a16="http://schemas.microsoft.com/office/drawing/2014/main" id="{54EC996A-0BAF-412E-B5E8-17E09F7EA64E}"/>
              </a:ext>
            </a:extLst>
          </p:cNvPr>
          <p:cNvPicPr>
            <a:picLocks noChangeAspect="1"/>
          </p:cNvPicPr>
          <p:nvPr/>
        </p:nvPicPr>
        <p:blipFill>
          <a:blip r:embed="rId2"/>
          <a:stretch>
            <a:fillRect/>
          </a:stretch>
        </p:blipFill>
        <p:spPr>
          <a:xfrm>
            <a:off x="1141412" y="1959542"/>
            <a:ext cx="10626123" cy="3587818"/>
          </a:xfrm>
          <a:prstGeom prst="rect">
            <a:avLst/>
          </a:prstGeom>
        </p:spPr>
      </p:pic>
    </p:spTree>
    <p:extLst>
      <p:ext uri="{BB962C8B-B14F-4D97-AF65-F5344CB8AC3E}">
        <p14:creationId xmlns:p14="http://schemas.microsoft.com/office/powerpoint/2010/main" val="16184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D5A2-FD95-4447-AC09-585BC365BB48}"/>
              </a:ext>
            </a:extLst>
          </p:cNvPr>
          <p:cNvSpPr>
            <a:spLocks noGrp="1"/>
          </p:cNvSpPr>
          <p:nvPr>
            <p:ph type="title"/>
          </p:nvPr>
        </p:nvSpPr>
        <p:spPr/>
        <p:txBody>
          <a:bodyPr/>
          <a:lstStyle/>
          <a:p>
            <a:r>
              <a:rPr lang="en-US" dirty="0"/>
              <a:t>Database design</a:t>
            </a:r>
          </a:p>
        </p:txBody>
      </p:sp>
      <p:pic>
        <p:nvPicPr>
          <p:cNvPr id="7" name="Content Placeholder 6">
            <a:extLst>
              <a:ext uri="{FF2B5EF4-FFF2-40B4-BE49-F238E27FC236}">
                <a16:creationId xmlns:a16="http://schemas.microsoft.com/office/drawing/2014/main" id="{C80EFEF6-4DDB-4EE9-A5F2-B9419D81BFC5}"/>
              </a:ext>
            </a:extLst>
          </p:cNvPr>
          <p:cNvPicPr>
            <a:picLocks noGrp="1" noChangeAspect="1"/>
          </p:cNvPicPr>
          <p:nvPr>
            <p:ph idx="1"/>
          </p:nvPr>
        </p:nvPicPr>
        <p:blipFill>
          <a:blip r:embed="rId2"/>
          <a:stretch>
            <a:fillRect/>
          </a:stretch>
        </p:blipFill>
        <p:spPr>
          <a:xfrm>
            <a:off x="2948338" y="1904048"/>
            <a:ext cx="6808783" cy="4588192"/>
          </a:xfrm>
        </p:spPr>
      </p:pic>
    </p:spTree>
    <p:extLst>
      <p:ext uri="{BB962C8B-B14F-4D97-AF65-F5344CB8AC3E}">
        <p14:creationId xmlns:p14="http://schemas.microsoft.com/office/powerpoint/2010/main" val="28077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008E-204C-44C3-9560-D90944C70100}"/>
              </a:ext>
            </a:extLst>
          </p:cNvPr>
          <p:cNvSpPr>
            <a:spLocks noGrp="1"/>
          </p:cNvSpPr>
          <p:nvPr>
            <p:ph type="title"/>
          </p:nvPr>
        </p:nvSpPr>
        <p:spPr/>
        <p:txBody>
          <a:bodyPr/>
          <a:lstStyle/>
          <a:p>
            <a:r>
              <a:rPr lang="en-US" dirty="0"/>
              <a:t>Design Class Diagram</a:t>
            </a:r>
          </a:p>
        </p:txBody>
      </p:sp>
      <p:pic>
        <p:nvPicPr>
          <p:cNvPr id="7" name="Picture 6">
            <a:extLst>
              <a:ext uri="{FF2B5EF4-FFF2-40B4-BE49-F238E27FC236}">
                <a16:creationId xmlns:a16="http://schemas.microsoft.com/office/drawing/2014/main" id="{BC17E76B-3A51-46F3-A01D-447143CDEB47}"/>
              </a:ext>
            </a:extLst>
          </p:cNvPr>
          <p:cNvPicPr>
            <a:picLocks noChangeAspect="1"/>
          </p:cNvPicPr>
          <p:nvPr/>
        </p:nvPicPr>
        <p:blipFill>
          <a:blip r:embed="rId2"/>
          <a:stretch>
            <a:fillRect/>
          </a:stretch>
        </p:blipFill>
        <p:spPr>
          <a:xfrm>
            <a:off x="213360" y="1714776"/>
            <a:ext cx="5225574" cy="3428447"/>
          </a:xfrm>
          <a:prstGeom prst="rect">
            <a:avLst/>
          </a:prstGeom>
        </p:spPr>
      </p:pic>
      <p:pic>
        <p:nvPicPr>
          <p:cNvPr id="9" name="Picture 8">
            <a:extLst>
              <a:ext uri="{FF2B5EF4-FFF2-40B4-BE49-F238E27FC236}">
                <a16:creationId xmlns:a16="http://schemas.microsoft.com/office/drawing/2014/main" id="{66E82AEC-065D-41D6-9C45-989512D9B85C}"/>
              </a:ext>
            </a:extLst>
          </p:cNvPr>
          <p:cNvPicPr>
            <a:picLocks noChangeAspect="1"/>
          </p:cNvPicPr>
          <p:nvPr/>
        </p:nvPicPr>
        <p:blipFill>
          <a:blip r:embed="rId3"/>
          <a:stretch>
            <a:fillRect/>
          </a:stretch>
        </p:blipFill>
        <p:spPr>
          <a:xfrm>
            <a:off x="5438934" y="1714776"/>
            <a:ext cx="5465316" cy="3428447"/>
          </a:xfrm>
          <a:prstGeom prst="rect">
            <a:avLst/>
          </a:prstGeom>
        </p:spPr>
      </p:pic>
    </p:spTree>
    <p:extLst>
      <p:ext uri="{BB962C8B-B14F-4D97-AF65-F5344CB8AC3E}">
        <p14:creationId xmlns:p14="http://schemas.microsoft.com/office/powerpoint/2010/main" val="35452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0508-51A8-4D41-8788-F742CF15D66A}"/>
              </a:ext>
            </a:extLst>
          </p:cNvPr>
          <p:cNvSpPr>
            <a:spLocks noGrp="1"/>
          </p:cNvSpPr>
          <p:nvPr>
            <p:ph type="title"/>
          </p:nvPr>
        </p:nvSpPr>
        <p:spPr/>
        <p:txBody>
          <a:bodyPr/>
          <a:lstStyle/>
          <a:p>
            <a:r>
              <a:rPr lang="en-US" dirty="0"/>
              <a:t>Design class diagram</a:t>
            </a:r>
          </a:p>
        </p:txBody>
      </p:sp>
      <p:pic>
        <p:nvPicPr>
          <p:cNvPr id="5" name="Content Placeholder 4">
            <a:extLst>
              <a:ext uri="{FF2B5EF4-FFF2-40B4-BE49-F238E27FC236}">
                <a16:creationId xmlns:a16="http://schemas.microsoft.com/office/drawing/2014/main" id="{18DF15F5-4088-48E2-8A79-DB4FCEA7B559}"/>
              </a:ext>
            </a:extLst>
          </p:cNvPr>
          <p:cNvPicPr>
            <a:picLocks noGrp="1" noChangeAspect="1"/>
          </p:cNvPicPr>
          <p:nvPr>
            <p:ph idx="1"/>
          </p:nvPr>
        </p:nvPicPr>
        <p:blipFill>
          <a:blip r:embed="rId2"/>
          <a:stretch>
            <a:fillRect/>
          </a:stretch>
        </p:blipFill>
        <p:spPr>
          <a:xfrm>
            <a:off x="1141413" y="2289895"/>
            <a:ext cx="8785718" cy="3785785"/>
          </a:xfrm>
        </p:spPr>
      </p:pic>
    </p:spTree>
    <p:extLst>
      <p:ext uri="{BB962C8B-B14F-4D97-AF65-F5344CB8AC3E}">
        <p14:creationId xmlns:p14="http://schemas.microsoft.com/office/powerpoint/2010/main" val="238406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3C02-484D-4412-8809-1A485F9119B4}"/>
              </a:ext>
            </a:extLst>
          </p:cNvPr>
          <p:cNvSpPr>
            <a:spLocks noGrp="1"/>
          </p:cNvSpPr>
          <p:nvPr>
            <p:ph type="title"/>
          </p:nvPr>
        </p:nvSpPr>
        <p:spPr/>
        <p:txBody>
          <a:bodyPr/>
          <a:lstStyle/>
          <a:p>
            <a:r>
              <a:rPr lang="en-US" dirty="0"/>
              <a:t>Flash card wizard</a:t>
            </a:r>
            <a:br>
              <a:rPr lang="en-US" dirty="0"/>
            </a:br>
            <a:r>
              <a:rPr lang="en-US" dirty="0"/>
              <a:t>Add Group</a:t>
            </a:r>
          </a:p>
        </p:txBody>
      </p:sp>
      <p:pic>
        <p:nvPicPr>
          <p:cNvPr id="11" name="Content Placeholder 10">
            <a:extLst>
              <a:ext uri="{FF2B5EF4-FFF2-40B4-BE49-F238E27FC236}">
                <a16:creationId xmlns:a16="http://schemas.microsoft.com/office/drawing/2014/main" id="{58B76630-D81D-46A2-B18E-671E6F871555}"/>
              </a:ext>
            </a:extLst>
          </p:cNvPr>
          <p:cNvPicPr>
            <a:picLocks noGrp="1" noChangeAspect="1"/>
          </p:cNvPicPr>
          <p:nvPr>
            <p:ph idx="1"/>
          </p:nvPr>
        </p:nvPicPr>
        <p:blipFill>
          <a:blip r:embed="rId2"/>
          <a:stretch>
            <a:fillRect/>
          </a:stretch>
        </p:blipFill>
        <p:spPr>
          <a:xfrm>
            <a:off x="5509415" y="253837"/>
            <a:ext cx="6331275" cy="3175163"/>
          </a:xfrm>
        </p:spPr>
      </p:pic>
      <p:pic>
        <p:nvPicPr>
          <p:cNvPr id="13" name="Picture 12">
            <a:extLst>
              <a:ext uri="{FF2B5EF4-FFF2-40B4-BE49-F238E27FC236}">
                <a16:creationId xmlns:a16="http://schemas.microsoft.com/office/drawing/2014/main" id="{6D44A363-9510-465E-B5FE-067CBF47329D}"/>
              </a:ext>
            </a:extLst>
          </p:cNvPr>
          <p:cNvPicPr>
            <a:picLocks noChangeAspect="1"/>
          </p:cNvPicPr>
          <p:nvPr/>
        </p:nvPicPr>
        <p:blipFill>
          <a:blip r:embed="rId3"/>
          <a:stretch>
            <a:fillRect/>
          </a:stretch>
        </p:blipFill>
        <p:spPr>
          <a:xfrm>
            <a:off x="505358" y="2164457"/>
            <a:ext cx="5004057" cy="3860998"/>
          </a:xfrm>
          <a:prstGeom prst="rect">
            <a:avLst/>
          </a:prstGeom>
        </p:spPr>
      </p:pic>
    </p:spTree>
    <p:extLst>
      <p:ext uri="{BB962C8B-B14F-4D97-AF65-F5344CB8AC3E}">
        <p14:creationId xmlns:p14="http://schemas.microsoft.com/office/powerpoint/2010/main" val="123034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5C5F-4A35-46D2-81F7-6B5487F198B8}"/>
              </a:ext>
            </a:extLst>
          </p:cNvPr>
          <p:cNvSpPr>
            <a:spLocks noGrp="1"/>
          </p:cNvSpPr>
          <p:nvPr>
            <p:ph type="title"/>
          </p:nvPr>
        </p:nvSpPr>
        <p:spPr/>
        <p:txBody>
          <a:bodyPr/>
          <a:lstStyle/>
          <a:p>
            <a:r>
              <a:rPr lang="en-US" dirty="0"/>
              <a:t>Flash card wizard</a:t>
            </a:r>
            <a:br>
              <a:rPr lang="en-US" dirty="0"/>
            </a:br>
            <a:r>
              <a:rPr lang="en-US" dirty="0"/>
              <a:t>view group</a:t>
            </a:r>
          </a:p>
        </p:txBody>
      </p:sp>
      <p:pic>
        <p:nvPicPr>
          <p:cNvPr id="15" name="Content Placeholder 14">
            <a:extLst>
              <a:ext uri="{FF2B5EF4-FFF2-40B4-BE49-F238E27FC236}">
                <a16:creationId xmlns:a16="http://schemas.microsoft.com/office/drawing/2014/main" id="{DCC48EE1-C3B4-4633-93AF-BBFE61ABDCB8}"/>
              </a:ext>
            </a:extLst>
          </p:cNvPr>
          <p:cNvPicPr>
            <a:picLocks noGrp="1" noChangeAspect="1"/>
          </p:cNvPicPr>
          <p:nvPr>
            <p:ph idx="1"/>
          </p:nvPr>
        </p:nvPicPr>
        <p:blipFill>
          <a:blip r:embed="rId2"/>
          <a:stretch>
            <a:fillRect/>
          </a:stretch>
        </p:blipFill>
        <p:spPr>
          <a:xfrm>
            <a:off x="6094412" y="276931"/>
            <a:ext cx="5499383" cy="3422826"/>
          </a:xfrm>
        </p:spPr>
      </p:pic>
      <p:pic>
        <p:nvPicPr>
          <p:cNvPr id="17" name="Picture 16">
            <a:extLst>
              <a:ext uri="{FF2B5EF4-FFF2-40B4-BE49-F238E27FC236}">
                <a16:creationId xmlns:a16="http://schemas.microsoft.com/office/drawing/2014/main" id="{079F54A3-EA02-426A-A4FA-CBE0E0A3B8F9}"/>
              </a:ext>
            </a:extLst>
          </p:cNvPr>
          <p:cNvPicPr>
            <a:picLocks noChangeAspect="1"/>
          </p:cNvPicPr>
          <p:nvPr/>
        </p:nvPicPr>
        <p:blipFill>
          <a:blip r:embed="rId3"/>
          <a:stretch>
            <a:fillRect/>
          </a:stretch>
        </p:blipFill>
        <p:spPr>
          <a:xfrm>
            <a:off x="1915897" y="1988344"/>
            <a:ext cx="4178515" cy="4051508"/>
          </a:xfrm>
          <a:prstGeom prst="rect">
            <a:avLst/>
          </a:prstGeom>
        </p:spPr>
      </p:pic>
    </p:spTree>
    <p:extLst>
      <p:ext uri="{BB962C8B-B14F-4D97-AF65-F5344CB8AC3E}">
        <p14:creationId xmlns:p14="http://schemas.microsoft.com/office/powerpoint/2010/main" val="146571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2BCB-F202-4A25-9BEB-8DA84F03FBDC}"/>
              </a:ext>
            </a:extLst>
          </p:cNvPr>
          <p:cNvSpPr>
            <a:spLocks noGrp="1"/>
          </p:cNvSpPr>
          <p:nvPr>
            <p:ph type="title"/>
          </p:nvPr>
        </p:nvSpPr>
        <p:spPr/>
        <p:txBody>
          <a:bodyPr/>
          <a:lstStyle/>
          <a:p>
            <a:r>
              <a:rPr lang="en-US" dirty="0"/>
              <a:t>Flash card wizard</a:t>
            </a:r>
            <a:br>
              <a:rPr lang="en-US" dirty="0"/>
            </a:br>
            <a:r>
              <a:rPr lang="en-US" dirty="0"/>
              <a:t>delete group</a:t>
            </a:r>
          </a:p>
        </p:txBody>
      </p:sp>
      <p:pic>
        <p:nvPicPr>
          <p:cNvPr id="6" name="Content Placeholder 5">
            <a:extLst>
              <a:ext uri="{FF2B5EF4-FFF2-40B4-BE49-F238E27FC236}">
                <a16:creationId xmlns:a16="http://schemas.microsoft.com/office/drawing/2014/main" id="{67315BB0-FA0F-478D-864C-D75D0A104C62}"/>
              </a:ext>
            </a:extLst>
          </p:cNvPr>
          <p:cNvPicPr>
            <a:picLocks noGrp="1" noChangeAspect="1"/>
          </p:cNvPicPr>
          <p:nvPr>
            <p:ph idx="1"/>
          </p:nvPr>
        </p:nvPicPr>
        <p:blipFill>
          <a:blip r:embed="rId2"/>
          <a:stretch>
            <a:fillRect/>
          </a:stretch>
        </p:blipFill>
        <p:spPr>
          <a:xfrm>
            <a:off x="5694841" y="618518"/>
            <a:ext cx="6102664" cy="3391074"/>
          </a:xfrm>
        </p:spPr>
      </p:pic>
      <p:pic>
        <p:nvPicPr>
          <p:cNvPr id="8" name="Picture 7">
            <a:extLst>
              <a:ext uri="{FF2B5EF4-FFF2-40B4-BE49-F238E27FC236}">
                <a16:creationId xmlns:a16="http://schemas.microsoft.com/office/drawing/2014/main" id="{2304FDD4-8381-4857-B9A0-C14719282435}"/>
              </a:ext>
            </a:extLst>
          </p:cNvPr>
          <p:cNvPicPr>
            <a:picLocks noChangeAspect="1"/>
          </p:cNvPicPr>
          <p:nvPr/>
        </p:nvPicPr>
        <p:blipFill>
          <a:blip r:embed="rId3"/>
          <a:stretch>
            <a:fillRect/>
          </a:stretch>
        </p:blipFill>
        <p:spPr>
          <a:xfrm>
            <a:off x="2064617" y="2014014"/>
            <a:ext cx="3630224" cy="4603603"/>
          </a:xfrm>
          <a:prstGeom prst="rect">
            <a:avLst/>
          </a:prstGeom>
        </p:spPr>
      </p:pic>
    </p:spTree>
    <p:extLst>
      <p:ext uri="{BB962C8B-B14F-4D97-AF65-F5344CB8AC3E}">
        <p14:creationId xmlns:p14="http://schemas.microsoft.com/office/powerpoint/2010/main" val="406210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1843-BAD6-4E51-B744-F1303F63B7DF}"/>
              </a:ext>
            </a:extLst>
          </p:cNvPr>
          <p:cNvSpPr>
            <a:spLocks noGrp="1"/>
          </p:cNvSpPr>
          <p:nvPr>
            <p:ph type="title"/>
          </p:nvPr>
        </p:nvSpPr>
        <p:spPr/>
        <p:txBody>
          <a:bodyPr/>
          <a:lstStyle/>
          <a:p>
            <a:r>
              <a:rPr lang="en-US" dirty="0"/>
              <a:t>Video chat - sequence</a:t>
            </a:r>
          </a:p>
        </p:txBody>
      </p:sp>
      <p:pic>
        <p:nvPicPr>
          <p:cNvPr id="7" name="Content Placeholder 6">
            <a:extLst>
              <a:ext uri="{FF2B5EF4-FFF2-40B4-BE49-F238E27FC236}">
                <a16:creationId xmlns:a16="http://schemas.microsoft.com/office/drawing/2014/main" id="{22CC3BF2-200E-4035-9399-21FF31D0E197}"/>
              </a:ext>
            </a:extLst>
          </p:cNvPr>
          <p:cNvPicPr>
            <a:picLocks noGrp="1" noChangeAspect="1"/>
          </p:cNvPicPr>
          <p:nvPr>
            <p:ph idx="1"/>
          </p:nvPr>
        </p:nvPicPr>
        <p:blipFill>
          <a:blip r:embed="rId2"/>
          <a:stretch>
            <a:fillRect/>
          </a:stretch>
        </p:blipFill>
        <p:spPr>
          <a:xfrm>
            <a:off x="2118728" y="1555592"/>
            <a:ext cx="8563874" cy="5089048"/>
          </a:xfrm>
        </p:spPr>
      </p:pic>
    </p:spTree>
    <p:extLst>
      <p:ext uri="{BB962C8B-B14F-4D97-AF65-F5344CB8AC3E}">
        <p14:creationId xmlns:p14="http://schemas.microsoft.com/office/powerpoint/2010/main" val="2232968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4778-95BC-4F10-B37F-405573816FF3}"/>
              </a:ext>
            </a:extLst>
          </p:cNvPr>
          <p:cNvSpPr>
            <a:spLocks noGrp="1"/>
          </p:cNvSpPr>
          <p:nvPr>
            <p:ph type="title"/>
          </p:nvPr>
        </p:nvSpPr>
        <p:spPr/>
        <p:txBody>
          <a:bodyPr/>
          <a:lstStyle/>
          <a:p>
            <a:r>
              <a:rPr lang="en-US" dirty="0"/>
              <a:t>Video chat</a:t>
            </a:r>
            <a:br>
              <a:rPr lang="en-US" dirty="0"/>
            </a:br>
            <a:r>
              <a:rPr lang="en-US" dirty="0"/>
              <a:t>Flash cards</a:t>
            </a:r>
          </a:p>
        </p:txBody>
      </p:sp>
      <p:pic>
        <p:nvPicPr>
          <p:cNvPr id="5" name="Content Placeholder 4">
            <a:extLst>
              <a:ext uri="{FF2B5EF4-FFF2-40B4-BE49-F238E27FC236}">
                <a16:creationId xmlns:a16="http://schemas.microsoft.com/office/drawing/2014/main" id="{CE4FAF80-30BF-434E-80D5-7707EF535ED8}"/>
              </a:ext>
            </a:extLst>
          </p:cNvPr>
          <p:cNvPicPr>
            <a:picLocks noGrp="1" noChangeAspect="1"/>
          </p:cNvPicPr>
          <p:nvPr>
            <p:ph idx="1"/>
          </p:nvPr>
        </p:nvPicPr>
        <p:blipFill>
          <a:blip r:embed="rId2"/>
          <a:stretch>
            <a:fillRect/>
          </a:stretch>
        </p:blipFill>
        <p:spPr>
          <a:xfrm>
            <a:off x="4287356" y="733874"/>
            <a:ext cx="7071182" cy="5505608"/>
          </a:xfrm>
        </p:spPr>
      </p:pic>
    </p:spTree>
    <p:extLst>
      <p:ext uri="{BB962C8B-B14F-4D97-AF65-F5344CB8AC3E}">
        <p14:creationId xmlns:p14="http://schemas.microsoft.com/office/powerpoint/2010/main" val="210399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F565-1421-4E12-A78A-6B604F881319}"/>
              </a:ext>
            </a:extLst>
          </p:cNvPr>
          <p:cNvSpPr>
            <a:spLocks noGrp="1"/>
          </p:cNvSpPr>
          <p:nvPr>
            <p:ph type="title"/>
          </p:nvPr>
        </p:nvSpPr>
        <p:spPr/>
        <p:txBody>
          <a:bodyPr/>
          <a:lstStyle/>
          <a:p>
            <a:r>
              <a:rPr lang="en-US" dirty="0"/>
              <a:t>System scope</a:t>
            </a:r>
          </a:p>
        </p:txBody>
      </p:sp>
      <p:sp>
        <p:nvSpPr>
          <p:cNvPr id="3" name="Content Placeholder 2">
            <a:extLst>
              <a:ext uri="{FF2B5EF4-FFF2-40B4-BE49-F238E27FC236}">
                <a16:creationId xmlns:a16="http://schemas.microsoft.com/office/drawing/2014/main" id="{3BB95D00-31C2-45F0-8D03-44B2E6D68B7C}"/>
              </a:ext>
            </a:extLst>
          </p:cNvPr>
          <p:cNvSpPr>
            <a:spLocks noGrp="1"/>
          </p:cNvSpPr>
          <p:nvPr>
            <p:ph idx="1"/>
          </p:nvPr>
        </p:nvSpPr>
        <p:spPr/>
        <p:txBody>
          <a:bodyPr/>
          <a:lstStyle/>
          <a:p>
            <a:r>
              <a:rPr lang="en-US" dirty="0"/>
              <a:t>Problem Description</a:t>
            </a:r>
          </a:p>
          <a:p>
            <a:pPr marL="0" indent="0">
              <a:buNone/>
            </a:pPr>
            <a:r>
              <a:rPr lang="en-US" dirty="0"/>
              <a:t>Many students have trouble finding people to study with in their classes, for many reasons. Many students have trouble getting around campus due to disabilities. Many students are just too lazy to drag themselves to the library. These students have struggled to find people to study with. With this project, we aim to give these students a powerful learning tool.</a:t>
            </a:r>
          </a:p>
          <a:p>
            <a:pPr marL="0" indent="0">
              <a:buNone/>
            </a:pPr>
            <a:endParaRPr lang="en-US" dirty="0"/>
          </a:p>
        </p:txBody>
      </p:sp>
    </p:spTree>
    <p:extLst>
      <p:ext uri="{BB962C8B-B14F-4D97-AF65-F5344CB8AC3E}">
        <p14:creationId xmlns:p14="http://schemas.microsoft.com/office/powerpoint/2010/main" val="249859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935D-084B-4366-97D4-2AB1C3FDC9F4}"/>
              </a:ext>
            </a:extLst>
          </p:cNvPr>
          <p:cNvSpPr>
            <a:spLocks noGrp="1"/>
          </p:cNvSpPr>
          <p:nvPr>
            <p:ph type="title"/>
          </p:nvPr>
        </p:nvSpPr>
        <p:spPr/>
        <p:txBody>
          <a:bodyPr/>
          <a:lstStyle/>
          <a:p>
            <a:r>
              <a:rPr lang="en-US" dirty="0"/>
              <a:t>Video chat – draw tool</a:t>
            </a:r>
          </a:p>
        </p:txBody>
      </p:sp>
      <p:pic>
        <p:nvPicPr>
          <p:cNvPr id="5" name="Content Placeholder 4">
            <a:extLst>
              <a:ext uri="{FF2B5EF4-FFF2-40B4-BE49-F238E27FC236}">
                <a16:creationId xmlns:a16="http://schemas.microsoft.com/office/drawing/2014/main" id="{4B212B3C-4FE9-4CE4-9D5F-0428590B9E6E}"/>
              </a:ext>
            </a:extLst>
          </p:cNvPr>
          <p:cNvPicPr>
            <a:picLocks noGrp="1" noChangeAspect="1"/>
          </p:cNvPicPr>
          <p:nvPr>
            <p:ph idx="1"/>
          </p:nvPr>
        </p:nvPicPr>
        <p:blipFill>
          <a:blip r:embed="rId2"/>
          <a:stretch>
            <a:fillRect/>
          </a:stretch>
        </p:blipFill>
        <p:spPr>
          <a:xfrm>
            <a:off x="6302692" y="1690387"/>
            <a:ext cx="4842827" cy="4549095"/>
          </a:xfrm>
        </p:spPr>
      </p:pic>
    </p:spTree>
    <p:extLst>
      <p:ext uri="{BB962C8B-B14F-4D97-AF65-F5344CB8AC3E}">
        <p14:creationId xmlns:p14="http://schemas.microsoft.com/office/powerpoint/2010/main" val="345195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6382-96DC-419F-AE77-4B3EF55D4D28}"/>
              </a:ext>
            </a:extLst>
          </p:cNvPr>
          <p:cNvSpPr>
            <a:spLocks noGrp="1"/>
          </p:cNvSpPr>
          <p:nvPr>
            <p:ph type="title"/>
          </p:nvPr>
        </p:nvSpPr>
        <p:spPr/>
        <p:txBody>
          <a:bodyPr/>
          <a:lstStyle/>
          <a:p>
            <a:r>
              <a:rPr lang="en-US" dirty="0"/>
              <a:t>Video chat – text chat</a:t>
            </a:r>
          </a:p>
        </p:txBody>
      </p:sp>
      <p:pic>
        <p:nvPicPr>
          <p:cNvPr id="5" name="Content Placeholder 4">
            <a:extLst>
              <a:ext uri="{FF2B5EF4-FFF2-40B4-BE49-F238E27FC236}">
                <a16:creationId xmlns:a16="http://schemas.microsoft.com/office/drawing/2014/main" id="{4A0375A0-A830-4C08-A0D5-0B8D7385FC0F}"/>
              </a:ext>
            </a:extLst>
          </p:cNvPr>
          <p:cNvPicPr>
            <a:picLocks noGrp="1" noChangeAspect="1"/>
          </p:cNvPicPr>
          <p:nvPr>
            <p:ph idx="1"/>
          </p:nvPr>
        </p:nvPicPr>
        <p:blipFill>
          <a:blip r:embed="rId2"/>
          <a:stretch>
            <a:fillRect/>
          </a:stretch>
        </p:blipFill>
        <p:spPr>
          <a:xfrm>
            <a:off x="3207009" y="1858115"/>
            <a:ext cx="4534911" cy="4155949"/>
          </a:xfrm>
        </p:spPr>
      </p:pic>
    </p:spTree>
    <p:extLst>
      <p:ext uri="{BB962C8B-B14F-4D97-AF65-F5344CB8AC3E}">
        <p14:creationId xmlns:p14="http://schemas.microsoft.com/office/powerpoint/2010/main" val="225778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7F64-5AA1-46EC-AB73-A7FC87F8CF47}"/>
              </a:ext>
            </a:extLst>
          </p:cNvPr>
          <p:cNvSpPr>
            <a:spLocks noGrp="1"/>
          </p:cNvSpPr>
          <p:nvPr>
            <p:ph type="title"/>
          </p:nvPr>
        </p:nvSpPr>
        <p:spPr/>
        <p:txBody>
          <a:bodyPr/>
          <a:lstStyle/>
          <a:p>
            <a:r>
              <a:rPr lang="en-US" dirty="0"/>
              <a:t>Conclusion – prototype presentation</a:t>
            </a:r>
          </a:p>
        </p:txBody>
      </p:sp>
    </p:spTree>
    <p:extLst>
      <p:ext uri="{BB962C8B-B14F-4D97-AF65-F5344CB8AC3E}">
        <p14:creationId xmlns:p14="http://schemas.microsoft.com/office/powerpoint/2010/main" val="96162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CF4F-18B0-42C9-8C45-048675F85D77}"/>
              </a:ext>
            </a:extLst>
          </p:cNvPr>
          <p:cNvSpPr>
            <a:spLocks noGrp="1"/>
          </p:cNvSpPr>
          <p:nvPr>
            <p:ph type="title"/>
          </p:nvPr>
        </p:nvSpPr>
        <p:spPr/>
        <p:txBody>
          <a:bodyPr/>
          <a:lstStyle/>
          <a:p>
            <a:r>
              <a:rPr lang="en-US" dirty="0"/>
              <a:t>System scope - capabilities</a:t>
            </a:r>
          </a:p>
        </p:txBody>
      </p:sp>
      <p:sp>
        <p:nvSpPr>
          <p:cNvPr id="3" name="Content Placeholder 2">
            <a:extLst>
              <a:ext uri="{FF2B5EF4-FFF2-40B4-BE49-F238E27FC236}">
                <a16:creationId xmlns:a16="http://schemas.microsoft.com/office/drawing/2014/main" id="{03C61B70-DC59-4796-8621-9882094074DF}"/>
              </a:ext>
            </a:extLst>
          </p:cNvPr>
          <p:cNvSpPr>
            <a:spLocks noGrp="1"/>
          </p:cNvSpPr>
          <p:nvPr>
            <p:ph idx="1"/>
          </p:nvPr>
        </p:nvSpPr>
        <p:spPr>
          <a:xfrm>
            <a:off x="1141411" y="2249487"/>
            <a:ext cx="10312155" cy="3541714"/>
          </a:xfrm>
        </p:spPr>
        <p:txBody>
          <a:bodyPr>
            <a:normAutofit/>
          </a:bodyPr>
          <a:lstStyle/>
          <a:p>
            <a:pPr marL="0" indent="0">
              <a:buNone/>
            </a:pPr>
            <a:r>
              <a:rPr lang="en-US" dirty="0"/>
              <a:t>Real time video and text chat			Ability to friend other users</a:t>
            </a:r>
          </a:p>
          <a:p>
            <a:pPr marL="0" indent="0">
              <a:buNone/>
            </a:pPr>
            <a:r>
              <a:rPr lang="en-US" dirty="0"/>
              <a:t>Account creation				Flash cards			</a:t>
            </a:r>
          </a:p>
          <a:p>
            <a:pPr marL="0" indent="0">
              <a:buNone/>
            </a:pPr>
            <a:r>
              <a:rPr lang="en-US" dirty="0"/>
              <a:t>Screen Mirroring				</a:t>
            </a:r>
          </a:p>
        </p:txBody>
      </p:sp>
    </p:spTree>
    <p:extLst>
      <p:ext uri="{BB962C8B-B14F-4D97-AF65-F5344CB8AC3E}">
        <p14:creationId xmlns:p14="http://schemas.microsoft.com/office/powerpoint/2010/main" val="401615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3B9D-7A42-4C80-BDBB-7C7C2CCB8FF0}"/>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418F2372-5D99-42BD-AD21-CD5C7184A88B}"/>
              </a:ext>
            </a:extLst>
          </p:cNvPr>
          <p:cNvSpPr>
            <a:spLocks noGrp="1"/>
          </p:cNvSpPr>
          <p:nvPr>
            <p:ph idx="1"/>
          </p:nvPr>
        </p:nvSpPr>
        <p:spPr/>
        <p:txBody>
          <a:bodyPr/>
          <a:lstStyle/>
          <a:p>
            <a:r>
              <a:rPr lang="en-US" dirty="0"/>
              <a:t>Spark Java Framework</a:t>
            </a:r>
          </a:p>
          <a:p>
            <a:r>
              <a:rPr lang="en-US" dirty="0"/>
              <a:t>Apache Velocity Template Engine</a:t>
            </a:r>
          </a:p>
          <a:p>
            <a:r>
              <a:rPr lang="en-US" dirty="0"/>
              <a:t>PostgreSQL</a:t>
            </a:r>
          </a:p>
          <a:p>
            <a:r>
              <a:rPr lang="en-US" dirty="0"/>
              <a:t>GitHub and </a:t>
            </a:r>
            <a:r>
              <a:rPr lang="en-US" dirty="0" err="1"/>
              <a:t>GitKraken</a:t>
            </a:r>
            <a:endParaRPr lang="en-US" dirty="0"/>
          </a:p>
          <a:p>
            <a:r>
              <a:rPr lang="en-US" dirty="0"/>
              <a:t>WebRTC</a:t>
            </a:r>
          </a:p>
        </p:txBody>
      </p:sp>
    </p:spTree>
    <p:extLst>
      <p:ext uri="{BB962C8B-B14F-4D97-AF65-F5344CB8AC3E}">
        <p14:creationId xmlns:p14="http://schemas.microsoft.com/office/powerpoint/2010/main" val="5119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04-A366-4378-ABFC-6322EB1BA291}"/>
              </a:ext>
            </a:extLst>
          </p:cNvPr>
          <p:cNvSpPr>
            <a:spLocks noGrp="1"/>
          </p:cNvSpPr>
          <p:nvPr>
            <p:ph type="title"/>
          </p:nvPr>
        </p:nvSpPr>
        <p:spPr/>
        <p:txBody>
          <a:bodyPr/>
          <a:lstStyle/>
          <a:p>
            <a:r>
              <a:rPr lang="en-US" dirty="0"/>
              <a:t>technologies</a:t>
            </a:r>
          </a:p>
        </p:txBody>
      </p:sp>
      <p:pic>
        <p:nvPicPr>
          <p:cNvPr id="5" name="Content Placeholder 4">
            <a:extLst>
              <a:ext uri="{FF2B5EF4-FFF2-40B4-BE49-F238E27FC236}">
                <a16:creationId xmlns:a16="http://schemas.microsoft.com/office/drawing/2014/main" id="{100B79CE-63C8-4969-9840-7C78476DF3F2}"/>
              </a:ext>
            </a:extLst>
          </p:cNvPr>
          <p:cNvPicPr>
            <a:picLocks noGrp="1" noChangeAspect="1"/>
          </p:cNvPicPr>
          <p:nvPr>
            <p:ph idx="1"/>
          </p:nvPr>
        </p:nvPicPr>
        <p:blipFill>
          <a:blip r:embed="rId2"/>
          <a:stretch>
            <a:fillRect/>
          </a:stretch>
        </p:blipFill>
        <p:spPr>
          <a:xfrm>
            <a:off x="6196806" y="1286669"/>
            <a:ext cx="3810000" cy="3810000"/>
          </a:xfrm>
          <a:prstGeom prst="rect">
            <a:avLst/>
          </a:prstGeom>
        </p:spPr>
      </p:pic>
      <p:sp>
        <p:nvSpPr>
          <p:cNvPr id="4" name="Text Placeholder 3">
            <a:extLst>
              <a:ext uri="{FF2B5EF4-FFF2-40B4-BE49-F238E27FC236}">
                <a16:creationId xmlns:a16="http://schemas.microsoft.com/office/drawing/2014/main" id="{BFDACB96-DA59-452C-8B6A-B42598BDA6A5}"/>
              </a:ext>
            </a:extLst>
          </p:cNvPr>
          <p:cNvSpPr>
            <a:spLocks noGrp="1"/>
          </p:cNvSpPr>
          <p:nvPr>
            <p:ph type="body" sz="half" idx="2"/>
          </p:nvPr>
        </p:nvSpPr>
        <p:spPr/>
        <p:txBody>
          <a:bodyPr/>
          <a:lstStyle/>
          <a:p>
            <a:r>
              <a:rPr lang="en-US" dirty="0"/>
              <a:t>Spark Java Framework</a:t>
            </a:r>
          </a:p>
          <a:p>
            <a:r>
              <a:rPr lang="en-US" dirty="0"/>
              <a:t>Benefits:</a:t>
            </a:r>
          </a:p>
          <a:p>
            <a:pPr marL="285750" indent="-285750">
              <a:buFont typeface="Arial" panose="020B0604020202020204" pitchFamily="34" charset="0"/>
              <a:buChar char="•"/>
            </a:pPr>
            <a:r>
              <a:rPr lang="en-US" dirty="0"/>
              <a:t>Easy to use</a:t>
            </a:r>
          </a:p>
          <a:p>
            <a:pPr marL="285750" indent="-285750">
              <a:buFont typeface="Arial" panose="020B0604020202020204" pitchFamily="34" charset="0"/>
              <a:buChar char="•"/>
            </a:pPr>
            <a:r>
              <a:rPr lang="en-US" dirty="0"/>
              <a:t>Wraps a Jetty server</a:t>
            </a:r>
          </a:p>
          <a:p>
            <a:pPr marL="285750" indent="-285750">
              <a:buFont typeface="Arial" panose="020B0604020202020204" pitchFamily="34" charset="0"/>
              <a:buChar char="•"/>
            </a:pPr>
            <a:r>
              <a:rPr lang="en-US" dirty="0"/>
              <a:t>Very organized</a:t>
            </a:r>
          </a:p>
        </p:txBody>
      </p:sp>
    </p:spTree>
    <p:extLst>
      <p:ext uri="{BB962C8B-B14F-4D97-AF65-F5344CB8AC3E}">
        <p14:creationId xmlns:p14="http://schemas.microsoft.com/office/powerpoint/2010/main" val="255462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519A-475C-43E4-B442-75DE06D01BDF}"/>
              </a:ext>
            </a:extLst>
          </p:cNvPr>
          <p:cNvSpPr>
            <a:spLocks noGrp="1"/>
          </p:cNvSpPr>
          <p:nvPr>
            <p:ph type="title"/>
          </p:nvPr>
        </p:nvSpPr>
        <p:spPr/>
        <p:txBody>
          <a:bodyPr/>
          <a:lstStyle/>
          <a:p>
            <a:r>
              <a:rPr lang="en-US" dirty="0"/>
              <a:t>technologies</a:t>
            </a:r>
          </a:p>
        </p:txBody>
      </p:sp>
      <p:sp>
        <p:nvSpPr>
          <p:cNvPr id="4" name="Text Placeholder 3">
            <a:extLst>
              <a:ext uri="{FF2B5EF4-FFF2-40B4-BE49-F238E27FC236}">
                <a16:creationId xmlns:a16="http://schemas.microsoft.com/office/drawing/2014/main" id="{450CFDE4-3209-46D9-9506-B16F720A5E6D}"/>
              </a:ext>
            </a:extLst>
          </p:cNvPr>
          <p:cNvSpPr>
            <a:spLocks noGrp="1"/>
          </p:cNvSpPr>
          <p:nvPr>
            <p:ph type="body" sz="half" idx="2"/>
          </p:nvPr>
        </p:nvSpPr>
        <p:spPr/>
        <p:txBody>
          <a:bodyPr/>
          <a:lstStyle/>
          <a:p>
            <a:r>
              <a:rPr lang="en-US" dirty="0"/>
              <a:t>Apache Velocity Template Engine</a:t>
            </a:r>
          </a:p>
          <a:p>
            <a:r>
              <a:rPr lang="en-US" dirty="0"/>
              <a:t>Benefits:</a:t>
            </a:r>
          </a:p>
          <a:p>
            <a:pPr marL="285750" indent="-285750">
              <a:buFont typeface="Arial" panose="020B0604020202020204" pitchFamily="34" charset="0"/>
              <a:buChar char="•"/>
            </a:pPr>
            <a:r>
              <a:rPr lang="en-US" dirty="0"/>
              <a:t>Velocity Template Language</a:t>
            </a:r>
          </a:p>
          <a:p>
            <a:pPr marL="285750" indent="-285750">
              <a:buFont typeface="Arial" panose="020B0604020202020204" pitchFamily="34" charset="0"/>
              <a:buChar char="•"/>
            </a:pPr>
            <a:r>
              <a:rPr lang="en-US" dirty="0"/>
              <a:t>Serving non-static web pages</a:t>
            </a:r>
          </a:p>
          <a:p>
            <a:pPr marL="285750" indent="-285750">
              <a:buFont typeface="Arial" panose="020B0604020202020204" pitchFamily="34" charset="0"/>
              <a:buChar char="•"/>
            </a:pPr>
            <a:r>
              <a:rPr lang="en-US" dirty="0"/>
              <a:t>Works sort of like  PHP</a:t>
            </a:r>
          </a:p>
        </p:txBody>
      </p:sp>
      <p:pic>
        <p:nvPicPr>
          <p:cNvPr id="2050" name="Picture 2" descr="Image result for apache velocity">
            <a:extLst>
              <a:ext uri="{FF2B5EF4-FFF2-40B4-BE49-F238E27FC236}">
                <a16:creationId xmlns:a16="http://schemas.microsoft.com/office/drawing/2014/main" id="{A4078E05-2C92-495D-B65E-1A43C958C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6200" y="859543"/>
            <a:ext cx="5891213" cy="466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32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59EA-7F57-4A67-8891-CA6FE4AFA412}"/>
              </a:ext>
            </a:extLst>
          </p:cNvPr>
          <p:cNvSpPr>
            <a:spLocks noGrp="1"/>
          </p:cNvSpPr>
          <p:nvPr>
            <p:ph type="title"/>
          </p:nvPr>
        </p:nvSpPr>
        <p:spPr/>
        <p:txBody>
          <a:bodyPr/>
          <a:lstStyle/>
          <a:p>
            <a:r>
              <a:rPr lang="en-US" dirty="0"/>
              <a:t>Technologies</a:t>
            </a:r>
          </a:p>
        </p:txBody>
      </p:sp>
      <p:pic>
        <p:nvPicPr>
          <p:cNvPr id="5" name="Content Placeholder 4">
            <a:extLst>
              <a:ext uri="{FF2B5EF4-FFF2-40B4-BE49-F238E27FC236}">
                <a16:creationId xmlns:a16="http://schemas.microsoft.com/office/drawing/2014/main" id="{7329BE8A-5F03-4424-8A20-93AD673D7C2C}"/>
              </a:ext>
            </a:extLst>
          </p:cNvPr>
          <p:cNvPicPr>
            <a:picLocks noGrp="1" noChangeAspect="1"/>
          </p:cNvPicPr>
          <p:nvPr>
            <p:ph idx="1"/>
          </p:nvPr>
        </p:nvPicPr>
        <p:blipFill>
          <a:blip r:embed="rId2"/>
          <a:stretch>
            <a:fillRect/>
          </a:stretch>
        </p:blipFill>
        <p:spPr>
          <a:xfrm>
            <a:off x="5156200" y="1718866"/>
            <a:ext cx="5891213" cy="2945606"/>
          </a:xfrm>
          <a:prstGeom prst="rect">
            <a:avLst/>
          </a:prstGeom>
        </p:spPr>
      </p:pic>
      <p:sp>
        <p:nvSpPr>
          <p:cNvPr id="4" name="Text Placeholder 3">
            <a:extLst>
              <a:ext uri="{FF2B5EF4-FFF2-40B4-BE49-F238E27FC236}">
                <a16:creationId xmlns:a16="http://schemas.microsoft.com/office/drawing/2014/main" id="{5E16E700-CC3E-4D1B-8DC8-89EEF61C1CBE}"/>
              </a:ext>
            </a:extLst>
          </p:cNvPr>
          <p:cNvSpPr>
            <a:spLocks noGrp="1"/>
          </p:cNvSpPr>
          <p:nvPr>
            <p:ph type="body" sz="half" idx="2"/>
          </p:nvPr>
        </p:nvSpPr>
        <p:spPr/>
        <p:txBody>
          <a:bodyPr/>
          <a:lstStyle/>
          <a:p>
            <a:r>
              <a:rPr lang="en-US" dirty="0"/>
              <a:t>PostgreSQL</a:t>
            </a:r>
          </a:p>
          <a:p>
            <a:r>
              <a:rPr lang="en-US" dirty="0"/>
              <a:t>Benefits:</a:t>
            </a:r>
          </a:p>
          <a:p>
            <a:pPr marL="285750" indent="-285750">
              <a:buFont typeface="Arial" panose="020B0604020202020204" pitchFamily="34" charset="0"/>
              <a:buChar char="•"/>
            </a:pPr>
            <a:r>
              <a:rPr lang="en-US" dirty="0"/>
              <a:t>Open Source</a:t>
            </a:r>
          </a:p>
          <a:p>
            <a:pPr marL="285750" indent="-285750">
              <a:buFont typeface="Arial" panose="020B0604020202020204" pitchFamily="34" charset="0"/>
              <a:buChar char="•"/>
            </a:pPr>
            <a:r>
              <a:rPr lang="en-US" dirty="0"/>
              <a:t>One of fastest growing DB technologies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954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3F3F-2A26-48F3-987F-7BDEFB18F880}"/>
              </a:ext>
            </a:extLst>
          </p:cNvPr>
          <p:cNvSpPr>
            <a:spLocks noGrp="1"/>
          </p:cNvSpPr>
          <p:nvPr>
            <p:ph type="title"/>
          </p:nvPr>
        </p:nvSpPr>
        <p:spPr/>
        <p:txBody>
          <a:bodyPr/>
          <a:lstStyle/>
          <a:p>
            <a:r>
              <a:rPr lang="en-US" dirty="0"/>
              <a:t>technologies</a:t>
            </a:r>
          </a:p>
        </p:txBody>
      </p:sp>
      <p:pic>
        <p:nvPicPr>
          <p:cNvPr id="1026" name="Picture 2" descr="Image result for github logo">
            <a:extLst>
              <a:ext uri="{FF2B5EF4-FFF2-40B4-BE49-F238E27FC236}">
                <a16:creationId xmlns:a16="http://schemas.microsoft.com/office/drawing/2014/main" id="{F9A425B8-C57C-4A5B-A3E0-CA887A2593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0082" y="2897856"/>
            <a:ext cx="5891213" cy="153907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3B3D9FF-EE33-4289-BEBC-2EAF112BA1E8}"/>
              </a:ext>
            </a:extLst>
          </p:cNvPr>
          <p:cNvSpPr>
            <a:spLocks noGrp="1"/>
          </p:cNvSpPr>
          <p:nvPr>
            <p:ph type="body" sz="half" idx="2"/>
          </p:nvPr>
        </p:nvSpPr>
        <p:spPr/>
        <p:txBody>
          <a:bodyPr/>
          <a:lstStyle/>
          <a:p>
            <a:r>
              <a:rPr lang="en-US" dirty="0"/>
              <a:t>GitHub and </a:t>
            </a:r>
            <a:r>
              <a:rPr lang="en-US" dirty="0" err="1"/>
              <a:t>GitKraken</a:t>
            </a:r>
            <a:endParaRPr lang="en-US" dirty="0"/>
          </a:p>
          <a:p>
            <a:r>
              <a:rPr lang="en-US" dirty="0"/>
              <a:t>Benefits: </a:t>
            </a:r>
          </a:p>
          <a:p>
            <a:pPr marL="285750" indent="-285750">
              <a:buFont typeface="Arial" panose="020B0604020202020204" pitchFamily="34" charset="0"/>
              <a:buChar char="•"/>
            </a:pPr>
            <a:r>
              <a:rPr lang="en-US" dirty="0"/>
              <a:t>Largest open source code repository</a:t>
            </a:r>
          </a:p>
          <a:p>
            <a:pPr marL="285750" indent="-285750">
              <a:buFont typeface="Arial" panose="020B0604020202020204" pitchFamily="34" charset="0"/>
              <a:buChar char="•"/>
            </a:pPr>
            <a:r>
              <a:rPr lang="en-US" dirty="0"/>
              <a:t>Free</a:t>
            </a:r>
          </a:p>
          <a:p>
            <a:pPr marL="285750" indent="-285750">
              <a:buFont typeface="Arial" panose="020B0604020202020204" pitchFamily="34" charset="0"/>
              <a:buChar char="•"/>
            </a:pPr>
            <a:r>
              <a:rPr lang="en-US" dirty="0" err="1"/>
              <a:t>GitKraken</a:t>
            </a:r>
            <a:r>
              <a:rPr lang="en-US" dirty="0"/>
              <a:t> has simple UI</a:t>
            </a:r>
          </a:p>
        </p:txBody>
      </p:sp>
      <p:pic>
        <p:nvPicPr>
          <p:cNvPr id="1028" name="Picture 4" descr="Image result for gitkraken log0">
            <a:extLst>
              <a:ext uri="{FF2B5EF4-FFF2-40B4-BE49-F238E27FC236}">
                <a16:creationId xmlns:a16="http://schemas.microsoft.com/office/drawing/2014/main" id="{3380B2A0-0EFE-41DC-927B-480B679CA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123" y="1066800"/>
            <a:ext cx="7345680" cy="183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44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F43F-D124-4DBF-8C01-5752102CE129}"/>
              </a:ext>
            </a:extLst>
          </p:cNvPr>
          <p:cNvSpPr>
            <a:spLocks noGrp="1"/>
          </p:cNvSpPr>
          <p:nvPr>
            <p:ph type="title"/>
          </p:nvPr>
        </p:nvSpPr>
        <p:spPr/>
        <p:txBody>
          <a:bodyPr/>
          <a:lstStyle/>
          <a:p>
            <a:r>
              <a:rPr lang="en-US" dirty="0"/>
              <a:t>technologies</a:t>
            </a:r>
          </a:p>
        </p:txBody>
      </p:sp>
      <p:pic>
        <p:nvPicPr>
          <p:cNvPr id="6" name="Content Placeholder 5">
            <a:extLst>
              <a:ext uri="{FF2B5EF4-FFF2-40B4-BE49-F238E27FC236}">
                <a16:creationId xmlns:a16="http://schemas.microsoft.com/office/drawing/2014/main" id="{00328B24-5038-49B7-8A90-D13015F7A54D}"/>
              </a:ext>
            </a:extLst>
          </p:cNvPr>
          <p:cNvPicPr>
            <a:picLocks noGrp="1" noChangeAspect="1"/>
          </p:cNvPicPr>
          <p:nvPr>
            <p:ph idx="1"/>
          </p:nvPr>
        </p:nvPicPr>
        <p:blipFill>
          <a:blip r:embed="rId2"/>
          <a:stretch>
            <a:fillRect/>
          </a:stretch>
        </p:blipFill>
        <p:spPr>
          <a:xfrm>
            <a:off x="5985704" y="2249485"/>
            <a:ext cx="5059591" cy="3541714"/>
          </a:xfrm>
        </p:spPr>
      </p:pic>
      <p:sp>
        <p:nvSpPr>
          <p:cNvPr id="4" name="Text Placeholder 3">
            <a:extLst>
              <a:ext uri="{FF2B5EF4-FFF2-40B4-BE49-F238E27FC236}">
                <a16:creationId xmlns:a16="http://schemas.microsoft.com/office/drawing/2014/main" id="{B58C9CA5-F940-4B53-A90A-533E51D69258}"/>
              </a:ext>
            </a:extLst>
          </p:cNvPr>
          <p:cNvSpPr>
            <a:spLocks noGrp="1"/>
          </p:cNvSpPr>
          <p:nvPr>
            <p:ph type="body" sz="half" idx="2"/>
          </p:nvPr>
        </p:nvSpPr>
        <p:spPr/>
        <p:txBody>
          <a:bodyPr/>
          <a:lstStyle/>
          <a:p>
            <a:r>
              <a:rPr lang="en-US" dirty="0"/>
              <a:t>Easy to use APIs for Real-Time </a:t>
            </a:r>
            <a:r>
              <a:rPr lang="en-US" dirty="0" err="1"/>
              <a:t>comms</a:t>
            </a:r>
            <a:endParaRPr lang="en-US" dirty="0"/>
          </a:p>
          <a:p>
            <a:r>
              <a:rPr lang="en-US" dirty="0"/>
              <a:t>Free and open source</a:t>
            </a:r>
          </a:p>
          <a:p>
            <a:r>
              <a:rPr lang="en-US" dirty="0"/>
              <a:t>Takes care of all the nasty stuff</a:t>
            </a:r>
          </a:p>
        </p:txBody>
      </p:sp>
    </p:spTree>
    <p:extLst>
      <p:ext uri="{BB962C8B-B14F-4D97-AF65-F5344CB8AC3E}">
        <p14:creationId xmlns:p14="http://schemas.microsoft.com/office/powerpoint/2010/main" val="2872405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663</TotalTime>
  <Words>239</Words>
  <Application>Microsoft Office PowerPoint</Application>
  <PresentationFormat>Widescreen</PresentationFormat>
  <Paragraphs>56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Tw Cen MT</vt:lpstr>
      <vt:lpstr>Circuit</vt:lpstr>
      <vt:lpstr>Study buddy</vt:lpstr>
      <vt:lpstr>System scope</vt:lpstr>
      <vt:lpstr>System scope - capabilities</vt:lpstr>
      <vt:lpstr>technologies</vt:lpstr>
      <vt:lpstr>technologies</vt:lpstr>
      <vt:lpstr>technologies</vt:lpstr>
      <vt:lpstr>Technologies</vt:lpstr>
      <vt:lpstr>technologies</vt:lpstr>
      <vt:lpstr>technologies</vt:lpstr>
      <vt:lpstr>Design documents</vt:lpstr>
      <vt:lpstr>Schedule</vt:lpstr>
      <vt:lpstr>Database design</vt:lpstr>
      <vt:lpstr>Design Class Diagram</vt:lpstr>
      <vt:lpstr>Design class diagram</vt:lpstr>
      <vt:lpstr>Flash card wizard Add Group</vt:lpstr>
      <vt:lpstr>Flash card wizard view group</vt:lpstr>
      <vt:lpstr>Flash card wizard delete group</vt:lpstr>
      <vt:lpstr>Video chat - sequence</vt:lpstr>
      <vt:lpstr>Video chat Flash cards</vt:lpstr>
      <vt:lpstr>Video chat – draw tool</vt:lpstr>
      <vt:lpstr>Video chat – text chat</vt:lpstr>
      <vt:lpstr>Conclusion – prototype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buddy</dc:title>
  <dc:creator>zdmigues@gmail.com</dc:creator>
  <cp:lastModifiedBy>zdmigues@gmail.com</cp:lastModifiedBy>
  <cp:revision>19</cp:revision>
  <dcterms:created xsi:type="dcterms:W3CDTF">2018-10-04T18:47:05Z</dcterms:created>
  <dcterms:modified xsi:type="dcterms:W3CDTF">2018-12-13T20:42:33Z</dcterms:modified>
</cp:coreProperties>
</file>