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ss, Caleb" userId="81c01ea6-bccc-4178-af5e-bb84e88c284b" providerId="ADAL" clId="{412C727C-76A9-4217-8476-09333A528F53}"/>
    <pc:docChg chg="custSel modSld">
      <pc:chgData name="Class, Caleb" userId="81c01ea6-bccc-4178-af5e-bb84e88c284b" providerId="ADAL" clId="{412C727C-76A9-4217-8476-09333A528F53}" dt="2023-05-03T17:37:28.777" v="221" actId="478"/>
      <pc:docMkLst>
        <pc:docMk/>
      </pc:docMkLst>
      <pc:sldChg chg="modSp mod">
        <pc:chgData name="Class, Caleb" userId="81c01ea6-bccc-4178-af5e-bb84e88c284b" providerId="ADAL" clId="{412C727C-76A9-4217-8476-09333A528F53}" dt="2023-05-03T17:36:54.953" v="217" actId="27636"/>
        <pc:sldMkLst>
          <pc:docMk/>
          <pc:sldMk cId="3873318986" sldId="256"/>
        </pc:sldMkLst>
        <pc:spChg chg="mod">
          <ac:chgData name="Class, Caleb" userId="81c01ea6-bccc-4178-af5e-bb84e88c284b" providerId="ADAL" clId="{412C727C-76A9-4217-8476-09333A528F53}" dt="2023-05-03T17:36:54.953" v="217" actId="27636"/>
          <ac:spMkLst>
            <pc:docMk/>
            <pc:sldMk cId="3873318986" sldId="256"/>
            <ac:spMk id="9" creationId="{C315A5DD-2F82-619C-9017-3DE874A98E98}"/>
          </ac:spMkLst>
        </pc:spChg>
      </pc:sldChg>
      <pc:sldChg chg="delSp mod">
        <pc:chgData name="Class, Caleb" userId="81c01ea6-bccc-4178-af5e-bb84e88c284b" providerId="ADAL" clId="{412C727C-76A9-4217-8476-09333A528F53}" dt="2023-05-03T17:37:19.873" v="219" actId="478"/>
        <pc:sldMkLst>
          <pc:docMk/>
          <pc:sldMk cId="2717194726" sldId="257"/>
        </pc:sldMkLst>
        <pc:inkChg chg="del">
          <ac:chgData name="Class, Caleb" userId="81c01ea6-bccc-4178-af5e-bb84e88c284b" providerId="ADAL" clId="{412C727C-76A9-4217-8476-09333A528F53}" dt="2023-05-03T17:37:19.873" v="219" actId="478"/>
          <ac:inkMkLst>
            <pc:docMk/>
            <pc:sldMk cId="2717194726" sldId="257"/>
            <ac:inkMk id="2" creationId="{46EA0A50-8086-E941-9E61-E3E03A6EBDE8}"/>
          </ac:inkMkLst>
        </pc:inkChg>
        <pc:inkChg chg="del">
          <ac:chgData name="Class, Caleb" userId="81c01ea6-bccc-4178-af5e-bb84e88c284b" providerId="ADAL" clId="{412C727C-76A9-4217-8476-09333A528F53}" dt="2023-05-03T17:37:15.360" v="218" actId="478"/>
          <ac:inkMkLst>
            <pc:docMk/>
            <pc:sldMk cId="2717194726" sldId="257"/>
            <ac:inkMk id="3" creationId="{305E502E-D9CB-49E7-8459-9AE2AA378733}"/>
          </ac:inkMkLst>
        </pc:inkChg>
      </pc:sldChg>
      <pc:sldChg chg="delSp mod">
        <pc:chgData name="Class, Caleb" userId="81c01ea6-bccc-4178-af5e-bb84e88c284b" providerId="ADAL" clId="{412C727C-76A9-4217-8476-09333A528F53}" dt="2023-05-03T17:37:28.777" v="221" actId="478"/>
        <pc:sldMkLst>
          <pc:docMk/>
          <pc:sldMk cId="836861522" sldId="261"/>
        </pc:sldMkLst>
        <pc:inkChg chg="del">
          <ac:chgData name="Class, Caleb" userId="81c01ea6-bccc-4178-af5e-bb84e88c284b" providerId="ADAL" clId="{412C727C-76A9-4217-8476-09333A528F53}" dt="2023-05-03T17:37:26.346" v="220" actId="478"/>
          <ac:inkMkLst>
            <pc:docMk/>
            <pc:sldMk cId="836861522" sldId="261"/>
            <ac:inkMk id="3" creationId="{014D88B9-A331-6F5A-369F-C34FD78873C0}"/>
          </ac:inkMkLst>
        </pc:inkChg>
        <pc:inkChg chg="del">
          <ac:chgData name="Class, Caleb" userId="81c01ea6-bccc-4178-af5e-bb84e88c284b" providerId="ADAL" clId="{412C727C-76A9-4217-8476-09333A528F53}" dt="2023-05-03T17:37:28.777" v="221" actId="478"/>
          <ac:inkMkLst>
            <pc:docMk/>
            <pc:sldMk cId="836861522" sldId="261"/>
            <ac:inkMk id="4" creationId="{0E7D6F6A-0EC7-F132-104A-2C2B62BE4FB0}"/>
          </ac:inkMkLst>
        </pc:inkChg>
      </pc:sldChg>
    </pc:docChg>
  </pc:docChgLst>
  <pc:docChgLst>
    <pc:chgData name="Class, Caleb" userId="81c01ea6-bccc-4178-af5e-bb84e88c284b" providerId="ADAL" clId="{0A107297-3E13-486C-A554-2BB388242D3E}"/>
    <pc:docChg chg="delSld">
      <pc:chgData name="Class, Caleb" userId="81c01ea6-bccc-4178-af5e-bb84e88c284b" providerId="ADAL" clId="{0A107297-3E13-486C-A554-2BB388242D3E}" dt="2022-08-31T19:40:33.575" v="1" actId="47"/>
      <pc:docMkLst>
        <pc:docMk/>
      </pc:docMkLst>
      <pc:sldChg chg="del">
        <pc:chgData name="Class, Caleb" userId="81c01ea6-bccc-4178-af5e-bb84e88c284b" providerId="ADAL" clId="{0A107297-3E13-486C-A554-2BB388242D3E}" dt="2022-08-31T19:40:30.559" v="0" actId="47"/>
        <pc:sldMkLst>
          <pc:docMk/>
          <pc:sldMk cId="1844318883" sldId="259"/>
        </pc:sldMkLst>
      </pc:sldChg>
      <pc:sldChg chg="del">
        <pc:chgData name="Class, Caleb" userId="81c01ea6-bccc-4178-af5e-bb84e88c284b" providerId="ADAL" clId="{0A107297-3E13-486C-A554-2BB388242D3E}" dt="2022-08-31T19:40:33.575" v="1" actId="47"/>
        <pc:sldMkLst>
          <pc:docMk/>
          <pc:sldMk cId="59760183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6100-1125-4843-8452-EFA50889339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AA-B588-4FEE-B347-D5B477CF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 duration vs. drug</a:t>
            </a:r>
          </a:p>
          <a:p>
            <a:r>
              <a:rPr lang="en-US" dirty="0"/>
              <a:t>Tumor volume vs.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5EBAA-B588-4FEE-B347-D5B477CF99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 duration vs. drug</a:t>
            </a:r>
          </a:p>
          <a:p>
            <a:r>
              <a:rPr lang="en-US" dirty="0"/>
              <a:t>Tumor volume vs.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5EBAA-B588-4FEE-B347-D5B477CF99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6377-8404-6943-60F4-44CBD6749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BC20B-A386-E34E-BF06-E7D21CB24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FBF2-04CC-5ACD-5EBE-D0BC4CAA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A1B5-467B-D57A-F921-56164058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27E0-A754-E508-1FAB-556E1D90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A90-06B0-03B7-17A8-3DDDA4AA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7C492-61AD-1B10-CD8D-882D9C17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DE3F-A4C7-B85F-E2F9-CC32FB78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D55F-D635-BFE0-6FEA-48DF3838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DB21-C195-097A-9503-6F39BBB3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633DD-8B9F-539C-0F65-B99D982C5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8214-CAE8-3DE0-0DBC-16E6B56F2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4A7D-57E8-6403-E3F9-2E33C0EC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9554-ED1A-33FC-0824-047075C4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9EA1-9FEE-08B4-81E9-E2B2710D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F59-4486-B7A0-5429-2213F35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999E-564A-73F5-894A-EE015602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358A-F175-CBC1-989A-C4740E09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2FE7-4A38-89A5-E254-3577B59C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31F3-EAFF-34AA-8BE9-7B62E27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783C-C3B7-36F4-2DBD-12F97969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190A-8998-9774-EA8A-B90B0168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8AC2-9355-2F10-F7A1-88BC672F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F66F-5601-69E5-A77F-C0CACEE9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27AD-2CD8-037B-CAAD-A914DE94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411-BA8C-7A0C-CC32-636B7427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C530-59C1-07D5-1194-5573C9785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A18AA-1D48-C450-7717-F3A54892A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DE37-BF8D-71D1-8A37-CEC7A10E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1B7D5-9C2A-CA74-4822-ED12BB70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BF734-B8EB-E543-1455-A8B9724A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5B0C-B305-7857-C62D-510496BC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C01F-977D-949B-7D18-6B0D5B760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6AE96-76A0-4F0F-F14E-B1FE7307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CE8E3-9404-7F41-D2FA-E4A81AF06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87462-479F-16A1-1D75-C60461FD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E27F2-9A26-4A5F-6440-22448621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8B4E-15E7-A9E2-1744-AB577B83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A7312-818D-572A-E266-0064F0E5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A372-C700-3FC5-720A-D7333853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CBE0F-DE03-3EB7-7D1A-210D4454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671BA-38D6-1CEC-B444-6170FDD3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8BA12-C802-3BDF-83C6-69574BB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5385E-7509-0F66-04D3-CD3DE389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FB740-8E4E-4BC6-1ED6-3D349FFE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6993-D1F0-CC21-7690-F34DF1C6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8977-7DD1-1C86-1D2C-9E68D8AD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3B0-9241-BA9A-0D86-8520E4A4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0FF4-12A0-802D-E87A-680995DA3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D7B5C-47B4-7F87-3017-770D8069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1AE6-D4C8-61EB-2B40-3E3020CB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51F24-305D-CBEF-D336-39C211D3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3CD-2D60-AA9F-C3BD-52BF9A1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BB112-D1DF-7D96-CA66-73FF5A0A4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74911-F3F6-6D4A-3F9B-68B37249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6C3C-825B-8A46-5DEF-F4880D92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0C953-F704-7AD9-8CDE-AB80BA2E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F737-1D06-2A17-E9EE-CDECA677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48291-E443-003E-3EF7-4E2771C6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C053A-ACD2-CC6C-011B-9BA56A0C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FB05-BCE1-13A8-09FE-95A59D47F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D559-E243-473C-A8B3-657472F2C6D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0A60-FC3D-86B3-B30C-42078A88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DB48-5766-AEB3-5B12-44EC73436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2698-A060-42FD-A294-9E42F3B7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28E7DE-A634-BA93-9179-240A07C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 this one individually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1597A-1673-F040-E062-DB60EFB4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369888"/>
            <a:ext cx="6906491" cy="6219824"/>
          </a:xfrm>
        </p:spPr>
        <p:txBody>
          <a:bodyPr anchor="ctr">
            <a:normAutofit/>
          </a:bodyPr>
          <a:lstStyle/>
          <a:p>
            <a:r>
              <a:rPr lang="en-US" dirty="0"/>
              <a:t>You’ve agreed to do a clinical data analysis for a colleague at a local hospital. They emailed the following Excel file to your Gmail account: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(by hand) a scatter chart of Total Cholesterol vs. Blood Pressure.  Remember that a scatter chart has an x- and y-axis, and each patient is represented by a dot.  (It does not need to be exact!).  </a:t>
            </a:r>
          </a:p>
          <a:p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Your chart will </a:t>
            </a:r>
            <a:r>
              <a:rPr lang="en-US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be scored for correctness.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80EABA-EE9F-C0CB-96D4-ACCB6267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93553"/>
              </p:ext>
            </p:extLst>
          </p:nvPr>
        </p:nvGraphicFramePr>
        <p:xfrm>
          <a:off x="4844615" y="2216970"/>
          <a:ext cx="6111874" cy="174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612">
                  <a:extLst>
                    <a:ext uri="{9D8B030D-6E8A-4147-A177-3AD203B41FA5}">
                      <a16:colId xmlns:a16="http://schemas.microsoft.com/office/drawing/2014/main" val="2063516390"/>
                    </a:ext>
                  </a:extLst>
                </a:gridCol>
                <a:gridCol w="1527612">
                  <a:extLst>
                    <a:ext uri="{9D8B030D-6E8A-4147-A177-3AD203B41FA5}">
                      <a16:colId xmlns:a16="http://schemas.microsoft.com/office/drawing/2014/main" val="3254637763"/>
                    </a:ext>
                  </a:extLst>
                </a:gridCol>
                <a:gridCol w="1528325">
                  <a:extLst>
                    <a:ext uri="{9D8B030D-6E8A-4147-A177-3AD203B41FA5}">
                      <a16:colId xmlns:a16="http://schemas.microsoft.com/office/drawing/2014/main" val="725484207"/>
                    </a:ext>
                  </a:extLst>
                </a:gridCol>
                <a:gridCol w="1528325">
                  <a:extLst>
                    <a:ext uri="{9D8B030D-6E8A-4147-A177-3AD203B41FA5}">
                      <a16:colId xmlns:a16="http://schemas.microsoft.com/office/drawing/2014/main" val="715607686"/>
                    </a:ext>
                  </a:extLst>
                </a:gridCol>
              </a:tblGrid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Patient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Patient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Blood Pressure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Cholesterol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57898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Dag </a:t>
                      </a:r>
                      <a:r>
                        <a:rPr lang="en-US" sz="1400" dirty="0" err="1">
                          <a:effectLst/>
                        </a:rPr>
                        <a:t>Haakonsson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417564"/>
                  </a:ext>
                </a:extLst>
              </a:tr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Emanuel Rolvsson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481684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Ina Holt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272628"/>
                  </a:ext>
                </a:extLst>
              </a:tr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Gerhard Antonsen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02303"/>
                  </a:ext>
                </a:extLst>
              </a:tr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Pal Vollan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22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60088-FF43-1753-5DBF-B3F9DC7D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Independent &amp; Dependent Variables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315A5DD-2F82-619C-9017-3DE874A9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2772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independent (x axis)</a:t>
            </a:r>
            <a:r>
              <a:rPr lang="en-US" sz="2200" dirty="0"/>
              <a:t> variable is the variable that the experimenter controls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dependent (y axis)</a:t>
            </a:r>
            <a:r>
              <a:rPr lang="en-US" sz="2200" dirty="0"/>
              <a:t> variable is being tested (it may be “dependent” on the independent variable)</a:t>
            </a:r>
          </a:p>
          <a:p>
            <a:r>
              <a:rPr lang="en-US" sz="2200" dirty="0"/>
              <a:t>One way to think about it: The </a:t>
            </a:r>
            <a:r>
              <a:rPr lang="en-US" sz="2200" b="1" dirty="0"/>
              <a:t>y</a:t>
            </a:r>
            <a:r>
              <a:rPr lang="en-US" sz="2200" dirty="0"/>
              <a:t> </a:t>
            </a:r>
            <a:r>
              <a:rPr lang="en-US" sz="2200" b="1" dirty="0"/>
              <a:t>variable</a:t>
            </a:r>
            <a:r>
              <a:rPr lang="en-US" sz="2200" dirty="0"/>
              <a:t> is the </a:t>
            </a:r>
            <a:r>
              <a:rPr lang="en-US" sz="2200" b="1" dirty="0"/>
              <a:t>result </a:t>
            </a:r>
            <a:r>
              <a:rPr lang="en-US" sz="2200" dirty="0"/>
              <a:t>of the </a:t>
            </a:r>
            <a:r>
              <a:rPr lang="en-US" sz="2200" b="1" dirty="0"/>
              <a:t>x variable</a:t>
            </a:r>
          </a:p>
          <a:p>
            <a:pPr lvl="1"/>
            <a:r>
              <a:rPr lang="en-US" sz="1800" dirty="0"/>
              <a:t>(It’s not always a simple choice, though)</a:t>
            </a:r>
          </a:p>
        </p:txBody>
      </p:sp>
      <p:pic>
        <p:nvPicPr>
          <p:cNvPr id="10" name="Picture 6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60A086CF-9944-FECB-EA99-08B221299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7" r="2919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331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1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FA67D5-301E-1DBF-ACC7-4B5D8DCD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77154"/>
              </p:ext>
            </p:extLst>
          </p:nvPr>
        </p:nvGraphicFramePr>
        <p:xfrm>
          <a:off x="302112" y="2924892"/>
          <a:ext cx="6111874" cy="174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612">
                  <a:extLst>
                    <a:ext uri="{9D8B030D-6E8A-4147-A177-3AD203B41FA5}">
                      <a16:colId xmlns:a16="http://schemas.microsoft.com/office/drawing/2014/main" val="2063516390"/>
                    </a:ext>
                  </a:extLst>
                </a:gridCol>
                <a:gridCol w="1527612">
                  <a:extLst>
                    <a:ext uri="{9D8B030D-6E8A-4147-A177-3AD203B41FA5}">
                      <a16:colId xmlns:a16="http://schemas.microsoft.com/office/drawing/2014/main" val="3254637763"/>
                    </a:ext>
                  </a:extLst>
                </a:gridCol>
                <a:gridCol w="1528325">
                  <a:extLst>
                    <a:ext uri="{9D8B030D-6E8A-4147-A177-3AD203B41FA5}">
                      <a16:colId xmlns:a16="http://schemas.microsoft.com/office/drawing/2014/main" val="725484207"/>
                    </a:ext>
                  </a:extLst>
                </a:gridCol>
                <a:gridCol w="1528325">
                  <a:extLst>
                    <a:ext uri="{9D8B030D-6E8A-4147-A177-3AD203B41FA5}">
                      <a16:colId xmlns:a16="http://schemas.microsoft.com/office/drawing/2014/main" val="715607686"/>
                    </a:ext>
                  </a:extLst>
                </a:gridCol>
              </a:tblGrid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Patient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Patient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Blood Pressure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Cholesterol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57898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Dag </a:t>
                      </a:r>
                      <a:r>
                        <a:rPr lang="en-US" sz="1400" dirty="0" err="1">
                          <a:effectLst/>
                        </a:rPr>
                        <a:t>Haakonsson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417564"/>
                  </a:ext>
                </a:extLst>
              </a:tr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Emanuel Rolvsson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481684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Ina Holt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272628"/>
                  </a:ext>
                </a:extLst>
              </a:tr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Gerhard Antonsen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02303"/>
                  </a:ext>
                </a:extLst>
              </a:tr>
              <a:tr h="287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Pal Vollan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22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6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240</Words>
  <Application>Microsoft Office PowerPoint</Application>
  <PresentationFormat>Widescreen</PresentationFormat>
  <Paragraphs>68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 this one individually</vt:lpstr>
      <vt:lpstr>Independent &amp; Dependent Variables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&amp; Dependent Variables</dc:title>
  <dc:creator>Class, Caleb</dc:creator>
  <cp:lastModifiedBy>Class, Caleb</cp:lastModifiedBy>
  <cp:revision>2</cp:revision>
  <dcterms:created xsi:type="dcterms:W3CDTF">2022-08-25T13:48:47Z</dcterms:created>
  <dcterms:modified xsi:type="dcterms:W3CDTF">2023-05-03T17:37:35Z</dcterms:modified>
</cp:coreProperties>
</file>