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8ED3EFC-9611-4EDC-BFBE-574DB90E15A4}" type="datetimeFigureOut">
              <a:rPr lang="en-US" smtClean="0"/>
              <a:t>8/7/2020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4A06A8C-056E-4872-8AFB-43AF451A4A0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06151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D3EFC-9611-4EDC-BFBE-574DB90E15A4}"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06A8C-056E-4872-8AFB-43AF451A4A00}" type="slidenum">
              <a:rPr lang="en-US" smtClean="0"/>
              <a:t>‹#›</a:t>
            </a:fld>
            <a:endParaRPr lang="en-US"/>
          </a:p>
        </p:txBody>
      </p:sp>
    </p:spTree>
    <p:extLst>
      <p:ext uri="{BB962C8B-B14F-4D97-AF65-F5344CB8AC3E}">
        <p14:creationId xmlns:p14="http://schemas.microsoft.com/office/powerpoint/2010/main" val="134637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D3EFC-9611-4EDC-BFBE-574DB90E15A4}"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06A8C-056E-4872-8AFB-43AF451A4A00}" type="slidenum">
              <a:rPr lang="en-US" smtClean="0"/>
              <a:t>‹#›</a:t>
            </a:fld>
            <a:endParaRPr lang="en-US"/>
          </a:p>
        </p:txBody>
      </p:sp>
    </p:spTree>
    <p:extLst>
      <p:ext uri="{BB962C8B-B14F-4D97-AF65-F5344CB8AC3E}">
        <p14:creationId xmlns:p14="http://schemas.microsoft.com/office/powerpoint/2010/main" val="398967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D3EFC-9611-4EDC-BFBE-574DB90E15A4}"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06A8C-056E-4872-8AFB-43AF451A4A00}" type="slidenum">
              <a:rPr lang="en-US" smtClean="0"/>
              <a:t>‹#›</a:t>
            </a:fld>
            <a:endParaRPr lang="en-US"/>
          </a:p>
        </p:txBody>
      </p:sp>
    </p:spTree>
    <p:extLst>
      <p:ext uri="{BB962C8B-B14F-4D97-AF65-F5344CB8AC3E}">
        <p14:creationId xmlns:p14="http://schemas.microsoft.com/office/powerpoint/2010/main" val="347507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D3EFC-9611-4EDC-BFBE-574DB90E15A4}"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06A8C-056E-4872-8AFB-43AF451A4A0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862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D3EFC-9611-4EDC-BFBE-574DB90E15A4}"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06A8C-056E-4872-8AFB-43AF451A4A00}" type="slidenum">
              <a:rPr lang="en-US" smtClean="0"/>
              <a:t>‹#›</a:t>
            </a:fld>
            <a:endParaRPr lang="en-US"/>
          </a:p>
        </p:txBody>
      </p:sp>
    </p:spTree>
    <p:extLst>
      <p:ext uri="{BB962C8B-B14F-4D97-AF65-F5344CB8AC3E}">
        <p14:creationId xmlns:p14="http://schemas.microsoft.com/office/powerpoint/2010/main" val="354677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D3EFC-9611-4EDC-BFBE-574DB90E15A4}" type="datetimeFigureOut">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A06A8C-056E-4872-8AFB-43AF451A4A00}" type="slidenum">
              <a:rPr lang="en-US" smtClean="0"/>
              <a:t>‹#›</a:t>
            </a:fld>
            <a:endParaRPr lang="en-US"/>
          </a:p>
        </p:txBody>
      </p:sp>
    </p:spTree>
    <p:extLst>
      <p:ext uri="{BB962C8B-B14F-4D97-AF65-F5344CB8AC3E}">
        <p14:creationId xmlns:p14="http://schemas.microsoft.com/office/powerpoint/2010/main" val="3827052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ED3EFC-9611-4EDC-BFBE-574DB90E15A4}" type="datetimeFigureOut">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A06A8C-056E-4872-8AFB-43AF451A4A00}" type="slidenum">
              <a:rPr lang="en-US" smtClean="0"/>
              <a:t>‹#›</a:t>
            </a:fld>
            <a:endParaRPr lang="en-US"/>
          </a:p>
        </p:txBody>
      </p:sp>
    </p:spTree>
    <p:extLst>
      <p:ext uri="{BB962C8B-B14F-4D97-AF65-F5344CB8AC3E}">
        <p14:creationId xmlns:p14="http://schemas.microsoft.com/office/powerpoint/2010/main" val="317918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D3EFC-9611-4EDC-BFBE-574DB90E15A4}" type="datetimeFigureOut">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A06A8C-056E-4872-8AFB-43AF451A4A00}" type="slidenum">
              <a:rPr lang="en-US" smtClean="0"/>
              <a:t>‹#›</a:t>
            </a:fld>
            <a:endParaRPr lang="en-US"/>
          </a:p>
        </p:txBody>
      </p:sp>
    </p:spTree>
    <p:extLst>
      <p:ext uri="{BB962C8B-B14F-4D97-AF65-F5344CB8AC3E}">
        <p14:creationId xmlns:p14="http://schemas.microsoft.com/office/powerpoint/2010/main" val="99180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D3EFC-9611-4EDC-BFBE-574DB90E15A4}"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06A8C-056E-4872-8AFB-43AF451A4A00}" type="slidenum">
              <a:rPr lang="en-US" smtClean="0"/>
              <a:t>‹#›</a:t>
            </a:fld>
            <a:endParaRPr lang="en-US"/>
          </a:p>
        </p:txBody>
      </p:sp>
    </p:spTree>
    <p:extLst>
      <p:ext uri="{BB962C8B-B14F-4D97-AF65-F5344CB8AC3E}">
        <p14:creationId xmlns:p14="http://schemas.microsoft.com/office/powerpoint/2010/main" val="81736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D3EFC-9611-4EDC-BFBE-574DB90E15A4}"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06A8C-056E-4872-8AFB-43AF451A4A00}" type="slidenum">
              <a:rPr lang="en-US" smtClean="0"/>
              <a:t>‹#›</a:t>
            </a:fld>
            <a:endParaRPr lang="en-US"/>
          </a:p>
        </p:txBody>
      </p:sp>
    </p:spTree>
    <p:extLst>
      <p:ext uri="{BB962C8B-B14F-4D97-AF65-F5344CB8AC3E}">
        <p14:creationId xmlns:p14="http://schemas.microsoft.com/office/powerpoint/2010/main" val="343816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8ED3EFC-9611-4EDC-BFBE-574DB90E15A4}" type="datetimeFigureOut">
              <a:rPr lang="en-US" smtClean="0"/>
              <a:t>8/7/2020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4A06A8C-056E-4872-8AFB-43AF451A4A00}" type="slidenum">
              <a:rPr lang="en-US" smtClean="0"/>
              <a:t>‹#›</a:t>
            </a:fld>
            <a:endParaRPr lang="en-US"/>
          </a:p>
        </p:txBody>
      </p:sp>
    </p:spTree>
    <p:extLst>
      <p:ext uri="{BB962C8B-B14F-4D97-AF65-F5344CB8AC3E}">
        <p14:creationId xmlns:p14="http://schemas.microsoft.com/office/powerpoint/2010/main" val="308901076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8F3C-4EB1-4202-B317-5D9B967715A3}"/>
              </a:ext>
            </a:extLst>
          </p:cNvPr>
          <p:cNvSpPr>
            <a:spLocks noGrp="1"/>
          </p:cNvSpPr>
          <p:nvPr>
            <p:ph type="ctrTitle"/>
          </p:nvPr>
        </p:nvSpPr>
        <p:spPr/>
        <p:txBody>
          <a:bodyPr/>
          <a:lstStyle/>
          <a:p>
            <a:r>
              <a:rPr lang="en-US" dirty="0"/>
              <a:t>DSC 530 Final Project</a:t>
            </a:r>
          </a:p>
        </p:txBody>
      </p:sp>
      <p:sp>
        <p:nvSpPr>
          <p:cNvPr id="3" name="Subtitle 2">
            <a:extLst>
              <a:ext uri="{FF2B5EF4-FFF2-40B4-BE49-F238E27FC236}">
                <a16:creationId xmlns:a16="http://schemas.microsoft.com/office/drawing/2014/main" id="{40DBFD13-CD68-40CA-9583-7B49BF6405AD}"/>
              </a:ext>
            </a:extLst>
          </p:cNvPr>
          <p:cNvSpPr>
            <a:spLocks noGrp="1"/>
          </p:cNvSpPr>
          <p:nvPr>
            <p:ph type="subTitle" idx="1"/>
          </p:nvPr>
        </p:nvSpPr>
        <p:spPr/>
        <p:txBody>
          <a:bodyPr/>
          <a:lstStyle/>
          <a:p>
            <a:r>
              <a:rPr lang="en-US" dirty="0"/>
              <a:t>Caleb Corpuz </a:t>
            </a:r>
          </a:p>
          <a:p>
            <a:r>
              <a:rPr lang="en-US" dirty="0"/>
              <a:t>2020</a:t>
            </a:r>
          </a:p>
          <a:p>
            <a:endParaRPr lang="en-US" dirty="0"/>
          </a:p>
        </p:txBody>
      </p:sp>
    </p:spTree>
    <p:extLst>
      <p:ext uri="{BB962C8B-B14F-4D97-AF65-F5344CB8AC3E}">
        <p14:creationId xmlns:p14="http://schemas.microsoft.com/office/powerpoint/2010/main" val="33999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D787-54A0-4188-9834-DB4CF464F8A3}"/>
              </a:ext>
            </a:extLst>
          </p:cNvPr>
          <p:cNvSpPr>
            <a:spLocks noGrp="1"/>
          </p:cNvSpPr>
          <p:nvPr>
            <p:ph type="title"/>
          </p:nvPr>
        </p:nvSpPr>
        <p:spPr/>
        <p:txBody>
          <a:bodyPr/>
          <a:lstStyle/>
          <a:p>
            <a:r>
              <a:rPr lang="en-US" dirty="0"/>
              <a:t>CDF for </a:t>
            </a:r>
            <a:r>
              <a:rPr lang="en-US" dirty="0" err="1"/>
              <a:t>avg_SIG_STR_pct</a:t>
            </a:r>
            <a:endParaRPr lang="en-US" dirty="0"/>
          </a:p>
        </p:txBody>
      </p:sp>
      <p:pic>
        <p:nvPicPr>
          <p:cNvPr id="4" name="Content Placeholder 3">
            <a:extLst>
              <a:ext uri="{FF2B5EF4-FFF2-40B4-BE49-F238E27FC236}">
                <a16:creationId xmlns:a16="http://schemas.microsoft.com/office/drawing/2014/main" id="{EE121FAC-6721-4066-84DA-1DF6BAE57E2B}"/>
              </a:ext>
            </a:extLst>
          </p:cNvPr>
          <p:cNvPicPr>
            <a:picLocks noGrp="1" noChangeAspect="1"/>
          </p:cNvPicPr>
          <p:nvPr>
            <p:ph idx="1"/>
          </p:nvPr>
        </p:nvPicPr>
        <p:blipFill>
          <a:blip r:embed="rId2"/>
          <a:stretch>
            <a:fillRect/>
          </a:stretch>
        </p:blipFill>
        <p:spPr>
          <a:xfrm>
            <a:off x="418984" y="1584660"/>
            <a:ext cx="7307420" cy="4126329"/>
          </a:xfrm>
          <a:prstGeom prst="rect">
            <a:avLst/>
          </a:prstGeom>
        </p:spPr>
      </p:pic>
      <p:sp>
        <p:nvSpPr>
          <p:cNvPr id="6" name="TextBox 5">
            <a:extLst>
              <a:ext uri="{FF2B5EF4-FFF2-40B4-BE49-F238E27FC236}">
                <a16:creationId xmlns:a16="http://schemas.microsoft.com/office/drawing/2014/main" id="{F7EAA78E-EACE-40CE-BDDB-A692A02DADB1}"/>
              </a:ext>
            </a:extLst>
          </p:cNvPr>
          <p:cNvSpPr txBox="1"/>
          <p:nvPr/>
        </p:nvSpPr>
        <p:spPr>
          <a:xfrm>
            <a:off x="1024694" y="5710989"/>
            <a:ext cx="6096000" cy="369332"/>
          </a:xfrm>
          <a:prstGeom prst="rect">
            <a:avLst/>
          </a:prstGeom>
          <a:noFill/>
        </p:spPr>
        <p:txBody>
          <a:bodyPr wrap="square">
            <a:spAutoFit/>
          </a:bodyPr>
          <a:lstStyle/>
          <a:p>
            <a:r>
              <a:rPr lang="en-US" dirty="0"/>
              <a:t>This shows that the variable is normally distributed</a:t>
            </a:r>
          </a:p>
        </p:txBody>
      </p:sp>
    </p:spTree>
    <p:extLst>
      <p:ext uri="{BB962C8B-B14F-4D97-AF65-F5344CB8AC3E}">
        <p14:creationId xmlns:p14="http://schemas.microsoft.com/office/powerpoint/2010/main" val="197032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F3E8-FD8F-410D-9100-CAF0242527D7}"/>
              </a:ext>
            </a:extLst>
          </p:cNvPr>
          <p:cNvSpPr>
            <a:spLocks noGrp="1"/>
          </p:cNvSpPr>
          <p:nvPr>
            <p:ph type="title"/>
          </p:nvPr>
        </p:nvSpPr>
        <p:spPr/>
        <p:txBody>
          <a:bodyPr/>
          <a:lstStyle/>
          <a:p>
            <a:r>
              <a:rPr lang="en-US" dirty="0" err="1"/>
              <a:t>avg_SIG_STR_landed</a:t>
            </a:r>
            <a:r>
              <a:rPr lang="en-US" dirty="0"/>
              <a:t> and </a:t>
            </a:r>
            <a:r>
              <a:rPr lang="en-US" dirty="0" err="1"/>
              <a:t>avg_TD_landed</a:t>
            </a:r>
            <a:endParaRPr lang="en-US" dirty="0"/>
          </a:p>
        </p:txBody>
      </p:sp>
      <p:pic>
        <p:nvPicPr>
          <p:cNvPr id="4" name="Content Placeholder 3">
            <a:extLst>
              <a:ext uri="{FF2B5EF4-FFF2-40B4-BE49-F238E27FC236}">
                <a16:creationId xmlns:a16="http://schemas.microsoft.com/office/drawing/2014/main" id="{9BC7A7A5-42FC-417D-B77E-25729C633989}"/>
              </a:ext>
            </a:extLst>
          </p:cNvPr>
          <p:cNvPicPr>
            <a:picLocks noGrp="1" noChangeAspect="1"/>
          </p:cNvPicPr>
          <p:nvPr>
            <p:ph idx="1"/>
          </p:nvPr>
        </p:nvPicPr>
        <p:blipFill>
          <a:blip r:embed="rId2"/>
          <a:stretch>
            <a:fillRect/>
          </a:stretch>
        </p:blipFill>
        <p:spPr>
          <a:xfrm>
            <a:off x="718385" y="1690688"/>
            <a:ext cx="6419698" cy="4228849"/>
          </a:xfrm>
          <a:prstGeom prst="rect">
            <a:avLst/>
          </a:prstGeom>
        </p:spPr>
      </p:pic>
      <p:sp>
        <p:nvSpPr>
          <p:cNvPr id="6" name="TextBox 5">
            <a:extLst>
              <a:ext uri="{FF2B5EF4-FFF2-40B4-BE49-F238E27FC236}">
                <a16:creationId xmlns:a16="http://schemas.microsoft.com/office/drawing/2014/main" id="{034B3778-61C8-440B-98BB-206E114BD5E2}"/>
              </a:ext>
            </a:extLst>
          </p:cNvPr>
          <p:cNvSpPr txBox="1"/>
          <p:nvPr/>
        </p:nvSpPr>
        <p:spPr>
          <a:xfrm>
            <a:off x="7138083" y="1690688"/>
            <a:ext cx="4350921" cy="923330"/>
          </a:xfrm>
          <a:prstGeom prst="rect">
            <a:avLst/>
          </a:prstGeom>
          <a:noFill/>
        </p:spPr>
        <p:txBody>
          <a:bodyPr wrap="square">
            <a:spAutoFit/>
          </a:bodyPr>
          <a:lstStyle/>
          <a:p>
            <a:r>
              <a:rPr lang="en-US" dirty="0"/>
              <a:t>The Pearson correlation coefficient is 0.03651250484035231 meaning it has a very small positive correlation.</a:t>
            </a:r>
          </a:p>
        </p:txBody>
      </p:sp>
    </p:spTree>
    <p:extLst>
      <p:ext uri="{BB962C8B-B14F-4D97-AF65-F5344CB8AC3E}">
        <p14:creationId xmlns:p14="http://schemas.microsoft.com/office/powerpoint/2010/main" val="390910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2963-26E0-4903-8293-AA3C72CE3D60}"/>
              </a:ext>
            </a:extLst>
          </p:cNvPr>
          <p:cNvSpPr>
            <a:spLocks noGrp="1"/>
          </p:cNvSpPr>
          <p:nvPr>
            <p:ph type="title"/>
          </p:nvPr>
        </p:nvSpPr>
        <p:spPr/>
        <p:txBody>
          <a:bodyPr/>
          <a:lstStyle/>
          <a:p>
            <a:r>
              <a:rPr lang="en-US" dirty="0" err="1"/>
              <a:t>avg_SIG_STR_pct</a:t>
            </a:r>
            <a:r>
              <a:rPr lang="en-US" dirty="0"/>
              <a:t> and </a:t>
            </a:r>
            <a:r>
              <a:rPr lang="en-US" dirty="0" err="1"/>
              <a:t>avg_TD_pct</a:t>
            </a:r>
            <a:endParaRPr lang="en-US" dirty="0"/>
          </a:p>
        </p:txBody>
      </p:sp>
      <p:pic>
        <p:nvPicPr>
          <p:cNvPr id="4" name="Content Placeholder 3">
            <a:extLst>
              <a:ext uri="{FF2B5EF4-FFF2-40B4-BE49-F238E27FC236}">
                <a16:creationId xmlns:a16="http://schemas.microsoft.com/office/drawing/2014/main" id="{593C90CA-9E78-4FC1-9214-6C1CEF769BF9}"/>
              </a:ext>
            </a:extLst>
          </p:cNvPr>
          <p:cNvPicPr>
            <a:picLocks noGrp="1" noChangeAspect="1"/>
          </p:cNvPicPr>
          <p:nvPr>
            <p:ph idx="1"/>
          </p:nvPr>
        </p:nvPicPr>
        <p:blipFill>
          <a:blip r:embed="rId2"/>
          <a:stretch>
            <a:fillRect/>
          </a:stretch>
        </p:blipFill>
        <p:spPr>
          <a:xfrm>
            <a:off x="681538" y="2120357"/>
            <a:ext cx="5948872" cy="3767096"/>
          </a:xfrm>
          <a:prstGeom prst="rect">
            <a:avLst/>
          </a:prstGeom>
        </p:spPr>
      </p:pic>
      <p:sp>
        <p:nvSpPr>
          <p:cNvPr id="6" name="TextBox 5">
            <a:extLst>
              <a:ext uri="{FF2B5EF4-FFF2-40B4-BE49-F238E27FC236}">
                <a16:creationId xmlns:a16="http://schemas.microsoft.com/office/drawing/2014/main" id="{5971E2F3-5779-4DBA-A03F-C9828846507D}"/>
              </a:ext>
            </a:extLst>
          </p:cNvPr>
          <p:cNvSpPr txBox="1"/>
          <p:nvPr/>
        </p:nvSpPr>
        <p:spPr>
          <a:xfrm rot="10800000" flipV="1">
            <a:off x="6806873" y="2120357"/>
            <a:ext cx="3930316" cy="923330"/>
          </a:xfrm>
          <a:prstGeom prst="rect">
            <a:avLst/>
          </a:prstGeom>
          <a:noFill/>
        </p:spPr>
        <p:txBody>
          <a:bodyPr wrap="square">
            <a:spAutoFit/>
          </a:bodyPr>
          <a:lstStyle/>
          <a:p>
            <a:r>
              <a:rPr lang="en-US" dirty="0"/>
              <a:t>The Pearson correlation coefficient is 0.16668533445617667 meaning there is a small positive correlation.</a:t>
            </a:r>
          </a:p>
        </p:txBody>
      </p:sp>
    </p:spTree>
    <p:extLst>
      <p:ext uri="{BB962C8B-B14F-4D97-AF65-F5344CB8AC3E}">
        <p14:creationId xmlns:p14="http://schemas.microsoft.com/office/powerpoint/2010/main" val="386905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F187-E79D-4CDA-8D0A-64716AE4F8BA}"/>
              </a:ext>
            </a:extLst>
          </p:cNvPr>
          <p:cNvSpPr>
            <a:spLocks noGrp="1"/>
          </p:cNvSpPr>
          <p:nvPr>
            <p:ph type="ctrTitle"/>
          </p:nvPr>
        </p:nvSpPr>
        <p:spPr/>
        <p:txBody>
          <a:bodyPr/>
          <a:lstStyle/>
          <a:p>
            <a:r>
              <a:rPr lang="en-US" dirty="0"/>
              <a:t>Addressing the Statistical Question</a:t>
            </a:r>
          </a:p>
        </p:txBody>
      </p:sp>
      <p:sp>
        <p:nvSpPr>
          <p:cNvPr id="3" name="Subtitle 2">
            <a:extLst>
              <a:ext uri="{FF2B5EF4-FFF2-40B4-BE49-F238E27FC236}">
                <a16:creationId xmlns:a16="http://schemas.microsoft.com/office/drawing/2014/main" id="{FE9AABC8-82B1-46A8-880B-F73B122B0F8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6171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B99B-6594-40C3-968D-B81BF0E364E3}"/>
              </a:ext>
            </a:extLst>
          </p:cNvPr>
          <p:cNvSpPr>
            <a:spLocks noGrp="1"/>
          </p:cNvSpPr>
          <p:nvPr>
            <p:ph type="title"/>
          </p:nvPr>
        </p:nvSpPr>
        <p:spPr/>
        <p:txBody>
          <a:bodyPr/>
          <a:lstStyle/>
          <a:p>
            <a:r>
              <a:rPr lang="en-US" dirty="0"/>
              <a:t>Statistical Question		</a:t>
            </a:r>
          </a:p>
        </p:txBody>
      </p:sp>
      <p:sp>
        <p:nvSpPr>
          <p:cNvPr id="3" name="Content Placeholder 2">
            <a:extLst>
              <a:ext uri="{FF2B5EF4-FFF2-40B4-BE49-F238E27FC236}">
                <a16:creationId xmlns:a16="http://schemas.microsoft.com/office/drawing/2014/main" id="{D2D8F611-89B3-490B-B77C-2C0B43481985}"/>
              </a:ext>
            </a:extLst>
          </p:cNvPr>
          <p:cNvSpPr>
            <a:spLocks noGrp="1"/>
          </p:cNvSpPr>
          <p:nvPr>
            <p:ph idx="1"/>
          </p:nvPr>
        </p:nvSpPr>
        <p:spPr/>
        <p:txBody>
          <a:bodyPr/>
          <a:lstStyle/>
          <a:p>
            <a:pPr marL="0" indent="0">
              <a:buNone/>
            </a:pPr>
            <a:r>
              <a:rPr lang="en-US" dirty="0"/>
              <a:t>To revisit the hypothesis, there is a negative correlation between fighting styles. For example, if a fighter strikes more then they will have less takedowns or submissions.</a:t>
            </a:r>
          </a:p>
        </p:txBody>
      </p:sp>
    </p:spTree>
    <p:extLst>
      <p:ext uri="{BB962C8B-B14F-4D97-AF65-F5344CB8AC3E}">
        <p14:creationId xmlns:p14="http://schemas.microsoft.com/office/powerpoint/2010/main" val="151596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BD2D-8B50-46B4-9F03-8E40AC6F17F4}"/>
              </a:ext>
            </a:extLst>
          </p:cNvPr>
          <p:cNvSpPr>
            <a:spLocks noGrp="1"/>
          </p:cNvSpPr>
          <p:nvPr>
            <p:ph type="title"/>
          </p:nvPr>
        </p:nvSpPr>
        <p:spPr>
          <a:xfrm>
            <a:off x="679508" y="365125"/>
            <a:ext cx="10674292" cy="1325563"/>
          </a:xfrm>
        </p:spPr>
        <p:txBody>
          <a:bodyPr/>
          <a:lstStyle/>
          <a:p>
            <a:r>
              <a:rPr lang="en-US" dirty="0"/>
              <a:t>Linear Regression and Hypothesis Conclusion	</a:t>
            </a:r>
          </a:p>
        </p:txBody>
      </p:sp>
      <p:pic>
        <p:nvPicPr>
          <p:cNvPr id="13" name="Content Placeholder 12">
            <a:extLst>
              <a:ext uri="{FF2B5EF4-FFF2-40B4-BE49-F238E27FC236}">
                <a16:creationId xmlns:a16="http://schemas.microsoft.com/office/drawing/2014/main" id="{0046622B-2FC5-47D8-AB4E-9B0F7ADD9048}"/>
              </a:ext>
            </a:extLst>
          </p:cNvPr>
          <p:cNvPicPr>
            <a:picLocks noGrp="1" noChangeAspect="1"/>
          </p:cNvPicPr>
          <p:nvPr>
            <p:ph idx="1"/>
          </p:nvPr>
        </p:nvPicPr>
        <p:blipFill>
          <a:blip r:embed="rId2"/>
          <a:stretch>
            <a:fillRect/>
          </a:stretch>
        </p:blipFill>
        <p:spPr>
          <a:xfrm>
            <a:off x="838200" y="1690688"/>
            <a:ext cx="4858423" cy="4351338"/>
          </a:xfrm>
          <a:prstGeom prst="rect">
            <a:avLst/>
          </a:prstGeom>
        </p:spPr>
      </p:pic>
      <p:sp>
        <p:nvSpPr>
          <p:cNvPr id="9" name="TextBox 8">
            <a:extLst>
              <a:ext uri="{FF2B5EF4-FFF2-40B4-BE49-F238E27FC236}">
                <a16:creationId xmlns:a16="http://schemas.microsoft.com/office/drawing/2014/main" id="{B42A5272-0ED0-49F0-B5D0-8D03CF7F2CFB}"/>
              </a:ext>
            </a:extLst>
          </p:cNvPr>
          <p:cNvSpPr txBox="1"/>
          <p:nvPr/>
        </p:nvSpPr>
        <p:spPr>
          <a:xfrm>
            <a:off x="6683828" y="1690688"/>
            <a:ext cx="3682767" cy="3970318"/>
          </a:xfrm>
          <a:prstGeom prst="rect">
            <a:avLst/>
          </a:prstGeom>
          <a:noFill/>
        </p:spPr>
        <p:txBody>
          <a:bodyPr wrap="square" rtlCol="0">
            <a:spAutoFit/>
          </a:bodyPr>
          <a:lstStyle/>
          <a:p>
            <a:r>
              <a:rPr lang="en-US" dirty="0"/>
              <a:t>The beta values show that when significant strikes landed increases by 1,  takedowns landed increases by 0.65. One explanation for this could be that when a fighter gets hit with more significant punches, they become more vulnerable to takedowns. I initially thought that there would be a negative correlation because I assumed that if you were able to land more significant strikes then you would stick with that fighting style rather than go for a takedown.</a:t>
            </a:r>
          </a:p>
        </p:txBody>
      </p:sp>
    </p:spTree>
    <p:extLst>
      <p:ext uri="{BB962C8B-B14F-4D97-AF65-F5344CB8AC3E}">
        <p14:creationId xmlns:p14="http://schemas.microsoft.com/office/powerpoint/2010/main" val="110259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F5EA-3B24-4671-B121-B3C63B32E225}"/>
              </a:ext>
            </a:extLst>
          </p:cNvPr>
          <p:cNvSpPr>
            <a:spLocks noGrp="1"/>
          </p:cNvSpPr>
          <p:nvPr>
            <p:ph type="title"/>
          </p:nvPr>
        </p:nvSpPr>
        <p:spPr/>
        <p:txBody>
          <a:bodyPr/>
          <a:lstStyle/>
          <a:p>
            <a:r>
              <a:rPr lang="en-US" dirty="0"/>
              <a:t>Statistical Question		</a:t>
            </a:r>
          </a:p>
        </p:txBody>
      </p:sp>
      <p:sp>
        <p:nvSpPr>
          <p:cNvPr id="3" name="Content Placeholder 2">
            <a:extLst>
              <a:ext uri="{FF2B5EF4-FFF2-40B4-BE49-F238E27FC236}">
                <a16:creationId xmlns:a16="http://schemas.microsoft.com/office/drawing/2014/main" id="{7D6707C9-EB9A-4C4F-94BB-3B0DE351F1BA}"/>
              </a:ext>
            </a:extLst>
          </p:cNvPr>
          <p:cNvSpPr>
            <a:spLocks noGrp="1"/>
          </p:cNvSpPr>
          <p:nvPr>
            <p:ph idx="1"/>
          </p:nvPr>
        </p:nvSpPr>
        <p:spPr/>
        <p:txBody>
          <a:bodyPr/>
          <a:lstStyle/>
          <a:p>
            <a:pPr marL="0" indent="0">
              <a:buNone/>
            </a:pPr>
            <a:r>
              <a:rPr lang="en-US" dirty="0"/>
              <a:t>The question that I want to answer is how does the different fighting styles relate to each other. My hypothesis is that there would be a negative correlation between fighting styles. For example, if a fighter strikes more then they will have less takedowns or submissions.</a:t>
            </a:r>
          </a:p>
        </p:txBody>
      </p:sp>
    </p:spTree>
    <p:extLst>
      <p:ext uri="{BB962C8B-B14F-4D97-AF65-F5344CB8AC3E}">
        <p14:creationId xmlns:p14="http://schemas.microsoft.com/office/powerpoint/2010/main" val="135203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8922-BB06-4A79-9B39-BB9240B411E4}"/>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5B9AA931-CA04-4577-88C9-9DB3B6A4BD28}"/>
              </a:ext>
            </a:extLst>
          </p:cNvPr>
          <p:cNvSpPr>
            <a:spLocks noGrp="1"/>
          </p:cNvSpPr>
          <p:nvPr>
            <p:ph idx="1"/>
          </p:nvPr>
        </p:nvSpPr>
        <p:spPr/>
        <p:txBody>
          <a:bodyPr>
            <a:normAutofit fontScale="92500" lnSpcReduction="20000"/>
          </a:bodyPr>
          <a:lstStyle/>
          <a:p>
            <a:r>
              <a:rPr lang="en-US" sz="1900" dirty="0" err="1"/>
              <a:t>avg_SIG_STR_landed</a:t>
            </a:r>
            <a:endParaRPr lang="en-US" sz="1900" dirty="0"/>
          </a:p>
          <a:p>
            <a:pPr lvl="1"/>
            <a:r>
              <a:rPr lang="en-US" sz="1900" dirty="0">
                <a:effectLst/>
                <a:ea typeface="Calibri" panose="020F0502020204030204" pitchFamily="34" charset="0"/>
                <a:cs typeface="Times New Roman" panose="02020603050405020304" pitchFamily="18" charset="0"/>
              </a:rPr>
              <a:t>Double variable. Represents s</a:t>
            </a:r>
            <a:r>
              <a:rPr lang="en-US" sz="1900" dirty="0">
                <a:solidFill>
                  <a:srgbClr val="000000"/>
                </a:solidFill>
                <a:effectLst/>
                <a:ea typeface="Calibri" panose="020F0502020204030204" pitchFamily="34" charset="0"/>
                <a:cs typeface="Times New Roman" panose="02020603050405020304" pitchFamily="18" charset="0"/>
              </a:rPr>
              <a:t>ignificant strikes landed per minute</a:t>
            </a:r>
            <a:endParaRPr lang="en-US" sz="1900" dirty="0"/>
          </a:p>
          <a:p>
            <a:r>
              <a:rPr lang="en-US" sz="1900" dirty="0" err="1"/>
              <a:t>avg_SIG_STR_pct</a:t>
            </a:r>
            <a:endParaRPr lang="en-US" sz="1900" dirty="0"/>
          </a:p>
          <a:p>
            <a:pPr lvl="1"/>
            <a:r>
              <a:rPr lang="en-US" sz="1900" dirty="0">
                <a:effectLst/>
                <a:ea typeface="Calibri" panose="020F0502020204030204" pitchFamily="34" charset="0"/>
                <a:cs typeface="Times New Roman" panose="02020603050405020304" pitchFamily="18" charset="0"/>
              </a:rPr>
              <a:t>Double</a:t>
            </a:r>
            <a:r>
              <a:rPr lang="en-US" sz="1900" dirty="0">
                <a:solidFill>
                  <a:srgbClr val="000000"/>
                </a:solidFill>
                <a:effectLst/>
                <a:ea typeface="Calibri" panose="020F0502020204030204" pitchFamily="34" charset="0"/>
                <a:cs typeface="Times New Roman" panose="02020603050405020304" pitchFamily="18" charset="0"/>
              </a:rPr>
              <a:t> variable. Represents significant striking accuracy</a:t>
            </a:r>
            <a:endParaRPr lang="en-US" sz="1900" dirty="0"/>
          </a:p>
          <a:p>
            <a:r>
              <a:rPr lang="en-US" sz="1900" dirty="0" err="1"/>
              <a:t>avg_TD_landed</a:t>
            </a:r>
            <a:endParaRPr lang="en-US" sz="1900" dirty="0"/>
          </a:p>
          <a:p>
            <a:pPr lvl="1"/>
            <a:r>
              <a:rPr lang="en-US" sz="1900" dirty="0">
                <a:effectLst/>
                <a:ea typeface="Calibri" panose="020F0502020204030204" pitchFamily="34" charset="0"/>
                <a:cs typeface="Times New Roman" panose="02020603050405020304" pitchFamily="18" charset="0"/>
              </a:rPr>
              <a:t>Double variable. Represents </a:t>
            </a:r>
            <a:r>
              <a:rPr lang="en-US" sz="1900" dirty="0">
                <a:solidFill>
                  <a:srgbClr val="000000"/>
                </a:solidFill>
                <a:effectLst/>
                <a:ea typeface="Calibri" panose="020F0502020204030204" pitchFamily="34" charset="0"/>
                <a:cs typeface="Times New Roman" panose="02020603050405020304" pitchFamily="18" charset="0"/>
              </a:rPr>
              <a:t>average takedowns landed per 15 minutes</a:t>
            </a:r>
            <a:endParaRPr lang="en-US" sz="1900" dirty="0"/>
          </a:p>
          <a:p>
            <a:r>
              <a:rPr lang="en-US" sz="1900" dirty="0" err="1"/>
              <a:t>avg_TD_pct</a:t>
            </a:r>
            <a:endParaRPr lang="en-US" sz="1900" dirty="0"/>
          </a:p>
          <a:p>
            <a:pPr lvl="1"/>
            <a:r>
              <a:rPr lang="en-US" sz="1900" dirty="0">
                <a:effectLst/>
                <a:ea typeface="Calibri" panose="020F0502020204030204" pitchFamily="34" charset="0"/>
                <a:cs typeface="Times New Roman" panose="02020603050405020304" pitchFamily="18" charset="0"/>
              </a:rPr>
              <a:t>Double variable. Represents takedown accuracy</a:t>
            </a:r>
            <a:endParaRPr lang="en-US" sz="1900" dirty="0"/>
          </a:p>
          <a:p>
            <a:r>
              <a:rPr lang="en-US" sz="1900" dirty="0"/>
              <a:t>Winner</a:t>
            </a:r>
          </a:p>
          <a:p>
            <a:pPr lvl="1"/>
            <a:r>
              <a:rPr lang="en-US" sz="1900" dirty="0">
                <a:effectLst/>
                <a:ea typeface="Calibri" panose="020F0502020204030204" pitchFamily="34" charset="0"/>
                <a:cs typeface="Times New Roman" panose="02020603050405020304" pitchFamily="18" charset="0"/>
              </a:rPr>
              <a:t>Binary variable. Indicates whether or not the fighter won the fight</a:t>
            </a:r>
            <a:endParaRPr lang="en-US" sz="1900" dirty="0"/>
          </a:p>
          <a:p>
            <a:r>
              <a:rPr lang="en-US" sz="1900" dirty="0"/>
              <a:t>Corner</a:t>
            </a:r>
          </a:p>
          <a:p>
            <a:pPr lvl="1"/>
            <a:r>
              <a:rPr lang="en-US" sz="1900" dirty="0">
                <a:effectLst/>
                <a:ea typeface="Calibri" panose="020F0502020204030204" pitchFamily="34" charset="0"/>
                <a:cs typeface="Times New Roman" panose="02020603050405020304" pitchFamily="18" charset="0"/>
              </a:rPr>
              <a:t>String variable. Indicates which corner the fighter is fighting out of (red or blue).</a:t>
            </a:r>
            <a:endParaRPr lang="en-US" sz="1900" dirty="0"/>
          </a:p>
          <a:p>
            <a:pPr marL="0" indent="0">
              <a:buNone/>
            </a:pPr>
            <a:endParaRPr lang="en-US" dirty="0"/>
          </a:p>
        </p:txBody>
      </p:sp>
    </p:spTree>
    <p:extLst>
      <p:ext uri="{BB962C8B-B14F-4D97-AF65-F5344CB8AC3E}">
        <p14:creationId xmlns:p14="http://schemas.microsoft.com/office/powerpoint/2010/main" val="375935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96BC-ACB1-4235-ABD7-F9C1505E7B46}"/>
              </a:ext>
            </a:extLst>
          </p:cNvPr>
          <p:cNvSpPr>
            <a:spLocks noGrp="1"/>
          </p:cNvSpPr>
          <p:nvPr>
            <p:ph type="ctrTitle"/>
          </p:nvPr>
        </p:nvSpPr>
        <p:spPr/>
        <p:txBody>
          <a:bodyPr/>
          <a:lstStyle/>
          <a:p>
            <a:r>
              <a:rPr lang="en-US" dirty="0"/>
              <a:t>Variable Analysis</a:t>
            </a:r>
          </a:p>
        </p:txBody>
      </p:sp>
      <p:sp>
        <p:nvSpPr>
          <p:cNvPr id="3" name="Subtitle 2">
            <a:extLst>
              <a:ext uri="{FF2B5EF4-FFF2-40B4-BE49-F238E27FC236}">
                <a16:creationId xmlns:a16="http://schemas.microsoft.com/office/drawing/2014/main" id="{3602C465-2B34-4E13-BD17-9EB919D383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92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D745-A2A3-41E9-B198-17428A5FA990}"/>
              </a:ext>
            </a:extLst>
          </p:cNvPr>
          <p:cNvSpPr>
            <a:spLocks noGrp="1"/>
          </p:cNvSpPr>
          <p:nvPr>
            <p:ph type="title"/>
          </p:nvPr>
        </p:nvSpPr>
        <p:spPr/>
        <p:txBody>
          <a:bodyPr/>
          <a:lstStyle/>
          <a:p>
            <a:r>
              <a:rPr lang="en-US" dirty="0" err="1"/>
              <a:t>avg_SIG_STR_pct</a:t>
            </a:r>
            <a:r>
              <a:rPr lang="en-US" dirty="0"/>
              <a:t>	</a:t>
            </a:r>
          </a:p>
        </p:txBody>
      </p:sp>
      <p:pic>
        <p:nvPicPr>
          <p:cNvPr id="5" name="Content Placeholder 4">
            <a:extLst>
              <a:ext uri="{FF2B5EF4-FFF2-40B4-BE49-F238E27FC236}">
                <a16:creationId xmlns:a16="http://schemas.microsoft.com/office/drawing/2014/main" id="{C7BC87DA-626B-4336-AFF3-CFB1B1BEE69C}"/>
              </a:ext>
            </a:extLst>
          </p:cNvPr>
          <p:cNvPicPr>
            <a:picLocks noGrp="1" noChangeAspect="1"/>
          </p:cNvPicPr>
          <p:nvPr>
            <p:ph idx="1"/>
          </p:nvPr>
        </p:nvPicPr>
        <p:blipFill>
          <a:blip r:embed="rId2"/>
          <a:stretch>
            <a:fillRect/>
          </a:stretch>
        </p:blipFill>
        <p:spPr>
          <a:xfrm>
            <a:off x="241110" y="1758039"/>
            <a:ext cx="6709596" cy="3900555"/>
          </a:xfrm>
          <a:prstGeom prst="rect">
            <a:avLst/>
          </a:prstGeom>
        </p:spPr>
      </p:pic>
      <p:sp>
        <p:nvSpPr>
          <p:cNvPr id="7" name="TextBox 6">
            <a:extLst>
              <a:ext uri="{FF2B5EF4-FFF2-40B4-BE49-F238E27FC236}">
                <a16:creationId xmlns:a16="http://schemas.microsoft.com/office/drawing/2014/main" id="{AC20ACB0-6231-47AA-9606-35DDFADB70DE}"/>
              </a:ext>
            </a:extLst>
          </p:cNvPr>
          <p:cNvSpPr txBox="1"/>
          <p:nvPr/>
        </p:nvSpPr>
        <p:spPr>
          <a:xfrm>
            <a:off x="6739448" y="1454624"/>
            <a:ext cx="4215064" cy="3693319"/>
          </a:xfrm>
          <a:prstGeom prst="rect">
            <a:avLst/>
          </a:prstGeom>
          <a:noFill/>
        </p:spPr>
        <p:txBody>
          <a:bodyPr wrap="square">
            <a:spAutoFit/>
          </a:bodyPr>
          <a:lstStyle/>
          <a:p>
            <a:endParaRPr lang="en-US" dirty="0"/>
          </a:p>
          <a:p>
            <a:r>
              <a:rPr lang="en-US" dirty="0"/>
              <a:t>The average significant striking accuracy is 0.4501. The mode of the significant striking accuracy is 0.46. The spread of the significant striking accuracy is 0.0125. The extreme values, or outliers that we see show a significant striking accuracy of 0 and 100 %. In mixed martial arts this can make sense. A fighter may have a fighting style that favors take downs and submissions so they don’t throw any strikes or maybe the fighter only works on strikes leading to a 100% striking accuracy.</a:t>
            </a:r>
          </a:p>
        </p:txBody>
      </p:sp>
    </p:spTree>
    <p:extLst>
      <p:ext uri="{BB962C8B-B14F-4D97-AF65-F5344CB8AC3E}">
        <p14:creationId xmlns:p14="http://schemas.microsoft.com/office/powerpoint/2010/main" val="94604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B488-5E84-4473-A065-9E084E553807}"/>
              </a:ext>
            </a:extLst>
          </p:cNvPr>
          <p:cNvSpPr>
            <a:spLocks noGrp="1"/>
          </p:cNvSpPr>
          <p:nvPr>
            <p:ph type="title"/>
          </p:nvPr>
        </p:nvSpPr>
        <p:spPr>
          <a:xfrm>
            <a:off x="838200" y="315787"/>
            <a:ext cx="10515600" cy="1325563"/>
          </a:xfrm>
        </p:spPr>
        <p:txBody>
          <a:bodyPr/>
          <a:lstStyle/>
          <a:p>
            <a:r>
              <a:rPr lang="en-US" dirty="0" err="1"/>
              <a:t>avg_SIG_STR_landed</a:t>
            </a:r>
            <a:endParaRPr lang="en-US" dirty="0"/>
          </a:p>
        </p:txBody>
      </p:sp>
      <p:pic>
        <p:nvPicPr>
          <p:cNvPr id="4" name="Content Placeholder 3">
            <a:extLst>
              <a:ext uri="{FF2B5EF4-FFF2-40B4-BE49-F238E27FC236}">
                <a16:creationId xmlns:a16="http://schemas.microsoft.com/office/drawing/2014/main" id="{EAE1B3F4-CC47-4CEF-9F6A-A15A52CE9089}"/>
              </a:ext>
            </a:extLst>
          </p:cNvPr>
          <p:cNvPicPr>
            <a:picLocks noGrp="1" noChangeAspect="1"/>
          </p:cNvPicPr>
          <p:nvPr>
            <p:ph idx="1"/>
          </p:nvPr>
        </p:nvPicPr>
        <p:blipFill>
          <a:blip r:embed="rId2"/>
          <a:stretch>
            <a:fillRect/>
          </a:stretch>
        </p:blipFill>
        <p:spPr>
          <a:xfrm>
            <a:off x="387065" y="1787726"/>
            <a:ext cx="6186517" cy="3840993"/>
          </a:xfrm>
          <a:prstGeom prst="rect">
            <a:avLst/>
          </a:prstGeom>
        </p:spPr>
      </p:pic>
      <p:sp>
        <p:nvSpPr>
          <p:cNvPr id="6" name="TextBox 5">
            <a:extLst>
              <a:ext uri="{FF2B5EF4-FFF2-40B4-BE49-F238E27FC236}">
                <a16:creationId xmlns:a16="http://schemas.microsoft.com/office/drawing/2014/main" id="{1CC18D38-831C-40E6-A453-4F77CAFECF96}"/>
              </a:ext>
            </a:extLst>
          </p:cNvPr>
          <p:cNvSpPr txBox="1"/>
          <p:nvPr/>
        </p:nvSpPr>
        <p:spPr>
          <a:xfrm>
            <a:off x="6416546" y="1787726"/>
            <a:ext cx="4347411" cy="2308324"/>
          </a:xfrm>
          <a:prstGeom prst="rect">
            <a:avLst/>
          </a:prstGeom>
          <a:noFill/>
        </p:spPr>
        <p:txBody>
          <a:bodyPr wrap="square">
            <a:spAutoFit/>
          </a:bodyPr>
          <a:lstStyle/>
          <a:p>
            <a:r>
              <a:rPr lang="en-US" dirty="0"/>
              <a:t>The average significant strikes landed 30.5637. The mode of the significant strikes landed per minute is 0.0. The spread of the significant strikes landed per minute is 383.9136. For the outliers, we follow the same thinking that different fighting styles can result in the extreme values for this variable.</a:t>
            </a:r>
          </a:p>
        </p:txBody>
      </p:sp>
    </p:spTree>
    <p:extLst>
      <p:ext uri="{BB962C8B-B14F-4D97-AF65-F5344CB8AC3E}">
        <p14:creationId xmlns:p14="http://schemas.microsoft.com/office/powerpoint/2010/main" val="121470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1916-7235-417E-A9E7-B8C2A9B8A1F1}"/>
              </a:ext>
            </a:extLst>
          </p:cNvPr>
          <p:cNvSpPr>
            <a:spLocks noGrp="1"/>
          </p:cNvSpPr>
          <p:nvPr>
            <p:ph type="title"/>
          </p:nvPr>
        </p:nvSpPr>
        <p:spPr/>
        <p:txBody>
          <a:bodyPr/>
          <a:lstStyle/>
          <a:p>
            <a:r>
              <a:rPr lang="en-US" dirty="0" err="1"/>
              <a:t>avg_TD_landed</a:t>
            </a:r>
            <a:endParaRPr lang="en-US" dirty="0"/>
          </a:p>
        </p:txBody>
      </p:sp>
      <p:pic>
        <p:nvPicPr>
          <p:cNvPr id="4" name="Content Placeholder 3">
            <a:extLst>
              <a:ext uri="{FF2B5EF4-FFF2-40B4-BE49-F238E27FC236}">
                <a16:creationId xmlns:a16="http://schemas.microsoft.com/office/drawing/2014/main" id="{78D19A0E-3577-4519-9255-F82704CAA8F6}"/>
              </a:ext>
            </a:extLst>
          </p:cNvPr>
          <p:cNvPicPr>
            <a:picLocks noGrp="1" noChangeAspect="1"/>
          </p:cNvPicPr>
          <p:nvPr>
            <p:ph idx="1"/>
          </p:nvPr>
        </p:nvPicPr>
        <p:blipFill>
          <a:blip r:embed="rId2"/>
          <a:stretch>
            <a:fillRect/>
          </a:stretch>
        </p:blipFill>
        <p:spPr>
          <a:xfrm>
            <a:off x="838200" y="2052659"/>
            <a:ext cx="6106335" cy="3882920"/>
          </a:xfrm>
          <a:prstGeom prst="rect">
            <a:avLst/>
          </a:prstGeom>
        </p:spPr>
      </p:pic>
      <p:sp>
        <p:nvSpPr>
          <p:cNvPr id="7" name="TextBox 6">
            <a:extLst>
              <a:ext uri="{FF2B5EF4-FFF2-40B4-BE49-F238E27FC236}">
                <a16:creationId xmlns:a16="http://schemas.microsoft.com/office/drawing/2014/main" id="{D671E9D8-BC66-4308-823B-BD4D376F5F79}"/>
              </a:ext>
            </a:extLst>
          </p:cNvPr>
          <p:cNvSpPr txBox="1"/>
          <p:nvPr/>
        </p:nvSpPr>
        <p:spPr>
          <a:xfrm>
            <a:off x="7049218" y="2052659"/>
            <a:ext cx="3818021" cy="3970318"/>
          </a:xfrm>
          <a:prstGeom prst="rect">
            <a:avLst/>
          </a:prstGeom>
          <a:noFill/>
        </p:spPr>
        <p:txBody>
          <a:bodyPr wrap="square">
            <a:spAutoFit/>
          </a:bodyPr>
          <a:lstStyle/>
          <a:p>
            <a:r>
              <a:rPr lang="en-US" dirty="0"/>
              <a:t>The average of the average takedowns landed per 15 minutes is 1.277. The mode of the average takedowns landed per 15 minutes is 0.0. The spread of the average takedowns landed per 15 minutes is 1.607. At this point you may find it odd that some of these variables have a mode of 0. In fighting this is a very realistic value. Fighters may take a defensive approach so that they don’t do anything to risky. While this can be boring for the fans it is a common occurrence in this sport.</a:t>
            </a:r>
          </a:p>
        </p:txBody>
      </p:sp>
    </p:spTree>
    <p:extLst>
      <p:ext uri="{BB962C8B-B14F-4D97-AF65-F5344CB8AC3E}">
        <p14:creationId xmlns:p14="http://schemas.microsoft.com/office/powerpoint/2010/main" val="118947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C2B4-FFAB-4C68-94B8-56A8A56F42AA}"/>
              </a:ext>
            </a:extLst>
          </p:cNvPr>
          <p:cNvSpPr>
            <a:spLocks noGrp="1"/>
          </p:cNvSpPr>
          <p:nvPr>
            <p:ph type="title"/>
          </p:nvPr>
        </p:nvSpPr>
        <p:spPr/>
        <p:txBody>
          <a:bodyPr/>
          <a:lstStyle/>
          <a:p>
            <a:r>
              <a:rPr lang="en-US" dirty="0" err="1"/>
              <a:t>avg_TD_pct</a:t>
            </a:r>
            <a:endParaRPr lang="en-US" dirty="0"/>
          </a:p>
        </p:txBody>
      </p:sp>
      <p:pic>
        <p:nvPicPr>
          <p:cNvPr id="4" name="Content Placeholder 3">
            <a:extLst>
              <a:ext uri="{FF2B5EF4-FFF2-40B4-BE49-F238E27FC236}">
                <a16:creationId xmlns:a16="http://schemas.microsoft.com/office/drawing/2014/main" id="{DE0D25E8-CECB-4BAF-9D5F-501B34F065B8}"/>
              </a:ext>
            </a:extLst>
          </p:cNvPr>
          <p:cNvPicPr>
            <a:picLocks noGrp="1" noChangeAspect="1"/>
          </p:cNvPicPr>
          <p:nvPr>
            <p:ph idx="1"/>
          </p:nvPr>
        </p:nvPicPr>
        <p:blipFill>
          <a:blip r:embed="rId2"/>
          <a:stretch>
            <a:fillRect/>
          </a:stretch>
        </p:blipFill>
        <p:spPr>
          <a:xfrm>
            <a:off x="639678" y="1690687"/>
            <a:ext cx="6641210" cy="4004259"/>
          </a:xfrm>
          <a:prstGeom prst="rect">
            <a:avLst/>
          </a:prstGeom>
        </p:spPr>
      </p:pic>
      <p:sp>
        <p:nvSpPr>
          <p:cNvPr id="6" name="TextBox 5">
            <a:extLst>
              <a:ext uri="{FF2B5EF4-FFF2-40B4-BE49-F238E27FC236}">
                <a16:creationId xmlns:a16="http://schemas.microsoft.com/office/drawing/2014/main" id="{D62240B8-B6D7-47C7-B1AB-4AC404501677}"/>
              </a:ext>
            </a:extLst>
          </p:cNvPr>
          <p:cNvSpPr txBox="1"/>
          <p:nvPr/>
        </p:nvSpPr>
        <p:spPr>
          <a:xfrm>
            <a:off x="7183744" y="1690686"/>
            <a:ext cx="4267200" cy="1200329"/>
          </a:xfrm>
          <a:prstGeom prst="rect">
            <a:avLst/>
          </a:prstGeom>
          <a:noFill/>
        </p:spPr>
        <p:txBody>
          <a:bodyPr wrap="square">
            <a:spAutoFit/>
          </a:bodyPr>
          <a:lstStyle/>
          <a:p>
            <a:r>
              <a:rPr lang="en-US" dirty="0"/>
              <a:t>The average takedown accuracy is 0.3157. The mode of the takedown accuracy is 0.0. The spread of the takedown accuracy is 0.0547. </a:t>
            </a:r>
          </a:p>
        </p:txBody>
      </p:sp>
    </p:spTree>
    <p:extLst>
      <p:ext uri="{BB962C8B-B14F-4D97-AF65-F5344CB8AC3E}">
        <p14:creationId xmlns:p14="http://schemas.microsoft.com/office/powerpoint/2010/main" val="394388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535C-74EE-4586-A001-FD1365A37B72}"/>
              </a:ext>
            </a:extLst>
          </p:cNvPr>
          <p:cNvSpPr>
            <a:spLocks noGrp="1"/>
          </p:cNvSpPr>
          <p:nvPr>
            <p:ph type="title"/>
          </p:nvPr>
        </p:nvSpPr>
        <p:spPr/>
        <p:txBody>
          <a:bodyPr/>
          <a:lstStyle/>
          <a:p>
            <a:r>
              <a:rPr lang="en-US" dirty="0"/>
              <a:t>Probability Mass Function for </a:t>
            </a:r>
            <a:r>
              <a:rPr lang="en-US" dirty="0" err="1"/>
              <a:t>avg_SIG_STR_pct</a:t>
            </a:r>
            <a:endParaRPr lang="en-US" dirty="0"/>
          </a:p>
        </p:txBody>
      </p:sp>
      <p:sp>
        <p:nvSpPr>
          <p:cNvPr id="3" name="Text Placeholder 2">
            <a:extLst>
              <a:ext uri="{FF2B5EF4-FFF2-40B4-BE49-F238E27FC236}">
                <a16:creationId xmlns:a16="http://schemas.microsoft.com/office/drawing/2014/main" id="{0ABDE26C-5E6A-4BDB-87C3-F820EDE99C70}"/>
              </a:ext>
            </a:extLst>
          </p:cNvPr>
          <p:cNvSpPr>
            <a:spLocks noGrp="1"/>
          </p:cNvSpPr>
          <p:nvPr>
            <p:ph type="body" idx="1"/>
          </p:nvPr>
        </p:nvSpPr>
        <p:spPr/>
        <p:txBody>
          <a:bodyPr/>
          <a:lstStyle/>
          <a:p>
            <a:r>
              <a:rPr lang="en-US" dirty="0"/>
              <a:t>All fighters</a:t>
            </a:r>
          </a:p>
        </p:txBody>
      </p:sp>
      <p:pic>
        <p:nvPicPr>
          <p:cNvPr id="7" name="Content Placeholder 6">
            <a:extLst>
              <a:ext uri="{FF2B5EF4-FFF2-40B4-BE49-F238E27FC236}">
                <a16:creationId xmlns:a16="http://schemas.microsoft.com/office/drawing/2014/main" id="{84DFB9B5-6DF5-4E88-85B8-CA396E8C5137}"/>
              </a:ext>
            </a:extLst>
          </p:cNvPr>
          <p:cNvPicPr>
            <a:picLocks noGrp="1" noChangeAspect="1"/>
          </p:cNvPicPr>
          <p:nvPr>
            <p:ph sz="half" idx="2"/>
          </p:nvPr>
        </p:nvPicPr>
        <p:blipFill>
          <a:blip r:embed="rId2"/>
          <a:stretch>
            <a:fillRect/>
          </a:stretch>
        </p:blipFill>
        <p:spPr>
          <a:xfrm>
            <a:off x="1606550" y="3249612"/>
            <a:ext cx="3790950" cy="2181225"/>
          </a:xfrm>
          <a:prstGeom prst="rect">
            <a:avLst/>
          </a:prstGeom>
        </p:spPr>
      </p:pic>
      <p:sp>
        <p:nvSpPr>
          <p:cNvPr id="5" name="Text Placeholder 4">
            <a:extLst>
              <a:ext uri="{FF2B5EF4-FFF2-40B4-BE49-F238E27FC236}">
                <a16:creationId xmlns:a16="http://schemas.microsoft.com/office/drawing/2014/main" id="{AA15FF9B-51F6-43B9-9891-DE080A2FAC9D}"/>
              </a:ext>
            </a:extLst>
          </p:cNvPr>
          <p:cNvSpPr>
            <a:spLocks noGrp="1"/>
          </p:cNvSpPr>
          <p:nvPr>
            <p:ph type="body" sz="quarter" idx="3"/>
          </p:nvPr>
        </p:nvSpPr>
        <p:spPr/>
        <p:txBody>
          <a:bodyPr/>
          <a:lstStyle/>
          <a:p>
            <a:r>
              <a:rPr lang="en-US" dirty="0"/>
              <a:t>Only fighters that won the fight</a:t>
            </a:r>
          </a:p>
        </p:txBody>
      </p:sp>
      <p:pic>
        <p:nvPicPr>
          <p:cNvPr id="8" name="Content Placeholder 7">
            <a:extLst>
              <a:ext uri="{FF2B5EF4-FFF2-40B4-BE49-F238E27FC236}">
                <a16:creationId xmlns:a16="http://schemas.microsoft.com/office/drawing/2014/main" id="{06ED4256-D72B-4BCC-9439-0943E3F9157F}"/>
              </a:ext>
            </a:extLst>
          </p:cNvPr>
          <p:cNvPicPr>
            <a:picLocks noGrp="1" noChangeAspect="1"/>
          </p:cNvPicPr>
          <p:nvPr>
            <p:ph sz="quarter" idx="4"/>
          </p:nvPr>
        </p:nvPicPr>
        <p:blipFill>
          <a:blip r:embed="rId3"/>
          <a:stretch>
            <a:fillRect/>
          </a:stretch>
        </p:blipFill>
        <p:spPr>
          <a:xfrm>
            <a:off x="6652419" y="3268662"/>
            <a:ext cx="3429000" cy="2143125"/>
          </a:xfrm>
          <a:prstGeom prst="rect">
            <a:avLst/>
          </a:prstGeom>
        </p:spPr>
      </p:pic>
    </p:spTree>
    <p:extLst>
      <p:ext uri="{BB962C8B-B14F-4D97-AF65-F5344CB8AC3E}">
        <p14:creationId xmlns:p14="http://schemas.microsoft.com/office/powerpoint/2010/main" val="123035213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928</TotalTime>
  <Words>662</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Wingdings 2</vt:lpstr>
      <vt:lpstr>View</vt:lpstr>
      <vt:lpstr>DSC 530 Final Project</vt:lpstr>
      <vt:lpstr>Statistical Question  </vt:lpstr>
      <vt:lpstr>Variables</vt:lpstr>
      <vt:lpstr>Variable Analysis</vt:lpstr>
      <vt:lpstr>avg_SIG_STR_pct </vt:lpstr>
      <vt:lpstr>avg_SIG_STR_landed</vt:lpstr>
      <vt:lpstr>avg_TD_landed</vt:lpstr>
      <vt:lpstr>avg_TD_pct</vt:lpstr>
      <vt:lpstr>Probability Mass Function for avg_SIG_STR_pct</vt:lpstr>
      <vt:lpstr>CDF for avg_SIG_STR_pct</vt:lpstr>
      <vt:lpstr>avg_SIG_STR_landed and avg_TD_landed</vt:lpstr>
      <vt:lpstr>avg_SIG_STR_pct and avg_TD_pct</vt:lpstr>
      <vt:lpstr>Addressing the Statistical Question</vt:lpstr>
      <vt:lpstr>Statistical Question  </vt:lpstr>
      <vt:lpstr>Linear Regression and Hypothesis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Final Project</dc:title>
  <dc:creator>Caleb Corpuz</dc:creator>
  <cp:lastModifiedBy>Caleb Corpuz</cp:lastModifiedBy>
  <cp:revision>26</cp:revision>
  <dcterms:created xsi:type="dcterms:W3CDTF">2020-08-07T10:14:38Z</dcterms:created>
  <dcterms:modified xsi:type="dcterms:W3CDTF">2020-08-08T01:43:56Z</dcterms:modified>
</cp:coreProperties>
</file>