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918400"/>
  <p:notesSz cx="32918400" cy="51206400"/>
  <p:defaultTextStyle>
    <a:defPPr>
      <a:defRPr lang="en-US"/>
    </a:defPPr>
    <a:lvl1pPr algn="l" rtl="0" fontAlgn="base">
      <a:spcBef>
        <a:spcPct val="0"/>
      </a:spcBef>
      <a:spcAft>
        <a:spcPct val="0"/>
      </a:spcAft>
      <a:defRPr sz="3200" kern="1200">
        <a:solidFill>
          <a:schemeClr val="tx1"/>
        </a:solidFill>
        <a:latin typeface="Helvetica" charset="0"/>
        <a:ea typeface="ＭＳ Ｐゴシック" charset="-128"/>
        <a:cs typeface="+mn-cs"/>
      </a:defRPr>
    </a:lvl1pPr>
    <a:lvl2pPr marL="457200" algn="l" rtl="0" fontAlgn="base">
      <a:spcBef>
        <a:spcPct val="0"/>
      </a:spcBef>
      <a:spcAft>
        <a:spcPct val="0"/>
      </a:spcAft>
      <a:defRPr sz="3200" kern="1200">
        <a:solidFill>
          <a:schemeClr val="tx1"/>
        </a:solidFill>
        <a:latin typeface="Helvetica" charset="0"/>
        <a:ea typeface="ＭＳ Ｐゴシック" charset="-128"/>
        <a:cs typeface="+mn-cs"/>
      </a:defRPr>
    </a:lvl2pPr>
    <a:lvl3pPr marL="914400" algn="l" rtl="0" fontAlgn="base">
      <a:spcBef>
        <a:spcPct val="0"/>
      </a:spcBef>
      <a:spcAft>
        <a:spcPct val="0"/>
      </a:spcAft>
      <a:defRPr sz="3200" kern="1200">
        <a:solidFill>
          <a:schemeClr val="tx1"/>
        </a:solidFill>
        <a:latin typeface="Helvetica" charset="0"/>
        <a:ea typeface="ＭＳ Ｐゴシック" charset="-128"/>
        <a:cs typeface="+mn-cs"/>
      </a:defRPr>
    </a:lvl3pPr>
    <a:lvl4pPr marL="1371600" algn="l" rtl="0" fontAlgn="base">
      <a:spcBef>
        <a:spcPct val="0"/>
      </a:spcBef>
      <a:spcAft>
        <a:spcPct val="0"/>
      </a:spcAft>
      <a:defRPr sz="3200" kern="1200">
        <a:solidFill>
          <a:schemeClr val="tx1"/>
        </a:solidFill>
        <a:latin typeface="Helvetica" charset="0"/>
        <a:ea typeface="ＭＳ Ｐゴシック" charset="-128"/>
        <a:cs typeface="+mn-cs"/>
      </a:defRPr>
    </a:lvl4pPr>
    <a:lvl5pPr marL="1828800" algn="l" rtl="0" fontAlgn="base">
      <a:spcBef>
        <a:spcPct val="0"/>
      </a:spcBef>
      <a:spcAft>
        <a:spcPct val="0"/>
      </a:spcAft>
      <a:defRPr sz="3200" kern="1200">
        <a:solidFill>
          <a:schemeClr val="tx1"/>
        </a:solidFill>
        <a:latin typeface="Helvetica" charset="0"/>
        <a:ea typeface="ＭＳ Ｐゴシック" charset="-128"/>
        <a:cs typeface="+mn-cs"/>
      </a:defRPr>
    </a:lvl5pPr>
    <a:lvl6pPr marL="2286000" algn="l" defTabSz="914400" rtl="0" eaLnBrk="1" latinLnBrk="0" hangingPunct="1">
      <a:defRPr sz="3200" kern="1200">
        <a:solidFill>
          <a:schemeClr val="tx1"/>
        </a:solidFill>
        <a:latin typeface="Helvetica" charset="0"/>
        <a:ea typeface="ＭＳ Ｐゴシック" charset="-128"/>
        <a:cs typeface="+mn-cs"/>
      </a:defRPr>
    </a:lvl6pPr>
    <a:lvl7pPr marL="2743200" algn="l" defTabSz="914400" rtl="0" eaLnBrk="1" latinLnBrk="0" hangingPunct="1">
      <a:defRPr sz="3200" kern="1200">
        <a:solidFill>
          <a:schemeClr val="tx1"/>
        </a:solidFill>
        <a:latin typeface="Helvetica" charset="0"/>
        <a:ea typeface="ＭＳ Ｐゴシック" charset="-128"/>
        <a:cs typeface="+mn-cs"/>
      </a:defRPr>
    </a:lvl7pPr>
    <a:lvl8pPr marL="3200400" algn="l" defTabSz="914400" rtl="0" eaLnBrk="1" latinLnBrk="0" hangingPunct="1">
      <a:defRPr sz="3200" kern="1200">
        <a:solidFill>
          <a:schemeClr val="tx1"/>
        </a:solidFill>
        <a:latin typeface="Helvetica" charset="0"/>
        <a:ea typeface="ＭＳ Ｐゴシック" charset="-128"/>
        <a:cs typeface="+mn-cs"/>
      </a:defRPr>
    </a:lvl8pPr>
    <a:lvl9pPr marL="3657600" algn="l" defTabSz="914400" rtl="0" eaLnBrk="1" latinLnBrk="0" hangingPunct="1">
      <a:defRPr sz="32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E5378"/>
    <a:srgbClr val="76AA41"/>
    <a:srgbClr val="6CB5FB"/>
    <a:srgbClr val="0000FF"/>
    <a:srgbClr val="FFFFE1"/>
    <a:srgbClr val="FFF3F3"/>
    <a:srgbClr val="800040"/>
    <a:srgbClr val="004080"/>
    <a:srgbClr val="FF6FCF"/>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p:cViewPr>
        <p:scale>
          <a:sx n="61" d="100"/>
          <a:sy n="61" d="100"/>
        </p:scale>
        <p:origin x="144" y="152"/>
      </p:cViewPr>
      <p:guideLst>
        <p:guide orient="horz" pos="717"/>
        <p:guide orient="horz" pos="19632"/>
        <p:guide orient="horz" pos="3729"/>
        <p:guide orient="horz" pos="2129"/>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100" d="100"/>
        <a:sy n="100" d="100"/>
      </p:scale>
      <p:origin x="0" y="-72"/>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lIns="91440" tIns="45720" rIns="91440" bIns="45720" rtlCol="0"/>
          <a:lstStyle>
            <a:lvl1pPr algn="l">
              <a:defRPr sz="1200">
                <a:latin typeface="Helvetica" pitchFamily="-111" charset="0"/>
                <a:ea typeface="+mn-ea"/>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54609F7-C71C-4875-BAAB-A5DA8B6E60F7}" type="datetime1">
              <a:rPr lang="en-US"/>
              <a:pPr/>
              <a:t>5/16/16</a:t>
            </a:fld>
            <a:endParaRPr lang="en-US"/>
          </a:p>
        </p:txBody>
      </p:sp>
      <p:sp>
        <p:nvSpPr>
          <p:cNvPr id="4" name="Slide Image Placeholder 3"/>
          <p:cNvSpPr>
            <a:spLocks noGrp="1" noRot="1" noChangeAspect="1"/>
          </p:cNvSpPr>
          <p:nvPr>
            <p:ph type="sldImg" idx="2"/>
          </p:nvPr>
        </p:nvSpPr>
        <p:spPr>
          <a:xfrm>
            <a:off x="1524000" y="3840163"/>
            <a:ext cx="29870400" cy="192024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lIns="91440" tIns="45720" rIns="91440" bIns="45720" rtlCol="0" anchor="b"/>
          <a:lstStyle>
            <a:lvl1pPr algn="l">
              <a:defRPr sz="1200">
                <a:latin typeface="Helvetica" pitchFamily="-111" charset="0"/>
                <a:ea typeface="+mn-ea"/>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E42DD9-890D-4277-B194-40C9C63DACCD}" type="slidenum">
              <a:rPr lang="en-US"/>
              <a:pPr/>
              <a:t>‹#›</a:t>
            </a:fld>
            <a:endParaRPr lang="en-US"/>
          </a:p>
        </p:txBody>
      </p:sp>
    </p:spTree>
    <p:extLst>
      <p:ext uri="{BB962C8B-B14F-4D97-AF65-F5344CB8AC3E}">
        <p14:creationId xmlns:p14="http://schemas.microsoft.com/office/powerpoint/2010/main" val="161514757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charset="-128"/>
              </a:rPr>
              <a:t>This poster template is from http://</a:t>
            </a:r>
            <a:r>
              <a:rPr lang="en-US" dirty="0" err="1" smtClean="0">
                <a:ea typeface="ＭＳ Ｐゴシック" charset="-128"/>
              </a:rPr>
              <a:t>www.swarthmore.edu</a:t>
            </a:r>
            <a:r>
              <a:rPr lang="en-US" dirty="0" smtClean="0">
                <a:ea typeface="ＭＳ Ｐゴシック" charset="-128"/>
              </a:rPr>
              <a:t>/</a:t>
            </a:r>
            <a:r>
              <a:rPr lang="en-US" dirty="0" err="1" smtClean="0">
                <a:ea typeface="ＭＳ Ｐゴシック" charset="-128"/>
              </a:rPr>
              <a:t>NatSci</a:t>
            </a:r>
            <a:r>
              <a:rPr lang="en-US" dirty="0" smtClean="0">
                <a:ea typeface="ＭＳ Ｐゴシック" charset="-128"/>
              </a:rPr>
              <a:t>/cpurrin1/</a:t>
            </a:r>
            <a:r>
              <a:rPr lang="en-US" dirty="0" err="1" smtClean="0">
                <a:ea typeface="ＭＳ Ｐゴシック" charset="-128"/>
              </a:rPr>
              <a:t>posteradvice.htm</a:t>
            </a:r>
            <a:r>
              <a:rPr lang="en-US" dirty="0" smtClean="0">
                <a:ea typeface="ＭＳ Ｐゴシック" charset="-128"/>
              </a:rPr>
              <a:t>.  It is free, free, free for non-commercial use.  But if you really like it, I’m always thrilled to get postcards from wherever you happen to be presenting your poster. Have fun.  Sincerely, Colin </a:t>
            </a:r>
            <a:r>
              <a:rPr lang="en-US" dirty="0" err="1" smtClean="0">
                <a:ea typeface="ＭＳ Ｐゴシック" charset="-128"/>
              </a:rPr>
              <a:t>Purrington</a:t>
            </a:r>
            <a:r>
              <a:rPr lang="en-US" dirty="0" smtClean="0">
                <a:ea typeface="ＭＳ Ｐゴシック" charset="-128"/>
              </a:rPr>
              <a:t>, Department of Biology, Swarthmore College, Swarthmore, PA 19081, USA.  Email: cpurrin1@swarthmore.edu</a:t>
            </a:r>
          </a:p>
        </p:txBody>
      </p:sp>
      <p:sp>
        <p:nvSpPr>
          <p:cNvPr id="15364" name="Slide Number Placeholder 3"/>
          <p:cNvSpPr>
            <a:spLocks noGrp="1"/>
          </p:cNvSpPr>
          <p:nvPr>
            <p:ph type="sldNum" sz="quarter" idx="5"/>
          </p:nvPr>
        </p:nvSpPr>
        <p:spPr bwMode="auto">
          <a:noFill/>
          <a:ln>
            <a:miter lim="800000"/>
            <a:headEnd/>
            <a:tailEnd/>
          </a:ln>
        </p:spPr>
        <p:txBody>
          <a:bodyPr/>
          <a:lstStyle/>
          <a:p>
            <a:fld id="{65B5473C-B124-411A-AEAA-C244D56AEB8E}" type="slidenum">
              <a:rPr lang="en-US"/>
              <a:pPr/>
              <a:t>1</a:t>
            </a:fld>
            <a:endParaRPr lang="en-US"/>
          </a:p>
        </p:txBody>
      </p:sp>
    </p:spTree>
    <p:extLst>
      <p:ext uri="{BB962C8B-B14F-4D97-AF65-F5344CB8AC3E}">
        <p14:creationId xmlns:p14="http://schemas.microsoft.com/office/powerpoint/2010/main" val="159196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226675"/>
            <a:ext cx="4352607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8653125"/>
            <a:ext cx="358457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A07B2CB-622F-4688-AB09-A9C85E5E517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32C35F-3311-4472-A9A5-E78CA9FEDDE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5763"/>
            <a:ext cx="10880725"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5763"/>
            <a:ext cx="3249295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CF02D61-A9BA-4869-8277-5258483DDF6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67745C-3E90-43EF-8129-269D5D6BCC7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8"/>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0"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839A8DF-09D1-4428-BEFD-074C74B4888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3" y="9510713"/>
            <a:ext cx="2168683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9510713"/>
            <a:ext cx="2168683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A86BE1C-469B-402F-B9AA-A8BCA06891C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7369175"/>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0439400"/>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5"/>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0"/>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9C2452B-3B4E-483C-BECF-49B7B99FAA1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CDBC749-D46E-4AEB-A1A6-39431CCD18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B45C03B-6CDC-44ED-AD24-79A2A07B150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F12FBAF-859A-4681-A656-35CAD195A57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3"/>
            <a:ext cx="3072447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38"/>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0036175" y="25763538"/>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B77B360-91BA-4A2A-997A-69D118A9BAC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925763"/>
            <a:ext cx="43526075" cy="5486400"/>
          </a:xfrm>
          <a:prstGeom prst="rect">
            <a:avLst/>
          </a:prstGeom>
          <a:noFill/>
          <a:ln w="9525">
            <a:noFill/>
            <a:miter lim="800000"/>
            <a:headEnd/>
            <a:tailEnd/>
          </a:ln>
        </p:spPr>
        <p:txBody>
          <a:bodyPr vert="horz" wrap="square" lIns="407557" tIns="203779" rIns="407557" bIns="20377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40163" y="9510713"/>
            <a:ext cx="43526075" cy="19750087"/>
          </a:xfrm>
          <a:prstGeom prst="rect">
            <a:avLst/>
          </a:prstGeom>
          <a:noFill/>
          <a:ln w="9525">
            <a:noFill/>
            <a:miter lim="800000"/>
            <a:headEnd/>
            <a:tailEnd/>
          </a:ln>
        </p:spPr>
        <p:txBody>
          <a:bodyPr vert="horz" wrap="square" lIns="407557" tIns="203779" rIns="407557" bIns="203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40163"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pitchFamily="-111"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17495838" y="29992638"/>
            <a:ext cx="16214725"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pitchFamily="-111"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36698238"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charset="0"/>
              </a:defRPr>
            </a:lvl1pPr>
          </a:lstStyle>
          <a:p>
            <a:fld id="{DA774B58-3C24-458D-9ABB-6276812D0A6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ＭＳ Ｐゴシック" pitchFamily="-65"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ＭＳ Ｐゴシック" pitchFamily="-65"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ＭＳ Ｐゴシック" pitchFamily="-65" charset="-128"/>
        </a:defRPr>
      </a:lvl2pPr>
      <a:lvl3pPr marL="5094288" indent="-1019175" algn="l" defTabSz="4075113" rtl="0" eaLnBrk="0" fontAlgn="base" hangingPunct="0">
        <a:spcBef>
          <a:spcPct val="20000"/>
        </a:spcBef>
        <a:spcAft>
          <a:spcPct val="0"/>
        </a:spcAft>
        <a:buChar char="•"/>
        <a:defRPr sz="10700">
          <a:solidFill>
            <a:schemeClr val="tx1"/>
          </a:solidFill>
          <a:latin typeface="+mn-lt"/>
          <a:ea typeface="ＭＳ Ｐゴシック" pitchFamily="-65" charset="-128"/>
        </a:defRPr>
      </a:lvl3pPr>
      <a:lvl4pPr marL="7132638" indent="-1019175" algn="l" defTabSz="4075113" rtl="0" eaLnBrk="0" fontAlgn="base" hangingPunct="0">
        <a:spcBef>
          <a:spcPct val="20000"/>
        </a:spcBef>
        <a:spcAft>
          <a:spcPct val="0"/>
        </a:spcAft>
        <a:buChar char="–"/>
        <a:defRPr sz="8900">
          <a:solidFill>
            <a:schemeClr val="tx1"/>
          </a:solidFill>
          <a:latin typeface="+mn-lt"/>
          <a:ea typeface="ＭＳ Ｐゴシック" pitchFamily="-65" charset="-128"/>
        </a:defRPr>
      </a:lvl4pPr>
      <a:lvl5pPr marL="9169400" indent="-1017588" algn="l" defTabSz="4075113" rtl="0" eaLnBrk="0" fontAlgn="base" hangingPunct="0">
        <a:spcBef>
          <a:spcPct val="20000"/>
        </a:spcBef>
        <a:spcAft>
          <a:spcPct val="0"/>
        </a:spcAft>
        <a:buChar char="»"/>
        <a:defRPr sz="8900">
          <a:solidFill>
            <a:schemeClr val="tx1"/>
          </a:solidFill>
          <a:latin typeface="+mn-lt"/>
          <a:ea typeface="ＭＳ Ｐゴシック" pitchFamily="-65" charset="-128"/>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http://www.swarthmore.edu/NatSci/cpurrin1/evolk12/evoops.htm" TargetMode="External"/><Relationship Id="rId5" Type="http://schemas.openxmlformats.org/officeDocument/2006/relationships/image" Target="../media/image1.jpeg"/><Relationship Id="rId6" Type="http://schemas.openxmlformats.org/officeDocument/2006/relationships/hyperlink" Target="http://www.swarthmore.edu/NatSci/cpurrin1/evolk12/posse/chazhasaposse.htm" TargetMode="External"/><Relationship Id="rId7" Type="http://schemas.openxmlformats.org/officeDocument/2006/relationships/image" Target="../media/image2.jpeg"/><Relationship Id="rId8" Type="http://schemas.openxmlformats.org/officeDocument/2006/relationships/image" Target="../media/image3.jpeg"/><Relationship Id="rId9" Type="http://schemas.openxmlformats.org/officeDocument/2006/relationships/image" Target="../media/image4.jpeg"/><Relationship Id="rId10" Type="http://schemas.openxmlformats.org/officeDocument/2006/relationships/image" Target="../media/image5.png"/><Relationship Id="rId11" Type="http://schemas.openxmlformats.org/officeDocument/2006/relationships/image" Target="../media/image6.pn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78"/>
          <p:cNvSpPr>
            <a:spLocks noChangeArrowheads="1"/>
          </p:cNvSpPr>
          <p:nvPr/>
        </p:nvSpPr>
        <p:spPr bwMode="auto">
          <a:xfrm>
            <a:off x="656272" y="640081"/>
            <a:ext cx="49818607" cy="31592520"/>
          </a:xfrm>
          <a:prstGeom prst="rect">
            <a:avLst/>
          </a:prstGeom>
          <a:solidFill>
            <a:srgbClr val="6CB5FB"/>
          </a:solidFill>
          <a:ln w="9525">
            <a:solidFill>
              <a:schemeClr val="tx1"/>
            </a:solidFill>
            <a:miter lim="800000"/>
            <a:headEnd/>
            <a:tailEnd/>
          </a:ln>
        </p:spPr>
        <p:txBody>
          <a:bodyPr wrap="none" anchor="ctr"/>
          <a:lstStyle/>
          <a:p>
            <a:endParaRPr lang="en-US"/>
          </a:p>
        </p:txBody>
      </p:sp>
      <p:sp>
        <p:nvSpPr>
          <p:cNvPr id="14339" name="Text Box 7"/>
          <p:cNvSpPr txBox="1">
            <a:spLocks noChangeArrowheads="1"/>
          </p:cNvSpPr>
          <p:nvPr/>
        </p:nvSpPr>
        <p:spPr bwMode="auto">
          <a:xfrm>
            <a:off x="2092325" y="7291388"/>
            <a:ext cx="10512425" cy="10996612"/>
          </a:xfrm>
          <a:prstGeom prst="rect">
            <a:avLst/>
          </a:prstGeom>
          <a:solidFill>
            <a:schemeClr val="bg1"/>
          </a:solidFill>
          <a:ln w="12700">
            <a:solidFill>
              <a:schemeClr val="hlink"/>
            </a:solidFill>
            <a:miter lim="800000"/>
            <a:headEnd/>
            <a:tailEnd/>
          </a:ln>
        </p:spPr>
        <p:txBody>
          <a:bodyPr lIns="914400" tIns="457200" rIns="914400" bIns="914400"/>
          <a:lstStyle/>
          <a:p>
            <a:pPr algn="just">
              <a:spcBef>
                <a:spcPct val="50000"/>
              </a:spcBef>
              <a:tabLst>
                <a:tab pos="500063" algn="l"/>
              </a:tabLst>
            </a:pPr>
            <a:r>
              <a:rPr lang="en-US" sz="4400" b="1" dirty="0">
                <a:solidFill>
                  <a:srgbClr val="2E5378"/>
                </a:solidFill>
              </a:rPr>
              <a:t>Introduction</a:t>
            </a:r>
          </a:p>
          <a:p>
            <a:pPr>
              <a:spcBef>
                <a:spcPct val="10000"/>
              </a:spcBef>
              <a:tabLst>
                <a:tab pos="500063" algn="l"/>
              </a:tabLst>
            </a:pPr>
            <a:r>
              <a:rPr lang="en-US" sz="2800" dirty="0" smtClean="0">
                <a:latin typeface="Times" charset="0"/>
                <a:ea typeface="Times" charset="0"/>
                <a:cs typeface="Times" charset="0"/>
              </a:rPr>
              <a:t>Pokémon is a video game (and television) series wherein players (referred to as “trainers”) capture and use creatures </a:t>
            </a:r>
            <a:r>
              <a:rPr lang="en-US" sz="2800" dirty="0">
                <a:latin typeface="Times" charset="0"/>
                <a:ea typeface="Times" charset="0"/>
                <a:cs typeface="Times" charset="0"/>
              </a:rPr>
              <a:t>(called </a:t>
            </a:r>
            <a:r>
              <a:rPr lang="en-US" sz="2800" dirty="0" smtClean="0">
                <a:latin typeface="Times" charset="0"/>
                <a:ea typeface="Times" charset="0"/>
                <a:cs typeface="Times" charset="0"/>
              </a:rPr>
              <a:t>“Pokémon”) and train them to challenge other trainers and their respective teams in turn-based battles.</a:t>
            </a:r>
          </a:p>
          <a:p>
            <a:pPr>
              <a:spcBef>
                <a:spcPct val="10000"/>
              </a:spcBef>
              <a:tabLst>
                <a:tab pos="500063" algn="l"/>
              </a:tabLst>
            </a:pPr>
            <a:r>
              <a:rPr lang="en-US" sz="2800" dirty="0">
                <a:latin typeface="Times" charset="0"/>
                <a:ea typeface="Times" charset="0"/>
                <a:cs typeface="Times" charset="0"/>
              </a:rPr>
              <a:t>	</a:t>
            </a:r>
            <a:r>
              <a:rPr lang="en-US" sz="2800" dirty="0">
                <a:latin typeface="Times" charset="0"/>
                <a:ea typeface="Times" charset="0"/>
                <a:cs typeface="Times" charset="0"/>
              </a:rPr>
              <a:t> </a:t>
            </a:r>
            <a:r>
              <a:rPr lang="en-US" sz="2800" dirty="0" err="1" smtClean="0">
                <a:latin typeface="Times" charset="0"/>
                <a:ea typeface="Times" charset="0"/>
                <a:cs typeface="Times" charset="0"/>
              </a:rPr>
              <a:t>Smogon</a:t>
            </a:r>
            <a:r>
              <a:rPr lang="en-US" sz="2800" dirty="0" smtClean="0">
                <a:latin typeface="Times" charset="0"/>
                <a:ea typeface="Times" charset="0"/>
                <a:cs typeface="Times" charset="0"/>
              </a:rPr>
              <a:t> University, an online authority </a:t>
            </a:r>
            <a:r>
              <a:rPr lang="en-US" sz="2800" dirty="0">
                <a:latin typeface="Times" charset="0"/>
                <a:ea typeface="Times" charset="0"/>
                <a:cs typeface="Times" charset="0"/>
              </a:rPr>
              <a:t>on competitive </a:t>
            </a:r>
            <a:r>
              <a:rPr lang="en-US" sz="2800" dirty="0" smtClean="0">
                <a:latin typeface="Times" charset="0"/>
                <a:ea typeface="Times" charset="0"/>
                <a:cs typeface="Times" charset="0"/>
              </a:rPr>
              <a:t>Pokémon battling, has divided Pokémon into tier lists based on perceived power and usage (“An Introduction to </a:t>
            </a:r>
            <a:r>
              <a:rPr lang="en-US" sz="2800" dirty="0" err="1" smtClean="0">
                <a:latin typeface="Times" charset="0"/>
                <a:ea typeface="Times" charset="0"/>
                <a:cs typeface="Times" charset="0"/>
              </a:rPr>
              <a:t>Smogon’s</a:t>
            </a:r>
            <a:r>
              <a:rPr lang="en-US" sz="2800" dirty="0" smtClean="0">
                <a:latin typeface="Times" charset="0"/>
                <a:ea typeface="Times" charset="0"/>
                <a:cs typeface="Times" charset="0"/>
              </a:rPr>
              <a:t> Tier System”). The tier list of interest for our system is the “</a:t>
            </a:r>
            <a:r>
              <a:rPr lang="en-US" sz="2800" dirty="0" err="1" smtClean="0">
                <a:latin typeface="Times" charset="0"/>
                <a:ea typeface="Times" charset="0"/>
                <a:cs typeface="Times" charset="0"/>
              </a:rPr>
              <a:t>Uber</a:t>
            </a:r>
            <a:r>
              <a:rPr lang="en-US" sz="2800" dirty="0" smtClean="0">
                <a:latin typeface="Times" charset="0"/>
                <a:ea typeface="Times" charset="0"/>
                <a:cs typeface="Times" charset="0"/>
              </a:rPr>
              <a:t>” list. This tier </a:t>
            </a:r>
            <a:r>
              <a:rPr lang="en-US" sz="2800" dirty="0">
                <a:latin typeface="Times" charset="0"/>
                <a:ea typeface="Times" charset="0"/>
                <a:cs typeface="Times" charset="0"/>
              </a:rPr>
              <a:t>contains </a:t>
            </a:r>
            <a:r>
              <a:rPr lang="en-US" sz="2800" dirty="0" smtClean="0">
                <a:latin typeface="Times" charset="0"/>
                <a:ea typeface="Times" charset="0"/>
                <a:cs typeface="Times" charset="0"/>
              </a:rPr>
              <a:t>Pokémon that are perceived as too powerful for competitive play, making this </a:t>
            </a:r>
            <a:r>
              <a:rPr lang="en-US" sz="2800" dirty="0">
                <a:latin typeface="Times" charset="0"/>
                <a:ea typeface="Times" charset="0"/>
                <a:cs typeface="Times" charset="0"/>
              </a:rPr>
              <a:t>list effectively the ban list for </a:t>
            </a:r>
            <a:r>
              <a:rPr lang="en-US" sz="2800" dirty="0" smtClean="0">
                <a:latin typeface="Times" charset="0"/>
                <a:ea typeface="Times" charset="0"/>
                <a:cs typeface="Times" charset="0"/>
              </a:rPr>
              <a:t>Pokémon.</a:t>
            </a:r>
          </a:p>
          <a:p>
            <a:pPr>
              <a:spcBef>
                <a:spcPct val="10000"/>
              </a:spcBef>
              <a:tabLst>
                <a:tab pos="500063" algn="l"/>
              </a:tabLst>
            </a:pPr>
            <a:r>
              <a:rPr lang="en-US" sz="2800" dirty="0">
                <a:latin typeface="Times" charset="0"/>
                <a:ea typeface="Times" charset="0"/>
                <a:cs typeface="Times" charset="0"/>
              </a:rPr>
              <a:t>	</a:t>
            </a:r>
            <a:r>
              <a:rPr lang="en-US" sz="2800" dirty="0">
                <a:latin typeface="Times" charset="0"/>
                <a:ea typeface="Times" charset="0"/>
                <a:cs typeface="Times" charset="0"/>
              </a:rPr>
              <a:t>Our system aims to create a team of </a:t>
            </a:r>
            <a:r>
              <a:rPr lang="en-US" sz="2800" dirty="0" smtClean="0">
                <a:latin typeface="Times" charset="0"/>
                <a:ea typeface="Times" charset="0"/>
                <a:cs typeface="Times" charset="0"/>
              </a:rPr>
              <a:t>Pokémon sourced from tiers below </a:t>
            </a:r>
            <a:r>
              <a:rPr lang="en-US" sz="2800" dirty="0" err="1" smtClean="0">
                <a:latin typeface="Times" charset="0"/>
                <a:ea typeface="Times" charset="0"/>
                <a:cs typeface="Times" charset="0"/>
              </a:rPr>
              <a:t>Uber</a:t>
            </a:r>
            <a:r>
              <a:rPr lang="en-US" sz="2800" dirty="0" smtClean="0">
                <a:latin typeface="Times" charset="0"/>
                <a:ea typeface="Times" charset="0"/>
                <a:cs typeface="Times" charset="0"/>
              </a:rPr>
              <a:t> that can suitably compete against (and defeat) teams composed solely from the </a:t>
            </a:r>
            <a:r>
              <a:rPr lang="en-US" sz="2800" dirty="0" err="1" smtClean="0">
                <a:latin typeface="Times" charset="0"/>
                <a:ea typeface="Times" charset="0"/>
                <a:cs typeface="Times" charset="0"/>
              </a:rPr>
              <a:t>Uber</a:t>
            </a:r>
            <a:r>
              <a:rPr lang="en-US" sz="2800" dirty="0" smtClean="0">
                <a:latin typeface="Times" charset="0"/>
                <a:ea typeface="Times" charset="0"/>
                <a:cs typeface="Times" charset="0"/>
              </a:rPr>
              <a:t> tier.</a:t>
            </a:r>
            <a:endParaRPr lang="en-US" sz="2800" dirty="0">
              <a:latin typeface="Times" charset="0"/>
              <a:ea typeface="Times" charset="0"/>
              <a:cs typeface="Times" charset="0"/>
            </a:endParaRPr>
          </a:p>
        </p:txBody>
      </p:sp>
      <p:sp>
        <p:nvSpPr>
          <p:cNvPr id="14340" name="Text Box 11"/>
          <p:cNvSpPr txBox="1">
            <a:spLocks noChangeArrowheads="1"/>
          </p:cNvSpPr>
          <p:nvPr/>
        </p:nvSpPr>
        <p:spPr bwMode="auto">
          <a:xfrm>
            <a:off x="2092325" y="19304000"/>
            <a:ext cx="10512425" cy="12128500"/>
          </a:xfrm>
          <a:prstGeom prst="rect">
            <a:avLst/>
          </a:prstGeom>
          <a:solidFill>
            <a:schemeClr val="bg1"/>
          </a:solidFill>
          <a:ln w="12700">
            <a:solidFill>
              <a:schemeClr val="hlink"/>
            </a:solidFill>
            <a:miter lim="800000"/>
            <a:headEnd/>
            <a:tailEnd/>
          </a:ln>
        </p:spPr>
        <p:txBody>
          <a:bodyPr lIns="914400" tIns="457200" rIns="914400" bIns="914400"/>
          <a:lstStyle/>
          <a:p>
            <a:pPr algn="just">
              <a:spcBef>
                <a:spcPct val="50000"/>
              </a:spcBef>
              <a:tabLst>
                <a:tab pos="508000" algn="l"/>
              </a:tabLst>
            </a:pPr>
            <a:r>
              <a:rPr lang="en-US" sz="4400" b="1" dirty="0">
                <a:solidFill>
                  <a:srgbClr val="2E5378"/>
                </a:solidFill>
              </a:rPr>
              <a:t>Materials and </a:t>
            </a:r>
            <a:r>
              <a:rPr lang="en-US" sz="4400" b="1" dirty="0" smtClean="0">
                <a:solidFill>
                  <a:srgbClr val="2E5378"/>
                </a:solidFill>
              </a:rPr>
              <a:t>Methods</a:t>
            </a:r>
            <a:r>
              <a:rPr lang="en-US" sz="2400" dirty="0">
                <a:solidFill>
                  <a:srgbClr val="2E5378"/>
                </a:solidFill>
                <a:latin typeface="Times New Roman" charset="0"/>
              </a:rPr>
              <a:t>	</a:t>
            </a:r>
          </a:p>
          <a:p>
            <a:pPr>
              <a:spcBef>
                <a:spcPct val="10000"/>
              </a:spcBef>
              <a:tabLst>
                <a:tab pos="508000" algn="l"/>
              </a:tabLst>
            </a:pPr>
            <a:endParaRPr lang="en-US" sz="2400" dirty="0">
              <a:latin typeface="Times New Roman" charset="0"/>
            </a:endParaRPr>
          </a:p>
        </p:txBody>
      </p:sp>
      <p:sp>
        <p:nvSpPr>
          <p:cNvPr id="14341" name="Text Box 16"/>
          <p:cNvSpPr txBox="1">
            <a:spLocks noChangeArrowheads="1"/>
          </p:cNvSpPr>
          <p:nvPr/>
        </p:nvSpPr>
        <p:spPr bwMode="auto">
          <a:xfrm>
            <a:off x="38433375" y="22863175"/>
            <a:ext cx="10512425" cy="4125913"/>
          </a:xfrm>
          <a:prstGeom prst="rect">
            <a:avLst/>
          </a:prstGeom>
          <a:solidFill>
            <a:schemeClr val="bg1"/>
          </a:solidFill>
          <a:ln w="12700">
            <a:solidFill>
              <a:schemeClr val="hlink"/>
            </a:solidFill>
            <a:miter lim="800000"/>
            <a:headEnd/>
            <a:tailEnd/>
          </a:ln>
        </p:spPr>
        <p:txBody>
          <a:bodyPr lIns="914400" tIns="457200" rIns="914400" bIns="914400"/>
          <a:lstStyle/>
          <a:p>
            <a:pPr>
              <a:spcBef>
                <a:spcPct val="50000"/>
              </a:spcBef>
            </a:pPr>
            <a:r>
              <a:rPr lang="en-US" sz="4400" b="1">
                <a:solidFill>
                  <a:srgbClr val="FF8000"/>
                </a:solidFill>
              </a:rPr>
              <a:t>Acknowledgments</a:t>
            </a:r>
            <a:endParaRPr lang="en-US" sz="4400" b="1"/>
          </a:p>
          <a:p>
            <a:pPr>
              <a:spcBef>
                <a:spcPct val="10000"/>
              </a:spcBef>
            </a:pPr>
            <a:r>
              <a:rPr lang="en-US" sz="2000">
                <a:latin typeface="Times New Roman" charset="0"/>
              </a:rPr>
              <a:t>We thank I. Güor for laboratory assistance, Mary Juana for seeds, Herb Isside for greenhouse care, and M.I. Menter for questionable statistical advice. Funding for this project was provided by the Swarthmore College Department of Biology, a Merck summer stipend, and my mom. [Note that people’s titles are omitted.]</a:t>
            </a:r>
          </a:p>
        </p:txBody>
      </p:sp>
      <p:sp>
        <p:nvSpPr>
          <p:cNvPr id="14342" name="Text Box 12"/>
          <p:cNvSpPr txBox="1">
            <a:spLocks noChangeArrowheads="1"/>
          </p:cNvSpPr>
          <p:nvPr/>
        </p:nvSpPr>
        <p:spPr bwMode="auto">
          <a:xfrm>
            <a:off x="14262100" y="7256463"/>
            <a:ext cx="10512425" cy="24239537"/>
          </a:xfrm>
          <a:prstGeom prst="rect">
            <a:avLst/>
          </a:prstGeom>
          <a:solidFill>
            <a:schemeClr val="bg1"/>
          </a:solidFill>
          <a:ln w="12700">
            <a:solidFill>
              <a:schemeClr val="hlink"/>
            </a:solidFill>
            <a:miter lim="800000"/>
            <a:headEnd/>
            <a:tailEnd/>
          </a:ln>
        </p:spPr>
        <p:txBody>
          <a:bodyPr lIns="914400" tIns="457200" rIns="914400" bIns="914400"/>
          <a:lstStyle/>
          <a:p>
            <a:pPr algn="just">
              <a:tabLst>
                <a:tab pos="500063" algn="l"/>
              </a:tabLst>
            </a:pPr>
            <a:r>
              <a:rPr lang="en-US" sz="4400" b="1">
                <a:solidFill>
                  <a:srgbClr val="FF8000"/>
                </a:solidFill>
              </a:rPr>
              <a:t>Results</a:t>
            </a:r>
            <a:endParaRPr lang="en-US" sz="2400" b="1"/>
          </a:p>
          <a:p>
            <a:pPr>
              <a:spcBef>
                <a:spcPct val="10000"/>
              </a:spcBef>
              <a:tabLst>
                <a:tab pos="500063" algn="l"/>
              </a:tabLst>
            </a:pPr>
            <a:r>
              <a:rPr lang="en-US" sz="2400">
                <a:latin typeface="Times New Roman" charset="0"/>
              </a:rPr>
              <a:t>The overall layout for this section should be modified from this template to best show off your graphs and other result-related illustrations. You might want a single, large column to accommodate a big map, or perhaps you could arrange 6 figures in a circle in the center of the poster: do whatever it takes to make your results </a:t>
            </a:r>
            <a:r>
              <a:rPr lang="en-US" sz="2400" i="1">
                <a:latin typeface="Times New Roman" charset="0"/>
              </a:rPr>
              <a:t>graphically </a:t>
            </a:r>
            <a:r>
              <a:rPr lang="en-US" sz="2400">
                <a:latin typeface="Times New Roman" charset="0"/>
              </a:rPr>
              <a:t>clear. And, for the love of God (or whoever), make your graphs big enough to read from 6’ away.</a:t>
            </a:r>
          </a:p>
          <a:p>
            <a:pPr>
              <a:spcBef>
                <a:spcPct val="10000"/>
              </a:spcBef>
              <a:tabLst>
                <a:tab pos="500063" algn="l"/>
              </a:tabLst>
            </a:pPr>
            <a:r>
              <a:rPr lang="en-US" sz="2400">
                <a:latin typeface="Times New Roman" charset="0"/>
              </a:rPr>
              <a:t>	Paragraph format is fine, but sometimes a simple list of “bullet” points can communicate results more effectively:</a:t>
            </a:r>
            <a:br>
              <a:rPr lang="en-US" sz="2400">
                <a:latin typeface="Times New Roman" charset="0"/>
              </a:rPr>
            </a:br>
            <a:endParaRPr lang="en-US" sz="2400">
              <a:latin typeface="Times New Roman" charset="0"/>
            </a:endParaRPr>
          </a:p>
          <a:p>
            <a:pPr marL="1385888" lvl="1" indent="-346075">
              <a:spcBef>
                <a:spcPct val="10000"/>
              </a:spcBef>
              <a:buFont typeface="Times New Roman" charset="0"/>
              <a:buChar char="•"/>
              <a:tabLst>
                <a:tab pos="500063" algn="l"/>
              </a:tabLst>
            </a:pPr>
            <a:r>
              <a:rPr lang="en-US" sz="2400">
                <a:latin typeface="Times New Roman" charset="0"/>
              </a:rPr>
              <a:t>data were so non-normal, they were </a:t>
            </a:r>
            <a:r>
              <a:rPr lang="en-US" sz="2400" i="1">
                <a:latin typeface="Times New Roman" charset="0"/>
              </a:rPr>
              <a:t>bizarre </a:t>
            </a:r>
          </a:p>
          <a:p>
            <a:pPr marL="1385888" lvl="1" indent="-346075">
              <a:spcBef>
                <a:spcPct val="10000"/>
              </a:spcBef>
              <a:buFont typeface="Times New Roman" charset="0"/>
              <a:buChar char="•"/>
              <a:tabLst>
                <a:tab pos="500063" algn="l"/>
              </a:tabLst>
            </a:pPr>
            <a:r>
              <a:rPr lang="en-US" sz="2400">
                <a:latin typeface="Times New Roman" charset="0"/>
              </a:rPr>
              <a:t>9 out of 12 brainectomized rats survived</a:t>
            </a:r>
          </a:p>
          <a:p>
            <a:pPr marL="1385888" lvl="1" indent="-346075">
              <a:spcBef>
                <a:spcPct val="10000"/>
              </a:spcBef>
              <a:buFont typeface="Times New Roman" charset="0"/>
              <a:buChar char="•"/>
              <a:tabLst>
                <a:tab pos="500063" algn="l"/>
              </a:tabLst>
            </a:pPr>
            <a:r>
              <a:rPr lang="en-US" sz="2400">
                <a:latin typeface="Times New Roman" charset="0"/>
              </a:rPr>
              <a:t>1 brainectomized rat escaped, killing 12 undergraduates</a:t>
            </a:r>
          </a:p>
          <a:p>
            <a:pPr marL="1385888" lvl="1" indent="-346075">
              <a:spcBef>
                <a:spcPct val="10000"/>
              </a:spcBef>
              <a:buFont typeface="Times New Roman" charset="0"/>
              <a:buChar char="•"/>
              <a:tabLst>
                <a:tab pos="500063" algn="l"/>
              </a:tabLst>
            </a:pPr>
            <a:r>
              <a:rPr lang="en-US" sz="2400">
                <a:latin typeface="Times New Roman" charset="0"/>
              </a:rPr>
              <a:t>Control rats completed maze faster, on average, than rats without brains </a:t>
            </a:r>
            <a:r>
              <a:rPr lang="en-US" sz="2400" b="1">
                <a:latin typeface="Times New Roman" charset="0"/>
              </a:rPr>
              <a:t>(Fig. 3b)</a:t>
            </a:r>
            <a:r>
              <a:rPr lang="en-US" sz="2400">
                <a:latin typeface="Times New Roman" charset="0"/>
              </a:rPr>
              <a:t> (</a:t>
            </a:r>
            <a:r>
              <a:rPr lang="en-US" sz="2400" i="1">
                <a:latin typeface="Times New Roman" charset="0"/>
              </a:rPr>
              <a:t>t </a:t>
            </a:r>
            <a:r>
              <a:rPr lang="en-US" sz="2400">
                <a:latin typeface="Times New Roman" charset="0"/>
              </a:rPr>
              <a:t>= 9.84, df = 21, </a:t>
            </a:r>
            <a:r>
              <a:rPr lang="en-US" sz="2400" i="1">
                <a:latin typeface="Times New Roman" charset="0"/>
              </a:rPr>
              <a:t>p</a:t>
            </a:r>
            <a:r>
              <a:rPr lang="en-US" sz="2400">
                <a:latin typeface="Times New Roman" charset="0"/>
              </a:rPr>
              <a:t> = 0.032)</a:t>
            </a:r>
          </a:p>
          <a:p>
            <a:pPr marL="1385888" lvl="1" indent="-346075">
              <a:spcBef>
                <a:spcPct val="10000"/>
              </a:spcBef>
              <a:buFont typeface="Times New Roman" charset="0"/>
              <a:buChar char="•"/>
              <a:tabLst>
                <a:tab pos="500063" algn="l"/>
              </a:tabLst>
            </a:pPr>
            <a:endParaRPr lang="en-US" sz="2400"/>
          </a:p>
          <a:p>
            <a:pPr>
              <a:spcBef>
                <a:spcPct val="10000"/>
              </a:spcBef>
              <a:tabLst>
                <a:tab pos="500063" algn="l"/>
              </a:tabLst>
            </a:pPr>
            <a:r>
              <a:rPr lang="en-US" sz="2400">
                <a:latin typeface="Times New Roman" charset="0"/>
              </a:rPr>
              <a:t>	</a:t>
            </a:r>
          </a:p>
        </p:txBody>
      </p:sp>
      <p:sp>
        <p:nvSpPr>
          <p:cNvPr id="14343" name="Text Box 13"/>
          <p:cNvSpPr txBox="1">
            <a:spLocks noChangeArrowheads="1"/>
          </p:cNvSpPr>
          <p:nvPr/>
        </p:nvSpPr>
        <p:spPr bwMode="auto">
          <a:xfrm>
            <a:off x="38433375" y="7256463"/>
            <a:ext cx="10512425" cy="9821862"/>
          </a:xfrm>
          <a:prstGeom prst="rect">
            <a:avLst/>
          </a:prstGeom>
          <a:solidFill>
            <a:schemeClr val="bg1"/>
          </a:solidFill>
          <a:ln w="12700">
            <a:solidFill>
              <a:schemeClr val="hlink"/>
            </a:solidFill>
            <a:miter lim="800000"/>
            <a:headEnd/>
            <a:tailEnd/>
          </a:ln>
        </p:spPr>
        <p:txBody>
          <a:bodyPr lIns="914400" tIns="457200" rIns="914400" bIns="914400"/>
          <a:lstStyle/>
          <a:p>
            <a:pPr>
              <a:spcBef>
                <a:spcPct val="50000"/>
              </a:spcBef>
              <a:tabLst>
                <a:tab pos="635000" algn="l"/>
              </a:tabLst>
            </a:pPr>
            <a:r>
              <a:rPr lang="en-US" sz="4400" b="1">
                <a:solidFill>
                  <a:srgbClr val="FF8000"/>
                </a:solidFill>
              </a:rPr>
              <a:t>Conclusions</a:t>
            </a:r>
            <a:endParaRPr lang="en-US" sz="4400" b="1"/>
          </a:p>
          <a:p>
            <a:pPr>
              <a:spcBef>
                <a:spcPct val="10000"/>
              </a:spcBef>
              <a:tabLst>
                <a:tab pos="635000" algn="l"/>
              </a:tabLst>
            </a:pPr>
            <a:r>
              <a:rPr lang="en-US" sz="2400">
                <a:latin typeface="Times New Roman" charset="0"/>
              </a:rPr>
              <a:t>You can, of course, start your conclusions in column #3 if your results section is “data light.”</a:t>
            </a:r>
          </a:p>
          <a:p>
            <a:pPr>
              <a:spcBef>
                <a:spcPct val="10000"/>
              </a:spcBef>
              <a:tabLst>
                <a:tab pos="635000" algn="l"/>
              </a:tabLst>
            </a:pPr>
            <a:r>
              <a:rPr lang="en-US" sz="2400">
                <a:latin typeface="Times New Roman" charset="0"/>
              </a:rPr>
              <a:t>	Conclusions should not be mere reminders of your results.  Instead, you want to guide the reader through what you have </a:t>
            </a:r>
            <a:r>
              <a:rPr lang="en-US" sz="2400" i="1">
                <a:latin typeface="Times New Roman" charset="0"/>
              </a:rPr>
              <a:t>concluded</a:t>
            </a:r>
            <a:r>
              <a:rPr lang="en-US" sz="2400">
                <a:latin typeface="Times New Roman" charset="0"/>
              </a:rPr>
              <a:t> from the results.  What is the broader significance?  Would anyone be mildly surprised? Why should anyone care? This section should refer back, explicitly, to the “burning issue” mentioned in the introduction. If you didn’t mention a burning issue in the introduction, go back and fix that -- your poster should have made a good case for </a:t>
            </a:r>
            <a:r>
              <a:rPr lang="en-US" sz="2400" i="1">
                <a:latin typeface="Times New Roman" charset="0"/>
              </a:rPr>
              <a:t>why </a:t>
            </a:r>
            <a:r>
              <a:rPr lang="en-US" sz="2400">
                <a:latin typeface="Times New Roman" charset="0"/>
              </a:rPr>
              <a:t>this experiment was worthwhile. A good conclusion will also refer to the literature on the topic -- how does your research add to what is </a:t>
            </a:r>
            <a:r>
              <a:rPr lang="en-US" sz="2400" i="1">
                <a:latin typeface="Times New Roman" charset="0"/>
              </a:rPr>
              <a:t>already</a:t>
            </a:r>
            <a:r>
              <a:rPr lang="en-US" sz="2400">
                <a:latin typeface="Times New Roman" charset="0"/>
              </a:rPr>
              <a:t> published on the topic?</a:t>
            </a:r>
          </a:p>
          <a:p>
            <a:pPr>
              <a:spcBef>
                <a:spcPct val="10000"/>
              </a:spcBef>
              <a:tabLst>
                <a:tab pos="635000" algn="l"/>
              </a:tabLst>
            </a:pPr>
            <a:r>
              <a:rPr lang="en-US" sz="2400">
                <a:latin typeface="Times New Roman" charset="0"/>
              </a:rPr>
              <a:t>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a:t>
            </a:r>
          </a:p>
          <a:p>
            <a:pPr>
              <a:spcBef>
                <a:spcPct val="10000"/>
              </a:spcBef>
              <a:tabLst>
                <a:tab pos="635000" algn="l"/>
              </a:tabLst>
            </a:pPr>
            <a:r>
              <a:rPr lang="en-US" sz="2400">
                <a:latin typeface="Times New Roman" charset="0"/>
              </a:rPr>
              <a:t>	Blah, blah, blah. Blah, blah, blah. Blah, blah, blah. Blah, blah, blah. Blah, blah, blah. Blah, blah, blah. Blah, blah, blah. Blah, blah, blah. </a:t>
            </a:r>
          </a:p>
        </p:txBody>
      </p:sp>
      <p:sp>
        <p:nvSpPr>
          <p:cNvPr id="14344" name="Text Box 14"/>
          <p:cNvSpPr txBox="1">
            <a:spLocks noChangeArrowheads="1"/>
          </p:cNvSpPr>
          <p:nvPr/>
        </p:nvSpPr>
        <p:spPr bwMode="auto">
          <a:xfrm>
            <a:off x="1744663" y="4127500"/>
            <a:ext cx="47701200" cy="2378075"/>
          </a:xfrm>
          <a:prstGeom prst="rect">
            <a:avLst/>
          </a:prstGeom>
          <a:noFill/>
          <a:ln w="12700">
            <a:noFill/>
            <a:miter lim="800000"/>
            <a:headEnd/>
            <a:tailEnd/>
          </a:ln>
        </p:spPr>
        <p:txBody>
          <a:bodyPr lIns="274320" tIns="274320" rIns="274320" bIns="274320">
            <a:spAutoFit/>
          </a:bodyPr>
          <a:lstStyle/>
          <a:p>
            <a:pPr algn="ctr">
              <a:spcBef>
                <a:spcPct val="50000"/>
              </a:spcBef>
            </a:pPr>
            <a:r>
              <a:rPr lang="en-US" sz="6000" b="1"/>
              <a:t>Your name(s) here</a:t>
            </a:r>
            <a:br>
              <a:rPr lang="en-US" sz="6000" b="1"/>
            </a:br>
            <a:r>
              <a:rPr lang="en-US" sz="6000"/>
              <a:t>Department of Biology, Swarthmore College, Swarthmore, Pennsylvania  19081</a:t>
            </a:r>
          </a:p>
        </p:txBody>
      </p:sp>
      <p:sp>
        <p:nvSpPr>
          <p:cNvPr id="14345" name="Text Box 15"/>
          <p:cNvSpPr txBox="1">
            <a:spLocks noChangeArrowheads="1"/>
          </p:cNvSpPr>
          <p:nvPr/>
        </p:nvSpPr>
        <p:spPr bwMode="auto">
          <a:xfrm>
            <a:off x="38433375" y="20447000"/>
            <a:ext cx="10512425" cy="2408238"/>
          </a:xfrm>
          <a:prstGeom prst="rect">
            <a:avLst/>
          </a:prstGeom>
          <a:solidFill>
            <a:schemeClr val="bg1"/>
          </a:solidFill>
          <a:ln w="12700">
            <a:solidFill>
              <a:schemeClr val="hlink"/>
            </a:solidFill>
            <a:miter lim="800000"/>
            <a:headEnd/>
            <a:tailEnd/>
          </a:ln>
        </p:spPr>
        <p:txBody>
          <a:bodyPr lIns="914400" tIns="457200" rIns="914400" bIns="914400"/>
          <a:lstStyle/>
          <a:p>
            <a:pPr marL="500063" indent="-500063">
              <a:spcBef>
                <a:spcPct val="50000"/>
              </a:spcBef>
            </a:pPr>
            <a:r>
              <a:rPr lang="en-US" sz="4400" b="1" dirty="0">
                <a:solidFill>
                  <a:srgbClr val="FF8000"/>
                </a:solidFill>
              </a:rPr>
              <a:t>Literature cited</a:t>
            </a:r>
            <a:endParaRPr lang="en-US" sz="4400" b="1" dirty="0"/>
          </a:p>
          <a:p>
            <a:pPr marL="500063" indent="-500063"/>
            <a:r>
              <a:rPr lang="en-US" sz="2000" dirty="0">
                <a:latin typeface="Times New Roman" charset="0"/>
              </a:rPr>
              <a:t>"An Introduction to </a:t>
            </a:r>
            <a:r>
              <a:rPr lang="en-US" sz="2000" dirty="0" err="1">
                <a:latin typeface="Times New Roman" charset="0"/>
              </a:rPr>
              <a:t>Smogon's</a:t>
            </a:r>
            <a:r>
              <a:rPr lang="en-US" sz="2000" dirty="0">
                <a:latin typeface="Times New Roman" charset="0"/>
              </a:rPr>
              <a:t> Tier System." </a:t>
            </a:r>
            <a:r>
              <a:rPr lang="en-US" sz="2000" dirty="0" err="1">
                <a:latin typeface="Times New Roman" charset="0"/>
              </a:rPr>
              <a:t>Smogon</a:t>
            </a:r>
            <a:r>
              <a:rPr lang="en-US" sz="2000" dirty="0">
                <a:latin typeface="Times New Roman" charset="0"/>
              </a:rPr>
              <a:t> University. </a:t>
            </a:r>
            <a:r>
              <a:rPr lang="en-US" sz="2000" dirty="0" err="1">
                <a:latin typeface="Times New Roman" charset="0"/>
              </a:rPr>
              <a:t>N.p</a:t>
            </a:r>
            <a:r>
              <a:rPr lang="en-US" sz="2000" dirty="0">
                <a:latin typeface="Times New Roman" charset="0"/>
              </a:rPr>
              <a:t>., </a:t>
            </a:r>
            <a:r>
              <a:rPr lang="en-US" sz="2000" dirty="0" err="1">
                <a:latin typeface="Times New Roman" charset="0"/>
              </a:rPr>
              <a:t>n.d.</a:t>
            </a:r>
            <a:r>
              <a:rPr lang="en-US" sz="2000" dirty="0">
                <a:latin typeface="Times New Roman" charset="0"/>
              </a:rPr>
              <a:t> Web. 16 May 2016. </a:t>
            </a:r>
            <a:endParaRPr lang="en-US" sz="2000" dirty="0">
              <a:latin typeface="Times New Roman" charset="0"/>
            </a:endParaRPr>
          </a:p>
        </p:txBody>
      </p:sp>
      <p:sp>
        <p:nvSpPr>
          <p:cNvPr id="14346" name="Text Box 23"/>
          <p:cNvSpPr txBox="1">
            <a:spLocks noChangeArrowheads="1"/>
          </p:cNvSpPr>
          <p:nvPr/>
        </p:nvSpPr>
        <p:spPr bwMode="auto">
          <a:xfrm>
            <a:off x="6754019" y="14684375"/>
            <a:ext cx="4800600" cy="1723549"/>
          </a:xfrm>
          <a:prstGeom prst="rect">
            <a:avLst/>
          </a:prstGeom>
          <a:noFill/>
          <a:ln w="9525">
            <a:noFill/>
            <a:miter lim="800000"/>
            <a:headEnd/>
            <a:tailEnd/>
          </a:ln>
        </p:spPr>
        <p:txBody>
          <a:bodyPr tIns="91440" bIns="91440">
            <a:spAutoFit/>
          </a:bodyPr>
          <a:lstStyle/>
          <a:p>
            <a:r>
              <a:rPr lang="en-US" sz="2000" b="1" dirty="0"/>
              <a:t>Figure 1.</a:t>
            </a:r>
            <a:r>
              <a:rPr lang="en-US" sz="2000" dirty="0"/>
              <a:t> </a:t>
            </a:r>
            <a:r>
              <a:rPr lang="en-US" sz="2000" dirty="0"/>
              <a:t>One of the most powerful </a:t>
            </a:r>
            <a:r>
              <a:rPr lang="en-US" sz="2000" dirty="0" smtClean="0"/>
              <a:t>Pokémon, </a:t>
            </a:r>
            <a:r>
              <a:rPr lang="en-US" sz="2000" dirty="0" err="1" smtClean="0"/>
              <a:t>Arceus</a:t>
            </a:r>
            <a:r>
              <a:rPr lang="en-US" sz="2000" dirty="0" smtClean="0"/>
              <a:t>. The teams we use to test our population are </a:t>
            </a:r>
            <a:r>
              <a:rPr lang="en-US" sz="2000" dirty="0"/>
              <a:t>composed entirely of this </a:t>
            </a:r>
            <a:r>
              <a:rPr lang="en-US" sz="2000" dirty="0" smtClean="0"/>
              <a:t>Pokémon in its different type variations.</a:t>
            </a:r>
            <a:endParaRPr lang="en-US" sz="2000" dirty="0"/>
          </a:p>
        </p:txBody>
      </p:sp>
      <p:sp>
        <p:nvSpPr>
          <p:cNvPr id="14347" name="Text Box 33"/>
          <p:cNvSpPr txBox="1">
            <a:spLocks noChangeArrowheads="1"/>
          </p:cNvSpPr>
          <p:nvPr/>
        </p:nvSpPr>
        <p:spPr bwMode="auto">
          <a:xfrm>
            <a:off x="3044825" y="29562425"/>
            <a:ext cx="7740650" cy="1403350"/>
          </a:xfrm>
          <a:prstGeom prst="rect">
            <a:avLst/>
          </a:prstGeom>
          <a:noFill/>
          <a:ln w="9525">
            <a:noFill/>
            <a:miter lim="800000"/>
            <a:headEnd/>
            <a:tailEnd/>
          </a:ln>
        </p:spPr>
        <p:txBody>
          <a:bodyPr tIns="91440" bIns="91440">
            <a:spAutoFit/>
          </a:bodyPr>
          <a:lstStyle/>
          <a:p>
            <a:r>
              <a:rPr lang="en-US" sz="2000" b="1"/>
              <a:t>Figure 2</a:t>
            </a:r>
            <a:r>
              <a:rPr lang="en-US" sz="2000"/>
              <a:t>. Illustration of important piece of equipment, or perhaps a flow chart summarizing experimental design.  Scanned, hand-drawn illustrations are usually preferable to computer-generated ones. Just bribe (cookies, whatever) an artist to help you out.</a:t>
            </a:r>
          </a:p>
        </p:txBody>
      </p:sp>
      <p:sp>
        <p:nvSpPr>
          <p:cNvPr id="14348" name="Rectangle 31"/>
          <p:cNvSpPr>
            <a:spLocks noChangeArrowheads="1"/>
          </p:cNvSpPr>
          <p:nvPr/>
        </p:nvSpPr>
        <p:spPr bwMode="auto">
          <a:xfrm>
            <a:off x="15116175" y="18867438"/>
            <a:ext cx="8780463" cy="2622550"/>
          </a:xfrm>
          <a:prstGeom prst="rect">
            <a:avLst/>
          </a:prstGeom>
          <a:noFill/>
          <a:ln w="9525">
            <a:noFill/>
            <a:miter lim="800000"/>
            <a:headEnd/>
            <a:tailEnd/>
          </a:ln>
        </p:spPr>
        <p:txBody>
          <a:bodyPr tIns="91440" bIns="91440">
            <a:spAutoFit/>
          </a:bodyPr>
          <a:lstStyle/>
          <a:p>
            <a:pPr eaLnBrk="0" hangingPunct="0"/>
            <a:r>
              <a:rPr lang="en-US" sz="2000" b="1"/>
              <a:t>Figure 3. </a:t>
            </a:r>
            <a:r>
              <a:rPr lang="en-US" sz="2000"/>
              <a:t>Make sure legends have enough detail to explain to the viewer what the results are, but don’t go on and on.  Note that for posters it is good to put </a:t>
            </a:r>
            <a:r>
              <a:rPr lang="en-US" sz="2000" i="1"/>
              <a:t>some</a:t>
            </a:r>
            <a:r>
              <a:rPr lang="en-US" sz="2000"/>
              <a:t> “Materials and methods” information within the figure legends or onto the figures themselves—it allows the M&amp;m section to be shorter, and gives viewer a sense of the experiment(s) even if they have skipped directly to figures. Don’t be tempted to reduce font size in figure legends, axes labels, etc.—your viewers are probably </a:t>
            </a:r>
            <a:r>
              <a:rPr lang="en-US" sz="2000" i="1"/>
              <a:t>most</a:t>
            </a:r>
            <a:r>
              <a:rPr lang="en-US" sz="2000"/>
              <a:t> interested in reading your figures and legends!  </a:t>
            </a:r>
          </a:p>
        </p:txBody>
      </p:sp>
      <p:sp>
        <p:nvSpPr>
          <p:cNvPr id="14349" name="Text Box 55"/>
          <p:cNvSpPr txBox="1">
            <a:spLocks noChangeArrowheads="1"/>
          </p:cNvSpPr>
          <p:nvPr/>
        </p:nvSpPr>
        <p:spPr bwMode="auto">
          <a:xfrm>
            <a:off x="14033500" y="21667788"/>
            <a:ext cx="10969625" cy="9207500"/>
          </a:xfrm>
          <a:prstGeom prst="rect">
            <a:avLst/>
          </a:prstGeom>
          <a:noFill/>
          <a:ln w="12700">
            <a:noFill/>
            <a:miter lim="800000"/>
            <a:headEnd/>
            <a:tailEnd/>
          </a:ln>
        </p:spPr>
        <p:txBody>
          <a:bodyPr lIns="914400" tIns="914400" rIns="914400" bIns="914400"/>
          <a:lstStyle/>
          <a:p>
            <a:pPr>
              <a:spcBef>
                <a:spcPct val="10000"/>
              </a:spcBef>
              <a:tabLst>
                <a:tab pos="500063" algn="l"/>
              </a:tabLst>
            </a:pPr>
            <a:r>
              <a:rPr lang="en-US" sz="2400">
                <a:latin typeface="Times New Roman" charset="0"/>
              </a:rPr>
              <a:t>	Often you will have some more text-based results between your figures. This text should </a:t>
            </a:r>
            <a:r>
              <a:rPr lang="en-US" sz="2400" i="1">
                <a:latin typeface="Times New Roman" charset="0"/>
              </a:rPr>
              <a:t>explicitly</a:t>
            </a:r>
            <a:r>
              <a:rPr lang="en-US" sz="2400">
                <a:latin typeface="Times New Roman" charset="0"/>
              </a:rPr>
              <a:t> guide the reader through the figures.</a:t>
            </a:r>
          </a:p>
          <a:p>
            <a:pPr>
              <a:spcBef>
                <a:spcPct val="10000"/>
              </a:spcBef>
              <a:tabLst>
                <a:tab pos="500063" algn="l"/>
              </a:tabLst>
            </a:pPr>
            <a:r>
              <a:rPr lang="en-US" sz="2400">
                <a:latin typeface="Times New Roman" charset="0"/>
              </a:rPr>
              <a:t>	Blah, blah, blah (</a:t>
            </a:r>
            <a:r>
              <a:rPr lang="en-US" sz="2400" b="1">
                <a:latin typeface="Times New Roman" charset="0"/>
              </a:rPr>
              <a:t>Figs. 3a,b</a:t>
            </a:r>
            <a:r>
              <a:rPr lang="en-US" sz="2400">
                <a:latin typeface="Times New Roman" charset="0"/>
              </a:rPr>
              <a:t>). Blah, blah, blah. Blah, blah, blah. Blah, blah, blah. Blah, blah, blah. Blah, blah, blah. Blah, blah, blah. Blah, blah, blah. </a:t>
            </a:r>
          </a:p>
          <a:p>
            <a:pPr>
              <a:spcBef>
                <a:spcPct val="10000"/>
              </a:spcBef>
              <a:tabLst>
                <a:tab pos="500063" algn="l"/>
              </a:tabLst>
            </a:pPr>
            <a:r>
              <a:rPr lang="en-US" sz="2400">
                <a:latin typeface="Times New Roman" charset="0"/>
              </a:rPr>
              <a:t>	Blah, blah, blah. Blah, blah, blah. Blah, blah, blah. Blah, blah, blah. Blah, blah, blah. Blah, blah, blah. Blah, blah, blah. Blah, blah, blah (</a:t>
            </a:r>
            <a:r>
              <a:rPr lang="en-US" sz="2400" b="1">
                <a:latin typeface="Times New Roman" charset="0"/>
              </a:rPr>
              <a:t>Fig. 3c</a:t>
            </a:r>
            <a:r>
              <a:rPr lang="en-US" sz="2400">
                <a:latin typeface="Times New Roman" charset="0"/>
              </a:rPr>
              <a:t>). Blah, blah, blah. Blah, blah, blah. Blah, blah, blah. Blah, blah, blah. Blah, blah, blah. Blah, blah, blah (data not shown).</a:t>
            </a:r>
          </a:p>
          <a:p>
            <a:pPr>
              <a:spcBef>
                <a:spcPct val="10000"/>
              </a:spcBef>
              <a:tabLst>
                <a:tab pos="500063" algn="l"/>
              </a:tabLst>
            </a:pPr>
            <a:r>
              <a:rPr lang="en-US" sz="2400">
                <a:latin typeface="Times New Roman" charset="0"/>
              </a:rPr>
              <a:t>	Blah, blah, blah. Blah, blah, blah. Blah, blah, blah. Blah, blah, blah. Blah, blah, blah. Blah, blah, blah. Blah, blah, blah. Blah, blah, blah. Blah, blah, blah.  Blah, blah, blah (God, personal communication). </a:t>
            </a:r>
          </a:p>
        </p:txBody>
      </p:sp>
      <p:sp>
        <p:nvSpPr>
          <p:cNvPr id="2104" name="Text Box 56"/>
          <p:cNvSpPr txBox="1">
            <a:spLocks noChangeArrowheads="1"/>
          </p:cNvSpPr>
          <p:nvPr/>
        </p:nvSpPr>
        <p:spPr bwMode="auto">
          <a:xfrm>
            <a:off x="15252700" y="15114588"/>
            <a:ext cx="2432050" cy="3554412"/>
          </a:xfrm>
          <a:prstGeom prst="rect">
            <a:avLst/>
          </a:prstGeom>
          <a:noFill/>
          <a:ln w="9525">
            <a:solidFill>
              <a:schemeClr val="accent2"/>
            </a:solidFill>
            <a:miter lim="800000"/>
            <a:headEnd/>
            <a:tailEnd/>
          </a:ln>
          <a:effectLst/>
        </p:spPr>
        <p:txBody>
          <a:bodyPr tIns="91440" bIns="91440"/>
          <a:lstStyle/>
          <a:p>
            <a:pPr>
              <a:spcBef>
                <a:spcPct val="50000"/>
              </a:spcBef>
            </a:pPr>
            <a:r>
              <a:rPr lang="en-US" sz="2600">
                <a:effectLst>
                  <a:outerShdw blurRad="38100" dist="38100" dir="2700000" algn="tl">
                    <a:srgbClr val="C0C0C0"/>
                  </a:outerShdw>
                </a:effectLst>
              </a:rPr>
              <a:t>(a)</a:t>
            </a:r>
            <a:endParaRPr lang="en-US" sz="2600"/>
          </a:p>
        </p:txBody>
      </p:sp>
      <p:sp>
        <p:nvSpPr>
          <p:cNvPr id="2105" name="Text Box 57"/>
          <p:cNvSpPr txBox="1">
            <a:spLocks noChangeArrowheads="1"/>
          </p:cNvSpPr>
          <p:nvPr/>
        </p:nvSpPr>
        <p:spPr bwMode="auto">
          <a:xfrm>
            <a:off x="18618200" y="15109825"/>
            <a:ext cx="2495550" cy="3554413"/>
          </a:xfrm>
          <a:prstGeom prst="rect">
            <a:avLst/>
          </a:prstGeom>
          <a:noFill/>
          <a:ln w="9525">
            <a:solidFill>
              <a:schemeClr val="accent2"/>
            </a:solidFill>
            <a:miter lim="800000"/>
            <a:headEnd/>
            <a:tailEnd/>
          </a:ln>
          <a:effectLst/>
        </p:spPr>
        <p:txBody>
          <a:bodyPr tIns="91440" bIns="91440"/>
          <a:lstStyle/>
          <a:p>
            <a:pPr>
              <a:spcBef>
                <a:spcPct val="50000"/>
              </a:spcBef>
            </a:pPr>
            <a:r>
              <a:rPr lang="en-US" sz="2600">
                <a:effectLst>
                  <a:outerShdw blurRad="38100" dist="38100" dir="2700000" algn="tl">
                    <a:srgbClr val="C0C0C0"/>
                  </a:outerShdw>
                </a:effectLst>
              </a:rPr>
              <a:t>(b)</a:t>
            </a:r>
            <a:endParaRPr lang="en-US" sz="3600"/>
          </a:p>
        </p:txBody>
      </p:sp>
      <p:sp>
        <p:nvSpPr>
          <p:cNvPr id="2106" name="Text Box 58"/>
          <p:cNvSpPr txBox="1">
            <a:spLocks noChangeArrowheads="1"/>
          </p:cNvSpPr>
          <p:nvPr/>
        </p:nvSpPr>
        <p:spPr bwMode="auto">
          <a:xfrm>
            <a:off x="21991638" y="15109825"/>
            <a:ext cx="2246312" cy="3554413"/>
          </a:xfrm>
          <a:prstGeom prst="rect">
            <a:avLst/>
          </a:prstGeom>
          <a:noFill/>
          <a:ln w="9525">
            <a:solidFill>
              <a:schemeClr val="accent2"/>
            </a:solidFill>
            <a:miter lim="800000"/>
            <a:headEnd/>
            <a:tailEnd/>
          </a:ln>
          <a:effectLst/>
        </p:spPr>
        <p:txBody>
          <a:bodyPr tIns="91440" bIns="91440"/>
          <a:lstStyle/>
          <a:p>
            <a:pPr>
              <a:spcBef>
                <a:spcPct val="50000"/>
              </a:spcBef>
            </a:pPr>
            <a:r>
              <a:rPr lang="en-US" sz="2600">
                <a:effectLst>
                  <a:outerShdw blurRad="38100" dist="38100" dir="2700000" algn="tl">
                    <a:srgbClr val="C0C0C0"/>
                  </a:outerShdw>
                </a:effectLst>
              </a:rPr>
              <a:t>(c)</a:t>
            </a:r>
            <a:endParaRPr lang="en-US" sz="3600"/>
          </a:p>
        </p:txBody>
      </p:sp>
      <p:sp>
        <p:nvSpPr>
          <p:cNvPr id="14353" name="Text Box 70"/>
          <p:cNvSpPr txBox="1">
            <a:spLocks noChangeArrowheads="1"/>
          </p:cNvSpPr>
          <p:nvPr/>
        </p:nvSpPr>
        <p:spPr bwMode="auto">
          <a:xfrm>
            <a:off x="38433375" y="27014488"/>
            <a:ext cx="10512425" cy="4371975"/>
          </a:xfrm>
          <a:prstGeom prst="rect">
            <a:avLst/>
          </a:prstGeom>
          <a:solidFill>
            <a:schemeClr val="bg1"/>
          </a:solidFill>
          <a:ln w="12700">
            <a:solidFill>
              <a:schemeClr val="hlink"/>
            </a:solidFill>
            <a:miter lim="800000"/>
            <a:headEnd/>
            <a:tailEnd/>
          </a:ln>
        </p:spPr>
        <p:txBody>
          <a:bodyPr lIns="914400" tIns="457200" rIns="914400" bIns="914400"/>
          <a:lstStyle/>
          <a:p>
            <a:pPr algn="just"/>
            <a:r>
              <a:rPr lang="en-US" sz="4400" b="1">
                <a:solidFill>
                  <a:srgbClr val="FF8000"/>
                </a:solidFill>
              </a:rPr>
              <a:t>For further information</a:t>
            </a:r>
            <a:endParaRPr lang="en-US" sz="4400" b="1">
              <a:solidFill>
                <a:schemeClr val="accent2"/>
              </a:solidFill>
            </a:endParaRPr>
          </a:p>
          <a:p>
            <a:pPr>
              <a:spcBef>
                <a:spcPct val="10000"/>
              </a:spcBef>
            </a:pPr>
            <a:r>
              <a:rPr lang="en-US" sz="2000">
                <a:latin typeface="Times New Roman" charset="0"/>
              </a:rPr>
              <a:t>Please contact </a:t>
            </a:r>
            <a:r>
              <a:rPr lang="en-US" sz="2000" i="1">
                <a:latin typeface="Times New Roman" charset="0"/>
              </a:rPr>
              <a:t>email@blahcollege.edu</a:t>
            </a:r>
            <a:r>
              <a:rPr lang="en-US" sz="2000">
                <a:latin typeface="Times New Roman" charset="0"/>
              </a:rPr>
              <a:t>.  More information on this and related projects can be obtained at </a:t>
            </a:r>
            <a:r>
              <a:rPr lang="en-US" sz="2000" i="1">
                <a:latin typeface="Times New Roman" charset="0"/>
              </a:rPr>
              <a:t>www.swarthmore… </a:t>
            </a:r>
            <a:r>
              <a:rPr lang="en-US" sz="2000">
                <a:latin typeface="Times New Roman" charset="0"/>
              </a:rPr>
              <a:t> (give the URL for general laboratory web site).  A link to an online, PDF-version of the poster is nice, too. </a:t>
            </a:r>
            <a:br>
              <a:rPr lang="en-US" sz="2000">
                <a:latin typeface="Times New Roman" charset="0"/>
              </a:rPr>
            </a:br>
            <a:r>
              <a:rPr lang="en-US" sz="2000">
                <a:latin typeface="Times New Roman" charset="0"/>
              </a:rPr>
              <a:t/>
            </a:r>
            <a:br>
              <a:rPr lang="en-US" sz="2000">
                <a:latin typeface="Times New Roman" charset="0"/>
              </a:rPr>
            </a:br>
            <a:r>
              <a:rPr lang="en-US" sz="2000">
                <a:latin typeface="Times New Roman" charset="0"/>
              </a:rPr>
              <a:t>If you just </a:t>
            </a:r>
            <a:r>
              <a:rPr lang="en-US" sz="2000" i="1">
                <a:latin typeface="Times New Roman" charset="0"/>
              </a:rPr>
              <a:t>must</a:t>
            </a:r>
            <a:r>
              <a:rPr lang="en-US" sz="2000">
                <a:latin typeface="Times New Roman" charset="0"/>
              </a:rPr>
              <a:t> include a pretentious logo, </a:t>
            </a:r>
            <a:br>
              <a:rPr lang="en-US" sz="2000">
                <a:latin typeface="Times New Roman" charset="0"/>
              </a:rPr>
            </a:br>
            <a:r>
              <a:rPr lang="en-US" sz="2000">
                <a:latin typeface="Times New Roman" charset="0"/>
              </a:rPr>
              <a:t>hide it down here rather than up near where it </a:t>
            </a:r>
            <a:br>
              <a:rPr lang="en-US" sz="2000">
                <a:latin typeface="Times New Roman" charset="0"/>
              </a:rPr>
            </a:br>
            <a:r>
              <a:rPr lang="en-US" sz="2000">
                <a:latin typeface="Times New Roman" charset="0"/>
              </a:rPr>
              <a:t>would compete with your title. </a:t>
            </a:r>
          </a:p>
        </p:txBody>
      </p:sp>
      <p:sp>
        <p:nvSpPr>
          <p:cNvPr id="14356" name="Text Box 114"/>
          <p:cNvSpPr txBox="1">
            <a:spLocks noChangeArrowheads="1"/>
          </p:cNvSpPr>
          <p:nvPr/>
        </p:nvSpPr>
        <p:spPr bwMode="auto">
          <a:xfrm>
            <a:off x="26347738" y="7259638"/>
            <a:ext cx="10512425" cy="24195087"/>
          </a:xfrm>
          <a:prstGeom prst="rect">
            <a:avLst/>
          </a:prstGeom>
          <a:solidFill>
            <a:schemeClr val="bg1"/>
          </a:solidFill>
          <a:ln w="12700">
            <a:solidFill>
              <a:schemeClr val="hlink"/>
            </a:solidFill>
            <a:miter lim="800000"/>
            <a:headEnd/>
            <a:tailEnd/>
          </a:ln>
        </p:spPr>
        <p:txBody>
          <a:bodyPr lIns="914400" tIns="914400" rIns="914400" bIns="914400"/>
          <a:lstStyle/>
          <a:p>
            <a:pPr algn="just">
              <a:spcBef>
                <a:spcPct val="10000"/>
              </a:spcBef>
              <a:tabLst>
                <a:tab pos="500063" algn="l"/>
              </a:tabLst>
            </a:pPr>
            <a:endParaRPr lang="en-US" sz="2600">
              <a:latin typeface="Times New Roman" charset="0"/>
            </a:endParaRPr>
          </a:p>
          <a:p>
            <a:pPr algn="just">
              <a:spcBef>
                <a:spcPct val="10000"/>
              </a:spcBef>
              <a:tabLst>
                <a:tab pos="500063" algn="l"/>
              </a:tabLst>
            </a:pPr>
            <a:r>
              <a:rPr lang="en-US" sz="2600">
                <a:latin typeface="Times New Roman" charset="0"/>
              </a:rPr>
              <a:t>	</a:t>
            </a:r>
          </a:p>
        </p:txBody>
      </p:sp>
      <p:pic>
        <p:nvPicPr>
          <p:cNvPr id="14357" name="Picture 110">
            <a:hlinkClick r:id="rId4"/>
          </p:cNvPr>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42163" y="29362400"/>
            <a:ext cx="3281362" cy="1668463"/>
          </a:xfrm>
          <a:prstGeom prst="rect">
            <a:avLst/>
          </a:prstGeom>
          <a:noFill/>
          <a:ln w="9525">
            <a:noFill/>
            <a:miter lim="800000"/>
            <a:headEnd/>
            <a:tailEnd/>
          </a:ln>
        </p:spPr>
      </p:pic>
      <p:sp>
        <p:nvSpPr>
          <p:cNvPr id="14358" name="Rectangle 59"/>
          <p:cNvSpPr>
            <a:spLocks noChangeArrowheads="1"/>
          </p:cNvSpPr>
          <p:nvPr/>
        </p:nvSpPr>
        <p:spPr bwMode="auto">
          <a:xfrm>
            <a:off x="27312938" y="11796713"/>
            <a:ext cx="8607425" cy="2032000"/>
          </a:xfrm>
          <a:prstGeom prst="rect">
            <a:avLst/>
          </a:prstGeom>
          <a:noFill/>
          <a:ln w="9525">
            <a:noFill/>
            <a:miter lim="800000"/>
            <a:headEnd/>
            <a:tailEnd/>
          </a:ln>
        </p:spPr>
        <p:txBody>
          <a:bodyPr tIns="91440" bIns="91440">
            <a:spAutoFit/>
          </a:bodyPr>
          <a:lstStyle/>
          <a:p>
            <a:pPr eaLnBrk="0" hangingPunct="0"/>
            <a:r>
              <a:rPr lang="en-US" sz="2000" b="1"/>
              <a:t>Figure 4. </a:t>
            </a:r>
            <a:r>
              <a:rPr lang="en-US" sz="2000"/>
              <a:t>Avoid keys that force readers to labor through complicated graphs: just label all the lines (as above) and then delete the silly key provided by your charting software altogether.  The above figure would also be greatly improved if I had the ability to draw mini rats with and without brains.  I would then put these really cute little illustrations next to the lines they represent.</a:t>
            </a:r>
          </a:p>
        </p:txBody>
      </p:sp>
      <p:sp>
        <p:nvSpPr>
          <p:cNvPr id="14359" name="Text Box 63"/>
          <p:cNvSpPr txBox="1">
            <a:spLocks noChangeArrowheads="1"/>
          </p:cNvSpPr>
          <p:nvPr/>
        </p:nvSpPr>
        <p:spPr bwMode="auto">
          <a:xfrm>
            <a:off x="26419175" y="28938538"/>
            <a:ext cx="10964863" cy="1676400"/>
          </a:xfrm>
          <a:prstGeom prst="rect">
            <a:avLst/>
          </a:prstGeom>
          <a:noFill/>
          <a:ln w="12700">
            <a:noFill/>
            <a:miter lim="800000"/>
            <a:headEnd/>
            <a:tailEnd/>
          </a:ln>
        </p:spPr>
        <p:txBody>
          <a:bodyPr lIns="914400" tIns="914400" rIns="914400" bIns="914400"/>
          <a:lstStyle/>
          <a:p>
            <a:pPr algn="just">
              <a:spcBef>
                <a:spcPct val="10000"/>
              </a:spcBef>
              <a:tabLst>
                <a:tab pos="500063" algn="l"/>
              </a:tabLst>
            </a:pPr>
            <a:r>
              <a:rPr lang="en-US" sz="2400">
                <a:latin typeface="Times New Roman" charset="0"/>
              </a:rPr>
              <a:t>Blah, blah, blah. Blah, blah, blah. However, blah, blah, blah.</a:t>
            </a:r>
          </a:p>
        </p:txBody>
      </p:sp>
      <p:sp>
        <p:nvSpPr>
          <p:cNvPr id="14360" name="Rectangle 67"/>
          <p:cNvSpPr>
            <a:spLocks noChangeArrowheads="1"/>
          </p:cNvSpPr>
          <p:nvPr/>
        </p:nvSpPr>
        <p:spPr bwMode="auto">
          <a:xfrm>
            <a:off x="27365325" y="27619325"/>
            <a:ext cx="9021763" cy="1860550"/>
          </a:xfrm>
          <a:prstGeom prst="rect">
            <a:avLst/>
          </a:prstGeom>
          <a:noFill/>
          <a:ln w="9525">
            <a:noFill/>
            <a:miter lim="800000"/>
            <a:headEnd/>
            <a:tailEnd/>
          </a:ln>
        </p:spPr>
        <p:txBody>
          <a:bodyPr tIns="91440" bIns="91440"/>
          <a:lstStyle/>
          <a:p>
            <a:pPr eaLnBrk="0" hangingPunct="0"/>
            <a:r>
              <a:rPr lang="en-US" sz="2000" b="1"/>
              <a:t>Figure 5.  </a:t>
            </a:r>
            <a:r>
              <a:rPr lang="en-US" sz="2000"/>
              <a:t>You can use connector lines and arrows to visually guide viewers through your results. Adding emphasis this way is much, much better than making the point with words in the text section. These lines can help viewers read your poster even when you’re not present.</a:t>
            </a:r>
          </a:p>
        </p:txBody>
      </p:sp>
      <p:cxnSp>
        <p:nvCxnSpPr>
          <p:cNvPr id="14361" name="AutoShape 81"/>
          <p:cNvCxnSpPr>
            <a:cxnSpLocks noChangeAspect="1" noChangeShapeType="1"/>
          </p:cNvCxnSpPr>
          <p:nvPr/>
        </p:nvCxnSpPr>
        <p:spPr bwMode="auto">
          <a:xfrm rot="10800000" flipH="1" flipV="1">
            <a:off x="27549475" y="20778788"/>
            <a:ext cx="5622925" cy="3827462"/>
          </a:xfrm>
          <a:prstGeom prst="bentConnector3">
            <a:avLst>
              <a:gd name="adj1" fmla="val -4065"/>
            </a:avLst>
          </a:prstGeom>
          <a:noFill/>
          <a:ln w="38100">
            <a:solidFill>
              <a:srgbClr val="800040"/>
            </a:solidFill>
            <a:miter lim="800000"/>
            <a:headEnd/>
            <a:tailEnd type="triangle" w="lg" len="med"/>
          </a:ln>
          <a:effectLst>
            <a:prstShdw prst="shdw17" dist="17961" dir="2700000">
              <a:srgbClr val="4D0026">
                <a:alpha val="74997"/>
              </a:srgbClr>
            </a:prstShdw>
          </a:effectLst>
        </p:spPr>
      </p:cxnSp>
      <p:sp>
        <p:nvSpPr>
          <p:cNvPr id="14362" name="Text Box 117"/>
          <p:cNvSpPr txBox="1">
            <a:spLocks noChangeArrowheads="1"/>
          </p:cNvSpPr>
          <p:nvPr/>
        </p:nvSpPr>
        <p:spPr bwMode="auto">
          <a:xfrm>
            <a:off x="27355800" y="14584363"/>
            <a:ext cx="8602663" cy="3451225"/>
          </a:xfrm>
          <a:prstGeom prst="rect">
            <a:avLst/>
          </a:prstGeom>
          <a:noFill/>
          <a:ln w="9525">
            <a:noFill/>
            <a:miter lim="800000"/>
            <a:headEnd/>
            <a:tailEnd/>
          </a:ln>
        </p:spPr>
        <p:txBody>
          <a:bodyPr>
            <a:spAutoFit/>
          </a:bodyPr>
          <a:lstStyle/>
          <a:p>
            <a:pPr>
              <a:spcBef>
                <a:spcPct val="10000"/>
              </a:spcBef>
            </a:pPr>
            <a:r>
              <a:rPr lang="en-US" sz="2400">
                <a:latin typeface="Times New Roman" charset="0"/>
              </a:rPr>
              <a:t>	Be sure to separate figures from other figures by generous use of white space. When figures are too cramped, viewers get confused about which figures to read first and which legend goes with which figure.</a:t>
            </a:r>
            <a:endParaRPr lang="en-US" sz="2400"/>
          </a:p>
          <a:p>
            <a:pPr>
              <a:spcBef>
                <a:spcPct val="10000"/>
              </a:spcBef>
            </a:pPr>
            <a:r>
              <a:rPr lang="en-US" sz="2400">
                <a:latin typeface="Times New Roman" charset="0"/>
              </a:rPr>
              <a:t>	Figures are preferred but tables are sometimes unavoidable.  A table looks best when it is first composed within Microsoft Word, then “Inserted” as an “Object.” If you can add small drawings or icons to your tables, do so!</a:t>
            </a:r>
          </a:p>
          <a:p>
            <a:pPr>
              <a:spcBef>
                <a:spcPct val="10000"/>
              </a:spcBef>
            </a:pPr>
            <a:r>
              <a:rPr lang="en-US" sz="2400">
                <a:latin typeface="Times New Roman" charset="0"/>
              </a:rPr>
              <a:t>	</a:t>
            </a:r>
          </a:p>
        </p:txBody>
      </p:sp>
      <p:sp>
        <p:nvSpPr>
          <p:cNvPr id="2170" name="Text Box 122"/>
          <p:cNvSpPr txBox="1">
            <a:spLocks noChangeArrowheads="1"/>
          </p:cNvSpPr>
          <p:nvPr/>
        </p:nvSpPr>
        <p:spPr bwMode="auto">
          <a:xfrm>
            <a:off x="40601900" y="22326600"/>
            <a:ext cx="9975850" cy="922338"/>
          </a:xfrm>
          <a:prstGeom prst="rect">
            <a:avLst/>
          </a:prstGeom>
          <a:solidFill>
            <a:srgbClr val="FFFF99"/>
          </a:solidFill>
          <a:ln w="9525">
            <a:solidFill>
              <a:schemeClr val="hlink"/>
            </a:solidFill>
            <a:miter lim="800000"/>
            <a:headEnd/>
            <a:tailEnd/>
          </a:ln>
          <a:effectLst>
            <a:outerShdw blurRad="63500" dist="38099" dir="2700000" algn="ctr" rotWithShape="0">
              <a:srgbClr val="000000">
                <a:alpha val="74998"/>
              </a:srgbClr>
            </a:outerShdw>
          </a:effectLst>
        </p:spPr>
        <p:txBody>
          <a:bodyPr tIns="91440" bIns="91440">
            <a:spAutoFit/>
          </a:bodyPr>
          <a:lstStyle/>
          <a:p>
            <a:pPr>
              <a:defRPr/>
            </a:pPr>
            <a:r>
              <a:rPr lang="en-US" sz="2400" dirty="0">
                <a:latin typeface="Helvetica" pitchFamily="-111" charset="0"/>
                <a:ea typeface="+mn-ea"/>
              </a:rPr>
              <a:t>Abutting these last sections can save you a little space, and subtly indicates to viewers that the contents are not </a:t>
            </a:r>
            <a:r>
              <a:rPr lang="en-US" sz="2400" i="1" dirty="0">
                <a:latin typeface="Helvetica" pitchFamily="-111" charset="0"/>
                <a:ea typeface="+mn-ea"/>
              </a:rPr>
              <a:t>as</a:t>
            </a:r>
            <a:r>
              <a:rPr lang="en-US" sz="2400" dirty="0">
                <a:latin typeface="Helvetica" pitchFamily="-111" charset="0"/>
                <a:ea typeface="+mn-ea"/>
              </a:rPr>
              <a:t> important to read.</a:t>
            </a:r>
          </a:p>
        </p:txBody>
      </p:sp>
      <p:sp>
        <p:nvSpPr>
          <p:cNvPr id="14364" name="Line 123"/>
          <p:cNvSpPr>
            <a:spLocks noChangeShapeType="1"/>
          </p:cNvSpPr>
          <p:nvPr/>
        </p:nvSpPr>
        <p:spPr bwMode="auto">
          <a:xfrm flipV="1">
            <a:off x="29097288" y="9499600"/>
            <a:ext cx="2192337" cy="1346200"/>
          </a:xfrm>
          <a:prstGeom prst="line">
            <a:avLst/>
          </a:prstGeom>
          <a:noFill/>
          <a:ln w="38100">
            <a:solidFill>
              <a:schemeClr val="tx1"/>
            </a:solidFill>
            <a:prstDash val="dash"/>
            <a:round/>
            <a:headEnd/>
            <a:tailEnd/>
          </a:ln>
        </p:spPr>
        <p:txBody>
          <a:bodyPr wrap="none" anchor="ctr"/>
          <a:lstStyle/>
          <a:p>
            <a:endParaRPr lang="en-US"/>
          </a:p>
        </p:txBody>
      </p:sp>
      <p:sp>
        <p:nvSpPr>
          <p:cNvPr id="14365" name="Line 124"/>
          <p:cNvSpPr>
            <a:spLocks noChangeShapeType="1"/>
          </p:cNvSpPr>
          <p:nvPr/>
        </p:nvSpPr>
        <p:spPr bwMode="auto">
          <a:xfrm flipV="1">
            <a:off x="29106813" y="9461500"/>
            <a:ext cx="4851400" cy="1476375"/>
          </a:xfrm>
          <a:prstGeom prst="line">
            <a:avLst/>
          </a:prstGeom>
          <a:noFill/>
          <a:ln w="38100">
            <a:solidFill>
              <a:schemeClr val="tx1"/>
            </a:solidFill>
            <a:round/>
            <a:headEnd/>
            <a:tailEnd/>
          </a:ln>
        </p:spPr>
        <p:txBody>
          <a:bodyPr wrap="none" anchor="ctr"/>
          <a:lstStyle/>
          <a:p>
            <a:endParaRPr lang="en-US"/>
          </a:p>
        </p:txBody>
      </p:sp>
      <p:sp>
        <p:nvSpPr>
          <p:cNvPr id="14366" name="Text Box 125"/>
          <p:cNvSpPr txBox="1">
            <a:spLocks noChangeArrowheads="1"/>
          </p:cNvSpPr>
          <p:nvPr/>
        </p:nvSpPr>
        <p:spPr bwMode="auto">
          <a:xfrm>
            <a:off x="31195963" y="10212388"/>
            <a:ext cx="2974975" cy="366712"/>
          </a:xfrm>
          <a:prstGeom prst="rect">
            <a:avLst/>
          </a:prstGeom>
          <a:noFill/>
          <a:ln w="9525">
            <a:noFill/>
            <a:miter lim="800000"/>
            <a:headEnd/>
            <a:tailEnd/>
          </a:ln>
        </p:spPr>
        <p:txBody>
          <a:bodyPr>
            <a:spAutoFit/>
          </a:bodyPr>
          <a:lstStyle/>
          <a:p>
            <a:pPr algn="ctr">
              <a:spcBef>
                <a:spcPct val="50000"/>
              </a:spcBef>
            </a:pPr>
            <a:r>
              <a:rPr lang="en-US" sz="1800"/>
              <a:t>Control (brain intact)</a:t>
            </a:r>
          </a:p>
        </p:txBody>
      </p:sp>
      <p:sp>
        <p:nvSpPr>
          <p:cNvPr id="14367" name="Text Box 126"/>
          <p:cNvSpPr txBox="1">
            <a:spLocks noChangeArrowheads="1"/>
          </p:cNvSpPr>
          <p:nvPr/>
        </p:nvSpPr>
        <p:spPr bwMode="auto">
          <a:xfrm>
            <a:off x="29656088" y="8816975"/>
            <a:ext cx="1781175" cy="366713"/>
          </a:xfrm>
          <a:prstGeom prst="rect">
            <a:avLst/>
          </a:prstGeom>
          <a:noFill/>
          <a:ln w="9525">
            <a:noFill/>
            <a:miter lim="800000"/>
            <a:headEnd/>
            <a:tailEnd/>
          </a:ln>
        </p:spPr>
        <p:txBody>
          <a:bodyPr>
            <a:spAutoFit/>
          </a:bodyPr>
          <a:lstStyle/>
          <a:p>
            <a:pPr>
              <a:spcBef>
                <a:spcPct val="50000"/>
              </a:spcBef>
            </a:pPr>
            <a:r>
              <a:rPr lang="en-US" sz="1800"/>
              <a:t>Brainectomized</a:t>
            </a:r>
          </a:p>
        </p:txBody>
      </p:sp>
      <p:sp>
        <p:nvSpPr>
          <p:cNvPr id="14368" name="Text Box 129"/>
          <p:cNvSpPr txBox="1">
            <a:spLocks noChangeArrowheads="1"/>
          </p:cNvSpPr>
          <p:nvPr/>
        </p:nvSpPr>
        <p:spPr bwMode="auto">
          <a:xfrm>
            <a:off x="28778200" y="25741313"/>
            <a:ext cx="1874838" cy="581025"/>
          </a:xfrm>
          <a:prstGeom prst="rect">
            <a:avLst/>
          </a:prstGeom>
          <a:noFill/>
          <a:ln w="9525">
            <a:noFill/>
            <a:miter lim="800000"/>
            <a:headEnd/>
            <a:tailEnd/>
          </a:ln>
        </p:spPr>
        <p:txBody>
          <a:bodyPr>
            <a:spAutoFit/>
          </a:bodyPr>
          <a:lstStyle/>
          <a:p>
            <a:pPr>
              <a:spcBef>
                <a:spcPct val="50000"/>
              </a:spcBef>
            </a:pPr>
            <a:r>
              <a:rPr lang="en-US" sz="1600"/>
              <a:t>This is the gene of interest! </a:t>
            </a:r>
          </a:p>
        </p:txBody>
      </p:sp>
      <p:grpSp>
        <p:nvGrpSpPr>
          <p:cNvPr id="14369" name="Group 159"/>
          <p:cNvGrpSpPr>
            <a:grpSpLocks/>
          </p:cNvGrpSpPr>
          <p:nvPr/>
        </p:nvGrpSpPr>
        <p:grpSpPr bwMode="auto">
          <a:xfrm>
            <a:off x="27371675" y="26130250"/>
            <a:ext cx="723900" cy="1257300"/>
            <a:chOff x="20994" y="16828"/>
            <a:chExt cx="456" cy="792"/>
          </a:xfrm>
        </p:grpSpPr>
        <p:sp>
          <p:nvSpPr>
            <p:cNvPr id="14399" name="Rectangle 137"/>
            <p:cNvSpPr>
              <a:spLocks noChangeArrowheads="1"/>
            </p:cNvSpPr>
            <p:nvPr/>
          </p:nvSpPr>
          <p:spPr bwMode="auto">
            <a:xfrm>
              <a:off x="20994" y="16828"/>
              <a:ext cx="456" cy="7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400" name="Line 130"/>
            <p:cNvSpPr>
              <a:spLocks noChangeShapeType="1"/>
            </p:cNvSpPr>
            <p:nvPr/>
          </p:nvSpPr>
          <p:spPr bwMode="auto">
            <a:xfrm>
              <a:off x="21122" y="16908"/>
              <a:ext cx="184" cy="0"/>
            </a:xfrm>
            <a:prstGeom prst="line">
              <a:avLst/>
            </a:prstGeom>
            <a:noFill/>
            <a:ln w="76200">
              <a:solidFill>
                <a:schemeClr val="tx1"/>
              </a:solidFill>
              <a:round/>
              <a:headEnd/>
              <a:tailEnd/>
            </a:ln>
          </p:spPr>
          <p:txBody>
            <a:bodyPr wrap="none" anchor="ctr"/>
            <a:lstStyle/>
            <a:p>
              <a:endParaRPr lang="en-US"/>
            </a:p>
          </p:txBody>
        </p:sp>
        <p:sp>
          <p:nvSpPr>
            <p:cNvPr id="14401" name="Line 131"/>
            <p:cNvSpPr>
              <a:spLocks noChangeShapeType="1"/>
            </p:cNvSpPr>
            <p:nvPr/>
          </p:nvSpPr>
          <p:spPr bwMode="auto">
            <a:xfrm>
              <a:off x="21122" y="16980"/>
              <a:ext cx="184" cy="0"/>
            </a:xfrm>
            <a:prstGeom prst="line">
              <a:avLst/>
            </a:prstGeom>
            <a:noFill/>
            <a:ln w="28575">
              <a:solidFill>
                <a:schemeClr val="tx1"/>
              </a:solidFill>
              <a:round/>
              <a:headEnd/>
              <a:tailEnd/>
            </a:ln>
          </p:spPr>
          <p:txBody>
            <a:bodyPr wrap="none" anchor="ctr"/>
            <a:lstStyle/>
            <a:p>
              <a:endParaRPr lang="en-US"/>
            </a:p>
          </p:txBody>
        </p:sp>
        <p:sp>
          <p:nvSpPr>
            <p:cNvPr id="14402" name="Line 132"/>
            <p:cNvSpPr>
              <a:spLocks noChangeShapeType="1"/>
            </p:cNvSpPr>
            <p:nvPr/>
          </p:nvSpPr>
          <p:spPr bwMode="auto">
            <a:xfrm>
              <a:off x="21122" y="17068"/>
              <a:ext cx="184" cy="0"/>
            </a:xfrm>
            <a:prstGeom prst="line">
              <a:avLst/>
            </a:prstGeom>
            <a:noFill/>
            <a:ln w="28575">
              <a:solidFill>
                <a:schemeClr val="tx1"/>
              </a:solidFill>
              <a:round/>
              <a:headEnd/>
              <a:tailEnd/>
            </a:ln>
          </p:spPr>
          <p:txBody>
            <a:bodyPr wrap="none" anchor="ctr"/>
            <a:lstStyle/>
            <a:p>
              <a:endParaRPr lang="en-US"/>
            </a:p>
          </p:txBody>
        </p:sp>
        <p:sp>
          <p:nvSpPr>
            <p:cNvPr id="14403" name="Line 133"/>
            <p:cNvSpPr>
              <a:spLocks noChangeShapeType="1"/>
            </p:cNvSpPr>
            <p:nvPr/>
          </p:nvSpPr>
          <p:spPr bwMode="auto">
            <a:xfrm>
              <a:off x="21122" y="17220"/>
              <a:ext cx="184" cy="0"/>
            </a:xfrm>
            <a:prstGeom prst="line">
              <a:avLst/>
            </a:prstGeom>
            <a:noFill/>
            <a:ln w="57150">
              <a:solidFill>
                <a:schemeClr val="tx1"/>
              </a:solidFill>
              <a:round/>
              <a:headEnd/>
              <a:tailEnd/>
            </a:ln>
          </p:spPr>
          <p:txBody>
            <a:bodyPr wrap="none" anchor="ctr"/>
            <a:lstStyle/>
            <a:p>
              <a:endParaRPr lang="en-US"/>
            </a:p>
          </p:txBody>
        </p:sp>
        <p:sp>
          <p:nvSpPr>
            <p:cNvPr id="14404" name="Line 134"/>
            <p:cNvSpPr>
              <a:spLocks noChangeShapeType="1"/>
            </p:cNvSpPr>
            <p:nvPr/>
          </p:nvSpPr>
          <p:spPr bwMode="auto">
            <a:xfrm>
              <a:off x="21122" y="17380"/>
              <a:ext cx="184" cy="0"/>
            </a:xfrm>
            <a:prstGeom prst="line">
              <a:avLst/>
            </a:prstGeom>
            <a:noFill/>
            <a:ln w="28575">
              <a:solidFill>
                <a:schemeClr val="tx1"/>
              </a:solidFill>
              <a:round/>
              <a:headEnd/>
              <a:tailEnd/>
            </a:ln>
          </p:spPr>
          <p:txBody>
            <a:bodyPr wrap="none" anchor="ctr"/>
            <a:lstStyle/>
            <a:p>
              <a:endParaRPr lang="en-US"/>
            </a:p>
          </p:txBody>
        </p:sp>
        <p:sp>
          <p:nvSpPr>
            <p:cNvPr id="14405" name="Line 135"/>
            <p:cNvSpPr>
              <a:spLocks noChangeShapeType="1"/>
            </p:cNvSpPr>
            <p:nvPr/>
          </p:nvSpPr>
          <p:spPr bwMode="auto">
            <a:xfrm>
              <a:off x="21122" y="17436"/>
              <a:ext cx="184" cy="0"/>
            </a:xfrm>
            <a:prstGeom prst="line">
              <a:avLst/>
            </a:prstGeom>
            <a:noFill/>
            <a:ln w="57150">
              <a:solidFill>
                <a:schemeClr val="tx1"/>
              </a:solidFill>
              <a:round/>
              <a:headEnd/>
              <a:tailEnd/>
            </a:ln>
          </p:spPr>
          <p:txBody>
            <a:bodyPr wrap="none" anchor="ctr"/>
            <a:lstStyle/>
            <a:p>
              <a:endParaRPr lang="en-US"/>
            </a:p>
          </p:txBody>
        </p:sp>
        <p:sp>
          <p:nvSpPr>
            <p:cNvPr id="14406" name="Line 136"/>
            <p:cNvSpPr>
              <a:spLocks noChangeShapeType="1"/>
            </p:cNvSpPr>
            <p:nvPr/>
          </p:nvSpPr>
          <p:spPr bwMode="auto">
            <a:xfrm>
              <a:off x="21122" y="17484"/>
              <a:ext cx="184" cy="0"/>
            </a:xfrm>
            <a:prstGeom prst="line">
              <a:avLst/>
            </a:prstGeom>
            <a:noFill/>
            <a:ln w="28575">
              <a:solidFill>
                <a:schemeClr val="tx1"/>
              </a:solidFill>
              <a:round/>
              <a:headEnd/>
              <a:tailEnd/>
            </a:ln>
          </p:spPr>
          <p:txBody>
            <a:bodyPr wrap="none" anchor="ctr"/>
            <a:lstStyle/>
            <a:p>
              <a:endParaRPr lang="en-US"/>
            </a:p>
          </p:txBody>
        </p:sp>
      </p:grpSp>
      <p:sp>
        <p:nvSpPr>
          <p:cNvPr id="14370" name="Line 128"/>
          <p:cNvSpPr>
            <a:spLocks noChangeShapeType="1"/>
          </p:cNvSpPr>
          <p:nvPr/>
        </p:nvSpPr>
        <p:spPr bwMode="auto">
          <a:xfrm flipH="1">
            <a:off x="27917775" y="26003250"/>
            <a:ext cx="812800" cy="711200"/>
          </a:xfrm>
          <a:prstGeom prst="line">
            <a:avLst/>
          </a:prstGeom>
          <a:noFill/>
          <a:ln w="38100">
            <a:solidFill>
              <a:srgbClr val="800040"/>
            </a:solidFill>
            <a:round/>
            <a:headEnd/>
            <a:tailEnd type="triangle" w="med" len="med"/>
          </a:ln>
          <a:effectLst>
            <a:prstShdw prst="shdw17" dist="17961" dir="13500000">
              <a:srgbClr val="4D0026">
                <a:alpha val="74997"/>
              </a:srgbClr>
            </a:prstShdw>
          </a:effectLst>
        </p:spPr>
        <p:txBody>
          <a:bodyPr wrap="none" anchor="ctr"/>
          <a:lstStyle/>
          <a:p>
            <a:endParaRPr lang="en-US"/>
          </a:p>
        </p:txBody>
      </p:sp>
      <p:sp>
        <p:nvSpPr>
          <p:cNvPr id="14371" name="Line 148"/>
          <p:cNvSpPr>
            <a:spLocks noChangeShapeType="1"/>
          </p:cNvSpPr>
          <p:nvPr/>
        </p:nvSpPr>
        <p:spPr bwMode="auto">
          <a:xfrm>
            <a:off x="29068713" y="8304213"/>
            <a:ext cx="0" cy="2743200"/>
          </a:xfrm>
          <a:prstGeom prst="line">
            <a:avLst/>
          </a:prstGeom>
          <a:noFill/>
          <a:ln w="28575">
            <a:solidFill>
              <a:schemeClr val="tx1"/>
            </a:solidFill>
            <a:round/>
            <a:headEnd/>
            <a:tailEnd/>
          </a:ln>
        </p:spPr>
        <p:txBody>
          <a:bodyPr wrap="none" anchor="ctr"/>
          <a:lstStyle/>
          <a:p>
            <a:endParaRPr lang="en-US"/>
          </a:p>
        </p:txBody>
      </p:sp>
      <p:sp>
        <p:nvSpPr>
          <p:cNvPr id="14372" name="Line 149"/>
          <p:cNvSpPr>
            <a:spLocks noChangeShapeType="1"/>
          </p:cNvSpPr>
          <p:nvPr/>
        </p:nvSpPr>
        <p:spPr bwMode="auto">
          <a:xfrm flipH="1">
            <a:off x="29052838" y="11049000"/>
            <a:ext cx="5083175" cy="0"/>
          </a:xfrm>
          <a:prstGeom prst="line">
            <a:avLst/>
          </a:prstGeom>
          <a:noFill/>
          <a:ln w="28575">
            <a:solidFill>
              <a:schemeClr val="tx1"/>
            </a:solidFill>
            <a:round/>
            <a:headEnd/>
            <a:tailEnd/>
          </a:ln>
        </p:spPr>
        <p:txBody>
          <a:bodyPr wrap="none" anchor="ctr"/>
          <a:lstStyle/>
          <a:p>
            <a:endParaRPr lang="en-US"/>
          </a:p>
        </p:txBody>
      </p:sp>
      <p:sp>
        <p:nvSpPr>
          <p:cNvPr id="14373" name="Text Box 150"/>
          <p:cNvSpPr txBox="1">
            <a:spLocks noChangeArrowheads="1"/>
          </p:cNvSpPr>
          <p:nvPr/>
        </p:nvSpPr>
        <p:spPr bwMode="auto">
          <a:xfrm>
            <a:off x="30503813" y="11180763"/>
            <a:ext cx="2471737" cy="366712"/>
          </a:xfrm>
          <a:prstGeom prst="rect">
            <a:avLst/>
          </a:prstGeom>
          <a:noFill/>
          <a:ln w="9525">
            <a:noFill/>
            <a:miter lim="800000"/>
            <a:headEnd/>
            <a:tailEnd/>
          </a:ln>
        </p:spPr>
        <p:txBody>
          <a:bodyPr>
            <a:spAutoFit/>
          </a:bodyPr>
          <a:lstStyle/>
          <a:p>
            <a:pPr>
              <a:spcBef>
                <a:spcPct val="50000"/>
              </a:spcBef>
            </a:pPr>
            <a:r>
              <a:rPr lang="en-US" sz="1800"/>
              <a:t>Maze difficulty index</a:t>
            </a:r>
          </a:p>
        </p:txBody>
      </p:sp>
      <p:sp>
        <p:nvSpPr>
          <p:cNvPr id="14374" name="Text Box 151"/>
          <p:cNvSpPr txBox="1">
            <a:spLocks noChangeArrowheads="1"/>
          </p:cNvSpPr>
          <p:nvPr/>
        </p:nvSpPr>
        <p:spPr bwMode="auto">
          <a:xfrm>
            <a:off x="27913013" y="9407525"/>
            <a:ext cx="1069975" cy="366713"/>
          </a:xfrm>
          <a:prstGeom prst="rect">
            <a:avLst/>
          </a:prstGeom>
          <a:noFill/>
          <a:ln w="9525">
            <a:noFill/>
            <a:miter lim="800000"/>
            <a:headEnd/>
            <a:tailEnd/>
          </a:ln>
        </p:spPr>
        <p:txBody>
          <a:bodyPr>
            <a:spAutoFit/>
          </a:bodyPr>
          <a:lstStyle/>
          <a:p>
            <a:pPr algn="ctr">
              <a:spcBef>
                <a:spcPct val="50000"/>
              </a:spcBef>
            </a:pPr>
            <a:r>
              <a:rPr lang="en-US" sz="1800"/>
              <a:t>Time (s)</a:t>
            </a:r>
            <a:endParaRPr lang="en-US"/>
          </a:p>
        </p:txBody>
      </p:sp>
      <p:sp>
        <p:nvSpPr>
          <p:cNvPr id="14375" name="Line 154"/>
          <p:cNvSpPr>
            <a:spLocks noChangeShapeType="1"/>
          </p:cNvSpPr>
          <p:nvPr/>
        </p:nvSpPr>
        <p:spPr bwMode="auto">
          <a:xfrm flipV="1">
            <a:off x="31281688" y="8801100"/>
            <a:ext cx="579437" cy="711200"/>
          </a:xfrm>
          <a:prstGeom prst="line">
            <a:avLst/>
          </a:prstGeom>
          <a:noFill/>
          <a:ln w="38100">
            <a:solidFill>
              <a:schemeClr val="tx1"/>
            </a:solidFill>
            <a:prstDash val="dash"/>
            <a:round/>
            <a:headEnd/>
            <a:tailEnd/>
          </a:ln>
        </p:spPr>
        <p:txBody>
          <a:bodyPr wrap="none" anchor="ctr"/>
          <a:lstStyle/>
          <a:p>
            <a:endParaRPr lang="en-US"/>
          </a:p>
        </p:txBody>
      </p:sp>
      <p:sp>
        <p:nvSpPr>
          <p:cNvPr id="14376" name="Text Box 155"/>
          <p:cNvSpPr txBox="1">
            <a:spLocks noChangeArrowheads="1"/>
          </p:cNvSpPr>
          <p:nvPr/>
        </p:nvSpPr>
        <p:spPr bwMode="auto">
          <a:xfrm>
            <a:off x="29381450" y="8086725"/>
            <a:ext cx="4899025" cy="396875"/>
          </a:xfrm>
          <a:prstGeom prst="rect">
            <a:avLst/>
          </a:prstGeom>
          <a:noFill/>
          <a:ln w="9525">
            <a:noFill/>
            <a:miter lim="800000"/>
            <a:headEnd/>
            <a:tailEnd/>
          </a:ln>
        </p:spPr>
        <p:txBody>
          <a:bodyPr>
            <a:spAutoFit/>
          </a:bodyPr>
          <a:lstStyle/>
          <a:p>
            <a:pPr>
              <a:spcBef>
                <a:spcPct val="50000"/>
              </a:spcBef>
            </a:pPr>
            <a:r>
              <a:rPr lang="en-US" sz="2000" i="1">
                <a:solidFill>
                  <a:srgbClr val="0000FF"/>
                </a:solidFill>
              </a:rPr>
              <a:t>Rats with brains navigated mazes faster</a:t>
            </a:r>
            <a:endParaRPr lang="en-US">
              <a:solidFill>
                <a:srgbClr val="0000FF"/>
              </a:solidFill>
            </a:endParaRPr>
          </a:p>
        </p:txBody>
      </p:sp>
      <p:grpSp>
        <p:nvGrpSpPr>
          <p:cNvPr id="14377" name="Group 161"/>
          <p:cNvGrpSpPr>
            <a:grpSpLocks/>
          </p:cNvGrpSpPr>
          <p:nvPr/>
        </p:nvGrpSpPr>
        <p:grpSpPr bwMode="auto">
          <a:xfrm>
            <a:off x="4310063" y="24282400"/>
            <a:ext cx="3992562" cy="3392488"/>
            <a:chOff x="1929" y="14663"/>
            <a:chExt cx="2515" cy="2137"/>
          </a:xfrm>
        </p:grpSpPr>
        <p:pic>
          <p:nvPicPr>
            <p:cNvPr id="14397" name="Picture 141" descr="chuckdhasaposse">
              <a:hlinkClick r:id="rId6"/>
            </p:cNvPr>
            <p:cNvPicPr>
              <a:picLocks noChangeAspect="1" noChangeArrowheads="1"/>
            </p:cNvPicPr>
            <p:nvPr/>
          </p:nvPicPr>
          <p:blipFill>
            <a:blip r:embed="rId7"/>
            <a:srcRect/>
            <a:stretch>
              <a:fillRect/>
            </a:stretch>
          </p:blipFill>
          <p:spPr bwMode="auto">
            <a:xfrm>
              <a:off x="1929" y="14899"/>
              <a:ext cx="1997" cy="1901"/>
            </a:xfrm>
            <a:prstGeom prst="rect">
              <a:avLst/>
            </a:prstGeom>
            <a:noFill/>
            <a:ln w="9525">
              <a:noFill/>
              <a:miter lim="800000"/>
              <a:headEnd/>
              <a:tailEnd/>
            </a:ln>
          </p:spPr>
        </p:pic>
        <p:sp>
          <p:nvSpPr>
            <p:cNvPr id="14398" name="AutoShape 160"/>
            <p:cNvSpPr>
              <a:spLocks noChangeArrowheads="1"/>
            </p:cNvSpPr>
            <p:nvPr/>
          </p:nvSpPr>
          <p:spPr bwMode="auto">
            <a:xfrm>
              <a:off x="3112" y="14663"/>
              <a:ext cx="1332" cy="640"/>
            </a:xfrm>
            <a:prstGeom prst="cloudCallout">
              <a:avLst>
                <a:gd name="adj1" fmla="val -62389"/>
                <a:gd name="adj2" fmla="val 51250"/>
              </a:avLst>
            </a:prstGeom>
            <a:solidFill>
              <a:schemeClr val="bg1"/>
            </a:solidFill>
            <a:ln w="9525">
              <a:solidFill>
                <a:schemeClr val="tx1"/>
              </a:solidFill>
              <a:round/>
              <a:headEnd/>
              <a:tailEnd/>
            </a:ln>
          </p:spPr>
          <p:txBody>
            <a:bodyPr anchor="ctr"/>
            <a:lstStyle/>
            <a:p>
              <a:pPr algn="ctr"/>
              <a:r>
                <a:rPr lang="en-US" sz="1000"/>
                <a:t>I sure wish I’d presented my theory with a poster before I wrote my book.</a:t>
              </a:r>
            </a:p>
          </p:txBody>
        </p:sp>
      </p:grpSp>
      <p:sp>
        <p:nvSpPr>
          <p:cNvPr id="14378" name="Rectangle 22"/>
          <p:cNvSpPr>
            <a:spLocks noChangeArrowheads="1"/>
          </p:cNvSpPr>
          <p:nvPr/>
        </p:nvSpPr>
        <p:spPr bwMode="auto">
          <a:xfrm>
            <a:off x="3636335" y="14684376"/>
            <a:ext cx="2889084" cy="3007040"/>
          </a:xfrm>
          <a:prstGeom prst="rect">
            <a:avLst/>
          </a:prstGeom>
          <a:noFill/>
          <a:ln w="12700">
            <a:solidFill>
              <a:schemeClr val="accent2"/>
            </a:solidFill>
            <a:miter lim="800000"/>
            <a:headEnd/>
            <a:tailEnd/>
          </a:ln>
        </p:spPr>
        <p:txBody>
          <a:bodyPr tIns="91440" bIns="91440" anchor="ctr"/>
          <a:lstStyle/>
          <a:p>
            <a:pPr algn="ctr"/>
            <a:endParaRPr lang="en-US" sz="2800"/>
          </a:p>
        </p:txBody>
      </p:sp>
      <p:sp>
        <p:nvSpPr>
          <p:cNvPr id="2109" name="Rectangle 61"/>
          <p:cNvSpPr>
            <a:spLocks noChangeArrowheads="1"/>
          </p:cNvSpPr>
          <p:nvPr/>
        </p:nvSpPr>
        <p:spPr bwMode="auto">
          <a:xfrm>
            <a:off x="33342263" y="23241000"/>
            <a:ext cx="2901950" cy="2786063"/>
          </a:xfrm>
          <a:prstGeom prst="rect">
            <a:avLst/>
          </a:prstGeom>
          <a:solidFill>
            <a:schemeClr val="bg1"/>
          </a:solidFill>
          <a:ln w="12700">
            <a:solidFill>
              <a:schemeClr val="accent2"/>
            </a:solidFill>
            <a:miter lim="800000"/>
            <a:headEnd/>
            <a:tailEnd/>
          </a:ln>
          <a:effectLst>
            <a:outerShdw blurRad="63500" dist="38099" dir="2700000" algn="ctr" rotWithShape="0">
              <a:schemeClr val="bg2">
                <a:alpha val="74998"/>
              </a:schemeClr>
            </a:outerShdw>
          </a:effectLst>
        </p:spPr>
        <p:txBody>
          <a:bodyPr wrap="none" tIns="91440" bIns="91440" anchor="ctr"/>
          <a:lstStyle/>
          <a:p>
            <a:pPr algn="ctr">
              <a:defRPr/>
            </a:pPr>
            <a:endParaRPr lang="en-US" sz="2800">
              <a:latin typeface="Helvetica" pitchFamily="-111" charset="0"/>
              <a:ea typeface="+mn-ea"/>
            </a:endParaRPr>
          </a:p>
        </p:txBody>
      </p:sp>
      <p:sp>
        <p:nvSpPr>
          <p:cNvPr id="14380" name="Text Box 158"/>
          <p:cNvSpPr txBox="1">
            <a:spLocks noChangeArrowheads="1"/>
          </p:cNvSpPr>
          <p:nvPr/>
        </p:nvSpPr>
        <p:spPr bwMode="auto">
          <a:xfrm>
            <a:off x="33588325" y="24014113"/>
            <a:ext cx="2363788" cy="1006475"/>
          </a:xfrm>
          <a:prstGeom prst="rect">
            <a:avLst/>
          </a:prstGeom>
          <a:noFill/>
          <a:ln w="9525">
            <a:noFill/>
            <a:miter lim="800000"/>
            <a:headEnd/>
            <a:tailEnd/>
          </a:ln>
        </p:spPr>
        <p:txBody>
          <a:bodyPr>
            <a:spAutoFit/>
          </a:bodyPr>
          <a:lstStyle/>
          <a:p>
            <a:pPr algn="ctr"/>
            <a:r>
              <a:rPr lang="en-US" sz="2000"/>
              <a:t>Put a figure here that explores a statistical result</a:t>
            </a:r>
          </a:p>
        </p:txBody>
      </p:sp>
      <p:sp>
        <p:nvSpPr>
          <p:cNvPr id="2218" name="AutoShape 170"/>
          <p:cNvSpPr>
            <a:spLocks/>
          </p:cNvSpPr>
          <p:nvPr/>
        </p:nvSpPr>
        <p:spPr bwMode="auto">
          <a:xfrm>
            <a:off x="419100" y="4913313"/>
            <a:ext cx="4443413" cy="1662112"/>
          </a:xfrm>
          <a:prstGeom prst="borderCallout1">
            <a:avLst>
              <a:gd name="adj1" fmla="val 102574"/>
              <a:gd name="adj2" fmla="val 51187"/>
              <a:gd name="adj3" fmla="val 208283"/>
              <a:gd name="adj4" fmla="val 56084"/>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The </a:t>
            </a:r>
            <a:r>
              <a:rPr lang="en-US" sz="2400" b="1"/>
              <a:t>first </a:t>
            </a:r>
            <a:r>
              <a:rPr lang="en-US" sz="2400"/>
              <a:t>sentence of the </a:t>
            </a:r>
            <a:r>
              <a:rPr lang="en-US" sz="2400" b="1"/>
              <a:t>first </a:t>
            </a:r>
            <a:r>
              <a:rPr lang="en-US" sz="2400"/>
              <a:t>paragraph does not need to be indented.</a:t>
            </a:r>
          </a:p>
          <a:p>
            <a:endParaRPr lang="en-US" sz="2400"/>
          </a:p>
        </p:txBody>
      </p:sp>
      <p:sp>
        <p:nvSpPr>
          <p:cNvPr id="2220" name="AutoShape 172"/>
          <p:cNvSpPr>
            <a:spLocks/>
          </p:cNvSpPr>
          <p:nvPr/>
        </p:nvSpPr>
        <p:spPr bwMode="auto">
          <a:xfrm>
            <a:off x="6692900" y="6475413"/>
            <a:ext cx="7302500" cy="1662112"/>
          </a:xfrm>
          <a:prstGeom prst="borderCallout1">
            <a:avLst>
              <a:gd name="adj1" fmla="val 4773"/>
              <a:gd name="adj2" fmla="val -1912"/>
              <a:gd name="adj3" fmla="val 72029"/>
              <a:gd name="adj4" fmla="val -25382"/>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This is a </a:t>
            </a:r>
            <a:r>
              <a:rPr lang="en-US" sz="2400" b="1"/>
              <a:t>header</a:t>
            </a:r>
            <a:r>
              <a:rPr lang="en-US" sz="2400"/>
              <a:t>.  If you make the font size large and then add bolding and/or color, there is no need to </a:t>
            </a:r>
            <a:r>
              <a:rPr lang="en-US" sz="2400" b="1" i="1" u="sng">
                <a:solidFill>
                  <a:srgbClr val="FF6600"/>
                </a:solidFill>
              </a:rPr>
              <a:t>also</a:t>
            </a:r>
            <a:r>
              <a:rPr lang="en-US" sz="2400" b="1">
                <a:solidFill>
                  <a:srgbClr val="FF6600"/>
                </a:solidFill>
              </a:rPr>
              <a:t> </a:t>
            </a:r>
            <a:r>
              <a:rPr lang="en-US" sz="2400"/>
              <a:t>[sic] apply underlining or italicization or numbers. </a:t>
            </a:r>
          </a:p>
        </p:txBody>
      </p:sp>
      <p:sp>
        <p:nvSpPr>
          <p:cNvPr id="2221" name="AutoShape 173"/>
          <p:cNvSpPr>
            <a:spLocks/>
          </p:cNvSpPr>
          <p:nvPr/>
        </p:nvSpPr>
        <p:spPr bwMode="auto">
          <a:xfrm>
            <a:off x="24206200" y="6862763"/>
            <a:ext cx="3289300" cy="2770187"/>
          </a:xfrm>
          <a:prstGeom prst="borderCallout1">
            <a:avLst>
              <a:gd name="adj1" fmla="val 8069"/>
              <a:gd name="adj2" fmla="val 102625"/>
              <a:gd name="adj3" fmla="val 88487"/>
              <a:gd name="adj4" fmla="val 122927"/>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If you can orient your label horizontally (like this one), </a:t>
            </a:r>
            <a:r>
              <a:rPr lang="en-US" sz="2400" b="1"/>
              <a:t>do </a:t>
            </a:r>
            <a:r>
              <a:rPr lang="en-US" sz="2400"/>
              <a:t>it!  Viewers with fused neck musculature are more likely to read it.</a:t>
            </a:r>
          </a:p>
          <a:p>
            <a:endParaRPr lang="en-US" sz="2400"/>
          </a:p>
        </p:txBody>
      </p:sp>
      <p:sp>
        <p:nvSpPr>
          <p:cNvPr id="2222" name="AutoShape 174"/>
          <p:cNvSpPr>
            <a:spLocks/>
          </p:cNvSpPr>
          <p:nvPr/>
        </p:nvSpPr>
        <p:spPr bwMode="auto">
          <a:xfrm>
            <a:off x="45323125" y="784225"/>
            <a:ext cx="2905125" cy="2030413"/>
          </a:xfrm>
          <a:prstGeom prst="borderCallout1">
            <a:avLst>
              <a:gd name="adj1" fmla="val 9755"/>
              <a:gd name="adj2" fmla="val -2625"/>
              <a:gd name="adj3" fmla="val 82680"/>
              <a:gd name="adj4" fmla="val -244930"/>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Format in</a:t>
            </a:r>
            <a:r>
              <a:rPr lang="en-US" sz="2400" i="1"/>
              <a:t> </a:t>
            </a:r>
            <a:r>
              <a:rPr lang="en-US" sz="2400"/>
              <a:t>“sentence case.” This means only the “t” in “title” gets capitalized.</a:t>
            </a:r>
          </a:p>
          <a:p>
            <a:endParaRPr lang="en-US" sz="2400"/>
          </a:p>
        </p:txBody>
      </p:sp>
      <p:sp>
        <p:nvSpPr>
          <p:cNvPr id="2223" name="AutoShape 175"/>
          <p:cNvSpPr>
            <a:spLocks/>
          </p:cNvSpPr>
          <p:nvPr/>
        </p:nvSpPr>
        <p:spPr bwMode="auto">
          <a:xfrm>
            <a:off x="40532050" y="4930775"/>
            <a:ext cx="5746750" cy="2032000"/>
          </a:xfrm>
          <a:prstGeom prst="borderCallout1">
            <a:avLst>
              <a:gd name="adj1" fmla="val 6000"/>
              <a:gd name="adj2" fmla="val -2347"/>
              <a:gd name="adj3" fmla="val 110879"/>
              <a:gd name="adj4" fmla="val -63339"/>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Make sure the edges of your columns are aligned with adjacent columns. Don’t trust your eyes: select the columns, then “Align” with the Align tool.</a:t>
            </a:r>
          </a:p>
          <a:p>
            <a:endParaRPr lang="en-US" sz="2400"/>
          </a:p>
        </p:txBody>
      </p:sp>
      <p:sp>
        <p:nvSpPr>
          <p:cNvPr id="2224" name="AutoShape 176"/>
          <p:cNvSpPr>
            <a:spLocks/>
          </p:cNvSpPr>
          <p:nvPr/>
        </p:nvSpPr>
        <p:spPr bwMode="auto">
          <a:xfrm>
            <a:off x="4195763" y="1655763"/>
            <a:ext cx="7177087" cy="2770187"/>
          </a:xfrm>
          <a:prstGeom prst="borderCallout1">
            <a:avLst>
              <a:gd name="adj1" fmla="val 5319"/>
              <a:gd name="adj2" fmla="val 101796"/>
              <a:gd name="adj3" fmla="val 207947"/>
              <a:gd name="adj4" fmla="val 149182"/>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dirty="0"/>
              <a:t>Maintain a good amount of space between your columns.  Although you </a:t>
            </a:r>
            <a:r>
              <a:rPr lang="en-US" sz="2400" b="1" dirty="0"/>
              <a:t>could </a:t>
            </a:r>
            <a:r>
              <a:rPr lang="en-US" sz="2400" dirty="0"/>
              <a:t>squeeze them right up against each other, the poster’s aesthetics would suffer. So when your mentor says to do it, just nod your head as if you’re listening, but roll your eyes as soon as she’s not looking.</a:t>
            </a:r>
          </a:p>
          <a:p>
            <a:endParaRPr lang="en-US" sz="2400" dirty="0"/>
          </a:p>
        </p:txBody>
      </p:sp>
      <p:grpSp>
        <p:nvGrpSpPr>
          <p:cNvPr id="14387" name="Group 68"/>
          <p:cNvGrpSpPr>
            <a:grpSpLocks/>
          </p:cNvGrpSpPr>
          <p:nvPr/>
        </p:nvGrpSpPr>
        <p:grpSpPr bwMode="auto">
          <a:xfrm>
            <a:off x="28289250" y="20588288"/>
            <a:ext cx="5607050" cy="1585912"/>
            <a:chOff x="27923398" y="20664530"/>
            <a:chExt cx="5606549" cy="1586594"/>
          </a:xfrm>
        </p:grpSpPr>
        <p:sp>
          <p:nvSpPr>
            <p:cNvPr id="66" name="TextBox 65"/>
            <p:cNvSpPr txBox="1">
              <a:spLocks noChangeArrowheads="1"/>
            </p:cNvSpPr>
            <p:nvPr/>
          </p:nvSpPr>
          <p:spPr bwMode="auto">
            <a:xfrm>
              <a:off x="29225032" y="20682000"/>
              <a:ext cx="4304915" cy="1569124"/>
            </a:xfrm>
            <a:prstGeom prst="rect">
              <a:avLst/>
            </a:prstGeom>
            <a:gradFill rotWithShape="1">
              <a:gsLst>
                <a:gs pos="0">
                  <a:srgbClr val="BCBCBC"/>
                </a:gs>
                <a:gs pos="100000">
                  <a:srgbClr val="000000"/>
                </a:gs>
              </a:gsLst>
              <a:lin ang="5400000"/>
            </a:gradFill>
            <a:ln w="9525">
              <a:solidFill>
                <a:srgbClr val="000000"/>
              </a:solidFill>
              <a:miter lim="800000"/>
              <a:headEnd/>
              <a:tailEnd/>
            </a:ln>
            <a:effectLst>
              <a:outerShdw dist="23000" dir="5400000" rotWithShape="0">
                <a:srgbClr val="808080">
                  <a:alpha val="34999"/>
                </a:srgbClr>
              </a:outerShdw>
            </a:effectLst>
          </p:spPr>
          <p:txBody>
            <a:bodyPr>
              <a:spAutoFit/>
            </a:bodyPr>
            <a:lstStyle/>
            <a:p>
              <a:r>
                <a:rPr lang="en-US" sz="1600">
                  <a:solidFill>
                    <a:srgbClr val="FFFFFF"/>
                  </a:solidFill>
                  <a:latin typeface="Times New Roman" charset="0"/>
                </a:rPr>
                <a:t>Hi.  If you’ve found this poster helpful, please consider sending me a postcard from wherever you are presenting your poster.  It makes me feel like a have friends.  Colin Purrington, Dept of Biology, Swarthmore College, Swarthmore, PA 19081, USA.</a:t>
              </a:r>
            </a:p>
          </p:txBody>
        </p:sp>
        <p:pic>
          <p:nvPicPr>
            <p:cNvPr id="67" name="Picture 66" descr="cbp.jpg"/>
            <p:cNvPicPr>
              <a:picLocks noChangeAspect="1"/>
            </p:cNvPicPr>
            <p:nvPr/>
          </p:nvPicPr>
          <p:blipFill>
            <a:blip r:embed="rId8"/>
            <a:srcRect/>
            <a:stretch>
              <a:fillRect/>
            </a:stretch>
          </p:blipFill>
          <p:spPr bwMode="auto">
            <a:xfrm>
              <a:off x="27923398" y="20664530"/>
              <a:ext cx="1247664" cy="1559595"/>
            </a:xfrm>
            <a:prstGeom prst="rect">
              <a:avLst/>
            </a:prstGeom>
            <a:gradFill rotWithShape="1">
              <a:gsLst>
                <a:gs pos="0">
                  <a:srgbClr val="BCBCBC"/>
                </a:gs>
                <a:gs pos="100000">
                  <a:srgbClr val="000000"/>
                </a:gs>
              </a:gsLst>
              <a:lin ang="5400000"/>
            </a:gradFill>
            <a:ln w="9525">
              <a:solidFill>
                <a:srgbClr val="000000"/>
              </a:solidFill>
              <a:miter lim="800000"/>
              <a:headEnd/>
              <a:tailEnd/>
            </a:ln>
            <a:effectLst>
              <a:outerShdw dist="23000" dir="5400000" rotWithShape="0">
                <a:srgbClr val="808080">
                  <a:alpha val="34999"/>
                </a:srgbClr>
              </a:outerShdw>
            </a:effectLst>
          </p:spPr>
        </p:pic>
      </p:grpSp>
      <p:pic>
        <p:nvPicPr>
          <p:cNvPr id="14388" name="Picture 177" descr="m&amp;mfig"/>
          <p:cNvPicPr>
            <a:picLocks noChangeAspect="1" noChangeArrowheads="1"/>
          </p:cNvPicPr>
          <p:nvPr/>
        </p:nvPicPr>
        <p:blipFill>
          <a:blip r:embed="rId9"/>
          <a:srcRect/>
          <a:stretch>
            <a:fillRect/>
          </a:stretch>
        </p:blipFill>
        <p:spPr bwMode="auto">
          <a:xfrm>
            <a:off x="3841750" y="24063325"/>
            <a:ext cx="6054725" cy="5302250"/>
          </a:xfrm>
          <a:prstGeom prst="rect">
            <a:avLst/>
          </a:prstGeom>
          <a:noFill/>
          <a:ln w="9525">
            <a:noFill/>
            <a:miter lim="800000"/>
            <a:headEnd/>
            <a:tailEnd/>
          </a:ln>
        </p:spPr>
      </p:pic>
      <p:sp>
        <p:nvSpPr>
          <p:cNvPr id="14389" name="Rectangle 180"/>
          <p:cNvSpPr>
            <a:spLocks noChangeArrowheads="1"/>
          </p:cNvSpPr>
          <p:nvPr/>
        </p:nvSpPr>
        <p:spPr bwMode="auto">
          <a:xfrm>
            <a:off x="11305170" y="1938338"/>
            <a:ext cx="28864377" cy="1323439"/>
          </a:xfrm>
          <a:prstGeom prst="rect">
            <a:avLst/>
          </a:prstGeom>
          <a:noFill/>
          <a:ln w="9525">
            <a:noFill/>
            <a:miter lim="800000"/>
            <a:headEnd/>
            <a:tailEnd/>
          </a:ln>
        </p:spPr>
        <p:txBody>
          <a:bodyPr wrap="none">
            <a:spAutoFit/>
          </a:bodyPr>
          <a:lstStyle/>
          <a:p>
            <a:pPr algn="ctr"/>
            <a:r>
              <a:rPr lang="en-US" sz="8000" b="1" dirty="0" smtClean="0"/>
              <a:t>Using a Genetic Algorithm to Find the Best Pokémon Team</a:t>
            </a:r>
            <a:endParaRPr lang="en-US" sz="8000" b="1" dirty="0"/>
          </a:p>
        </p:txBody>
      </p:sp>
      <p:pic>
        <p:nvPicPr>
          <p:cNvPr id="14390" name="Picture 85"/>
          <p:cNvPicPr>
            <a:picLocks noChangeAspect="1" noChangeArrowheads="1"/>
          </p:cNvPicPr>
          <p:nvPr/>
        </p:nvPicPr>
        <p:blipFill>
          <a:blip r:embed="rId10"/>
          <a:srcRect b="1895"/>
          <a:stretch>
            <a:fillRect/>
          </a:stretch>
        </p:blipFill>
        <p:spPr bwMode="auto">
          <a:xfrm>
            <a:off x="27397075" y="18635663"/>
            <a:ext cx="7742238" cy="3990975"/>
          </a:xfrm>
          <a:prstGeom prst="rect">
            <a:avLst/>
          </a:prstGeom>
          <a:noFill/>
          <a:ln w="3175">
            <a:noFill/>
            <a:miter lim="800000"/>
            <a:headEnd/>
            <a:tailEnd/>
          </a:ln>
        </p:spPr>
      </p:pic>
      <p:sp>
        <p:nvSpPr>
          <p:cNvPr id="68" name="AutoShape 173"/>
          <p:cNvSpPr>
            <a:spLocks/>
          </p:cNvSpPr>
          <p:nvPr/>
        </p:nvSpPr>
        <p:spPr bwMode="auto">
          <a:xfrm>
            <a:off x="36056888" y="9104313"/>
            <a:ext cx="2760662" cy="6094412"/>
          </a:xfrm>
          <a:prstGeom prst="borderCallout1">
            <a:avLst>
              <a:gd name="adj1" fmla="val -3673"/>
              <a:gd name="adj2" fmla="val 48886"/>
              <a:gd name="adj3" fmla="val -13958"/>
              <a:gd name="adj4" fmla="val -23893"/>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Putting titles on graphs is a huge no-no for manuscripts, but for a poster it really makes your graph instantly understandable to your viewers.  E.g., just TELL your viewer what’s so cool or important about the graph…don’t make them hunt for it.</a:t>
            </a:r>
          </a:p>
        </p:txBody>
      </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8596" y="14972499"/>
            <a:ext cx="2239479" cy="2502701"/>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3152</TotalTime>
  <Words>1050</Words>
  <Application>Microsoft Macintosh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Helvetica</vt:lpstr>
      <vt:lpstr>ＭＳ Ｐゴシック</vt:lpstr>
      <vt:lpstr>Times</vt:lpstr>
      <vt:lpstr>Times New Roman</vt:lpstr>
      <vt:lpstr>Default Design</vt:lpstr>
      <vt:lpstr>PowerPoint Presentation</vt:lpstr>
    </vt:vector>
  </TitlesOfParts>
  <Manager/>
  <Company>Swarthmore College</Company>
  <LinksUpToDate>false</LinksUpToDate>
  <SharedDoc>false</SharedDoc>
  <HyperlinkBase>http://www.swarthmore.edu/NatSci/cpurrin1/posteradvice.htm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subject/>
  <dc:creator>Colin Purrington</dc:creator>
  <cp:keywords/>
  <dc:description>Suggestions and gripes to: cpurrin1@swarthmore.edu</dc:description>
  <cp:lastModifiedBy>Caleb Dinsmore</cp:lastModifiedBy>
  <cp:revision>446</cp:revision>
  <cp:lastPrinted>2010-02-25T14:58:49Z</cp:lastPrinted>
  <dcterms:created xsi:type="dcterms:W3CDTF">2010-02-25T14:41:19Z</dcterms:created>
  <dcterms:modified xsi:type="dcterms:W3CDTF">2016-05-16T20:03:57Z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