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516" y="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7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9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2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1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3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1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The Digital Downconverter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Caleb Distel, SES 598 Student</a:t>
            </a:r>
          </a:p>
          <a:p>
            <a:r>
              <a:rPr lang="en-US" dirty="0"/>
              <a:t>Prof. Tracee Jamison-Hooks</a:t>
            </a:r>
          </a:p>
          <a:p>
            <a:r>
              <a:rPr lang="en-US" dirty="0"/>
              <a:t>Arizona State University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Descriptio</a:t>
            </a:r>
            <a:r>
              <a:rPr lang="en-US" dirty="0"/>
              <a:t>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Digital Downconverter isolates a specific discrete frequency band, which allows scientists to use a lower sampling rate without losing any data. In other words, the DDC increases the ratio of scientific-insight : data-quantity</a:t>
            </a:r>
          </a:p>
          <a:p>
            <a:r>
              <a:rPr lang="en-US" dirty="0"/>
              <a:t>DDC moves a desired band from some center signal​ to baseband (around 0 Hz), filters to keep only that band, then reduces the sample rate so you process fewer samples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Block Diagram</a:t>
            </a:r>
          </a:p>
        </p:txBody>
      </p:sp>
      <p:pic>
        <p:nvPicPr>
          <p:cNvPr id="14" name="Picture 13" descr="A close-up of a black background&#10;&#10;AI-generated content may be incorrect.">
            <a:extLst>
              <a:ext uri="{FF2B5EF4-FFF2-40B4-BE49-F238E27FC236}">
                <a16:creationId xmlns:a16="http://schemas.microsoft.com/office/drawing/2014/main" id="{AB96602A-6800-1634-A904-C9110632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757487"/>
            <a:ext cx="7724775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9A696-2B6B-3E1A-E787-2DDA4AAD3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172E-5085-2B98-6506-C08A4D47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Frequencies</a:t>
            </a:r>
            <a:endParaRPr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BE32CD43-1A9C-F3CB-8D5E-20190C953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223962"/>
            <a:ext cx="42862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68B9707-A696-536D-35D3-B54A6857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223962"/>
            <a:ext cx="428625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>
            <a:extLst>
              <a:ext uri="{FF2B5EF4-FFF2-40B4-BE49-F238E27FC236}">
                <a16:creationId xmlns:a16="http://schemas.microsoft.com/office/drawing/2014/main" id="{718DAB49-347E-ADE5-E4A2-8B98F7E4B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25" y="4458254"/>
            <a:ext cx="3140075" cy="235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13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EBBF8-2DEB-D388-84D6-34891815D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463D-8F3C-0018-94D1-50DFC072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F6EB9-4586-98D3-F6A6-FDB10AF5B585}"/>
              </a:ext>
            </a:extLst>
          </p:cNvPr>
          <p:cNvSpPr txBox="1"/>
          <p:nvPr/>
        </p:nvSpPr>
        <p:spPr>
          <a:xfrm>
            <a:off x="409575" y="1274763"/>
            <a:ext cx="536075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Mathematical Explanation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Magic frequency: |</a:t>
            </a:r>
            <a:r>
              <a:rPr lang="en-US" sz="1600" dirty="0" err="1">
                <a:solidFill>
                  <a:srgbClr val="000000"/>
                </a:solidFill>
              </a:rPr>
              <a:t>f_sig</a:t>
            </a:r>
            <a:r>
              <a:rPr lang="en-US" sz="1600" dirty="0">
                <a:solidFill>
                  <a:srgbClr val="000000"/>
                </a:solidFill>
              </a:rPr>
              <a:t> − </a:t>
            </a:r>
            <a:r>
              <a:rPr lang="en-US" sz="1600" dirty="0" err="1">
                <a:solidFill>
                  <a:srgbClr val="000000"/>
                </a:solidFill>
              </a:rPr>
              <a:t>f_LO</a:t>
            </a:r>
            <a:r>
              <a:rPr lang="en-US" sz="1600" dirty="0">
                <a:solidFill>
                  <a:srgbClr val="000000"/>
                </a:solidFill>
              </a:rPr>
              <a:t>| → shows up at ±|</a:t>
            </a:r>
            <a:r>
              <a:rPr lang="en-US" sz="1600" dirty="0" err="1">
                <a:solidFill>
                  <a:srgbClr val="000000"/>
                </a:solidFill>
              </a:rPr>
              <a:t>f_sig</a:t>
            </a:r>
            <a:r>
              <a:rPr lang="en-US" sz="1600" dirty="0">
                <a:solidFill>
                  <a:srgbClr val="000000"/>
                </a:solidFill>
              </a:rPr>
              <a:t> − </a:t>
            </a:r>
            <a:r>
              <a:rPr lang="en-US" sz="1600" dirty="0" err="1">
                <a:solidFill>
                  <a:srgbClr val="000000"/>
                </a:solidFill>
              </a:rPr>
              <a:t>f_LO</a:t>
            </a:r>
            <a:r>
              <a:rPr lang="en-US" sz="1600" dirty="0">
                <a:solidFill>
                  <a:srgbClr val="000000"/>
                </a:solidFill>
              </a:rPr>
              <a:t>| after mixing.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Example: </a:t>
            </a:r>
            <a:r>
              <a:rPr lang="en-US" sz="1600" dirty="0" err="1">
                <a:solidFill>
                  <a:srgbClr val="000000"/>
                </a:solidFill>
              </a:rPr>
              <a:t>f_sig</a:t>
            </a:r>
            <a:r>
              <a:rPr lang="en-US" sz="1600" dirty="0">
                <a:solidFill>
                  <a:srgbClr val="000000"/>
                </a:solidFill>
              </a:rPr>
              <a:t> = 1900 Hz, </a:t>
            </a:r>
            <a:r>
              <a:rPr lang="en-US" sz="1600" dirty="0" err="1">
                <a:solidFill>
                  <a:srgbClr val="000000"/>
                </a:solidFill>
              </a:rPr>
              <a:t>f_LO</a:t>
            </a:r>
            <a:r>
              <a:rPr lang="en-US" sz="1600" dirty="0">
                <a:solidFill>
                  <a:srgbClr val="000000"/>
                </a:solidFill>
              </a:rPr>
              <a:t> = 1600 Hz → magic = 300 Hz.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Real-LO mixing (trig):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x[n] = </a:t>
            </a:r>
            <a:r>
              <a:rPr lang="en-US" sz="1600" dirty="0" err="1">
                <a:solidFill>
                  <a:srgbClr val="000000"/>
                </a:solidFill>
              </a:rPr>
              <a:t>A·cos</a:t>
            </a:r>
            <a:r>
              <a:rPr lang="en-US" sz="1600" dirty="0">
                <a:solidFill>
                  <a:srgbClr val="000000"/>
                </a:solidFill>
              </a:rPr>
              <a:t>(2</a:t>
            </a:r>
            <a:r>
              <a:rPr lang="el-GR" sz="1600" dirty="0">
                <a:solidFill>
                  <a:srgbClr val="000000"/>
                </a:solidFill>
              </a:rPr>
              <a:t>π </a:t>
            </a:r>
            <a:r>
              <a:rPr lang="en-US" sz="1600" dirty="0" err="1">
                <a:solidFill>
                  <a:srgbClr val="000000"/>
                </a:solidFill>
              </a:rPr>
              <a:t>f_sig</a:t>
            </a:r>
            <a:r>
              <a:rPr lang="en-US" sz="1600" dirty="0">
                <a:solidFill>
                  <a:srgbClr val="000000"/>
                </a:solidFill>
              </a:rPr>
              <a:t> n T_s),  LO[n] = cos(2</a:t>
            </a:r>
            <a:r>
              <a:rPr lang="el-GR" sz="1600" dirty="0">
                <a:solidFill>
                  <a:srgbClr val="000000"/>
                </a:solidFill>
              </a:rPr>
              <a:t>π </a:t>
            </a:r>
            <a:r>
              <a:rPr lang="en-US" sz="1600" dirty="0" err="1">
                <a:solidFill>
                  <a:srgbClr val="000000"/>
                </a:solidFill>
              </a:rPr>
              <a:t>f_LO</a:t>
            </a:r>
            <a:r>
              <a:rPr lang="en-US" sz="1600" dirty="0">
                <a:solidFill>
                  <a:srgbClr val="000000"/>
                </a:solidFill>
              </a:rPr>
              <a:t> n T_s)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x[n]·LO[n] = ½ cos(2</a:t>
            </a:r>
            <a:r>
              <a:rPr lang="el-GR" sz="1600" dirty="0">
                <a:solidFill>
                  <a:srgbClr val="000000"/>
                </a:solidFill>
              </a:rPr>
              <a:t>π(</a:t>
            </a:r>
            <a:r>
              <a:rPr lang="en-US" sz="1600" dirty="0" err="1">
                <a:solidFill>
                  <a:srgbClr val="000000"/>
                </a:solidFill>
              </a:rPr>
              <a:t>f_sig</a:t>
            </a:r>
            <a:r>
              <a:rPr lang="en-US" sz="1600" dirty="0">
                <a:solidFill>
                  <a:srgbClr val="000000"/>
                </a:solidFill>
              </a:rPr>
              <a:t> − </a:t>
            </a:r>
            <a:r>
              <a:rPr lang="en-US" sz="1600" dirty="0" err="1">
                <a:solidFill>
                  <a:srgbClr val="000000"/>
                </a:solidFill>
              </a:rPr>
              <a:t>f_LO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r>
              <a:rPr lang="en-US" sz="1600" dirty="0" err="1">
                <a:solidFill>
                  <a:srgbClr val="000000"/>
                </a:solidFill>
              </a:rPr>
              <a:t>nT_s</a:t>
            </a:r>
            <a:r>
              <a:rPr lang="en-US" sz="1600" dirty="0">
                <a:solidFill>
                  <a:srgbClr val="000000"/>
                </a:solidFill>
              </a:rPr>
              <a:t>) + ½ cos(2</a:t>
            </a:r>
            <a:r>
              <a:rPr lang="el-GR" sz="1600" dirty="0">
                <a:solidFill>
                  <a:srgbClr val="000000"/>
                </a:solidFill>
              </a:rPr>
              <a:t>π(</a:t>
            </a:r>
            <a:r>
              <a:rPr lang="en-US" sz="1600" dirty="0" err="1">
                <a:solidFill>
                  <a:srgbClr val="000000"/>
                </a:solidFill>
              </a:rPr>
              <a:t>f_sig</a:t>
            </a:r>
            <a:r>
              <a:rPr lang="en-US" sz="1600" dirty="0">
                <a:solidFill>
                  <a:srgbClr val="000000"/>
                </a:solidFill>
              </a:rPr>
              <a:t> + </a:t>
            </a:r>
            <a:r>
              <a:rPr lang="en-US" sz="1600" dirty="0" err="1">
                <a:solidFill>
                  <a:srgbClr val="000000"/>
                </a:solidFill>
              </a:rPr>
              <a:t>f_LO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  <a:r>
              <a:rPr lang="en-US" sz="1600" dirty="0" err="1">
                <a:solidFill>
                  <a:srgbClr val="000000"/>
                </a:solidFill>
              </a:rPr>
              <a:t>nT_s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New frequencies created (sum &amp; difference):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Difference (magic): |</a:t>
            </a:r>
            <a:r>
              <a:rPr lang="en-US" sz="1600" dirty="0" err="1">
                <a:solidFill>
                  <a:srgbClr val="000000"/>
                </a:solidFill>
              </a:rPr>
              <a:t>f_sig</a:t>
            </a:r>
            <a:r>
              <a:rPr lang="en-US" sz="1600" dirty="0">
                <a:solidFill>
                  <a:srgbClr val="000000"/>
                </a:solidFill>
              </a:rPr>
              <a:t> − </a:t>
            </a:r>
            <a:r>
              <a:rPr lang="en-US" sz="1600" dirty="0" err="1">
                <a:solidFill>
                  <a:srgbClr val="000000"/>
                </a:solidFill>
              </a:rPr>
              <a:t>f_LO</a:t>
            </a:r>
            <a:r>
              <a:rPr lang="en-US" sz="1600" dirty="0">
                <a:solidFill>
                  <a:srgbClr val="000000"/>
                </a:solidFill>
              </a:rPr>
              <a:t>| (kept at baseband).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Sum (image): </a:t>
            </a:r>
            <a:r>
              <a:rPr lang="en-US" sz="1600" dirty="0" err="1">
                <a:solidFill>
                  <a:srgbClr val="000000"/>
                </a:solidFill>
              </a:rPr>
              <a:t>f_sig</a:t>
            </a:r>
            <a:r>
              <a:rPr lang="en-US" sz="1600" dirty="0">
                <a:solidFill>
                  <a:srgbClr val="000000"/>
                </a:solidFill>
              </a:rPr>
              <a:t> + </a:t>
            </a:r>
            <a:r>
              <a:rPr lang="en-US" sz="1600" dirty="0" err="1">
                <a:solidFill>
                  <a:srgbClr val="000000"/>
                </a:solidFill>
              </a:rPr>
              <a:t>f_LO</a:t>
            </a:r>
            <a:r>
              <a:rPr lang="en-US" sz="1600" dirty="0">
                <a:solidFill>
                  <a:srgbClr val="000000"/>
                </a:solidFill>
              </a:rPr>
              <a:t> (removed by LPF).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Example: sum = 3500 Hz.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Complex LO view (spectrum shift):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x[n]·e^(−j2</a:t>
            </a:r>
            <a:r>
              <a:rPr lang="el-GR" sz="1600" dirty="0">
                <a:solidFill>
                  <a:srgbClr val="000000"/>
                </a:solidFill>
              </a:rPr>
              <a:t>π </a:t>
            </a:r>
            <a:r>
              <a:rPr lang="en-US" sz="1600" dirty="0" err="1">
                <a:solidFill>
                  <a:srgbClr val="000000"/>
                </a:solidFill>
              </a:rPr>
              <a:t>f_LO</a:t>
            </a:r>
            <a:r>
              <a:rPr lang="en-US" sz="1600" dirty="0">
                <a:solidFill>
                  <a:srgbClr val="000000"/>
                </a:solidFill>
              </a:rPr>
              <a:t> n T_s) ↔ X(f + </a:t>
            </a:r>
            <a:r>
              <a:rPr lang="en-US" sz="1600" dirty="0" err="1">
                <a:solidFill>
                  <a:srgbClr val="000000"/>
                </a:solidFill>
              </a:rPr>
              <a:t>f_LO</a:t>
            </a:r>
            <a:r>
              <a:rPr lang="en-US" sz="1600" dirty="0">
                <a:solidFill>
                  <a:srgbClr val="000000"/>
                </a:solidFill>
              </a:rPr>
              <a:t>): shifts spectrum by −</a:t>
            </a:r>
            <a:r>
              <a:rPr lang="en-US" sz="1600" dirty="0" err="1">
                <a:solidFill>
                  <a:srgbClr val="000000"/>
                </a:solidFill>
              </a:rPr>
              <a:t>f_LO</a:t>
            </a:r>
            <a:r>
              <a:rPr lang="en-US" sz="1600" dirty="0">
                <a:solidFill>
                  <a:srgbClr val="000000"/>
                </a:solidFill>
              </a:rPr>
              <a:t> (no image).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Real LO ≈ combination of +/− complex shifts → creates both sum &amp; difference.</a:t>
            </a:r>
          </a:p>
        </p:txBody>
      </p:sp>
      <p:pic>
        <p:nvPicPr>
          <p:cNvPr id="1041" name="Picture 17">
            <a:extLst>
              <a:ext uri="{FF2B5EF4-FFF2-40B4-BE49-F238E27FC236}">
                <a16:creationId xmlns:a16="http://schemas.microsoft.com/office/drawing/2014/main" id="{20B00184-9C21-698F-A8E8-6EA2CB0A1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52" y="1323683"/>
            <a:ext cx="3183173" cy="238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18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E6349-3EED-7F7A-B769-B86A54E09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E2E8-446B-E274-0255-F394D513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LPF &amp; Down Sampling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E9F6F-99C2-8257-95CC-D826E8FB0C9C}"/>
              </a:ext>
            </a:extLst>
          </p:cNvPr>
          <p:cNvSpPr txBox="1"/>
          <p:nvPr/>
        </p:nvSpPr>
        <p:spPr>
          <a:xfrm>
            <a:off x="457200" y="1417638"/>
            <a:ext cx="80200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LPF - What &amp; Why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Low-pass filter the mixer output to keep the difference (|</a:t>
            </a:r>
            <a:r>
              <a:rPr lang="en-US" sz="1600" dirty="0" err="1">
                <a:solidFill>
                  <a:srgbClr val="000000"/>
                </a:solidFill>
              </a:rPr>
              <a:t>f_sig−f_LO</a:t>
            </a:r>
            <a:r>
              <a:rPr lang="en-US" sz="1600" dirty="0">
                <a:solidFill>
                  <a:srgbClr val="000000"/>
                </a:solidFill>
              </a:rPr>
              <a:t>|) band and reject the sum (</a:t>
            </a:r>
            <a:r>
              <a:rPr lang="en-US" sz="1600" dirty="0" err="1">
                <a:solidFill>
                  <a:srgbClr val="000000"/>
                </a:solidFill>
              </a:rPr>
              <a:t>f_sig+f_LO</a:t>
            </a:r>
            <a:r>
              <a:rPr lang="en-US" sz="1600" dirty="0">
                <a:solidFill>
                  <a:srgbClr val="000000"/>
                </a:solidFill>
              </a:rPr>
              <a:t>) and out-of-band energy to prevent aliasing.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Function used: FIR low-pass (windowed-</a:t>
            </a:r>
            <a:r>
              <a:rPr lang="en-US" sz="1600" dirty="0" err="1">
                <a:solidFill>
                  <a:srgbClr val="000000"/>
                </a:solidFill>
              </a:rPr>
              <a:t>sinc</a:t>
            </a:r>
            <a:r>
              <a:rPr lang="en-US" sz="1600" dirty="0">
                <a:solidFill>
                  <a:srgbClr val="000000"/>
                </a:solidFill>
              </a:rPr>
              <a:t>) via convolution.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Cutoff frequency: 1000 Hz (passes ~300 Hz; attenuates ~3500 Hz).</a:t>
            </a:r>
          </a:p>
          <a:p>
            <a:r>
              <a:rPr lang="en-US" dirty="0" err="1">
                <a:solidFill>
                  <a:srgbClr val="000000"/>
                </a:solidFill>
              </a:rPr>
              <a:t>Downsample</a:t>
            </a:r>
            <a:r>
              <a:rPr lang="en-US" dirty="0">
                <a:solidFill>
                  <a:srgbClr val="000000"/>
                </a:solidFill>
              </a:rPr>
              <a:t> - Factor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Decimation factor M = 2 ⇒ new rate </a:t>
            </a:r>
            <a:r>
              <a:rPr lang="en-US" sz="1600" dirty="0" err="1">
                <a:solidFill>
                  <a:srgbClr val="000000"/>
                </a:solidFill>
              </a:rPr>
              <a:t>f_s</a:t>
            </a:r>
            <a:r>
              <a:rPr lang="en-US" sz="1600" dirty="0">
                <a:solidFill>
                  <a:srgbClr val="000000"/>
                </a:solidFill>
              </a:rPr>
              <a:t> = 4000 Hz (Nyquist 2000 Hz).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LPF occurs before decimation so the kept band fits within the new Nyquist </a:t>
            </a:r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DFDB8948-F923-BBA1-0B4C-285C62A1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541295"/>
            <a:ext cx="42862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D34F4BED-A098-7809-0920-2F882150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541296"/>
            <a:ext cx="42862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90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did you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Choosing LO near IF</a:t>
            </a:r>
            <a:r>
              <a:rPr lang="en-US" dirty="0"/>
              <a:t>(x)</a:t>
            </a:r>
            <a:r>
              <a:rPr dirty="0"/>
              <a:t> shifts the desired tone</a:t>
            </a:r>
            <a:r>
              <a:rPr lang="en-US" dirty="0"/>
              <a:t> </a:t>
            </a:r>
            <a:r>
              <a:rPr dirty="0"/>
              <a:t>near baseband</a:t>
            </a:r>
            <a:r>
              <a:rPr lang="en-US" dirty="0"/>
              <a:t>, enabling easier signal manipulation for cases like the DDC</a:t>
            </a:r>
            <a:r>
              <a:rPr dirty="0"/>
              <a:t>.</a:t>
            </a:r>
          </a:p>
          <a:p>
            <a:r>
              <a:rPr dirty="0"/>
              <a:t>LPF removes the sum and out-of-band noise before decimation.</a:t>
            </a:r>
            <a:r>
              <a:rPr lang="en-US" dirty="0"/>
              <a:t> Filtering first is important.</a:t>
            </a:r>
            <a:endParaRPr dirty="0"/>
          </a:p>
          <a:p>
            <a:r>
              <a:rPr dirty="0"/>
              <a:t>Decimating </a:t>
            </a:r>
            <a:r>
              <a:rPr lang="en-US" dirty="0"/>
              <a:t>appropriately slows</a:t>
            </a:r>
            <a:r>
              <a:rPr dirty="0"/>
              <a:t> the sample </a:t>
            </a:r>
            <a:r>
              <a:rPr lang="en-US" dirty="0"/>
              <a:t>rate </a:t>
            </a:r>
            <a:r>
              <a:rPr dirty="0"/>
              <a:t>while preserving information.</a:t>
            </a:r>
            <a:endParaRPr lang="en-US" dirty="0"/>
          </a:p>
          <a:p>
            <a:r>
              <a:rPr lang="en-US" dirty="0"/>
              <a:t>Modelling noise (or any real-world variables) introduces new challenges, requiring well-engineered solutions.</a:t>
            </a:r>
          </a:p>
          <a:p>
            <a:r>
              <a:rPr lang="en-US" dirty="0"/>
              <a:t>MATLAB practice + modelling proficiencies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368</TotalTime>
  <Words>527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The Digital Downconverter</vt:lpstr>
      <vt:lpstr>Description</vt:lpstr>
      <vt:lpstr>System Block Diagram</vt:lpstr>
      <vt:lpstr>Incoming Frequencies</vt:lpstr>
      <vt:lpstr>Mixing</vt:lpstr>
      <vt:lpstr>LPF &amp; Down Sampling</vt:lpstr>
      <vt:lpstr>What did you learn?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Caleb Distel</cp:lastModifiedBy>
  <cp:revision>20</cp:revision>
  <dcterms:created xsi:type="dcterms:W3CDTF">2013-01-27T09:14:16Z</dcterms:created>
  <dcterms:modified xsi:type="dcterms:W3CDTF">2025-10-22T05:50:36Z</dcterms:modified>
  <cp:category/>
</cp:coreProperties>
</file>