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69"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p:scale>
          <a:sx n="66" d="100"/>
          <a:sy n="66" d="100"/>
        </p:scale>
        <p:origin x="600" y="4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4/1/2023</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892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4/1/2023</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5978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4/1/2023</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030110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4/1/2023</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243172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4/1/2023</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0335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4/1/2023</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5505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4/1/2023</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59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4/1/2023</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8830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4/1/2023</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179825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4/1/2023</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035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4/1/2023</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8811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4/1/2023</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554026699"/>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CBAD-AEF1-ACC2-1AE1-2FDD03F0FC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249BCA-30CB-5341-B040-678E96513A0C}"/>
              </a:ext>
            </a:extLst>
          </p:cNvPr>
          <p:cNvSpPr>
            <a:spLocks noGrp="1"/>
          </p:cNvSpPr>
          <p:nvPr>
            <p:ph idx="1"/>
          </p:nvPr>
        </p:nvSpPr>
        <p:spPr/>
        <p:txBody>
          <a:bodyPr/>
          <a:lstStyle/>
          <a:p>
            <a:endParaRPr lang="en-US"/>
          </a:p>
        </p:txBody>
      </p:sp>
      <p:pic>
        <p:nvPicPr>
          <p:cNvPr id="4" name="Picture 3" descr="A colorful light bulb with business icons">
            <a:extLst>
              <a:ext uri="{FF2B5EF4-FFF2-40B4-BE49-F238E27FC236}">
                <a16:creationId xmlns:a16="http://schemas.microsoft.com/office/drawing/2014/main" id="{7A1E1500-8E83-D19C-2831-9EB5B4B24DAE}"/>
              </a:ext>
            </a:extLst>
          </p:cNvPr>
          <p:cNvPicPr>
            <a:picLocks noChangeAspect="1"/>
          </p:cNvPicPr>
          <p:nvPr/>
        </p:nvPicPr>
        <p:blipFill rotWithShape="1">
          <a:blip r:embed="rId2">
            <a:alphaModFix/>
          </a:blip>
          <a:srcRect t="11474" b="8187"/>
          <a:stretch/>
        </p:blipFill>
        <p:spPr>
          <a:xfrm>
            <a:off x="20" y="1571"/>
            <a:ext cx="12191980" cy="6856429"/>
          </a:xfrm>
          <a:prstGeom prst="rect">
            <a:avLst/>
          </a:prstGeom>
        </p:spPr>
      </p:pic>
      <p:sp>
        <p:nvSpPr>
          <p:cNvPr id="5" name="Oval 4">
            <a:extLst>
              <a:ext uri="{FF2B5EF4-FFF2-40B4-BE49-F238E27FC236}">
                <a16:creationId xmlns:a16="http://schemas.microsoft.com/office/drawing/2014/main" id="{C05523D6-D333-E79C-D6B6-B4BDDB4F9BA4}"/>
              </a:ext>
            </a:extLst>
          </p:cNvPr>
          <p:cNvSpPr/>
          <p:nvPr/>
        </p:nvSpPr>
        <p:spPr>
          <a:xfrm>
            <a:off x="7876674" y="1903004"/>
            <a:ext cx="4058652" cy="39095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0303FB-8FFC-0B59-7327-8AE2E266D083}"/>
              </a:ext>
            </a:extLst>
          </p:cNvPr>
          <p:cNvSpPr txBox="1"/>
          <p:nvPr/>
        </p:nvSpPr>
        <p:spPr>
          <a:xfrm>
            <a:off x="485192" y="317241"/>
            <a:ext cx="5133393" cy="461665"/>
          </a:xfrm>
          <a:prstGeom prst="rect">
            <a:avLst/>
          </a:prstGeom>
          <a:noFill/>
        </p:spPr>
        <p:txBody>
          <a:bodyPr wrap="none" rtlCol="0">
            <a:spAutoFit/>
          </a:bodyPr>
          <a:lstStyle/>
          <a:p>
            <a:r>
              <a:rPr lang="en-US" sz="2400" dirty="0">
                <a:solidFill>
                  <a:schemeClr val="bg1"/>
                </a:solidFill>
                <a:latin typeface="Times New Roman" panose="02020603050405020304" pitchFamily="18" charset="0"/>
                <a:cs typeface="Times New Roman" panose="02020603050405020304" pitchFamily="18" charset="0"/>
              </a:rPr>
              <a:t>CST499: Week 5 Final Software Project</a:t>
            </a:r>
          </a:p>
        </p:txBody>
      </p:sp>
      <p:sp>
        <p:nvSpPr>
          <p:cNvPr id="7" name="TextBox 6">
            <a:extLst>
              <a:ext uri="{FF2B5EF4-FFF2-40B4-BE49-F238E27FC236}">
                <a16:creationId xmlns:a16="http://schemas.microsoft.com/office/drawing/2014/main" id="{BB9EE9BA-9732-47B6-B7B7-EAA7C44FC2A8}"/>
              </a:ext>
            </a:extLst>
          </p:cNvPr>
          <p:cNvSpPr txBox="1"/>
          <p:nvPr/>
        </p:nvSpPr>
        <p:spPr>
          <a:xfrm>
            <a:off x="7442276" y="3119115"/>
            <a:ext cx="4081310" cy="1477328"/>
          </a:xfrm>
          <a:prstGeom prst="rect">
            <a:avLst/>
          </a:prstGeom>
          <a:noFill/>
        </p:spPr>
        <p:txBody>
          <a:bodyPr wrap="none" rtlCol="0">
            <a:spAutoFit/>
          </a:bodyPr>
          <a:lstStyle/>
          <a:p>
            <a:pPr marL="0" marR="0" indent="457200" algn="r">
              <a:spcBef>
                <a:spcPts val="900"/>
              </a:spcBef>
              <a:spcAft>
                <a:spcPts val="0"/>
              </a:spcAft>
            </a:pPr>
            <a:r>
              <a:rPr lang="en-US" sz="1200" dirty="0">
                <a:solidFill>
                  <a:srgbClr val="3D494C"/>
                </a:solidFill>
                <a:effectLst/>
                <a:latin typeface="Times New Roman" panose="02020603050405020304" pitchFamily="18" charset="0"/>
                <a:ea typeface="Times New Roman" panose="02020603050405020304" pitchFamily="18" charset="0"/>
                <a:cs typeface="Times New Roman" panose="02020603050405020304" pitchFamily="18" charset="0"/>
              </a:rPr>
              <a:t>Caleb Drehmer</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7200" algn="r">
              <a:spcBef>
                <a:spcPts val="900"/>
              </a:spcBef>
              <a:spcAft>
                <a:spcPts val="0"/>
              </a:spcAft>
            </a:pPr>
            <a:r>
              <a:rPr lang="en-US" sz="1200" dirty="0">
                <a:solidFill>
                  <a:srgbClr val="3D494C"/>
                </a:solidFill>
                <a:effectLst/>
                <a:latin typeface="Times New Roman" panose="02020603050405020304" pitchFamily="18" charset="0"/>
                <a:ea typeface="Times New Roman" panose="02020603050405020304" pitchFamily="18" charset="0"/>
                <a:cs typeface="Times New Roman" panose="02020603050405020304" pitchFamily="18" charset="0"/>
              </a:rPr>
              <a:t>University of Arizona Global Campus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7200" algn="r">
              <a:spcBef>
                <a:spcPts val="900"/>
              </a:spcBef>
              <a:spcAft>
                <a:spcPts val="0"/>
              </a:spcAft>
            </a:pPr>
            <a:r>
              <a:rPr lang="en-US" sz="1200" dirty="0">
                <a:solidFill>
                  <a:srgbClr val="3D494C"/>
                </a:solidFill>
                <a:effectLst/>
                <a:latin typeface="Times New Roman" panose="02020603050405020304" pitchFamily="18" charset="0"/>
                <a:ea typeface="Times New Roman" panose="02020603050405020304" pitchFamily="18" charset="0"/>
                <a:cs typeface="Times New Roman" panose="02020603050405020304" pitchFamily="18" charset="0"/>
              </a:rPr>
              <a:t>CST 499: Capstone for Computer Software Technology</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7200" algn="r">
              <a:spcBef>
                <a:spcPts val="900"/>
              </a:spcBef>
              <a:spcAft>
                <a:spcPts val="0"/>
              </a:spcAft>
            </a:pPr>
            <a:r>
              <a:rPr lang="en-US" sz="1200" dirty="0">
                <a:solidFill>
                  <a:srgbClr val="3D494C"/>
                </a:solidFill>
                <a:effectLst/>
                <a:latin typeface="Times New Roman" panose="02020603050405020304" pitchFamily="18" charset="0"/>
                <a:ea typeface="Times New Roman" panose="02020603050405020304" pitchFamily="18" charset="0"/>
                <a:cs typeface="Times New Roman" panose="02020603050405020304" pitchFamily="18" charset="0"/>
              </a:rPr>
              <a:t>Professor </a:t>
            </a:r>
            <a:r>
              <a:rPr lang="en-US" sz="1200" dirty="0" err="1">
                <a:solidFill>
                  <a:srgbClr val="3D494C"/>
                </a:solidFill>
                <a:effectLst/>
                <a:latin typeface="Times New Roman" panose="02020603050405020304" pitchFamily="18" charset="0"/>
                <a:ea typeface="Times New Roman" panose="02020603050405020304" pitchFamily="18" charset="0"/>
                <a:cs typeface="Times New Roman" panose="02020603050405020304" pitchFamily="18" charset="0"/>
              </a:rPr>
              <a:t>Elchouemi</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7200" algn="r">
              <a:spcBef>
                <a:spcPts val="900"/>
              </a:spcBef>
              <a:spcAft>
                <a:spcPts val="0"/>
              </a:spcAft>
            </a:pPr>
            <a:r>
              <a:rPr lang="en-US" sz="1200" dirty="0">
                <a:solidFill>
                  <a:srgbClr val="3D494C"/>
                </a:solidFill>
                <a:effectLst/>
                <a:latin typeface="Times New Roman" panose="02020603050405020304" pitchFamily="18" charset="0"/>
                <a:ea typeface="Times New Roman" panose="02020603050405020304" pitchFamily="18" charset="0"/>
                <a:cs typeface="Times New Roman" panose="02020603050405020304" pitchFamily="18" charset="0"/>
              </a:rPr>
              <a:t>March 30, 2023</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56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PHP Source Code</a:t>
            </a:r>
          </a:p>
        </p:txBody>
      </p:sp>
      <p:pic>
        <p:nvPicPr>
          <p:cNvPr id="2" name="Picture 1" descr="Text&#10;&#10;Description automatically generated">
            <a:extLst>
              <a:ext uri="{FF2B5EF4-FFF2-40B4-BE49-F238E27FC236}">
                <a16:creationId xmlns:a16="http://schemas.microsoft.com/office/drawing/2014/main" id="{966A4790-FF68-4589-2C96-E7725B0A841F}"/>
              </a:ext>
            </a:extLst>
          </p:cNvPr>
          <p:cNvPicPr>
            <a:picLocks noChangeAspect="1"/>
          </p:cNvPicPr>
          <p:nvPr/>
        </p:nvPicPr>
        <p:blipFill>
          <a:blip r:embed="rId2"/>
          <a:stretch>
            <a:fillRect/>
          </a:stretch>
        </p:blipFill>
        <p:spPr>
          <a:xfrm>
            <a:off x="6554647" y="1129645"/>
            <a:ext cx="5178706" cy="5502928"/>
          </a:xfrm>
          <a:prstGeom prst="rect">
            <a:avLst/>
          </a:prstGeom>
        </p:spPr>
      </p:pic>
      <p:pic>
        <p:nvPicPr>
          <p:cNvPr id="4" name="Picture 3" descr="Text&#10;&#10;Description automatically generated">
            <a:extLst>
              <a:ext uri="{FF2B5EF4-FFF2-40B4-BE49-F238E27FC236}">
                <a16:creationId xmlns:a16="http://schemas.microsoft.com/office/drawing/2014/main" id="{BF8055C4-BAB5-AFB6-E5BB-699969767830}"/>
              </a:ext>
            </a:extLst>
          </p:cNvPr>
          <p:cNvPicPr>
            <a:picLocks noChangeAspect="1"/>
          </p:cNvPicPr>
          <p:nvPr/>
        </p:nvPicPr>
        <p:blipFill>
          <a:blip r:embed="rId3"/>
          <a:stretch>
            <a:fillRect/>
          </a:stretch>
        </p:blipFill>
        <p:spPr>
          <a:xfrm>
            <a:off x="501672" y="1129645"/>
            <a:ext cx="5178706" cy="5502929"/>
          </a:xfrm>
          <a:prstGeom prst="rect">
            <a:avLst/>
          </a:prstGeom>
        </p:spPr>
      </p:pic>
    </p:spTree>
    <p:extLst>
      <p:ext uri="{BB962C8B-B14F-4D97-AF65-F5344CB8AC3E}">
        <p14:creationId xmlns:p14="http://schemas.microsoft.com/office/powerpoint/2010/main" val="159289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PHP Source Code</a:t>
            </a:r>
          </a:p>
        </p:txBody>
      </p:sp>
      <p:pic>
        <p:nvPicPr>
          <p:cNvPr id="2" name="Picture 1" descr="Text&#10;&#10;Description automatically generated">
            <a:extLst>
              <a:ext uri="{FF2B5EF4-FFF2-40B4-BE49-F238E27FC236}">
                <a16:creationId xmlns:a16="http://schemas.microsoft.com/office/drawing/2014/main" id="{0FD309B3-C657-F7B2-FF78-ACB6E9FFE3C5}"/>
              </a:ext>
            </a:extLst>
          </p:cNvPr>
          <p:cNvPicPr>
            <a:picLocks noChangeAspect="1"/>
          </p:cNvPicPr>
          <p:nvPr/>
        </p:nvPicPr>
        <p:blipFill>
          <a:blip r:embed="rId2"/>
          <a:stretch>
            <a:fillRect/>
          </a:stretch>
        </p:blipFill>
        <p:spPr>
          <a:xfrm>
            <a:off x="357850" y="1362944"/>
            <a:ext cx="4942960" cy="5252423"/>
          </a:xfrm>
          <a:prstGeom prst="rect">
            <a:avLst/>
          </a:prstGeom>
        </p:spPr>
      </p:pic>
      <p:pic>
        <p:nvPicPr>
          <p:cNvPr id="4" name="Picture 3" descr="A screenshot of a computer&#10;&#10;Description automatically generated with medium confidence">
            <a:extLst>
              <a:ext uri="{FF2B5EF4-FFF2-40B4-BE49-F238E27FC236}">
                <a16:creationId xmlns:a16="http://schemas.microsoft.com/office/drawing/2014/main" id="{ECD32711-AECF-111C-978B-7A70B8108012}"/>
              </a:ext>
            </a:extLst>
          </p:cNvPr>
          <p:cNvPicPr>
            <a:picLocks noChangeAspect="1"/>
          </p:cNvPicPr>
          <p:nvPr/>
        </p:nvPicPr>
        <p:blipFill>
          <a:blip r:embed="rId3"/>
          <a:stretch>
            <a:fillRect/>
          </a:stretch>
        </p:blipFill>
        <p:spPr>
          <a:xfrm>
            <a:off x="6787016" y="1334431"/>
            <a:ext cx="4942961" cy="5252424"/>
          </a:xfrm>
          <a:prstGeom prst="rect">
            <a:avLst/>
          </a:prstGeom>
        </p:spPr>
      </p:pic>
    </p:spTree>
    <p:extLst>
      <p:ext uri="{BB962C8B-B14F-4D97-AF65-F5344CB8AC3E}">
        <p14:creationId xmlns:p14="http://schemas.microsoft.com/office/powerpoint/2010/main" val="3721054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PHP Source Code</a:t>
            </a:r>
          </a:p>
        </p:txBody>
      </p:sp>
      <p:pic>
        <p:nvPicPr>
          <p:cNvPr id="12" name="Picture 11">
            <a:extLst>
              <a:ext uri="{FF2B5EF4-FFF2-40B4-BE49-F238E27FC236}">
                <a16:creationId xmlns:a16="http://schemas.microsoft.com/office/drawing/2014/main" id="{387ABB4C-B3DB-766E-D705-56D6986628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86" b="98282" l="9940" r="92470">
                        <a14:foregroundMark x1="70783" y1="13918" x2="78614" y2="20103"/>
                        <a14:foregroundMark x1="91265" y1="31100" x2="92470" y2="38832"/>
                        <a14:foregroundMark x1="60542" y1="8763" x2="54819" y2="6357"/>
                        <a14:foregroundMark x1="57831" y1="95017" x2="55120" y2="93986"/>
                        <a14:foregroundMark x1="56325" y1="98282" x2="56325" y2="98282"/>
                        <a14:foregroundMark x1="51506" y1="98282" x2="51506" y2="98282"/>
                        <a14:foregroundMark x1="40964" y1="91409" x2="36446" y2="93986"/>
                      </a14:backgroundRemoval>
                    </a14:imgEffect>
                  </a14:imgLayer>
                </a14:imgProps>
              </a:ext>
            </a:extLst>
          </a:blip>
          <a:stretch>
            <a:fillRect/>
          </a:stretch>
        </p:blipFill>
        <p:spPr>
          <a:xfrm>
            <a:off x="10247107" y="3781605"/>
            <a:ext cx="1482434" cy="2598725"/>
          </a:xfrm>
          <a:prstGeom prst="rect">
            <a:avLst/>
          </a:prstGeom>
        </p:spPr>
      </p:pic>
      <p:pic>
        <p:nvPicPr>
          <p:cNvPr id="2" name="Picture 1" descr="Text&#10;&#10;Description automatically generated">
            <a:extLst>
              <a:ext uri="{FF2B5EF4-FFF2-40B4-BE49-F238E27FC236}">
                <a16:creationId xmlns:a16="http://schemas.microsoft.com/office/drawing/2014/main" id="{3372C8B6-C3BD-76DB-DA7F-0C6ACA7184E8}"/>
              </a:ext>
            </a:extLst>
          </p:cNvPr>
          <p:cNvPicPr>
            <a:picLocks noChangeAspect="1"/>
          </p:cNvPicPr>
          <p:nvPr/>
        </p:nvPicPr>
        <p:blipFill>
          <a:blip r:embed="rId4"/>
          <a:stretch>
            <a:fillRect/>
          </a:stretch>
        </p:blipFill>
        <p:spPr>
          <a:xfrm>
            <a:off x="3570290" y="1134069"/>
            <a:ext cx="5051420" cy="5367673"/>
          </a:xfrm>
          <a:prstGeom prst="rect">
            <a:avLst/>
          </a:prstGeom>
        </p:spPr>
      </p:pic>
    </p:spTree>
    <p:extLst>
      <p:ext uri="{BB962C8B-B14F-4D97-AF65-F5344CB8AC3E}">
        <p14:creationId xmlns:p14="http://schemas.microsoft.com/office/powerpoint/2010/main" val="2268881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PHP Source Code</a:t>
            </a:r>
          </a:p>
        </p:txBody>
      </p:sp>
      <p:pic>
        <p:nvPicPr>
          <p:cNvPr id="4" name="Picture 3" descr="Text&#10;&#10;Description automatically generated">
            <a:extLst>
              <a:ext uri="{FF2B5EF4-FFF2-40B4-BE49-F238E27FC236}">
                <a16:creationId xmlns:a16="http://schemas.microsoft.com/office/drawing/2014/main" id="{6B062DA4-434E-66BB-B7DB-77C48155FD6C}"/>
              </a:ext>
            </a:extLst>
          </p:cNvPr>
          <p:cNvPicPr>
            <a:picLocks noChangeAspect="1"/>
          </p:cNvPicPr>
          <p:nvPr/>
        </p:nvPicPr>
        <p:blipFill>
          <a:blip r:embed="rId2"/>
          <a:stretch>
            <a:fillRect/>
          </a:stretch>
        </p:blipFill>
        <p:spPr>
          <a:xfrm>
            <a:off x="6389224" y="1172138"/>
            <a:ext cx="5210054" cy="5536239"/>
          </a:xfrm>
          <a:prstGeom prst="rect">
            <a:avLst/>
          </a:prstGeom>
        </p:spPr>
      </p:pic>
      <p:pic>
        <p:nvPicPr>
          <p:cNvPr id="6" name="Picture 5" descr="Text&#10;&#10;Description automatically generated">
            <a:extLst>
              <a:ext uri="{FF2B5EF4-FFF2-40B4-BE49-F238E27FC236}">
                <a16:creationId xmlns:a16="http://schemas.microsoft.com/office/drawing/2014/main" id="{0506660C-C4EA-EAFB-D437-BBED37DCD383}"/>
              </a:ext>
            </a:extLst>
          </p:cNvPr>
          <p:cNvPicPr>
            <a:picLocks noChangeAspect="1"/>
          </p:cNvPicPr>
          <p:nvPr/>
        </p:nvPicPr>
        <p:blipFill>
          <a:blip r:embed="rId3"/>
          <a:stretch>
            <a:fillRect/>
          </a:stretch>
        </p:blipFill>
        <p:spPr>
          <a:xfrm>
            <a:off x="311070" y="1172138"/>
            <a:ext cx="5210054" cy="5536239"/>
          </a:xfrm>
          <a:prstGeom prst="rect">
            <a:avLst/>
          </a:prstGeom>
        </p:spPr>
      </p:pic>
    </p:spTree>
    <p:extLst>
      <p:ext uri="{BB962C8B-B14F-4D97-AF65-F5344CB8AC3E}">
        <p14:creationId xmlns:p14="http://schemas.microsoft.com/office/powerpoint/2010/main" val="658104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Conclusion</a:t>
            </a:r>
          </a:p>
        </p:txBody>
      </p:sp>
      <p:pic>
        <p:nvPicPr>
          <p:cNvPr id="12" name="Picture 11">
            <a:extLst>
              <a:ext uri="{FF2B5EF4-FFF2-40B4-BE49-F238E27FC236}">
                <a16:creationId xmlns:a16="http://schemas.microsoft.com/office/drawing/2014/main" id="{387ABB4C-B3DB-766E-D705-56D6986628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86" b="98282" l="9940" r="92470">
                        <a14:foregroundMark x1="70783" y1="13918" x2="78614" y2="20103"/>
                        <a14:foregroundMark x1="91265" y1="31100" x2="92470" y2="38832"/>
                        <a14:foregroundMark x1="60542" y1="8763" x2="54819" y2="6357"/>
                        <a14:foregroundMark x1="57831" y1="95017" x2="55120" y2="93986"/>
                        <a14:foregroundMark x1="56325" y1="98282" x2="56325" y2="98282"/>
                        <a14:foregroundMark x1="51506" y1="98282" x2="51506" y2="98282"/>
                        <a14:foregroundMark x1="40964" y1="91409" x2="36446" y2="93986"/>
                      </a14:backgroundRemoval>
                    </a14:imgEffect>
                  </a14:imgLayer>
                </a14:imgProps>
              </a:ext>
            </a:extLst>
          </a:blip>
          <a:stretch>
            <a:fillRect/>
          </a:stretch>
        </p:blipFill>
        <p:spPr>
          <a:xfrm>
            <a:off x="5007847" y="2650243"/>
            <a:ext cx="2176305" cy="3815089"/>
          </a:xfrm>
          <a:prstGeom prst="rect">
            <a:avLst/>
          </a:prstGeom>
        </p:spPr>
      </p:pic>
      <p:sp>
        <p:nvSpPr>
          <p:cNvPr id="2" name="TextBox 1">
            <a:extLst>
              <a:ext uri="{FF2B5EF4-FFF2-40B4-BE49-F238E27FC236}">
                <a16:creationId xmlns:a16="http://schemas.microsoft.com/office/drawing/2014/main" id="{89563AA2-619E-B649-64A0-C75E1B2E9D54}"/>
              </a:ext>
            </a:extLst>
          </p:cNvPr>
          <p:cNvSpPr txBox="1"/>
          <p:nvPr/>
        </p:nvSpPr>
        <p:spPr>
          <a:xfrm>
            <a:off x="1798478" y="1478546"/>
            <a:ext cx="8595045" cy="1200329"/>
          </a:xfrm>
          <a:prstGeom prst="rect">
            <a:avLst/>
          </a:prstGeom>
          <a:noFill/>
        </p:spPr>
        <p:txBody>
          <a:bodyPr wrap="none" rtlCol="0">
            <a:spAutoFit/>
          </a:bodyPr>
          <a:lstStyle/>
          <a:p>
            <a:pPr marL="285750" indent="-285750">
              <a:buFontTx/>
              <a:buChar char="-"/>
            </a:pPr>
            <a:r>
              <a:rPr lang="en-US" dirty="0">
                <a:solidFill>
                  <a:schemeClr val="bg1"/>
                </a:solidFill>
                <a:latin typeface="Times New Roman" panose="02020603050405020304" pitchFamily="18" charset="0"/>
                <a:cs typeface="Times New Roman" panose="02020603050405020304" pitchFamily="18" charset="0"/>
              </a:rPr>
              <a:t>The SRS Document was used to plan the over all software system</a:t>
            </a:r>
          </a:p>
          <a:p>
            <a:pPr marL="285750" indent="-285750">
              <a:buFontTx/>
              <a:buChar char="-"/>
            </a:pPr>
            <a:r>
              <a:rPr lang="en-US" dirty="0">
                <a:solidFill>
                  <a:schemeClr val="bg1"/>
                </a:solidFill>
                <a:latin typeface="Times New Roman" panose="02020603050405020304" pitchFamily="18" charset="0"/>
                <a:cs typeface="Times New Roman" panose="02020603050405020304" pitchFamily="18" charset="0"/>
              </a:rPr>
              <a:t>UML Diagrams were created to visually depict characteristics and actions</a:t>
            </a:r>
          </a:p>
          <a:p>
            <a:pPr marL="285750" indent="-285750">
              <a:buFontTx/>
              <a:buChar char="-"/>
            </a:pPr>
            <a:r>
              <a:rPr lang="en-US" dirty="0">
                <a:solidFill>
                  <a:schemeClr val="bg1"/>
                </a:solidFill>
                <a:latin typeface="Times New Roman" panose="02020603050405020304" pitchFamily="18" charset="0"/>
                <a:cs typeface="Times New Roman" panose="02020603050405020304" pitchFamily="18" charset="0"/>
              </a:rPr>
              <a:t>Web pages were built with buttons to enable the functions</a:t>
            </a:r>
          </a:p>
          <a:p>
            <a:pPr marL="285750" indent="-285750">
              <a:buFontTx/>
              <a:buChar char="-"/>
            </a:pPr>
            <a:r>
              <a:rPr lang="en-US" dirty="0">
                <a:solidFill>
                  <a:schemeClr val="bg1"/>
                </a:solidFill>
                <a:latin typeface="Times New Roman" panose="02020603050405020304" pitchFamily="18" charset="0"/>
                <a:cs typeface="Times New Roman" panose="02020603050405020304" pitchFamily="18" charset="0"/>
              </a:rPr>
              <a:t>PHP files were created to build the web pages and the actions to connect to the database</a:t>
            </a:r>
          </a:p>
        </p:txBody>
      </p:sp>
    </p:spTree>
    <p:extLst>
      <p:ext uri="{BB962C8B-B14F-4D97-AF65-F5344CB8AC3E}">
        <p14:creationId xmlns:p14="http://schemas.microsoft.com/office/powerpoint/2010/main" val="1942618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72ACD2-5F77-ED7C-3FF4-9D4117AE413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86" b="98282" l="9940" r="92470">
                        <a14:foregroundMark x1="70783" y1="13918" x2="78614" y2="20103"/>
                        <a14:foregroundMark x1="91265" y1="31100" x2="92470" y2="38832"/>
                        <a14:foregroundMark x1="60542" y1="8763" x2="54819" y2="6357"/>
                        <a14:foregroundMark x1="57831" y1="95017" x2="55120" y2="93986"/>
                        <a14:foregroundMark x1="56325" y1="98282" x2="56325" y2="98282"/>
                        <a14:foregroundMark x1="51506" y1="98282" x2="51506" y2="98282"/>
                        <a14:foregroundMark x1="40964" y1="91409" x2="36446" y2="93986"/>
                      </a14:backgroundRemoval>
                    </a14:imgEffect>
                  </a14:imgLayer>
                </a14:imgProps>
              </a:ext>
            </a:extLst>
          </a:blip>
          <a:stretch>
            <a:fillRect/>
          </a:stretch>
        </p:blipFill>
        <p:spPr>
          <a:xfrm>
            <a:off x="39895" y="0"/>
            <a:ext cx="1484105" cy="2601654"/>
          </a:xfrm>
          <a:prstGeom prst="rect">
            <a:avLst/>
          </a:prstGeom>
        </p:spPr>
      </p:pic>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Objectives</a:t>
            </a:r>
          </a:p>
        </p:txBody>
      </p:sp>
      <p:sp>
        <p:nvSpPr>
          <p:cNvPr id="10" name="TextBox 9">
            <a:extLst>
              <a:ext uri="{FF2B5EF4-FFF2-40B4-BE49-F238E27FC236}">
                <a16:creationId xmlns:a16="http://schemas.microsoft.com/office/drawing/2014/main" id="{6CAA5975-CAB7-9C95-EA3A-E531C28A729B}"/>
              </a:ext>
            </a:extLst>
          </p:cNvPr>
          <p:cNvSpPr txBox="1"/>
          <p:nvPr/>
        </p:nvSpPr>
        <p:spPr>
          <a:xfrm>
            <a:off x="2048598" y="1478546"/>
            <a:ext cx="5079404" cy="1477328"/>
          </a:xfrm>
          <a:prstGeom prst="rect">
            <a:avLst/>
          </a:prstGeom>
          <a:noFill/>
        </p:spPr>
        <p:txBody>
          <a:bodyPr wrap="none" rtlCol="0">
            <a:spAutoFit/>
          </a:bodyPr>
          <a:lstStyle/>
          <a:p>
            <a:pPr marL="285750" indent="-285750">
              <a:buFontTx/>
              <a:buChar char="-"/>
            </a:pPr>
            <a:r>
              <a:rPr lang="en-US" dirty="0">
                <a:solidFill>
                  <a:schemeClr val="bg1"/>
                </a:solidFill>
                <a:latin typeface="Times New Roman" panose="02020603050405020304" pitchFamily="18" charset="0"/>
                <a:cs typeface="Times New Roman" panose="02020603050405020304" pitchFamily="18" charset="0"/>
              </a:rPr>
              <a:t>Showcase Elements of the SRS Document</a:t>
            </a:r>
          </a:p>
          <a:p>
            <a:pPr marL="285750" indent="-285750">
              <a:buFontTx/>
              <a:buChar char="-"/>
            </a:pPr>
            <a:r>
              <a:rPr lang="en-US" dirty="0">
                <a:solidFill>
                  <a:schemeClr val="bg1"/>
                </a:solidFill>
                <a:latin typeface="Times New Roman" panose="02020603050405020304" pitchFamily="18" charset="0"/>
                <a:cs typeface="Times New Roman" panose="02020603050405020304" pitchFamily="18" charset="0"/>
              </a:rPr>
              <a:t>Display the UML models utilized for this project</a:t>
            </a:r>
          </a:p>
          <a:p>
            <a:pPr marL="285750" indent="-285750">
              <a:buFontTx/>
              <a:buChar char="-"/>
            </a:pPr>
            <a:r>
              <a:rPr lang="en-US" dirty="0">
                <a:solidFill>
                  <a:schemeClr val="bg1"/>
                </a:solidFill>
                <a:latin typeface="Times New Roman" panose="02020603050405020304" pitchFamily="18" charset="0"/>
                <a:cs typeface="Times New Roman" panose="02020603050405020304" pitchFamily="18" charset="0"/>
              </a:rPr>
              <a:t>Web Page Screenshots</a:t>
            </a:r>
          </a:p>
          <a:p>
            <a:pPr marL="285750" indent="-285750">
              <a:buFontTx/>
              <a:buChar char="-"/>
            </a:pPr>
            <a:r>
              <a:rPr lang="en-US" dirty="0">
                <a:solidFill>
                  <a:schemeClr val="bg1"/>
                </a:solidFill>
                <a:latin typeface="Times New Roman" panose="02020603050405020304" pitchFamily="18" charset="0"/>
                <a:cs typeface="Times New Roman" panose="02020603050405020304" pitchFamily="18" charset="0"/>
              </a:rPr>
              <a:t>Features of the Software System</a:t>
            </a:r>
          </a:p>
          <a:p>
            <a:pPr marL="285750" indent="-285750">
              <a:buFontTx/>
              <a:buChar char="-"/>
            </a:pPr>
            <a:r>
              <a:rPr lang="en-US" dirty="0">
                <a:solidFill>
                  <a:schemeClr val="bg1"/>
                </a:solidFill>
                <a:latin typeface="Times New Roman" panose="02020603050405020304" pitchFamily="18" charset="0"/>
                <a:cs typeface="Times New Roman" panose="02020603050405020304" pitchFamily="18" charset="0"/>
              </a:rPr>
              <a:t>PHP Source Code</a:t>
            </a:r>
          </a:p>
        </p:txBody>
      </p:sp>
    </p:spTree>
    <p:extLst>
      <p:ext uri="{BB962C8B-B14F-4D97-AF65-F5344CB8AC3E}">
        <p14:creationId xmlns:p14="http://schemas.microsoft.com/office/powerpoint/2010/main" val="383101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72ACD2-5F77-ED7C-3FF4-9D4117AE413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86" b="98282" l="9940" r="92470">
                        <a14:foregroundMark x1="70783" y1="13918" x2="78614" y2="20103"/>
                        <a14:foregroundMark x1="91265" y1="31100" x2="92470" y2="38832"/>
                        <a14:foregroundMark x1="60542" y1="8763" x2="54819" y2="6357"/>
                        <a14:foregroundMark x1="57831" y1="95017" x2="55120" y2="93986"/>
                        <a14:foregroundMark x1="56325" y1="98282" x2="56325" y2="98282"/>
                        <a14:foregroundMark x1="51506" y1="98282" x2="51506" y2="98282"/>
                        <a14:foregroundMark x1="40964" y1="91409" x2="36446" y2="93986"/>
                      </a14:backgroundRemoval>
                    </a14:imgEffect>
                  </a14:imgLayer>
                </a14:imgProps>
              </a:ext>
            </a:extLst>
          </a:blip>
          <a:stretch>
            <a:fillRect/>
          </a:stretch>
        </p:blipFill>
        <p:spPr>
          <a:xfrm>
            <a:off x="9600808" y="1725174"/>
            <a:ext cx="1943884" cy="3407652"/>
          </a:xfrm>
          <a:prstGeom prst="rect">
            <a:avLst/>
          </a:prstGeom>
        </p:spPr>
      </p:pic>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SRS Document</a:t>
            </a:r>
          </a:p>
        </p:txBody>
      </p:sp>
      <p:sp>
        <p:nvSpPr>
          <p:cNvPr id="3" name="TextBox 2">
            <a:extLst>
              <a:ext uri="{FF2B5EF4-FFF2-40B4-BE49-F238E27FC236}">
                <a16:creationId xmlns:a16="http://schemas.microsoft.com/office/drawing/2014/main" id="{7122FABF-4CE1-8DDC-B192-38BAD80F5D61}"/>
              </a:ext>
            </a:extLst>
          </p:cNvPr>
          <p:cNvSpPr txBox="1"/>
          <p:nvPr/>
        </p:nvSpPr>
        <p:spPr>
          <a:xfrm>
            <a:off x="276586" y="1078582"/>
            <a:ext cx="9446147" cy="2585323"/>
          </a:xfrm>
          <a:prstGeom prst="rect">
            <a:avLst/>
          </a:prstGeom>
          <a:noFill/>
        </p:spPr>
        <p:txBody>
          <a:bodyPr wrap="square">
            <a:spAutoFit/>
          </a:bodyPr>
          <a:lstStyle/>
          <a:p>
            <a:pPr marL="0" marR="0">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purpose of this SRS is to compile the requirements for a enrollment system for online courses. The SRS will outline the scope of the project, the external requirements, system features, and any additional non-functional requirements.</a:t>
            </a:r>
          </a:p>
          <a:p>
            <a:pPr marL="0" marR="0">
              <a:spcBef>
                <a:spcPts val="0"/>
              </a:spcBef>
              <a:spcAft>
                <a:spcPts val="0"/>
              </a:spcAft>
            </a:pPr>
            <a:endPar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software being created will be a web page capable of databasing students and assigning them manually to online courses. The benefit will be enabling students to be independent from resource advisors and set courses that are best for them. The goal will be to have a student create an account, log in, view a catalog of courses, and enroll into a class. This is in line with the schools business plan to enable students to take control of their own education. </a:t>
            </a:r>
          </a:p>
        </p:txBody>
      </p:sp>
      <p:sp>
        <p:nvSpPr>
          <p:cNvPr id="4" name="TextBox 3">
            <a:extLst>
              <a:ext uri="{FF2B5EF4-FFF2-40B4-BE49-F238E27FC236}">
                <a16:creationId xmlns:a16="http://schemas.microsoft.com/office/drawing/2014/main" id="{12F696E2-E078-A833-5B11-28D7B8EE8721}"/>
              </a:ext>
            </a:extLst>
          </p:cNvPr>
          <p:cNvSpPr txBox="1"/>
          <p:nvPr/>
        </p:nvSpPr>
        <p:spPr>
          <a:xfrm>
            <a:off x="1049120" y="3871456"/>
            <a:ext cx="8673613" cy="2754857"/>
          </a:xfrm>
          <a:prstGeom prst="rect">
            <a:avLst/>
          </a:prstGeom>
          <a:noFill/>
        </p:spPr>
        <p:txBody>
          <a:bodyPr wrap="square">
            <a:spAutoFit/>
          </a:bodyPr>
          <a:lstStyle/>
          <a:p>
            <a:pPr marL="0" marR="0">
              <a:spcBef>
                <a:spcPts val="0"/>
              </a:spcBef>
              <a:spcAft>
                <a:spcPts val="0"/>
              </a:spcAft>
            </a:pPr>
            <a:r>
              <a:rPr lang="en-US" sz="1800" b="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Requirements:</a:t>
            </a:r>
          </a:p>
          <a:p>
            <a:pPr marL="0" marR="0">
              <a:spcBef>
                <a:spcPts val="0"/>
              </a:spcBef>
              <a:spcAft>
                <a:spcPts val="0"/>
              </a:spcAft>
            </a:pPr>
            <a:br>
              <a:rPr lang="en-US" sz="1800" b="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u="sng"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REQ-1] User registration with unique ID and password</a:t>
            </a:r>
          </a:p>
          <a:p>
            <a:pPr marL="0" marR="0">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[REQ-2] User will have information associated with the account in the database</a:t>
            </a:r>
          </a:p>
          <a:p>
            <a:pPr marL="0" marR="0">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[REQ-3] User will be able to login to the webpage at any time</a:t>
            </a:r>
          </a:p>
          <a:p>
            <a:pPr marL="0" marR="0">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[REQ-4] User will be able to filter courses as spring / summer / fall</a:t>
            </a:r>
          </a:p>
          <a:p>
            <a:pPr marL="0" marR="0">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[REQ-5] Courses will have a maximum number of students able to register</a:t>
            </a:r>
          </a:p>
          <a:p>
            <a:pPr marL="0" marR="0">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[REQ-6] Waiting lists for full courses</a:t>
            </a:r>
          </a:p>
          <a:p>
            <a:pPr marL="0" marR="0">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[REQ-7] Users will be able to de-enroll from a course</a:t>
            </a:r>
          </a:p>
          <a:p>
            <a:pPr marL="0" marR="0">
              <a:lnSpc>
                <a:spcPts val="1200"/>
              </a:lnSpc>
              <a:spcBef>
                <a:spcPts val="0"/>
              </a:spcBef>
              <a:spcAft>
                <a:spcPts val="0"/>
              </a:spcAft>
            </a:pPr>
            <a:endPar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553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72ACD2-5F77-ED7C-3FF4-9D4117AE413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86" b="98282" l="9940" r="92470">
                        <a14:foregroundMark x1="70783" y1="13918" x2="78614" y2="20103"/>
                        <a14:foregroundMark x1="91265" y1="31100" x2="92470" y2="38832"/>
                        <a14:foregroundMark x1="60542" y1="8763" x2="54819" y2="6357"/>
                        <a14:foregroundMark x1="57831" y1="95017" x2="55120" y2="93986"/>
                        <a14:foregroundMark x1="56325" y1="98282" x2="56325" y2="98282"/>
                        <a14:foregroundMark x1="51506" y1="98282" x2="51506" y2="98282"/>
                        <a14:foregroundMark x1="40964" y1="91409" x2="36446" y2="93986"/>
                      </a14:backgroundRemoval>
                    </a14:imgEffect>
                  </a14:imgLayer>
                </a14:imgProps>
              </a:ext>
            </a:extLst>
          </a:blip>
          <a:stretch>
            <a:fillRect/>
          </a:stretch>
        </p:blipFill>
        <p:spPr>
          <a:xfrm>
            <a:off x="5124058" y="2083990"/>
            <a:ext cx="1943884" cy="3407652"/>
          </a:xfrm>
          <a:prstGeom prst="rect">
            <a:avLst/>
          </a:prstGeom>
        </p:spPr>
      </p:pic>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UML Diagrams</a:t>
            </a:r>
          </a:p>
        </p:txBody>
      </p:sp>
      <p:pic>
        <p:nvPicPr>
          <p:cNvPr id="2" name="Picture 1">
            <a:extLst>
              <a:ext uri="{FF2B5EF4-FFF2-40B4-BE49-F238E27FC236}">
                <a16:creationId xmlns:a16="http://schemas.microsoft.com/office/drawing/2014/main" id="{F83688E4-F46B-6ED9-2079-F77AC72975CE}"/>
              </a:ext>
            </a:extLst>
          </p:cNvPr>
          <p:cNvPicPr>
            <a:picLocks noChangeAspect="1"/>
          </p:cNvPicPr>
          <p:nvPr/>
        </p:nvPicPr>
        <p:blipFill>
          <a:blip r:embed="rId4"/>
          <a:stretch>
            <a:fillRect/>
          </a:stretch>
        </p:blipFill>
        <p:spPr>
          <a:xfrm>
            <a:off x="310153" y="1682938"/>
            <a:ext cx="3284220" cy="4972685"/>
          </a:xfrm>
          <a:prstGeom prst="rect">
            <a:avLst/>
          </a:prstGeom>
        </p:spPr>
      </p:pic>
      <p:pic>
        <p:nvPicPr>
          <p:cNvPr id="5" name="Picture 4">
            <a:extLst>
              <a:ext uri="{FF2B5EF4-FFF2-40B4-BE49-F238E27FC236}">
                <a16:creationId xmlns:a16="http://schemas.microsoft.com/office/drawing/2014/main" id="{FEF6284C-B49B-D4E5-1D02-815EDC2B93C7}"/>
              </a:ext>
            </a:extLst>
          </p:cNvPr>
          <p:cNvPicPr>
            <a:picLocks noChangeAspect="1"/>
          </p:cNvPicPr>
          <p:nvPr/>
        </p:nvPicPr>
        <p:blipFill>
          <a:blip r:embed="rId5"/>
          <a:stretch>
            <a:fillRect/>
          </a:stretch>
        </p:blipFill>
        <p:spPr>
          <a:xfrm>
            <a:off x="8138722" y="1638823"/>
            <a:ext cx="3598480" cy="5060917"/>
          </a:xfrm>
          <a:prstGeom prst="rect">
            <a:avLst/>
          </a:prstGeom>
        </p:spPr>
      </p:pic>
      <p:sp>
        <p:nvSpPr>
          <p:cNvPr id="6" name="TextBox 5">
            <a:extLst>
              <a:ext uri="{FF2B5EF4-FFF2-40B4-BE49-F238E27FC236}">
                <a16:creationId xmlns:a16="http://schemas.microsoft.com/office/drawing/2014/main" id="{E16F0000-9C9B-C009-AF79-68B396BE1DFA}"/>
              </a:ext>
            </a:extLst>
          </p:cNvPr>
          <p:cNvSpPr txBox="1"/>
          <p:nvPr/>
        </p:nvSpPr>
        <p:spPr>
          <a:xfrm>
            <a:off x="695807" y="1136152"/>
            <a:ext cx="2512913" cy="369332"/>
          </a:xfrm>
          <a:prstGeom prst="rect">
            <a:avLst/>
          </a:prstGeom>
          <a:noFill/>
        </p:spPr>
        <p:txBody>
          <a:bodyPr wrap="square">
            <a:spAutoFit/>
          </a:bodyPr>
          <a:lstStyle/>
          <a:p>
            <a:pPr marL="0" marR="0" algn="ctr">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Use Case Diagram</a:t>
            </a:r>
          </a:p>
        </p:txBody>
      </p:sp>
      <p:sp>
        <p:nvSpPr>
          <p:cNvPr id="10" name="TextBox 9">
            <a:extLst>
              <a:ext uri="{FF2B5EF4-FFF2-40B4-BE49-F238E27FC236}">
                <a16:creationId xmlns:a16="http://schemas.microsoft.com/office/drawing/2014/main" id="{25603FFD-601F-E1C2-B447-256F4CA87FD0}"/>
              </a:ext>
            </a:extLst>
          </p:cNvPr>
          <p:cNvSpPr txBox="1"/>
          <p:nvPr/>
        </p:nvSpPr>
        <p:spPr>
          <a:xfrm>
            <a:off x="8668978" y="1151298"/>
            <a:ext cx="2512913" cy="369332"/>
          </a:xfrm>
          <a:prstGeom prst="rect">
            <a:avLst/>
          </a:prstGeom>
          <a:noFill/>
        </p:spPr>
        <p:txBody>
          <a:bodyPr wrap="square">
            <a:spAutoFit/>
          </a:bodyPr>
          <a:lstStyle/>
          <a:p>
            <a:pPr marL="0" marR="0" algn="ctr">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240722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UML Diagrams</a:t>
            </a:r>
          </a:p>
        </p:txBody>
      </p:sp>
      <p:sp>
        <p:nvSpPr>
          <p:cNvPr id="6" name="TextBox 5">
            <a:extLst>
              <a:ext uri="{FF2B5EF4-FFF2-40B4-BE49-F238E27FC236}">
                <a16:creationId xmlns:a16="http://schemas.microsoft.com/office/drawing/2014/main" id="{E16F0000-9C9B-C009-AF79-68B396BE1DFA}"/>
              </a:ext>
            </a:extLst>
          </p:cNvPr>
          <p:cNvSpPr txBox="1"/>
          <p:nvPr/>
        </p:nvSpPr>
        <p:spPr>
          <a:xfrm>
            <a:off x="4839543" y="1902248"/>
            <a:ext cx="2512913" cy="369332"/>
          </a:xfrm>
          <a:prstGeom prst="rect">
            <a:avLst/>
          </a:prstGeom>
          <a:noFill/>
        </p:spPr>
        <p:txBody>
          <a:bodyPr wrap="square">
            <a:spAutoFit/>
          </a:bodyPr>
          <a:lstStyle/>
          <a:p>
            <a:pPr marL="0" marR="0" algn="ctr">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Sequence Diagram</a:t>
            </a:r>
          </a:p>
        </p:txBody>
      </p:sp>
      <p:pic>
        <p:nvPicPr>
          <p:cNvPr id="3" name="Picture 2" descr="Diagram&#10;&#10;Description automatically generated">
            <a:extLst>
              <a:ext uri="{FF2B5EF4-FFF2-40B4-BE49-F238E27FC236}">
                <a16:creationId xmlns:a16="http://schemas.microsoft.com/office/drawing/2014/main" id="{E0C339AD-3C10-4D43-206C-FF5F33615F15}"/>
              </a:ext>
            </a:extLst>
          </p:cNvPr>
          <p:cNvPicPr>
            <a:picLocks noChangeAspect="1"/>
          </p:cNvPicPr>
          <p:nvPr/>
        </p:nvPicPr>
        <p:blipFill>
          <a:blip r:embed="rId2"/>
          <a:stretch>
            <a:fillRect/>
          </a:stretch>
        </p:blipFill>
        <p:spPr>
          <a:xfrm>
            <a:off x="893068" y="2744801"/>
            <a:ext cx="10405865" cy="3539773"/>
          </a:xfrm>
          <a:prstGeom prst="rect">
            <a:avLst/>
          </a:prstGeom>
        </p:spPr>
      </p:pic>
      <p:pic>
        <p:nvPicPr>
          <p:cNvPr id="4" name="Picture 3">
            <a:extLst>
              <a:ext uri="{FF2B5EF4-FFF2-40B4-BE49-F238E27FC236}">
                <a16:creationId xmlns:a16="http://schemas.microsoft.com/office/drawing/2014/main" id="{FFB5EF28-AEEB-E9A5-5264-9EF785ECEAC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186" b="98282" l="9940" r="92470">
                        <a14:foregroundMark x1="70783" y1="13918" x2="78614" y2="20103"/>
                        <a14:foregroundMark x1="91265" y1="31100" x2="92470" y2="38832"/>
                        <a14:foregroundMark x1="60542" y1="8763" x2="54819" y2="6357"/>
                        <a14:foregroundMark x1="57831" y1="95017" x2="55120" y2="93986"/>
                        <a14:foregroundMark x1="56325" y1="98282" x2="56325" y2="98282"/>
                        <a14:foregroundMark x1="51506" y1="98282" x2="51506" y2="98282"/>
                        <a14:foregroundMark x1="40964" y1="91409" x2="36446" y2="93986"/>
                      </a14:backgroundRemoval>
                    </a14:imgEffect>
                  </a14:imgLayer>
                </a14:imgProps>
              </a:ext>
            </a:extLst>
          </a:blip>
          <a:stretch>
            <a:fillRect/>
          </a:stretch>
        </p:blipFill>
        <p:spPr>
          <a:xfrm>
            <a:off x="10864769" y="47023"/>
            <a:ext cx="1163649" cy="2039891"/>
          </a:xfrm>
          <a:prstGeom prst="rect">
            <a:avLst/>
          </a:prstGeom>
        </p:spPr>
      </p:pic>
    </p:spTree>
    <p:extLst>
      <p:ext uri="{BB962C8B-B14F-4D97-AF65-F5344CB8AC3E}">
        <p14:creationId xmlns:p14="http://schemas.microsoft.com/office/powerpoint/2010/main" val="1309813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3D8BE450-05DA-CB55-7AD5-5B2470FE1D00}"/>
              </a:ext>
            </a:extLst>
          </p:cNvPr>
          <p:cNvPicPr>
            <a:picLocks noChangeAspect="1"/>
          </p:cNvPicPr>
          <p:nvPr/>
        </p:nvPicPr>
        <p:blipFill>
          <a:blip r:embed="rId2"/>
          <a:stretch>
            <a:fillRect/>
          </a:stretch>
        </p:blipFill>
        <p:spPr>
          <a:xfrm>
            <a:off x="3233195" y="1522374"/>
            <a:ext cx="6096000" cy="4942958"/>
          </a:xfrm>
          <a:prstGeom prst="rect">
            <a:avLst/>
          </a:prstGeom>
        </p:spPr>
      </p:pic>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UML Diagrams</a:t>
            </a:r>
          </a:p>
        </p:txBody>
      </p:sp>
      <p:sp>
        <p:nvSpPr>
          <p:cNvPr id="6" name="TextBox 5">
            <a:extLst>
              <a:ext uri="{FF2B5EF4-FFF2-40B4-BE49-F238E27FC236}">
                <a16:creationId xmlns:a16="http://schemas.microsoft.com/office/drawing/2014/main" id="{E16F0000-9C9B-C009-AF79-68B396BE1DFA}"/>
              </a:ext>
            </a:extLst>
          </p:cNvPr>
          <p:cNvSpPr txBox="1"/>
          <p:nvPr/>
        </p:nvSpPr>
        <p:spPr>
          <a:xfrm>
            <a:off x="4839543" y="1473984"/>
            <a:ext cx="2512913" cy="369332"/>
          </a:xfrm>
          <a:prstGeom prst="rect">
            <a:avLst/>
          </a:prstGeom>
          <a:noFill/>
        </p:spPr>
        <p:txBody>
          <a:bodyPr wrap="square">
            <a:spAutoFit/>
          </a:bodyPr>
          <a:lstStyle/>
          <a:p>
            <a:pPr marL="0" marR="0" algn="ctr">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Class Diagram</a:t>
            </a:r>
          </a:p>
        </p:txBody>
      </p:sp>
      <p:pic>
        <p:nvPicPr>
          <p:cNvPr id="2" name="Picture 1">
            <a:extLst>
              <a:ext uri="{FF2B5EF4-FFF2-40B4-BE49-F238E27FC236}">
                <a16:creationId xmlns:a16="http://schemas.microsoft.com/office/drawing/2014/main" id="{31063700-8054-C786-611C-6AEC7CC8E39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186" b="98282" l="9940" r="92470">
                        <a14:foregroundMark x1="70783" y1="13918" x2="78614" y2="20103"/>
                        <a14:foregroundMark x1="91265" y1="31100" x2="92470" y2="38832"/>
                        <a14:foregroundMark x1="60542" y1="8763" x2="54819" y2="6357"/>
                        <a14:foregroundMark x1="57831" y1="95017" x2="55120" y2="93986"/>
                        <a14:foregroundMark x1="56325" y1="98282" x2="56325" y2="98282"/>
                        <a14:foregroundMark x1="51506" y1="98282" x2="51506" y2="98282"/>
                        <a14:foregroundMark x1="40964" y1="91409" x2="36446" y2="93986"/>
                      </a14:backgroundRemoval>
                    </a14:imgEffect>
                  </a14:imgLayer>
                </a14:imgProps>
              </a:ext>
            </a:extLst>
          </a:blip>
          <a:stretch>
            <a:fillRect/>
          </a:stretch>
        </p:blipFill>
        <p:spPr>
          <a:xfrm>
            <a:off x="647308" y="2197176"/>
            <a:ext cx="1943884" cy="3407652"/>
          </a:xfrm>
          <a:prstGeom prst="rect">
            <a:avLst/>
          </a:prstGeom>
        </p:spPr>
      </p:pic>
    </p:spTree>
    <p:extLst>
      <p:ext uri="{BB962C8B-B14F-4D97-AF65-F5344CB8AC3E}">
        <p14:creationId xmlns:p14="http://schemas.microsoft.com/office/powerpoint/2010/main" val="32495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Web Page</a:t>
            </a:r>
          </a:p>
        </p:txBody>
      </p:sp>
      <p:sp>
        <p:nvSpPr>
          <p:cNvPr id="6" name="TextBox 5">
            <a:extLst>
              <a:ext uri="{FF2B5EF4-FFF2-40B4-BE49-F238E27FC236}">
                <a16:creationId xmlns:a16="http://schemas.microsoft.com/office/drawing/2014/main" id="{E16F0000-9C9B-C009-AF79-68B396BE1DFA}"/>
              </a:ext>
            </a:extLst>
          </p:cNvPr>
          <p:cNvSpPr txBox="1"/>
          <p:nvPr/>
        </p:nvSpPr>
        <p:spPr>
          <a:xfrm>
            <a:off x="1791543" y="1030188"/>
            <a:ext cx="2512913" cy="369332"/>
          </a:xfrm>
          <a:prstGeom prst="rect">
            <a:avLst/>
          </a:prstGeom>
          <a:noFill/>
        </p:spPr>
        <p:txBody>
          <a:bodyPr wrap="square">
            <a:spAutoFit/>
          </a:bodyPr>
          <a:lstStyle/>
          <a:p>
            <a:pPr marL="0" marR="0" algn="ctr">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Home Page</a:t>
            </a:r>
          </a:p>
        </p:txBody>
      </p:sp>
      <p:pic>
        <p:nvPicPr>
          <p:cNvPr id="3" name="Picture 2" descr="Graphical user interface, text&#10;&#10;Description automatically generated">
            <a:extLst>
              <a:ext uri="{FF2B5EF4-FFF2-40B4-BE49-F238E27FC236}">
                <a16:creationId xmlns:a16="http://schemas.microsoft.com/office/drawing/2014/main" id="{68528AA6-1ADD-A9D4-FD93-438D0B033909}"/>
              </a:ext>
            </a:extLst>
          </p:cNvPr>
          <p:cNvPicPr>
            <a:picLocks noChangeAspect="1"/>
          </p:cNvPicPr>
          <p:nvPr/>
        </p:nvPicPr>
        <p:blipFill>
          <a:blip r:embed="rId2"/>
          <a:stretch>
            <a:fillRect/>
          </a:stretch>
        </p:blipFill>
        <p:spPr>
          <a:xfrm>
            <a:off x="387269" y="1406277"/>
            <a:ext cx="5321461" cy="282731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A3ED442-6206-4DA8-F5F8-B969F49C027C}"/>
              </a:ext>
            </a:extLst>
          </p:cNvPr>
          <p:cNvPicPr>
            <a:picLocks noChangeAspect="1"/>
          </p:cNvPicPr>
          <p:nvPr/>
        </p:nvPicPr>
        <p:blipFill rotWithShape="1">
          <a:blip r:embed="rId3"/>
          <a:srcRect b="15529"/>
          <a:stretch/>
        </p:blipFill>
        <p:spPr>
          <a:xfrm>
            <a:off x="3424267" y="4482551"/>
            <a:ext cx="5191065" cy="232973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0B6C7DE-F2D7-D2BE-06B2-49A764AD2411}"/>
              </a:ext>
            </a:extLst>
          </p:cNvPr>
          <p:cNvPicPr>
            <a:picLocks noChangeAspect="1"/>
          </p:cNvPicPr>
          <p:nvPr/>
        </p:nvPicPr>
        <p:blipFill>
          <a:blip r:embed="rId4"/>
          <a:stretch>
            <a:fillRect/>
          </a:stretch>
        </p:blipFill>
        <p:spPr>
          <a:xfrm>
            <a:off x="6483269" y="1399520"/>
            <a:ext cx="5321461" cy="2827310"/>
          </a:xfrm>
          <a:prstGeom prst="rect">
            <a:avLst/>
          </a:prstGeom>
        </p:spPr>
      </p:pic>
      <p:sp>
        <p:nvSpPr>
          <p:cNvPr id="10" name="TextBox 9">
            <a:extLst>
              <a:ext uri="{FF2B5EF4-FFF2-40B4-BE49-F238E27FC236}">
                <a16:creationId xmlns:a16="http://schemas.microsoft.com/office/drawing/2014/main" id="{CC424799-6E26-5766-BD5F-945A4B2D5335}"/>
              </a:ext>
            </a:extLst>
          </p:cNvPr>
          <p:cNvSpPr txBox="1"/>
          <p:nvPr/>
        </p:nvSpPr>
        <p:spPr>
          <a:xfrm>
            <a:off x="7887544" y="1088537"/>
            <a:ext cx="2512913" cy="369332"/>
          </a:xfrm>
          <a:prstGeom prst="rect">
            <a:avLst/>
          </a:prstGeom>
          <a:noFill/>
        </p:spPr>
        <p:txBody>
          <a:bodyPr wrap="square">
            <a:spAutoFit/>
          </a:bodyPr>
          <a:lstStyle/>
          <a:p>
            <a:pPr marL="0" marR="0" algn="ctr">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Page</a:t>
            </a:r>
          </a:p>
        </p:txBody>
      </p:sp>
      <p:sp>
        <p:nvSpPr>
          <p:cNvPr id="11" name="TextBox 10">
            <a:extLst>
              <a:ext uri="{FF2B5EF4-FFF2-40B4-BE49-F238E27FC236}">
                <a16:creationId xmlns:a16="http://schemas.microsoft.com/office/drawing/2014/main" id="{7DDBBD69-26E6-6590-8DEB-958103D792E7}"/>
              </a:ext>
            </a:extLst>
          </p:cNvPr>
          <p:cNvSpPr txBox="1"/>
          <p:nvPr/>
        </p:nvSpPr>
        <p:spPr>
          <a:xfrm>
            <a:off x="4839543" y="4038515"/>
            <a:ext cx="2512913" cy="369332"/>
          </a:xfrm>
          <a:prstGeom prst="rect">
            <a:avLst/>
          </a:prstGeom>
          <a:noFill/>
        </p:spPr>
        <p:txBody>
          <a:bodyPr wrap="square">
            <a:spAutoFit/>
          </a:bodyPr>
          <a:lstStyle/>
          <a:p>
            <a:pPr marL="0" marR="0" algn="ctr">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Login Page</a:t>
            </a:r>
          </a:p>
        </p:txBody>
      </p:sp>
      <p:pic>
        <p:nvPicPr>
          <p:cNvPr id="12" name="Picture 11">
            <a:extLst>
              <a:ext uri="{FF2B5EF4-FFF2-40B4-BE49-F238E27FC236}">
                <a16:creationId xmlns:a16="http://schemas.microsoft.com/office/drawing/2014/main" id="{387ABB4C-B3DB-766E-D705-56D69866289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6186" b="98282" l="9940" r="92470">
                        <a14:foregroundMark x1="70783" y1="13918" x2="78614" y2="20103"/>
                        <a14:foregroundMark x1="91265" y1="31100" x2="92470" y2="38832"/>
                        <a14:foregroundMark x1="60542" y1="8763" x2="54819" y2="6357"/>
                        <a14:foregroundMark x1="57831" y1="95017" x2="55120" y2="93986"/>
                        <a14:foregroundMark x1="56325" y1="98282" x2="56325" y2="98282"/>
                        <a14:foregroundMark x1="51506" y1="98282" x2="51506" y2="98282"/>
                        <a14:foregroundMark x1="40964" y1="91409" x2="36446" y2="93986"/>
                      </a14:backgroundRemoval>
                    </a14:imgEffect>
                  </a14:imgLayer>
                </a14:imgProps>
              </a:ext>
            </a:extLst>
          </a:blip>
          <a:stretch>
            <a:fillRect/>
          </a:stretch>
        </p:blipFill>
        <p:spPr>
          <a:xfrm>
            <a:off x="612584" y="3804755"/>
            <a:ext cx="1482434" cy="2598725"/>
          </a:xfrm>
          <a:prstGeom prst="rect">
            <a:avLst/>
          </a:prstGeom>
        </p:spPr>
      </p:pic>
    </p:spTree>
    <p:extLst>
      <p:ext uri="{BB962C8B-B14F-4D97-AF65-F5344CB8AC3E}">
        <p14:creationId xmlns:p14="http://schemas.microsoft.com/office/powerpoint/2010/main" val="420228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Graphical user interface, website&#10;&#10;Description automatically generated">
            <a:extLst>
              <a:ext uri="{FF2B5EF4-FFF2-40B4-BE49-F238E27FC236}">
                <a16:creationId xmlns:a16="http://schemas.microsoft.com/office/drawing/2014/main" id="{FC133A5D-0745-7738-E286-92EF3FD55492}"/>
              </a:ext>
            </a:extLst>
          </p:cNvPr>
          <p:cNvPicPr>
            <a:picLocks noChangeAspect="1"/>
          </p:cNvPicPr>
          <p:nvPr/>
        </p:nvPicPr>
        <p:blipFill>
          <a:blip r:embed="rId2"/>
          <a:stretch>
            <a:fillRect/>
          </a:stretch>
        </p:blipFill>
        <p:spPr>
          <a:xfrm>
            <a:off x="702135" y="1457869"/>
            <a:ext cx="4691727" cy="2512781"/>
          </a:xfrm>
          <a:prstGeom prst="rect">
            <a:avLst/>
          </a:prstGeom>
        </p:spPr>
      </p:pic>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Web Page</a:t>
            </a:r>
          </a:p>
        </p:txBody>
      </p:sp>
      <p:sp>
        <p:nvSpPr>
          <p:cNvPr id="6" name="TextBox 5">
            <a:extLst>
              <a:ext uri="{FF2B5EF4-FFF2-40B4-BE49-F238E27FC236}">
                <a16:creationId xmlns:a16="http://schemas.microsoft.com/office/drawing/2014/main" id="{E16F0000-9C9B-C009-AF79-68B396BE1DFA}"/>
              </a:ext>
            </a:extLst>
          </p:cNvPr>
          <p:cNvSpPr txBox="1"/>
          <p:nvPr/>
        </p:nvSpPr>
        <p:spPr>
          <a:xfrm>
            <a:off x="1791543" y="1030188"/>
            <a:ext cx="2512913" cy="369332"/>
          </a:xfrm>
          <a:prstGeom prst="rect">
            <a:avLst/>
          </a:prstGeom>
          <a:noFill/>
        </p:spPr>
        <p:txBody>
          <a:bodyPr wrap="square">
            <a:spAutoFit/>
          </a:bodyPr>
          <a:lstStyle/>
          <a:p>
            <a:pPr marL="0" marR="0" algn="ctr">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Add Course</a:t>
            </a:r>
          </a:p>
        </p:txBody>
      </p:sp>
      <p:sp>
        <p:nvSpPr>
          <p:cNvPr id="10" name="TextBox 9">
            <a:extLst>
              <a:ext uri="{FF2B5EF4-FFF2-40B4-BE49-F238E27FC236}">
                <a16:creationId xmlns:a16="http://schemas.microsoft.com/office/drawing/2014/main" id="{CC424799-6E26-5766-BD5F-945A4B2D5335}"/>
              </a:ext>
            </a:extLst>
          </p:cNvPr>
          <p:cNvSpPr txBox="1"/>
          <p:nvPr/>
        </p:nvSpPr>
        <p:spPr>
          <a:xfrm>
            <a:off x="7887544" y="1088537"/>
            <a:ext cx="2512913" cy="369332"/>
          </a:xfrm>
          <a:prstGeom prst="rect">
            <a:avLst/>
          </a:prstGeom>
          <a:noFill/>
        </p:spPr>
        <p:txBody>
          <a:bodyPr wrap="square">
            <a:spAutoFit/>
          </a:bodyPr>
          <a:lstStyle/>
          <a:p>
            <a:pPr marL="0" marR="0" algn="ctr">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Enrol</a:t>
            </a: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 Course</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Page</a:t>
            </a:r>
          </a:p>
        </p:txBody>
      </p:sp>
      <p:sp>
        <p:nvSpPr>
          <p:cNvPr id="11" name="TextBox 10">
            <a:extLst>
              <a:ext uri="{FF2B5EF4-FFF2-40B4-BE49-F238E27FC236}">
                <a16:creationId xmlns:a16="http://schemas.microsoft.com/office/drawing/2014/main" id="{7DDBBD69-26E6-6590-8DEB-958103D792E7}"/>
              </a:ext>
            </a:extLst>
          </p:cNvPr>
          <p:cNvSpPr txBox="1"/>
          <p:nvPr/>
        </p:nvSpPr>
        <p:spPr>
          <a:xfrm>
            <a:off x="4839543" y="4038515"/>
            <a:ext cx="2512913" cy="369332"/>
          </a:xfrm>
          <a:prstGeom prst="rect">
            <a:avLst/>
          </a:prstGeom>
          <a:noFill/>
        </p:spPr>
        <p:txBody>
          <a:bodyPr wrap="square">
            <a:spAutoFit/>
          </a:bodyPr>
          <a:lstStyle/>
          <a:p>
            <a:pPr marL="0" marR="0" algn="ctr">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Disenrollment Page</a:t>
            </a:r>
          </a:p>
        </p:txBody>
      </p:sp>
      <p:pic>
        <p:nvPicPr>
          <p:cNvPr id="4" name="Picture 3" descr="Graphical user interface, text&#10;&#10;Description automatically generated with medium confidence">
            <a:extLst>
              <a:ext uri="{FF2B5EF4-FFF2-40B4-BE49-F238E27FC236}">
                <a16:creationId xmlns:a16="http://schemas.microsoft.com/office/drawing/2014/main" id="{3C17F71B-52B9-4627-4B17-90285C215851}"/>
              </a:ext>
            </a:extLst>
          </p:cNvPr>
          <p:cNvPicPr>
            <a:picLocks noChangeAspect="1"/>
          </p:cNvPicPr>
          <p:nvPr/>
        </p:nvPicPr>
        <p:blipFill rotWithShape="1">
          <a:blip r:embed="rId3"/>
          <a:srcRect t="17397"/>
          <a:stretch/>
        </p:blipFill>
        <p:spPr>
          <a:xfrm>
            <a:off x="6683868" y="1404020"/>
            <a:ext cx="4920263" cy="2739491"/>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0053FDFE-8996-A919-F114-7B965C1AA789}"/>
              </a:ext>
            </a:extLst>
          </p:cNvPr>
          <p:cNvPicPr>
            <a:picLocks noChangeAspect="1"/>
          </p:cNvPicPr>
          <p:nvPr/>
        </p:nvPicPr>
        <p:blipFill rotWithShape="1">
          <a:blip r:embed="rId4"/>
          <a:srcRect t="54239" b="1737"/>
          <a:stretch/>
        </p:blipFill>
        <p:spPr>
          <a:xfrm>
            <a:off x="3200399" y="4701654"/>
            <a:ext cx="5943600" cy="1763678"/>
          </a:xfrm>
          <a:prstGeom prst="rect">
            <a:avLst/>
          </a:prstGeom>
        </p:spPr>
      </p:pic>
      <p:pic>
        <p:nvPicPr>
          <p:cNvPr id="12" name="Picture 11">
            <a:extLst>
              <a:ext uri="{FF2B5EF4-FFF2-40B4-BE49-F238E27FC236}">
                <a16:creationId xmlns:a16="http://schemas.microsoft.com/office/drawing/2014/main" id="{387ABB4C-B3DB-766E-D705-56D698662898}"/>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6186" b="98282" l="9940" r="92470">
                        <a14:foregroundMark x1="70783" y1="13918" x2="78614" y2="20103"/>
                        <a14:foregroundMark x1="91265" y1="31100" x2="92470" y2="38832"/>
                        <a14:foregroundMark x1="60542" y1="8763" x2="54819" y2="6357"/>
                        <a14:foregroundMark x1="57831" y1="95017" x2="55120" y2="93986"/>
                        <a14:foregroundMark x1="56325" y1="98282" x2="56325" y2="98282"/>
                        <a14:foregroundMark x1="51506" y1="98282" x2="51506" y2="98282"/>
                        <a14:foregroundMark x1="40964" y1="91409" x2="36446" y2="93986"/>
                      </a14:backgroundRemoval>
                    </a14:imgEffect>
                  </a14:imgLayer>
                </a14:imgProps>
              </a:ext>
            </a:extLst>
          </a:blip>
          <a:stretch>
            <a:fillRect/>
          </a:stretch>
        </p:blipFill>
        <p:spPr>
          <a:xfrm>
            <a:off x="10247107" y="3781605"/>
            <a:ext cx="1482434" cy="2598725"/>
          </a:xfrm>
          <a:prstGeom prst="rect">
            <a:avLst/>
          </a:prstGeom>
        </p:spPr>
      </p:pic>
    </p:spTree>
    <p:extLst>
      <p:ext uri="{BB962C8B-B14F-4D97-AF65-F5344CB8AC3E}">
        <p14:creationId xmlns:p14="http://schemas.microsoft.com/office/powerpoint/2010/main" val="1836632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9E818D-835C-19CE-86D5-8FCD0624B232}"/>
              </a:ext>
            </a:extLst>
          </p:cNvPr>
          <p:cNvSpPr/>
          <p:nvPr/>
        </p:nvSpPr>
        <p:spPr>
          <a:xfrm>
            <a:off x="1619250" y="944873"/>
            <a:ext cx="89535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26DFCED-2619-322D-0DE0-88EF33FFBF0F}"/>
              </a:ext>
            </a:extLst>
          </p:cNvPr>
          <p:cNvSpPr txBox="1"/>
          <p:nvPr/>
        </p:nvSpPr>
        <p:spPr>
          <a:xfrm>
            <a:off x="3048000" y="392668"/>
            <a:ext cx="60960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PHP Source Code</a:t>
            </a:r>
          </a:p>
        </p:txBody>
      </p:sp>
      <p:pic>
        <p:nvPicPr>
          <p:cNvPr id="12" name="Picture 11">
            <a:extLst>
              <a:ext uri="{FF2B5EF4-FFF2-40B4-BE49-F238E27FC236}">
                <a16:creationId xmlns:a16="http://schemas.microsoft.com/office/drawing/2014/main" id="{387ABB4C-B3DB-766E-D705-56D6986628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86" b="98282" l="9940" r="92470">
                        <a14:foregroundMark x1="70783" y1="13918" x2="78614" y2="20103"/>
                        <a14:foregroundMark x1="91265" y1="31100" x2="92470" y2="38832"/>
                        <a14:foregroundMark x1="60542" y1="8763" x2="54819" y2="6357"/>
                        <a14:foregroundMark x1="57831" y1="95017" x2="55120" y2="93986"/>
                        <a14:foregroundMark x1="56325" y1="98282" x2="56325" y2="98282"/>
                        <a14:foregroundMark x1="51506" y1="98282" x2="51506" y2="98282"/>
                        <a14:foregroundMark x1="40964" y1="91409" x2="36446" y2="93986"/>
                      </a14:backgroundRemoval>
                    </a14:imgEffect>
                  </a14:imgLayer>
                </a14:imgProps>
              </a:ext>
            </a:extLst>
          </a:blip>
          <a:stretch>
            <a:fillRect/>
          </a:stretch>
        </p:blipFill>
        <p:spPr>
          <a:xfrm>
            <a:off x="10247107" y="3781605"/>
            <a:ext cx="1482434" cy="2598725"/>
          </a:xfrm>
          <a:prstGeom prst="rect">
            <a:avLst/>
          </a:prstGeom>
        </p:spPr>
      </p:pic>
      <p:pic>
        <p:nvPicPr>
          <p:cNvPr id="5" name="Picture 4" descr="Text&#10;&#10;Description automatically generated">
            <a:extLst>
              <a:ext uri="{FF2B5EF4-FFF2-40B4-BE49-F238E27FC236}">
                <a16:creationId xmlns:a16="http://schemas.microsoft.com/office/drawing/2014/main" id="{2F52DF8D-ECCC-E856-D415-E4754AA23840}"/>
              </a:ext>
            </a:extLst>
          </p:cNvPr>
          <p:cNvPicPr>
            <a:picLocks noChangeAspect="1"/>
          </p:cNvPicPr>
          <p:nvPr/>
        </p:nvPicPr>
        <p:blipFill>
          <a:blip r:embed="rId4"/>
          <a:stretch>
            <a:fillRect/>
          </a:stretch>
        </p:blipFill>
        <p:spPr>
          <a:xfrm>
            <a:off x="3740552" y="1166929"/>
            <a:ext cx="4986231" cy="5298403"/>
          </a:xfrm>
          <a:prstGeom prst="rect">
            <a:avLst/>
          </a:prstGeom>
        </p:spPr>
      </p:pic>
    </p:spTree>
    <p:extLst>
      <p:ext uri="{BB962C8B-B14F-4D97-AF65-F5344CB8AC3E}">
        <p14:creationId xmlns:p14="http://schemas.microsoft.com/office/powerpoint/2010/main" val="16818036"/>
      </p:ext>
    </p:extLst>
  </p:cSld>
  <p:clrMapOvr>
    <a:masterClrMapping/>
  </p:clrMapOvr>
</p:sld>
</file>

<file path=ppt/theme/theme1.xml><?xml version="1.0" encoding="utf-8"?>
<a:theme xmlns:a="http://schemas.openxmlformats.org/drawingml/2006/main" name="Portal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131</TotalTime>
  <Words>375</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Trade Gothic Next Cond</vt:lpstr>
      <vt:lpstr>Trade Gothic Next Light</vt:lpstr>
      <vt:lpstr>PortalVTI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Caleb Drehmer</dc:creator>
  <cp:lastModifiedBy>Caleb Drehmer</cp:lastModifiedBy>
  <cp:revision>5</cp:revision>
  <dcterms:created xsi:type="dcterms:W3CDTF">2023-04-01T14:58:44Z</dcterms:created>
  <dcterms:modified xsi:type="dcterms:W3CDTF">2023-04-01T17:14:20Z</dcterms:modified>
</cp:coreProperties>
</file>