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71" r:id="rId6"/>
    <p:sldId id="272" r:id="rId7"/>
    <p:sldId id="273" r:id="rId8"/>
    <p:sldId id="257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6" r:id="rId18"/>
    <p:sldId id="284" r:id="rId19"/>
    <p:sldId id="286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76" r:id="rId29"/>
    <p:sldId id="294" r:id="rId30"/>
    <p:sldId id="295" r:id="rId31"/>
    <p:sldId id="296" r:id="rId32"/>
    <p:sldId id="297" r:id="rId33"/>
    <p:sldId id="263" r:id="rId34"/>
    <p:sldId id="298" r:id="rId35"/>
    <p:sldId id="299" r:id="rId36"/>
    <p:sldId id="300" r:id="rId37"/>
    <p:sldId id="265" r:id="rId3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8" autoAdjust="0"/>
    <p:restoredTop sz="93630" autoAdjust="0"/>
  </p:normalViewPr>
  <p:slideViewPr>
    <p:cSldViewPr snapToGrid="0">
      <p:cViewPr varScale="1">
        <p:scale>
          <a:sx n="69" d="100"/>
          <a:sy n="69" d="100"/>
        </p:scale>
        <p:origin x="-8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fld id="{4C8A2D9B-F80F-42CE-83DB-737023EEF8D9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fld id="{A4598DE1-09C6-4D60-B867-98680FE38BEF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lvl="0" rtl="0"/>
            <a:r>
              <a:rPr lang="pt-BR" dirty="0" smtClean="0"/>
              <a:t>Clique para editar o estilo de subtítulo Mestre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A008B-8BC4-456B-A8C8-565C2C99AD3A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F50DD-2012-4666-BA85-926F86BA06B2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C2FF8-65C4-4A39-A32F-B7E061211DB1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DE077-2222-4340-A9DA-6E8D6EB29315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4166B6-63F2-478D-A93F-EA44F3F0C4A9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01020-39AE-4A71-BC67-EEEF37A250E3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dirty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8B67A-2A6A-404E-B35B-942F9290F383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408C5-FC79-48CE-A2EF-EA6461BCA553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F4C188-4243-406C-8E23-D96B37DA5757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EAD8AF-543D-4B47-A1AA-07A48C5EA89C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AC804C-6BDE-4D10-91DB-AF1B689377AA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dirty="0" smtClean="0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2555461D-4CE8-4105-AC46-BABB2B349E55}" type="datetime1">
              <a:rPr lang="pt-BR" smtClean="0"/>
              <a:t>14/04/2016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900">
                <a:solidFill>
                  <a:schemeClr val="bg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50" b="1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dirty="0" smtClean="0"/>
              <a:t>‹#›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1141" y="1094508"/>
            <a:ext cx="9588932" cy="2793906"/>
          </a:xfrm>
        </p:spPr>
        <p:txBody>
          <a:bodyPr rtlCol="0">
            <a:noAutofit/>
          </a:bodyPr>
          <a:lstStyle/>
          <a:p>
            <a:r>
              <a:rPr lang="pt-BR" sz="7000" dirty="0"/>
              <a:t>Toda Criança Precisa de Transformação</a:t>
            </a:r>
            <a:endParaRPr lang="pt-BR" sz="7000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5086" y="457200"/>
            <a:ext cx="9372600" cy="1200416"/>
          </a:xfrm>
        </p:spPr>
        <p:txBody>
          <a:bodyPr rtlCol="0"/>
          <a:lstStyle/>
          <a:p>
            <a:r>
              <a:rPr lang="pt-BR" b="1" dirty="0"/>
              <a:t>EXPLIQUE SOBRE A PESSOA E A OBRA DE CRISTO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97377" y="2168236"/>
            <a:ext cx="9372600" cy="4114800"/>
          </a:xfrm>
        </p:spPr>
        <p:txBody>
          <a:bodyPr rtlCol="0">
            <a:noAutofit/>
          </a:bodyPr>
          <a:lstStyle/>
          <a:p>
            <a:r>
              <a:rPr lang="pt-BR" sz="2600" dirty="0"/>
              <a:t>Jesus é o perfeito filho de Deus </a:t>
            </a:r>
          </a:p>
          <a:p>
            <a:r>
              <a:rPr lang="pt-BR" sz="2600" dirty="0"/>
              <a:t>Morte voluntária  </a:t>
            </a:r>
          </a:p>
          <a:p>
            <a:r>
              <a:rPr lang="pt-BR" sz="2600" dirty="0"/>
              <a:t>Derramou seu sangue</a:t>
            </a:r>
          </a:p>
          <a:p>
            <a:r>
              <a:rPr lang="pt-BR" sz="2600" dirty="0"/>
              <a:t>Tomou meu castigo</a:t>
            </a:r>
          </a:p>
          <a:p>
            <a:r>
              <a:rPr lang="pt-BR" sz="2600" dirty="0"/>
              <a:t>Sepultado  e ressurreto </a:t>
            </a:r>
          </a:p>
        </p:txBody>
      </p:sp>
      <p:pic>
        <p:nvPicPr>
          <p:cNvPr id="5" name="Imagem 4" descr="http://3.bp.blogspot.com/-U0C7YQYLplQ/T7vyXwbKj8I/AAAAAAAAFCA/rFqXxLtP1eo/s1600/plano%2Bsalvacao%2Bde%2Bdeus%2B5.jpg"/>
          <p:cNvPicPr/>
          <p:nvPr/>
        </p:nvPicPr>
        <p:blipFill>
          <a:blip r:embed="rId3" cstate="print"/>
          <a:srcRect l="13704" r="13149" b="27778"/>
          <a:stretch>
            <a:fillRect/>
          </a:stretch>
        </p:blipFill>
        <p:spPr bwMode="auto">
          <a:xfrm>
            <a:off x="7367170" y="2986012"/>
            <a:ext cx="2455703" cy="251424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540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5813" y="0"/>
            <a:ext cx="9372600" cy="1200416"/>
          </a:xfrm>
        </p:spPr>
        <p:txBody>
          <a:bodyPr rtlCol="0"/>
          <a:lstStyle/>
          <a:p>
            <a:r>
              <a:rPr lang="pt-BR" b="1" dirty="0"/>
              <a:t>JESUS É O PRESENTE DA </a:t>
            </a:r>
            <a:r>
              <a:rPr lang="pt-BR" b="1" dirty="0" smtClean="0"/>
              <a:t>SALVAÇÃO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97377" y="2168236"/>
            <a:ext cx="9372600" cy="4114800"/>
          </a:xfrm>
        </p:spPr>
        <p:txBody>
          <a:bodyPr rtlCol="0">
            <a:noAutofit/>
          </a:bodyPr>
          <a:lstStyle/>
          <a:p>
            <a:r>
              <a:rPr lang="pt-BR" sz="2600" dirty="0"/>
              <a:t>Você pode recebê-lo como Senhor e Salvador</a:t>
            </a:r>
          </a:p>
          <a:p>
            <a:r>
              <a:rPr lang="pt-BR" sz="2600" dirty="0"/>
              <a:t>Confessar (</a:t>
            </a:r>
            <a:r>
              <a:rPr lang="pt-BR" sz="2600" dirty="0" err="1"/>
              <a:t>Jo</a:t>
            </a:r>
            <a:r>
              <a:rPr lang="pt-BR" sz="2600" dirty="0"/>
              <a:t> 1:9 )</a:t>
            </a:r>
          </a:p>
          <a:p>
            <a:r>
              <a:rPr lang="pt-BR" sz="2600" dirty="0"/>
              <a:t>Crer(At 16:31)</a:t>
            </a:r>
          </a:p>
          <a:p>
            <a:r>
              <a:rPr lang="pt-BR" sz="2600" dirty="0"/>
              <a:t>Invocar(</a:t>
            </a:r>
            <a:r>
              <a:rPr lang="pt-BR" sz="2600" dirty="0" err="1"/>
              <a:t>Rm</a:t>
            </a:r>
            <a:r>
              <a:rPr lang="pt-BR" sz="2600" dirty="0"/>
              <a:t> 3:10)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68151" y="1416319"/>
            <a:ext cx="1511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/>
              <a:t>(</a:t>
            </a:r>
            <a:r>
              <a:rPr lang="pt-BR" sz="2600" dirty="0" err="1"/>
              <a:t>Jo</a:t>
            </a:r>
            <a:r>
              <a:rPr lang="pt-BR" sz="2600" dirty="0"/>
              <a:t> 1:12)</a:t>
            </a:r>
          </a:p>
        </p:txBody>
      </p:sp>
      <p:sp>
        <p:nvSpPr>
          <p:cNvPr id="6" name="Coração 5"/>
          <p:cNvSpPr/>
          <p:nvPr/>
        </p:nvSpPr>
        <p:spPr>
          <a:xfrm>
            <a:off x="8623839" y="4551129"/>
            <a:ext cx="1404143" cy="1223962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7" name="Imagem 6" descr="http://t1.gstatic.com/images?q=tbn:ANd9GcRSOdggMxkicAuXwW2jWkfP63jBtNzSksiJcrXTVGiZKWp3wMrV0w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2314" y="2822730"/>
            <a:ext cx="1880414" cy="1572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709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9159" y="0"/>
            <a:ext cx="9372600" cy="1200416"/>
          </a:xfrm>
        </p:spPr>
        <p:txBody>
          <a:bodyPr/>
          <a:lstStyle/>
          <a:p>
            <a:r>
              <a:rPr lang="pt-BR" dirty="0"/>
              <a:t>APELO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26867" y="1600200"/>
            <a:ext cx="2890260" cy="2639291"/>
          </a:xfrm>
        </p:spPr>
        <p:txBody>
          <a:bodyPr/>
          <a:lstStyle/>
          <a:p>
            <a:pPr marL="45720" indent="0">
              <a:buNone/>
            </a:pPr>
            <a:r>
              <a:rPr lang="pt-BR" sz="3600" dirty="0">
                <a:solidFill>
                  <a:schemeClr val="accent2"/>
                </a:solidFill>
              </a:rPr>
              <a:t>Deve ser: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/>
              <a:t>Breve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/>
              <a:t>Pessoal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/>
              <a:t>Bíblico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55320" y="3757361"/>
            <a:ext cx="4185660" cy="2971800"/>
          </a:xfrm>
        </p:spPr>
        <p:txBody>
          <a:bodyPr/>
          <a:lstStyle/>
          <a:p>
            <a:pPr marL="45720" indent="0">
              <a:buNone/>
            </a:pPr>
            <a:r>
              <a:rPr lang="pt-BR" sz="3600" dirty="0">
                <a:solidFill>
                  <a:schemeClr val="accent2"/>
                </a:solidFill>
              </a:rPr>
              <a:t>Métodos de </a:t>
            </a:r>
            <a:r>
              <a:rPr lang="pt-BR" sz="3600" dirty="0">
                <a:solidFill>
                  <a:schemeClr val="accent2"/>
                </a:solidFill>
              </a:rPr>
              <a:t>apelo:</a:t>
            </a:r>
            <a:endParaRPr lang="pt-BR" sz="3600" dirty="0">
              <a:solidFill>
                <a:schemeClr val="accent2"/>
              </a:solidFill>
            </a:endParaRPr>
          </a:p>
          <a:p>
            <a:r>
              <a:rPr lang="pt-BR" sz="2600" dirty="0"/>
              <a:t>Levantar a mão </a:t>
            </a:r>
          </a:p>
          <a:p>
            <a:r>
              <a:rPr lang="pt-BR" sz="2600" dirty="0"/>
              <a:t>Ir a frente </a:t>
            </a:r>
          </a:p>
          <a:p>
            <a:r>
              <a:rPr lang="pt-BR" sz="2600" dirty="0"/>
              <a:t>Ficar depois da aula</a:t>
            </a:r>
          </a:p>
          <a:p>
            <a:endParaRPr lang="pt-BR" dirty="0"/>
          </a:p>
        </p:txBody>
      </p:sp>
      <p:pic>
        <p:nvPicPr>
          <p:cNvPr id="5" name="Imagem 4" descr="http://t1.gstatic.com/images?q=tbn:ANd9GcTHGBb00f1YlrUP_0QyGv3VjMxKekU646XbTy1glmMk4rylLBTyBQ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225" y="3757361"/>
            <a:ext cx="2953574" cy="2787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4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7377" y="221673"/>
            <a:ext cx="9372600" cy="1200416"/>
          </a:xfrm>
        </p:spPr>
        <p:txBody>
          <a:bodyPr rtlCol="0"/>
          <a:lstStyle/>
          <a:p>
            <a:r>
              <a:rPr lang="pt-BR" b="1" dirty="0"/>
              <a:t>SUGESTÕES CRIATIVAS NA APRESENTAÇÃO DA MENSAGEM EVANGELHO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97377" y="1794163"/>
            <a:ext cx="9372600" cy="4114800"/>
          </a:xfrm>
        </p:spPr>
        <p:txBody>
          <a:bodyPr rtlCol="0">
            <a:noAutofit/>
          </a:bodyPr>
          <a:lstStyle/>
          <a:p>
            <a:r>
              <a:rPr lang="pt-BR" sz="2600" dirty="0"/>
              <a:t>O livrinho sem palavras;</a:t>
            </a:r>
          </a:p>
          <a:p>
            <a:r>
              <a:rPr lang="pt-BR" sz="2600" dirty="0"/>
              <a:t>Vira-vira da salvação (1 e 2);</a:t>
            </a:r>
          </a:p>
          <a:p>
            <a:r>
              <a:rPr lang="pt-BR" sz="2600" dirty="0" smtClean="0"/>
              <a:t>Luvinha</a:t>
            </a:r>
            <a:r>
              <a:rPr lang="pt-BR" sz="2600" dirty="0"/>
              <a:t>;</a:t>
            </a:r>
          </a:p>
          <a:p>
            <a:r>
              <a:rPr lang="pt-BR" sz="2600" dirty="0"/>
              <a:t>Chaveirinho, etc.</a:t>
            </a:r>
          </a:p>
        </p:txBody>
      </p:sp>
    </p:spTree>
    <p:extLst>
      <p:ext uri="{BB962C8B-B14F-4D97-AF65-F5344CB8AC3E}">
        <p14:creationId xmlns:p14="http://schemas.microsoft.com/office/powerpoint/2010/main" val="37242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0" descr="http://t2.gstatic.com/images?q=tbn:ANd9GcTODqRfzEXrP5XjjuwAaZQRkVVAGQkMJBDG_G6ZIa6xRVptPTir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91" y="3988908"/>
            <a:ext cx="2869700" cy="203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Espaço Reservado para Conteúdo 3" descr="http://t2.gstatic.com/images?q=tbn:ANd9GcQX5m5X5j225kbwz-if40UM-RkK6qIQ12vef7MHz07qGJWt_Q2kaQ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5391" y="1626985"/>
            <a:ext cx="2869700" cy="1977628"/>
          </a:xfrm>
          <a:prstGeom prst="rect">
            <a:avLst/>
          </a:prstGeom>
        </p:spPr>
      </p:pic>
      <p:pic>
        <p:nvPicPr>
          <p:cNvPr id="10" name="Imagem 11" descr="http://t0.gstatic.com/images?q=tbn:ANd9GcQBX2CIJQqsnFRaMQ3ff5t9bJz0LmdDKIB9412BhTbGPDfKX6a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9" y="3958792"/>
            <a:ext cx="276542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12" descr="http://t3.gstatic.com/images?q=tbn:ANd9GcRa6nEX4d27_SPsSS6z0VyU9VnMTIKH0UvpR1i248-n6TiLKwSPW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8" y="1685325"/>
            <a:ext cx="2827337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3" descr="http://t2.gstatic.com/images?q=tbn:ANd9GcRQp7lUTYJRL-tG7z1YIiKIUgZmG_rPKerp3-E7IqiVviB76Z3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454" y="3970713"/>
            <a:ext cx="2739298" cy="205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 descr="http://t0.gstatic.com/images?q=tbn:ANd9GcQ2vNhx0TmYbtRRV-TLiaWAxEnRBzHeBLY2Tz-ZEQ77Yqo2NxlS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06691" y="1626985"/>
            <a:ext cx="2502061" cy="1977628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734292" y="423647"/>
            <a:ext cx="10735686" cy="120041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/>
              <a:t>SUGESTÕES CRIATIVAS NA APRESENTAÇÃO DA MENSAGEM EVANGELHO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7964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4" descr="http://2.bp.blogspot.com/-789KXgu9kl0/Ti3JSnpUanI/AAAAAAAAAYU/ivnGuzNS8bk/s320/livro_sem_palavra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29" y="4202187"/>
            <a:ext cx="2222462" cy="176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5" descr="http://t2.gstatic.com/images?q=tbn:ANd9GcRTpY7WMBghG117KniEX3GfJpS8AKVMp0PYqAj6qR_Fp8WD5uy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97109" y="3617580"/>
            <a:ext cx="1808224" cy="28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9" descr="http://t2.gstatic.com/images?q=tbn:ANd9GcR4f8sA--Ip69kFs-I-_rDJ5xhKIYVAPaAaXUU8rSBmOcQcHwy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05" y="1834718"/>
            <a:ext cx="24669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13" descr="http://t3.gstatic.com/images?q=tbn:ANd9GcTOQ3ce_fcDH07x7xF2a38Bpg9iK6v0vnPqBAuCYw229YlZ8oOVK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8"/>
          <a:stretch>
            <a:fillRect/>
          </a:stretch>
        </p:blipFill>
        <p:spPr bwMode="auto">
          <a:xfrm>
            <a:off x="887205" y="4264223"/>
            <a:ext cx="2466975" cy="170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9" descr="http://files.flaviagregio.webnode.com.br/200000201-0c1470d0f4/pulseirals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78" y="1834718"/>
            <a:ext cx="273533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10" descr="http://t1.gstatic.com/images?q=tbn:ANd9GcRcxWdVC9W_uhv8Av3IbD0fWw3Jk0_yrm1KcDXiZAVH5AkRRLu0M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29" y="1834717"/>
            <a:ext cx="2222462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734292" y="423647"/>
            <a:ext cx="10735686" cy="120041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/>
              <a:t>SUGESTÕES CRIATIVAS NA APRESENTAÇÃO DA MENSAGEM EVANGELHO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259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7377" y="0"/>
            <a:ext cx="9372600" cy="1200416"/>
          </a:xfrm>
        </p:spPr>
        <p:txBody>
          <a:bodyPr rtlCol="0"/>
          <a:lstStyle/>
          <a:p>
            <a:r>
              <a:rPr lang="pt-BR" b="1" dirty="0"/>
              <a:t>O ENSINO DA CRIANÇA SALVA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97377" y="1586345"/>
            <a:ext cx="9372600" cy="4114800"/>
          </a:xfr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3000" dirty="0"/>
              <a:t>Toda criança deve aprender fazer escolhas que procedem da compreensão do ensino da palavra de Deus e ter sabedoria pra colocá-lo em prática. </a:t>
            </a:r>
          </a:p>
          <a:p>
            <a:pPr algn="just">
              <a:lnSpc>
                <a:spcPct val="100000"/>
              </a:lnSpc>
            </a:pPr>
            <a:r>
              <a:rPr lang="pt-BR" sz="3000" dirty="0"/>
              <a:t>Tudo na lição bíblica deve voltar-se à construção da verdade principal</a:t>
            </a:r>
            <a:r>
              <a:rPr lang="pt-BR" sz="2600" dirty="0"/>
              <a:t>.</a:t>
            </a:r>
          </a:p>
          <a:p>
            <a:pPr marL="4572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7153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9667" y="0"/>
            <a:ext cx="9372600" cy="1200416"/>
          </a:xfrm>
        </p:spPr>
        <p:txBody>
          <a:bodyPr rtlCol="0"/>
          <a:lstStyle/>
          <a:p>
            <a:r>
              <a:rPr lang="pt-BR" b="1" dirty="0"/>
              <a:t>O ENSINO DA CRIANÇA SALVA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97377" y="2563090"/>
            <a:ext cx="9372600" cy="3124199"/>
          </a:xfrm>
        </p:spPr>
        <p:txBody>
          <a:bodyPr rtlCol="0">
            <a:noAutofit/>
          </a:bodyPr>
          <a:lstStyle/>
          <a:p>
            <a:pPr marL="56007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pt-BR" sz="3000" dirty="0" smtClean="0"/>
              <a:t>A </a:t>
            </a:r>
            <a:r>
              <a:rPr lang="pt-BR" sz="3000" dirty="0"/>
              <a:t>verdade principal da lição, aprendida </a:t>
            </a:r>
            <a:r>
              <a:rPr lang="pt-BR" sz="3000" dirty="0" smtClean="0"/>
              <a:t>claramente</a:t>
            </a:r>
            <a:r>
              <a:rPr lang="pt-BR" sz="3000" dirty="0"/>
              <a:t>.</a:t>
            </a:r>
            <a:endParaRPr lang="pt-BR" sz="3000" dirty="0" smtClean="0"/>
          </a:p>
          <a:p>
            <a:pPr marL="56007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pt-BR" sz="3000" dirty="0" smtClean="0"/>
              <a:t>Aplicação da verdade principal, de modo pessoal e concreto.</a:t>
            </a:r>
            <a:endParaRPr lang="pt-BR" sz="3000" dirty="0"/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2152794" y="1676401"/>
            <a:ext cx="769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sz="3600" dirty="0">
                <a:solidFill>
                  <a:schemeClr val="accent2"/>
                </a:solidFill>
              </a:rPr>
              <a:t>A criança deve levar no coração: </a:t>
            </a:r>
            <a:endParaRPr lang="pt-BR" sz="3600" dirty="0">
              <a:solidFill>
                <a:schemeClr val="accent2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4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5814" y="263237"/>
            <a:ext cx="9372600" cy="1200416"/>
          </a:xfrm>
        </p:spPr>
        <p:txBody>
          <a:bodyPr rtlCol="0"/>
          <a:lstStyle/>
          <a:p>
            <a:r>
              <a:rPr lang="pt-BR" b="1" dirty="0"/>
              <a:t>SUGESTÕES CRIATIVAS PARA APRESENTAÇÃO DA MENSAGEM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1231" y="1821872"/>
            <a:ext cx="9372600" cy="4114800"/>
          </a:xfr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3000" dirty="0"/>
              <a:t>Cartaz grande com ensino principal </a:t>
            </a:r>
            <a:r>
              <a:rPr lang="pt-BR" sz="3000" dirty="0" smtClean="0"/>
              <a:t>escrito;</a:t>
            </a:r>
            <a:endParaRPr lang="pt-BR" sz="3000" dirty="0"/>
          </a:p>
          <a:p>
            <a:pPr algn="just">
              <a:lnSpc>
                <a:spcPct val="100000"/>
              </a:lnSpc>
            </a:pPr>
            <a:r>
              <a:rPr lang="pt-BR" sz="3000" dirty="0"/>
              <a:t>Diferentes formatos de cartazes  relacionados a história ensinada (barco, bíblia e outros);</a:t>
            </a:r>
          </a:p>
          <a:p>
            <a:pPr algn="just">
              <a:lnSpc>
                <a:spcPct val="100000"/>
              </a:lnSpc>
            </a:pPr>
            <a:r>
              <a:rPr lang="pt-BR" sz="3000" dirty="0"/>
              <a:t>Essa verdade deve ser tecida na história ao longo da narrativa.</a:t>
            </a:r>
          </a:p>
          <a:p>
            <a:pPr marL="45720" indent="0" algn="just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606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5814" y="124691"/>
            <a:ext cx="9372600" cy="1200416"/>
          </a:xfrm>
        </p:spPr>
        <p:txBody>
          <a:bodyPr rtlCol="0"/>
          <a:lstStyle/>
          <a:p>
            <a:r>
              <a:rPr lang="pt-BR" b="1" dirty="0"/>
              <a:t>APLICAÇÃO PRÁTICA DA VERDADE PRINCIPAL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1231" y="1821872"/>
            <a:ext cx="9372600" cy="4114800"/>
          </a:xfr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3000" dirty="0"/>
              <a:t>Aplicação é essencial; </a:t>
            </a:r>
          </a:p>
          <a:p>
            <a:pPr algn="just">
              <a:lnSpc>
                <a:spcPct val="100000"/>
              </a:lnSpc>
            </a:pPr>
            <a:r>
              <a:rPr lang="pt-BR" sz="3000" dirty="0"/>
              <a:t>Aplicada de forma clara e cuidadosa;</a:t>
            </a:r>
          </a:p>
          <a:p>
            <a:pPr algn="just">
              <a:lnSpc>
                <a:spcPct val="100000"/>
              </a:lnSpc>
            </a:pPr>
            <a:r>
              <a:rPr lang="pt-BR" sz="3000" dirty="0"/>
              <a:t>Aplicação mostra à criança o que Deus quer que elas façam por meio do que foi ensinado;</a:t>
            </a:r>
          </a:p>
          <a:p>
            <a:pPr algn="just">
              <a:lnSpc>
                <a:spcPct val="100000"/>
              </a:lnSpc>
            </a:pPr>
            <a:r>
              <a:rPr lang="pt-BR" sz="3000" dirty="0"/>
              <a:t>Aplicação é um principio bíblico (II Tim. 3:15-16). É a verdade ou  principio bíblico em ação para transformação.</a:t>
            </a:r>
          </a:p>
        </p:txBody>
      </p:sp>
    </p:spTree>
    <p:extLst>
      <p:ext uri="{BB962C8B-B14F-4D97-AF65-F5344CB8AC3E}">
        <p14:creationId xmlns:p14="http://schemas.microsoft.com/office/powerpoint/2010/main" val="415768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3814" y="951408"/>
            <a:ext cx="9372600" cy="4114800"/>
          </a:xfrm>
        </p:spPr>
        <p:txBody>
          <a:bodyPr/>
          <a:lstStyle/>
          <a:p>
            <a:pPr marL="45720" indent="0" algn="just">
              <a:lnSpc>
                <a:spcPct val="100000"/>
              </a:lnSpc>
              <a:buNone/>
            </a:pPr>
            <a:r>
              <a:rPr lang="pt-BR" sz="4000" dirty="0"/>
              <a:t>O que ouvimos e aprendemos, o que nos contaram  nossos pais...” ...contaremos à vindoura  geração... ...para que pusessem em Deus a sua confiança... e que não fossem como seus pais, geração dura e obstinada...”</a:t>
            </a:r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869382" y="5024552"/>
            <a:ext cx="3158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(</a:t>
            </a:r>
            <a:r>
              <a:rPr lang="pt-BR" sz="3000" dirty="0" err="1"/>
              <a:t>Sl</a:t>
            </a:r>
            <a:r>
              <a:rPr lang="pt-BR" sz="3000" dirty="0"/>
              <a:t> 78:3 -4; 7-8)</a:t>
            </a:r>
          </a:p>
        </p:txBody>
      </p:sp>
    </p:spTree>
    <p:extLst>
      <p:ext uri="{BB962C8B-B14F-4D97-AF65-F5344CB8AC3E}">
        <p14:creationId xmlns:p14="http://schemas.microsoft.com/office/powerpoint/2010/main" val="40999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9667" y="0"/>
            <a:ext cx="9372600" cy="969818"/>
          </a:xfrm>
        </p:spPr>
        <p:txBody>
          <a:bodyPr rtlCol="0"/>
          <a:lstStyle/>
          <a:p>
            <a:r>
              <a:rPr lang="pt-BR" b="1" dirty="0"/>
              <a:t>APLICAÇÃO PRÁTICA DA VERDADE PRINCIPAL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395" y="1891584"/>
            <a:ext cx="9372600" cy="4544292"/>
          </a:xfrm>
        </p:spPr>
        <p:txBody>
          <a:bodyPr rtlCol="0">
            <a:noAutofit/>
          </a:bodyPr>
          <a:lstStyle/>
          <a:p>
            <a:pPr marL="56007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pt-BR" sz="3000" dirty="0"/>
              <a:t>O Senhor Jesus é todo poderoso, por isso que ele é capaz de cuidar de você; </a:t>
            </a:r>
          </a:p>
          <a:p>
            <a:pPr marL="56007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pt-BR" sz="3000" dirty="0"/>
              <a:t>A Bíblia  é a Palavra de Deus, por isso você deve ler a Bíblia todos os dias;</a:t>
            </a:r>
          </a:p>
          <a:p>
            <a:pPr marL="56007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pt-BR" sz="3000" dirty="0"/>
              <a:t>O Senhor Jesus está voltando, por isso cuidado com o que você faz e por onde você anda. Devemos estar sempre preparados para nos encontrar com Ele!</a:t>
            </a: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2152793" y="1206217"/>
            <a:ext cx="769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sz="3600" dirty="0" smtClean="0">
                <a:solidFill>
                  <a:schemeClr val="accent2"/>
                </a:solidFill>
              </a:rPr>
              <a:t>Exemplo: </a:t>
            </a:r>
            <a:endParaRPr lang="pt-BR" sz="3600" dirty="0">
              <a:solidFill>
                <a:schemeClr val="accent2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505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5814" y="0"/>
            <a:ext cx="9372600" cy="1200416"/>
          </a:xfrm>
        </p:spPr>
        <p:txBody>
          <a:bodyPr rtlCol="0"/>
          <a:lstStyle/>
          <a:p>
            <a:r>
              <a:rPr lang="pt-BR" b="1" dirty="0"/>
              <a:t>DESAFIO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83522" y="1641763"/>
            <a:ext cx="9372600" cy="4114800"/>
          </a:xfr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3600" dirty="0" smtClean="0"/>
              <a:t>Torne sua aplicação relevante e de valor; </a:t>
            </a:r>
          </a:p>
          <a:p>
            <a:pPr algn="just">
              <a:lnSpc>
                <a:spcPct val="100000"/>
              </a:lnSpc>
            </a:pPr>
            <a:r>
              <a:rPr lang="pt-BR" sz="3600" dirty="0" smtClean="0"/>
              <a:t>Inclua sempre um desafio em uma das aplicações; </a:t>
            </a:r>
          </a:p>
          <a:p>
            <a:pPr algn="just">
              <a:lnSpc>
                <a:spcPct val="100000"/>
              </a:lnSpc>
            </a:pPr>
            <a:r>
              <a:rPr lang="pt-BR" sz="3600" dirty="0" smtClean="0"/>
              <a:t>Nunca esqueça de dar a oportunidade às crianças contarem como cumpriram os desafios lançados no decorrer da semana.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812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5814" y="124691"/>
            <a:ext cx="9372600" cy="1200416"/>
          </a:xfrm>
        </p:spPr>
        <p:txBody>
          <a:bodyPr rtlCol="0"/>
          <a:lstStyle/>
          <a:p>
            <a:r>
              <a:rPr lang="pt-BR" b="1" dirty="0"/>
              <a:t>HISTÓRIAS BÍBLICAS QUE TRANSFORMAM VIDAS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1231" y="1821872"/>
            <a:ext cx="9372600" cy="4114800"/>
          </a:xfrm>
        </p:spPr>
        <p:txBody>
          <a:bodyPr rtlCol="0">
            <a:noAutofit/>
          </a:bodyPr>
          <a:lstStyle/>
          <a:p>
            <a:pPr marL="45720" indent="0" algn="just">
              <a:buNone/>
            </a:pPr>
            <a:r>
              <a:rPr lang="pt-BR" sz="3600" b="1" dirty="0"/>
              <a:t>Toda boa história deve ter quatro partes:</a:t>
            </a:r>
          </a:p>
          <a:p>
            <a:pPr marL="1108710" lvl="1" indent="-742950" algn="just">
              <a:buFont typeface="+mj-lt"/>
              <a:buAutoNum type="arabicPeriod"/>
            </a:pPr>
            <a:r>
              <a:rPr lang="pt-BR" sz="3400" dirty="0" smtClean="0"/>
              <a:t>Começo</a:t>
            </a:r>
            <a:endParaRPr lang="pt-BR" sz="3400" dirty="0"/>
          </a:p>
          <a:p>
            <a:pPr marL="1108710" lvl="1" indent="-742950" algn="just">
              <a:buFont typeface="+mj-lt"/>
              <a:buAutoNum type="arabicPeriod"/>
            </a:pPr>
            <a:r>
              <a:rPr lang="pt-BR" sz="3400" dirty="0" smtClean="0"/>
              <a:t>Progressão </a:t>
            </a:r>
            <a:r>
              <a:rPr lang="pt-BR" sz="3400" dirty="0"/>
              <a:t>dos acontecimentos </a:t>
            </a:r>
          </a:p>
          <a:p>
            <a:pPr marL="1108710" lvl="1" indent="-742950" algn="just">
              <a:buFont typeface="+mj-lt"/>
              <a:buAutoNum type="arabicPeriod"/>
            </a:pPr>
            <a:r>
              <a:rPr lang="pt-BR" sz="3400" dirty="0" smtClean="0"/>
              <a:t>Clímax </a:t>
            </a:r>
            <a:endParaRPr lang="pt-BR" sz="3400" dirty="0"/>
          </a:p>
          <a:p>
            <a:pPr marL="1108710" lvl="1" indent="-742950" algn="just">
              <a:buFont typeface="+mj-lt"/>
              <a:buAutoNum type="arabicPeriod"/>
            </a:pPr>
            <a:r>
              <a:rPr lang="pt-BR" sz="3400" dirty="0" smtClean="0"/>
              <a:t>Conclusão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17704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1959" y="249382"/>
            <a:ext cx="9372600" cy="1200416"/>
          </a:xfrm>
        </p:spPr>
        <p:txBody>
          <a:bodyPr rtlCol="0"/>
          <a:lstStyle/>
          <a:p>
            <a:r>
              <a:rPr lang="pt-BR" b="1" dirty="0"/>
              <a:t>COMEÇO OU 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83522" y="2015836"/>
            <a:ext cx="9372600" cy="4114800"/>
          </a:xfr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3600" dirty="0"/>
              <a:t>Você deve ser bem criativo na introdução da história bíblica. Você ganha atenção da classe ou perde o interesse pelo resto a história! </a:t>
            </a:r>
          </a:p>
          <a:p>
            <a:pPr algn="just">
              <a:lnSpc>
                <a:spcPct val="100000"/>
              </a:lnSpc>
            </a:pPr>
            <a:r>
              <a:rPr lang="pt-BR" sz="3600" dirty="0"/>
              <a:t>Vista-se como um personagem</a:t>
            </a:r>
            <a:r>
              <a:rPr lang="pt-BR" sz="3600" dirty="0" smtClean="0"/>
              <a:t>;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367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5814" y="166255"/>
            <a:ext cx="9372600" cy="1200416"/>
          </a:xfrm>
        </p:spPr>
        <p:txBody>
          <a:bodyPr rtlCol="0"/>
          <a:lstStyle/>
          <a:p>
            <a:r>
              <a:rPr lang="pt-BR" b="1" dirty="0"/>
              <a:t>COMEÇO OU 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1231" y="1821872"/>
            <a:ext cx="9372600" cy="4114800"/>
          </a:xfr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3600" dirty="0" smtClean="0"/>
              <a:t>Represente </a:t>
            </a:r>
            <a:r>
              <a:rPr lang="pt-BR" sz="3600" dirty="0"/>
              <a:t>uma das cenas com toalhas e uma bacia de água;</a:t>
            </a:r>
          </a:p>
          <a:p>
            <a:pPr algn="just">
              <a:lnSpc>
                <a:spcPct val="100000"/>
              </a:lnSpc>
            </a:pPr>
            <a:r>
              <a:rPr lang="pt-BR" sz="3600" dirty="0"/>
              <a:t>Faça uma pergunta que ajude as crianças a pensar e direcionar suas mentes para o conteúdo da lição, etc.</a:t>
            </a:r>
          </a:p>
        </p:txBody>
      </p:sp>
    </p:spTree>
    <p:extLst>
      <p:ext uri="{BB962C8B-B14F-4D97-AF65-F5344CB8AC3E}">
        <p14:creationId xmlns:p14="http://schemas.microsoft.com/office/powerpoint/2010/main" val="254801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795" y="0"/>
            <a:ext cx="9372600" cy="1200416"/>
          </a:xfrm>
        </p:spPr>
        <p:txBody>
          <a:bodyPr/>
          <a:lstStyle/>
          <a:p>
            <a:r>
              <a:rPr lang="pt-BR" b="1" dirty="0"/>
              <a:t>COMEÇO OU 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455121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pt-BR" sz="3200" dirty="0"/>
              <a:t>Leve uma caixa fechada tipo embalagem de presente com um objeto dentro que lembre sua lição. </a:t>
            </a:r>
            <a:endParaRPr lang="pt-BR" sz="3200" dirty="0" smtClean="0"/>
          </a:p>
          <a:p>
            <a:pPr algn="just">
              <a:lnSpc>
                <a:spcPct val="110000"/>
              </a:lnSpc>
            </a:pPr>
            <a:r>
              <a:rPr lang="pt-BR" sz="3200" dirty="0" err="1" smtClean="0"/>
              <a:t>Ex</a:t>
            </a:r>
            <a:r>
              <a:rPr lang="pt-BR" sz="3200" dirty="0" smtClean="0"/>
              <a:t>: </a:t>
            </a:r>
            <a:r>
              <a:rPr lang="pt-BR" sz="3200" dirty="0"/>
              <a:t>uma coroa se for falar a história de Ester; um tamborim, se for falar de Miriam; um cestinho de vime forrado, se for falar de Moisés, etc. Deixando a turminha bem curiosa. Na hora de começar, mostrar  a surpresa! Tudo isso visando chamar a atenção da criança para a história.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3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795" y="0"/>
            <a:ext cx="9372600" cy="1200416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ATITUDES QUE NÃO SÃO CRIATIVAS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455121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sz="3600" dirty="0"/>
              <a:t>Hoje vou contar uma história. A história de hoje fala de um homem chamado Jonas;</a:t>
            </a:r>
          </a:p>
          <a:p>
            <a:pPr algn="just">
              <a:lnSpc>
                <a:spcPct val="110000"/>
              </a:lnSpc>
            </a:pPr>
            <a:r>
              <a:rPr lang="pt-BR" sz="3600" dirty="0" smtClean="0"/>
              <a:t>Agora </a:t>
            </a:r>
            <a:r>
              <a:rPr lang="pt-BR" sz="3600" dirty="0"/>
              <a:t>fiquem quietinhos que vou contar a história... Você já ouviu falar de um menino com cinco pães e dois peixes?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1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795" y="0"/>
            <a:ext cx="9372600" cy="1200416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ATITUDES QUE NÃO SÃO CRIATIVAS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455121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 sz="3600" dirty="0"/>
              <a:t>Você gostaria de ouvir a história de Daniel? Tenho certeza de que já ouviram esta  história antes , mas há lições importantes para nós aprendemos.</a:t>
            </a:r>
          </a:p>
          <a:p>
            <a:pPr algn="just">
              <a:lnSpc>
                <a:spcPct val="110000"/>
              </a:lnSpc>
            </a:pPr>
            <a:r>
              <a:rPr lang="pt-BR" sz="3600" dirty="0"/>
              <a:t>Hoje vou contar a história de Davi, que matou Golias...</a:t>
            </a:r>
          </a:p>
          <a:p>
            <a:pPr algn="just">
              <a:lnSpc>
                <a:spcPct val="110000"/>
              </a:lnSpc>
            </a:pPr>
            <a:r>
              <a:rPr lang="pt-BR" sz="3600" dirty="0"/>
              <a:t>A história de hoje é sobre um homem que subiu numa árvore para ver Jesus...</a:t>
            </a:r>
          </a:p>
        </p:txBody>
      </p:sp>
    </p:spTree>
    <p:extLst>
      <p:ext uri="{BB962C8B-B14F-4D97-AF65-F5344CB8AC3E}">
        <p14:creationId xmlns:p14="http://schemas.microsoft.com/office/powerpoint/2010/main" val="83042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795" y="0"/>
            <a:ext cx="9372600" cy="1200416"/>
          </a:xfrm>
        </p:spPr>
        <p:txBody>
          <a:bodyPr>
            <a:normAutofit/>
          </a:bodyPr>
          <a:lstStyle/>
          <a:p>
            <a:r>
              <a:rPr lang="pt-BR" sz="3600" b="1" dirty="0"/>
              <a:t>CRIATIVIDADE NO DESENVOLVIMENTO DA HISTÓRIA BÍBLICA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2793" y="1891146"/>
            <a:ext cx="9372600" cy="455121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 sz="3600" dirty="0"/>
              <a:t>Entrevista;</a:t>
            </a:r>
          </a:p>
          <a:p>
            <a:pPr algn="just">
              <a:lnSpc>
                <a:spcPct val="110000"/>
              </a:lnSpc>
            </a:pPr>
            <a:r>
              <a:rPr lang="pt-BR" sz="3600" dirty="0"/>
              <a:t>Teatro de Sombras;</a:t>
            </a:r>
          </a:p>
          <a:p>
            <a:pPr algn="just">
              <a:lnSpc>
                <a:spcPct val="110000"/>
              </a:lnSpc>
            </a:pPr>
            <a:r>
              <a:rPr lang="pt-BR" sz="3600" dirty="0"/>
              <a:t>Base espetável;</a:t>
            </a:r>
          </a:p>
          <a:p>
            <a:pPr algn="just">
              <a:lnSpc>
                <a:spcPct val="110000"/>
              </a:lnSpc>
            </a:pPr>
            <a:r>
              <a:rPr lang="pt-BR" sz="3600" dirty="0"/>
              <a:t>Cartazes;</a:t>
            </a:r>
          </a:p>
          <a:p>
            <a:pPr algn="just">
              <a:lnSpc>
                <a:spcPct val="110000"/>
              </a:lnSpc>
            </a:pPr>
            <a:r>
              <a:rPr lang="pt-BR" sz="3600" dirty="0"/>
              <a:t>Reportagem;</a:t>
            </a:r>
          </a:p>
          <a:p>
            <a:pPr algn="just">
              <a:lnSpc>
                <a:spcPct val="110000"/>
              </a:lnSpc>
            </a:pPr>
            <a:r>
              <a:rPr lang="pt-BR" sz="3600" dirty="0"/>
              <a:t>Fantoches, </a:t>
            </a:r>
            <a:r>
              <a:rPr lang="pt-BR" sz="3600" dirty="0" err="1" smtClean="0"/>
              <a:t>dedoche</a:t>
            </a:r>
            <a:r>
              <a:rPr lang="pt-BR" sz="3600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pt-BR" sz="3600" dirty="0"/>
              <a:t>Objetos relacionados com a lição;</a:t>
            </a:r>
          </a:p>
          <a:p>
            <a:pPr algn="just">
              <a:lnSpc>
                <a:spcPct val="110000"/>
              </a:lnSpc>
            </a:pPr>
            <a:r>
              <a:rPr lang="pt-BR" sz="3600" dirty="0"/>
              <a:t>Pecinhas, etc.</a:t>
            </a:r>
          </a:p>
          <a:p>
            <a:pPr algn="just">
              <a:lnSpc>
                <a:spcPct val="110000"/>
              </a:lnSpc>
            </a:pPr>
            <a:endParaRPr lang="pt-BR" sz="3600" dirty="0"/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2152793" y="1206217"/>
            <a:ext cx="769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sz="3600" dirty="0" smtClean="0">
                <a:solidFill>
                  <a:schemeClr val="accent2"/>
                </a:solidFill>
              </a:rPr>
              <a:t>Podemos </a:t>
            </a:r>
            <a:r>
              <a:rPr lang="pt-BR" sz="3600" dirty="0">
                <a:solidFill>
                  <a:schemeClr val="accent2"/>
                </a:solidFill>
              </a:rPr>
              <a:t>utilizar vários </a:t>
            </a:r>
            <a:r>
              <a:rPr lang="pt-BR" sz="3600" dirty="0" smtClean="0">
                <a:solidFill>
                  <a:schemeClr val="accent2"/>
                </a:solidFill>
              </a:rPr>
              <a:t>métodos: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35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152795" y="0"/>
            <a:ext cx="9372600" cy="12004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600" b="1" dirty="0"/>
          </a:p>
          <a:p>
            <a:r>
              <a:rPr lang="pt-BR" sz="3600" b="1" dirty="0" smtClean="0"/>
              <a:t>CONCLUSÃO</a:t>
            </a:r>
            <a:endParaRPr lang="pt-BR" sz="3600" b="1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147743" y="1279538"/>
            <a:ext cx="9372600" cy="227560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lnSpc>
                <a:spcPct val="110000"/>
              </a:lnSpc>
              <a:buNone/>
            </a:pPr>
            <a:r>
              <a:rPr lang="pt-BR" sz="4000" dirty="0" smtClean="0"/>
              <a:t>O </a:t>
            </a:r>
            <a:r>
              <a:rPr lang="pt-BR" sz="4000" dirty="0"/>
              <a:t>nosso alvo é sermos instrumento que produz mudanças, nas mãos de Deus!</a:t>
            </a:r>
          </a:p>
          <a:p>
            <a:pPr algn="just">
              <a:lnSpc>
                <a:spcPct val="110000"/>
              </a:lnSpc>
            </a:pPr>
            <a:endParaRPr lang="pt-BR" sz="3600" dirty="0"/>
          </a:p>
        </p:txBody>
      </p:sp>
      <p:pic>
        <p:nvPicPr>
          <p:cNvPr id="5" name="Imagem 4" descr="http://t1.gstatic.com/images?q=tbn:ANd9GcQ8wHq3SLwcaO3-1ymKA3xbox7OvRy3cBBaEARUfXjhULT2Stb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2766" y="3160945"/>
            <a:ext cx="4608512" cy="3240360"/>
          </a:xfrm>
          <a:prstGeom prst="cube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42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78722" y="1087582"/>
            <a:ext cx="9372600" cy="4114800"/>
          </a:xfrm>
        </p:spPr>
        <p:txBody>
          <a:bodyPr>
            <a:noAutofit/>
          </a:bodyPr>
          <a:lstStyle/>
          <a:p>
            <a:pPr marL="45720" indent="0" algn="just">
              <a:lnSpc>
                <a:spcPct val="100000"/>
              </a:lnSpc>
              <a:buNone/>
            </a:pPr>
            <a:r>
              <a:rPr lang="pt-BR" sz="4000" dirty="0"/>
              <a:t>“A nossa tarefa não é causar uma boa impressão naqueles que ensinamos mas, causar neles um impacto. Não é apenas convencê-los, mas levá-los a uma transformação de vida”.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174181" y="4507560"/>
            <a:ext cx="3367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/>
              <a:t>Howard Hendricks</a:t>
            </a:r>
          </a:p>
        </p:txBody>
      </p:sp>
    </p:spTree>
    <p:extLst>
      <p:ext uri="{BB962C8B-B14F-4D97-AF65-F5344CB8AC3E}">
        <p14:creationId xmlns:p14="http://schemas.microsoft.com/office/powerpoint/2010/main" val="36645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0"/>
            <a:ext cx="10252364" cy="1200416"/>
          </a:xfrm>
        </p:spPr>
        <p:txBody>
          <a:bodyPr rtlCol="0"/>
          <a:lstStyle/>
          <a:p>
            <a:r>
              <a:rPr lang="pt-BR" b="1" dirty="0" smtClean="0"/>
              <a:t>FASES DO DENSELVOVIMENTO SEGUNDO PIAGET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81741" y="1572491"/>
            <a:ext cx="9110951" cy="4114800"/>
          </a:xfrm>
        </p:spPr>
        <p:txBody>
          <a:bodyPr rtlCol="0">
            <a:noAutofit/>
          </a:bodyPr>
          <a:lstStyle/>
          <a:p>
            <a:pPr marL="45720" indent="0" algn="just">
              <a:lnSpc>
                <a:spcPct val="100000"/>
              </a:lnSpc>
              <a:buNone/>
            </a:pPr>
            <a:r>
              <a:rPr lang="pt-BR" sz="2600" b="1" dirty="0"/>
              <a:t>0 – 2 anos (Sensório-motor) </a:t>
            </a:r>
            <a:r>
              <a:rPr lang="pt-BR" sz="2600" dirty="0"/>
              <a:t>- Desenvolvimento da consciência do próprio corpo, diferenciando do restante do mundo físico. Desenvolvimento da inteligência em três estágios</a:t>
            </a:r>
            <a:r>
              <a:rPr lang="pt-BR" sz="2600" dirty="0" smtClean="0"/>
              <a:t>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600" dirty="0"/>
              <a:t>Reflexos de fundo hereditário;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600" dirty="0"/>
              <a:t>Organização das percepções;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600" dirty="0"/>
              <a:t>Hábitos e inteligência prática</a:t>
            </a:r>
            <a:r>
              <a:rPr lang="pt-BR" dirty="0"/>
              <a:t>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0"/>
            <a:ext cx="10252364" cy="1200416"/>
          </a:xfrm>
        </p:spPr>
        <p:txBody>
          <a:bodyPr rtlCol="0"/>
          <a:lstStyle/>
          <a:p>
            <a:r>
              <a:rPr lang="pt-BR" b="1" dirty="0" smtClean="0"/>
              <a:t>FASES DO DENSELVOVIMENTO SEGUNDO PIAGET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81741" y="1572491"/>
            <a:ext cx="9110951" cy="4114800"/>
          </a:xfrm>
        </p:spPr>
        <p:txBody>
          <a:bodyPr rtlCol="0">
            <a:noAutofit/>
          </a:bodyPr>
          <a:lstStyle/>
          <a:p>
            <a:pPr marL="45720" indent="0" algn="just">
              <a:lnSpc>
                <a:spcPct val="100000"/>
              </a:lnSpc>
              <a:buNone/>
            </a:pPr>
            <a:r>
              <a:rPr lang="pt-BR" sz="2600" b="1" dirty="0"/>
              <a:t>2 – 7 anos (</a:t>
            </a:r>
            <a:r>
              <a:rPr lang="pt-BR" sz="2600" b="1" dirty="0" smtClean="0"/>
              <a:t>Pré-operatório) </a:t>
            </a:r>
            <a:r>
              <a:rPr lang="pt-BR" sz="2600" dirty="0" smtClean="0"/>
              <a:t>- Desenvolvimento </a:t>
            </a:r>
            <a:r>
              <a:rPr lang="pt-BR" sz="2600" dirty="0"/>
              <a:t>da linguagem, com três consequências para a vida mental: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600" dirty="0" smtClean="0"/>
              <a:t>Sinalização </a:t>
            </a:r>
            <a:r>
              <a:rPr lang="pt-BR" sz="2600" dirty="0"/>
              <a:t>da ação, com trocas entre os indivíduos;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600" dirty="0" smtClean="0"/>
              <a:t>Desenvolvimento </a:t>
            </a:r>
            <a:r>
              <a:rPr lang="pt-BR" sz="2600" dirty="0"/>
              <a:t>do pensamento;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600" dirty="0" smtClean="0"/>
              <a:t>Finalismo </a:t>
            </a:r>
            <a:r>
              <a:rPr lang="pt-BR" sz="2600" dirty="0"/>
              <a:t>(porquês) e desenvolvimento da intuição</a:t>
            </a:r>
            <a:r>
              <a:rPr lang="pt-BR" sz="2600" dirty="0" smtClean="0"/>
              <a:t>.</a:t>
            </a:r>
            <a:endParaRPr lang="pt-BR" sz="26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8902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0"/>
            <a:ext cx="10252364" cy="1200416"/>
          </a:xfrm>
        </p:spPr>
        <p:txBody>
          <a:bodyPr rtlCol="0"/>
          <a:lstStyle/>
          <a:p>
            <a:r>
              <a:rPr lang="pt-BR" b="1" dirty="0" smtClean="0"/>
              <a:t>FASES DO DENSELVOVIMENTO SEGUNDO PIAGET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81741" y="1572491"/>
            <a:ext cx="9110951" cy="4114800"/>
          </a:xfrm>
        </p:spPr>
        <p:txBody>
          <a:bodyPr rtlCol="0">
            <a:noAutofit/>
          </a:bodyPr>
          <a:lstStyle/>
          <a:p>
            <a:pPr marL="45720" indent="0" algn="just">
              <a:lnSpc>
                <a:spcPct val="100000"/>
              </a:lnSpc>
              <a:buNone/>
            </a:pPr>
            <a:r>
              <a:rPr lang="pt-BR" sz="2600" b="1" dirty="0"/>
              <a:t>7 – 12 anos (Operações </a:t>
            </a:r>
            <a:r>
              <a:rPr lang="pt-BR" sz="2600" b="1" dirty="0" smtClean="0"/>
              <a:t>concretas) - </a:t>
            </a:r>
            <a:r>
              <a:rPr lang="pt-BR" sz="2600" dirty="0" smtClean="0"/>
              <a:t>Desenvolvimento </a:t>
            </a:r>
            <a:r>
              <a:rPr lang="pt-BR" sz="2600" dirty="0"/>
              <a:t>do pensamento lógico sobre coisas concretas; compreensão das relações entre coisas e capacidade para classificar objetos; superação do egocentrismo da linguagem; aparecimento das noções de conservação de substâncias, peso e volume.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9613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0"/>
            <a:ext cx="10252364" cy="1200416"/>
          </a:xfrm>
        </p:spPr>
        <p:txBody>
          <a:bodyPr rtlCol="0"/>
          <a:lstStyle/>
          <a:p>
            <a:r>
              <a:rPr lang="pt-BR" b="1" dirty="0" smtClean="0"/>
              <a:t>FASES DO DENSELVOVIMENTO SEGUNDO PIAGET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81741" y="1572491"/>
            <a:ext cx="9110951" cy="4114800"/>
          </a:xfrm>
        </p:spPr>
        <p:txBody>
          <a:bodyPr rtlCol="0">
            <a:noAutofit/>
          </a:bodyPr>
          <a:lstStyle/>
          <a:p>
            <a:pPr marL="45720" indent="0" algn="just">
              <a:lnSpc>
                <a:spcPct val="100000"/>
              </a:lnSpc>
              <a:buNone/>
            </a:pPr>
            <a:r>
              <a:rPr lang="pt-BR" sz="2600" b="1" dirty="0"/>
              <a:t>12 anos em diante (Operações </a:t>
            </a:r>
            <a:r>
              <a:rPr lang="pt-BR" sz="2600" b="1" dirty="0" smtClean="0"/>
              <a:t>formais) - </a:t>
            </a:r>
            <a:r>
              <a:rPr lang="pt-BR" sz="2600" dirty="0" smtClean="0"/>
              <a:t>Desenvolvimento </a:t>
            </a:r>
            <a:r>
              <a:rPr lang="pt-BR" sz="2600" dirty="0"/>
              <a:t>da capacidade para construir sistemas e teorias abstratas, para formar e entender conceitos de amor, justiça, democracia, etc., do pensamento concreto sobre coisas, para o pensamento  abstrato, hipotético-dedutivo, isto é, o individuo se torna capaz de chegar a conclusões a partir de hipóteses</a:t>
            </a:r>
            <a:r>
              <a:rPr lang="pt-BR" sz="2600" dirty="0" smtClean="0"/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457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5412" y="1108363"/>
            <a:ext cx="9372600" cy="3999035"/>
          </a:xfrm>
        </p:spPr>
        <p:txBody>
          <a:bodyPr rtlCol="0">
            <a:noAutofit/>
          </a:bodyPr>
          <a:lstStyle/>
          <a:p>
            <a:r>
              <a:rPr lang="pt-BR" sz="9600" b="1" dirty="0" smtClean="0">
                <a:solidFill>
                  <a:schemeClr val="accent2"/>
                </a:solidFill>
              </a:rPr>
              <a:t>OBRIGADO!</a:t>
            </a:r>
            <a:r>
              <a:rPr lang="pt-BR" sz="9600" b="1" dirty="0"/>
              <a:t/>
            </a:r>
            <a:br>
              <a:rPr lang="pt-BR" sz="9600" b="1" dirty="0"/>
            </a:br>
            <a:endParaRPr lang="pt-BR" sz="9600" b="1" dirty="0"/>
          </a:p>
        </p:txBody>
      </p:sp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9777" y="0"/>
            <a:ext cx="9372600" cy="1200416"/>
          </a:xfrm>
        </p:spPr>
        <p:txBody>
          <a:bodyPr/>
          <a:lstStyle/>
          <a:p>
            <a:r>
              <a:rPr lang="pt-BR" b="1" dirty="0"/>
              <a:t>O PONTO DE </a:t>
            </a:r>
            <a:r>
              <a:rPr lang="pt-BR" b="1" dirty="0" smtClean="0"/>
              <a:t>PARTIDA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49777" y="2112818"/>
            <a:ext cx="9372600" cy="41148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3300" dirty="0"/>
              <a:t>A vida e a personalidade do professor são a CHAVE no ensino cristão. O professor pode ensinar um pouco pelo que diz, ensina mais pelo que faz, porém muito mais pelo que é.</a:t>
            </a:r>
          </a:p>
          <a:p>
            <a:pPr algn="just">
              <a:lnSpc>
                <a:spcPct val="100000"/>
              </a:lnSpc>
            </a:pPr>
            <a:r>
              <a:rPr lang="pt-BR" sz="3300" dirty="0" smtClean="0"/>
              <a:t>Ensinar </a:t>
            </a:r>
            <a:r>
              <a:rPr lang="pt-BR" sz="3300" dirty="0"/>
              <a:t>pelo exemplo é um dos componentes mais importantes no plano de Deus às Gerações mais velhas.</a:t>
            </a:r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2249777" y="1378528"/>
            <a:ext cx="457200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sz="3600" dirty="0">
                <a:solidFill>
                  <a:schemeClr val="accent2"/>
                </a:solidFill>
              </a:rPr>
              <a:t>Professor</a:t>
            </a:r>
            <a:endParaRPr lang="pt-BR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6649" y="-138545"/>
            <a:ext cx="9372600" cy="1200416"/>
          </a:xfrm>
        </p:spPr>
        <p:txBody>
          <a:bodyPr rtlCol="0"/>
          <a:lstStyle/>
          <a:p>
            <a:r>
              <a:rPr lang="pt-BR" b="1" dirty="0"/>
              <a:t>O PERFIL DO PROFESSOR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6649" y="1350818"/>
            <a:ext cx="9372600" cy="4114800"/>
          </a:xfrm>
        </p:spPr>
        <p:txBody>
          <a:bodyPr rtlCol="0">
            <a:noAutofit/>
          </a:bodyPr>
          <a:lstStyle/>
          <a:p>
            <a:pPr algn="just"/>
            <a:r>
              <a:rPr lang="pt-BR" sz="2600" dirty="0"/>
              <a:t>Tem certeza da sua própria salvação;</a:t>
            </a:r>
          </a:p>
          <a:p>
            <a:pPr algn="just"/>
            <a:r>
              <a:rPr lang="pt-BR" sz="2600" dirty="0"/>
              <a:t>Deve ser cheio do Espírito Santo;</a:t>
            </a:r>
          </a:p>
          <a:p>
            <a:pPr algn="just"/>
            <a:r>
              <a:rPr lang="pt-BR" sz="2600" dirty="0"/>
              <a:t>Tem uma boa atitude consigo mesmo, com as crianças e com a literatura que está usando;</a:t>
            </a:r>
          </a:p>
          <a:p>
            <a:pPr algn="just"/>
            <a:r>
              <a:rPr lang="pt-BR" sz="2600" dirty="0"/>
              <a:t>Ensina  com esmero, buscando a excelência;</a:t>
            </a:r>
          </a:p>
          <a:p>
            <a:pPr algn="just"/>
            <a:r>
              <a:rPr lang="pt-BR" sz="2600" dirty="0"/>
              <a:t>Tem intimidade com Deus, buscando a presença do Senhor e a motivação certa;</a:t>
            </a:r>
          </a:p>
          <a:p>
            <a:pPr algn="just"/>
            <a:r>
              <a:rPr lang="pt-BR" sz="2600" dirty="0"/>
              <a:t>Busca inspiração no Senhor para ter criatividade no ensino das lições a fim de obter os resultados esperados.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b="1" dirty="0"/>
              <a:t>A LIÇÃO COM PROPÓSITO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35922" y="1808018"/>
            <a:ext cx="9372600" cy="4114800"/>
          </a:xfrm>
        </p:spPr>
        <p:txBody>
          <a:bodyPr rtlCol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3000" dirty="0"/>
              <a:t>O propósito da lição bíblica é ensinar.</a:t>
            </a:r>
          </a:p>
          <a:p>
            <a:pPr algn="just">
              <a:lnSpc>
                <a:spcPct val="100000"/>
              </a:lnSpc>
            </a:pPr>
            <a:r>
              <a:rPr lang="pt-BR" sz="3000" dirty="0"/>
              <a:t>Primeira responsabilidade é evangelizar a criança não salva;</a:t>
            </a:r>
          </a:p>
          <a:p>
            <a:pPr algn="just">
              <a:lnSpc>
                <a:spcPct val="100000"/>
              </a:lnSpc>
            </a:pPr>
            <a:r>
              <a:rPr lang="pt-BR" sz="3000" dirty="0"/>
              <a:t>Segunda responsabilidade é trazer o alimento espiritual para  crianças salvas a fim de que elas amadureçam de forma saudável.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8592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6649" y="0"/>
            <a:ext cx="9372600" cy="1200416"/>
          </a:xfrm>
        </p:spPr>
        <p:txBody>
          <a:bodyPr rtlCol="0"/>
          <a:lstStyle/>
          <a:p>
            <a:r>
              <a:rPr lang="pt-BR" b="1" dirty="0"/>
              <a:t>AVALIAÇÃO DA SUA LIÇÃO BÍBLICA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80504" y="1627909"/>
            <a:ext cx="9372600" cy="4114800"/>
          </a:xfrm>
        </p:spPr>
        <p:txBody>
          <a:bodyPr rtlCol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3000" dirty="0"/>
              <a:t>Foi mencionada a definição central da verdade, sua explicação?</a:t>
            </a:r>
          </a:p>
          <a:p>
            <a:pPr algn="just">
              <a:lnSpc>
                <a:spcPct val="100000"/>
              </a:lnSpc>
            </a:pPr>
            <a:r>
              <a:rPr lang="pt-BR" sz="3000" dirty="0" smtClean="0"/>
              <a:t>Houve </a:t>
            </a:r>
            <a:r>
              <a:rPr lang="pt-BR" sz="3000" dirty="0"/>
              <a:t>simplificação, repetição, ilustração, concentração e bom fundamento bíblico, organização, atração, variação criatividade,  participação dos alunos e desafios práticos? </a:t>
            </a:r>
          </a:p>
        </p:txBody>
      </p:sp>
    </p:spTree>
    <p:extLst>
      <p:ext uri="{BB962C8B-B14F-4D97-AF65-F5344CB8AC3E}">
        <p14:creationId xmlns:p14="http://schemas.microsoft.com/office/powerpoint/2010/main" val="5243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MENSAGEM DO EVANGELHO PARA </a:t>
            </a:r>
            <a:r>
              <a:rPr lang="pt-BR" b="1" dirty="0" smtClean="0"/>
              <a:t>CRIANÇA NÃO SALVA!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49777" y="2029691"/>
            <a:ext cx="4572000" cy="823912"/>
          </a:xfrm>
        </p:spPr>
        <p:txBody>
          <a:bodyPr/>
          <a:lstStyle/>
          <a:p>
            <a:r>
              <a:rPr lang="pt-BR" sz="3600" dirty="0"/>
              <a:t>Deus ama você! 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208212" y="2989984"/>
            <a:ext cx="7947169" cy="3337560"/>
          </a:xfrm>
        </p:spPr>
        <p:txBody>
          <a:bodyPr/>
          <a:lstStyle/>
          <a:p>
            <a:pPr marL="45720" indent="0">
              <a:buNone/>
            </a:pPr>
            <a:r>
              <a:rPr lang="pt-BR" sz="3000" b="1" dirty="0" smtClean="0"/>
              <a:t>Fale </a:t>
            </a:r>
            <a:r>
              <a:rPr lang="pt-BR" sz="3000" b="1" dirty="0"/>
              <a:t>que Deus </a:t>
            </a:r>
            <a:r>
              <a:rPr lang="pt-BR" sz="3000" b="1" dirty="0" smtClean="0"/>
              <a:t>é: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3000" dirty="0" smtClean="0"/>
              <a:t>Criador </a:t>
            </a:r>
            <a:r>
              <a:rPr lang="pt-BR" sz="3000" dirty="0"/>
              <a:t>(Propósito Eterno de Deus);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3000" dirty="0" smtClean="0"/>
              <a:t>Santo;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3000" dirty="0" smtClean="0"/>
              <a:t>Amor </a:t>
            </a:r>
            <a:r>
              <a:rPr lang="pt-BR" sz="3000" dirty="0"/>
              <a:t>(</a:t>
            </a:r>
            <a:r>
              <a:rPr lang="pt-BR" sz="3000" dirty="0" err="1"/>
              <a:t>Jo</a:t>
            </a:r>
            <a:r>
              <a:rPr lang="pt-BR" sz="3000" dirty="0"/>
              <a:t>. 3:16)</a:t>
            </a:r>
            <a:r>
              <a:rPr lang="pt-BR" sz="26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95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5086" y="457200"/>
            <a:ext cx="9372600" cy="1200416"/>
          </a:xfrm>
        </p:spPr>
        <p:txBody>
          <a:bodyPr rtlCol="0"/>
          <a:lstStyle/>
          <a:p>
            <a:r>
              <a:rPr lang="pt-BR" b="1" dirty="0"/>
              <a:t>EXPLIQUE PORQUE O SER HUMANO É PECADOR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97377" y="2168236"/>
            <a:ext cx="9372600" cy="4114800"/>
          </a:xfrm>
        </p:spPr>
        <p:txBody>
          <a:bodyPr rtlCol="0">
            <a:noAutofit/>
          </a:bodyPr>
          <a:lstStyle/>
          <a:p>
            <a:r>
              <a:rPr lang="pt-BR" sz="2600" dirty="0"/>
              <a:t>Definições</a:t>
            </a:r>
          </a:p>
          <a:p>
            <a:r>
              <a:rPr lang="pt-BR" sz="2600" dirty="0"/>
              <a:t>Exemplos</a:t>
            </a:r>
          </a:p>
          <a:p>
            <a:r>
              <a:rPr lang="pt-BR" sz="2600" dirty="0"/>
              <a:t>Bases bíblicas (</a:t>
            </a:r>
            <a:r>
              <a:rPr lang="pt-BR" sz="2600" dirty="0" err="1"/>
              <a:t>Rm</a:t>
            </a:r>
            <a:r>
              <a:rPr lang="pt-BR" sz="2600" dirty="0"/>
              <a:t> 3:23; </a:t>
            </a:r>
            <a:r>
              <a:rPr lang="pt-BR" sz="2600" dirty="0" err="1"/>
              <a:t>Rm</a:t>
            </a:r>
            <a:r>
              <a:rPr lang="pt-BR" sz="2600" dirty="0"/>
              <a:t> 6:23 ; </a:t>
            </a:r>
            <a:r>
              <a:rPr lang="pt-BR" sz="2600" dirty="0" err="1"/>
              <a:t>Is</a:t>
            </a:r>
            <a:r>
              <a:rPr lang="pt-BR" sz="2600" dirty="0"/>
              <a:t> 56:6 </a:t>
            </a:r>
            <a:r>
              <a:rPr lang="pt-BR" sz="2600" dirty="0" err="1"/>
              <a:t>Rm</a:t>
            </a:r>
            <a:r>
              <a:rPr lang="pt-BR" sz="2600" dirty="0"/>
              <a:t> 3:10)</a:t>
            </a:r>
          </a:p>
          <a:p>
            <a:r>
              <a:rPr lang="pt-BR" sz="2600" dirty="0"/>
              <a:t>Nascido em pecado </a:t>
            </a:r>
          </a:p>
          <a:p>
            <a:r>
              <a:rPr lang="pt-BR" sz="2600" dirty="0"/>
              <a:t>Castigo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15" y="4067465"/>
            <a:ext cx="2119313" cy="168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3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anças Felizes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7909083B-3485-49E7-BBE7-EFD488C62F99}" vid="{B57F6697-5DA8-422E-86BF-20B69A74A1E0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3ACA78-A274-4649-895B-0A186772844B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08115A4-3310-48A1-A92C-01BFC85749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B3DE0D-024C-483B-A6B7-830610782E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1330</Words>
  <Application>Microsoft Office PowerPoint</Application>
  <PresentationFormat>Personalizar</PresentationFormat>
  <Paragraphs>155</Paragraphs>
  <Slides>34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Crianças Felizes 16x9</vt:lpstr>
      <vt:lpstr>Toda Criança Precisa de Transformação</vt:lpstr>
      <vt:lpstr>Apresentação do PowerPoint</vt:lpstr>
      <vt:lpstr>Apresentação do PowerPoint</vt:lpstr>
      <vt:lpstr>O PONTO DE PARTIDA</vt:lpstr>
      <vt:lpstr>O PERFIL DO PROFESSOR</vt:lpstr>
      <vt:lpstr>A LIÇÃO COM PROPÓSITO </vt:lpstr>
      <vt:lpstr>AVALIAÇÃO DA SUA LIÇÃO BÍBLICA</vt:lpstr>
      <vt:lpstr>MENSAGEM DO EVANGELHO PARA CRIANÇA NÃO SALVA!</vt:lpstr>
      <vt:lpstr>EXPLIQUE PORQUE O SER HUMANO É PECADOR</vt:lpstr>
      <vt:lpstr>EXPLIQUE SOBRE A PESSOA E A OBRA DE CRISTO</vt:lpstr>
      <vt:lpstr>JESUS É O PRESENTE DA SALVAÇÃO</vt:lpstr>
      <vt:lpstr>APELO</vt:lpstr>
      <vt:lpstr>SUGESTÕES CRIATIVAS NA APRESENTAÇÃO DA MENSAGEM EVANGELHO</vt:lpstr>
      <vt:lpstr>Apresentação do PowerPoint</vt:lpstr>
      <vt:lpstr>Apresentação do PowerPoint</vt:lpstr>
      <vt:lpstr>O ENSINO DA CRIANÇA SALVA</vt:lpstr>
      <vt:lpstr>O ENSINO DA CRIANÇA SALVA</vt:lpstr>
      <vt:lpstr>SUGESTÕES CRIATIVAS PARA APRESENTAÇÃO DA MENSAGEM</vt:lpstr>
      <vt:lpstr>APLICAÇÃO PRÁTICA DA VERDADE PRINCIPAL</vt:lpstr>
      <vt:lpstr>APLICAÇÃO PRÁTICA DA VERDADE PRINCIPAL</vt:lpstr>
      <vt:lpstr>DESAFIO</vt:lpstr>
      <vt:lpstr>HISTÓRIAS BÍBLICAS QUE TRANSFORMAM VIDAS</vt:lpstr>
      <vt:lpstr>COMEÇO OU INTRODUÇÃO</vt:lpstr>
      <vt:lpstr>COMEÇO OU INTRODUÇÃO</vt:lpstr>
      <vt:lpstr>COMEÇO OU INTRODUÇÃO</vt:lpstr>
      <vt:lpstr>ATITUDES QUE NÃO SÃO CRIATIVAS</vt:lpstr>
      <vt:lpstr>ATITUDES QUE NÃO SÃO CRIATIVAS</vt:lpstr>
      <vt:lpstr>CRIATIVIDADE NO DESENVOLVIMENTO DA HISTÓRIA BÍBLICA</vt:lpstr>
      <vt:lpstr>Apresentação do PowerPoint</vt:lpstr>
      <vt:lpstr>FASES DO DENSELVOVIMENTO SEGUNDO PIAGET</vt:lpstr>
      <vt:lpstr>FASES DO DENSELVOVIMENTO SEGUNDO PIAGET</vt:lpstr>
      <vt:lpstr>FASES DO DENSELVOVIMENTO SEGUNDO PIAGET</vt:lpstr>
      <vt:lpstr>FASES DO DENSELVOVIMENTO SEGUNDO PIAGET</vt:lpstr>
      <vt:lpstr>OBRIGADO!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2013-07-31T14:58:52Z</dcterms:created>
  <dcterms:modified xsi:type="dcterms:W3CDTF">2016-04-15T01:59:13Z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