
<file path=[Content_Types].xml><?xml version="1.0" encoding="utf-8"?>
<Types xmlns="http://schemas.openxmlformats.org/package/2006/content-types">
  <Default Extension="bin" ContentType="application/vnd.openxmlformats-officedocument.oleObject"/>
  <Default Extension="png" ContentType="image/png"/>
  <Default Extension="vsd" ContentType="application/vnd.visio"/>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140"/>
  </p:notesMasterIdLst>
  <p:handoutMasterIdLst>
    <p:handoutMasterId r:id="rId141"/>
  </p:handoutMasterIdLst>
  <p:sldIdLst>
    <p:sldId id="384" r:id="rId2"/>
    <p:sldId id="1391" r:id="rId3"/>
    <p:sldId id="385" r:id="rId4"/>
    <p:sldId id="1365" r:id="rId5"/>
    <p:sldId id="387" r:id="rId6"/>
    <p:sldId id="1547" r:id="rId7"/>
    <p:sldId id="1366" r:id="rId8"/>
    <p:sldId id="388" r:id="rId9"/>
    <p:sldId id="389" r:id="rId10"/>
    <p:sldId id="390" r:id="rId11"/>
    <p:sldId id="391" r:id="rId12"/>
    <p:sldId id="1345" r:id="rId13"/>
    <p:sldId id="392" r:id="rId14"/>
    <p:sldId id="393" r:id="rId15"/>
    <p:sldId id="1379" r:id="rId16"/>
    <p:sldId id="1608" r:id="rId17"/>
    <p:sldId id="394" r:id="rId18"/>
    <p:sldId id="1368" r:id="rId19"/>
    <p:sldId id="1367" r:id="rId20"/>
    <p:sldId id="1346" r:id="rId21"/>
    <p:sldId id="1349" r:id="rId22"/>
    <p:sldId id="1605" r:id="rId23"/>
    <p:sldId id="1351" r:id="rId24"/>
    <p:sldId id="1352" r:id="rId25"/>
    <p:sldId id="1350" r:id="rId26"/>
    <p:sldId id="1369" r:id="rId27"/>
    <p:sldId id="1361" r:id="rId28"/>
    <p:sldId id="1603" r:id="rId29"/>
    <p:sldId id="1370" r:id="rId30"/>
    <p:sldId id="1371" r:id="rId31"/>
    <p:sldId id="1372" r:id="rId32"/>
    <p:sldId id="1604" r:id="rId33"/>
    <p:sldId id="1589" r:id="rId34"/>
    <p:sldId id="1586" r:id="rId35"/>
    <p:sldId id="1585" r:id="rId36"/>
    <p:sldId id="1588" r:id="rId37"/>
    <p:sldId id="1590" r:id="rId38"/>
    <p:sldId id="1609" r:id="rId39"/>
    <p:sldId id="1591" r:id="rId40"/>
    <p:sldId id="1592" r:id="rId41"/>
    <p:sldId id="1593" r:id="rId42"/>
    <p:sldId id="1594" r:id="rId43"/>
    <p:sldId id="1353" r:id="rId44"/>
    <p:sldId id="1374" r:id="rId45"/>
    <p:sldId id="1381" r:id="rId46"/>
    <p:sldId id="1378" r:id="rId47"/>
    <p:sldId id="1382" r:id="rId48"/>
    <p:sldId id="1595" r:id="rId49"/>
    <p:sldId id="1383" r:id="rId50"/>
    <p:sldId id="1384" r:id="rId51"/>
    <p:sldId id="1385" r:id="rId52"/>
    <p:sldId id="1386" r:id="rId53"/>
    <p:sldId id="1388" r:id="rId54"/>
    <p:sldId id="1597" r:id="rId55"/>
    <p:sldId id="1606" r:id="rId56"/>
    <p:sldId id="1612" r:id="rId57"/>
    <p:sldId id="1550" r:id="rId58"/>
    <p:sldId id="1551" r:id="rId59"/>
    <p:sldId id="1552" r:id="rId60"/>
    <p:sldId id="1599" r:id="rId61"/>
    <p:sldId id="1600" r:id="rId62"/>
    <p:sldId id="1601" r:id="rId63"/>
    <p:sldId id="1360" r:id="rId64"/>
    <p:sldId id="1392" r:id="rId65"/>
    <p:sldId id="1611" r:id="rId66"/>
    <p:sldId id="1394" r:id="rId67"/>
    <p:sldId id="1553" r:id="rId68"/>
    <p:sldId id="1395" r:id="rId69"/>
    <p:sldId id="1607" r:id="rId70"/>
    <p:sldId id="1397" r:id="rId71"/>
    <p:sldId id="1573" r:id="rId72"/>
    <p:sldId id="1399" r:id="rId73"/>
    <p:sldId id="1555" r:id="rId74"/>
    <p:sldId id="1401" r:id="rId75"/>
    <p:sldId id="1402" r:id="rId76"/>
    <p:sldId id="1556" r:id="rId77"/>
    <p:sldId id="1403" r:id="rId78"/>
    <p:sldId id="1405" r:id="rId79"/>
    <p:sldId id="1557" r:id="rId80"/>
    <p:sldId id="1406" r:id="rId81"/>
    <p:sldId id="1558" r:id="rId82"/>
    <p:sldId id="1408" r:id="rId83"/>
    <p:sldId id="1409" r:id="rId84"/>
    <p:sldId id="1582" r:id="rId85"/>
    <p:sldId id="1559" r:id="rId86"/>
    <p:sldId id="1412" r:id="rId87"/>
    <p:sldId id="1410" r:id="rId88"/>
    <p:sldId id="1560" r:id="rId89"/>
    <p:sldId id="1415" r:id="rId90"/>
    <p:sldId id="1583" r:id="rId91"/>
    <p:sldId id="1561" r:id="rId92"/>
    <p:sldId id="1418" r:id="rId93"/>
    <p:sldId id="1419" r:id="rId94"/>
    <p:sldId id="1562" r:id="rId95"/>
    <p:sldId id="1421" r:id="rId96"/>
    <p:sldId id="1563" r:id="rId97"/>
    <p:sldId id="1424" r:id="rId98"/>
    <p:sldId id="1564" r:id="rId99"/>
    <p:sldId id="1426" r:id="rId100"/>
    <p:sldId id="1428" r:id="rId101"/>
    <p:sldId id="1567" r:id="rId102"/>
    <p:sldId id="1429" r:id="rId103"/>
    <p:sldId id="1565" r:id="rId104"/>
    <p:sldId id="1431" r:id="rId105"/>
    <p:sldId id="1433" r:id="rId106"/>
    <p:sldId id="1566" r:id="rId107"/>
    <p:sldId id="1434" r:id="rId108"/>
    <p:sldId id="1435" r:id="rId109"/>
    <p:sldId id="1437" r:id="rId110"/>
    <p:sldId id="1436" r:id="rId111"/>
    <p:sldId id="1438" r:id="rId112"/>
    <p:sldId id="1571" r:id="rId113"/>
    <p:sldId id="1568" r:id="rId114"/>
    <p:sldId id="1440" r:id="rId115"/>
    <p:sldId id="1569" r:id="rId116"/>
    <p:sldId id="1443" r:id="rId117"/>
    <p:sldId id="1584" r:id="rId118"/>
    <p:sldId id="1570" r:id="rId119"/>
    <p:sldId id="1572" r:id="rId120"/>
    <p:sldId id="1574" r:id="rId121"/>
    <p:sldId id="1575" r:id="rId122"/>
    <p:sldId id="1445" r:id="rId123"/>
    <p:sldId id="1578" r:id="rId124"/>
    <p:sldId id="1579" r:id="rId125"/>
    <p:sldId id="1463" r:id="rId126"/>
    <p:sldId id="1464" r:id="rId127"/>
    <p:sldId id="1465" r:id="rId128"/>
    <p:sldId id="1580" r:id="rId129"/>
    <p:sldId id="1466" r:id="rId130"/>
    <p:sldId id="1467" r:id="rId131"/>
    <p:sldId id="1468" r:id="rId132"/>
    <p:sldId id="1469" r:id="rId133"/>
    <p:sldId id="1470" r:id="rId134"/>
    <p:sldId id="1471" r:id="rId135"/>
    <p:sldId id="1472" r:id="rId136"/>
    <p:sldId id="1473" r:id="rId137"/>
    <p:sldId id="1576" r:id="rId138"/>
    <p:sldId id="1577" r:id="rId139"/>
  </p:sldIdLst>
  <p:sldSz cx="10058400" cy="7772400"/>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hiddenSlides="1" scaleToFitPaper="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0128"/>
    <a:srgbClr val="00279F"/>
    <a:srgbClr val="063DE8"/>
    <a:srgbClr val="7FFF00"/>
    <a:srgbClr val="00AE00"/>
    <a:srgbClr val="51DC00"/>
    <a:srgbClr val="F35B1B"/>
    <a:srgbClr val="B4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1695" autoAdjust="0"/>
    <p:restoredTop sz="99642" autoAdjust="0"/>
  </p:normalViewPr>
  <p:slideViewPr>
    <p:cSldViewPr>
      <p:cViewPr varScale="1">
        <p:scale>
          <a:sx n="75" d="100"/>
          <a:sy n="75" d="100"/>
        </p:scale>
        <p:origin x="-108" y="-2292"/>
      </p:cViewPr>
      <p:guideLst>
        <p:guide orient="horz" pos="2448"/>
        <p:guide pos="316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varScale="1">
      <p:scale>
        <a:sx n="100" d="100"/>
        <a:sy n="100" d="100"/>
      </p:scale>
      <p:origin x="0" y="23136"/>
    </p:cViewPr>
  </p:sorterViewPr>
  <p:notesViewPr>
    <p:cSldViewPr>
      <p:cViewPr varScale="1">
        <p:scale>
          <a:sx n="84" d="100"/>
          <a:sy n="84" d="100"/>
        </p:scale>
        <p:origin x="-3180" y="-96"/>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notesMaster" Target="notesMasters/notesMaster1.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3"/>
          <p:cNvSpPr>
            <a:spLocks noChangeArrowheads="1"/>
          </p:cNvSpPr>
          <p:nvPr/>
        </p:nvSpPr>
        <p:spPr bwMode="auto">
          <a:xfrm>
            <a:off x="-22147331" y="232124"/>
            <a:ext cx="53881180" cy="265720"/>
          </a:xfrm>
          <a:prstGeom prst="rect">
            <a:avLst/>
          </a:prstGeom>
          <a:noFill/>
          <a:ln w="12700">
            <a:noFill/>
            <a:miter lim="800000"/>
            <a:headEnd/>
            <a:tailEnd/>
          </a:ln>
          <a:effectLst/>
        </p:spPr>
        <p:txBody>
          <a:bodyPr wrap="none" lIns="87548" tIns="43774" rIns="87548" bIns="43774" anchor="ctr"/>
          <a:lstStyle/>
          <a:p>
            <a:pPr algn="ctr" defTabSz="875878">
              <a:defRPr/>
            </a:pPr>
            <a:endParaRPr lang="en-US" dirty="0">
              <a:latin typeface="Arial" pitchFamily="34" charset="0"/>
            </a:endParaRPr>
          </a:p>
        </p:txBody>
      </p:sp>
    </p:spTree>
    <p:extLst>
      <p:ext uri="{BB962C8B-B14F-4D97-AF65-F5344CB8AC3E}">
        <p14:creationId xmlns:p14="http://schemas.microsoft.com/office/powerpoint/2010/main" val="41521653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3"/>
          <p:cNvSpPr>
            <a:spLocks noGrp="1" noRot="1" noChangeAspect="1" noChangeArrowheads="1" noTextEdit="1"/>
          </p:cNvSpPr>
          <p:nvPr>
            <p:ph type="sldImg" idx="2"/>
          </p:nvPr>
        </p:nvSpPr>
        <p:spPr bwMode="auto">
          <a:xfrm>
            <a:off x="942975" y="466725"/>
            <a:ext cx="5064125" cy="3914775"/>
          </a:xfrm>
          <a:prstGeom prst="rect">
            <a:avLst/>
          </a:prstGeom>
          <a:noFill/>
          <a:ln w="12700">
            <a:solidFill>
              <a:schemeClr val="tx1"/>
            </a:solidFill>
            <a:miter lim="800000"/>
            <a:headEnd/>
            <a:tailEnd/>
          </a:ln>
        </p:spPr>
      </p:sp>
      <p:sp>
        <p:nvSpPr>
          <p:cNvPr id="2052" name="Rectangle 4"/>
          <p:cNvSpPr>
            <a:spLocks noGrp="1" noChangeArrowheads="1"/>
          </p:cNvSpPr>
          <p:nvPr>
            <p:ph type="body" sz="quarter" idx="3"/>
          </p:nvPr>
        </p:nvSpPr>
        <p:spPr bwMode="auto">
          <a:xfrm>
            <a:off x="579174" y="5251797"/>
            <a:ext cx="5675593" cy="3289435"/>
          </a:xfrm>
          <a:prstGeom prst="rect">
            <a:avLst/>
          </a:prstGeom>
          <a:noFill/>
          <a:ln w="12700">
            <a:noFill/>
            <a:miter lim="800000"/>
            <a:headEnd/>
            <a:tailEnd/>
          </a:ln>
          <a:effectLst/>
        </p:spPr>
        <p:txBody>
          <a:bodyPr vert="horz" wrap="square" lIns="94651" tIns="48128" rIns="94651" bIns="48128"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2854754536"/>
      </p:ext>
    </p:extLst>
  </p:cSld>
  <p:clrMap bg1="lt1" tx1="dk1" bg2="lt2" tx2="dk2" accent1="accent1" accent2="accent2" accent3="accent3" accent4="accent4" accent5="accent5" accent6="accent6" hlink="hlink" folHlink="folHlink"/>
  <p:notesStyle>
    <a:lvl1pPr marL="233363" indent="-233363"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1pPr>
    <a:lvl2pPr marL="698500" indent="-233363"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2pPr>
    <a:lvl3pPr marL="1163638" indent="-231775"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3pPr>
    <a:lvl4pPr marL="1630363" indent="-233363"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4pPr>
    <a:lvl5pPr marL="2095500" indent="-233363"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Slide Image Placeholder 1"/>
          <p:cNvSpPr>
            <a:spLocks noGrp="1" noRot="1" noChangeAspect="1" noTextEdit="1"/>
          </p:cNvSpPr>
          <p:nvPr>
            <p:ph type="sldImg"/>
          </p:nvPr>
        </p:nvSpPr>
        <p:spPr>
          <a:ln/>
        </p:spPr>
      </p:sp>
      <p:sp>
        <p:nvSpPr>
          <p:cNvPr id="22937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a:ln/>
        </p:spPr>
      </p:sp>
      <p:sp>
        <p:nvSpPr>
          <p:cNvPr id="23040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Slide Image Placeholder 1"/>
          <p:cNvSpPr>
            <a:spLocks noGrp="1" noRot="1" noChangeAspect="1" noTextEdit="1"/>
          </p:cNvSpPr>
          <p:nvPr>
            <p:ph type="sldImg"/>
          </p:nvPr>
        </p:nvSpPr>
        <p:spPr>
          <a:ln/>
        </p:spPr>
      </p:sp>
      <p:sp>
        <p:nvSpPr>
          <p:cNvPr id="23245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Slide Image Placeholder 1"/>
          <p:cNvSpPr>
            <a:spLocks noGrp="1" noRot="1" noChangeAspect="1" noTextEdit="1"/>
          </p:cNvSpPr>
          <p:nvPr>
            <p:ph type="sldImg"/>
          </p:nvPr>
        </p:nvSpPr>
        <p:spPr>
          <a:ln/>
        </p:spPr>
      </p:sp>
      <p:sp>
        <p:nvSpPr>
          <p:cNvPr id="23449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Slide Image Placeholder 1"/>
          <p:cNvSpPr>
            <a:spLocks noGrp="1" noRot="1" noChangeAspect="1" noTextEdit="1"/>
          </p:cNvSpPr>
          <p:nvPr>
            <p:ph type="sldImg"/>
          </p:nvPr>
        </p:nvSpPr>
        <p:spPr>
          <a:ln/>
        </p:spPr>
      </p:sp>
      <p:sp>
        <p:nvSpPr>
          <p:cNvPr id="23552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Slide Image Placeholder 1"/>
          <p:cNvSpPr>
            <a:spLocks noGrp="1" noRot="1" noChangeAspect="1" noTextEdit="1"/>
          </p:cNvSpPr>
          <p:nvPr>
            <p:ph type="sldImg"/>
          </p:nvPr>
        </p:nvSpPr>
        <p:spPr>
          <a:ln/>
        </p:spPr>
      </p:sp>
      <p:sp>
        <p:nvSpPr>
          <p:cNvPr id="23757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Slide Image Placeholder 1"/>
          <p:cNvSpPr>
            <a:spLocks noGrp="1" noRot="1" noChangeAspect="1" noTextEdit="1"/>
          </p:cNvSpPr>
          <p:nvPr>
            <p:ph type="sldImg"/>
          </p:nvPr>
        </p:nvSpPr>
        <p:spPr>
          <a:ln/>
        </p:spPr>
      </p:sp>
      <p:sp>
        <p:nvSpPr>
          <p:cNvPr id="23961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Slide Image Placeholder 1"/>
          <p:cNvSpPr>
            <a:spLocks noGrp="1" noRot="1" noChangeAspect="1" noTextEdit="1"/>
          </p:cNvSpPr>
          <p:nvPr>
            <p:ph type="sldImg"/>
          </p:nvPr>
        </p:nvSpPr>
        <p:spPr>
          <a:ln/>
        </p:spPr>
      </p:sp>
      <p:sp>
        <p:nvSpPr>
          <p:cNvPr id="24166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Slide Image Placeholder 1"/>
          <p:cNvSpPr>
            <a:spLocks noGrp="1" noRot="1" noChangeAspect="1" noTextEdit="1"/>
          </p:cNvSpPr>
          <p:nvPr>
            <p:ph type="sldImg"/>
          </p:nvPr>
        </p:nvSpPr>
        <p:spPr>
          <a:ln/>
        </p:spPr>
      </p:sp>
      <p:sp>
        <p:nvSpPr>
          <p:cNvPr id="24269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Slide Image Placeholder 1"/>
          <p:cNvSpPr>
            <a:spLocks noGrp="1" noRot="1" noChangeAspect="1" noTextEdit="1"/>
          </p:cNvSpPr>
          <p:nvPr>
            <p:ph type="sldImg"/>
          </p:nvPr>
        </p:nvSpPr>
        <p:spPr>
          <a:ln/>
        </p:spPr>
      </p:sp>
      <p:sp>
        <p:nvSpPr>
          <p:cNvPr id="24473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Slide Image Placeholder 1"/>
          <p:cNvSpPr>
            <a:spLocks noGrp="1" noRot="1" noChangeAspect="1" noTextEdit="1"/>
          </p:cNvSpPr>
          <p:nvPr>
            <p:ph type="sldImg"/>
          </p:nvPr>
        </p:nvSpPr>
        <p:spPr>
          <a:ln/>
        </p:spPr>
      </p:sp>
      <p:sp>
        <p:nvSpPr>
          <p:cNvPr id="24576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a:ln/>
        </p:spPr>
      </p:sp>
      <p:sp>
        <p:nvSpPr>
          <p:cNvPr id="24781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Slide Image Placeholder 1"/>
          <p:cNvSpPr>
            <a:spLocks noGrp="1" noRot="1" noChangeAspect="1" noTextEdit="1"/>
          </p:cNvSpPr>
          <p:nvPr>
            <p:ph type="sldImg"/>
          </p:nvPr>
        </p:nvSpPr>
        <p:spPr>
          <a:ln/>
        </p:spPr>
      </p:sp>
      <p:sp>
        <p:nvSpPr>
          <p:cNvPr id="24883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Slide Image Placeholder 1"/>
          <p:cNvSpPr>
            <a:spLocks noGrp="1" noRot="1" noChangeAspect="1" noTextEdit="1"/>
          </p:cNvSpPr>
          <p:nvPr>
            <p:ph type="sldImg"/>
          </p:nvPr>
        </p:nvSpPr>
        <p:spPr>
          <a:ln/>
        </p:spPr>
      </p:sp>
      <p:sp>
        <p:nvSpPr>
          <p:cNvPr id="24985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Slide Image Placeholder 1"/>
          <p:cNvSpPr>
            <a:spLocks noGrp="1" noRot="1" noChangeAspect="1" noTextEdit="1"/>
          </p:cNvSpPr>
          <p:nvPr>
            <p:ph type="sldImg"/>
          </p:nvPr>
        </p:nvSpPr>
        <p:spPr>
          <a:ln/>
        </p:spPr>
      </p:sp>
      <p:sp>
        <p:nvSpPr>
          <p:cNvPr id="25088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Image Placeholder 1"/>
          <p:cNvSpPr>
            <a:spLocks noGrp="1" noRot="1" noChangeAspect="1" noTextEdit="1"/>
          </p:cNvSpPr>
          <p:nvPr>
            <p:ph type="sldImg"/>
          </p:nvPr>
        </p:nvSpPr>
        <p:spPr>
          <a:ln/>
        </p:spPr>
      </p:sp>
      <p:sp>
        <p:nvSpPr>
          <p:cNvPr id="25190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Slide Image Placeholder 1"/>
          <p:cNvSpPr>
            <a:spLocks noGrp="1" noRot="1" noChangeAspect="1" noTextEdit="1"/>
          </p:cNvSpPr>
          <p:nvPr>
            <p:ph type="sldImg"/>
          </p:nvPr>
        </p:nvSpPr>
        <p:spPr>
          <a:ln/>
        </p:spPr>
      </p:sp>
      <p:sp>
        <p:nvSpPr>
          <p:cNvPr id="25293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Slide Image Placeholder 1"/>
          <p:cNvSpPr>
            <a:spLocks noGrp="1" noRot="1" noChangeAspect="1" noTextEdit="1"/>
          </p:cNvSpPr>
          <p:nvPr>
            <p:ph type="sldImg"/>
          </p:nvPr>
        </p:nvSpPr>
        <p:spPr>
          <a:ln/>
        </p:spPr>
      </p:sp>
      <p:sp>
        <p:nvSpPr>
          <p:cNvPr id="25395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Slide Image Placeholder 1"/>
          <p:cNvSpPr>
            <a:spLocks noGrp="1" noRot="1" noChangeAspect="1" noTextEdit="1"/>
          </p:cNvSpPr>
          <p:nvPr>
            <p:ph type="sldImg"/>
          </p:nvPr>
        </p:nvSpPr>
        <p:spPr>
          <a:ln/>
        </p:spPr>
      </p:sp>
      <p:sp>
        <p:nvSpPr>
          <p:cNvPr id="25497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Slide Image Placeholder 1"/>
          <p:cNvSpPr>
            <a:spLocks noGrp="1" noRot="1" noChangeAspect="1" noTextEdit="1"/>
          </p:cNvSpPr>
          <p:nvPr>
            <p:ph type="sldImg"/>
          </p:nvPr>
        </p:nvSpPr>
        <p:spPr>
          <a:ln/>
        </p:spPr>
      </p:sp>
      <p:sp>
        <p:nvSpPr>
          <p:cNvPr id="25600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Slide Image Placeholder 1"/>
          <p:cNvSpPr>
            <a:spLocks noGrp="1" noRot="1" noChangeAspect="1" noTextEdit="1"/>
          </p:cNvSpPr>
          <p:nvPr>
            <p:ph type="sldImg"/>
          </p:nvPr>
        </p:nvSpPr>
        <p:spPr>
          <a:ln/>
        </p:spPr>
      </p:sp>
      <p:sp>
        <p:nvSpPr>
          <p:cNvPr id="25702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Slide Image Placeholder 1"/>
          <p:cNvSpPr>
            <a:spLocks noGrp="1" noRot="1" noChangeAspect="1" noTextEdit="1"/>
          </p:cNvSpPr>
          <p:nvPr>
            <p:ph type="sldImg"/>
          </p:nvPr>
        </p:nvSpPr>
        <p:spPr>
          <a:ln/>
        </p:spPr>
      </p:sp>
      <p:sp>
        <p:nvSpPr>
          <p:cNvPr id="25805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Slide Image Placeholder 1"/>
          <p:cNvSpPr>
            <a:spLocks noGrp="1" noRot="1" noChangeAspect="1" noTextEdit="1"/>
          </p:cNvSpPr>
          <p:nvPr>
            <p:ph type="sldImg"/>
          </p:nvPr>
        </p:nvSpPr>
        <p:spPr>
          <a:ln/>
        </p:spPr>
      </p:sp>
      <p:sp>
        <p:nvSpPr>
          <p:cNvPr id="25907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Slide Image Placeholder 1"/>
          <p:cNvSpPr>
            <a:spLocks noGrp="1" noRot="1" noChangeAspect="1" noTextEdit="1"/>
          </p:cNvSpPr>
          <p:nvPr>
            <p:ph type="sldImg"/>
          </p:nvPr>
        </p:nvSpPr>
        <p:spPr>
          <a:ln/>
        </p:spPr>
      </p:sp>
      <p:sp>
        <p:nvSpPr>
          <p:cNvPr id="26009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Slide Image Placeholder 1"/>
          <p:cNvSpPr>
            <a:spLocks noGrp="1" noRot="1" noChangeAspect="1" noTextEdit="1"/>
          </p:cNvSpPr>
          <p:nvPr>
            <p:ph type="sldImg"/>
          </p:nvPr>
        </p:nvSpPr>
        <p:spPr>
          <a:ln/>
        </p:spPr>
      </p:sp>
      <p:sp>
        <p:nvSpPr>
          <p:cNvPr id="26112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Slide Image Placeholder 1"/>
          <p:cNvSpPr>
            <a:spLocks noGrp="1" noRot="1" noChangeAspect="1" noTextEdit="1"/>
          </p:cNvSpPr>
          <p:nvPr>
            <p:ph type="sldImg"/>
          </p:nvPr>
        </p:nvSpPr>
        <p:spPr>
          <a:ln/>
        </p:spPr>
      </p:sp>
      <p:sp>
        <p:nvSpPr>
          <p:cNvPr id="26214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Slide Image Placeholder 1"/>
          <p:cNvSpPr>
            <a:spLocks noGrp="1" noRot="1" noChangeAspect="1" noTextEdit="1"/>
          </p:cNvSpPr>
          <p:nvPr>
            <p:ph type="sldImg"/>
          </p:nvPr>
        </p:nvSpPr>
        <p:spPr>
          <a:ln/>
        </p:spPr>
      </p:sp>
      <p:sp>
        <p:nvSpPr>
          <p:cNvPr id="26317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Slide Image Placeholder 1"/>
          <p:cNvSpPr>
            <a:spLocks noGrp="1" noRot="1" noChangeAspect="1" noTextEdit="1"/>
          </p:cNvSpPr>
          <p:nvPr>
            <p:ph type="sldImg"/>
          </p:nvPr>
        </p:nvSpPr>
        <p:spPr>
          <a:ln/>
        </p:spPr>
      </p:sp>
      <p:sp>
        <p:nvSpPr>
          <p:cNvPr id="26419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Slide Image Placeholder 1"/>
          <p:cNvSpPr>
            <a:spLocks noGrp="1" noRot="1" noChangeAspect="1" noTextEdit="1"/>
          </p:cNvSpPr>
          <p:nvPr>
            <p:ph type="sldImg"/>
          </p:nvPr>
        </p:nvSpPr>
        <p:spPr>
          <a:ln/>
        </p:spPr>
      </p:sp>
      <p:sp>
        <p:nvSpPr>
          <p:cNvPr id="26521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Slide Image Placeholder 1"/>
          <p:cNvSpPr>
            <a:spLocks noGrp="1" noRot="1" noChangeAspect="1" noTextEdit="1"/>
          </p:cNvSpPr>
          <p:nvPr>
            <p:ph type="sldImg"/>
          </p:nvPr>
        </p:nvSpPr>
        <p:spPr>
          <a:ln/>
        </p:spPr>
      </p:sp>
      <p:sp>
        <p:nvSpPr>
          <p:cNvPr id="26624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Slide Image Placeholder 1"/>
          <p:cNvSpPr>
            <a:spLocks noGrp="1" noRot="1" noChangeAspect="1" noTextEdit="1"/>
          </p:cNvSpPr>
          <p:nvPr>
            <p:ph type="sldImg"/>
          </p:nvPr>
        </p:nvSpPr>
        <p:spPr>
          <a:ln/>
        </p:spPr>
      </p:sp>
      <p:sp>
        <p:nvSpPr>
          <p:cNvPr id="26726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Slide Image Placeholder 1"/>
          <p:cNvSpPr>
            <a:spLocks noGrp="1" noRot="1" noChangeAspect="1" noTextEdit="1"/>
          </p:cNvSpPr>
          <p:nvPr>
            <p:ph type="sldImg"/>
          </p:nvPr>
        </p:nvSpPr>
        <p:spPr>
          <a:ln/>
        </p:spPr>
      </p:sp>
      <p:sp>
        <p:nvSpPr>
          <p:cNvPr id="26829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1586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ln/>
        </p:spPr>
      </p:sp>
      <p:sp>
        <p:nvSpPr>
          <p:cNvPr id="15257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ln/>
        </p:spPr>
      </p:sp>
      <p:sp>
        <p:nvSpPr>
          <p:cNvPr id="15360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p:spPr>
      </p:sp>
      <p:sp>
        <p:nvSpPr>
          <p:cNvPr id="15462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6511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15974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ln/>
        </p:spPr>
      </p:sp>
      <p:sp>
        <p:nvSpPr>
          <p:cNvPr id="16179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p:spPr>
      </p:sp>
      <p:sp>
        <p:nvSpPr>
          <p:cNvPr id="163843"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p:spPr>
      </p:sp>
      <p:sp>
        <p:nvSpPr>
          <p:cNvPr id="163843"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a:ln/>
        </p:spPr>
      </p:sp>
      <p:sp>
        <p:nvSpPr>
          <p:cNvPr id="186371"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a:ln/>
        </p:spPr>
      </p:sp>
      <p:sp>
        <p:nvSpPr>
          <p:cNvPr id="186371"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a:ln/>
        </p:spPr>
      </p:sp>
      <p:sp>
        <p:nvSpPr>
          <p:cNvPr id="186371"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a:ln/>
        </p:spPr>
      </p:sp>
      <p:sp>
        <p:nvSpPr>
          <p:cNvPr id="186371"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a:ln/>
        </p:spPr>
      </p:sp>
      <p:sp>
        <p:nvSpPr>
          <p:cNvPr id="186371"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ln/>
        </p:spPr>
      </p:sp>
      <p:sp>
        <p:nvSpPr>
          <p:cNvPr id="172035"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a:ln/>
        </p:spPr>
      </p:sp>
      <p:sp>
        <p:nvSpPr>
          <p:cNvPr id="173059"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a:ln/>
        </p:spPr>
      </p:sp>
      <p:sp>
        <p:nvSpPr>
          <p:cNvPr id="187395"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a:ln/>
        </p:spPr>
      </p:sp>
      <p:sp>
        <p:nvSpPr>
          <p:cNvPr id="175107"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a:ln/>
        </p:spPr>
      </p:sp>
      <p:sp>
        <p:nvSpPr>
          <p:cNvPr id="176131"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a:ln/>
        </p:spPr>
      </p:sp>
      <p:sp>
        <p:nvSpPr>
          <p:cNvPr id="177155"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a:ln/>
        </p:spPr>
      </p:sp>
      <p:sp>
        <p:nvSpPr>
          <p:cNvPr id="178179"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a:ln/>
        </p:spPr>
      </p:sp>
      <p:sp>
        <p:nvSpPr>
          <p:cNvPr id="188419"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261013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415187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a:ln/>
        </p:spPr>
      </p:sp>
      <p:sp>
        <p:nvSpPr>
          <p:cNvPr id="189443"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a:ln/>
        </p:spPr>
      </p:sp>
      <p:sp>
        <p:nvSpPr>
          <p:cNvPr id="190467"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a:ln/>
        </p:spPr>
      </p:sp>
      <p:sp>
        <p:nvSpPr>
          <p:cNvPr id="191491"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a:ln/>
        </p:spPr>
      </p:sp>
      <p:sp>
        <p:nvSpPr>
          <p:cNvPr id="169987"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a:ln/>
        </p:spPr>
      </p:sp>
      <p:sp>
        <p:nvSpPr>
          <p:cNvPr id="174083"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a:ln/>
        </p:spPr>
      </p:sp>
      <p:sp>
        <p:nvSpPr>
          <p:cNvPr id="180227"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a:ln/>
        </p:spPr>
      </p:sp>
      <p:sp>
        <p:nvSpPr>
          <p:cNvPr id="192515"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a:ln/>
        </p:spPr>
      </p:sp>
      <p:sp>
        <p:nvSpPr>
          <p:cNvPr id="193539"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a:ln/>
        </p:spPr>
      </p:sp>
      <p:sp>
        <p:nvSpPr>
          <p:cNvPr id="194563"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a:ln/>
        </p:spPr>
      </p:sp>
      <p:sp>
        <p:nvSpPr>
          <p:cNvPr id="195587"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942975" y="466725"/>
            <a:ext cx="5065713" cy="3914775"/>
          </a:xfrm>
          <a:ln/>
        </p:spPr>
      </p:sp>
      <p:sp>
        <p:nvSpPr>
          <p:cNvPr id="247811" name="Rectangle 3"/>
          <p:cNvSpPr>
            <a:spLocks noGrp="1" noChangeArrowheads="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xfrm>
            <a:off x="942975" y="466725"/>
            <a:ext cx="5065713" cy="3914775"/>
          </a:xfrm>
          <a:ln/>
        </p:spPr>
      </p:sp>
      <p:sp>
        <p:nvSpPr>
          <p:cNvPr id="198659" name="Rectangle 3"/>
          <p:cNvSpPr>
            <a:spLocks noGrp="1" noChangeArrowheads="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a:ln/>
        </p:spPr>
      </p:sp>
      <p:sp>
        <p:nvSpPr>
          <p:cNvPr id="199683"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Image Placeholder 1"/>
          <p:cNvSpPr>
            <a:spLocks noGrp="1" noRot="1" noChangeAspect="1" noTextEdit="1"/>
          </p:cNvSpPr>
          <p:nvPr>
            <p:ph type="sldImg"/>
          </p:nvPr>
        </p:nvSpPr>
        <p:spPr>
          <a:ln/>
        </p:spPr>
      </p:sp>
      <p:sp>
        <p:nvSpPr>
          <p:cNvPr id="201731"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a:ln/>
        </p:spPr>
      </p:sp>
      <p:sp>
        <p:nvSpPr>
          <p:cNvPr id="204803"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Image Placeholder 1"/>
          <p:cNvSpPr>
            <a:spLocks noGrp="1" noRot="1" noChangeAspect="1" noTextEdit="1"/>
          </p:cNvSpPr>
          <p:nvPr>
            <p:ph type="sldImg"/>
          </p:nvPr>
        </p:nvSpPr>
        <p:spPr>
          <a:ln/>
        </p:spPr>
      </p:sp>
      <p:sp>
        <p:nvSpPr>
          <p:cNvPr id="20685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Slide Image Placeholder 1"/>
          <p:cNvSpPr>
            <a:spLocks noGrp="1" noRot="1" noChangeAspect="1" noTextEdit="1"/>
          </p:cNvSpPr>
          <p:nvPr>
            <p:ph type="sldImg"/>
          </p:nvPr>
        </p:nvSpPr>
        <p:spPr>
          <a:ln/>
        </p:spPr>
      </p:sp>
      <p:sp>
        <p:nvSpPr>
          <p:cNvPr id="20787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Slide Image Placeholder 1"/>
          <p:cNvSpPr>
            <a:spLocks noGrp="1" noRot="1" noChangeAspect="1" noTextEdit="1"/>
          </p:cNvSpPr>
          <p:nvPr>
            <p:ph type="sldImg"/>
          </p:nvPr>
        </p:nvSpPr>
        <p:spPr>
          <a:ln/>
        </p:spPr>
      </p:sp>
      <p:sp>
        <p:nvSpPr>
          <p:cNvPr id="20992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Slide Image Placeholder 1"/>
          <p:cNvSpPr>
            <a:spLocks noGrp="1" noRot="1" noChangeAspect="1" noTextEdit="1"/>
          </p:cNvSpPr>
          <p:nvPr>
            <p:ph type="sldImg"/>
          </p:nvPr>
        </p:nvSpPr>
        <p:spPr>
          <a:ln/>
        </p:spPr>
      </p:sp>
      <p:sp>
        <p:nvSpPr>
          <p:cNvPr id="21197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Image Placeholder 1"/>
          <p:cNvSpPr>
            <a:spLocks noGrp="1" noRot="1" noChangeAspect="1" noTextEdit="1"/>
          </p:cNvSpPr>
          <p:nvPr>
            <p:ph type="sldImg"/>
          </p:nvPr>
        </p:nvSpPr>
        <p:spPr>
          <a:ln/>
        </p:spPr>
      </p:sp>
      <p:sp>
        <p:nvSpPr>
          <p:cNvPr id="21709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Slide Image Placeholder 1"/>
          <p:cNvSpPr>
            <a:spLocks noGrp="1" noRot="1" noChangeAspect="1" noTextEdit="1"/>
          </p:cNvSpPr>
          <p:nvPr>
            <p:ph type="sldImg"/>
          </p:nvPr>
        </p:nvSpPr>
        <p:spPr>
          <a:ln/>
        </p:spPr>
      </p:sp>
      <p:sp>
        <p:nvSpPr>
          <p:cNvPr id="22016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Slide Image Placeholder 1"/>
          <p:cNvSpPr>
            <a:spLocks noGrp="1" noRot="1" noChangeAspect="1" noTextEdit="1"/>
          </p:cNvSpPr>
          <p:nvPr>
            <p:ph type="sldImg"/>
          </p:nvPr>
        </p:nvSpPr>
        <p:spPr>
          <a:ln/>
        </p:spPr>
      </p:sp>
      <p:sp>
        <p:nvSpPr>
          <p:cNvPr id="22323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Slide Image Placeholder 1"/>
          <p:cNvSpPr>
            <a:spLocks noGrp="1" noRot="1" noChangeAspect="1" noTextEdit="1"/>
          </p:cNvSpPr>
          <p:nvPr>
            <p:ph type="sldImg"/>
          </p:nvPr>
        </p:nvSpPr>
        <p:spPr>
          <a:ln/>
        </p:spPr>
      </p:sp>
      <p:sp>
        <p:nvSpPr>
          <p:cNvPr id="22528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a:ln/>
        </p:spPr>
      </p:sp>
      <p:sp>
        <p:nvSpPr>
          <p:cNvPr id="22733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0275" cy="166528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5" y="4403725"/>
            <a:ext cx="7042150" cy="19875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28600"/>
            <a:ext cx="2133600" cy="7086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6248400" cy="7086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4582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4191000" cy="609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219200"/>
            <a:ext cx="4191000" cy="609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4582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19200"/>
            <a:ext cx="8534400" cy="6096000"/>
          </a:xfrm>
        </p:spPr>
        <p:txBody>
          <a:bodyPr/>
          <a:lstStyle/>
          <a:p>
            <a:pPr lvl="0"/>
            <a:endParaRPr lang="en-US"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4582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85344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5800" y="4343400"/>
            <a:ext cx="85344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4191000" cy="609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219200"/>
            <a:ext cx="4191000" cy="609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bwMode="auto">
          <a:xfrm>
            <a:off x="685800" y="1219200"/>
            <a:ext cx="8534400" cy="6096000"/>
          </a:xfrm>
          <a:prstGeom prst="rect">
            <a:avLst/>
          </a:prstGeom>
          <a:noFill/>
          <a:ln w="12700">
            <a:noFill/>
            <a:miter lim="800000"/>
            <a:headEnd/>
            <a:tailEnd/>
          </a:ln>
        </p:spPr>
        <p:txBody>
          <a:bodyPr vert="horz" wrap="square" lIns="101600" tIns="50800" rIns="101600" bIns="5080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9939" name="Rectangle 3"/>
          <p:cNvSpPr>
            <a:spLocks noGrp="1" noChangeArrowheads="1"/>
          </p:cNvSpPr>
          <p:nvPr>
            <p:ph type="title"/>
          </p:nvPr>
        </p:nvSpPr>
        <p:spPr bwMode="auto">
          <a:xfrm>
            <a:off x="685800" y="228600"/>
            <a:ext cx="8458200" cy="838200"/>
          </a:xfrm>
          <a:prstGeom prst="rect">
            <a:avLst/>
          </a:prstGeom>
          <a:noFill/>
          <a:ln w="12700">
            <a:noFill/>
            <a:miter lim="800000"/>
            <a:headEnd/>
            <a:tailEnd/>
          </a:ln>
        </p:spPr>
        <p:txBody>
          <a:bodyPr vert="horz" wrap="square" lIns="101600" tIns="50800" rIns="101600" bIns="50800" numCol="1" anchor="ctr" anchorCtr="0" compatLnSpc="1">
            <a:prstTxWarp prst="textNoShape">
              <a:avLst/>
            </a:prstTxWarp>
          </a:bodyPr>
          <a:lstStyle/>
          <a:p>
            <a:pPr lvl="0"/>
            <a:r>
              <a:rPr lang="en-US" smtClean="0"/>
              <a:t>Slide Title</a:t>
            </a:r>
          </a:p>
        </p:txBody>
      </p:sp>
      <p:sp>
        <p:nvSpPr>
          <p:cNvPr id="1036" name="Rectangle 12"/>
          <p:cNvSpPr>
            <a:spLocks noChangeArrowheads="1"/>
          </p:cNvSpPr>
          <p:nvPr userDrawn="1"/>
        </p:nvSpPr>
        <p:spPr bwMode="auto">
          <a:xfrm>
            <a:off x="152400" y="7405688"/>
            <a:ext cx="9455150" cy="244475"/>
          </a:xfrm>
          <a:prstGeom prst="rect">
            <a:avLst/>
          </a:prstGeom>
          <a:noFill/>
          <a:ln w="12700">
            <a:noFill/>
            <a:miter lim="800000"/>
            <a:headEnd/>
            <a:tailEnd/>
          </a:ln>
          <a:effectLst/>
        </p:spPr>
        <p:txBody>
          <a:bodyPr>
            <a:spAutoFit/>
          </a:bodyPr>
          <a:lstStyle/>
          <a:p>
            <a:pPr>
              <a:defRPr/>
            </a:pPr>
            <a:r>
              <a:rPr lang="en-US" sz="1000" dirty="0">
                <a:solidFill>
                  <a:schemeClr val="tx2"/>
                </a:solidFill>
                <a:latin typeface="Arial" pitchFamily="34" charset="0"/>
                <a:cs typeface="Arial" pitchFamily="34" charset="0"/>
              </a:rPr>
              <a:t>©</a:t>
            </a:r>
            <a:r>
              <a:rPr lang="en-US" sz="1000" dirty="0">
                <a:solidFill>
                  <a:schemeClr val="tx2"/>
                </a:solidFill>
                <a:latin typeface="Arial" pitchFamily="34" charset="0"/>
              </a:rPr>
              <a:t>  </a:t>
            </a:r>
            <a:r>
              <a:rPr lang="en-US" sz="1000" dirty="0" smtClean="0">
                <a:solidFill>
                  <a:schemeClr val="tx2"/>
                </a:solidFill>
                <a:latin typeface="Arial" pitchFamily="34" charset="0"/>
              </a:rPr>
              <a:t>2013 </a:t>
            </a:r>
            <a:r>
              <a:rPr lang="en-US" sz="1000" dirty="0">
                <a:solidFill>
                  <a:schemeClr val="tx2"/>
                </a:solidFill>
                <a:latin typeface="Arial" pitchFamily="34" charset="0"/>
              </a:rPr>
              <a:t>Zvi M. </a:t>
            </a:r>
            <a:r>
              <a:rPr lang="en-US" sz="1000" dirty="0" err="1">
                <a:solidFill>
                  <a:schemeClr val="tx2"/>
                </a:solidFill>
                <a:latin typeface="Arial" pitchFamily="34" charset="0"/>
              </a:rPr>
              <a:t>Kedem</a:t>
            </a:r>
            <a:r>
              <a:rPr lang="en-US" sz="1000" dirty="0">
                <a:solidFill>
                  <a:schemeClr val="tx2"/>
                </a:solidFill>
                <a:latin typeface="Arial" pitchFamily="34" charset="0"/>
              </a:rPr>
              <a:t>                                                                                                                                                                                                                     </a:t>
            </a:r>
            <a:fld id="{E0C2F6C1-C121-4FE5-9B85-7DCECF277842}" type="slidenum">
              <a:rPr lang="en-US" sz="1000">
                <a:solidFill>
                  <a:schemeClr val="tx2"/>
                </a:solidFill>
                <a:latin typeface="Arial" pitchFamily="34" charset="0"/>
              </a:rPr>
              <a:pPr>
                <a:defRPr/>
              </a:pPr>
              <a:t>‹#›</a:t>
            </a:fld>
            <a:endParaRPr lang="en-US" sz="1000" dirty="0">
              <a:solidFill>
                <a:schemeClr val="tx2"/>
              </a:solidFill>
              <a:latin typeface="Arial" pitchFamily="34" charset="0"/>
            </a:endParaRPr>
          </a:p>
        </p:txBody>
      </p:sp>
      <p:sp>
        <p:nvSpPr>
          <p:cNvPr id="1038" name="Text Box 14"/>
          <p:cNvSpPr txBox="1">
            <a:spLocks noChangeArrowheads="1"/>
          </p:cNvSpPr>
          <p:nvPr userDrawn="1"/>
        </p:nvSpPr>
        <p:spPr bwMode="auto">
          <a:xfrm>
            <a:off x="685800" y="5486400"/>
            <a:ext cx="9067800" cy="457200"/>
          </a:xfrm>
          <a:prstGeom prst="rect">
            <a:avLst/>
          </a:prstGeom>
          <a:noFill/>
          <a:ln w="12700">
            <a:noFill/>
            <a:miter lim="800000"/>
            <a:headEnd/>
            <a:tailEnd/>
          </a:ln>
          <a:effectLst/>
        </p:spPr>
        <p:txBody>
          <a:bodyPr>
            <a:spAutoFit/>
          </a:bodyPr>
          <a:lstStyle/>
          <a:p>
            <a:pPr>
              <a:spcBef>
                <a:spcPct val="50000"/>
              </a:spcBef>
              <a:defRPr/>
            </a:pPr>
            <a:r>
              <a:rPr lang="en-US">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1228725" rtl="0" eaLnBrk="0" fontAlgn="base" hangingPunct="0">
        <a:lnSpc>
          <a:spcPct val="90000"/>
        </a:lnSpc>
        <a:spcBef>
          <a:spcPct val="0"/>
        </a:spcBef>
        <a:spcAft>
          <a:spcPct val="0"/>
        </a:spcAft>
        <a:defRPr sz="2800" b="1" i="1">
          <a:solidFill>
            <a:schemeClr val="tx2"/>
          </a:solidFill>
          <a:latin typeface="+mj-lt"/>
          <a:ea typeface="+mj-ea"/>
          <a:cs typeface="+mj-cs"/>
        </a:defRPr>
      </a:lvl1pPr>
      <a:lvl2pPr algn="ctr" defTabSz="1228725" rtl="0" eaLnBrk="0" fontAlgn="base" hangingPunct="0">
        <a:lnSpc>
          <a:spcPct val="90000"/>
        </a:lnSpc>
        <a:spcBef>
          <a:spcPct val="0"/>
        </a:spcBef>
        <a:spcAft>
          <a:spcPct val="0"/>
        </a:spcAft>
        <a:defRPr sz="2800" b="1" i="1">
          <a:solidFill>
            <a:schemeClr val="tx2"/>
          </a:solidFill>
          <a:latin typeface="Arial" pitchFamily="34" charset="0"/>
        </a:defRPr>
      </a:lvl2pPr>
      <a:lvl3pPr algn="ctr" defTabSz="1228725" rtl="0" eaLnBrk="0" fontAlgn="base" hangingPunct="0">
        <a:lnSpc>
          <a:spcPct val="90000"/>
        </a:lnSpc>
        <a:spcBef>
          <a:spcPct val="0"/>
        </a:spcBef>
        <a:spcAft>
          <a:spcPct val="0"/>
        </a:spcAft>
        <a:defRPr sz="2800" b="1" i="1">
          <a:solidFill>
            <a:schemeClr val="tx2"/>
          </a:solidFill>
          <a:latin typeface="Arial" pitchFamily="34" charset="0"/>
        </a:defRPr>
      </a:lvl3pPr>
      <a:lvl4pPr algn="ctr" defTabSz="1228725" rtl="0" eaLnBrk="0" fontAlgn="base" hangingPunct="0">
        <a:lnSpc>
          <a:spcPct val="90000"/>
        </a:lnSpc>
        <a:spcBef>
          <a:spcPct val="0"/>
        </a:spcBef>
        <a:spcAft>
          <a:spcPct val="0"/>
        </a:spcAft>
        <a:defRPr sz="2800" b="1" i="1">
          <a:solidFill>
            <a:schemeClr val="tx2"/>
          </a:solidFill>
          <a:latin typeface="Arial" pitchFamily="34" charset="0"/>
        </a:defRPr>
      </a:lvl4pPr>
      <a:lvl5pPr algn="ctr" defTabSz="1228725" rtl="0" eaLnBrk="0" fontAlgn="base" hangingPunct="0">
        <a:lnSpc>
          <a:spcPct val="90000"/>
        </a:lnSpc>
        <a:spcBef>
          <a:spcPct val="0"/>
        </a:spcBef>
        <a:spcAft>
          <a:spcPct val="0"/>
        </a:spcAft>
        <a:defRPr sz="2800" b="1" i="1">
          <a:solidFill>
            <a:schemeClr val="tx2"/>
          </a:solidFill>
          <a:latin typeface="Arial" pitchFamily="34" charset="0"/>
        </a:defRPr>
      </a:lvl5pPr>
      <a:lvl6pPr marL="457200" algn="ctr" defTabSz="1228725" rtl="0" eaLnBrk="0" fontAlgn="base" hangingPunct="0">
        <a:lnSpc>
          <a:spcPct val="90000"/>
        </a:lnSpc>
        <a:spcBef>
          <a:spcPct val="0"/>
        </a:spcBef>
        <a:spcAft>
          <a:spcPct val="0"/>
        </a:spcAft>
        <a:defRPr sz="2800" b="1" i="1">
          <a:solidFill>
            <a:schemeClr val="tx2"/>
          </a:solidFill>
          <a:latin typeface="Arial" pitchFamily="34" charset="0"/>
        </a:defRPr>
      </a:lvl6pPr>
      <a:lvl7pPr marL="914400" algn="ctr" defTabSz="1228725" rtl="0" eaLnBrk="0" fontAlgn="base" hangingPunct="0">
        <a:lnSpc>
          <a:spcPct val="90000"/>
        </a:lnSpc>
        <a:spcBef>
          <a:spcPct val="0"/>
        </a:spcBef>
        <a:spcAft>
          <a:spcPct val="0"/>
        </a:spcAft>
        <a:defRPr sz="2800" b="1" i="1">
          <a:solidFill>
            <a:schemeClr val="tx2"/>
          </a:solidFill>
          <a:latin typeface="Arial" pitchFamily="34" charset="0"/>
        </a:defRPr>
      </a:lvl7pPr>
      <a:lvl8pPr marL="1371600" algn="ctr" defTabSz="1228725" rtl="0" eaLnBrk="0" fontAlgn="base" hangingPunct="0">
        <a:lnSpc>
          <a:spcPct val="90000"/>
        </a:lnSpc>
        <a:spcBef>
          <a:spcPct val="0"/>
        </a:spcBef>
        <a:spcAft>
          <a:spcPct val="0"/>
        </a:spcAft>
        <a:defRPr sz="2800" b="1" i="1">
          <a:solidFill>
            <a:schemeClr val="tx2"/>
          </a:solidFill>
          <a:latin typeface="Arial" pitchFamily="34" charset="0"/>
        </a:defRPr>
      </a:lvl8pPr>
      <a:lvl9pPr marL="1828800" algn="ctr" defTabSz="1228725" rtl="0" eaLnBrk="0" fontAlgn="base" hangingPunct="0">
        <a:lnSpc>
          <a:spcPct val="90000"/>
        </a:lnSpc>
        <a:spcBef>
          <a:spcPct val="0"/>
        </a:spcBef>
        <a:spcAft>
          <a:spcPct val="0"/>
        </a:spcAft>
        <a:defRPr sz="2800" b="1" i="1">
          <a:solidFill>
            <a:schemeClr val="tx2"/>
          </a:solidFill>
          <a:latin typeface="Arial" pitchFamily="34" charset="0"/>
        </a:defRPr>
      </a:lvl9pPr>
    </p:titleStyle>
    <p:bodyStyle>
      <a:lvl1pPr marL="438150" indent="-438150" algn="l" defTabSz="1228725" rtl="0" eaLnBrk="0" fontAlgn="base" hangingPunct="0">
        <a:lnSpc>
          <a:spcPct val="90000"/>
        </a:lnSpc>
        <a:spcBef>
          <a:spcPct val="30000"/>
        </a:spcBef>
        <a:spcAft>
          <a:spcPct val="0"/>
        </a:spcAft>
        <a:buClr>
          <a:srgbClr val="00279F"/>
        </a:buClr>
        <a:buSzPct val="100000"/>
        <a:buFont typeface="Monotype Sorts" pitchFamily="2" charset="2"/>
        <a:buChar char="u"/>
        <a:defRPr sz="2400">
          <a:solidFill>
            <a:srgbClr val="00279F"/>
          </a:solidFill>
          <a:latin typeface="+mn-lt"/>
          <a:ea typeface="+mn-ea"/>
          <a:cs typeface="+mn-cs"/>
        </a:defRPr>
      </a:lvl1pPr>
      <a:lvl2pPr marL="850900" indent="-298450" algn="l" defTabSz="1228725" rtl="0" eaLnBrk="0" fontAlgn="base" hangingPunct="0">
        <a:lnSpc>
          <a:spcPct val="90000"/>
        </a:lnSpc>
        <a:spcBef>
          <a:spcPct val="30000"/>
        </a:spcBef>
        <a:spcAft>
          <a:spcPct val="0"/>
        </a:spcAft>
        <a:buClr>
          <a:schemeClr val="folHlink"/>
        </a:buClr>
        <a:buSzPct val="100000"/>
        <a:buFont typeface="Symbol" pitchFamily="18" charset="2"/>
        <a:buChar char="·"/>
        <a:defRPr sz="2000">
          <a:solidFill>
            <a:srgbClr val="00279F"/>
          </a:solidFill>
          <a:latin typeface="+mn-lt"/>
        </a:defRPr>
      </a:lvl2pPr>
      <a:lvl3pPr marL="1155700" indent="-190500"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3pPr>
      <a:lvl4pPr marL="1441450" indent="-171450"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4pPr>
      <a:lvl5pPr marL="17287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5pPr>
      <a:lvl6pPr marL="21859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6pPr>
      <a:lvl7pPr marL="26431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7pPr>
      <a:lvl8pPr marL="31003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8pPr>
      <a:lvl9pPr marL="35575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33.emf"/><Relationship Id="rId4" Type="http://schemas.openxmlformats.org/officeDocument/2006/relationships/oleObject" Target="../embeddings/oleObject24.bin"/></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34.emf"/><Relationship Id="rId4" Type="http://schemas.openxmlformats.org/officeDocument/2006/relationships/oleObject" Target="../embeddings/oleObject25.bin"/></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35.emf"/><Relationship Id="rId4" Type="http://schemas.openxmlformats.org/officeDocument/2006/relationships/oleObject" Target="../embeddings/oleObject26.bin"/></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10.xml"/><Relationship Id="rId7" Type="http://schemas.openxmlformats.org/officeDocument/2006/relationships/image" Target="../media/image37.e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28.bin"/><Relationship Id="rId5" Type="http://schemas.openxmlformats.org/officeDocument/2006/relationships/image" Target="../media/image36.emf"/><Relationship Id="rId4" Type="http://schemas.openxmlformats.org/officeDocument/2006/relationships/oleObject" Target="../embeddings/oleObject27.bin"/></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image" Target="../media/image38.emf"/><Relationship Id="rId4" Type="http://schemas.openxmlformats.org/officeDocument/2006/relationships/oleObject" Target="../embeddings/oleObject29.bin"/></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image" Target="../media/image39.emf"/><Relationship Id="rId4" Type="http://schemas.openxmlformats.org/officeDocument/2006/relationships/oleObject" Target="../embeddings/oleObject30.bin"/></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40.emf"/><Relationship Id="rId4" Type="http://schemas.openxmlformats.org/officeDocument/2006/relationships/oleObject" Target="../embeddings/oleObject31.bin"/></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2.xml"/><Relationship Id="rId1" Type="http://schemas.openxmlformats.org/officeDocument/2006/relationships/vmlDrawing" Target="../drawings/vmlDrawing35.vml"/><Relationship Id="rId5" Type="http://schemas.openxmlformats.org/officeDocument/2006/relationships/image" Target="../media/image41.emf"/><Relationship Id="rId4" Type="http://schemas.openxmlformats.org/officeDocument/2006/relationships/oleObject" Target="../embeddings/oleObject3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image" Target="../media/image42.emf"/><Relationship Id="rId4" Type="http://schemas.openxmlformats.org/officeDocument/2006/relationships/oleObject" Target="../embeddings/oleObject33.bin"/></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image" Target="../media/image43.emf"/><Relationship Id="rId4" Type="http://schemas.openxmlformats.org/officeDocument/2006/relationships/oleObject" Target="../embeddings/oleObject34.bin"/></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2.xml"/><Relationship Id="rId1" Type="http://schemas.openxmlformats.org/officeDocument/2006/relationships/vmlDrawing" Target="../drawings/vmlDrawing38.vml"/><Relationship Id="rId5" Type="http://schemas.openxmlformats.org/officeDocument/2006/relationships/image" Target="../media/image44.emf"/><Relationship Id="rId4" Type="http://schemas.openxmlformats.org/officeDocument/2006/relationships/oleObject" Target="../embeddings/oleObject35.bin"/></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24.xml"/><Relationship Id="rId7" Type="http://schemas.openxmlformats.org/officeDocument/2006/relationships/image" Target="../media/image46.e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oleObject" Target="../embeddings/oleObject36.bin"/><Relationship Id="rId5" Type="http://schemas.openxmlformats.org/officeDocument/2006/relationships/image" Target="../media/image45.emf"/><Relationship Id="rId4" Type="http://schemas.openxmlformats.org/officeDocument/2006/relationships/oleObject" Target="../embeddings/Microsoft_Visio_Drawing5.vsd"/></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Relational_databas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youtube.com/watch?v=1BYt3wmkgXE"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hyperlink" Target="http://www.youtube.com/watch?v=r0x8ZMyPoj4&amp;NR=1" TargetMode="External"/><Relationship Id="rId4" Type="http://schemas.openxmlformats.org/officeDocument/2006/relationships/hyperlink" Target="http://www.youtube.com/watch?v=55TpWp4TmMw&amp;NR=1"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Microsoft_Visio_Drawing1.vsd"/></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oleObject" Target="../embeddings/oleObject4.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9.emf"/><Relationship Id="rId4" Type="http://schemas.openxmlformats.org/officeDocument/2006/relationships/oleObject" Target="../embeddings/oleObject5.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0.emf"/><Relationship Id="rId4" Type="http://schemas.openxmlformats.org/officeDocument/2006/relationships/oleObject" Target="../embeddings/oleObject6.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1.emf"/><Relationship Id="rId4" Type="http://schemas.openxmlformats.org/officeDocument/2006/relationships/oleObject" Target="../embeddings/Microsoft_Visio_Drawing2.vsd"/></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2.emf"/><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4.emf"/><Relationship Id="rId4" Type="http://schemas.openxmlformats.org/officeDocument/2006/relationships/oleObject" Target="../embeddings/oleObject8.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5.emf"/><Relationship Id="rId4" Type="http://schemas.openxmlformats.org/officeDocument/2006/relationships/oleObject" Target="../embeddings/oleObject9.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7.emf"/><Relationship Id="rId4" Type="http://schemas.openxmlformats.org/officeDocument/2006/relationships/oleObject" Target="../embeddings/oleObject10.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8.emf"/><Relationship Id="rId4" Type="http://schemas.openxmlformats.org/officeDocument/2006/relationships/oleObject" Target="../embeddings/oleObject11.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9.emf"/><Relationship Id="rId4" Type="http://schemas.openxmlformats.org/officeDocument/2006/relationships/oleObject" Target="../embeddings/Microsoft_Visio_Drawing3.vsd"/></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0.emf"/><Relationship Id="rId4" Type="http://schemas.openxmlformats.org/officeDocument/2006/relationships/oleObject" Target="../embeddings/oleObject12.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1.emf"/><Relationship Id="rId4" Type="http://schemas.openxmlformats.org/officeDocument/2006/relationships/oleObject" Target="../embeddings/Microsoft_Visio_Drawing4.vsd"/></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2.emf"/><Relationship Id="rId4" Type="http://schemas.openxmlformats.org/officeDocument/2006/relationships/oleObject" Target="../embeddings/oleObject13.bin"/></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23.emf"/><Relationship Id="rId4" Type="http://schemas.openxmlformats.org/officeDocument/2006/relationships/oleObject" Target="../embeddings/oleObject14.bin"/></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4.emf"/><Relationship Id="rId4"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5.emf"/><Relationship Id="rId4" Type="http://schemas.openxmlformats.org/officeDocument/2006/relationships/oleObject" Target="../embeddings/oleObject16.bin"/></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26.emf"/><Relationship Id="rId4" Type="http://schemas.openxmlformats.org/officeDocument/2006/relationships/oleObject" Target="../embeddings/oleObject17.bin"/></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27.emf"/><Relationship Id="rId4" Type="http://schemas.openxmlformats.org/officeDocument/2006/relationships/oleObject" Target="../embeddings/oleObject18.bin"/></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28.emf"/><Relationship Id="rId4" Type="http://schemas.openxmlformats.org/officeDocument/2006/relationships/oleObject" Target="../embeddings/oleObject19.bin"/></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29.emf"/><Relationship Id="rId4" Type="http://schemas.openxmlformats.org/officeDocument/2006/relationships/oleObject" Target="../embeddings/oleObject20.bin"/></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30.emf"/><Relationship Id="rId4" Type="http://schemas.openxmlformats.org/officeDocument/2006/relationships/oleObject" Target="../embeddings/oleObject21.bin"/></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31.emf"/><Relationship Id="rId4" Type="http://schemas.openxmlformats.org/officeDocument/2006/relationships/oleObject" Target="../embeddings/oleObject22.bin"/></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32.emf"/><Relationship Id="rId4" Type="http://schemas.openxmlformats.org/officeDocument/2006/relationships/oleObject" Target="../embeddings/oleObject23.bin"/></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p:txBody>
          <a:bodyPr/>
          <a:lstStyle/>
          <a:p>
            <a:r>
              <a:rPr lang="en-US" dirty="0" smtClean="0"/>
              <a:t>Unit 3</a:t>
            </a:r>
            <a:br>
              <a:rPr lang="en-US" dirty="0" smtClean="0"/>
            </a:br>
            <a:r>
              <a:rPr lang="en-US" dirty="0" smtClean="0"/>
              <a:t>The Relational Model </a:t>
            </a:r>
            <a:br>
              <a:rPr lang="en-US" dirty="0" smtClean="0"/>
            </a:br>
            <a:r>
              <a:rPr lang="en-US" dirty="0" smtClean="0"/>
              <a:t>And From ER Diagram To Relational Database</a:t>
            </a:r>
          </a:p>
        </p:txBody>
      </p:sp>
      <p:sp>
        <p:nvSpPr>
          <p:cNvPr id="40963" name="Rectangle 3"/>
          <p:cNvSpPr>
            <a:spLocks noGrp="1" noChangeArrowheads="1"/>
          </p:cNvSpPr>
          <p:nvPr>
            <p:ph type="subTitle" idx="1"/>
          </p:nvPr>
        </p:nvSpPr>
        <p:spPr/>
        <p:txBody>
          <a:bodyPr/>
          <a:lstStyle/>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mtClean="0"/>
              <a:t>Relations</a:t>
            </a:r>
          </a:p>
        </p:txBody>
      </p:sp>
      <p:sp>
        <p:nvSpPr>
          <p:cNvPr id="50179" name="Rectangle 3"/>
          <p:cNvSpPr>
            <a:spLocks noGrp="1" noChangeArrowheads="1"/>
          </p:cNvSpPr>
          <p:nvPr>
            <p:ph type="body" idx="1"/>
          </p:nvPr>
        </p:nvSpPr>
        <p:spPr/>
        <p:txBody>
          <a:bodyPr/>
          <a:lstStyle/>
          <a:p>
            <a:r>
              <a:rPr lang="en-US" smtClean="0"/>
              <a:t>Since </a:t>
            </a:r>
            <a:r>
              <a:rPr lang="en-US" b="1" i="1" smtClean="0">
                <a:solidFill>
                  <a:srgbClr val="FC0128"/>
                </a:solidFill>
              </a:rPr>
              <a:t>the positions</a:t>
            </a:r>
            <a:r>
              <a:rPr lang="en-US" b="1" smtClean="0"/>
              <a:t> </a:t>
            </a:r>
            <a:r>
              <a:rPr lang="en-US" smtClean="0"/>
              <a:t>in the tuple (1</a:t>
            </a:r>
            <a:r>
              <a:rPr lang="en-US" baseline="30000" smtClean="0"/>
              <a:t>st</a:t>
            </a:r>
            <a:r>
              <a:rPr lang="en-US" smtClean="0"/>
              <a:t>, 2</a:t>
            </a:r>
            <a:r>
              <a:rPr lang="en-US" baseline="30000" smtClean="0"/>
              <a:t>nd</a:t>
            </a:r>
            <a:r>
              <a:rPr lang="en-US" smtClean="0"/>
              <a:t>, etc.) are labeled with the column headings, </a:t>
            </a:r>
            <a:r>
              <a:rPr lang="en-US" b="1" i="1" smtClean="0">
                <a:solidFill>
                  <a:srgbClr val="FC0128"/>
                </a:solidFill>
              </a:rPr>
              <a:t>the following two relations are equal</a:t>
            </a:r>
            <a:r>
              <a:rPr lang="en-US" b="1" smtClean="0"/>
              <a:t> </a:t>
            </a:r>
            <a:r>
              <a:rPr lang="en-US" smtClean="0"/>
              <a:t>(are really one relation written in two different ways)</a:t>
            </a:r>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p:txBody>
      </p:sp>
      <p:graphicFrame>
        <p:nvGraphicFramePr>
          <p:cNvPr id="64" name="Content Placeholder 3"/>
          <p:cNvGraphicFramePr>
            <a:graphicFrameLocks/>
          </p:cNvGraphicFramePr>
          <p:nvPr/>
        </p:nvGraphicFramePr>
        <p:xfrm>
          <a:off x="1447800" y="3733800"/>
          <a:ext cx="2844801" cy="1483360"/>
        </p:xfrm>
        <a:graphic>
          <a:graphicData uri="http://schemas.openxmlformats.org/drawingml/2006/table">
            <a:tbl>
              <a:tblPr firstRow="1" bandCol="1">
                <a:tableStyleId>{21E4AEA4-8DFA-4A89-87EB-49C32662AFE0}</a:tableStyleId>
              </a:tblPr>
              <a:tblGrid>
                <a:gridCol w="948267"/>
                <a:gridCol w="948267"/>
                <a:gridCol w="948267"/>
              </a:tblGrid>
              <a:tr h="370840">
                <a:tc>
                  <a:txBody>
                    <a:bodyPr/>
                    <a:lstStyle/>
                    <a:p>
                      <a:pPr algn="ctr"/>
                      <a:r>
                        <a:rPr lang="en-US" dirty="0" smtClean="0"/>
                        <a:t>S</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r>
                        <a:rPr lang="en-US" dirty="0" smtClean="0"/>
                        <a:t>a</a:t>
                      </a:r>
                      <a:endParaRPr lang="en-US" dirty="0"/>
                    </a:p>
                  </a:txBody>
                  <a:tcPr/>
                </a:tc>
                <a:tc>
                  <a:txBody>
                    <a:bodyPr/>
                    <a:lstStyle/>
                    <a:p>
                      <a:pPr algn="r"/>
                      <a:r>
                        <a:rPr lang="en-US" dirty="0" smtClean="0"/>
                        <a:t>2</a:t>
                      </a:r>
                      <a:endParaRPr lang="en-US" dirty="0"/>
                    </a:p>
                  </a:txBody>
                  <a:tcPr/>
                </a:tc>
              </a:tr>
              <a:tr h="370840">
                <a:tc>
                  <a:txBody>
                    <a:bodyPr/>
                    <a:lstStyle/>
                    <a:p>
                      <a:endParaRPr lang="en-US" dirty="0"/>
                    </a:p>
                  </a:txBody>
                  <a:tcPr>
                    <a:solidFill>
                      <a:schemeClr val="bg1"/>
                    </a:solidFill>
                  </a:tcPr>
                </a:tc>
                <a:tc>
                  <a:txBody>
                    <a:bodyPr/>
                    <a:lstStyle/>
                    <a:p>
                      <a:r>
                        <a:rPr lang="en-US" dirty="0" smtClean="0"/>
                        <a:t>a</a:t>
                      </a:r>
                      <a:endParaRPr lang="en-US" dirty="0"/>
                    </a:p>
                  </a:txBody>
                  <a:tcPr/>
                </a:tc>
                <a:tc>
                  <a:txBody>
                    <a:bodyPr/>
                    <a:lstStyle/>
                    <a:p>
                      <a:pPr algn="r"/>
                      <a:r>
                        <a:rPr lang="en-US" dirty="0" smtClean="0"/>
                        <a:t>56</a:t>
                      </a:r>
                      <a:endParaRPr lang="en-US" dirty="0"/>
                    </a:p>
                  </a:txBody>
                  <a:tcPr/>
                </a:tc>
              </a:tr>
              <a:tr h="370840">
                <a:tc>
                  <a:txBody>
                    <a:bodyPr/>
                    <a:lstStyle/>
                    <a:p>
                      <a:endParaRPr lang="en-US" dirty="0"/>
                    </a:p>
                  </a:txBody>
                  <a:tcPr>
                    <a:solidFill>
                      <a:schemeClr val="bg1"/>
                    </a:solidFill>
                  </a:tcPr>
                </a:tc>
                <a:tc>
                  <a:txBody>
                    <a:bodyPr/>
                    <a:lstStyle/>
                    <a:p>
                      <a:r>
                        <a:rPr lang="en-US" dirty="0" smtClean="0"/>
                        <a:t>b</a:t>
                      </a:r>
                      <a:endParaRPr lang="en-US" dirty="0"/>
                    </a:p>
                  </a:txBody>
                  <a:tcPr/>
                </a:tc>
                <a:tc>
                  <a:txBody>
                    <a:bodyPr/>
                    <a:lstStyle/>
                    <a:p>
                      <a:pPr algn="r"/>
                      <a:r>
                        <a:rPr lang="en-US" dirty="0" smtClean="0"/>
                        <a:t>2</a:t>
                      </a:r>
                      <a:endParaRPr lang="en-US" dirty="0"/>
                    </a:p>
                  </a:txBody>
                  <a:tcPr/>
                </a:tc>
              </a:tr>
            </a:tbl>
          </a:graphicData>
        </a:graphic>
      </p:graphicFrame>
      <p:graphicFrame>
        <p:nvGraphicFramePr>
          <p:cNvPr id="65" name="Content Placeholder 3"/>
          <p:cNvGraphicFramePr>
            <a:graphicFrameLocks/>
          </p:cNvGraphicFramePr>
          <p:nvPr/>
        </p:nvGraphicFramePr>
        <p:xfrm>
          <a:off x="5562600" y="3733800"/>
          <a:ext cx="2844801" cy="2595880"/>
        </p:xfrm>
        <a:graphic>
          <a:graphicData uri="http://schemas.openxmlformats.org/drawingml/2006/table">
            <a:tbl>
              <a:tblPr firstRow="1" bandCol="1">
                <a:tableStyleId>{21E4AEA4-8DFA-4A89-87EB-49C32662AFE0}</a:tableStyleId>
              </a:tblPr>
              <a:tblGrid>
                <a:gridCol w="948267"/>
                <a:gridCol w="948267"/>
                <a:gridCol w="948267"/>
              </a:tblGrid>
              <a:tr h="370840">
                <a:tc>
                  <a:txBody>
                    <a:bodyPr/>
                    <a:lstStyle/>
                    <a:p>
                      <a:pPr algn="ctr"/>
                      <a:r>
                        <a:rPr lang="en-US" dirty="0" smtClean="0"/>
                        <a:t>S</a:t>
                      </a:r>
                      <a:endParaRPr lang="en-US" dirty="0"/>
                    </a:p>
                  </a:txBody>
                  <a:tcPr/>
                </a:tc>
                <a:tc>
                  <a:txBody>
                    <a:bodyPr/>
                    <a:lstStyle/>
                    <a:p>
                      <a:pPr algn="ctr"/>
                      <a:r>
                        <a:rPr lang="en-US" dirty="0" smtClean="0"/>
                        <a:t>B</a:t>
                      </a:r>
                      <a:endParaRPr lang="en-US" dirty="0"/>
                    </a:p>
                  </a:txBody>
                  <a:tcPr/>
                </a:tc>
                <a:tc>
                  <a:txBody>
                    <a:bodyPr/>
                    <a:lstStyle/>
                    <a:p>
                      <a:pPr algn="ctr"/>
                      <a:r>
                        <a:rPr lang="en-US" dirty="0" smtClean="0"/>
                        <a:t>A</a:t>
                      </a:r>
                      <a:endParaRPr lang="en-US" dirty="0"/>
                    </a:p>
                  </a:txBody>
                  <a:tcPr/>
                </a:tc>
              </a:tr>
              <a:tr h="370840">
                <a:tc>
                  <a:txBody>
                    <a:bodyPr/>
                    <a:lstStyle/>
                    <a:p>
                      <a:endParaRPr lang="en-US" dirty="0"/>
                    </a:p>
                  </a:txBody>
                  <a:tcPr>
                    <a:solidFill>
                      <a:schemeClr val="bg1"/>
                    </a:solidFill>
                  </a:tcPr>
                </a:tc>
                <a:tc>
                  <a:txBody>
                    <a:bodyPr/>
                    <a:lstStyle/>
                    <a:p>
                      <a:pPr algn="r"/>
                      <a:r>
                        <a:rPr lang="en-US" dirty="0" smtClean="0"/>
                        <a:t>56</a:t>
                      </a:r>
                      <a:endParaRPr lang="en-US" dirty="0"/>
                    </a:p>
                  </a:txBody>
                  <a:tcPr/>
                </a:tc>
                <a:tc>
                  <a:txBody>
                    <a:bodyPr/>
                    <a:lstStyle/>
                    <a:p>
                      <a:r>
                        <a:rPr lang="en-US" dirty="0" smtClean="0"/>
                        <a:t>a</a:t>
                      </a:r>
                      <a:endParaRPr lang="en-US" dirty="0"/>
                    </a:p>
                  </a:txBody>
                  <a:tcPr/>
                </a:tc>
              </a:tr>
              <a:tr h="370840">
                <a:tc>
                  <a:txBody>
                    <a:bodyPr/>
                    <a:lstStyle/>
                    <a:p>
                      <a:endParaRPr lang="en-US" dirty="0"/>
                    </a:p>
                  </a:txBody>
                  <a:tcPr>
                    <a:solidFill>
                      <a:schemeClr val="bg1"/>
                    </a:solidFill>
                  </a:tcPr>
                </a:tc>
                <a:tc>
                  <a:txBody>
                    <a:bodyPr/>
                    <a:lstStyle/>
                    <a:p>
                      <a:pPr algn="r"/>
                      <a:r>
                        <a:rPr lang="en-US" dirty="0" smtClean="0"/>
                        <a:t>2</a:t>
                      </a:r>
                      <a:endParaRPr lang="en-US" dirty="0"/>
                    </a:p>
                  </a:txBody>
                  <a:tcPr/>
                </a:tc>
                <a:tc>
                  <a:txBody>
                    <a:bodyPr/>
                    <a:lstStyle/>
                    <a:p>
                      <a:r>
                        <a:rPr lang="en-US" dirty="0" smtClean="0"/>
                        <a:t>a</a:t>
                      </a:r>
                      <a:endParaRPr lang="en-US" dirty="0"/>
                    </a:p>
                  </a:txBody>
                  <a:tcPr/>
                </a:tc>
              </a:tr>
              <a:tr h="370840">
                <a:tc>
                  <a:txBody>
                    <a:bodyPr/>
                    <a:lstStyle/>
                    <a:p>
                      <a:endParaRPr lang="en-US" dirty="0"/>
                    </a:p>
                  </a:txBody>
                  <a:tcPr>
                    <a:solidFill>
                      <a:schemeClr val="bg1"/>
                    </a:solidFill>
                  </a:tcPr>
                </a:tc>
                <a:tc>
                  <a:txBody>
                    <a:bodyPr/>
                    <a:lstStyle/>
                    <a:p>
                      <a:pPr algn="r"/>
                      <a:r>
                        <a:rPr lang="en-US" dirty="0" smtClean="0"/>
                        <a:t>2</a:t>
                      </a:r>
                      <a:endParaRPr lang="en-US" dirty="0"/>
                    </a:p>
                  </a:txBody>
                  <a:tcPr/>
                </a:tc>
                <a:tc>
                  <a:txBody>
                    <a:bodyPr/>
                    <a:lstStyle/>
                    <a:p>
                      <a:r>
                        <a:rPr lang="en-US" dirty="0" smtClean="0"/>
                        <a:t>b</a:t>
                      </a:r>
                      <a:endParaRPr lang="en-US" dirty="0"/>
                    </a:p>
                  </a:txBody>
                  <a:tcPr/>
                </a:tc>
              </a:tr>
              <a:tr h="370840">
                <a:tc>
                  <a:txBody>
                    <a:bodyPr/>
                    <a:lstStyle/>
                    <a:p>
                      <a:endParaRPr lang="en-US" dirty="0"/>
                    </a:p>
                  </a:txBody>
                  <a:tcPr>
                    <a:solidFill>
                      <a:schemeClr val="bg1"/>
                    </a:solidFill>
                  </a:tcPr>
                </a:tc>
                <a:tc>
                  <a:txBody>
                    <a:bodyPr/>
                    <a:lstStyle/>
                    <a:p>
                      <a:pPr algn="r"/>
                      <a:r>
                        <a:rPr lang="en-US" dirty="0" smtClean="0"/>
                        <a:t>56</a:t>
                      </a:r>
                      <a:endParaRPr lang="en-US" dirty="0"/>
                    </a:p>
                  </a:txBody>
                  <a:tcPr/>
                </a:tc>
                <a:tc>
                  <a:txBody>
                    <a:bodyPr/>
                    <a:lstStyle/>
                    <a:p>
                      <a:r>
                        <a:rPr lang="en-US" dirty="0" smtClean="0"/>
                        <a:t>a</a:t>
                      </a:r>
                      <a:endParaRPr lang="en-US" dirty="0"/>
                    </a:p>
                  </a:txBody>
                  <a:tcPr/>
                </a:tc>
              </a:tr>
              <a:tr h="370840">
                <a:tc>
                  <a:txBody>
                    <a:bodyPr/>
                    <a:lstStyle/>
                    <a:p>
                      <a:endParaRPr lang="en-US" dirty="0"/>
                    </a:p>
                  </a:txBody>
                  <a:tcPr>
                    <a:solidFill>
                      <a:schemeClr val="bg1"/>
                    </a:solidFill>
                  </a:tcPr>
                </a:tc>
                <a:tc>
                  <a:txBody>
                    <a:bodyPr/>
                    <a:lstStyle/>
                    <a:p>
                      <a:pPr algn="r"/>
                      <a:r>
                        <a:rPr lang="en-US" dirty="0" smtClean="0"/>
                        <a:t>2</a:t>
                      </a:r>
                      <a:endParaRPr lang="en-US" dirty="0"/>
                    </a:p>
                  </a:txBody>
                  <a:tcPr/>
                </a:tc>
                <a:tc>
                  <a:txBody>
                    <a:bodyPr/>
                    <a:lstStyle/>
                    <a:p>
                      <a:r>
                        <a:rPr lang="en-US" dirty="0" smtClean="0"/>
                        <a:t>a</a:t>
                      </a:r>
                      <a:endParaRPr lang="en-US" dirty="0"/>
                    </a:p>
                  </a:txBody>
                  <a:tcPr/>
                </a:tc>
              </a:tr>
              <a:tr h="370840">
                <a:tc>
                  <a:txBody>
                    <a:bodyPr/>
                    <a:lstStyle/>
                    <a:p>
                      <a:endParaRPr lang="en-US" dirty="0"/>
                    </a:p>
                  </a:txBody>
                  <a:tcPr>
                    <a:solidFill>
                      <a:schemeClr val="bg1"/>
                    </a:solidFill>
                  </a:tcPr>
                </a:tc>
                <a:tc>
                  <a:txBody>
                    <a:bodyPr/>
                    <a:lstStyle/>
                    <a:p>
                      <a:pPr algn="r"/>
                      <a:r>
                        <a:rPr lang="en-US" dirty="0" smtClean="0"/>
                        <a:t>56</a:t>
                      </a:r>
                      <a:endParaRPr lang="en-US" dirty="0"/>
                    </a:p>
                  </a:txBody>
                  <a:tcPr/>
                </a:tc>
                <a:tc>
                  <a:txBody>
                    <a:bodyPr/>
                    <a:lstStyle/>
                    <a:p>
                      <a:r>
                        <a:rPr lang="en-US" dirty="0" smtClean="0"/>
                        <a:t>a</a:t>
                      </a:r>
                      <a:endParaRPr lang="en-US" dirty="0"/>
                    </a:p>
                  </a:txBody>
                  <a:tcPr/>
                </a:tc>
              </a:tr>
            </a:tbl>
          </a:graphicData>
        </a:graphic>
      </p:graphicFrame>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r>
              <a:rPr lang="en-US" smtClean="0"/>
              <a:t>Prereq</a:t>
            </a:r>
          </a:p>
        </p:txBody>
      </p:sp>
      <p:sp>
        <p:nvSpPr>
          <p:cNvPr id="107523" name="Content Placeholder 2"/>
          <p:cNvSpPr>
            <a:spLocks noGrp="1"/>
          </p:cNvSpPr>
          <p:nvPr>
            <p:ph idx="1"/>
          </p:nvPr>
        </p:nvSpPr>
        <p:spPr/>
        <p:txBody>
          <a:bodyPr/>
          <a:lstStyle/>
          <a:p>
            <a:r>
              <a:rPr lang="en-US" dirty="0" smtClean="0"/>
              <a:t>This is our first example of a table modeling a recursive relationship, between an entity set and itself</a:t>
            </a:r>
          </a:p>
          <a:p>
            <a:endParaRPr lang="en-US" dirty="0" smtClean="0"/>
          </a:p>
          <a:p>
            <a:r>
              <a:rPr lang="en-US" dirty="0" smtClean="0"/>
              <a:t>We decide to name the table </a:t>
            </a:r>
            <a:r>
              <a:rPr lang="en-US" dirty="0" err="1" smtClean="0"/>
              <a:t>Prereq</a:t>
            </a:r>
            <a:r>
              <a:rPr lang="en-US" dirty="0" smtClean="0"/>
              <a:t>, as this is shorter than Prerequisite</a:t>
            </a:r>
          </a:p>
          <a:p>
            <a:endParaRPr lang="en-US" dirty="0" smtClean="0"/>
          </a:p>
          <a:p>
            <a:r>
              <a:rPr lang="en-US" dirty="0" smtClean="0"/>
              <a:t>Note that it is perfectly clear and acceptable to refer here to C# by new names: First and Second</a:t>
            </a:r>
          </a:p>
          <a:p>
            <a:pPr lvl="1"/>
            <a:r>
              <a:rPr lang="en-US" dirty="0" smtClean="0"/>
              <a:t>Similarly, to using ChildName in the Child table</a:t>
            </a:r>
          </a:p>
          <a:p>
            <a:pPr lvl="1"/>
            <a:endParaRPr lang="en-US" dirty="0" smtClean="0"/>
          </a:p>
          <a:p>
            <a:r>
              <a:rPr lang="en-US" dirty="0" smtClean="0"/>
              <a:t>We should add some constraint to indicate that this (directed graph) should be </a:t>
            </a:r>
            <a:r>
              <a:rPr lang="en-US" dirty="0" smtClean="0"/>
              <a:t>acyclic (but as annotations)</a:t>
            </a:r>
            <a:endParaRPr lang="en-US" dirty="0" smtClean="0"/>
          </a:p>
          <a:p>
            <a:pPr lvl="1"/>
            <a:r>
              <a:rPr lang="en-US" dirty="0" smtClean="0"/>
              <a:t>Maybe other conditions, based on numbering conventions specifying course levels</a:t>
            </a:r>
          </a:p>
          <a:p>
            <a:endParaRPr lang="en-US" dirty="0"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r>
              <a:rPr lang="en-US" smtClean="0"/>
              <a:t>Prereq</a:t>
            </a:r>
          </a:p>
        </p:txBody>
      </p:sp>
      <p:sp>
        <p:nvSpPr>
          <p:cNvPr id="27652" name="Content Placeholder 2"/>
          <p:cNvSpPr>
            <a:spLocks noGrp="1"/>
          </p:cNvSpPr>
          <p:nvPr>
            <p:ph idx="1"/>
          </p:nvPr>
        </p:nvSpPr>
        <p:spPr/>
        <p:txBody>
          <a:bodyPr/>
          <a:lstStyle/>
          <a:p>
            <a:endParaRPr lang="en-US" smtClean="0"/>
          </a:p>
        </p:txBody>
      </p:sp>
      <p:graphicFrame>
        <p:nvGraphicFramePr>
          <p:cNvPr id="27650" name="Object 5"/>
          <p:cNvGraphicFramePr>
            <a:graphicFrameLocks noChangeAspect="1"/>
          </p:cNvGraphicFramePr>
          <p:nvPr/>
        </p:nvGraphicFramePr>
        <p:xfrm>
          <a:off x="1066800" y="1295400"/>
          <a:ext cx="7862888" cy="5672138"/>
        </p:xfrm>
        <a:graphic>
          <a:graphicData uri="http://schemas.openxmlformats.org/presentationml/2006/ole">
            <mc:AlternateContent xmlns:mc="http://schemas.openxmlformats.org/markup-compatibility/2006">
              <mc:Choice xmlns:v="urn:schemas-microsoft-com:vml" Requires="v">
                <p:oleObj spid="_x0000_s27728" name="Visio" r:id="rId4" imgW="7862649" imgH="5671376" progId="Visio.Drawing.11">
                  <p:embed/>
                </p:oleObj>
              </mc:Choice>
              <mc:Fallback>
                <p:oleObj name="Visio" r:id="rId4" imgW="7862649" imgH="5671376"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295400"/>
                        <a:ext cx="7862888" cy="567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smtClean="0"/>
              <a:t>Book</a:t>
            </a:r>
          </a:p>
        </p:txBody>
      </p:sp>
      <p:sp>
        <p:nvSpPr>
          <p:cNvPr id="108547" name="Rectangle 3"/>
          <p:cNvSpPr>
            <a:spLocks noGrp="1" noChangeArrowheads="1"/>
          </p:cNvSpPr>
          <p:nvPr>
            <p:ph type="body" idx="1"/>
          </p:nvPr>
        </p:nvSpPr>
        <p:spPr/>
        <p:txBody>
          <a:bodyPr/>
          <a:lstStyle/>
          <a:p>
            <a:r>
              <a:rPr lang="en-US" smtClean="0"/>
              <a:t>Define Table Book (</a:t>
            </a:r>
            <a:br>
              <a:rPr lang="en-US" smtClean="0"/>
            </a:br>
            <a:r>
              <a:rPr lang="en-US" smtClean="0"/>
              <a:t>Author NOT NULL,</a:t>
            </a:r>
            <a:br>
              <a:rPr lang="en-US" smtClean="0"/>
            </a:br>
            <a:r>
              <a:rPr lang="en-US" smtClean="0"/>
              <a:t>Title NOT NULL, </a:t>
            </a:r>
            <a:br>
              <a:rPr lang="en-US" smtClean="0"/>
            </a:br>
            <a:r>
              <a:rPr lang="en-US" smtClean="0"/>
              <a:t>Primary Key (Author,Title) );</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noGrp="1"/>
          </p:cNvSpPr>
          <p:nvPr>
            <p:ph type="title"/>
          </p:nvPr>
        </p:nvSpPr>
        <p:spPr/>
        <p:txBody>
          <a:bodyPr/>
          <a:lstStyle/>
          <a:p>
            <a:r>
              <a:rPr lang="en-US" smtClean="0"/>
              <a:t>Book</a:t>
            </a:r>
          </a:p>
        </p:txBody>
      </p:sp>
      <p:sp>
        <p:nvSpPr>
          <p:cNvPr id="28676" name="Content Placeholder 2"/>
          <p:cNvSpPr>
            <a:spLocks noGrp="1"/>
          </p:cNvSpPr>
          <p:nvPr>
            <p:ph idx="1"/>
          </p:nvPr>
        </p:nvSpPr>
        <p:spPr/>
        <p:txBody>
          <a:bodyPr/>
          <a:lstStyle/>
          <a:p>
            <a:endParaRPr lang="en-US" smtClean="0"/>
          </a:p>
        </p:txBody>
      </p:sp>
      <p:graphicFrame>
        <p:nvGraphicFramePr>
          <p:cNvPr id="28674" name="Object 5"/>
          <p:cNvGraphicFramePr>
            <a:graphicFrameLocks noChangeAspect="1"/>
          </p:cNvGraphicFramePr>
          <p:nvPr/>
        </p:nvGraphicFramePr>
        <p:xfrm>
          <a:off x="990600" y="1295400"/>
          <a:ext cx="7862888" cy="5672138"/>
        </p:xfrm>
        <a:graphic>
          <a:graphicData uri="http://schemas.openxmlformats.org/presentationml/2006/ole">
            <mc:AlternateContent xmlns:mc="http://schemas.openxmlformats.org/markup-compatibility/2006">
              <mc:Choice xmlns:v="urn:schemas-microsoft-com:vml" Requires="v">
                <p:oleObj spid="_x0000_s28752" name="Visio" r:id="rId4" imgW="7862649" imgH="5671376" progId="Visio.Drawing.11">
                  <p:embed/>
                </p:oleObj>
              </mc:Choice>
              <mc:Fallback>
                <p:oleObj name="Visio" r:id="rId4" imgW="7862649" imgH="5671376"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295400"/>
                        <a:ext cx="7862888" cy="567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smtClean="0"/>
              <a:t>Required</a:t>
            </a:r>
          </a:p>
        </p:txBody>
      </p:sp>
      <p:sp>
        <p:nvSpPr>
          <p:cNvPr id="109571" name="Rectangle 3"/>
          <p:cNvSpPr>
            <a:spLocks noGrp="1" noChangeArrowheads="1"/>
          </p:cNvSpPr>
          <p:nvPr>
            <p:ph type="body" idx="1"/>
          </p:nvPr>
        </p:nvSpPr>
        <p:spPr/>
        <p:txBody>
          <a:bodyPr/>
          <a:lstStyle/>
          <a:p>
            <a:r>
              <a:rPr lang="en-US" smtClean="0"/>
              <a:t>Define Table Required (</a:t>
            </a:r>
            <a:br>
              <a:rPr lang="en-US" smtClean="0"/>
            </a:br>
            <a:r>
              <a:rPr lang="en-US" smtClean="0"/>
              <a:t>ID# NOT NULL,</a:t>
            </a:r>
            <a:br>
              <a:rPr lang="en-US" smtClean="0"/>
            </a:br>
            <a:r>
              <a:rPr lang="en-US" smtClean="0"/>
              <a:t>C# NOT NULL, </a:t>
            </a:r>
            <a:br>
              <a:rPr lang="en-US" smtClean="0"/>
            </a:br>
            <a:r>
              <a:rPr lang="en-US" smtClean="0"/>
              <a:t>Author NOT NULL, </a:t>
            </a:r>
            <a:br>
              <a:rPr lang="en-US" smtClean="0"/>
            </a:br>
            <a:r>
              <a:rPr lang="en-US" smtClean="0"/>
              <a:t>Title NOT NULL,</a:t>
            </a:r>
            <a:br>
              <a:rPr lang="en-US" smtClean="0"/>
            </a:br>
            <a:r>
              <a:rPr lang="en-US" smtClean="0"/>
              <a:t>Primary Key (ID#,C#,Author,Title),</a:t>
            </a:r>
            <a:br>
              <a:rPr lang="en-US" smtClean="0"/>
            </a:br>
            <a:r>
              <a:rPr lang="en-US" smtClean="0"/>
              <a:t>Foreign Key (ID#) References Professor,</a:t>
            </a:r>
            <a:br>
              <a:rPr lang="en-US" smtClean="0"/>
            </a:br>
            <a:r>
              <a:rPr lang="en-US" smtClean="0"/>
              <a:t>Foreign Key (C#) References Course, </a:t>
            </a:r>
            <a:br>
              <a:rPr lang="en-US" smtClean="0"/>
            </a:br>
            <a:r>
              <a:rPr lang="en-US" smtClean="0"/>
              <a:t>Foreign Key (Author,Title) References Book );</a:t>
            </a:r>
          </a:p>
          <a:p>
            <a:pPr>
              <a:buFont typeface="Monotype Sorts" pitchFamily="2" charset="2"/>
              <a:buNone/>
            </a:pPr>
            <a:endParaRPr lang="en-US" smtClean="0"/>
          </a:p>
          <a:p>
            <a:r>
              <a:rPr lang="en-US" smtClean="0"/>
              <a:t>Why is it </a:t>
            </a:r>
            <a:r>
              <a:rPr lang="en-US" b="1" i="1" smtClean="0">
                <a:solidFill>
                  <a:srgbClr val="FF0000"/>
                </a:solidFill>
              </a:rPr>
              <a:t>bad</a:t>
            </a:r>
            <a:r>
              <a:rPr lang="en-US" smtClean="0"/>
              <a:t> to have</a:t>
            </a:r>
          </a:p>
          <a:p>
            <a:pPr>
              <a:buFont typeface="Monotype Sorts" pitchFamily="2" charset="2"/>
              <a:buNone/>
            </a:pPr>
            <a:r>
              <a:rPr lang="en-US" smtClean="0"/>
              <a:t>		Foreign Key (ID#) References Person, </a:t>
            </a:r>
          </a:p>
          <a:p>
            <a:pPr>
              <a:buFont typeface="Monotype Sorts" pitchFamily="2" charset="2"/>
              <a:buNone/>
            </a:pPr>
            <a:r>
              <a:rPr lang="en-US" smtClean="0"/>
              <a:t>			instead of</a:t>
            </a:r>
          </a:p>
          <a:p>
            <a:pPr>
              <a:buFont typeface="Monotype Sorts" pitchFamily="2" charset="2"/>
              <a:buNone/>
            </a:pPr>
            <a:r>
              <a:rPr lang="en-US" smtClean="0"/>
              <a:t>		Foreign Key (ID#) References Professor?</a:t>
            </a:r>
          </a:p>
          <a:p>
            <a:pPr>
              <a:buFont typeface="Monotype Sorts" pitchFamily="2" charset="2"/>
              <a:buNone/>
            </a:pPr>
            <a:r>
              <a:rPr lang="en-US" smtClean="0"/>
              <a:t>	Because only a Professor can Require a Book</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r>
              <a:rPr lang="en-US" smtClean="0"/>
              <a:t>Required</a:t>
            </a:r>
          </a:p>
        </p:txBody>
      </p:sp>
      <p:sp>
        <p:nvSpPr>
          <p:cNvPr id="110595" name="Content Placeholder 2"/>
          <p:cNvSpPr>
            <a:spLocks noGrp="1"/>
          </p:cNvSpPr>
          <p:nvPr>
            <p:ph idx="1"/>
          </p:nvPr>
        </p:nvSpPr>
        <p:spPr/>
        <p:txBody>
          <a:bodyPr/>
          <a:lstStyle/>
          <a:p>
            <a:r>
              <a:rPr lang="en-US" smtClean="0"/>
              <a:t>This is our first example of a table modeling a relationship that is not binary</a:t>
            </a:r>
          </a:p>
          <a:p>
            <a:r>
              <a:rPr lang="en-US" smtClean="0"/>
              <a:t>Relationship Required was ternary: it involved three entity sets</a:t>
            </a:r>
          </a:p>
          <a:p>
            <a:r>
              <a:rPr lang="en-US" smtClean="0"/>
              <a:t>There is nothing unusual about handling it</a:t>
            </a:r>
          </a:p>
          <a:p>
            <a:r>
              <a:rPr lang="en-US" smtClean="0"/>
              <a:t>We still have as foreign keys the primary keys of the “participating” entities</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itle 1"/>
          <p:cNvSpPr>
            <a:spLocks noGrp="1"/>
          </p:cNvSpPr>
          <p:nvPr>
            <p:ph type="title"/>
          </p:nvPr>
        </p:nvSpPr>
        <p:spPr/>
        <p:txBody>
          <a:bodyPr/>
          <a:lstStyle/>
          <a:p>
            <a:r>
              <a:rPr lang="en-US" smtClean="0"/>
              <a:t>Required</a:t>
            </a:r>
          </a:p>
        </p:txBody>
      </p:sp>
      <p:sp>
        <p:nvSpPr>
          <p:cNvPr id="29700" name="Content Placeholder 2"/>
          <p:cNvSpPr>
            <a:spLocks noGrp="1"/>
          </p:cNvSpPr>
          <p:nvPr>
            <p:ph idx="1"/>
          </p:nvPr>
        </p:nvSpPr>
        <p:spPr/>
        <p:txBody>
          <a:bodyPr/>
          <a:lstStyle/>
          <a:p>
            <a:endParaRPr lang="en-US" smtClean="0"/>
          </a:p>
        </p:txBody>
      </p:sp>
      <p:graphicFrame>
        <p:nvGraphicFramePr>
          <p:cNvPr id="29698" name="Object 5"/>
          <p:cNvGraphicFramePr>
            <a:graphicFrameLocks noChangeAspect="1"/>
          </p:cNvGraphicFramePr>
          <p:nvPr/>
        </p:nvGraphicFramePr>
        <p:xfrm>
          <a:off x="1098550" y="1295400"/>
          <a:ext cx="7862888" cy="5672138"/>
        </p:xfrm>
        <a:graphic>
          <a:graphicData uri="http://schemas.openxmlformats.org/presentationml/2006/ole">
            <mc:AlternateContent xmlns:mc="http://schemas.openxmlformats.org/markup-compatibility/2006">
              <mc:Choice xmlns:v="urn:schemas-microsoft-com:vml" Requires="v">
                <p:oleObj spid="_x0000_s29776" name="Visio" r:id="rId4" imgW="7862807" imgH="5671492" progId="Visio.Drawing.11">
                  <p:embed/>
                </p:oleObj>
              </mc:Choice>
              <mc:Fallback>
                <p:oleObj name="Visio" r:id="rId4" imgW="7862807" imgH="5671492"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8550" y="1295400"/>
                        <a:ext cx="7862888" cy="567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smtClean="0"/>
              <a:t>Section</a:t>
            </a:r>
          </a:p>
        </p:txBody>
      </p:sp>
      <p:sp>
        <p:nvSpPr>
          <p:cNvPr id="111619" name="Rectangle 3"/>
          <p:cNvSpPr>
            <a:spLocks noGrp="1" noChangeArrowheads="1"/>
          </p:cNvSpPr>
          <p:nvPr>
            <p:ph type="body" idx="1"/>
          </p:nvPr>
        </p:nvSpPr>
        <p:spPr/>
        <p:txBody>
          <a:bodyPr/>
          <a:lstStyle/>
          <a:p>
            <a:r>
              <a:rPr lang="en-US" smtClean="0"/>
              <a:t>Define Table Section (</a:t>
            </a:r>
            <a:br>
              <a:rPr lang="en-US" smtClean="0"/>
            </a:br>
            <a:r>
              <a:rPr lang="en-US" smtClean="0"/>
              <a:t>C# NOT NULL,</a:t>
            </a:r>
            <a:br>
              <a:rPr lang="en-US" smtClean="0"/>
            </a:br>
            <a:r>
              <a:rPr lang="en-US" smtClean="0"/>
              <a:t>Year NOT NULL,</a:t>
            </a:r>
            <a:br>
              <a:rPr lang="en-US" smtClean="0"/>
            </a:br>
            <a:r>
              <a:rPr lang="en-US" smtClean="0"/>
              <a:t>Semester NOT NULL,</a:t>
            </a:r>
            <a:br>
              <a:rPr lang="en-US" smtClean="0"/>
            </a:br>
            <a:r>
              <a:rPr lang="en-US" smtClean="0"/>
              <a:t>Sec# NOT NULL, </a:t>
            </a:r>
            <a:br>
              <a:rPr lang="en-US" smtClean="0"/>
            </a:br>
            <a:r>
              <a:rPr lang="en-US" smtClean="0"/>
              <a:t>MaxSize,</a:t>
            </a:r>
            <a:br>
              <a:rPr lang="en-US" smtClean="0"/>
            </a:br>
            <a:r>
              <a:rPr lang="en-US" smtClean="0"/>
              <a:t>Primary Key (C#,Year,Semester,Sec#),</a:t>
            </a:r>
            <a:br>
              <a:rPr lang="en-US" smtClean="0"/>
            </a:br>
            <a:r>
              <a:rPr lang="en-US" smtClean="0"/>
              <a:t>Foreign Key (C#) References Course );</a:t>
            </a:r>
          </a:p>
          <a:p>
            <a:endParaRPr lang="en-US" smtClean="0"/>
          </a:p>
          <a:p>
            <a:endParaRPr lang="en-US" smtClean="0"/>
          </a:p>
          <a:p>
            <a:endParaRPr lang="en-US" smtClean="0"/>
          </a:p>
          <a:p>
            <a:r>
              <a:rPr lang="en-US" smtClean="0"/>
              <a:t>Note on the end of the edge between Course and Section, the Section end, on the Visio drawing how the requirement of having at least one Section is modeled</a:t>
            </a:r>
          </a:p>
          <a:p>
            <a:endParaRPr lang="en-US"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r>
              <a:rPr lang="en-US" smtClean="0"/>
              <a:t>Section</a:t>
            </a:r>
          </a:p>
        </p:txBody>
      </p:sp>
      <p:sp>
        <p:nvSpPr>
          <p:cNvPr id="112643" name="Content Placeholder 2"/>
          <p:cNvSpPr>
            <a:spLocks noGrp="1"/>
          </p:cNvSpPr>
          <p:nvPr>
            <p:ph idx="1"/>
          </p:nvPr>
        </p:nvSpPr>
        <p:spPr/>
        <p:txBody>
          <a:bodyPr/>
          <a:lstStyle/>
          <a:p>
            <a:r>
              <a:rPr lang="en-US" smtClean="0"/>
              <a:t>Section is our first example of a weak entity</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smtClean="0"/>
              <a:t>Offered</a:t>
            </a:r>
          </a:p>
        </p:txBody>
      </p:sp>
      <p:sp>
        <p:nvSpPr>
          <p:cNvPr id="113667" name="Rectangle 3"/>
          <p:cNvSpPr>
            <a:spLocks noGrp="1" noChangeArrowheads="1"/>
          </p:cNvSpPr>
          <p:nvPr>
            <p:ph type="body" idx="1"/>
          </p:nvPr>
        </p:nvSpPr>
        <p:spPr/>
        <p:txBody>
          <a:bodyPr/>
          <a:lstStyle/>
          <a:p>
            <a:r>
              <a:rPr lang="en-US" smtClean="0"/>
              <a:t>We do not define a table for Offered</a:t>
            </a:r>
          </a:p>
          <a:p>
            <a:endParaRPr lang="en-US" smtClean="0"/>
          </a:p>
          <a:p>
            <a:r>
              <a:rPr lang="en-US" smtClean="0"/>
              <a:t>Relationship Offered is implicit in the foreign key constraint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Relations</a:t>
            </a:r>
          </a:p>
        </p:txBody>
      </p:sp>
      <p:sp>
        <p:nvSpPr>
          <p:cNvPr id="51203" name="Rectangle 3"/>
          <p:cNvSpPr>
            <a:spLocks noGrp="1" noChangeArrowheads="1"/>
          </p:cNvSpPr>
          <p:nvPr>
            <p:ph type="body" idx="1"/>
          </p:nvPr>
        </p:nvSpPr>
        <p:spPr/>
        <p:txBody>
          <a:bodyPr/>
          <a:lstStyle/>
          <a:p>
            <a:pPr>
              <a:lnSpc>
                <a:spcPct val="80000"/>
              </a:lnSpc>
            </a:pPr>
            <a:r>
              <a:rPr lang="en-US" smtClean="0"/>
              <a:t>To specify relations, it is enough to do what we have done above</a:t>
            </a:r>
          </a:p>
          <a:p>
            <a:pPr>
              <a:lnSpc>
                <a:spcPct val="80000"/>
              </a:lnSpc>
            </a:pPr>
            <a:r>
              <a:rPr lang="en-US" smtClean="0"/>
              <a:t>As long as we understand what are the domains for the columns, the following are formally fully specified relations (recall Unit 1)</a:t>
            </a:r>
          </a:p>
          <a:p>
            <a:pPr lvl="1">
              <a:lnSpc>
                <a:spcPct val="80000"/>
              </a:lnSpc>
            </a:pPr>
            <a:r>
              <a:rPr lang="en-US" smtClean="0"/>
              <a:t>Relational (schema) P(Name, SSN, DOB, Grade) with some (not specified, but we should have done it) domains for attributes</a:t>
            </a:r>
          </a:p>
          <a:p>
            <a:pPr lvl="1">
              <a:lnSpc>
                <a:spcPct val="80000"/>
              </a:lnSpc>
            </a:pPr>
            <a:r>
              <a:rPr lang="en-US" smtClean="0"/>
              <a:t>Relational (schema)  Q(Grade, Salary) with some (not specified, but we should have done it) domains for attributes</a:t>
            </a:r>
          </a:p>
        </p:txBody>
      </p:sp>
      <p:graphicFrame>
        <p:nvGraphicFramePr>
          <p:cNvPr id="4" name="Content Placeholder 3"/>
          <p:cNvGraphicFramePr>
            <a:graphicFrameLocks/>
          </p:cNvGraphicFramePr>
          <p:nvPr/>
        </p:nvGraphicFramePr>
        <p:xfrm>
          <a:off x="1676400" y="4724400"/>
          <a:ext cx="3992880" cy="1483360"/>
        </p:xfrm>
        <a:graphic>
          <a:graphicData uri="http://schemas.openxmlformats.org/drawingml/2006/table">
            <a:tbl>
              <a:tblPr firstRow="1" bandCol="1">
                <a:tableStyleId>{21E4AEA4-8DFA-4A89-87EB-49C32662AFE0}</a:tableStyleId>
              </a:tblPr>
              <a:tblGrid>
                <a:gridCol w="798576"/>
                <a:gridCol w="798576"/>
                <a:gridCol w="798576"/>
                <a:gridCol w="798576"/>
                <a:gridCol w="798576"/>
              </a:tblGrid>
              <a:tr h="370840">
                <a:tc>
                  <a:txBody>
                    <a:bodyPr/>
                    <a:lstStyle/>
                    <a:p>
                      <a:pPr algn="ctr"/>
                      <a:r>
                        <a:rPr lang="en-US" sz="1400" dirty="0" smtClean="0"/>
                        <a:t>P</a:t>
                      </a:r>
                      <a:endParaRPr lang="en-US" sz="1400" dirty="0"/>
                    </a:p>
                  </a:txBody>
                  <a:tcPr/>
                </a:tc>
                <a:tc>
                  <a:txBody>
                    <a:bodyPr/>
                    <a:lstStyle/>
                    <a:p>
                      <a:pPr algn="ctr"/>
                      <a:r>
                        <a:rPr lang="en-US" sz="1400" dirty="0" smtClean="0"/>
                        <a:t>Name</a:t>
                      </a:r>
                      <a:endParaRPr lang="en-US" sz="1400" dirty="0"/>
                    </a:p>
                  </a:txBody>
                  <a:tcPr/>
                </a:tc>
                <a:tc>
                  <a:txBody>
                    <a:bodyPr/>
                    <a:lstStyle/>
                    <a:p>
                      <a:pPr algn="ctr"/>
                      <a:r>
                        <a:rPr lang="en-US" sz="1400" dirty="0" smtClean="0"/>
                        <a:t>SSN</a:t>
                      </a:r>
                      <a:endParaRPr lang="en-US" sz="1400" dirty="0"/>
                    </a:p>
                  </a:txBody>
                  <a:tcPr/>
                </a:tc>
                <a:tc>
                  <a:txBody>
                    <a:bodyPr/>
                    <a:lstStyle/>
                    <a:p>
                      <a:pPr algn="ctr"/>
                      <a:r>
                        <a:rPr lang="en-US" sz="1400" dirty="0" smtClean="0"/>
                        <a:t>DOB</a:t>
                      </a:r>
                      <a:endParaRPr lang="en-US" sz="1400" dirty="0"/>
                    </a:p>
                  </a:txBody>
                  <a:tcPr/>
                </a:tc>
                <a:tc>
                  <a:txBody>
                    <a:bodyPr/>
                    <a:lstStyle/>
                    <a:p>
                      <a:pPr algn="ctr"/>
                      <a:r>
                        <a:rPr lang="en-US" sz="1400" dirty="0" smtClean="0"/>
                        <a:t>Grade</a:t>
                      </a:r>
                      <a:endParaRPr lang="en-US" sz="1400" dirty="0"/>
                    </a:p>
                  </a:txBody>
                  <a:tcPr/>
                </a:tc>
              </a:tr>
              <a:tr h="370840">
                <a:tc>
                  <a:txBody>
                    <a:bodyPr/>
                    <a:lstStyle/>
                    <a:p>
                      <a:endParaRPr lang="en-US" sz="1400" dirty="0"/>
                    </a:p>
                  </a:txBody>
                  <a:tcPr>
                    <a:noFill/>
                  </a:tcPr>
                </a:tc>
                <a:tc>
                  <a:txBody>
                    <a:bodyPr/>
                    <a:lstStyle/>
                    <a:p>
                      <a:r>
                        <a:rPr lang="en-US" sz="1400" dirty="0" smtClean="0"/>
                        <a:t>A</a:t>
                      </a:r>
                      <a:endParaRPr lang="en-US" sz="1400" dirty="0"/>
                    </a:p>
                  </a:txBody>
                  <a:tcPr/>
                </a:tc>
                <a:tc>
                  <a:txBody>
                    <a:bodyPr/>
                    <a:lstStyle/>
                    <a:p>
                      <a:r>
                        <a:rPr lang="en-US" sz="1400" dirty="0" smtClean="0"/>
                        <a:t>121</a:t>
                      </a:r>
                      <a:endParaRPr lang="en-US" sz="1400" dirty="0"/>
                    </a:p>
                  </a:txBody>
                  <a:tcPr/>
                </a:tc>
                <a:tc>
                  <a:txBody>
                    <a:bodyPr/>
                    <a:lstStyle/>
                    <a:p>
                      <a:r>
                        <a:rPr lang="en-US" sz="1400" dirty="0" smtClean="0"/>
                        <a:t>2367</a:t>
                      </a:r>
                      <a:endParaRPr lang="en-US" sz="1400" dirty="0"/>
                    </a:p>
                  </a:txBody>
                  <a:tcPr/>
                </a:tc>
                <a:tc>
                  <a:txBody>
                    <a:bodyPr/>
                    <a:lstStyle/>
                    <a:p>
                      <a:r>
                        <a:rPr lang="en-US" sz="1400" dirty="0" smtClean="0"/>
                        <a:t>2</a:t>
                      </a:r>
                      <a:endParaRPr lang="en-US" sz="1400" dirty="0"/>
                    </a:p>
                  </a:txBody>
                  <a:tcPr/>
                </a:tc>
              </a:tr>
              <a:tr h="370840">
                <a:tc>
                  <a:txBody>
                    <a:bodyPr/>
                    <a:lstStyle/>
                    <a:p>
                      <a:endParaRPr lang="en-US" sz="1400" dirty="0"/>
                    </a:p>
                  </a:txBody>
                  <a:tcPr>
                    <a:noFill/>
                  </a:tcPr>
                </a:tc>
                <a:tc>
                  <a:txBody>
                    <a:bodyPr/>
                    <a:lstStyle/>
                    <a:p>
                      <a:r>
                        <a:rPr lang="en-US" sz="1400" dirty="0" smtClean="0"/>
                        <a:t>B</a:t>
                      </a:r>
                      <a:endParaRPr lang="en-US" sz="1400" dirty="0"/>
                    </a:p>
                  </a:txBody>
                  <a:tcPr/>
                </a:tc>
                <a:tc>
                  <a:txBody>
                    <a:bodyPr/>
                    <a:lstStyle/>
                    <a:p>
                      <a:r>
                        <a:rPr lang="en-US" sz="1400" dirty="0" smtClean="0"/>
                        <a:t>101</a:t>
                      </a:r>
                      <a:endParaRPr lang="en-US" sz="1400" dirty="0"/>
                    </a:p>
                  </a:txBody>
                  <a:tcPr/>
                </a:tc>
                <a:tc>
                  <a:txBody>
                    <a:bodyPr/>
                    <a:lstStyle/>
                    <a:p>
                      <a:r>
                        <a:rPr lang="en-US" sz="1400" dirty="0" smtClean="0"/>
                        <a:t>3498</a:t>
                      </a:r>
                      <a:endParaRPr lang="en-US" sz="1400" dirty="0"/>
                    </a:p>
                  </a:txBody>
                  <a:tcPr/>
                </a:tc>
                <a:tc>
                  <a:txBody>
                    <a:bodyPr/>
                    <a:lstStyle/>
                    <a:p>
                      <a:r>
                        <a:rPr lang="en-US" sz="1400" dirty="0" smtClean="0"/>
                        <a:t>4</a:t>
                      </a:r>
                      <a:endParaRPr lang="en-US" sz="1400" dirty="0"/>
                    </a:p>
                  </a:txBody>
                  <a:tcPr/>
                </a:tc>
              </a:tr>
              <a:tr h="370840">
                <a:tc>
                  <a:txBody>
                    <a:bodyPr/>
                    <a:lstStyle/>
                    <a:p>
                      <a:endParaRPr lang="en-US" sz="1400" dirty="0"/>
                    </a:p>
                  </a:txBody>
                  <a:tcPr>
                    <a:noFill/>
                  </a:tcPr>
                </a:tc>
                <a:tc>
                  <a:txBody>
                    <a:bodyPr/>
                    <a:lstStyle/>
                    <a:p>
                      <a:r>
                        <a:rPr lang="en-US" sz="1400" dirty="0" smtClean="0"/>
                        <a:t>C</a:t>
                      </a:r>
                      <a:endParaRPr lang="en-US" sz="1400" dirty="0"/>
                    </a:p>
                  </a:txBody>
                  <a:tcPr/>
                </a:tc>
                <a:tc>
                  <a:txBody>
                    <a:bodyPr/>
                    <a:lstStyle/>
                    <a:p>
                      <a:r>
                        <a:rPr lang="en-US" sz="1400" dirty="0" smtClean="0"/>
                        <a:t>106</a:t>
                      </a:r>
                      <a:endParaRPr lang="en-US" sz="1400" dirty="0"/>
                    </a:p>
                  </a:txBody>
                  <a:tcPr/>
                </a:tc>
                <a:tc>
                  <a:txBody>
                    <a:bodyPr/>
                    <a:lstStyle/>
                    <a:p>
                      <a:r>
                        <a:rPr lang="en-US" sz="1400" dirty="0" smtClean="0"/>
                        <a:t>2987</a:t>
                      </a:r>
                      <a:endParaRPr lang="en-US" sz="1400" dirty="0"/>
                    </a:p>
                  </a:txBody>
                  <a:tcPr/>
                </a:tc>
                <a:tc>
                  <a:txBody>
                    <a:bodyPr/>
                    <a:lstStyle/>
                    <a:p>
                      <a:r>
                        <a:rPr lang="en-US" sz="1400" dirty="0" smtClean="0"/>
                        <a:t>2</a:t>
                      </a:r>
                      <a:endParaRPr lang="en-US" sz="1400" dirty="0"/>
                    </a:p>
                  </a:txBody>
                  <a:tcPr/>
                </a:tc>
              </a:tr>
            </a:tbl>
          </a:graphicData>
        </a:graphic>
      </p:graphicFrame>
      <p:graphicFrame>
        <p:nvGraphicFramePr>
          <p:cNvPr id="5" name="Content Placeholder 3"/>
          <p:cNvGraphicFramePr>
            <a:graphicFrameLocks/>
          </p:cNvGraphicFramePr>
          <p:nvPr/>
        </p:nvGraphicFramePr>
        <p:xfrm>
          <a:off x="6400800" y="4724400"/>
          <a:ext cx="2377440" cy="1854200"/>
        </p:xfrm>
        <a:graphic>
          <a:graphicData uri="http://schemas.openxmlformats.org/drawingml/2006/table">
            <a:tbl>
              <a:tblPr firstRow="1" bandCol="1">
                <a:tableStyleId>{21E4AEA4-8DFA-4A89-87EB-49C32662AFE0}</a:tableStyleId>
              </a:tblPr>
              <a:tblGrid>
                <a:gridCol w="792480"/>
                <a:gridCol w="792480"/>
                <a:gridCol w="792480"/>
              </a:tblGrid>
              <a:tr h="370840">
                <a:tc>
                  <a:txBody>
                    <a:bodyPr/>
                    <a:lstStyle/>
                    <a:p>
                      <a:pPr algn="ctr"/>
                      <a:r>
                        <a:rPr lang="en-US" sz="1400" dirty="0" smtClean="0"/>
                        <a:t>Q</a:t>
                      </a:r>
                      <a:endParaRPr lang="en-US" sz="1400" dirty="0"/>
                    </a:p>
                  </a:txBody>
                  <a:tcPr/>
                </a:tc>
                <a:tc>
                  <a:txBody>
                    <a:bodyPr/>
                    <a:lstStyle/>
                    <a:p>
                      <a:pPr algn="ctr"/>
                      <a:r>
                        <a:rPr lang="en-US" sz="1400" dirty="0" smtClean="0"/>
                        <a:t>Grade</a:t>
                      </a:r>
                      <a:endParaRPr lang="en-US" sz="1400" dirty="0"/>
                    </a:p>
                  </a:txBody>
                  <a:tcPr/>
                </a:tc>
                <a:tc>
                  <a:txBody>
                    <a:bodyPr/>
                    <a:lstStyle/>
                    <a:p>
                      <a:pPr algn="ctr"/>
                      <a:r>
                        <a:rPr lang="en-US" sz="1400" dirty="0" smtClean="0"/>
                        <a:t>Salary</a:t>
                      </a:r>
                      <a:endParaRPr lang="en-US" sz="1400" dirty="0"/>
                    </a:p>
                  </a:txBody>
                  <a:tcPr/>
                </a:tc>
              </a:tr>
              <a:tr h="370840">
                <a:tc>
                  <a:txBody>
                    <a:bodyPr/>
                    <a:lstStyle/>
                    <a:p>
                      <a:endParaRPr lang="en-US" dirty="0"/>
                    </a:p>
                  </a:txBody>
                  <a:tcPr>
                    <a:noFill/>
                  </a:tcPr>
                </a:tc>
                <a:tc>
                  <a:txBody>
                    <a:bodyPr/>
                    <a:lstStyle/>
                    <a:p>
                      <a:r>
                        <a:rPr lang="en-US" sz="1400" dirty="0" smtClean="0"/>
                        <a:t>1</a:t>
                      </a:r>
                      <a:endParaRPr lang="en-US" sz="1400" dirty="0"/>
                    </a:p>
                  </a:txBody>
                  <a:tcPr/>
                </a:tc>
                <a:tc>
                  <a:txBody>
                    <a:bodyPr/>
                    <a:lstStyle/>
                    <a:p>
                      <a:r>
                        <a:rPr lang="en-US" sz="1400" dirty="0" smtClean="0"/>
                        <a:t>90</a:t>
                      </a:r>
                      <a:endParaRPr lang="en-US" sz="1400" dirty="0"/>
                    </a:p>
                  </a:txBody>
                  <a:tcPr/>
                </a:tc>
              </a:tr>
              <a:tr h="370840">
                <a:tc>
                  <a:txBody>
                    <a:bodyPr/>
                    <a:lstStyle/>
                    <a:p>
                      <a:endParaRPr lang="en-US" dirty="0"/>
                    </a:p>
                  </a:txBody>
                  <a:tcPr>
                    <a:noFill/>
                  </a:tcPr>
                </a:tc>
                <a:tc>
                  <a:txBody>
                    <a:bodyPr/>
                    <a:lstStyle/>
                    <a:p>
                      <a:r>
                        <a:rPr lang="en-US" sz="1400" dirty="0" smtClean="0"/>
                        <a:t>2</a:t>
                      </a:r>
                      <a:endParaRPr lang="en-US" sz="1400" dirty="0"/>
                    </a:p>
                  </a:txBody>
                  <a:tcPr/>
                </a:tc>
                <a:tc>
                  <a:txBody>
                    <a:bodyPr/>
                    <a:lstStyle/>
                    <a:p>
                      <a:r>
                        <a:rPr lang="en-US" sz="1400" dirty="0" smtClean="0"/>
                        <a:t>80</a:t>
                      </a:r>
                      <a:endParaRPr lang="en-US" sz="1400" dirty="0"/>
                    </a:p>
                  </a:txBody>
                  <a:tcPr/>
                </a:tc>
              </a:tr>
              <a:tr h="370840">
                <a:tc>
                  <a:txBody>
                    <a:bodyPr/>
                    <a:lstStyle/>
                    <a:p>
                      <a:endParaRPr lang="en-US" dirty="0"/>
                    </a:p>
                  </a:txBody>
                  <a:tcPr>
                    <a:noFill/>
                  </a:tcPr>
                </a:tc>
                <a:tc>
                  <a:txBody>
                    <a:bodyPr/>
                    <a:lstStyle/>
                    <a:p>
                      <a:r>
                        <a:rPr lang="en-US" sz="1400" dirty="0" smtClean="0"/>
                        <a:t>3</a:t>
                      </a:r>
                      <a:endParaRPr lang="en-US" sz="1400" dirty="0"/>
                    </a:p>
                  </a:txBody>
                  <a:tcPr/>
                </a:tc>
                <a:tc>
                  <a:txBody>
                    <a:bodyPr/>
                    <a:lstStyle/>
                    <a:p>
                      <a:r>
                        <a:rPr lang="en-US" sz="1400" dirty="0" smtClean="0"/>
                        <a:t>70</a:t>
                      </a:r>
                      <a:endParaRPr lang="en-US" sz="1400" dirty="0"/>
                    </a:p>
                  </a:txBody>
                  <a:tcPr/>
                </a:tc>
              </a:tr>
              <a:tr h="370840">
                <a:tc>
                  <a:txBody>
                    <a:bodyPr/>
                    <a:lstStyle/>
                    <a:p>
                      <a:endParaRPr lang="en-US" dirty="0"/>
                    </a:p>
                  </a:txBody>
                  <a:tcPr>
                    <a:noFill/>
                  </a:tcPr>
                </a:tc>
                <a:tc>
                  <a:txBody>
                    <a:bodyPr/>
                    <a:lstStyle/>
                    <a:p>
                      <a:r>
                        <a:rPr lang="en-US" sz="1400" dirty="0" smtClean="0"/>
                        <a:t>4</a:t>
                      </a:r>
                      <a:endParaRPr lang="en-US" sz="1400" dirty="0"/>
                    </a:p>
                  </a:txBody>
                  <a:tcPr/>
                </a:tc>
                <a:tc>
                  <a:txBody>
                    <a:bodyPr/>
                    <a:lstStyle/>
                    <a:p>
                      <a:r>
                        <a:rPr lang="en-US" sz="1400" dirty="0" smtClean="0"/>
                        <a:t>70</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Title 1"/>
          <p:cNvSpPr>
            <a:spLocks noGrp="1"/>
          </p:cNvSpPr>
          <p:nvPr>
            <p:ph type="title"/>
          </p:nvPr>
        </p:nvSpPr>
        <p:spPr/>
        <p:txBody>
          <a:bodyPr/>
          <a:lstStyle/>
          <a:p>
            <a:r>
              <a:rPr lang="en-US" smtClean="0"/>
              <a:t>Section + Offered</a:t>
            </a:r>
          </a:p>
        </p:txBody>
      </p:sp>
      <p:sp>
        <p:nvSpPr>
          <p:cNvPr id="30725" name="Content Placeholder 2"/>
          <p:cNvSpPr>
            <a:spLocks noGrp="1"/>
          </p:cNvSpPr>
          <p:nvPr>
            <p:ph idx="1"/>
          </p:nvPr>
        </p:nvSpPr>
        <p:spPr/>
        <p:txBody>
          <a:bodyPr/>
          <a:lstStyle/>
          <a:p>
            <a:endParaRPr lang="en-US" smtClean="0"/>
          </a:p>
        </p:txBody>
      </p:sp>
      <p:graphicFrame>
        <p:nvGraphicFramePr>
          <p:cNvPr id="30722" name="Object 2"/>
          <p:cNvGraphicFramePr>
            <a:graphicFrameLocks noChangeAspect="1"/>
          </p:cNvGraphicFramePr>
          <p:nvPr/>
        </p:nvGraphicFramePr>
        <p:xfrm>
          <a:off x="685800" y="1143000"/>
          <a:ext cx="8710613" cy="6484938"/>
        </p:xfrm>
        <a:graphic>
          <a:graphicData uri="http://schemas.openxmlformats.org/presentationml/2006/ole">
            <mc:AlternateContent xmlns:mc="http://schemas.openxmlformats.org/markup-compatibility/2006">
              <mc:Choice xmlns:v="urn:schemas-microsoft-com:vml" Requires="v">
                <p:oleObj spid="_x0000_s30878" name="Visio" r:id="rId4" imgW="8720380" imgH="6493346" progId="Visio.Drawing.11">
                  <p:embed/>
                </p:oleObj>
              </mc:Choice>
              <mc:Fallback>
                <p:oleObj name="Visio" r:id="rId4" imgW="8720380" imgH="6493346"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143000"/>
                        <a:ext cx="8710613" cy="648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3" name="Object 6"/>
          <p:cNvGraphicFramePr>
            <a:graphicFrameLocks noChangeAspect="1"/>
          </p:cNvGraphicFramePr>
          <p:nvPr/>
        </p:nvGraphicFramePr>
        <p:xfrm>
          <a:off x="1066800" y="1219200"/>
          <a:ext cx="7862888" cy="5976938"/>
        </p:xfrm>
        <a:graphic>
          <a:graphicData uri="http://schemas.openxmlformats.org/presentationml/2006/ole">
            <mc:AlternateContent xmlns:mc="http://schemas.openxmlformats.org/markup-compatibility/2006">
              <mc:Choice xmlns:v="urn:schemas-microsoft-com:vml" Requires="v">
                <p:oleObj spid="_x0000_s30879" name="Visio" r:id="rId6" imgW="7862649" imgH="5976414" progId="Visio.Drawing.11">
                  <p:embed/>
                </p:oleObj>
              </mc:Choice>
              <mc:Fallback>
                <p:oleObj name="Visio" r:id="rId6" imgW="7862649" imgH="5976414" progId="Visio.Drawing.11">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1219200"/>
                        <a:ext cx="7862888" cy="597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smtClean="0"/>
              <a:t>Took</a:t>
            </a:r>
          </a:p>
        </p:txBody>
      </p:sp>
      <p:sp>
        <p:nvSpPr>
          <p:cNvPr id="114691" name="Rectangle 3"/>
          <p:cNvSpPr>
            <a:spLocks noGrp="1" noChangeArrowheads="1"/>
          </p:cNvSpPr>
          <p:nvPr>
            <p:ph type="body" idx="1"/>
          </p:nvPr>
        </p:nvSpPr>
        <p:spPr/>
        <p:txBody>
          <a:bodyPr/>
          <a:lstStyle/>
          <a:p>
            <a:r>
              <a:rPr lang="en-US" smtClean="0"/>
              <a:t>Define Table Took (</a:t>
            </a:r>
            <a:br>
              <a:rPr lang="en-US" smtClean="0"/>
            </a:br>
            <a:r>
              <a:rPr lang="en-US" smtClean="0"/>
              <a:t>ID# NOT NULL,</a:t>
            </a:r>
            <a:br>
              <a:rPr lang="en-US" smtClean="0"/>
            </a:br>
            <a:r>
              <a:rPr lang="en-US" smtClean="0"/>
              <a:t>C# NOT NULL,</a:t>
            </a:r>
            <a:br>
              <a:rPr lang="en-US" smtClean="0"/>
            </a:br>
            <a:r>
              <a:rPr lang="en-US" smtClean="0"/>
              <a:t>Year NOT NULL,</a:t>
            </a:r>
            <a:br>
              <a:rPr lang="en-US" smtClean="0"/>
            </a:br>
            <a:r>
              <a:rPr lang="en-US" smtClean="0"/>
              <a:t>Semester NOT NULL,</a:t>
            </a:r>
            <a:br>
              <a:rPr lang="en-US" smtClean="0"/>
            </a:br>
            <a:r>
              <a:rPr lang="en-US" smtClean="0"/>
              <a:t>Sec# NOT NULL, </a:t>
            </a:r>
            <a:br>
              <a:rPr lang="en-US" smtClean="0"/>
            </a:br>
            <a:r>
              <a:rPr lang="en-US" smtClean="0"/>
              <a:t>Grade,</a:t>
            </a:r>
            <a:br>
              <a:rPr lang="en-US" smtClean="0"/>
            </a:br>
            <a:r>
              <a:rPr lang="en-US" smtClean="0"/>
              <a:t>Primary Key (ID#,C#,Year,Semester,Sec#),</a:t>
            </a:r>
            <a:br>
              <a:rPr lang="en-US" smtClean="0"/>
            </a:br>
            <a:r>
              <a:rPr lang="en-US" smtClean="0"/>
              <a:t>Foreign Key (ID#) References Student,</a:t>
            </a:r>
            <a:br>
              <a:rPr lang="en-US" smtClean="0"/>
            </a:br>
            <a:r>
              <a:rPr lang="en-US" smtClean="0"/>
              <a:t>Foreign Key (C#,Year,Semester, Sec#) References </a:t>
            </a:r>
            <a:br>
              <a:rPr lang="en-US" smtClean="0"/>
            </a:br>
            <a:r>
              <a:rPr lang="en-US" smtClean="0"/>
              <a:t>                                                                Section );</a:t>
            </a:r>
          </a:p>
          <a:p>
            <a:endParaRPr lang="en-US" smtClean="0"/>
          </a:p>
          <a:p>
            <a:r>
              <a:rPr lang="en-US" smtClean="0"/>
              <a:t>Note on the end of the edge between Section and Took, the Took end, on the Visio drawing how the requirement of having between 3 and 50 students in a section is not fully modeled</a:t>
            </a:r>
          </a:p>
          <a:p>
            <a:r>
              <a:rPr lang="en-US" smtClean="0"/>
              <a:t>We can only show 1 or more using current notation</a:t>
            </a:r>
          </a:p>
          <a:p>
            <a:endParaRPr lang="en-US"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p:txBody>
          <a:bodyPr/>
          <a:lstStyle/>
          <a:p>
            <a:r>
              <a:rPr lang="en-US" smtClean="0"/>
              <a:t>Took</a:t>
            </a:r>
          </a:p>
        </p:txBody>
      </p:sp>
      <p:sp>
        <p:nvSpPr>
          <p:cNvPr id="115715" name="Content Placeholder 2"/>
          <p:cNvSpPr>
            <a:spLocks noGrp="1"/>
          </p:cNvSpPr>
          <p:nvPr>
            <p:ph idx="1"/>
          </p:nvPr>
        </p:nvSpPr>
        <p:spPr/>
        <p:txBody>
          <a:bodyPr/>
          <a:lstStyle/>
          <a:p>
            <a:r>
              <a:rPr lang="en-US" smtClean="0"/>
              <a:t>Because Took is a many-to-many relationship we store its attribute, Grade, in its table</a:t>
            </a:r>
          </a:p>
          <a:p>
            <a:r>
              <a:rPr lang="en-US" smtClean="0"/>
              <a:t>We cannot store Grade in any of the two</a:t>
            </a:r>
          </a:p>
          <a:p>
            <a:pPr lvl="1"/>
            <a:r>
              <a:rPr lang="en-US" smtClean="0"/>
              <a:t>Section</a:t>
            </a:r>
          </a:p>
          <a:p>
            <a:pPr lvl="1"/>
            <a:r>
              <a:rPr lang="en-US" smtClean="0"/>
              <a:t>Student</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r>
              <a:rPr lang="en-US" smtClean="0"/>
              <a:t>Took</a:t>
            </a:r>
          </a:p>
        </p:txBody>
      </p:sp>
      <p:sp>
        <p:nvSpPr>
          <p:cNvPr id="31748" name="Content Placeholder 2"/>
          <p:cNvSpPr>
            <a:spLocks noGrp="1"/>
          </p:cNvSpPr>
          <p:nvPr>
            <p:ph idx="1"/>
          </p:nvPr>
        </p:nvSpPr>
        <p:spPr/>
        <p:txBody>
          <a:bodyPr/>
          <a:lstStyle/>
          <a:p>
            <a:endParaRPr lang="en-US" smtClean="0"/>
          </a:p>
        </p:txBody>
      </p:sp>
      <p:graphicFrame>
        <p:nvGraphicFramePr>
          <p:cNvPr id="31746" name="Object 5"/>
          <p:cNvGraphicFramePr>
            <a:graphicFrameLocks noChangeAspect="1"/>
          </p:cNvGraphicFramePr>
          <p:nvPr/>
        </p:nvGraphicFramePr>
        <p:xfrm>
          <a:off x="1143000" y="1219200"/>
          <a:ext cx="7862888" cy="5976938"/>
        </p:xfrm>
        <a:graphic>
          <a:graphicData uri="http://schemas.openxmlformats.org/presentationml/2006/ole">
            <mc:AlternateContent xmlns:mc="http://schemas.openxmlformats.org/markup-compatibility/2006">
              <mc:Choice xmlns:v="urn:schemas-microsoft-com:vml" Requires="v">
                <p:oleObj spid="_x0000_s31824" name="Visio" r:id="rId4" imgW="7862649" imgH="5976414" progId="Visio.Drawing.11">
                  <p:embed/>
                </p:oleObj>
              </mc:Choice>
              <mc:Fallback>
                <p:oleObj name="Visio" r:id="rId4" imgW="7862649" imgH="5976414"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219200"/>
                        <a:ext cx="7862888" cy="597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smtClean="0"/>
              <a:t>Taught</a:t>
            </a:r>
          </a:p>
        </p:txBody>
      </p:sp>
      <p:sp>
        <p:nvSpPr>
          <p:cNvPr id="116739" name="Rectangle 3"/>
          <p:cNvSpPr>
            <a:spLocks noGrp="1" noChangeArrowheads="1"/>
          </p:cNvSpPr>
          <p:nvPr>
            <p:ph type="body" idx="1"/>
          </p:nvPr>
        </p:nvSpPr>
        <p:spPr/>
        <p:txBody>
          <a:bodyPr/>
          <a:lstStyle/>
          <a:p>
            <a:r>
              <a:rPr lang="en-US" smtClean="0"/>
              <a:t>Define Table Taught (</a:t>
            </a:r>
            <a:br>
              <a:rPr lang="en-US" smtClean="0"/>
            </a:br>
            <a:r>
              <a:rPr lang="en-US" smtClean="0"/>
              <a:t>ID# NOT NULL,</a:t>
            </a:r>
            <a:br>
              <a:rPr lang="en-US" smtClean="0"/>
            </a:br>
            <a:r>
              <a:rPr lang="en-US" smtClean="0"/>
              <a:t>C# NOT NULL,</a:t>
            </a:r>
            <a:br>
              <a:rPr lang="en-US" smtClean="0"/>
            </a:br>
            <a:r>
              <a:rPr lang="en-US" smtClean="0"/>
              <a:t>Year NOT NULL,</a:t>
            </a:r>
            <a:br>
              <a:rPr lang="en-US" smtClean="0"/>
            </a:br>
            <a:r>
              <a:rPr lang="en-US" smtClean="0"/>
              <a:t>Semester NOT NULL,</a:t>
            </a:r>
            <a:br>
              <a:rPr lang="en-US" smtClean="0"/>
            </a:br>
            <a:r>
              <a:rPr lang="en-US" smtClean="0"/>
              <a:t>Sec# NOT NULL,</a:t>
            </a:r>
            <a:br>
              <a:rPr lang="en-US" smtClean="0"/>
            </a:br>
            <a:r>
              <a:rPr lang="en-US" smtClean="0"/>
              <a:t>Primary Key (ID#,C#,Year,Semester,Sec#),</a:t>
            </a:r>
            <a:br>
              <a:rPr lang="en-US" smtClean="0"/>
            </a:br>
            <a:r>
              <a:rPr lang="en-US" smtClean="0"/>
              <a:t>Foreign Key (ID#), References Professor,</a:t>
            </a:r>
            <a:br>
              <a:rPr lang="en-US" smtClean="0"/>
            </a:br>
            <a:r>
              <a:rPr lang="en-US" smtClean="0"/>
              <a:t>Foreign Key (C#,Year,Semester,Sec#) References </a:t>
            </a:r>
            <a:br>
              <a:rPr lang="en-US" smtClean="0"/>
            </a:br>
            <a:r>
              <a:rPr lang="en-US" smtClean="0"/>
              <a:t>                                                               Section );</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itle 1"/>
          <p:cNvSpPr>
            <a:spLocks noGrp="1"/>
          </p:cNvSpPr>
          <p:nvPr>
            <p:ph type="title"/>
          </p:nvPr>
        </p:nvSpPr>
        <p:spPr/>
        <p:txBody>
          <a:bodyPr/>
          <a:lstStyle/>
          <a:p>
            <a:r>
              <a:rPr lang="en-US" smtClean="0"/>
              <a:t>Taught</a:t>
            </a:r>
          </a:p>
        </p:txBody>
      </p:sp>
      <p:sp>
        <p:nvSpPr>
          <p:cNvPr id="32772" name="Content Placeholder 2"/>
          <p:cNvSpPr>
            <a:spLocks noGrp="1"/>
          </p:cNvSpPr>
          <p:nvPr>
            <p:ph idx="1"/>
          </p:nvPr>
        </p:nvSpPr>
        <p:spPr/>
        <p:txBody>
          <a:bodyPr/>
          <a:lstStyle/>
          <a:p>
            <a:endParaRPr lang="en-US" smtClean="0"/>
          </a:p>
        </p:txBody>
      </p:sp>
      <p:graphicFrame>
        <p:nvGraphicFramePr>
          <p:cNvPr id="32770" name="Object 2"/>
          <p:cNvGraphicFramePr>
            <a:graphicFrameLocks noChangeAspect="1"/>
          </p:cNvGraphicFramePr>
          <p:nvPr/>
        </p:nvGraphicFramePr>
        <p:xfrm>
          <a:off x="1098550" y="1219200"/>
          <a:ext cx="7862888" cy="5976938"/>
        </p:xfrm>
        <a:graphic>
          <a:graphicData uri="http://schemas.openxmlformats.org/presentationml/2006/ole">
            <mc:AlternateContent xmlns:mc="http://schemas.openxmlformats.org/markup-compatibility/2006">
              <mc:Choice xmlns:v="urn:schemas-microsoft-com:vml" Requires="v">
                <p:oleObj spid="_x0000_s32848" name="Visio" r:id="rId4" imgW="7862649" imgH="5976414" progId="Visio.Drawing.11">
                  <p:embed/>
                </p:oleObj>
              </mc:Choice>
              <mc:Fallback>
                <p:oleObj name="Visio" r:id="rId4" imgW="7862649" imgH="5976414"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8550" y="1219200"/>
                        <a:ext cx="7862888" cy="597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p:txBody>
          <a:bodyPr/>
          <a:lstStyle/>
          <a:p>
            <a:r>
              <a:rPr lang="en-US" smtClean="0"/>
              <a:t>Monitors</a:t>
            </a:r>
          </a:p>
        </p:txBody>
      </p:sp>
      <p:sp>
        <p:nvSpPr>
          <p:cNvPr id="117763" name="Content Placeholder 2"/>
          <p:cNvSpPr>
            <a:spLocks noGrp="1"/>
          </p:cNvSpPr>
          <p:nvPr>
            <p:ph idx="1"/>
          </p:nvPr>
        </p:nvSpPr>
        <p:spPr/>
        <p:txBody>
          <a:bodyPr/>
          <a:lstStyle/>
          <a:p>
            <a:r>
              <a:rPr lang="en-US" smtClean="0"/>
              <a:t>This is our first example in which a table, Taught, that “came from” a relationship is treated as if it came from an entity and participates in a relationship with other tables</a:t>
            </a:r>
          </a:p>
          <a:p>
            <a:r>
              <a:rPr lang="en-US" smtClean="0"/>
              <a:t>Nothing special needs to be done to “convert” a table that models a relationship, to be also treated as a table modeling an entity</a:t>
            </a:r>
          </a:p>
          <a:p>
            <a:r>
              <a:rPr lang="en-US" smtClean="0"/>
              <a:t>In this case, Monitors is a binary many-to-one relationship, so we do not need to create a table for it, and it can be stored in the “many” side, Taught</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smtClean="0"/>
              <a:t>Taught</a:t>
            </a:r>
          </a:p>
        </p:txBody>
      </p:sp>
      <p:sp>
        <p:nvSpPr>
          <p:cNvPr id="118787" name="Rectangle 3"/>
          <p:cNvSpPr>
            <a:spLocks noGrp="1" noChangeArrowheads="1"/>
          </p:cNvSpPr>
          <p:nvPr>
            <p:ph type="body" idx="1"/>
          </p:nvPr>
        </p:nvSpPr>
        <p:spPr/>
        <p:txBody>
          <a:bodyPr/>
          <a:lstStyle/>
          <a:p>
            <a:r>
              <a:rPr lang="en-US" smtClean="0"/>
              <a:t>Define Table Taught (</a:t>
            </a:r>
            <a:br>
              <a:rPr lang="en-US" smtClean="0"/>
            </a:br>
            <a:r>
              <a:rPr lang="en-US" smtClean="0"/>
              <a:t>ID# NOT NULL,</a:t>
            </a:r>
            <a:br>
              <a:rPr lang="en-US" smtClean="0"/>
            </a:br>
            <a:r>
              <a:rPr lang="en-US" smtClean="0"/>
              <a:t>C# NOT NULL,</a:t>
            </a:r>
            <a:br>
              <a:rPr lang="en-US" smtClean="0"/>
            </a:br>
            <a:r>
              <a:rPr lang="en-US" smtClean="0"/>
              <a:t>Year NOT NULL,</a:t>
            </a:r>
            <a:br>
              <a:rPr lang="en-US" smtClean="0"/>
            </a:br>
            <a:r>
              <a:rPr lang="en-US" smtClean="0"/>
              <a:t>Semester NOT NULL,</a:t>
            </a:r>
            <a:br>
              <a:rPr lang="en-US" smtClean="0"/>
            </a:br>
            <a:r>
              <a:rPr lang="en-US" smtClean="0"/>
              <a:t>Sec# NOT NULL,</a:t>
            </a:r>
            <a:br>
              <a:rPr lang="en-US" smtClean="0"/>
            </a:br>
            <a:r>
              <a:rPr lang="en-US" smtClean="0"/>
              <a:t>Monitor</a:t>
            </a:r>
            <a:br>
              <a:rPr lang="en-US" smtClean="0"/>
            </a:br>
            <a:r>
              <a:rPr lang="en-US" smtClean="0"/>
              <a:t>Primary Key (ID#,C#,Year,Semester,Sec#),</a:t>
            </a:r>
            <a:br>
              <a:rPr lang="en-US" smtClean="0"/>
            </a:br>
            <a:r>
              <a:rPr lang="en-US" smtClean="0"/>
              <a:t>Foreign Key (ID#), References Professor,</a:t>
            </a:r>
            <a:br>
              <a:rPr lang="en-US" smtClean="0"/>
            </a:br>
            <a:r>
              <a:rPr lang="en-US" smtClean="0"/>
              <a:t>Foreign Key (C#,Year,Semester,Sec#) References </a:t>
            </a:r>
            <a:br>
              <a:rPr lang="en-US" smtClean="0"/>
            </a:br>
            <a:r>
              <a:rPr lang="en-US" smtClean="0"/>
              <a:t>                                                               Section </a:t>
            </a:r>
            <a:br>
              <a:rPr lang="en-US" smtClean="0"/>
            </a:br>
            <a:r>
              <a:rPr lang="en-US" smtClean="0"/>
              <a:t>Foreign Key (Monitor) References Professor );</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itle 1"/>
          <p:cNvSpPr>
            <a:spLocks noGrp="1"/>
          </p:cNvSpPr>
          <p:nvPr>
            <p:ph type="title"/>
          </p:nvPr>
        </p:nvSpPr>
        <p:spPr/>
        <p:txBody>
          <a:bodyPr/>
          <a:lstStyle/>
          <a:p>
            <a:r>
              <a:rPr lang="en-US" smtClean="0"/>
              <a:t>Monitors</a:t>
            </a:r>
          </a:p>
        </p:txBody>
      </p:sp>
      <p:sp>
        <p:nvSpPr>
          <p:cNvPr id="33796" name="Content Placeholder 2"/>
          <p:cNvSpPr>
            <a:spLocks noGrp="1"/>
          </p:cNvSpPr>
          <p:nvPr>
            <p:ph idx="1"/>
          </p:nvPr>
        </p:nvSpPr>
        <p:spPr/>
        <p:txBody>
          <a:bodyPr/>
          <a:lstStyle/>
          <a:p>
            <a:endParaRPr lang="en-US" smtClean="0"/>
          </a:p>
        </p:txBody>
      </p:sp>
      <p:graphicFrame>
        <p:nvGraphicFramePr>
          <p:cNvPr id="33794" name="Object 3"/>
          <p:cNvGraphicFramePr>
            <a:graphicFrameLocks noChangeAspect="1"/>
          </p:cNvGraphicFramePr>
          <p:nvPr>
            <p:extLst>
              <p:ext uri="{D42A27DB-BD31-4B8C-83A1-F6EECF244321}">
                <p14:modId xmlns:p14="http://schemas.microsoft.com/office/powerpoint/2010/main" val="229959075"/>
              </p:ext>
            </p:extLst>
          </p:nvPr>
        </p:nvGraphicFramePr>
        <p:xfrm>
          <a:off x="1098550" y="1295400"/>
          <a:ext cx="7862888" cy="5976938"/>
        </p:xfrm>
        <a:graphic>
          <a:graphicData uri="http://schemas.openxmlformats.org/presentationml/2006/ole">
            <mc:AlternateContent xmlns:mc="http://schemas.openxmlformats.org/markup-compatibility/2006">
              <mc:Choice xmlns:v="urn:schemas-microsoft-com:vml" Requires="v">
                <p:oleObj spid="_x0000_s33872" name="Visio" r:id="rId4" imgW="7871743" imgH="5985343" progId="Visio.Drawing.11">
                  <p:embed/>
                </p:oleObj>
              </mc:Choice>
              <mc:Fallback>
                <p:oleObj name="Visio" r:id="rId4" imgW="7871743" imgH="5985343" progId="Visio.Drawing.11">
                  <p:embed/>
                  <p:pic>
                    <p:nvPicPr>
                      <p:cNvPr id="0" name="Object 3"/>
                      <p:cNvPicPr>
                        <a:picLocks noChangeAspect="1" noChangeArrowheads="1"/>
                      </p:cNvPicPr>
                      <p:nvPr/>
                    </p:nvPicPr>
                    <p:blipFill>
                      <a:blip r:embed="rId5"/>
                      <a:srcRect/>
                      <a:stretch>
                        <a:fillRect/>
                      </a:stretch>
                    </p:blipFill>
                    <p:spPr bwMode="auto">
                      <a:xfrm>
                        <a:off x="1098550" y="1295400"/>
                        <a:ext cx="7862888" cy="597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p:nvPr>
        </p:nvSpPr>
        <p:spPr/>
        <p:txBody>
          <a:bodyPr/>
          <a:lstStyle/>
          <a:p>
            <a:r>
              <a:rPr lang="en-US" smtClean="0"/>
              <a:t>We Are Done</a:t>
            </a:r>
          </a:p>
        </p:txBody>
      </p:sp>
      <p:sp>
        <p:nvSpPr>
          <p:cNvPr id="34820" name="Content Placeholder 2"/>
          <p:cNvSpPr>
            <a:spLocks noGrp="1"/>
          </p:cNvSpPr>
          <p:nvPr>
            <p:ph idx="1"/>
          </p:nvPr>
        </p:nvSpPr>
        <p:spPr/>
        <p:txBody>
          <a:bodyPr/>
          <a:lstStyle/>
          <a:p>
            <a:endParaRPr lang="en-US" smtClean="0"/>
          </a:p>
        </p:txBody>
      </p:sp>
      <p:graphicFrame>
        <p:nvGraphicFramePr>
          <p:cNvPr id="34818" name="Object 2"/>
          <p:cNvGraphicFramePr>
            <a:graphicFrameLocks noChangeAspect="1"/>
          </p:cNvGraphicFramePr>
          <p:nvPr/>
        </p:nvGraphicFramePr>
        <p:xfrm>
          <a:off x="1098550" y="1295400"/>
          <a:ext cx="7862888" cy="5976938"/>
        </p:xfrm>
        <a:graphic>
          <a:graphicData uri="http://schemas.openxmlformats.org/presentationml/2006/ole">
            <mc:AlternateContent xmlns:mc="http://schemas.openxmlformats.org/markup-compatibility/2006">
              <mc:Choice xmlns:v="urn:schemas-microsoft-com:vml" Requires="v">
                <p:oleObj spid="_x0000_s34896" name="Visio" r:id="rId4" imgW="7862649" imgH="5976414" progId="Visio.Drawing.11">
                  <p:embed/>
                </p:oleObj>
              </mc:Choice>
              <mc:Fallback>
                <p:oleObj name="Visio" r:id="rId4" imgW="7862649" imgH="5976414"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8550" y="1295400"/>
                        <a:ext cx="7862888" cy="597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mtClean="0"/>
              <a:t>Relations</a:t>
            </a:r>
          </a:p>
        </p:txBody>
      </p:sp>
      <p:sp>
        <p:nvSpPr>
          <p:cNvPr id="52227" name="Content Placeholder 2"/>
          <p:cNvSpPr>
            <a:spLocks noGrp="1"/>
          </p:cNvSpPr>
          <p:nvPr>
            <p:ph idx="1"/>
          </p:nvPr>
        </p:nvSpPr>
        <p:spPr/>
        <p:txBody>
          <a:bodyPr/>
          <a:lstStyle/>
          <a:p>
            <a:pPr>
              <a:lnSpc>
                <a:spcPct val="80000"/>
              </a:lnSpc>
            </a:pPr>
            <a:r>
              <a:rPr lang="en-US" dirty="0" smtClean="0"/>
              <a:t>But we will do more. We will specify, as suitable for the schema:</a:t>
            </a:r>
          </a:p>
          <a:p>
            <a:pPr lvl="1">
              <a:lnSpc>
                <a:spcPct val="80000"/>
              </a:lnSpc>
            </a:pPr>
            <a:r>
              <a:rPr lang="en-US" b="1" i="1" dirty="0" smtClean="0">
                <a:solidFill>
                  <a:srgbClr val="FC0128"/>
                </a:solidFill>
              </a:rPr>
              <a:t>Primary keys</a:t>
            </a:r>
          </a:p>
          <a:p>
            <a:pPr lvl="1">
              <a:lnSpc>
                <a:spcPct val="80000"/>
              </a:lnSpc>
            </a:pPr>
            <a:r>
              <a:rPr lang="en-US" b="1" i="1" dirty="0" smtClean="0">
                <a:solidFill>
                  <a:srgbClr val="FC0128"/>
                </a:solidFill>
              </a:rPr>
              <a:t>Keys</a:t>
            </a:r>
            <a:r>
              <a:rPr lang="en-US" dirty="0" smtClean="0"/>
              <a:t> (beyond primary)</a:t>
            </a:r>
          </a:p>
          <a:p>
            <a:pPr lvl="1">
              <a:lnSpc>
                <a:spcPct val="80000"/>
              </a:lnSpc>
            </a:pPr>
            <a:r>
              <a:rPr lang="en-US" b="1" i="1" dirty="0" smtClean="0">
                <a:solidFill>
                  <a:srgbClr val="FC0128"/>
                </a:solidFill>
              </a:rPr>
              <a:t>Foreign keys </a:t>
            </a:r>
            <a:r>
              <a:rPr lang="en-US" dirty="0" smtClean="0"/>
              <a:t>and what they reference (we will see soon what this means)</a:t>
            </a:r>
          </a:p>
          <a:p>
            <a:pPr lvl="1">
              <a:lnSpc>
                <a:spcPct val="80000"/>
              </a:lnSpc>
            </a:pPr>
            <a:r>
              <a:rPr lang="en-US" dirty="0" smtClean="0"/>
              <a:t>Additional constraints</a:t>
            </a:r>
          </a:p>
          <a:p>
            <a:pPr>
              <a:lnSpc>
                <a:spcPct val="80000"/>
              </a:lnSpc>
            </a:pPr>
            <a:r>
              <a:rPr lang="en-US" dirty="0" smtClean="0"/>
              <a:t>Some of the constraints involve more than one relation</a:t>
            </a:r>
          </a:p>
          <a:p>
            <a:pPr>
              <a:lnSpc>
                <a:spcPct val="80000"/>
              </a:lnSpc>
            </a:pPr>
            <a:r>
              <a:rPr lang="en-US" dirty="0" smtClean="0"/>
              <a:t>The above are most important structurally</a:t>
            </a:r>
          </a:p>
          <a:p>
            <a:pPr>
              <a:lnSpc>
                <a:spcPct val="80000"/>
              </a:lnSpc>
            </a:pPr>
            <a:r>
              <a:rPr lang="en-US" dirty="0" smtClean="0"/>
              <a:t>Later, when we talk about SQL </a:t>
            </a:r>
            <a:r>
              <a:rPr lang="en-US" dirty="0" err="1" smtClean="0"/>
              <a:t>DDL</a:t>
            </a:r>
            <a:r>
              <a:rPr lang="en-US" dirty="0" smtClean="0"/>
              <a:t>, we will specify additional properties</a:t>
            </a:r>
          </a:p>
          <a:p>
            <a:endParaRPr lang="en-US" dirty="0" smtClean="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1"/>
          <p:cNvSpPr>
            <a:spLocks noGrp="1"/>
          </p:cNvSpPr>
          <p:nvPr>
            <p:ph type="title"/>
          </p:nvPr>
        </p:nvSpPr>
        <p:spPr/>
        <p:txBody>
          <a:bodyPr/>
          <a:lstStyle/>
          <a:p>
            <a:r>
              <a:rPr lang="en-US" smtClean="0"/>
              <a:t>Arrow Notation</a:t>
            </a:r>
          </a:p>
        </p:txBody>
      </p:sp>
      <p:sp>
        <p:nvSpPr>
          <p:cNvPr id="35844" name="Content Placeholder 2"/>
          <p:cNvSpPr>
            <a:spLocks noGrp="1"/>
          </p:cNvSpPr>
          <p:nvPr>
            <p:ph idx="1"/>
          </p:nvPr>
        </p:nvSpPr>
        <p:spPr/>
        <p:txBody>
          <a:bodyPr/>
          <a:lstStyle/>
          <a:p>
            <a:endParaRPr lang="en-US" smtClean="0"/>
          </a:p>
        </p:txBody>
      </p:sp>
      <p:graphicFrame>
        <p:nvGraphicFramePr>
          <p:cNvPr id="35842" name="Object 2"/>
          <p:cNvGraphicFramePr>
            <a:graphicFrameLocks noChangeAspect="1"/>
          </p:cNvGraphicFramePr>
          <p:nvPr>
            <p:extLst>
              <p:ext uri="{D42A27DB-BD31-4B8C-83A1-F6EECF244321}">
                <p14:modId xmlns:p14="http://schemas.microsoft.com/office/powerpoint/2010/main" val="2823499592"/>
              </p:ext>
            </p:extLst>
          </p:nvPr>
        </p:nvGraphicFramePr>
        <p:xfrm>
          <a:off x="1066800" y="1219200"/>
          <a:ext cx="7862888" cy="5976938"/>
        </p:xfrm>
        <a:graphic>
          <a:graphicData uri="http://schemas.openxmlformats.org/presentationml/2006/ole">
            <mc:AlternateContent xmlns:mc="http://schemas.openxmlformats.org/markup-compatibility/2006">
              <mc:Choice xmlns:v="urn:schemas-microsoft-com:vml" Requires="v">
                <p:oleObj spid="_x0000_s35920" name="Visio" r:id="rId4" imgW="7871795" imgH="5985504" progId="Visio.Drawing.11">
                  <p:embed/>
                </p:oleObj>
              </mc:Choice>
              <mc:Fallback>
                <p:oleObj name="Visio" r:id="rId4" imgW="7871795" imgH="5985504" progId="Visio.Drawing.11">
                  <p:embed/>
                  <p:pic>
                    <p:nvPicPr>
                      <p:cNvPr id="0" name="Object 2"/>
                      <p:cNvPicPr>
                        <a:picLocks noChangeAspect="1" noChangeArrowheads="1"/>
                      </p:cNvPicPr>
                      <p:nvPr/>
                    </p:nvPicPr>
                    <p:blipFill>
                      <a:blip r:embed="rId5"/>
                      <a:srcRect/>
                      <a:stretch>
                        <a:fillRect/>
                      </a:stretch>
                    </p:blipFill>
                    <p:spPr bwMode="auto">
                      <a:xfrm>
                        <a:off x="1066800" y="1219200"/>
                        <a:ext cx="7862888" cy="597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itle 1"/>
          <p:cNvSpPr>
            <a:spLocks noGrp="1"/>
          </p:cNvSpPr>
          <p:nvPr>
            <p:ph type="title"/>
          </p:nvPr>
        </p:nvSpPr>
        <p:spPr/>
        <p:txBody>
          <a:bodyPr/>
          <a:lstStyle/>
          <a:p>
            <a:r>
              <a:rPr lang="en-US" smtClean="0"/>
              <a:t>Arrows And Cardinality Notation</a:t>
            </a:r>
          </a:p>
        </p:txBody>
      </p:sp>
      <p:sp>
        <p:nvSpPr>
          <p:cNvPr id="36868" name="Content Placeholder 2"/>
          <p:cNvSpPr>
            <a:spLocks noGrp="1"/>
          </p:cNvSpPr>
          <p:nvPr>
            <p:ph idx="1"/>
          </p:nvPr>
        </p:nvSpPr>
        <p:spPr/>
        <p:txBody>
          <a:bodyPr/>
          <a:lstStyle/>
          <a:p>
            <a:endParaRPr lang="en-US" smtClean="0"/>
          </a:p>
        </p:txBody>
      </p:sp>
      <p:graphicFrame>
        <p:nvGraphicFramePr>
          <p:cNvPr id="36866" name="Object 2"/>
          <p:cNvGraphicFramePr>
            <a:graphicFrameLocks noChangeAspect="1"/>
          </p:cNvGraphicFramePr>
          <p:nvPr/>
        </p:nvGraphicFramePr>
        <p:xfrm>
          <a:off x="1098550" y="1219200"/>
          <a:ext cx="7862888" cy="6007100"/>
        </p:xfrm>
        <a:graphic>
          <a:graphicData uri="http://schemas.openxmlformats.org/presentationml/2006/ole">
            <mc:AlternateContent xmlns:mc="http://schemas.openxmlformats.org/markup-compatibility/2006">
              <mc:Choice xmlns:v="urn:schemas-microsoft-com:vml" Requires="v">
                <p:oleObj spid="_x0000_s36944" name="Visio" r:id="rId4" imgW="7862649" imgH="6007751" progId="Visio.Drawing.11">
                  <p:embed/>
                </p:oleObj>
              </mc:Choice>
              <mc:Fallback>
                <p:oleObj name="Visio" r:id="rId4" imgW="7862649" imgH="6007751"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8550" y="1219200"/>
                        <a:ext cx="7862888" cy="600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p:txBody>
          <a:bodyPr/>
          <a:lstStyle/>
          <a:p>
            <a:r>
              <a:rPr lang="en-US" smtClean="0"/>
              <a:t>Additional Points</a:t>
            </a:r>
          </a:p>
        </p:txBody>
      </p:sp>
      <p:sp>
        <p:nvSpPr>
          <p:cNvPr id="119811" name="Content Placeholder 2"/>
          <p:cNvSpPr>
            <a:spLocks noGrp="1"/>
          </p:cNvSpPr>
          <p:nvPr>
            <p:ph idx="1"/>
          </p:nvPr>
        </p:nvSpPr>
        <p:spPr/>
        <p:txBody>
          <a:bodyPr/>
          <a:lstStyle/>
          <a:p>
            <a:r>
              <a:rPr lang="en-US" dirty="0" smtClean="0"/>
              <a:t>We did not write out on the diagram various constraints that must be known, such as </a:t>
            </a:r>
          </a:p>
          <a:p>
            <a:pPr lvl="1"/>
            <a:r>
              <a:rPr lang="en-US" dirty="0" smtClean="0"/>
              <a:t>At least preliminary domains, e.g., number, string, etc.</a:t>
            </a:r>
          </a:p>
          <a:p>
            <a:pPr lvl="1"/>
            <a:r>
              <a:rPr lang="en-US" dirty="0" smtClean="0"/>
              <a:t>What is the maximum permitted section size</a:t>
            </a:r>
          </a:p>
          <a:p>
            <a:r>
              <a:rPr lang="en-US" b="1" i="1" dirty="0" smtClean="0">
                <a:solidFill>
                  <a:srgbClr val="FF0000"/>
                </a:solidFill>
              </a:rPr>
              <a:t>This must be done for proper documentation of the application’s requirements</a:t>
            </a:r>
          </a:p>
          <a:p>
            <a:endParaRPr lang="en-US" dirty="0"/>
          </a:p>
          <a:p>
            <a:endParaRPr lang="en-US" dirty="0" smtClean="0"/>
          </a:p>
          <a:p>
            <a:endParaRPr lang="en-US" dirty="0"/>
          </a:p>
          <a:p>
            <a:r>
              <a:rPr lang="en-US" dirty="0" smtClean="0"/>
              <a:t>We will discuss some additional, important, points</a:t>
            </a:r>
          </a:p>
          <a:p>
            <a:pPr lvl="1"/>
            <a:r>
              <a:rPr lang="en-US" dirty="0" smtClean="0"/>
              <a:t>Elaboration on recursive relationships</a:t>
            </a:r>
          </a:p>
          <a:p>
            <a:pPr lvl="1"/>
            <a:r>
              <a:rPr lang="en-US" dirty="0" smtClean="0"/>
              <a:t>Referential Integrity</a:t>
            </a:r>
          </a:p>
          <a:p>
            <a:pPr lvl="1"/>
            <a:r>
              <a:rPr lang="en-US" dirty="0" smtClean="0"/>
              <a:t>Temporal databases</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1"/>
          <p:cNvSpPr>
            <a:spLocks noGrp="1"/>
          </p:cNvSpPr>
          <p:nvPr>
            <p:ph type="title"/>
          </p:nvPr>
        </p:nvSpPr>
        <p:spPr/>
        <p:txBody>
          <a:bodyPr/>
          <a:lstStyle/>
          <a:p>
            <a:pPr>
              <a:tabLst>
                <a:tab pos="2457450" algn="l"/>
              </a:tabLst>
            </a:pPr>
            <a:r>
              <a:rPr lang="en-US" smtClean="0"/>
              <a:t>Recursive Relationships: Example</a:t>
            </a:r>
          </a:p>
        </p:txBody>
      </p:sp>
      <p:sp>
        <p:nvSpPr>
          <p:cNvPr id="37892" name="Content Placeholder 2"/>
          <p:cNvSpPr>
            <a:spLocks noGrp="1"/>
          </p:cNvSpPr>
          <p:nvPr>
            <p:ph idx="1"/>
          </p:nvPr>
        </p:nvSpPr>
        <p:spPr/>
        <p:txBody>
          <a:bodyPr/>
          <a:lstStyle/>
          <a:p>
            <a:r>
              <a:rPr lang="en-US" smtClean="0"/>
              <a:t>Assume now that a prerequisite course, “First” course, must be taken with at least some Grade to count as a prerequisite</a:t>
            </a:r>
          </a:p>
          <a:p>
            <a:r>
              <a:rPr lang="en-US" smtClean="0"/>
              <a:t>This to make an example a little “richer”</a:t>
            </a:r>
          </a:p>
          <a:p>
            <a:r>
              <a:rPr lang="en-US" smtClean="0"/>
              <a:t>Two cases:</a:t>
            </a:r>
          </a:p>
          <a:p>
            <a:pPr lvl="1"/>
            <a:r>
              <a:rPr lang="en-US" smtClean="0"/>
              <a:t>A course may have any number of prerequisites</a:t>
            </a:r>
          </a:p>
          <a:p>
            <a:pPr lvl="1">
              <a:buFont typeface="Symbol" pitchFamily="18" charset="2"/>
              <a:buNone/>
            </a:pPr>
            <a:r>
              <a:rPr lang="en-US" smtClean="0"/>
              <a:t>	Prereq is many-to-many</a:t>
            </a:r>
          </a:p>
          <a:p>
            <a:pPr lvl="1"/>
            <a:r>
              <a:rPr lang="en-US" smtClean="0"/>
              <a:t>A course may have at most one prerequisite</a:t>
            </a:r>
          </a:p>
          <a:p>
            <a:pPr lvl="1">
              <a:buFont typeface="Symbol" pitchFamily="18" charset="2"/>
              <a:buNone/>
            </a:pPr>
            <a:r>
              <a:rPr lang="en-US" smtClean="0"/>
              <a:t>	Prereq is many to one (Second is the many side, a single First could be a prerequisite for many Second courses)</a:t>
            </a:r>
          </a:p>
        </p:txBody>
      </p:sp>
      <p:graphicFrame>
        <p:nvGraphicFramePr>
          <p:cNvPr id="37890" name="Object 2"/>
          <p:cNvGraphicFramePr>
            <a:graphicFrameLocks noChangeAspect="1"/>
          </p:cNvGraphicFramePr>
          <p:nvPr/>
        </p:nvGraphicFramePr>
        <p:xfrm>
          <a:off x="1752600" y="5181600"/>
          <a:ext cx="6705600" cy="2143125"/>
        </p:xfrm>
        <a:graphic>
          <a:graphicData uri="http://schemas.openxmlformats.org/presentationml/2006/ole">
            <mc:AlternateContent xmlns:mc="http://schemas.openxmlformats.org/markup-compatibility/2006">
              <mc:Choice xmlns:v="urn:schemas-microsoft-com:vml" Requires="v">
                <p:oleObj spid="_x0000_s37968" name="Visio" r:id="rId4" imgW="10290137" imgH="3289259" progId="Visio.Drawing.11">
                  <p:embed/>
                </p:oleObj>
              </mc:Choice>
              <mc:Fallback>
                <p:oleObj name="Visio" r:id="rId4" imgW="10290137" imgH="3289259"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5181600"/>
                        <a:ext cx="67056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itle 1"/>
          <p:cNvSpPr>
            <a:spLocks noGrp="1"/>
          </p:cNvSpPr>
          <p:nvPr>
            <p:ph type="title"/>
          </p:nvPr>
        </p:nvSpPr>
        <p:spPr/>
        <p:txBody>
          <a:bodyPr/>
          <a:lstStyle/>
          <a:p>
            <a:r>
              <a:rPr lang="en-US" smtClean="0"/>
              <a:t>Recursive Relationships: Example</a:t>
            </a:r>
          </a:p>
        </p:txBody>
      </p:sp>
      <p:sp>
        <p:nvSpPr>
          <p:cNvPr id="38917" name="Content Placeholder 2"/>
          <p:cNvSpPr>
            <a:spLocks noGrp="1"/>
          </p:cNvSpPr>
          <p:nvPr>
            <p:ph idx="1"/>
          </p:nvPr>
        </p:nvSpPr>
        <p:spPr/>
        <p:txBody>
          <a:bodyPr/>
          <a:lstStyle/>
          <a:p>
            <a:r>
              <a:rPr lang="en-US" smtClean="0"/>
              <a:t>Nothing special, we handle the second case of Prereq by storing it in the “many” side of the relationship</a:t>
            </a:r>
          </a:p>
          <a:p>
            <a:r>
              <a:rPr lang="en-US" smtClean="0"/>
              <a:t>So there are two additional attributes in Course1</a:t>
            </a:r>
          </a:p>
          <a:p>
            <a:pPr lvl="1"/>
            <a:r>
              <a:rPr lang="en-US" smtClean="0"/>
              <a:t>The prerequisite course, if any</a:t>
            </a:r>
          </a:p>
          <a:p>
            <a:pPr lvl="1"/>
            <a:r>
              <a:rPr lang="en-US" smtClean="0"/>
              <a:t>The required grade, if any</a:t>
            </a:r>
          </a:p>
        </p:txBody>
      </p:sp>
      <p:graphicFrame>
        <p:nvGraphicFramePr>
          <p:cNvPr id="38914" name="Object 4"/>
          <p:cNvGraphicFramePr>
            <a:graphicFrameLocks noChangeAspect="1"/>
          </p:cNvGraphicFramePr>
          <p:nvPr>
            <p:extLst>
              <p:ext uri="{D42A27DB-BD31-4B8C-83A1-F6EECF244321}">
                <p14:modId xmlns:p14="http://schemas.microsoft.com/office/powerpoint/2010/main" val="1577467658"/>
              </p:ext>
            </p:extLst>
          </p:nvPr>
        </p:nvGraphicFramePr>
        <p:xfrm>
          <a:off x="2895600" y="3733800"/>
          <a:ext cx="1308100" cy="2887663"/>
        </p:xfrm>
        <a:graphic>
          <a:graphicData uri="http://schemas.openxmlformats.org/presentationml/2006/ole">
            <mc:AlternateContent xmlns:mc="http://schemas.openxmlformats.org/markup-compatibility/2006">
              <mc:Choice xmlns:v="urn:schemas-microsoft-com:vml" Requires="v">
                <p:oleObj spid="_x0000_s39070" name="Visio" r:id="rId4" imgW="1317287" imgH="2896951" progId="Visio.Drawing.11">
                  <p:embed/>
                </p:oleObj>
              </mc:Choice>
              <mc:Fallback>
                <p:oleObj name="Visio" r:id="rId4" imgW="1317287" imgH="2896951" progId="Visio.Drawing.11">
                  <p:embed/>
                  <p:pic>
                    <p:nvPicPr>
                      <p:cNvPr id="0" name="Object 4"/>
                      <p:cNvPicPr>
                        <a:picLocks noChangeAspect="1" noChangeArrowheads="1"/>
                      </p:cNvPicPr>
                      <p:nvPr/>
                    </p:nvPicPr>
                    <p:blipFill>
                      <a:blip r:embed="rId5"/>
                      <a:srcRect/>
                      <a:stretch>
                        <a:fillRect/>
                      </a:stretch>
                    </p:blipFill>
                    <p:spPr bwMode="auto">
                      <a:xfrm>
                        <a:off x="2895600" y="3733800"/>
                        <a:ext cx="1308100" cy="288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5" name="Object 5"/>
          <p:cNvGraphicFramePr>
            <a:graphicFrameLocks noChangeAspect="1"/>
          </p:cNvGraphicFramePr>
          <p:nvPr/>
        </p:nvGraphicFramePr>
        <p:xfrm>
          <a:off x="5257800" y="5105400"/>
          <a:ext cx="1182688" cy="1506538"/>
        </p:xfrm>
        <a:graphic>
          <a:graphicData uri="http://schemas.openxmlformats.org/presentationml/2006/ole">
            <mc:AlternateContent xmlns:mc="http://schemas.openxmlformats.org/markup-compatibility/2006">
              <mc:Choice xmlns:v="urn:schemas-microsoft-com:vml" Requires="v">
                <p:oleObj spid="_x0000_s39071" name="Visio" r:id="rId6" imgW="1182668" imgH="1507285" progId="Visio.Drawing.11">
                  <p:embed/>
                </p:oleObj>
              </mc:Choice>
              <mc:Fallback>
                <p:oleObj name="Visio" r:id="rId6" imgW="1182668" imgH="1507285" progId="Visio.Drawing.11">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5105400"/>
                        <a:ext cx="1182688" cy="150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p:txBody>
          <a:bodyPr/>
          <a:lstStyle/>
          <a:p>
            <a:r>
              <a:rPr lang="en-US" smtClean="0"/>
              <a:t>Referential Integrity: Example</a:t>
            </a:r>
          </a:p>
        </p:txBody>
      </p:sp>
      <p:sp>
        <p:nvSpPr>
          <p:cNvPr id="120835" name="Content Placeholder 2"/>
          <p:cNvSpPr>
            <a:spLocks noGrp="1"/>
          </p:cNvSpPr>
          <p:nvPr>
            <p:ph idx="1"/>
          </p:nvPr>
        </p:nvSpPr>
        <p:spPr/>
        <p:txBody>
          <a:bodyPr/>
          <a:lstStyle/>
          <a:p>
            <a:endParaRPr lang="en-US" smtClean="0"/>
          </a:p>
          <a:p>
            <a:endParaRPr lang="en-US" smtClean="0"/>
          </a:p>
          <a:p>
            <a:endParaRPr lang="en-US" smtClean="0"/>
          </a:p>
          <a:p>
            <a:endParaRPr lang="en-US" smtClean="0"/>
          </a:p>
          <a:p>
            <a:pPr>
              <a:buFont typeface="Monotype Sorts" pitchFamily="2" charset="2"/>
              <a:buNone/>
            </a:pPr>
            <a:endParaRPr lang="en-US" smtClean="0"/>
          </a:p>
          <a:p>
            <a:endParaRPr lang="en-US" smtClean="0"/>
          </a:p>
          <a:p>
            <a:endParaRPr lang="en-US" smtClean="0"/>
          </a:p>
          <a:p>
            <a:endParaRPr lang="en-US" smtClean="0"/>
          </a:p>
          <a:p>
            <a:r>
              <a:rPr lang="en-US" smtClean="0"/>
              <a:t>Assume that we have some professors in table Professor, with rows: 5,1 and 7,2</a:t>
            </a:r>
          </a:p>
          <a:p>
            <a:r>
              <a:rPr lang="en-US" smtClean="0"/>
              <a:t>There is a row in Taught 5,G22.2433,2009,Spring,001,7</a:t>
            </a:r>
          </a:p>
          <a:p>
            <a:r>
              <a:rPr lang="en-US" smtClean="0"/>
              <a:t>This means that 5 teaches a specific section and 7 monitors this assignment</a:t>
            </a:r>
          </a:p>
          <a:p>
            <a:endParaRPr lang="en-US" smtClean="0"/>
          </a:p>
        </p:txBody>
      </p:sp>
      <p:graphicFrame>
        <p:nvGraphicFramePr>
          <p:cNvPr id="4" name="Content Placeholder 3"/>
          <p:cNvGraphicFramePr>
            <a:graphicFrameLocks/>
          </p:cNvGraphicFramePr>
          <p:nvPr/>
        </p:nvGraphicFramePr>
        <p:xfrm>
          <a:off x="685800" y="2895600"/>
          <a:ext cx="8458198" cy="1112520"/>
        </p:xfrm>
        <a:graphic>
          <a:graphicData uri="http://schemas.openxmlformats.org/drawingml/2006/table">
            <a:tbl>
              <a:tblPr firstRow="1" bandCol="1">
                <a:tableStyleId>{21E4AEA4-8DFA-4A89-87EB-49C32662AFE0}</a:tableStyleId>
              </a:tblPr>
              <a:tblGrid>
                <a:gridCol w="1208314"/>
                <a:gridCol w="1208314"/>
                <a:gridCol w="1208314"/>
                <a:gridCol w="1208314"/>
                <a:gridCol w="1208314"/>
                <a:gridCol w="1208314"/>
                <a:gridCol w="1208314"/>
              </a:tblGrid>
              <a:tr h="370840">
                <a:tc>
                  <a:txBody>
                    <a:bodyPr/>
                    <a:lstStyle/>
                    <a:p>
                      <a:pPr algn="ctr"/>
                      <a:r>
                        <a:rPr lang="en-US" sz="1400" dirty="0" smtClean="0"/>
                        <a:t>Taught</a:t>
                      </a:r>
                      <a:endParaRPr lang="en-US" sz="1400" dirty="0"/>
                    </a:p>
                  </a:txBody>
                  <a:tcPr/>
                </a:tc>
                <a:tc>
                  <a:txBody>
                    <a:bodyPr/>
                    <a:lstStyle/>
                    <a:p>
                      <a:pPr algn="ctr"/>
                      <a:r>
                        <a:rPr lang="en-US" sz="1400" dirty="0" smtClean="0"/>
                        <a:t>ID#</a:t>
                      </a:r>
                      <a:endParaRPr lang="en-US" sz="1400" dirty="0"/>
                    </a:p>
                  </a:txBody>
                  <a:tcPr/>
                </a:tc>
                <a:tc>
                  <a:txBody>
                    <a:bodyPr/>
                    <a:lstStyle/>
                    <a:p>
                      <a:pPr algn="ctr"/>
                      <a:r>
                        <a:rPr lang="en-US" sz="1400" dirty="0" smtClean="0"/>
                        <a:t>C#</a:t>
                      </a:r>
                      <a:endParaRPr lang="en-US" sz="1400" dirty="0"/>
                    </a:p>
                  </a:txBody>
                  <a:tcPr/>
                </a:tc>
                <a:tc>
                  <a:txBody>
                    <a:bodyPr/>
                    <a:lstStyle/>
                    <a:p>
                      <a:pPr algn="ctr"/>
                      <a:r>
                        <a:rPr lang="en-US" sz="1400" dirty="0" smtClean="0"/>
                        <a:t>Year</a:t>
                      </a:r>
                      <a:endParaRPr lang="en-US" sz="1400" dirty="0"/>
                    </a:p>
                  </a:txBody>
                  <a:tcPr/>
                </a:tc>
                <a:tc>
                  <a:txBody>
                    <a:bodyPr/>
                    <a:lstStyle/>
                    <a:p>
                      <a:pPr algn="ctr"/>
                      <a:r>
                        <a:rPr lang="en-US" sz="1400" dirty="0" smtClean="0"/>
                        <a:t>Semester</a:t>
                      </a:r>
                      <a:endParaRPr lang="en-US" sz="1400" dirty="0"/>
                    </a:p>
                  </a:txBody>
                  <a:tcPr/>
                </a:tc>
                <a:tc>
                  <a:txBody>
                    <a:bodyPr/>
                    <a:lstStyle/>
                    <a:p>
                      <a:pPr algn="ctr"/>
                      <a:r>
                        <a:rPr lang="en-US" sz="1400" dirty="0" smtClean="0"/>
                        <a:t>Sec#</a:t>
                      </a:r>
                      <a:endParaRPr lang="en-US" sz="1400" dirty="0"/>
                    </a:p>
                  </a:txBody>
                  <a:tcPr/>
                </a:tc>
                <a:tc>
                  <a:txBody>
                    <a:bodyPr/>
                    <a:lstStyle/>
                    <a:p>
                      <a:pPr algn="ctr"/>
                      <a:r>
                        <a:rPr lang="en-US" sz="1400" dirty="0" smtClean="0"/>
                        <a:t>Monitor</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5</a:t>
                      </a:r>
                      <a:endParaRPr lang="en-US" sz="1400" dirty="0"/>
                    </a:p>
                  </a:txBody>
                  <a:tcPr/>
                </a:tc>
                <a:tc>
                  <a:txBody>
                    <a:bodyPr/>
                    <a:lstStyle/>
                    <a:p>
                      <a:r>
                        <a:rPr lang="en-US" sz="1400" dirty="0" err="1" smtClean="0"/>
                        <a:t>G22.2433</a:t>
                      </a:r>
                      <a:endParaRPr lang="en-US" sz="1400" dirty="0"/>
                    </a:p>
                  </a:txBody>
                  <a:tcPr/>
                </a:tc>
                <a:tc>
                  <a:txBody>
                    <a:bodyPr/>
                    <a:lstStyle/>
                    <a:p>
                      <a:r>
                        <a:rPr lang="en-US" sz="1400" dirty="0" smtClean="0"/>
                        <a:t>2009</a:t>
                      </a:r>
                      <a:endParaRPr lang="en-US" sz="1400" dirty="0"/>
                    </a:p>
                  </a:txBody>
                  <a:tcPr/>
                </a:tc>
                <a:tc>
                  <a:txBody>
                    <a:bodyPr/>
                    <a:lstStyle/>
                    <a:p>
                      <a:r>
                        <a:rPr lang="en-US" sz="1400" dirty="0" smtClean="0"/>
                        <a:t>Spring</a:t>
                      </a:r>
                      <a:endParaRPr lang="en-US" sz="1400" dirty="0"/>
                    </a:p>
                  </a:txBody>
                  <a:tcPr/>
                </a:tc>
                <a:tc>
                  <a:txBody>
                    <a:bodyPr/>
                    <a:lstStyle/>
                    <a:p>
                      <a:r>
                        <a:rPr lang="en-US" sz="1400" dirty="0" smtClean="0"/>
                        <a:t>001</a:t>
                      </a:r>
                      <a:endParaRPr lang="en-US" sz="1400" dirty="0"/>
                    </a:p>
                  </a:txBody>
                  <a:tcPr/>
                </a:tc>
                <a:tc>
                  <a:txBody>
                    <a:bodyPr/>
                    <a:lstStyle/>
                    <a:p>
                      <a:r>
                        <a:rPr lang="en-US" sz="1400" dirty="0" smtClean="0"/>
                        <a:t>7</a:t>
                      </a:r>
                      <a:endParaRPr lang="en-US" sz="1400" dirty="0"/>
                    </a:p>
                  </a:txBody>
                  <a:tcPr/>
                </a:tc>
              </a:tr>
              <a:tr h="370840">
                <a:tc>
                  <a:txBody>
                    <a:bodyPr/>
                    <a:lstStyle/>
                    <a:p>
                      <a:endParaRPr lang="en-US" sz="1400" dirty="0"/>
                    </a:p>
                  </a:txBody>
                  <a:tcPr>
                    <a:solidFill>
                      <a:schemeClr val="bg1"/>
                    </a:solidFill>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dirty="0"/>
                    </a:p>
                  </a:txBody>
                  <a:tcPr/>
                </a:tc>
              </a:tr>
            </a:tbl>
          </a:graphicData>
        </a:graphic>
      </p:graphicFrame>
      <p:graphicFrame>
        <p:nvGraphicFramePr>
          <p:cNvPr id="5" name="Content Placeholder 3"/>
          <p:cNvGraphicFramePr>
            <a:graphicFrameLocks/>
          </p:cNvGraphicFramePr>
          <p:nvPr/>
        </p:nvGraphicFramePr>
        <p:xfrm>
          <a:off x="685800" y="1143000"/>
          <a:ext cx="3624942" cy="1483360"/>
        </p:xfrm>
        <a:graphic>
          <a:graphicData uri="http://schemas.openxmlformats.org/drawingml/2006/table">
            <a:tbl>
              <a:tblPr firstRow="1" bandCol="1">
                <a:tableStyleId>{21E4AEA4-8DFA-4A89-87EB-49C32662AFE0}</a:tableStyleId>
              </a:tblPr>
              <a:tblGrid>
                <a:gridCol w="1208314"/>
                <a:gridCol w="1208314"/>
                <a:gridCol w="1208314"/>
              </a:tblGrid>
              <a:tr h="370840">
                <a:tc>
                  <a:txBody>
                    <a:bodyPr/>
                    <a:lstStyle/>
                    <a:p>
                      <a:pPr algn="ctr"/>
                      <a:r>
                        <a:rPr lang="en-US" sz="1400" dirty="0" smtClean="0"/>
                        <a:t>Professor</a:t>
                      </a:r>
                      <a:endParaRPr lang="en-US" sz="1400" dirty="0"/>
                    </a:p>
                  </a:txBody>
                  <a:tcPr/>
                </a:tc>
                <a:tc>
                  <a:txBody>
                    <a:bodyPr/>
                    <a:lstStyle/>
                    <a:p>
                      <a:pPr algn="ctr"/>
                      <a:r>
                        <a:rPr lang="en-US" sz="1400" dirty="0" smtClean="0"/>
                        <a:t>ID#</a:t>
                      </a:r>
                      <a:endParaRPr lang="en-US" sz="1400" dirty="0"/>
                    </a:p>
                  </a:txBody>
                  <a:tcPr/>
                </a:tc>
                <a:tc>
                  <a:txBody>
                    <a:bodyPr/>
                    <a:lstStyle/>
                    <a:p>
                      <a:pPr algn="ctr"/>
                      <a:r>
                        <a:rPr lang="en-US" sz="1400" dirty="0" smtClean="0"/>
                        <a:t>Salary</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5</a:t>
                      </a:r>
                      <a:endParaRPr lang="en-US" sz="1400" dirty="0"/>
                    </a:p>
                  </a:txBody>
                  <a:tcPr/>
                </a:tc>
                <a:tc>
                  <a:txBody>
                    <a:bodyPr/>
                    <a:lstStyle/>
                    <a:p>
                      <a:r>
                        <a:rPr lang="en-US" sz="1400" dirty="0" smtClean="0"/>
                        <a:t>1</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7</a:t>
                      </a:r>
                      <a:endParaRPr lang="en-US" sz="1400" dirty="0"/>
                    </a:p>
                  </a:txBody>
                  <a:tcPr/>
                </a:tc>
                <a:tc>
                  <a:txBody>
                    <a:bodyPr/>
                    <a:lstStyle/>
                    <a:p>
                      <a:r>
                        <a:rPr lang="en-US" sz="1400" dirty="0" smtClean="0"/>
                        <a:t>2</a:t>
                      </a:r>
                      <a:endParaRPr lang="en-US" sz="1400" dirty="0"/>
                    </a:p>
                  </a:txBody>
                  <a:tcPr/>
                </a:tc>
              </a:tr>
              <a:tr h="370840">
                <a:tc>
                  <a:txBody>
                    <a:bodyPr/>
                    <a:lstStyle/>
                    <a:p>
                      <a:endParaRPr lang="en-US" sz="1400" dirty="0"/>
                    </a:p>
                  </a:txBody>
                  <a:tcPr>
                    <a:solidFill>
                      <a:schemeClr val="bg1"/>
                    </a:solidFill>
                  </a:tcPr>
                </a:tc>
                <a:tc>
                  <a:txBody>
                    <a:bodyPr/>
                    <a:lstStyle/>
                    <a:p>
                      <a:endParaRPr lang="en-US" sz="1400" dirty="0"/>
                    </a:p>
                  </a:txBody>
                  <a:tcPr/>
                </a:tc>
                <a:tc>
                  <a:txBody>
                    <a:bodyPr/>
                    <a:lstStyle/>
                    <a:p>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p:txBody>
          <a:bodyPr/>
          <a:lstStyle/>
          <a:p>
            <a:r>
              <a:rPr lang="en-US" smtClean="0"/>
              <a:t>Referential Integrity: Example</a:t>
            </a:r>
          </a:p>
        </p:txBody>
      </p:sp>
      <p:sp>
        <p:nvSpPr>
          <p:cNvPr id="121859"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a:p>
            <a:r>
              <a:rPr lang="en-US" smtClean="0"/>
              <a:t>A user accesses the database and </a:t>
            </a:r>
            <a:r>
              <a:rPr lang="en-US" b="1" i="1" smtClean="0">
                <a:solidFill>
                  <a:srgbClr val="FF0000"/>
                </a:solidFill>
              </a:rPr>
              <a:t>attempts to delete row </a:t>
            </a:r>
            <a:r>
              <a:rPr lang="en-US" smtClean="0"/>
              <a:t>(or all rows like this, recall that duplicates are permitted) 5,1 </a:t>
            </a:r>
            <a:r>
              <a:rPr lang="en-US" b="1" i="1" smtClean="0">
                <a:solidFill>
                  <a:srgbClr val="FF0000"/>
                </a:solidFill>
              </a:rPr>
              <a:t>from Professor</a:t>
            </a:r>
          </a:p>
          <a:p>
            <a:r>
              <a:rPr lang="en-US" smtClean="0"/>
              <a:t>What should happen, as there is a row in Taught referencing this row in Professor?</a:t>
            </a:r>
          </a:p>
          <a:p>
            <a:r>
              <a:rPr lang="en-US" smtClean="0"/>
              <a:t>A user accesses the database and attempts to delete row 7,2 from Professor?</a:t>
            </a:r>
          </a:p>
          <a:p>
            <a:r>
              <a:rPr lang="en-US" smtClean="0"/>
              <a:t>What should happen, as there is a row in Taught referencing this row in Professor?</a:t>
            </a:r>
          </a:p>
          <a:p>
            <a:endParaRPr lang="en-US" smtClean="0"/>
          </a:p>
        </p:txBody>
      </p:sp>
      <p:graphicFrame>
        <p:nvGraphicFramePr>
          <p:cNvPr id="4" name="Content Placeholder 3"/>
          <p:cNvGraphicFramePr>
            <a:graphicFrameLocks/>
          </p:cNvGraphicFramePr>
          <p:nvPr/>
        </p:nvGraphicFramePr>
        <p:xfrm>
          <a:off x="685800" y="2743200"/>
          <a:ext cx="8458198" cy="1112520"/>
        </p:xfrm>
        <a:graphic>
          <a:graphicData uri="http://schemas.openxmlformats.org/drawingml/2006/table">
            <a:tbl>
              <a:tblPr firstRow="1" bandCol="1">
                <a:tableStyleId>{21E4AEA4-8DFA-4A89-87EB-49C32662AFE0}</a:tableStyleId>
              </a:tblPr>
              <a:tblGrid>
                <a:gridCol w="1208314"/>
                <a:gridCol w="1208314"/>
                <a:gridCol w="1208314"/>
                <a:gridCol w="1208314"/>
                <a:gridCol w="1208314"/>
                <a:gridCol w="1208314"/>
                <a:gridCol w="1208314"/>
              </a:tblGrid>
              <a:tr h="370840">
                <a:tc>
                  <a:txBody>
                    <a:bodyPr/>
                    <a:lstStyle/>
                    <a:p>
                      <a:pPr algn="ctr"/>
                      <a:r>
                        <a:rPr lang="en-US" sz="1400" dirty="0" smtClean="0"/>
                        <a:t>Taught</a:t>
                      </a:r>
                      <a:endParaRPr lang="en-US" sz="1400" dirty="0"/>
                    </a:p>
                  </a:txBody>
                  <a:tcPr/>
                </a:tc>
                <a:tc>
                  <a:txBody>
                    <a:bodyPr/>
                    <a:lstStyle/>
                    <a:p>
                      <a:pPr algn="ctr"/>
                      <a:r>
                        <a:rPr lang="en-US" sz="1400" dirty="0" smtClean="0"/>
                        <a:t>ID#</a:t>
                      </a:r>
                      <a:endParaRPr lang="en-US" sz="1400" dirty="0"/>
                    </a:p>
                  </a:txBody>
                  <a:tcPr/>
                </a:tc>
                <a:tc>
                  <a:txBody>
                    <a:bodyPr/>
                    <a:lstStyle/>
                    <a:p>
                      <a:pPr algn="ctr"/>
                      <a:r>
                        <a:rPr lang="en-US" sz="1400" dirty="0" smtClean="0"/>
                        <a:t>C#</a:t>
                      </a:r>
                      <a:endParaRPr lang="en-US" sz="1400" dirty="0"/>
                    </a:p>
                  </a:txBody>
                  <a:tcPr/>
                </a:tc>
                <a:tc>
                  <a:txBody>
                    <a:bodyPr/>
                    <a:lstStyle/>
                    <a:p>
                      <a:pPr algn="ctr"/>
                      <a:r>
                        <a:rPr lang="en-US" sz="1400" dirty="0" smtClean="0"/>
                        <a:t>Year</a:t>
                      </a:r>
                      <a:endParaRPr lang="en-US" sz="1400" dirty="0"/>
                    </a:p>
                  </a:txBody>
                  <a:tcPr/>
                </a:tc>
                <a:tc>
                  <a:txBody>
                    <a:bodyPr/>
                    <a:lstStyle/>
                    <a:p>
                      <a:pPr algn="ctr"/>
                      <a:r>
                        <a:rPr lang="en-US" sz="1400" dirty="0" smtClean="0"/>
                        <a:t>Semester</a:t>
                      </a:r>
                      <a:endParaRPr lang="en-US" sz="1400" dirty="0"/>
                    </a:p>
                  </a:txBody>
                  <a:tcPr/>
                </a:tc>
                <a:tc>
                  <a:txBody>
                    <a:bodyPr/>
                    <a:lstStyle/>
                    <a:p>
                      <a:pPr algn="ctr"/>
                      <a:r>
                        <a:rPr lang="en-US" sz="1400" dirty="0" smtClean="0"/>
                        <a:t>Sec#</a:t>
                      </a:r>
                      <a:endParaRPr lang="en-US" sz="1400" dirty="0"/>
                    </a:p>
                  </a:txBody>
                  <a:tcPr/>
                </a:tc>
                <a:tc>
                  <a:txBody>
                    <a:bodyPr/>
                    <a:lstStyle/>
                    <a:p>
                      <a:pPr algn="ctr"/>
                      <a:r>
                        <a:rPr lang="en-US" sz="1400" dirty="0" smtClean="0"/>
                        <a:t>Monitors</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5</a:t>
                      </a:r>
                      <a:endParaRPr lang="en-US" sz="1400" dirty="0"/>
                    </a:p>
                  </a:txBody>
                  <a:tcPr/>
                </a:tc>
                <a:tc>
                  <a:txBody>
                    <a:bodyPr/>
                    <a:lstStyle/>
                    <a:p>
                      <a:r>
                        <a:rPr lang="en-US" sz="1400" dirty="0" err="1" smtClean="0"/>
                        <a:t>G22.2433</a:t>
                      </a:r>
                      <a:endParaRPr lang="en-US" sz="1400" dirty="0"/>
                    </a:p>
                  </a:txBody>
                  <a:tcPr/>
                </a:tc>
                <a:tc>
                  <a:txBody>
                    <a:bodyPr/>
                    <a:lstStyle/>
                    <a:p>
                      <a:r>
                        <a:rPr lang="en-US" sz="1400" dirty="0" smtClean="0"/>
                        <a:t>2009</a:t>
                      </a:r>
                      <a:endParaRPr lang="en-US" sz="1400" dirty="0"/>
                    </a:p>
                  </a:txBody>
                  <a:tcPr/>
                </a:tc>
                <a:tc>
                  <a:txBody>
                    <a:bodyPr/>
                    <a:lstStyle/>
                    <a:p>
                      <a:r>
                        <a:rPr lang="en-US" sz="1400" dirty="0" smtClean="0"/>
                        <a:t>Spring</a:t>
                      </a:r>
                      <a:endParaRPr lang="en-US" sz="1400" dirty="0"/>
                    </a:p>
                  </a:txBody>
                  <a:tcPr/>
                </a:tc>
                <a:tc>
                  <a:txBody>
                    <a:bodyPr/>
                    <a:lstStyle/>
                    <a:p>
                      <a:r>
                        <a:rPr lang="en-US" sz="1400" dirty="0" smtClean="0"/>
                        <a:t>001</a:t>
                      </a:r>
                      <a:endParaRPr lang="en-US" sz="1400" dirty="0"/>
                    </a:p>
                  </a:txBody>
                  <a:tcPr/>
                </a:tc>
                <a:tc>
                  <a:txBody>
                    <a:bodyPr/>
                    <a:lstStyle/>
                    <a:p>
                      <a:r>
                        <a:rPr lang="en-US" sz="1400" dirty="0" smtClean="0"/>
                        <a:t>7</a:t>
                      </a:r>
                      <a:endParaRPr lang="en-US" sz="1400" dirty="0"/>
                    </a:p>
                  </a:txBody>
                  <a:tcPr/>
                </a:tc>
              </a:tr>
              <a:tr h="370840">
                <a:tc>
                  <a:txBody>
                    <a:bodyPr/>
                    <a:lstStyle/>
                    <a:p>
                      <a:endParaRPr lang="en-US" sz="1400" dirty="0"/>
                    </a:p>
                  </a:txBody>
                  <a:tcPr>
                    <a:solidFill>
                      <a:schemeClr val="bg1"/>
                    </a:solidFill>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dirty="0"/>
                    </a:p>
                  </a:txBody>
                  <a:tcPr/>
                </a:tc>
              </a:tr>
            </a:tbl>
          </a:graphicData>
        </a:graphic>
      </p:graphicFrame>
      <p:graphicFrame>
        <p:nvGraphicFramePr>
          <p:cNvPr id="5" name="Content Placeholder 3"/>
          <p:cNvGraphicFramePr>
            <a:graphicFrameLocks/>
          </p:cNvGraphicFramePr>
          <p:nvPr/>
        </p:nvGraphicFramePr>
        <p:xfrm>
          <a:off x="685800" y="1143000"/>
          <a:ext cx="3624942" cy="1483360"/>
        </p:xfrm>
        <a:graphic>
          <a:graphicData uri="http://schemas.openxmlformats.org/drawingml/2006/table">
            <a:tbl>
              <a:tblPr firstRow="1" bandCol="1">
                <a:tableStyleId>{21E4AEA4-8DFA-4A89-87EB-49C32662AFE0}</a:tableStyleId>
              </a:tblPr>
              <a:tblGrid>
                <a:gridCol w="1208314"/>
                <a:gridCol w="1208314"/>
                <a:gridCol w="1208314"/>
              </a:tblGrid>
              <a:tr h="370840">
                <a:tc>
                  <a:txBody>
                    <a:bodyPr/>
                    <a:lstStyle/>
                    <a:p>
                      <a:pPr algn="ctr"/>
                      <a:r>
                        <a:rPr lang="en-US" sz="1400" dirty="0" smtClean="0"/>
                        <a:t>Professor</a:t>
                      </a:r>
                      <a:endParaRPr lang="en-US" sz="1400" dirty="0"/>
                    </a:p>
                  </a:txBody>
                  <a:tcPr/>
                </a:tc>
                <a:tc>
                  <a:txBody>
                    <a:bodyPr/>
                    <a:lstStyle/>
                    <a:p>
                      <a:pPr algn="ctr"/>
                      <a:r>
                        <a:rPr lang="en-US" sz="1400" dirty="0" smtClean="0"/>
                        <a:t>ID#</a:t>
                      </a:r>
                      <a:endParaRPr lang="en-US" sz="1400" dirty="0"/>
                    </a:p>
                  </a:txBody>
                  <a:tcPr/>
                </a:tc>
                <a:tc>
                  <a:txBody>
                    <a:bodyPr/>
                    <a:lstStyle/>
                    <a:p>
                      <a:pPr algn="ctr"/>
                      <a:r>
                        <a:rPr lang="en-US" sz="1400" dirty="0" smtClean="0"/>
                        <a:t>Salary</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5</a:t>
                      </a:r>
                      <a:endParaRPr lang="en-US" sz="1400" dirty="0"/>
                    </a:p>
                  </a:txBody>
                  <a:tcPr/>
                </a:tc>
                <a:tc>
                  <a:txBody>
                    <a:bodyPr/>
                    <a:lstStyle/>
                    <a:p>
                      <a:r>
                        <a:rPr lang="en-US" sz="1400" dirty="0" smtClean="0"/>
                        <a:t>1</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7</a:t>
                      </a:r>
                      <a:endParaRPr lang="en-US" sz="1400" dirty="0"/>
                    </a:p>
                  </a:txBody>
                  <a:tcPr/>
                </a:tc>
                <a:tc>
                  <a:txBody>
                    <a:bodyPr/>
                    <a:lstStyle/>
                    <a:p>
                      <a:r>
                        <a:rPr lang="en-US" sz="1400" dirty="0" smtClean="0"/>
                        <a:t>2</a:t>
                      </a:r>
                      <a:endParaRPr lang="en-US" sz="1400" dirty="0"/>
                    </a:p>
                  </a:txBody>
                  <a:tcPr/>
                </a:tc>
              </a:tr>
              <a:tr h="370840">
                <a:tc>
                  <a:txBody>
                    <a:bodyPr/>
                    <a:lstStyle/>
                    <a:p>
                      <a:endParaRPr lang="en-US" sz="1400" dirty="0"/>
                    </a:p>
                  </a:txBody>
                  <a:tcPr>
                    <a:solidFill>
                      <a:schemeClr val="bg1"/>
                    </a:solidFill>
                  </a:tcPr>
                </a:tc>
                <a:tc>
                  <a:txBody>
                    <a:bodyPr/>
                    <a:lstStyle/>
                    <a:p>
                      <a:endParaRPr lang="en-US" sz="1400" dirty="0"/>
                    </a:p>
                  </a:txBody>
                  <a:tcPr/>
                </a:tc>
                <a:tc>
                  <a:txBody>
                    <a:bodyPr/>
                    <a:lstStyle/>
                    <a:p>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p:txBody>
          <a:bodyPr/>
          <a:lstStyle/>
          <a:p>
            <a:r>
              <a:rPr lang="en-US" smtClean="0"/>
              <a:t>Referential Integrity: Example</a:t>
            </a:r>
          </a:p>
        </p:txBody>
      </p:sp>
      <p:sp>
        <p:nvSpPr>
          <p:cNvPr id="122883" name="Content Placeholder 2"/>
          <p:cNvSpPr>
            <a:spLocks noGrp="1"/>
          </p:cNvSpPr>
          <p:nvPr>
            <p:ph idx="1"/>
          </p:nvPr>
        </p:nvSpPr>
        <p:spPr/>
        <p:txBody>
          <a:bodyPr/>
          <a:lstStyle/>
          <a:p>
            <a:r>
              <a:rPr lang="en-US" dirty="0" smtClean="0"/>
              <a:t>Part of specification of foreign key in in Taught</a:t>
            </a:r>
          </a:p>
          <a:p>
            <a:r>
              <a:rPr lang="en-US" dirty="0" smtClean="0"/>
              <a:t>An action on Professor can be denied, or can trigger an action on Taught</a:t>
            </a:r>
          </a:p>
          <a:p>
            <a:r>
              <a:rPr lang="en-US" dirty="0" smtClean="0"/>
              <a:t>For example</a:t>
            </a:r>
          </a:p>
          <a:p>
            <a:pPr lvl="1"/>
            <a:r>
              <a:rPr lang="en-US" dirty="0" smtClean="0"/>
              <a:t>ON DELETE NO ACTION</a:t>
            </a:r>
          </a:p>
          <a:p>
            <a:pPr lvl="1">
              <a:buFont typeface="Symbol" pitchFamily="18" charset="2"/>
              <a:buNone/>
            </a:pPr>
            <a:r>
              <a:rPr lang="en-US" dirty="0" smtClean="0"/>
              <a:t>	This means that the “needed” row in Professor cannot be deleted</a:t>
            </a:r>
          </a:p>
          <a:p>
            <a:pPr lvl="1">
              <a:buFont typeface="Symbol" pitchFamily="18" charset="2"/>
              <a:buNone/>
            </a:pPr>
            <a:r>
              <a:rPr lang="en-US" dirty="0" smtClean="0"/>
              <a:t>	Of course, it is possible to delete the row from Taught and then from the Professor (if no other row in in any table in the database “needs” the row in Professor)</a:t>
            </a:r>
          </a:p>
          <a:p>
            <a:pPr lvl="1"/>
            <a:r>
              <a:rPr lang="en-US" dirty="0" smtClean="0"/>
              <a:t>ON DELETE CASCADE	</a:t>
            </a:r>
          </a:p>
          <a:p>
            <a:pPr lvl="1">
              <a:buFont typeface="Symbol" pitchFamily="18" charset="2"/>
              <a:buNone/>
            </a:pPr>
            <a:r>
              <a:rPr lang="en-US" dirty="0" smtClean="0"/>
              <a:t>	This means that if the a row is deleted from Professor, all the rows in Taught referring to it are deleted too</a:t>
            </a:r>
          </a:p>
          <a:p>
            <a:pPr lvl="1"/>
            <a:r>
              <a:rPr lang="en-US" dirty="0" smtClean="0"/>
              <a:t>ON DELETE SET NULL</a:t>
            </a:r>
          </a:p>
          <a:p>
            <a:pPr lvl="1">
              <a:buFont typeface="Symbol" pitchFamily="18" charset="2"/>
              <a:buNone/>
            </a:pPr>
            <a:r>
              <a:rPr lang="en-US" dirty="0" smtClean="0"/>
              <a:t>	This means, that the value referring to no-longer-existing professor is replaced by NULL</a:t>
            </a:r>
          </a:p>
          <a:p>
            <a:pPr lvl="1">
              <a:buFont typeface="Symbol" pitchFamily="18" charset="2"/>
              <a:buNone/>
            </a:pPr>
            <a:r>
              <a:rPr lang="en-US" dirty="0" smtClean="0"/>
              <a:t>	In our example, this is not possible for ID# as it is a part of the primary key of Taught, but is possible for Monitor</a:t>
            </a:r>
          </a:p>
          <a:p>
            <a:pPr lvl="1"/>
            <a:endParaRPr lang="en-US" dirty="0" smtClean="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p:txBody>
          <a:bodyPr/>
          <a:lstStyle/>
          <a:p>
            <a:r>
              <a:rPr lang="en-US" smtClean="0"/>
              <a:t>Referential Integrity: Another Example</a:t>
            </a:r>
          </a:p>
        </p:txBody>
      </p:sp>
      <p:sp>
        <p:nvSpPr>
          <p:cNvPr id="123907" name="Content Placeholder 2"/>
          <p:cNvSpPr>
            <a:spLocks noGrp="1"/>
          </p:cNvSpPr>
          <p:nvPr>
            <p:ph idx="1"/>
          </p:nvPr>
        </p:nvSpPr>
        <p:spPr/>
        <p:txBody>
          <a:bodyPr/>
          <a:lstStyle/>
          <a:p>
            <a:r>
              <a:rPr lang="en-US" smtClean="0"/>
              <a:t>Part of specification of foreign key in in Professor</a:t>
            </a:r>
          </a:p>
          <a:p>
            <a:r>
              <a:rPr lang="en-US" smtClean="0"/>
              <a:t>An action on Person can be denied, or can trigger an action on Professor</a:t>
            </a:r>
          </a:p>
          <a:p>
            <a:r>
              <a:rPr lang="en-US" smtClean="0"/>
              <a:t>For example</a:t>
            </a:r>
          </a:p>
          <a:p>
            <a:pPr lvl="1"/>
            <a:r>
              <a:rPr lang="en-US" smtClean="0"/>
              <a:t>ON UPDATE CASCADE	</a:t>
            </a:r>
          </a:p>
          <a:p>
            <a:pPr lvl="1">
              <a:buFont typeface="Symbol" pitchFamily="18" charset="2"/>
              <a:buNone/>
            </a:pPr>
            <a:r>
              <a:rPr lang="en-US" smtClean="0"/>
              <a:t>	This means that if the value of ID# in Person is changed, this value of ID# also propagates to Professor</a:t>
            </a:r>
          </a:p>
          <a:p>
            <a:r>
              <a:rPr lang="en-US" smtClean="0"/>
              <a:t>Could (and probably should) add to Taught and Required:</a:t>
            </a:r>
          </a:p>
          <a:p>
            <a:pPr lvl="1"/>
            <a:r>
              <a:rPr lang="en-US" smtClean="0"/>
              <a:t>ON UPDATE CASCADE	</a:t>
            </a:r>
          </a:p>
          <a:p>
            <a:pPr lvl="1">
              <a:buFont typeface="Symbol" pitchFamily="18" charset="2"/>
              <a:buNone/>
            </a:pPr>
            <a:r>
              <a:rPr lang="en-US" smtClean="0"/>
              <a:t>	In appropriate attributes, so that the change of ID# in Professor also propagates to them</a:t>
            </a:r>
          </a:p>
          <a:p>
            <a:pPr lvl="1">
              <a:buFont typeface="Symbol" pitchFamily="18" charset="2"/>
              <a:buNone/>
            </a:pPr>
            <a:r>
              <a:rPr lang="en-US" smtClean="0"/>
              <a:t>	In Taught in both ID# and Monitor</a:t>
            </a:r>
          </a:p>
          <a:p>
            <a:pPr lvl="1">
              <a:buFont typeface="Symbol" pitchFamily="18" charset="2"/>
              <a:buNone/>
            </a:pPr>
            <a:r>
              <a:rPr lang="en-US" smtClean="0"/>
              <a:t>	In Required in ID#</a:t>
            </a:r>
          </a:p>
          <a:p>
            <a:pPr lvl="1">
              <a:buFont typeface="Symbol" pitchFamily="18" charset="2"/>
              <a:buNone/>
            </a:pPr>
            <a:endParaRPr lang="en-US" smtClean="0"/>
          </a:p>
          <a:p>
            <a:r>
              <a:rPr lang="en-US" smtClean="0"/>
              <a:t>Excellent mechanism for centralized maintenance</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p:txBody>
          <a:bodyPr/>
          <a:lstStyle/>
          <a:p>
            <a:r>
              <a:rPr lang="en-US" smtClean="0"/>
              <a:t>Temporal Databases</a:t>
            </a:r>
          </a:p>
        </p:txBody>
      </p:sp>
      <p:sp>
        <p:nvSpPr>
          <p:cNvPr id="124931" name="Content Placeholder 2"/>
          <p:cNvSpPr>
            <a:spLocks noGrp="1"/>
          </p:cNvSpPr>
          <p:nvPr>
            <p:ph idx="1"/>
          </p:nvPr>
        </p:nvSpPr>
        <p:spPr/>
        <p:txBody>
          <a:bodyPr/>
          <a:lstStyle/>
          <a:p>
            <a:r>
              <a:rPr lang="en-US" smtClean="0"/>
              <a:t>Of course, we may want to maintain historical data</a:t>
            </a:r>
          </a:p>
          <a:p>
            <a:r>
              <a:rPr lang="en-US" smtClean="0"/>
              <a:t>So, in practice one may have some indication that the professor no longer works, but still keep historical information about the past</a:t>
            </a:r>
          </a:p>
          <a:p>
            <a:r>
              <a:rPr lang="en-US" smtClean="0"/>
              <a:t>But we do not assume this for our example</a:t>
            </a:r>
          </a:p>
          <a:p>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smtClean="0"/>
              <a:t>Keys (and </a:t>
            </a:r>
            <a:r>
              <a:rPr lang="en-US" dirty="0" err="1" smtClean="0"/>
              <a:t>Superkeys</a:t>
            </a:r>
            <a:r>
              <a:rPr lang="en-US" dirty="0" smtClean="0"/>
              <a:t>)</a:t>
            </a:r>
          </a:p>
        </p:txBody>
      </p:sp>
      <p:sp>
        <p:nvSpPr>
          <p:cNvPr id="53251" name="Rectangle 3"/>
          <p:cNvSpPr>
            <a:spLocks noGrp="1" noChangeArrowheads="1"/>
          </p:cNvSpPr>
          <p:nvPr>
            <p:ph type="body" idx="1"/>
          </p:nvPr>
        </p:nvSpPr>
        <p:spPr/>
        <p:txBody>
          <a:bodyPr/>
          <a:lstStyle/>
          <a:p>
            <a:pPr>
              <a:lnSpc>
                <a:spcPct val="80000"/>
              </a:lnSpc>
            </a:pPr>
            <a:r>
              <a:rPr lang="en-US" dirty="0" smtClean="0"/>
              <a:t>Consider relation (schema) Person(FN, </a:t>
            </a:r>
            <a:r>
              <a:rPr lang="en-US" dirty="0" err="1" smtClean="0"/>
              <a:t>LN</a:t>
            </a:r>
            <a:r>
              <a:rPr lang="en-US" dirty="0" smtClean="0"/>
              <a:t>, Grade, </a:t>
            </a:r>
            <a:r>
              <a:rPr lang="en-US" dirty="0" err="1" smtClean="0"/>
              <a:t>YOB</a:t>
            </a:r>
            <a:r>
              <a:rPr lang="en-US" dirty="0" smtClean="0"/>
              <a:t>)</a:t>
            </a:r>
          </a:p>
          <a:p>
            <a:pPr>
              <a:lnSpc>
                <a:spcPct val="80000"/>
              </a:lnSpc>
            </a:pPr>
            <a:r>
              <a:rPr lang="en-US" dirty="0" smtClean="0"/>
              <a:t>Instance:</a:t>
            </a:r>
          </a:p>
          <a:p>
            <a:pPr>
              <a:lnSpc>
                <a:spcPct val="80000"/>
              </a:lnSpc>
              <a:buFont typeface="Monotype Sorts" pitchFamily="2" charset="2"/>
              <a:buNone/>
            </a:pPr>
            <a:r>
              <a:rPr lang="en-US" dirty="0" smtClean="0"/>
              <a:t>	</a:t>
            </a:r>
          </a:p>
          <a:p>
            <a:pPr>
              <a:lnSpc>
                <a:spcPct val="80000"/>
              </a:lnSpc>
              <a:buFont typeface="Monotype Sorts" pitchFamily="2" charset="2"/>
              <a:buNone/>
            </a:pPr>
            <a:endParaRPr lang="en-US" dirty="0" smtClean="0"/>
          </a:p>
          <a:p>
            <a:pPr>
              <a:lnSpc>
                <a:spcPct val="80000"/>
              </a:lnSpc>
              <a:buFont typeface="Monotype Sorts" pitchFamily="2" charset="2"/>
              <a:buNone/>
            </a:pPr>
            <a:endParaRPr lang="en-US" dirty="0" smtClean="0"/>
          </a:p>
          <a:p>
            <a:pPr>
              <a:lnSpc>
                <a:spcPct val="80000"/>
              </a:lnSpc>
              <a:buFont typeface="Monotype Sorts" pitchFamily="2" charset="2"/>
              <a:buNone/>
            </a:pPr>
            <a:endParaRPr lang="en-US" dirty="0" smtClean="0"/>
          </a:p>
          <a:p>
            <a:pPr>
              <a:lnSpc>
                <a:spcPct val="80000"/>
              </a:lnSpc>
              <a:buFont typeface="Monotype Sorts" pitchFamily="2" charset="2"/>
              <a:buNone/>
            </a:pPr>
            <a:endParaRPr lang="en-US" dirty="0" smtClean="0"/>
          </a:p>
          <a:p>
            <a:pPr>
              <a:lnSpc>
                <a:spcPct val="80000"/>
              </a:lnSpc>
            </a:pPr>
            <a:r>
              <a:rPr lang="en-US" dirty="0" smtClean="0"/>
              <a:t>We are told that any two tuples that are equal on both FN and </a:t>
            </a:r>
            <a:r>
              <a:rPr lang="en-US" dirty="0" err="1" smtClean="0"/>
              <a:t>LN</a:t>
            </a:r>
            <a:r>
              <a:rPr lang="en-US" dirty="0" smtClean="0"/>
              <a:t> are (completely) equal</a:t>
            </a:r>
          </a:p>
          <a:p>
            <a:pPr lvl="1">
              <a:lnSpc>
                <a:spcPct val="80000"/>
              </a:lnSpc>
            </a:pPr>
            <a:r>
              <a:rPr lang="en-US" dirty="0" smtClean="0"/>
              <a:t>We have some tuples appearing multiple times: this is just for clarifying that this permitted in the definition, we do not discuss here why we would have the same tuple more than one time (we will talk about this later)</a:t>
            </a:r>
          </a:p>
          <a:p>
            <a:pPr>
              <a:lnSpc>
                <a:spcPct val="80000"/>
              </a:lnSpc>
            </a:pPr>
            <a:r>
              <a:rPr lang="en-US" dirty="0" smtClean="0"/>
              <a:t>This is a property of </a:t>
            </a:r>
            <a:r>
              <a:rPr lang="en-US" b="1" i="1" dirty="0" smtClean="0">
                <a:solidFill>
                  <a:srgbClr val="FF0000"/>
                </a:solidFill>
              </a:rPr>
              <a:t>every possible instance </a:t>
            </a:r>
            <a:r>
              <a:rPr lang="en-US" dirty="0" smtClean="0"/>
              <a:t>of Person in our application—we are told </a:t>
            </a:r>
            <a:r>
              <a:rPr lang="en-US" dirty="0" smtClean="0"/>
              <a:t>that</a:t>
            </a:r>
            <a:endParaRPr lang="en-US" dirty="0" smtClean="0"/>
          </a:p>
          <a:p>
            <a:pPr>
              <a:lnSpc>
                <a:spcPct val="80000"/>
              </a:lnSpc>
            </a:pPr>
            <a:r>
              <a:rPr lang="en-US" dirty="0" smtClean="0"/>
              <a:t>Then (FN, </a:t>
            </a:r>
            <a:r>
              <a:rPr lang="en-US" dirty="0" err="1" smtClean="0"/>
              <a:t>LN</a:t>
            </a:r>
            <a:r>
              <a:rPr lang="en-US" dirty="0" smtClean="0"/>
              <a:t>) is a </a:t>
            </a:r>
            <a:r>
              <a:rPr lang="en-US" b="1" i="1" dirty="0" smtClean="0">
                <a:solidFill>
                  <a:srgbClr val="FC0128"/>
                </a:solidFill>
              </a:rPr>
              <a:t>superkey</a:t>
            </a:r>
            <a:r>
              <a:rPr lang="en-US" dirty="0" smtClean="0"/>
              <a:t> of Person, and in fact a </a:t>
            </a:r>
            <a:r>
              <a:rPr lang="en-US" b="1" i="1" dirty="0" smtClean="0">
                <a:solidFill>
                  <a:srgbClr val="FC0128"/>
                </a:solidFill>
              </a:rPr>
              <a:t>key</a:t>
            </a:r>
            <a:r>
              <a:rPr lang="en-US" dirty="0" smtClean="0"/>
              <a:t>, because neither FN nor </a:t>
            </a:r>
            <a:r>
              <a:rPr lang="en-US" dirty="0" err="1" smtClean="0"/>
              <a:t>LN</a:t>
            </a:r>
            <a:r>
              <a:rPr lang="en-US" dirty="0" smtClean="0"/>
              <a:t> by themselves are sufficient (we are told that too)</a:t>
            </a:r>
          </a:p>
          <a:p>
            <a:pPr>
              <a:lnSpc>
                <a:spcPct val="80000"/>
              </a:lnSpc>
              <a:buFont typeface="Monotype Sorts" pitchFamily="2" charset="2"/>
              <a:buNone/>
            </a:pPr>
            <a:endParaRPr lang="en-US" dirty="0" smtClean="0"/>
          </a:p>
        </p:txBody>
      </p:sp>
      <p:graphicFrame>
        <p:nvGraphicFramePr>
          <p:cNvPr id="5" name="Content Placeholder 3"/>
          <p:cNvGraphicFramePr>
            <a:graphicFrameLocks/>
          </p:cNvGraphicFramePr>
          <p:nvPr/>
        </p:nvGraphicFramePr>
        <p:xfrm>
          <a:off x="1295400" y="2057400"/>
          <a:ext cx="6629400" cy="1879600"/>
        </p:xfrm>
        <a:graphic>
          <a:graphicData uri="http://schemas.openxmlformats.org/drawingml/2006/table">
            <a:tbl>
              <a:tblPr firstRow="1" bandCol="1">
                <a:tableStyleId>{21E4AEA4-8DFA-4A89-87EB-49C32662AFE0}</a:tableStyleId>
              </a:tblPr>
              <a:tblGrid>
                <a:gridCol w="1325880"/>
                <a:gridCol w="1325880"/>
                <a:gridCol w="1325880"/>
                <a:gridCol w="1325880"/>
                <a:gridCol w="1325880"/>
              </a:tblGrid>
              <a:tr h="375920">
                <a:tc>
                  <a:txBody>
                    <a:bodyPr/>
                    <a:lstStyle/>
                    <a:p>
                      <a:pPr algn="ctr"/>
                      <a:r>
                        <a:rPr lang="en-US" dirty="0" smtClean="0"/>
                        <a:t>Person</a:t>
                      </a:r>
                      <a:endParaRPr lang="en-US" dirty="0"/>
                    </a:p>
                  </a:txBody>
                  <a:tcPr/>
                </a:tc>
                <a:tc>
                  <a:txBody>
                    <a:bodyPr/>
                    <a:lstStyle/>
                    <a:p>
                      <a:pPr algn="ctr"/>
                      <a:r>
                        <a:rPr lang="en-US" dirty="0" smtClean="0"/>
                        <a:t>FN</a:t>
                      </a:r>
                      <a:endParaRPr lang="en-US" dirty="0"/>
                    </a:p>
                  </a:txBody>
                  <a:tcPr/>
                </a:tc>
                <a:tc>
                  <a:txBody>
                    <a:bodyPr/>
                    <a:lstStyle/>
                    <a:p>
                      <a:pPr algn="ctr"/>
                      <a:r>
                        <a:rPr lang="en-US" dirty="0" err="1" smtClean="0"/>
                        <a:t>LN</a:t>
                      </a:r>
                      <a:endParaRPr lang="en-US" dirty="0"/>
                    </a:p>
                  </a:txBody>
                  <a:tcPr/>
                </a:tc>
                <a:tc>
                  <a:txBody>
                    <a:bodyPr/>
                    <a:lstStyle/>
                    <a:p>
                      <a:pPr algn="ctr"/>
                      <a:r>
                        <a:rPr lang="en-US" dirty="0" smtClean="0"/>
                        <a:t>Grade</a:t>
                      </a:r>
                      <a:endParaRPr lang="en-US" dirty="0"/>
                    </a:p>
                  </a:txBody>
                  <a:tcPr/>
                </a:tc>
                <a:tc>
                  <a:txBody>
                    <a:bodyPr/>
                    <a:lstStyle/>
                    <a:p>
                      <a:pPr algn="ctr"/>
                      <a:r>
                        <a:rPr lang="en-US" dirty="0" err="1" smtClean="0"/>
                        <a:t>YOB</a:t>
                      </a:r>
                      <a:endParaRPr lang="en-US" dirty="0"/>
                    </a:p>
                  </a:txBody>
                  <a:tcPr/>
                </a:tc>
              </a:tr>
              <a:tr h="375920">
                <a:tc>
                  <a:txBody>
                    <a:bodyPr/>
                    <a:lstStyle/>
                    <a:p>
                      <a:endParaRPr lang="en-US" dirty="0"/>
                    </a:p>
                  </a:txBody>
                  <a:tcPr>
                    <a:solidFill>
                      <a:schemeClr val="bg1"/>
                    </a:solidFill>
                  </a:tcPr>
                </a:tc>
                <a:tc>
                  <a:txBody>
                    <a:bodyPr/>
                    <a:lstStyle/>
                    <a:p>
                      <a:r>
                        <a:rPr lang="en-US" dirty="0" smtClean="0"/>
                        <a:t>John</a:t>
                      </a:r>
                      <a:endParaRPr lang="en-US" dirty="0"/>
                    </a:p>
                  </a:txBody>
                  <a:tcPr/>
                </a:tc>
                <a:tc>
                  <a:txBody>
                    <a:bodyPr/>
                    <a:lstStyle/>
                    <a:p>
                      <a:r>
                        <a:rPr lang="en-US" dirty="0" smtClean="0"/>
                        <a:t>Smith</a:t>
                      </a:r>
                      <a:endParaRPr lang="en-US" dirty="0"/>
                    </a:p>
                  </a:txBody>
                  <a:tcPr/>
                </a:tc>
                <a:tc>
                  <a:txBody>
                    <a:bodyPr/>
                    <a:lstStyle/>
                    <a:p>
                      <a:pPr algn="r"/>
                      <a:r>
                        <a:rPr lang="en-US" dirty="0" smtClean="0"/>
                        <a:t>8</a:t>
                      </a:r>
                      <a:endParaRPr lang="en-US" dirty="0"/>
                    </a:p>
                  </a:txBody>
                  <a:tcPr/>
                </a:tc>
                <a:tc>
                  <a:txBody>
                    <a:bodyPr/>
                    <a:lstStyle/>
                    <a:p>
                      <a:pPr algn="r"/>
                      <a:r>
                        <a:rPr lang="en-US" dirty="0" smtClean="0"/>
                        <a:t>1976</a:t>
                      </a:r>
                      <a:endParaRPr lang="en-US" dirty="0"/>
                    </a:p>
                  </a:txBody>
                  <a:tcPr/>
                </a:tc>
              </a:tr>
              <a:tr h="375920">
                <a:tc>
                  <a:txBody>
                    <a:bodyPr/>
                    <a:lstStyle/>
                    <a:p>
                      <a:endParaRPr lang="en-US" dirty="0"/>
                    </a:p>
                  </a:txBody>
                  <a:tcPr>
                    <a:solidFill>
                      <a:schemeClr val="bg1"/>
                    </a:solidFill>
                  </a:tcPr>
                </a:tc>
                <a:tc>
                  <a:txBody>
                    <a:bodyPr/>
                    <a:lstStyle/>
                    <a:p>
                      <a:r>
                        <a:rPr lang="en-US" dirty="0" err="1" smtClean="0"/>
                        <a:t>Lakshmi</a:t>
                      </a:r>
                      <a:endParaRPr lang="en-US" dirty="0"/>
                    </a:p>
                  </a:txBody>
                  <a:tcPr/>
                </a:tc>
                <a:tc>
                  <a:txBody>
                    <a:bodyPr/>
                    <a:lstStyle/>
                    <a:p>
                      <a:r>
                        <a:rPr lang="en-US" dirty="0" smtClean="0"/>
                        <a:t>Smith</a:t>
                      </a:r>
                      <a:endParaRPr lang="en-US" dirty="0"/>
                    </a:p>
                  </a:txBody>
                  <a:tcPr/>
                </a:tc>
                <a:tc>
                  <a:txBody>
                    <a:bodyPr/>
                    <a:lstStyle/>
                    <a:p>
                      <a:pPr algn="r"/>
                      <a:r>
                        <a:rPr lang="en-US" dirty="0" smtClean="0"/>
                        <a:t>9</a:t>
                      </a:r>
                      <a:endParaRPr lang="en-US" dirty="0"/>
                    </a:p>
                  </a:txBody>
                  <a:tcPr/>
                </a:tc>
                <a:tc>
                  <a:txBody>
                    <a:bodyPr/>
                    <a:lstStyle/>
                    <a:p>
                      <a:pPr algn="r"/>
                      <a:r>
                        <a:rPr lang="en-US" dirty="0" smtClean="0"/>
                        <a:t>1981</a:t>
                      </a:r>
                      <a:endParaRPr lang="en-US" dirty="0"/>
                    </a:p>
                  </a:txBody>
                  <a:tcPr/>
                </a:tc>
              </a:tr>
              <a:tr h="375920">
                <a:tc>
                  <a:txBody>
                    <a:bodyPr/>
                    <a:lstStyle/>
                    <a:p>
                      <a:endParaRPr lang="en-US" dirty="0"/>
                    </a:p>
                  </a:txBody>
                  <a:tcPr>
                    <a:solidFill>
                      <a:schemeClr val="bg1"/>
                    </a:solidFill>
                  </a:tcPr>
                </a:tc>
                <a:tc>
                  <a:txBody>
                    <a:bodyPr/>
                    <a:lstStyle/>
                    <a:p>
                      <a:r>
                        <a:rPr lang="en-US" dirty="0" smtClean="0"/>
                        <a:t>John</a:t>
                      </a:r>
                      <a:endParaRPr lang="en-US" dirty="0"/>
                    </a:p>
                  </a:txBody>
                  <a:tcPr/>
                </a:tc>
                <a:tc>
                  <a:txBody>
                    <a:bodyPr/>
                    <a:lstStyle/>
                    <a:p>
                      <a:r>
                        <a:rPr lang="en-US" dirty="0" smtClean="0"/>
                        <a:t>Smith</a:t>
                      </a:r>
                      <a:endParaRPr lang="en-US" dirty="0"/>
                    </a:p>
                  </a:txBody>
                  <a:tcPr/>
                </a:tc>
                <a:tc>
                  <a:txBody>
                    <a:bodyPr/>
                    <a:lstStyle/>
                    <a:p>
                      <a:pPr algn="r"/>
                      <a:r>
                        <a:rPr lang="en-US" dirty="0" smtClean="0"/>
                        <a:t>8</a:t>
                      </a:r>
                      <a:endParaRPr lang="en-US" dirty="0"/>
                    </a:p>
                  </a:txBody>
                  <a:tcPr/>
                </a:tc>
                <a:tc>
                  <a:txBody>
                    <a:bodyPr/>
                    <a:lstStyle/>
                    <a:p>
                      <a:pPr algn="r"/>
                      <a:r>
                        <a:rPr lang="en-US" dirty="0" smtClean="0"/>
                        <a:t>1976</a:t>
                      </a:r>
                      <a:endParaRPr lang="en-US" dirty="0"/>
                    </a:p>
                  </a:txBody>
                  <a:tcPr/>
                </a:tc>
              </a:tr>
              <a:tr h="375920">
                <a:tc>
                  <a:txBody>
                    <a:bodyPr/>
                    <a:lstStyle/>
                    <a:p>
                      <a:endParaRPr lang="en-US" dirty="0"/>
                    </a:p>
                  </a:txBody>
                  <a:tcPr>
                    <a:solidFill>
                      <a:schemeClr val="bg1"/>
                    </a:solidFill>
                  </a:tcPr>
                </a:tc>
                <a:tc>
                  <a:txBody>
                    <a:bodyPr/>
                    <a:lstStyle/>
                    <a:p>
                      <a:r>
                        <a:rPr lang="en-US" dirty="0" smtClean="0"/>
                        <a:t>John</a:t>
                      </a:r>
                      <a:endParaRPr lang="en-US" dirty="0"/>
                    </a:p>
                  </a:txBody>
                  <a:tcPr/>
                </a:tc>
                <a:tc>
                  <a:txBody>
                    <a:bodyPr/>
                    <a:lstStyle/>
                    <a:p>
                      <a:r>
                        <a:rPr lang="en-US" dirty="0" smtClean="0"/>
                        <a:t>Yao</a:t>
                      </a:r>
                      <a:endParaRPr lang="en-US" dirty="0"/>
                    </a:p>
                  </a:txBody>
                  <a:tcPr/>
                </a:tc>
                <a:tc>
                  <a:txBody>
                    <a:bodyPr/>
                    <a:lstStyle/>
                    <a:p>
                      <a:pPr algn="r"/>
                      <a:r>
                        <a:rPr lang="en-US" dirty="0" smtClean="0"/>
                        <a:t>9</a:t>
                      </a:r>
                      <a:endParaRPr lang="en-US" dirty="0"/>
                    </a:p>
                  </a:txBody>
                  <a:tcPr/>
                </a:tc>
                <a:tc>
                  <a:txBody>
                    <a:bodyPr/>
                    <a:lstStyle/>
                    <a:p>
                      <a:pPr algn="r"/>
                      <a:r>
                        <a:rPr lang="en-US" dirty="0" smtClean="0"/>
                        <a:t>1992</a:t>
                      </a:r>
                      <a:endParaRPr lang="en-US" dirty="0"/>
                    </a:p>
                  </a:txBody>
                  <a:tcPr/>
                </a:tc>
              </a:tr>
            </a:tbl>
          </a:graphicData>
        </a:graphic>
      </p:graphicFrame>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p:txBody>
          <a:bodyPr/>
          <a:lstStyle/>
          <a:p>
            <a:r>
              <a:rPr lang="en-US" smtClean="0"/>
              <a:t>Summary: Strong Entity</a:t>
            </a:r>
          </a:p>
        </p:txBody>
      </p:sp>
      <p:sp>
        <p:nvSpPr>
          <p:cNvPr id="125955" name="Content Placeholder 2"/>
          <p:cNvSpPr>
            <a:spLocks noGrp="1"/>
          </p:cNvSpPr>
          <p:nvPr>
            <p:ph idx="1"/>
          </p:nvPr>
        </p:nvSpPr>
        <p:spPr/>
        <p:txBody>
          <a:bodyPr/>
          <a:lstStyle/>
          <a:p>
            <a:r>
              <a:rPr lang="en-US" smtClean="0"/>
              <a:t>Example: </a:t>
            </a:r>
            <a:r>
              <a:rPr lang="en-US" b="1" i="1" smtClean="0">
                <a:solidFill>
                  <a:srgbClr val="FF0000"/>
                </a:solidFill>
              </a:rPr>
              <a:t>Person</a:t>
            </a:r>
          </a:p>
          <a:p>
            <a:r>
              <a:rPr lang="en-US" smtClean="0"/>
              <a:t>Create a table for the entity without multivalued and derived attributes, flattening composite attributes</a:t>
            </a:r>
          </a:p>
          <a:p>
            <a:pPr>
              <a:buFont typeface="Monotype Sorts" pitchFamily="2" charset="2"/>
              <a:buNone/>
            </a:pPr>
            <a:r>
              <a:rPr lang="en-US" smtClean="0"/>
              <a:t>	The primary key of this table will consist of the attributes serving as primary key of the entity</a:t>
            </a:r>
          </a:p>
          <a:p>
            <a:pPr>
              <a:buFont typeface="Monotype Sorts" pitchFamily="2" charset="2"/>
              <a:buNone/>
            </a:pPr>
            <a:r>
              <a:rPr lang="en-US" smtClean="0"/>
              <a:t>	Example table: Person</a:t>
            </a:r>
          </a:p>
          <a:p>
            <a:r>
              <a:rPr lang="en-US" smtClean="0"/>
              <a:t>If there is a derived attribute, describe how it is computed, but do not store it</a:t>
            </a:r>
          </a:p>
          <a:p>
            <a:r>
              <a:rPr lang="en-US" smtClean="0"/>
              <a:t>If there is a multivalued attribute, create a table for it consisting of it and attributes of the primary key of the entity; do not put it in the table for the entity</a:t>
            </a:r>
          </a:p>
          <a:p>
            <a:pPr>
              <a:buFont typeface="Monotype Sorts" pitchFamily="2" charset="2"/>
              <a:buNone/>
            </a:pPr>
            <a:r>
              <a:rPr lang="en-US" smtClean="0"/>
              <a:t>	Example table: Child</a:t>
            </a:r>
          </a:p>
          <a:p>
            <a:pPr>
              <a:buFont typeface="Monotype Sorts" pitchFamily="2" charset="2"/>
              <a:buNone/>
            </a:pPr>
            <a:r>
              <a:rPr lang="en-US" smtClean="0"/>
              <a:t>	The primary key of this table will consist of all its attributes</a:t>
            </a:r>
          </a:p>
          <a:p>
            <a:endParaRPr lang="en-US" smtClean="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p:txBody>
          <a:bodyPr/>
          <a:lstStyle/>
          <a:p>
            <a:r>
              <a:rPr lang="en-US" smtClean="0"/>
              <a:t>Summary: Strong Entity</a:t>
            </a:r>
          </a:p>
        </p:txBody>
      </p:sp>
      <p:sp>
        <p:nvSpPr>
          <p:cNvPr id="126979" name="Content Placeholder 2"/>
          <p:cNvSpPr>
            <a:spLocks noGrp="1"/>
          </p:cNvSpPr>
          <p:nvPr>
            <p:ph idx="1"/>
          </p:nvPr>
        </p:nvSpPr>
        <p:spPr/>
        <p:txBody>
          <a:bodyPr/>
          <a:lstStyle/>
          <a:p>
            <a:r>
              <a:rPr lang="en-US" smtClean="0"/>
              <a:t>There could be an attribute that is composite with some components being multivalued and some derived</a:t>
            </a:r>
          </a:p>
          <a:p>
            <a:r>
              <a:rPr lang="en-US" smtClean="0"/>
              <a:t>And similar complexities</a:t>
            </a:r>
          </a:p>
          <a:p>
            <a:r>
              <a:rPr lang="en-US" smtClean="0"/>
              <a:t>Example, without drawing the appropriate entity using the ER model (this is getting too hairy)</a:t>
            </a:r>
          </a:p>
          <a:p>
            <a:pPr lvl="1"/>
            <a:r>
              <a:rPr lang="en-US" smtClean="0"/>
              <a:t>A person has many children (multivalued)</a:t>
            </a:r>
          </a:p>
          <a:p>
            <a:pPr lvl="1"/>
            <a:r>
              <a:rPr lang="en-US" smtClean="0"/>
              <a:t>Each child has both FirstName and MiddleName</a:t>
            </a:r>
          </a:p>
          <a:p>
            <a:pPr lvl="1"/>
            <a:r>
              <a:rPr lang="en-US" smtClean="0"/>
              <a:t>The child has DOB</a:t>
            </a:r>
          </a:p>
          <a:p>
            <a:pPr lvl="1"/>
            <a:r>
              <a:rPr lang="en-US" smtClean="0"/>
              <a:t>The child has Age</a:t>
            </a:r>
          </a:p>
          <a:p>
            <a:endParaRPr lang="en-US" smtClean="0"/>
          </a:p>
          <a:p>
            <a:r>
              <a:rPr lang="en-US" smtClean="0"/>
              <a:t>Then the table for child will look like</a:t>
            </a:r>
          </a:p>
        </p:txBody>
      </p:sp>
      <p:graphicFrame>
        <p:nvGraphicFramePr>
          <p:cNvPr id="5" name="Content Placeholder 3"/>
          <p:cNvGraphicFramePr>
            <a:graphicFrameLocks/>
          </p:cNvGraphicFramePr>
          <p:nvPr/>
        </p:nvGraphicFramePr>
        <p:xfrm>
          <a:off x="990600" y="5867400"/>
          <a:ext cx="8153400" cy="1112520"/>
        </p:xfrm>
        <a:graphic>
          <a:graphicData uri="http://schemas.openxmlformats.org/drawingml/2006/table">
            <a:tbl>
              <a:tblPr firstRow="1" bandCol="1">
                <a:tableStyleId>{21E4AEA4-8DFA-4A89-87EB-49C32662AFE0}</a:tableStyleId>
              </a:tblPr>
              <a:tblGrid>
                <a:gridCol w="1630680"/>
                <a:gridCol w="1630680"/>
                <a:gridCol w="1630680"/>
                <a:gridCol w="1630680"/>
                <a:gridCol w="1630680"/>
              </a:tblGrid>
              <a:tr h="370840">
                <a:tc>
                  <a:txBody>
                    <a:bodyPr/>
                    <a:lstStyle/>
                    <a:p>
                      <a:pPr algn="ctr"/>
                      <a:r>
                        <a:rPr lang="en-US" sz="1400" dirty="0" smtClean="0"/>
                        <a:t>Child</a:t>
                      </a:r>
                      <a:endParaRPr lang="en-US" sz="1400" dirty="0"/>
                    </a:p>
                  </a:txBody>
                  <a:tcPr/>
                </a:tc>
                <a:tc>
                  <a:txBody>
                    <a:bodyPr/>
                    <a:lstStyle/>
                    <a:p>
                      <a:pPr algn="ctr"/>
                      <a:r>
                        <a:rPr lang="en-US" sz="1400" dirty="0" smtClean="0"/>
                        <a:t>ID#</a:t>
                      </a:r>
                      <a:endParaRPr lang="en-US" sz="1400" dirty="0"/>
                    </a:p>
                  </a:txBody>
                  <a:tcPr/>
                </a:tc>
                <a:tc>
                  <a:txBody>
                    <a:bodyPr/>
                    <a:lstStyle/>
                    <a:p>
                      <a:pPr algn="ctr"/>
                      <a:r>
                        <a:rPr lang="en-US" sz="1400" dirty="0" err="1" smtClean="0"/>
                        <a:t>FirstName</a:t>
                      </a:r>
                      <a:endParaRPr lang="en-US" sz="1400" dirty="0"/>
                    </a:p>
                  </a:txBody>
                  <a:tcPr/>
                </a:tc>
                <a:tc>
                  <a:txBody>
                    <a:bodyPr/>
                    <a:lstStyle/>
                    <a:p>
                      <a:pPr algn="ctr"/>
                      <a:r>
                        <a:rPr lang="en-US" sz="1400" dirty="0" err="1" smtClean="0"/>
                        <a:t>MiddleName</a:t>
                      </a:r>
                      <a:endParaRPr lang="en-US" sz="1400" dirty="0"/>
                    </a:p>
                  </a:txBody>
                  <a:tcPr/>
                </a:tc>
                <a:tc>
                  <a:txBody>
                    <a:bodyPr/>
                    <a:lstStyle/>
                    <a:p>
                      <a:pPr algn="ctr"/>
                      <a:r>
                        <a:rPr lang="en-US" sz="1400" dirty="0" smtClean="0"/>
                        <a:t>DOB</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5432</a:t>
                      </a:r>
                      <a:endParaRPr lang="en-US" sz="1400" dirty="0"/>
                    </a:p>
                  </a:txBody>
                  <a:tcPr/>
                </a:tc>
                <a:tc>
                  <a:txBody>
                    <a:bodyPr/>
                    <a:lstStyle/>
                    <a:p>
                      <a:r>
                        <a:rPr lang="en-US" sz="1400" dirty="0" smtClean="0"/>
                        <a:t>Krishna</a:t>
                      </a:r>
                      <a:endParaRPr lang="en-US" sz="1400" dirty="0"/>
                    </a:p>
                  </a:txBody>
                  <a:tcPr/>
                </a:tc>
                <a:tc>
                  <a:txBody>
                    <a:bodyPr/>
                    <a:lstStyle/>
                    <a:p>
                      <a:r>
                        <a:rPr lang="en-US" sz="1400" dirty="0" err="1" smtClean="0"/>
                        <a:t>Satya</a:t>
                      </a:r>
                      <a:endParaRPr lang="en-US" sz="1400" dirty="0"/>
                    </a:p>
                  </a:txBody>
                  <a:tcPr/>
                </a:tc>
                <a:tc>
                  <a:txBody>
                    <a:bodyPr/>
                    <a:lstStyle/>
                    <a:p>
                      <a:r>
                        <a:rPr lang="en-US" sz="1400" dirty="0" smtClean="0"/>
                        <a:t>2006-11-05</a:t>
                      </a:r>
                      <a:endParaRPr lang="en-US" sz="1400" dirty="0"/>
                    </a:p>
                  </a:txBody>
                  <a:tcPr/>
                </a:tc>
              </a:tr>
              <a:tr h="370840">
                <a:tc>
                  <a:txBody>
                    <a:bodyPr/>
                    <a:lstStyle/>
                    <a:p>
                      <a:endParaRPr lang="en-US" sz="1400" dirty="0"/>
                    </a:p>
                  </a:txBody>
                  <a:tcPr>
                    <a:solidFill>
                      <a:schemeClr val="bg1"/>
                    </a:solidFill>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p:cNvSpPr>
          <p:nvPr>
            <p:ph type="title"/>
          </p:nvPr>
        </p:nvSpPr>
        <p:spPr/>
        <p:txBody>
          <a:bodyPr/>
          <a:lstStyle/>
          <a:p>
            <a:r>
              <a:rPr lang="en-US" smtClean="0"/>
              <a:t>Summary: ISA And A Subclass</a:t>
            </a:r>
          </a:p>
        </p:txBody>
      </p:sp>
      <p:sp>
        <p:nvSpPr>
          <p:cNvPr id="74755" name="Content Placeholder 2"/>
          <p:cNvSpPr>
            <a:spLocks noGrp="1"/>
          </p:cNvSpPr>
          <p:nvPr>
            <p:ph idx="1"/>
          </p:nvPr>
        </p:nvSpPr>
        <p:spPr/>
        <p:txBody>
          <a:bodyPr/>
          <a:lstStyle/>
          <a:p>
            <a:pPr>
              <a:defRPr/>
            </a:pPr>
            <a:r>
              <a:rPr lang="en-US" dirty="0" smtClean="0"/>
              <a:t>Example: </a:t>
            </a:r>
            <a:r>
              <a:rPr lang="en-US" b="1" i="1" dirty="0" smtClean="0">
                <a:solidFill>
                  <a:srgbClr val="FF0000"/>
                </a:solidFill>
              </a:rPr>
              <a:t>ISA</a:t>
            </a:r>
            <a:r>
              <a:rPr lang="en-US" dirty="0" smtClean="0"/>
              <a:t> and </a:t>
            </a:r>
            <a:r>
              <a:rPr lang="en-US" b="1" i="1" dirty="0" smtClean="0">
                <a:solidFill>
                  <a:srgbClr val="FF0000"/>
                </a:solidFill>
              </a:rPr>
              <a:t>Professor</a:t>
            </a:r>
          </a:p>
          <a:p>
            <a:pPr>
              <a:defRPr/>
            </a:pPr>
            <a:r>
              <a:rPr lang="en-US" dirty="0" smtClean="0">
                <a:solidFill>
                  <a:schemeClr val="accent4">
                    <a:lumMod val="75000"/>
                  </a:schemeClr>
                </a:solidFill>
              </a:rPr>
              <a:t>Do not produce anything for ISA</a:t>
            </a:r>
          </a:p>
          <a:p>
            <a:pPr>
              <a:defRPr/>
            </a:pPr>
            <a:r>
              <a:rPr lang="en-US" dirty="0" smtClean="0">
                <a:solidFill>
                  <a:schemeClr val="accent4">
                    <a:lumMod val="75000"/>
                  </a:schemeClr>
                </a:solidFill>
              </a:rPr>
              <a:t>The class “above” ISA (here Person) has already been implemented as a table</a:t>
            </a:r>
          </a:p>
          <a:p>
            <a:pPr>
              <a:defRPr/>
            </a:pPr>
            <a:r>
              <a:rPr lang="en-US" dirty="0" smtClean="0">
                <a:solidFill>
                  <a:schemeClr val="accent4">
                    <a:lumMod val="75000"/>
                  </a:schemeClr>
                </a:solidFill>
              </a:rPr>
              <a:t>Create a table with all the attributes of the subclass (as for strong entity above) augmented with the primary key of the table “above” ISA, and no other attributes from it</a:t>
            </a:r>
          </a:p>
          <a:p>
            <a:pPr>
              <a:buFont typeface="Monotype Sorts" pitchFamily="2" charset="2"/>
              <a:buNone/>
              <a:defRPr/>
            </a:pPr>
            <a:r>
              <a:rPr lang="en-US" dirty="0" smtClean="0">
                <a:solidFill>
                  <a:schemeClr val="accent4">
                    <a:lumMod val="75000"/>
                  </a:schemeClr>
                </a:solidFill>
              </a:rPr>
              <a:t>	The primary key is the same as the primary key of the table “above” ISA</a:t>
            </a:r>
          </a:p>
          <a:p>
            <a:pPr>
              <a:buFont typeface="Monotype Sorts" pitchFamily="2" charset="2"/>
              <a:buNone/>
              <a:defRPr/>
            </a:pPr>
            <a:r>
              <a:rPr lang="en-US" dirty="0" smtClean="0">
                <a:solidFill>
                  <a:schemeClr val="accent4">
                    <a:lumMod val="75000"/>
                  </a:schemeClr>
                </a:solidFill>
              </a:rPr>
              <a:t>	Example table: Professor</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r>
              <a:rPr lang="en-US" smtClean="0"/>
              <a:t>Summary: Weak Entity And Defining Relationship</a:t>
            </a:r>
          </a:p>
        </p:txBody>
      </p:sp>
      <p:sp>
        <p:nvSpPr>
          <p:cNvPr id="129027" name="Content Placeholder 2"/>
          <p:cNvSpPr>
            <a:spLocks noGrp="1"/>
          </p:cNvSpPr>
          <p:nvPr>
            <p:ph idx="1"/>
          </p:nvPr>
        </p:nvSpPr>
        <p:spPr/>
        <p:txBody>
          <a:bodyPr/>
          <a:lstStyle/>
          <a:p>
            <a:r>
              <a:rPr lang="en-US" dirty="0" smtClean="0"/>
              <a:t>Example: </a:t>
            </a:r>
            <a:r>
              <a:rPr lang="en-US" b="1" i="1" dirty="0" smtClean="0">
                <a:solidFill>
                  <a:srgbClr val="FF0000"/>
                </a:solidFill>
              </a:rPr>
              <a:t>Offered</a:t>
            </a:r>
            <a:r>
              <a:rPr lang="en-US" dirty="0" smtClean="0"/>
              <a:t> and </a:t>
            </a:r>
            <a:r>
              <a:rPr lang="en-US" b="1" i="1" dirty="0" smtClean="0">
                <a:solidFill>
                  <a:srgbClr val="FF0000"/>
                </a:solidFill>
              </a:rPr>
              <a:t>Section</a:t>
            </a:r>
            <a:endParaRPr lang="en-US" dirty="0" smtClean="0">
              <a:solidFill>
                <a:srgbClr val="FF0000"/>
              </a:solidFill>
            </a:endParaRPr>
          </a:p>
          <a:p>
            <a:r>
              <a:rPr lang="en-US" dirty="0" smtClean="0"/>
              <a:t>Do not produce anything for the defining relationship, here Offered</a:t>
            </a:r>
          </a:p>
          <a:p>
            <a:r>
              <a:rPr lang="en-US" dirty="0" smtClean="0"/>
              <a:t>Imagine that the weak entity is augmented by the primary key of the “stronger” table through which it is defined (the table for it has been created already)</a:t>
            </a:r>
          </a:p>
          <a:p>
            <a:pPr>
              <a:buFont typeface="Monotype Sorts" pitchFamily="2" charset="2"/>
              <a:buNone/>
            </a:pPr>
            <a:r>
              <a:rPr lang="en-US" dirty="0" smtClean="0"/>
              <a:t>	Treat the augmented weak entity the same way as a strong entity</a:t>
            </a:r>
          </a:p>
          <a:p>
            <a:pPr>
              <a:buFont typeface="Monotype Sorts" pitchFamily="2" charset="2"/>
              <a:buNone/>
            </a:pPr>
            <a:r>
              <a:rPr lang="en-US" dirty="0" smtClean="0"/>
              <a:t>	The primary key is the primary key of the “stronger” table augmented by the attributes in the discriminant of the weak entity (a discriminant may consist of more than one attribute)</a:t>
            </a:r>
          </a:p>
          <a:p>
            <a:pPr>
              <a:buFont typeface="Monotype Sorts" pitchFamily="2" charset="2"/>
              <a:buNone/>
            </a:pPr>
            <a:r>
              <a:rPr lang="en-US" dirty="0" smtClean="0"/>
              <a:t>	Example table: Section and Offered</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p:txBody>
          <a:bodyPr/>
          <a:lstStyle/>
          <a:p>
            <a:r>
              <a:rPr lang="en-US" smtClean="0"/>
              <a:t>Summary: A Relationship That Is Not</a:t>
            </a:r>
            <a:br>
              <a:rPr lang="en-US" smtClean="0"/>
            </a:br>
            <a:r>
              <a:rPr lang="en-US" smtClean="0"/>
              <a:t>Binary Many-To-One</a:t>
            </a:r>
          </a:p>
        </p:txBody>
      </p:sp>
      <p:sp>
        <p:nvSpPr>
          <p:cNvPr id="130051" name="Content Placeholder 2"/>
          <p:cNvSpPr>
            <a:spLocks noGrp="1"/>
          </p:cNvSpPr>
          <p:nvPr>
            <p:ph idx="1"/>
          </p:nvPr>
        </p:nvSpPr>
        <p:spPr/>
        <p:txBody>
          <a:bodyPr/>
          <a:lstStyle/>
          <a:p>
            <a:r>
              <a:rPr lang="en-US" smtClean="0"/>
              <a:t>Example </a:t>
            </a:r>
            <a:r>
              <a:rPr lang="en-US" b="1" i="1" smtClean="0">
                <a:solidFill>
                  <a:srgbClr val="FF0000"/>
                </a:solidFill>
              </a:rPr>
              <a:t>Took</a:t>
            </a:r>
          </a:p>
          <a:p>
            <a:pPr>
              <a:buFont typeface="Monotype Sorts" pitchFamily="2" charset="2"/>
              <a:buNone/>
            </a:pPr>
            <a:r>
              <a:rPr lang="en-US" smtClean="0"/>
              <a:t>	The tables for the participating entities have already been created</a:t>
            </a:r>
          </a:p>
          <a:p>
            <a:pPr>
              <a:buFont typeface="Monotype Sorts" pitchFamily="2" charset="2"/>
              <a:buNone/>
            </a:pPr>
            <a:r>
              <a:rPr lang="en-US" smtClean="0"/>
              <a:t>	Create a table consisting of the primary keys of the participating tables and the attributes of the relationship itself</a:t>
            </a:r>
          </a:p>
          <a:p>
            <a:pPr>
              <a:buFont typeface="Monotype Sorts" pitchFamily="2" charset="2"/>
              <a:buNone/>
            </a:pPr>
            <a:r>
              <a:rPr lang="en-US" smtClean="0"/>
              <a:t>	Of course, treat attributes of the relationship that are derived, multivalued, or composite, appropriately, not storing them, producing additional tables, flattening them</a:t>
            </a:r>
          </a:p>
          <a:p>
            <a:pPr>
              <a:buFont typeface="Monotype Sorts" pitchFamily="2" charset="2"/>
              <a:buNone/>
            </a:pPr>
            <a:r>
              <a:rPr lang="en-US" smtClean="0"/>
              <a:t>	The primary key consists of all the attributes of the primary keys of the participating tables</a:t>
            </a:r>
          </a:p>
          <a:p>
            <a:pPr>
              <a:buFont typeface="Monotype Sorts" pitchFamily="2" charset="2"/>
              <a:buNone/>
            </a:pPr>
            <a:r>
              <a:rPr lang="en-US" smtClean="0"/>
              <a:t>	Example table: Took</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lstStyle/>
          <a:p>
            <a:r>
              <a:rPr lang="en-US" smtClean="0"/>
              <a:t>Summary: A Relationship That Is </a:t>
            </a:r>
            <a:br>
              <a:rPr lang="en-US" smtClean="0"/>
            </a:br>
            <a:r>
              <a:rPr lang="en-US" smtClean="0"/>
              <a:t>Binary Many-To-One</a:t>
            </a:r>
          </a:p>
        </p:txBody>
      </p:sp>
      <p:sp>
        <p:nvSpPr>
          <p:cNvPr id="131075" name="Content Placeholder 2"/>
          <p:cNvSpPr>
            <a:spLocks noGrp="1"/>
          </p:cNvSpPr>
          <p:nvPr>
            <p:ph idx="1"/>
          </p:nvPr>
        </p:nvSpPr>
        <p:spPr/>
        <p:txBody>
          <a:bodyPr/>
          <a:lstStyle/>
          <a:p>
            <a:r>
              <a:rPr lang="en-US" dirty="0" smtClean="0"/>
              <a:t>Example: </a:t>
            </a:r>
            <a:r>
              <a:rPr lang="en-US" b="1" i="1" dirty="0" smtClean="0">
                <a:solidFill>
                  <a:srgbClr val="FF0000"/>
                </a:solidFill>
              </a:rPr>
              <a:t>Has</a:t>
            </a:r>
            <a:endParaRPr lang="en-US" dirty="0" smtClean="0">
              <a:solidFill>
                <a:srgbClr val="FF0000"/>
              </a:solidFill>
            </a:endParaRPr>
          </a:p>
          <a:p>
            <a:pPr>
              <a:buFont typeface="Monotype Sorts" pitchFamily="2" charset="2"/>
              <a:buNone/>
            </a:pPr>
            <a:r>
              <a:rPr lang="en-US" dirty="0" smtClean="0"/>
              <a:t>	Do not create a table for this relationship</a:t>
            </a:r>
          </a:p>
          <a:p>
            <a:pPr>
              <a:buFont typeface="Monotype Sorts" pitchFamily="2" charset="2"/>
              <a:buNone/>
            </a:pPr>
            <a:r>
              <a:rPr lang="en-US" dirty="0" smtClean="0"/>
              <a:t>	Put the attributes of the primary key of the “one” side and the attributes of the relationship itself into the table of the “many” side</a:t>
            </a:r>
          </a:p>
          <a:p>
            <a:pPr>
              <a:buFont typeface="Monotype Sorts" pitchFamily="2" charset="2"/>
              <a:buNone/>
            </a:pPr>
            <a:r>
              <a:rPr lang="en-US" dirty="0" smtClean="0"/>
              <a:t>	Of course, treat attributes of the relation that are derived, multivalued, or composite, appropriately, not storing them, producing additional tables, flattening them, as the case may be</a:t>
            </a:r>
          </a:p>
          <a:p>
            <a:pPr>
              <a:buFont typeface="Monotype Sorts" pitchFamily="2" charset="2"/>
              <a:buNone/>
            </a:pPr>
            <a:r>
              <a:rPr lang="en-US" dirty="0" smtClean="0"/>
              <a:t>	You may decide to treat such a relationship the way you treat a relationship that is not binary many to one (but not in our class)</a:t>
            </a:r>
          </a:p>
          <a:p>
            <a:pPr>
              <a:buFont typeface="Monotype Sorts" pitchFamily="2" charset="2"/>
              <a:buNone/>
            </a:pPr>
            <a:r>
              <a:rPr lang="en-US" dirty="0" smtClean="0"/>
              <a:t>	If the relationship is one-to-one, choose which side to treat as if it were “many”</a:t>
            </a:r>
          </a:p>
          <a:p>
            <a:pPr>
              <a:buFont typeface="Monotype Sorts" pitchFamily="2" charset="2"/>
              <a:buNone/>
            </a:pPr>
            <a:r>
              <a:rPr lang="en-US" dirty="0" smtClean="0"/>
              <a:t>	Example table: Has</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r>
              <a:rPr lang="en-US" smtClean="0"/>
              <a:t>Summary: Treating A Relationship As An Entity</a:t>
            </a:r>
          </a:p>
        </p:txBody>
      </p:sp>
      <p:sp>
        <p:nvSpPr>
          <p:cNvPr id="132099" name="Content Placeholder 2"/>
          <p:cNvSpPr>
            <a:spLocks noGrp="1"/>
          </p:cNvSpPr>
          <p:nvPr>
            <p:ph idx="1"/>
          </p:nvPr>
        </p:nvSpPr>
        <p:spPr/>
        <p:txBody>
          <a:bodyPr/>
          <a:lstStyle/>
          <a:p>
            <a:r>
              <a:rPr lang="en-US" smtClean="0"/>
              <a:t>Example: </a:t>
            </a:r>
            <a:r>
              <a:rPr lang="en-US" b="1" i="1" smtClean="0">
                <a:solidFill>
                  <a:srgbClr val="FF0000"/>
                </a:solidFill>
              </a:rPr>
              <a:t>Taught</a:t>
            </a:r>
            <a:r>
              <a:rPr lang="en-US" b="1" i="1" smtClean="0"/>
              <a:t> </a:t>
            </a:r>
            <a:r>
              <a:rPr lang="en-US" smtClean="0"/>
              <a:t>(before it was modified by removing Approved)</a:t>
            </a:r>
          </a:p>
          <a:p>
            <a:pPr>
              <a:buFont typeface="Monotype Sorts" pitchFamily="2" charset="2"/>
              <a:buNone/>
            </a:pPr>
            <a:r>
              <a:rPr lang="en-US" smtClean="0"/>
              <a:t>	We have a table for that was created when we treated it as a relationship</a:t>
            </a:r>
          </a:p>
          <a:p>
            <a:pPr>
              <a:buFont typeface="Monotype Sorts" pitchFamily="2" charset="2"/>
              <a:buNone/>
            </a:pPr>
            <a:r>
              <a:rPr lang="en-US" smtClean="0"/>
              <a:t>	We do not need to do anything else to this table</a:t>
            </a:r>
          </a:p>
          <a:p>
            <a:pPr>
              <a:buFont typeface="Monotype Sorts" pitchFamily="2" charset="2"/>
              <a:buNone/>
            </a:pPr>
            <a:r>
              <a:rPr lang="en-US" smtClean="0"/>
              <a:t>	Example table: Taught</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p:txBody>
          <a:bodyPr/>
          <a:lstStyle/>
          <a:p>
            <a:r>
              <a:rPr lang="en-US" smtClean="0"/>
              <a:t>Key Ideas</a:t>
            </a:r>
          </a:p>
        </p:txBody>
      </p:sp>
      <p:sp>
        <p:nvSpPr>
          <p:cNvPr id="133123" name="Content Placeholder 2"/>
          <p:cNvSpPr>
            <a:spLocks noGrp="1"/>
          </p:cNvSpPr>
          <p:nvPr>
            <p:ph idx="1"/>
          </p:nvPr>
        </p:nvSpPr>
        <p:spPr/>
        <p:txBody>
          <a:bodyPr/>
          <a:lstStyle/>
          <a:p>
            <a:r>
              <a:rPr lang="en-US" smtClean="0"/>
              <a:t>Sets</a:t>
            </a:r>
          </a:p>
          <a:p>
            <a:r>
              <a:rPr lang="en-US" smtClean="0"/>
              <a:t>Relations and tables</a:t>
            </a:r>
          </a:p>
          <a:p>
            <a:r>
              <a:rPr lang="en-US" smtClean="0"/>
              <a:t>Relational schema</a:t>
            </a:r>
          </a:p>
          <a:p>
            <a:r>
              <a:rPr lang="en-US" smtClean="0"/>
              <a:t>Primary keys</a:t>
            </a:r>
          </a:p>
          <a:p>
            <a:r>
              <a:rPr lang="en-US" smtClean="0"/>
              <a:t>Implementing an ER diagram as a relational schema (relational database)</a:t>
            </a:r>
          </a:p>
          <a:p>
            <a:r>
              <a:rPr lang="en-US" smtClean="0"/>
              <a:t>General implementation of strong entities</a:t>
            </a:r>
          </a:p>
          <a:p>
            <a:r>
              <a:rPr lang="en-US" smtClean="0"/>
              <a:t>Handling attributes of different types</a:t>
            </a:r>
          </a:p>
          <a:p>
            <a:r>
              <a:rPr lang="en-US" smtClean="0"/>
              <a:t>General implementation of relationships</a:t>
            </a:r>
          </a:p>
          <a:p>
            <a:r>
              <a:rPr lang="en-US" smtClean="0"/>
              <a:t>Possible special implementation of binary many-to-one relationships</a:t>
            </a:r>
          </a:p>
          <a:p>
            <a:r>
              <a:rPr lang="en-US" smtClean="0"/>
              <a:t>Implementation of ISA</a:t>
            </a:r>
          </a:p>
          <a:p>
            <a:r>
              <a:rPr lang="en-US" smtClean="0"/>
              <a:t>Implementation of weak entities</a:t>
            </a:r>
          </a:p>
          <a:p>
            <a:endParaRPr lang="en-US" smtClean="0"/>
          </a:p>
          <a:p>
            <a:endParaRPr lang="en-US" smtClean="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p:txBody>
          <a:bodyPr/>
          <a:lstStyle/>
          <a:p>
            <a:r>
              <a:rPr lang="en-US" smtClean="0"/>
              <a:t>Key Ideas</a:t>
            </a:r>
          </a:p>
        </p:txBody>
      </p:sp>
      <p:sp>
        <p:nvSpPr>
          <p:cNvPr id="134147" name="Content Placeholder 2"/>
          <p:cNvSpPr>
            <a:spLocks noGrp="1"/>
          </p:cNvSpPr>
          <p:nvPr>
            <p:ph idx="1"/>
          </p:nvPr>
        </p:nvSpPr>
        <p:spPr/>
        <p:txBody>
          <a:bodyPr/>
          <a:lstStyle/>
          <a:p>
            <a:r>
              <a:rPr lang="en-US" smtClean="0"/>
              <a:t>Foreign keys</a:t>
            </a:r>
          </a:p>
          <a:p>
            <a:r>
              <a:rPr lang="en-US" smtClean="0"/>
              <a:t>Primary key / foreign key constraints inducing many-to-one relationships between tables</a:t>
            </a:r>
          </a:p>
          <a:p>
            <a:r>
              <a:rPr lang="en-US" smtClean="0"/>
              <a:t>Concept of referential integrity</a:t>
            </a:r>
          </a:p>
          <a:p>
            <a:r>
              <a:rPr lang="en-US" smtClean="0"/>
              <a:t>Crow’s feet notation: ends of lines</a:t>
            </a:r>
          </a:p>
          <a:p>
            <a:r>
              <a:rPr lang="en-US" smtClean="0"/>
              <a:t>Crow’s feet notation: pattern of lines</a:t>
            </a:r>
          </a:p>
          <a:p>
            <a:pPr>
              <a:buFont typeface="Monotype Sorts" pitchFamily="2" charset="2"/>
              <a:buNone/>
            </a:pPr>
            <a:endParaRPr lang="en-US" smtClean="0"/>
          </a:p>
          <a:p>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a:t>Keys (and </a:t>
            </a:r>
            <a:r>
              <a:rPr lang="en-US" dirty="0" err="1"/>
              <a:t>Superkeys</a:t>
            </a:r>
            <a:r>
              <a:rPr lang="en-US" dirty="0"/>
              <a:t>)</a:t>
            </a:r>
            <a:endParaRPr lang="en-US" dirty="0" smtClean="0"/>
          </a:p>
        </p:txBody>
      </p:sp>
      <p:sp>
        <p:nvSpPr>
          <p:cNvPr id="54275" name="Rectangle 3"/>
          <p:cNvSpPr>
            <a:spLocks noGrp="1" noChangeArrowheads="1"/>
          </p:cNvSpPr>
          <p:nvPr>
            <p:ph type="body" idx="1"/>
          </p:nvPr>
        </p:nvSpPr>
        <p:spPr/>
        <p:txBody>
          <a:bodyPr/>
          <a:lstStyle/>
          <a:p>
            <a:r>
              <a:rPr lang="en-US" dirty="0" smtClean="0"/>
              <a:t>Consider relation (schema) Q(Grade, Salary)</a:t>
            </a:r>
          </a:p>
          <a:p>
            <a:r>
              <a:rPr lang="en-US" dirty="0" smtClean="0"/>
              <a:t>Example:</a:t>
            </a:r>
          </a:p>
          <a:p>
            <a:pPr>
              <a:buFont typeface="Monotype Sorts" pitchFamily="2" charset="2"/>
              <a:buNone/>
            </a:pPr>
            <a:r>
              <a:rPr lang="en-US" dirty="0" smtClean="0"/>
              <a:t>	</a:t>
            </a:r>
          </a:p>
          <a:p>
            <a:pPr>
              <a:buFont typeface="Monotype Sorts" pitchFamily="2" charset="2"/>
              <a:buNone/>
            </a:pPr>
            <a:r>
              <a:rPr lang="en-US" dirty="0" smtClean="0"/>
              <a:t>	</a:t>
            </a:r>
          </a:p>
          <a:p>
            <a:endParaRPr lang="en-US" dirty="0" smtClean="0"/>
          </a:p>
          <a:p>
            <a:endParaRPr lang="en-US" dirty="0" smtClean="0"/>
          </a:p>
          <a:p>
            <a:r>
              <a:rPr lang="en-US" dirty="0" smtClean="0"/>
              <a:t>We are told that for any instance of Pay, any two tuples that are equal on Grade are (completely) equal</a:t>
            </a:r>
          </a:p>
          <a:p>
            <a:pPr lvl="1"/>
            <a:r>
              <a:rPr lang="en-US" dirty="0" smtClean="0"/>
              <a:t>Of course, if each Grade appears in only one tuple, this is automatically true</a:t>
            </a:r>
          </a:p>
          <a:p>
            <a:r>
              <a:rPr lang="en-US" dirty="0" smtClean="0"/>
              <a:t>Then, similarly to before, Grade is a key</a:t>
            </a:r>
          </a:p>
          <a:p>
            <a:r>
              <a:rPr lang="en-US" dirty="0" smtClean="0"/>
              <a:t>What about Salary, is this a key also?</a:t>
            </a:r>
          </a:p>
          <a:p>
            <a:r>
              <a:rPr lang="en-US" dirty="0" smtClean="0"/>
              <a:t>No, because we </a:t>
            </a:r>
            <a:r>
              <a:rPr lang="en-US" b="1" i="1" dirty="0" smtClean="0">
                <a:solidFill>
                  <a:srgbClr val="FF0000"/>
                </a:solidFill>
              </a:rPr>
              <a:t>are not told</a:t>
            </a:r>
            <a:r>
              <a:rPr lang="en-US" b="1" dirty="0" smtClean="0">
                <a:solidFill>
                  <a:srgbClr val="FF0000"/>
                </a:solidFill>
              </a:rPr>
              <a:t> (that is, we are not guaranteed) </a:t>
            </a:r>
            <a:r>
              <a:rPr lang="en-US" dirty="0" smtClean="0"/>
              <a:t>that any two tuples that are equal on Salary are equal on Grade in every instance of Pay</a:t>
            </a:r>
          </a:p>
          <a:p>
            <a:pPr>
              <a:buFont typeface="Monotype Sorts" pitchFamily="2" charset="2"/>
              <a:buNone/>
            </a:pPr>
            <a:endParaRPr lang="en-US" dirty="0" smtClean="0"/>
          </a:p>
          <a:p>
            <a:pPr>
              <a:buFont typeface="Monotype Sorts" pitchFamily="2" charset="2"/>
              <a:buNone/>
            </a:pPr>
            <a:endParaRPr lang="en-US" dirty="0" smtClean="0"/>
          </a:p>
        </p:txBody>
      </p:sp>
      <p:graphicFrame>
        <p:nvGraphicFramePr>
          <p:cNvPr id="5" name="Content Placeholder 3"/>
          <p:cNvGraphicFramePr>
            <a:graphicFrameLocks/>
          </p:cNvGraphicFramePr>
          <p:nvPr/>
        </p:nvGraphicFramePr>
        <p:xfrm>
          <a:off x="2971800" y="1752600"/>
          <a:ext cx="2844801" cy="1940560"/>
        </p:xfrm>
        <a:graphic>
          <a:graphicData uri="http://schemas.openxmlformats.org/drawingml/2006/table">
            <a:tbl>
              <a:tblPr firstRow="1" bandCol="1">
                <a:tableStyleId>{21E4AEA4-8DFA-4A89-87EB-49C32662AFE0}</a:tableStyleId>
              </a:tblPr>
              <a:tblGrid>
                <a:gridCol w="948267"/>
                <a:gridCol w="948267"/>
                <a:gridCol w="948267"/>
              </a:tblGrid>
              <a:tr h="485140">
                <a:tc>
                  <a:txBody>
                    <a:bodyPr/>
                    <a:lstStyle/>
                    <a:p>
                      <a:pPr algn="ctr"/>
                      <a:r>
                        <a:rPr lang="en-US" dirty="0" smtClean="0"/>
                        <a:t>Pay</a:t>
                      </a:r>
                      <a:endParaRPr lang="en-US" dirty="0"/>
                    </a:p>
                  </a:txBody>
                  <a:tcPr/>
                </a:tc>
                <a:tc>
                  <a:txBody>
                    <a:bodyPr/>
                    <a:lstStyle/>
                    <a:p>
                      <a:pPr algn="ctr"/>
                      <a:r>
                        <a:rPr lang="en-US" dirty="0" smtClean="0"/>
                        <a:t>Grade</a:t>
                      </a:r>
                      <a:endParaRPr lang="en-US" dirty="0"/>
                    </a:p>
                  </a:txBody>
                  <a:tcPr/>
                </a:tc>
                <a:tc>
                  <a:txBody>
                    <a:bodyPr/>
                    <a:lstStyle/>
                    <a:p>
                      <a:pPr algn="ctr"/>
                      <a:r>
                        <a:rPr lang="en-US" dirty="0" smtClean="0"/>
                        <a:t>Salary</a:t>
                      </a:r>
                      <a:endParaRPr lang="en-US" dirty="0"/>
                    </a:p>
                  </a:txBody>
                  <a:tcPr/>
                </a:tc>
              </a:tr>
              <a:tr h="485140">
                <a:tc>
                  <a:txBody>
                    <a:bodyPr/>
                    <a:lstStyle/>
                    <a:p>
                      <a:endParaRPr lang="en-US" dirty="0"/>
                    </a:p>
                  </a:txBody>
                  <a:tcPr>
                    <a:solidFill>
                      <a:schemeClr val="bg1"/>
                    </a:solidFill>
                  </a:tcPr>
                </a:tc>
                <a:tc>
                  <a:txBody>
                    <a:bodyPr/>
                    <a:lstStyle/>
                    <a:p>
                      <a:r>
                        <a:rPr lang="en-US" dirty="0" smtClean="0"/>
                        <a:t>8</a:t>
                      </a:r>
                      <a:endParaRPr lang="en-US" dirty="0"/>
                    </a:p>
                  </a:txBody>
                  <a:tcPr/>
                </a:tc>
                <a:tc>
                  <a:txBody>
                    <a:bodyPr/>
                    <a:lstStyle/>
                    <a:p>
                      <a:pPr algn="r"/>
                      <a:r>
                        <a:rPr lang="en-US" dirty="0" smtClean="0"/>
                        <a:t>128</a:t>
                      </a:r>
                      <a:endParaRPr lang="en-US" dirty="0"/>
                    </a:p>
                  </a:txBody>
                  <a:tcPr/>
                </a:tc>
              </a:tr>
              <a:tr h="485140">
                <a:tc>
                  <a:txBody>
                    <a:bodyPr/>
                    <a:lstStyle/>
                    <a:p>
                      <a:endParaRPr lang="en-US" dirty="0"/>
                    </a:p>
                  </a:txBody>
                  <a:tcPr>
                    <a:solidFill>
                      <a:schemeClr val="bg1"/>
                    </a:solidFill>
                  </a:tcPr>
                </a:tc>
                <a:tc>
                  <a:txBody>
                    <a:bodyPr/>
                    <a:lstStyle/>
                    <a:p>
                      <a:r>
                        <a:rPr lang="en-US" dirty="0" smtClean="0"/>
                        <a:t>9</a:t>
                      </a:r>
                      <a:endParaRPr lang="en-US" dirty="0"/>
                    </a:p>
                  </a:txBody>
                  <a:tcPr/>
                </a:tc>
                <a:tc>
                  <a:txBody>
                    <a:bodyPr/>
                    <a:lstStyle/>
                    <a:p>
                      <a:pPr algn="r"/>
                      <a:r>
                        <a:rPr lang="en-US" dirty="0" smtClean="0"/>
                        <a:t>139</a:t>
                      </a:r>
                      <a:endParaRPr lang="en-US" dirty="0"/>
                    </a:p>
                  </a:txBody>
                  <a:tcPr/>
                </a:tc>
              </a:tr>
              <a:tr h="485140">
                <a:tc>
                  <a:txBody>
                    <a:bodyPr/>
                    <a:lstStyle/>
                    <a:p>
                      <a:endParaRPr lang="en-US" dirty="0"/>
                    </a:p>
                  </a:txBody>
                  <a:tcPr>
                    <a:solidFill>
                      <a:schemeClr val="bg1"/>
                    </a:solidFill>
                  </a:tcPr>
                </a:tc>
                <a:tc>
                  <a:txBody>
                    <a:bodyPr/>
                    <a:lstStyle/>
                    <a:p>
                      <a:r>
                        <a:rPr lang="en-US" dirty="0" smtClean="0"/>
                        <a:t>7</a:t>
                      </a:r>
                      <a:endParaRPr lang="en-US" dirty="0"/>
                    </a:p>
                  </a:txBody>
                  <a:tcPr/>
                </a:tc>
                <a:tc>
                  <a:txBody>
                    <a:bodyPr/>
                    <a:lstStyle/>
                    <a:p>
                      <a:pPr algn="r"/>
                      <a:r>
                        <a:rPr lang="en-US" dirty="0" smtClean="0"/>
                        <a:t>147</a:t>
                      </a:r>
                      <a:endParaRPr lang="en-US"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a:t>Keys (and </a:t>
            </a:r>
            <a:r>
              <a:rPr lang="en-US" dirty="0" err="1"/>
              <a:t>Superkeys</a:t>
            </a:r>
            <a:r>
              <a:rPr lang="en-US" dirty="0"/>
              <a:t>)</a:t>
            </a:r>
            <a:endParaRPr lang="en-US" dirty="0" smtClean="0"/>
          </a:p>
        </p:txBody>
      </p:sp>
      <p:sp>
        <p:nvSpPr>
          <p:cNvPr id="55299" name="Rectangle 3"/>
          <p:cNvSpPr>
            <a:spLocks noGrp="1" noChangeArrowheads="1"/>
          </p:cNvSpPr>
          <p:nvPr>
            <p:ph type="body" idx="1"/>
          </p:nvPr>
        </p:nvSpPr>
        <p:spPr/>
        <p:txBody>
          <a:bodyPr/>
          <a:lstStyle/>
          <a:p>
            <a:r>
              <a:rPr lang="en-US" dirty="0" smtClean="0"/>
              <a:t>A set of columns in a relation is a </a:t>
            </a:r>
            <a:r>
              <a:rPr lang="en-US" b="1" i="1" dirty="0" smtClean="0">
                <a:solidFill>
                  <a:srgbClr val="FF0000"/>
                </a:solidFill>
              </a:rPr>
              <a:t>superkey</a:t>
            </a:r>
            <a:r>
              <a:rPr lang="en-US" dirty="0" smtClean="0"/>
              <a:t> if and only any two tuples that are equal on the elements of these columns are (completely equal) </a:t>
            </a:r>
          </a:p>
          <a:p>
            <a:r>
              <a:rPr lang="en-US" b="1" i="1" dirty="0" smtClean="0">
                <a:solidFill>
                  <a:srgbClr val="FC0128"/>
                </a:solidFill>
              </a:rPr>
              <a:t>A relation always has at least one superkey</a:t>
            </a:r>
          </a:p>
          <a:p>
            <a:r>
              <a:rPr lang="en-US" dirty="0" smtClean="0"/>
              <a:t>The set of all the attributes is a superkey</a:t>
            </a:r>
          </a:p>
          <a:p>
            <a:r>
              <a:rPr lang="en-US" dirty="0" smtClean="0"/>
              <a:t>Because any two tuples that are equal on all attributes are completely equal</a:t>
            </a:r>
          </a:p>
          <a:p>
            <a:r>
              <a:rPr lang="en-US" dirty="0" smtClean="0"/>
              <a:t>A minimal superkey, is a </a:t>
            </a:r>
            <a:r>
              <a:rPr lang="en-US" b="1" i="1" dirty="0" smtClean="0">
                <a:solidFill>
                  <a:srgbClr val="FF0000"/>
                </a:solidFill>
              </a:rPr>
              <a:t>key</a:t>
            </a:r>
          </a:p>
          <a:p>
            <a:r>
              <a:rPr lang="en-US" dirty="0" smtClean="0"/>
              <a:t>A relation always has at least one key (start with any superkey and remove unnecessary columns)</a:t>
            </a:r>
          </a:p>
          <a:p>
            <a:r>
              <a:rPr lang="en-US" dirty="0" smtClean="0"/>
              <a:t>There may be more than one key</a:t>
            </a:r>
          </a:p>
          <a:p>
            <a:r>
              <a:rPr lang="en-US" dirty="0" smtClean="0"/>
              <a:t>Exactly one key is chosen as </a:t>
            </a:r>
            <a:r>
              <a:rPr lang="en-US" b="1" i="1" dirty="0" smtClean="0">
                <a:solidFill>
                  <a:srgbClr val="FC0128"/>
                </a:solidFill>
              </a:rPr>
              <a:t>primary key</a:t>
            </a:r>
          </a:p>
          <a:p>
            <a:r>
              <a:rPr lang="en-US" dirty="0" smtClean="0"/>
              <a:t>Other keys are just keys</a:t>
            </a:r>
          </a:p>
          <a:p>
            <a:r>
              <a:rPr lang="en-US" dirty="0" smtClean="0"/>
              <a:t>Sometimes they are called </a:t>
            </a:r>
            <a:r>
              <a:rPr lang="en-US" b="1" i="1" dirty="0" smtClean="0">
                <a:solidFill>
                  <a:srgbClr val="FC0128"/>
                </a:solidFill>
              </a:rPr>
              <a:t>candidate keys</a:t>
            </a:r>
            <a:r>
              <a:rPr lang="en-US" dirty="0" smtClean="0"/>
              <a:t> (as they are candidates for the primary key, though not chosen)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Keys (and </a:t>
            </a:r>
            <a:r>
              <a:rPr lang="en-US" dirty="0" err="1"/>
              <a:t>Superkeys</a:t>
            </a:r>
            <a:r>
              <a:rPr lang="en-US" dirty="0"/>
              <a:t>)</a:t>
            </a:r>
          </a:p>
        </p:txBody>
      </p:sp>
      <p:sp>
        <p:nvSpPr>
          <p:cNvPr id="3" name="Content Placeholder 2"/>
          <p:cNvSpPr>
            <a:spLocks noGrp="1"/>
          </p:cNvSpPr>
          <p:nvPr>
            <p:ph idx="1"/>
          </p:nvPr>
        </p:nvSpPr>
        <p:spPr/>
        <p:txBody>
          <a:bodyPr/>
          <a:lstStyle/>
          <a:p>
            <a:r>
              <a:rPr lang="en-US" dirty="0" smtClean="0"/>
              <a:t>To summarize</a:t>
            </a:r>
          </a:p>
          <a:p>
            <a:endParaRPr lang="en-US" dirty="0"/>
          </a:p>
          <a:p>
            <a:r>
              <a:rPr lang="en-US" b="1" i="1" dirty="0" smtClean="0">
                <a:solidFill>
                  <a:srgbClr val="FF0000"/>
                </a:solidFill>
              </a:rPr>
              <a:t>Superkey</a:t>
            </a:r>
            <a:r>
              <a:rPr lang="en-US" dirty="0" smtClean="0"/>
              <a:t>: a set of columns whose values determine the values of all the columns in a row for every instance of the relation</a:t>
            </a:r>
          </a:p>
          <a:p>
            <a:pPr lvl="1"/>
            <a:r>
              <a:rPr lang="en-US" dirty="0" smtClean="0"/>
              <a:t>All the columns are a superkey (trivially)</a:t>
            </a:r>
          </a:p>
          <a:p>
            <a:pPr lvl="1"/>
            <a:endParaRPr lang="en-US" dirty="0"/>
          </a:p>
          <a:p>
            <a:r>
              <a:rPr lang="en-US" b="1" i="1" dirty="0" smtClean="0">
                <a:solidFill>
                  <a:srgbClr val="FF0000"/>
                </a:solidFill>
              </a:rPr>
              <a:t>Key</a:t>
            </a:r>
            <a:r>
              <a:rPr lang="en-US" dirty="0" smtClean="0"/>
              <a:t>: a set of columns whose </a:t>
            </a:r>
            <a:r>
              <a:rPr lang="en-US" dirty="0"/>
              <a:t>values determine the values of all the columns in a </a:t>
            </a:r>
            <a:r>
              <a:rPr lang="en-US" dirty="0" smtClean="0"/>
              <a:t>row </a:t>
            </a:r>
            <a:r>
              <a:rPr lang="en-US" dirty="0"/>
              <a:t>for every instance of the </a:t>
            </a:r>
            <a:r>
              <a:rPr lang="en-US" dirty="0" smtClean="0"/>
              <a:t>relation, but any proper subset of the columns does not do that</a:t>
            </a:r>
          </a:p>
          <a:p>
            <a:endParaRPr lang="en-US" dirty="0"/>
          </a:p>
          <a:p>
            <a:r>
              <a:rPr lang="en-US" b="1" i="1" dirty="0" smtClean="0">
                <a:solidFill>
                  <a:srgbClr val="FF0000"/>
                </a:solidFill>
              </a:rPr>
              <a:t>Primary Key</a:t>
            </a:r>
            <a:r>
              <a:rPr lang="en-US" dirty="0" smtClean="0"/>
              <a:t>: a chosen key</a:t>
            </a:r>
            <a:endParaRPr lang="en-US" b="1" i="1" dirty="0"/>
          </a:p>
          <a:p>
            <a:endParaRPr lang="en-US" dirty="0"/>
          </a:p>
        </p:txBody>
      </p:sp>
    </p:spTree>
    <p:extLst>
      <p:ext uri="{BB962C8B-B14F-4D97-AF65-F5344CB8AC3E}">
        <p14:creationId xmlns:p14="http://schemas.microsoft.com/office/powerpoint/2010/main" val="41454377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dirty="0"/>
              <a:t>Keys (and </a:t>
            </a:r>
            <a:r>
              <a:rPr lang="en-US" dirty="0" err="1"/>
              <a:t>Superkeys</a:t>
            </a:r>
            <a:r>
              <a:rPr lang="en-US" dirty="0"/>
              <a:t>)</a:t>
            </a:r>
            <a:endParaRPr lang="en-US" dirty="0" smtClean="0"/>
          </a:p>
        </p:txBody>
      </p:sp>
      <p:sp>
        <p:nvSpPr>
          <p:cNvPr id="56323" name="Rectangle 3"/>
          <p:cNvSpPr>
            <a:spLocks noGrp="1" noChangeArrowheads="1"/>
          </p:cNvSpPr>
          <p:nvPr>
            <p:ph type="body" idx="1"/>
          </p:nvPr>
        </p:nvSpPr>
        <p:spPr/>
        <p:txBody>
          <a:bodyPr/>
          <a:lstStyle/>
          <a:p>
            <a:r>
              <a:rPr lang="en-US" smtClean="0"/>
              <a:t>We will underline the attributes of the chosen primary key</a:t>
            </a:r>
          </a:p>
          <a:p>
            <a:r>
              <a:rPr lang="en-US" smtClean="0"/>
              <a:t>Returning to Unit 2 and example of City: City(Longitude,Latitude,Country,State,Name,Size)</a:t>
            </a:r>
          </a:p>
          <a:p>
            <a:r>
              <a:rPr lang="en-US" smtClean="0"/>
              <a:t>We can have</a:t>
            </a:r>
          </a:p>
          <a:p>
            <a:pPr lvl="1"/>
            <a:r>
              <a:rPr lang="en-US" smtClean="0"/>
              <a:t>City(</a:t>
            </a:r>
            <a:r>
              <a:rPr lang="en-US" u="sng" smtClean="0"/>
              <a:t>Longitude</a:t>
            </a:r>
            <a:r>
              <a:rPr lang="en-US" smtClean="0"/>
              <a:t>,</a:t>
            </a:r>
            <a:r>
              <a:rPr lang="en-US" u="sng" smtClean="0"/>
              <a:t>Latitude</a:t>
            </a:r>
            <a:r>
              <a:rPr lang="en-US" smtClean="0"/>
              <a:t>,Country,State,Name,Size)</a:t>
            </a:r>
          </a:p>
          <a:p>
            <a:pPr lvl="1"/>
            <a:r>
              <a:rPr lang="en-US" smtClean="0"/>
              <a:t>This implies that Longitude,Latitude form a primary key</a:t>
            </a:r>
          </a:p>
          <a:p>
            <a:pPr lvl="1"/>
            <a:r>
              <a:rPr lang="en-US" smtClean="0"/>
              <a:t>We also have a candidate key: Country,State,Name</a:t>
            </a:r>
          </a:p>
          <a:p>
            <a:r>
              <a:rPr lang="en-US" smtClean="0"/>
              <a:t>We can have</a:t>
            </a:r>
          </a:p>
          <a:p>
            <a:pPr lvl="1"/>
            <a:r>
              <a:rPr lang="en-US" smtClean="0"/>
              <a:t>City(Longitude,Latitude,</a:t>
            </a:r>
            <a:r>
              <a:rPr lang="en-US" u="sng" smtClean="0"/>
              <a:t>Country</a:t>
            </a:r>
            <a:r>
              <a:rPr lang="en-US" smtClean="0"/>
              <a:t>,</a:t>
            </a:r>
            <a:r>
              <a:rPr lang="en-US" u="sng" smtClean="0"/>
              <a:t>State</a:t>
            </a:r>
            <a:r>
              <a:rPr lang="en-US" smtClean="0"/>
              <a:t>,</a:t>
            </a:r>
            <a:r>
              <a:rPr lang="en-US" u="sng" smtClean="0"/>
              <a:t>Name</a:t>
            </a:r>
            <a:r>
              <a:rPr lang="en-US" smtClean="0"/>
              <a:t>,Size)</a:t>
            </a:r>
          </a:p>
          <a:p>
            <a:pPr lvl="1"/>
            <a:r>
              <a:rPr lang="en-US" smtClean="0"/>
              <a:t>This implies that Country,State,Name form a primary key</a:t>
            </a:r>
          </a:p>
          <a:p>
            <a:pPr lvl="1"/>
            <a:r>
              <a:rPr lang="en-US" smtClean="0"/>
              <a:t>We also have a candidate key: Longitude,Latitude</a:t>
            </a:r>
          </a:p>
          <a:p>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mtClean="0"/>
              <a:t>Relational Databases</a:t>
            </a:r>
          </a:p>
        </p:txBody>
      </p:sp>
      <p:sp>
        <p:nvSpPr>
          <p:cNvPr id="57347" name="Content Placeholder 2"/>
          <p:cNvSpPr>
            <a:spLocks noGrp="1"/>
          </p:cNvSpPr>
          <p:nvPr>
            <p:ph idx="1"/>
          </p:nvPr>
        </p:nvSpPr>
        <p:spPr/>
        <p:txBody>
          <a:bodyPr/>
          <a:lstStyle/>
          <a:p>
            <a:r>
              <a:rPr lang="en-US" dirty="0" smtClean="0"/>
              <a:t>A </a:t>
            </a:r>
            <a:r>
              <a:rPr lang="en-US" b="1" i="1" dirty="0" smtClean="0">
                <a:solidFill>
                  <a:srgbClr val="FC0128"/>
                </a:solidFill>
              </a:rPr>
              <a:t>relational database </a:t>
            </a:r>
            <a:r>
              <a:rPr lang="en-US" dirty="0" smtClean="0"/>
              <a:t>is “basically” a set of relations </a:t>
            </a:r>
          </a:p>
          <a:p>
            <a:r>
              <a:rPr lang="en-US" dirty="0" smtClean="0"/>
              <a:t>It is an instance of a relational schema</a:t>
            </a:r>
          </a:p>
          <a:p>
            <a:endParaRPr lang="en-US" dirty="0"/>
          </a:p>
          <a:p>
            <a:r>
              <a:rPr lang="en-US" dirty="0" smtClean="0"/>
              <a:t>This is what is formally correct, but it is misleading in practice</a:t>
            </a:r>
          </a:p>
          <a:p>
            <a:endParaRPr lang="en-US" dirty="0" smtClean="0"/>
          </a:p>
          <a:p>
            <a:r>
              <a:rPr lang="en-US" dirty="0" smtClean="0">
                <a:solidFill>
                  <a:srgbClr val="FF0000"/>
                </a:solidFill>
              </a:rPr>
              <a:t>As we will see later, a relational database is</a:t>
            </a:r>
          </a:p>
          <a:p>
            <a:pPr lvl="1"/>
            <a:r>
              <a:rPr lang="en-US" dirty="0" smtClean="0">
                <a:solidFill>
                  <a:srgbClr val="FF0000"/>
                </a:solidFill>
              </a:rPr>
              <a:t>A set of relations</a:t>
            </a:r>
          </a:p>
          <a:p>
            <a:pPr lvl="1"/>
            <a:r>
              <a:rPr lang="en-US" dirty="0" smtClean="0">
                <a:solidFill>
                  <a:srgbClr val="FF0000"/>
                </a:solidFill>
              </a:rPr>
              <a:t>A set of binary, many-to-one mappings between </a:t>
            </a:r>
            <a:r>
              <a:rPr lang="en-US" dirty="0" smtClean="0">
                <a:solidFill>
                  <a:srgbClr val="FF0000"/>
                </a:solidFill>
              </a:rPr>
              <a:t>them (partial functions)</a:t>
            </a:r>
            <a:endParaRPr lang="en-US" dirty="0" smtClean="0">
              <a:solidFill>
                <a:srgbClr val="FF0000"/>
              </a:solidFill>
            </a:endParaRPr>
          </a:p>
          <a:p>
            <a:endParaRPr lang="en-US" dirty="0" smtClean="0"/>
          </a:p>
          <a:p>
            <a:r>
              <a:rPr lang="en-US" dirty="0" smtClean="0"/>
              <a:t>We will know later what this means exactly, but I did not want to leave you with not quite a useful definition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smtClean="0"/>
              <a:t>From ER Diagrams To Relational Database</a:t>
            </a:r>
          </a:p>
        </p:txBody>
      </p:sp>
      <p:sp>
        <p:nvSpPr>
          <p:cNvPr id="58371" name="Content Placeholder 2"/>
          <p:cNvSpPr>
            <a:spLocks noGrp="1"/>
          </p:cNvSpPr>
          <p:nvPr>
            <p:ph idx="1"/>
          </p:nvPr>
        </p:nvSpPr>
        <p:spPr/>
        <p:txBody>
          <a:bodyPr/>
          <a:lstStyle/>
          <a:p>
            <a:r>
              <a:rPr lang="en-US" smtClean="0"/>
              <a:t>We are now ready to convert ER diagrams into relational databases</a:t>
            </a:r>
          </a:p>
          <a:p>
            <a:r>
              <a:rPr lang="en-US" b="1" i="1" smtClean="0">
                <a:solidFill>
                  <a:srgbClr val="FC0128"/>
                </a:solidFill>
              </a:rPr>
              <a:t>Generally, but not always</a:t>
            </a:r>
          </a:p>
          <a:p>
            <a:pPr lvl="1"/>
            <a:r>
              <a:rPr lang="en-US" b="1" i="1" smtClean="0">
                <a:solidFill>
                  <a:srgbClr val="FC0128"/>
                </a:solidFill>
              </a:rPr>
              <a:t>An entity set is converted into a table</a:t>
            </a:r>
          </a:p>
          <a:p>
            <a:pPr lvl="1"/>
            <a:r>
              <a:rPr lang="en-US" b="1" i="1" smtClean="0">
                <a:solidFill>
                  <a:srgbClr val="FC0128"/>
                </a:solidFill>
              </a:rPr>
              <a:t>A relationship is converted into a table</a:t>
            </a:r>
          </a:p>
          <a:p>
            <a:r>
              <a:rPr lang="en-US" smtClean="0"/>
              <a:t>We will first go through a simple example</a:t>
            </a:r>
          </a:p>
          <a:p>
            <a:r>
              <a:rPr lang="en-US" smtClean="0"/>
              <a:t>Then, we will go through our large example, studied previously</a:t>
            </a:r>
          </a:p>
          <a:p>
            <a:r>
              <a:rPr lang="en-US" smtClean="0"/>
              <a:t>Then, we look at some additional points of interest</a:t>
            </a:r>
          </a:p>
          <a:p>
            <a:r>
              <a:rPr lang="en-US" smtClean="0"/>
              <a:t>Finally, we summarize the process, so we are sure we understand it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smtClean="0"/>
              <a:t>Sets, Relations, and Tables</a:t>
            </a:r>
          </a:p>
        </p:txBody>
      </p:sp>
      <p:sp>
        <p:nvSpPr>
          <p:cNvPr id="41987" name="Content Placeholder 2"/>
          <p:cNvSpPr>
            <a:spLocks noGrp="1"/>
          </p:cNvSpPr>
          <p:nvPr>
            <p:ph idx="1"/>
          </p:nvPr>
        </p:nvSpPr>
        <p:spPr/>
        <p:txBody>
          <a:bodyPr/>
          <a:lstStyle/>
          <a:p>
            <a:r>
              <a:rPr lang="en-US" dirty="0" smtClean="0"/>
              <a:t>In this unit, we learn the semantics of specifying a relational database, later we will learn the syntax of SQL for doing this</a:t>
            </a:r>
          </a:p>
          <a:p>
            <a:r>
              <a:rPr lang="en-US" dirty="0" smtClean="0"/>
              <a:t>The basic “</a:t>
            </a:r>
            <a:r>
              <a:rPr lang="en-US" dirty="0" err="1" smtClean="0"/>
              <a:t>datatype</a:t>
            </a:r>
            <a:r>
              <a:rPr lang="en-US" dirty="0" smtClean="0"/>
              <a:t>”, or “variable” of a relational database is a </a:t>
            </a:r>
            <a:r>
              <a:rPr lang="en-US" b="1" i="1" dirty="0" smtClean="0">
                <a:solidFill>
                  <a:srgbClr val="FF0000"/>
                </a:solidFill>
              </a:rPr>
              <a:t>relation</a:t>
            </a:r>
          </a:p>
          <a:p>
            <a:r>
              <a:rPr lang="en-US" dirty="0" smtClean="0"/>
              <a:t>In this unit, such a variable will be a </a:t>
            </a:r>
            <a:r>
              <a:rPr lang="en-US" b="1" i="1" dirty="0" smtClean="0">
                <a:solidFill>
                  <a:srgbClr val="FF0000"/>
                </a:solidFill>
              </a:rPr>
              <a:t>set</a:t>
            </a:r>
          </a:p>
          <a:p>
            <a:r>
              <a:rPr lang="en-US" dirty="0" smtClean="0"/>
              <a:t>Later, we will extend this, and such a variable will be a </a:t>
            </a:r>
            <a:r>
              <a:rPr lang="en-US" b="1" i="1" dirty="0" smtClean="0">
                <a:solidFill>
                  <a:srgbClr val="FF0000"/>
                </a:solidFill>
              </a:rPr>
              <a:t>multiset</a:t>
            </a:r>
          </a:p>
          <a:p>
            <a:r>
              <a:rPr lang="en-US" dirty="0" smtClean="0"/>
              <a:t>In SQL, such a variable is called a </a:t>
            </a:r>
            <a:r>
              <a:rPr lang="en-US" b="1" i="1" dirty="0" smtClean="0">
                <a:solidFill>
                  <a:srgbClr val="FF0000"/>
                </a:solidFill>
              </a:rPr>
              <a:t>table</a:t>
            </a:r>
          </a:p>
          <a:p>
            <a:r>
              <a:rPr lang="en-US" dirty="0" smtClean="0"/>
              <a:t>We may use the term table for a relation in this unit too</a:t>
            </a:r>
          </a:p>
          <a:p>
            <a:r>
              <a:rPr lang="en-US" dirty="0" smtClean="0"/>
              <a:t>Good review of basic concepts and terminology </a:t>
            </a:r>
            <a:r>
              <a:rPr lang="en-US" dirty="0"/>
              <a:t>is available at </a:t>
            </a:r>
            <a:r>
              <a:rPr lang="en-US" dirty="0" smtClean="0">
                <a:hlinkClick r:id="rId3"/>
              </a:rPr>
              <a:t>http://en.wikipedia.org/wiki/Relational_databases</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r>
              <a:rPr lang="en-US" smtClean="0"/>
              <a:t>Small ER Diagram</a:t>
            </a:r>
          </a:p>
        </p:txBody>
      </p:sp>
      <p:sp>
        <p:nvSpPr>
          <p:cNvPr id="1028" name="Content Placeholder 2"/>
          <p:cNvSpPr>
            <a:spLocks noGrp="1"/>
          </p:cNvSpPr>
          <p:nvPr>
            <p:ph idx="1"/>
          </p:nvPr>
        </p:nvSpPr>
        <p:spPr/>
        <p:txBody>
          <a:bodyPr/>
          <a:lstStyle/>
          <a:p>
            <a:endParaRPr lang="en-US" smtClean="0"/>
          </a:p>
        </p:txBody>
      </p:sp>
      <p:graphicFrame>
        <p:nvGraphicFramePr>
          <p:cNvPr id="1026" name="Object 8"/>
          <p:cNvGraphicFramePr>
            <a:graphicFrameLocks noChangeAspect="1"/>
          </p:cNvGraphicFramePr>
          <p:nvPr>
            <p:extLst>
              <p:ext uri="{D42A27DB-BD31-4B8C-83A1-F6EECF244321}">
                <p14:modId xmlns:p14="http://schemas.microsoft.com/office/powerpoint/2010/main" val="3855037836"/>
              </p:ext>
            </p:extLst>
          </p:nvPr>
        </p:nvGraphicFramePr>
        <p:xfrm>
          <a:off x="1412875" y="2133600"/>
          <a:ext cx="7232650" cy="4616450"/>
        </p:xfrm>
        <a:graphic>
          <a:graphicData uri="http://schemas.openxmlformats.org/presentationml/2006/ole">
            <mc:AlternateContent xmlns:mc="http://schemas.openxmlformats.org/markup-compatibility/2006">
              <mc:Choice xmlns:v="urn:schemas-microsoft-com:vml" Requires="v">
                <p:oleObj spid="_x0000_s1104" name="Visio" r:id="rId4" imgW="7235487" imgH="4631177" progId="Visio.Drawing.11">
                  <p:embed/>
                </p:oleObj>
              </mc:Choice>
              <mc:Fallback>
                <p:oleObj name="Visio" r:id="rId4" imgW="7235487" imgH="4631177" progId="Visio.Drawing.11">
                  <p:embed/>
                  <p:pic>
                    <p:nvPicPr>
                      <p:cNvPr id="0" name="Object 8"/>
                      <p:cNvPicPr>
                        <a:picLocks noChangeAspect="1" noChangeArrowheads="1"/>
                      </p:cNvPicPr>
                      <p:nvPr/>
                    </p:nvPicPr>
                    <p:blipFill>
                      <a:blip r:embed="rId5"/>
                      <a:srcRect/>
                      <a:stretch>
                        <a:fillRect/>
                      </a:stretch>
                    </p:blipFill>
                    <p:spPr bwMode="auto">
                      <a:xfrm>
                        <a:off x="1412875" y="2133600"/>
                        <a:ext cx="7232650" cy="461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smtClean="0"/>
              <a:t>More About The Example</a:t>
            </a:r>
          </a:p>
        </p:txBody>
      </p:sp>
      <p:sp>
        <p:nvSpPr>
          <p:cNvPr id="59395" name="Content Placeholder 2"/>
          <p:cNvSpPr>
            <a:spLocks noGrp="1"/>
          </p:cNvSpPr>
          <p:nvPr>
            <p:ph idx="1"/>
          </p:nvPr>
        </p:nvSpPr>
        <p:spPr/>
        <p:txBody>
          <a:bodyPr/>
          <a:lstStyle/>
          <a:p>
            <a:r>
              <a:rPr lang="en-US" dirty="0" smtClean="0"/>
              <a:t>The given ER diagram is clear, other than</a:t>
            </a:r>
          </a:p>
          <a:p>
            <a:pPr lvl="1"/>
            <a:r>
              <a:rPr lang="en-US" dirty="0" smtClean="0"/>
              <a:t>Discovered, which is the continent in which a particular species was first discovered</a:t>
            </a:r>
          </a:p>
          <a:p>
            <a:r>
              <a:rPr lang="en-US" dirty="0" smtClean="0"/>
              <a:t>Each child is a “dependent” of only one employee in our database</a:t>
            </a:r>
          </a:p>
          <a:p>
            <a:pPr lvl="1"/>
            <a:r>
              <a:rPr lang="en-US" dirty="0" smtClean="0"/>
              <a:t>If both parents are employees, the child is “assigned” to one of them</a:t>
            </a:r>
          </a:p>
          <a:p>
            <a:r>
              <a:rPr lang="en-US" dirty="0" smtClean="0"/>
              <a:t>We are given additional information about the application</a:t>
            </a:r>
          </a:p>
          <a:p>
            <a:pPr lvl="1"/>
            <a:r>
              <a:rPr lang="en-US" b="1" i="1" dirty="0" smtClean="0">
                <a:solidFill>
                  <a:srgbClr val="FF0000"/>
                </a:solidFill>
              </a:rPr>
              <a:t>Values of attributes in a primary key must not be missing </a:t>
            </a:r>
            <a:r>
              <a:rPr lang="en-US" dirty="0" smtClean="0"/>
              <a:t>(this is a general rule, not only for this example)</a:t>
            </a:r>
          </a:p>
          <a:p>
            <a:pPr lvl="1"/>
            <a:r>
              <a:rPr lang="en-US" dirty="0" smtClean="0"/>
              <a:t>Other than attributes in a primary key, other attributes, unless stated otherwise, may be missing</a:t>
            </a:r>
          </a:p>
          <a:p>
            <a:pPr lvl="1"/>
            <a:r>
              <a:rPr lang="en-US" dirty="0" smtClean="0"/>
              <a:t>The value of Name is known (not missing) for every Employee</a:t>
            </a:r>
          </a:p>
          <a:p>
            <a:r>
              <a:rPr lang="en-US" dirty="0" smtClean="0"/>
              <a:t>To build up our intuition, let’s look at some specific instance of our application</a:t>
            </a:r>
          </a:p>
          <a:p>
            <a:pPr>
              <a:buFont typeface="Monotype Sorts" pitchFamily="2" charset="2"/>
              <a:buNone/>
            </a:pP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Example</a:t>
            </a:r>
            <a:endParaRPr lang="en-US" dirty="0"/>
          </a:p>
        </p:txBody>
      </p:sp>
      <p:sp>
        <p:nvSpPr>
          <p:cNvPr id="3" name="Content Placeholder 2"/>
          <p:cNvSpPr>
            <a:spLocks noGrp="1"/>
          </p:cNvSpPr>
          <p:nvPr>
            <p:ph sz="half" idx="1"/>
          </p:nvPr>
        </p:nvSpPr>
        <p:spPr/>
        <p:txBody>
          <a:bodyPr/>
          <a:lstStyle/>
          <a:p>
            <a:r>
              <a:rPr lang="en-US" dirty="0" smtClean="0"/>
              <a:t>5 Employees:</a:t>
            </a:r>
          </a:p>
          <a:p>
            <a:pPr lvl="1"/>
            <a:r>
              <a:rPr lang="en-US" dirty="0" smtClean="0"/>
              <a:t>1 is Alice has Erica and Frank, born in US, likes Horse and Cat</a:t>
            </a:r>
          </a:p>
          <a:p>
            <a:pPr lvl="1"/>
            <a:r>
              <a:rPr lang="en-US" dirty="0" smtClean="0"/>
              <a:t>2 is Bob has Bob and Frank, born in US, likes Cat</a:t>
            </a:r>
          </a:p>
          <a:p>
            <a:pPr lvl="1"/>
            <a:r>
              <a:rPr lang="en-US" dirty="0" smtClean="0"/>
              <a:t>4 is Carol</a:t>
            </a:r>
          </a:p>
          <a:p>
            <a:pPr lvl="1"/>
            <a:r>
              <a:rPr lang="en-US" dirty="0" smtClean="0"/>
              <a:t>5 is David, born in IN</a:t>
            </a:r>
          </a:p>
          <a:p>
            <a:pPr lvl="1"/>
            <a:r>
              <a:rPr lang="en-US" dirty="0" smtClean="0"/>
              <a:t>6 is Bob, born in CN, likes Yak</a:t>
            </a:r>
          </a:p>
          <a:p>
            <a:pPr lvl="1"/>
            <a:endParaRPr lang="en-US" dirty="0" smtClean="0"/>
          </a:p>
          <a:p>
            <a:pPr lvl="1"/>
            <a:endParaRPr lang="en-US" dirty="0"/>
          </a:p>
        </p:txBody>
      </p:sp>
      <p:sp>
        <p:nvSpPr>
          <p:cNvPr id="4" name="Content Placeholder 3"/>
          <p:cNvSpPr>
            <a:spLocks noGrp="1"/>
          </p:cNvSpPr>
          <p:nvPr>
            <p:ph sz="half" idx="2"/>
          </p:nvPr>
        </p:nvSpPr>
        <p:spPr/>
        <p:txBody>
          <a:bodyPr/>
          <a:lstStyle/>
          <a:p>
            <a:r>
              <a:rPr lang="en-US" dirty="0"/>
              <a:t>4 Countries</a:t>
            </a:r>
          </a:p>
          <a:p>
            <a:pPr lvl="1"/>
            <a:r>
              <a:rPr lang="en-US" dirty="0"/>
              <a:t>US</a:t>
            </a:r>
          </a:p>
          <a:p>
            <a:pPr lvl="1"/>
            <a:r>
              <a:rPr lang="en-US" dirty="0"/>
              <a:t>IN has 1150</a:t>
            </a:r>
          </a:p>
          <a:p>
            <a:pPr lvl="1"/>
            <a:r>
              <a:rPr lang="en-US" dirty="0"/>
              <a:t>CN has 1330</a:t>
            </a:r>
          </a:p>
          <a:p>
            <a:pPr lvl="1"/>
            <a:r>
              <a:rPr lang="en-US" dirty="0" smtClean="0"/>
              <a:t>RU</a:t>
            </a:r>
          </a:p>
          <a:p>
            <a:pPr lvl="1"/>
            <a:endParaRPr lang="en-US" dirty="0" smtClean="0"/>
          </a:p>
          <a:p>
            <a:r>
              <a:rPr lang="en-US" dirty="0" smtClean="0"/>
              <a:t>4 Animals</a:t>
            </a:r>
          </a:p>
          <a:p>
            <a:pPr lvl="1"/>
            <a:r>
              <a:rPr lang="en-US" dirty="0" smtClean="0"/>
              <a:t>Horse in Asia</a:t>
            </a:r>
          </a:p>
          <a:p>
            <a:pPr lvl="1"/>
            <a:r>
              <a:rPr lang="en-US" dirty="0" smtClean="0"/>
              <a:t>Wolf in Asia</a:t>
            </a:r>
          </a:p>
          <a:p>
            <a:pPr lvl="1"/>
            <a:r>
              <a:rPr lang="en-US" dirty="0" smtClean="0"/>
              <a:t>Cat in Africa</a:t>
            </a:r>
          </a:p>
          <a:p>
            <a:pPr lvl="1"/>
            <a:r>
              <a:rPr lang="en-US" dirty="0" smtClean="0"/>
              <a:t>Yak in Asia</a:t>
            </a:r>
          </a:p>
          <a:p>
            <a:pPr lvl="1"/>
            <a:r>
              <a:rPr lang="en-US" dirty="0" smtClean="0"/>
              <a:t>Zebra in Africa</a:t>
            </a:r>
          </a:p>
          <a:p>
            <a:endParaRPr lang="en-US" dirty="0"/>
          </a:p>
        </p:txBody>
      </p:sp>
    </p:spTree>
    <p:extLst>
      <p:ext uri="{BB962C8B-B14F-4D97-AF65-F5344CB8AC3E}">
        <p14:creationId xmlns:p14="http://schemas.microsoft.com/office/powerpoint/2010/main" val="31492576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smtClean="0"/>
              <a:t>Country</a:t>
            </a:r>
          </a:p>
        </p:txBody>
      </p:sp>
      <p:sp>
        <p:nvSpPr>
          <p:cNvPr id="60419" name="Content Placeholder 2"/>
          <p:cNvSpPr>
            <a:spLocks noGrp="1"/>
          </p:cNvSpPr>
          <p:nvPr>
            <p:ph idx="1"/>
          </p:nvPr>
        </p:nvSpPr>
        <p:spPr/>
        <p:txBody>
          <a:bodyPr/>
          <a:lstStyle/>
          <a:p>
            <a:r>
              <a:rPr lang="en-US" dirty="0" smtClean="0"/>
              <a:t>There are four countries, listing for them: Cname, Population (the latter only when known):</a:t>
            </a:r>
          </a:p>
          <a:p>
            <a:pPr lvl="1"/>
            <a:r>
              <a:rPr lang="en-US" dirty="0" smtClean="0"/>
              <a:t>US</a:t>
            </a:r>
          </a:p>
          <a:p>
            <a:pPr lvl="1"/>
            <a:r>
              <a:rPr lang="en-US" dirty="0" smtClean="0"/>
              <a:t>IN, 1150</a:t>
            </a:r>
          </a:p>
          <a:p>
            <a:pPr lvl="1"/>
            <a:r>
              <a:rPr lang="en-US" dirty="0" smtClean="0"/>
              <a:t>CN, 1330</a:t>
            </a:r>
          </a:p>
          <a:p>
            <a:pPr lvl="1"/>
            <a:r>
              <a:rPr lang="en-US" dirty="0" smtClean="0"/>
              <a:t>RU</a:t>
            </a:r>
          </a:p>
          <a:p>
            <a:r>
              <a:rPr lang="en-US" dirty="0" smtClean="0"/>
              <a:t>We create a table for Country “in the most obvious way,” by </a:t>
            </a:r>
            <a:r>
              <a:rPr lang="en-US" b="1" i="1" dirty="0" smtClean="0">
                <a:solidFill>
                  <a:srgbClr val="FF0000"/>
                </a:solidFill>
              </a:rPr>
              <a:t>creating a column for each attribute </a:t>
            </a:r>
            <a:r>
              <a:rPr lang="en-US" dirty="0" smtClean="0"/>
              <a:t>(underlining the attributes of the primary key) and this works:</a:t>
            </a:r>
          </a:p>
          <a:p>
            <a:endParaRPr lang="en-US" dirty="0" smtClean="0"/>
          </a:p>
          <a:p>
            <a:endParaRPr lang="en-US" dirty="0" smtClean="0"/>
          </a:p>
          <a:p>
            <a:endParaRPr lang="en-US" dirty="0" smtClean="0"/>
          </a:p>
          <a:p>
            <a:endParaRPr lang="en-US" dirty="0" smtClean="0"/>
          </a:p>
          <a:p>
            <a:endParaRPr lang="en-US" dirty="0" smtClean="0"/>
          </a:p>
          <a:p>
            <a:r>
              <a:rPr lang="en-US" dirty="0" smtClean="0"/>
              <a:t>Note that some “slots” are NULL, indicated by emptiness</a:t>
            </a:r>
          </a:p>
        </p:txBody>
      </p:sp>
      <p:graphicFrame>
        <p:nvGraphicFramePr>
          <p:cNvPr id="4" name="Content Placeholder 3"/>
          <p:cNvGraphicFramePr>
            <a:graphicFrameLocks/>
          </p:cNvGraphicFramePr>
          <p:nvPr/>
        </p:nvGraphicFramePr>
        <p:xfrm>
          <a:off x="2057400" y="4724400"/>
          <a:ext cx="4229100" cy="1854200"/>
        </p:xfrm>
        <a:graphic>
          <a:graphicData uri="http://schemas.openxmlformats.org/drawingml/2006/table">
            <a:tbl>
              <a:tblPr firstRow="1" bandCol="1">
                <a:tableStyleId>{21E4AEA4-8DFA-4A89-87EB-49C32662AFE0}</a:tableStyleId>
              </a:tblPr>
              <a:tblGrid>
                <a:gridCol w="1409700"/>
                <a:gridCol w="1409700"/>
                <a:gridCol w="1409700"/>
              </a:tblGrid>
              <a:tr h="370840">
                <a:tc>
                  <a:txBody>
                    <a:bodyPr/>
                    <a:lstStyle/>
                    <a:p>
                      <a:pPr algn="ctr"/>
                      <a:r>
                        <a:rPr lang="en-US" sz="1400" dirty="0" smtClean="0"/>
                        <a:t>Country</a:t>
                      </a:r>
                      <a:endParaRPr lang="en-US" sz="1400" dirty="0"/>
                    </a:p>
                  </a:txBody>
                  <a:tcPr/>
                </a:tc>
                <a:tc>
                  <a:txBody>
                    <a:bodyPr/>
                    <a:lstStyle/>
                    <a:p>
                      <a:pPr algn="ctr"/>
                      <a:r>
                        <a:rPr lang="en-US" sz="1400" u="sng" dirty="0" smtClean="0"/>
                        <a:t>Cname</a:t>
                      </a:r>
                      <a:endParaRPr lang="en-US" sz="1400" u="sng" dirty="0"/>
                    </a:p>
                  </a:txBody>
                  <a:tcPr/>
                </a:tc>
                <a:tc>
                  <a:txBody>
                    <a:bodyPr/>
                    <a:lstStyle/>
                    <a:p>
                      <a:pPr algn="ctr"/>
                      <a:r>
                        <a:rPr lang="en-US" sz="1400" dirty="0" smtClean="0"/>
                        <a:t>Population</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US</a:t>
                      </a:r>
                      <a:endParaRPr lang="en-US" sz="1400" dirty="0"/>
                    </a:p>
                  </a:txBody>
                  <a:tcPr/>
                </a:tc>
                <a:tc>
                  <a:txBody>
                    <a:bodyPr/>
                    <a:lstStyle/>
                    <a:p>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IN</a:t>
                      </a:r>
                      <a:endParaRPr lang="en-US" sz="1400" dirty="0"/>
                    </a:p>
                  </a:txBody>
                  <a:tcPr/>
                </a:tc>
                <a:tc>
                  <a:txBody>
                    <a:bodyPr/>
                    <a:lstStyle/>
                    <a:p>
                      <a:r>
                        <a:rPr lang="en-US" sz="1400" dirty="0" smtClean="0"/>
                        <a:t>1150</a:t>
                      </a:r>
                      <a:endParaRPr lang="en-US" sz="1400" dirty="0"/>
                    </a:p>
                  </a:txBody>
                  <a:tcPr/>
                </a:tc>
              </a:tr>
              <a:tr h="370840">
                <a:tc>
                  <a:txBody>
                    <a:bodyPr/>
                    <a:lstStyle/>
                    <a:p>
                      <a:endParaRPr lang="en-US" sz="1400" dirty="0"/>
                    </a:p>
                  </a:txBody>
                  <a:tcPr>
                    <a:solidFill>
                      <a:schemeClr val="bg1"/>
                    </a:solidFill>
                  </a:tcPr>
                </a:tc>
                <a:tc>
                  <a:txBody>
                    <a:bodyPr/>
                    <a:lstStyle/>
                    <a:p>
                      <a:r>
                        <a:rPr lang="en-US" sz="1400" dirty="0" err="1" smtClean="0"/>
                        <a:t>CN</a:t>
                      </a:r>
                      <a:endParaRPr lang="en-US" sz="1400" dirty="0"/>
                    </a:p>
                  </a:txBody>
                  <a:tcPr/>
                </a:tc>
                <a:tc>
                  <a:txBody>
                    <a:bodyPr/>
                    <a:lstStyle/>
                    <a:p>
                      <a:r>
                        <a:rPr lang="en-US" sz="1400" dirty="0" smtClean="0"/>
                        <a:t>1330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RU</a:t>
                      </a:r>
                      <a:endParaRPr lang="en-US" sz="1400" dirty="0"/>
                    </a:p>
                  </a:txBody>
                  <a:tcPr/>
                </a:tc>
                <a:tc>
                  <a:txBody>
                    <a:bodyPr/>
                    <a:lstStyle/>
                    <a:p>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smtClean="0"/>
              <a:t>Animal</a:t>
            </a:r>
          </a:p>
        </p:txBody>
      </p:sp>
      <p:sp>
        <p:nvSpPr>
          <p:cNvPr id="61443" name="Content Placeholder 2"/>
          <p:cNvSpPr>
            <a:spLocks noGrp="1"/>
          </p:cNvSpPr>
          <p:nvPr>
            <p:ph idx="1"/>
          </p:nvPr>
        </p:nvSpPr>
        <p:spPr/>
        <p:txBody>
          <a:bodyPr/>
          <a:lstStyle/>
          <a:p>
            <a:r>
              <a:rPr lang="en-US" smtClean="0"/>
              <a:t>There are five animals, listing for them: Species, Discovered (note, that even though not required, Discovered happens to be known for every Species):</a:t>
            </a:r>
          </a:p>
          <a:p>
            <a:pPr lvl="1"/>
            <a:r>
              <a:rPr lang="en-US" smtClean="0"/>
              <a:t>Horse, Asia</a:t>
            </a:r>
          </a:p>
          <a:p>
            <a:pPr lvl="1"/>
            <a:r>
              <a:rPr lang="en-US" smtClean="0"/>
              <a:t>Wolf, Asia</a:t>
            </a:r>
          </a:p>
          <a:p>
            <a:pPr lvl="1"/>
            <a:r>
              <a:rPr lang="en-US" smtClean="0"/>
              <a:t>Cat, Africa</a:t>
            </a:r>
          </a:p>
          <a:p>
            <a:pPr lvl="1"/>
            <a:r>
              <a:rPr lang="en-US" smtClean="0"/>
              <a:t>Yak, Asia</a:t>
            </a:r>
          </a:p>
          <a:p>
            <a:pPr lvl="1"/>
            <a:r>
              <a:rPr lang="en-US" smtClean="0"/>
              <a:t>Zebra, Africa</a:t>
            </a:r>
          </a:p>
          <a:p>
            <a:r>
              <a:rPr lang="en-US" smtClean="0"/>
              <a:t>We create a table for Animal as before, and this works:</a:t>
            </a:r>
          </a:p>
          <a:p>
            <a:endParaRPr lang="en-US" smtClean="0"/>
          </a:p>
        </p:txBody>
      </p:sp>
      <p:graphicFrame>
        <p:nvGraphicFramePr>
          <p:cNvPr id="4" name="Content Placeholder 3"/>
          <p:cNvGraphicFramePr>
            <a:graphicFrameLocks/>
          </p:cNvGraphicFramePr>
          <p:nvPr/>
        </p:nvGraphicFramePr>
        <p:xfrm>
          <a:off x="2514600" y="4800600"/>
          <a:ext cx="4229100" cy="2225040"/>
        </p:xfrm>
        <a:graphic>
          <a:graphicData uri="http://schemas.openxmlformats.org/drawingml/2006/table">
            <a:tbl>
              <a:tblPr firstRow="1" bandCol="1">
                <a:tableStyleId>{21E4AEA4-8DFA-4A89-87EB-49C32662AFE0}</a:tableStyleId>
              </a:tblPr>
              <a:tblGrid>
                <a:gridCol w="1409700"/>
                <a:gridCol w="1409700"/>
                <a:gridCol w="1409700"/>
              </a:tblGrid>
              <a:tr h="370840">
                <a:tc>
                  <a:txBody>
                    <a:bodyPr/>
                    <a:lstStyle/>
                    <a:p>
                      <a:pPr algn="ctr"/>
                      <a:r>
                        <a:rPr lang="en-US" sz="1400" dirty="0" smtClean="0"/>
                        <a:t>Animal</a:t>
                      </a:r>
                      <a:endParaRPr lang="en-US" sz="1400" dirty="0"/>
                    </a:p>
                  </a:txBody>
                  <a:tcPr/>
                </a:tc>
                <a:tc>
                  <a:txBody>
                    <a:bodyPr/>
                    <a:lstStyle/>
                    <a:p>
                      <a:pPr algn="ctr"/>
                      <a:r>
                        <a:rPr lang="en-US" sz="1400" u="sng" dirty="0" smtClean="0"/>
                        <a:t>Species</a:t>
                      </a:r>
                      <a:endParaRPr lang="en-US" sz="1400" u="sng" dirty="0"/>
                    </a:p>
                  </a:txBody>
                  <a:tcPr/>
                </a:tc>
                <a:tc>
                  <a:txBody>
                    <a:bodyPr/>
                    <a:lstStyle/>
                    <a:p>
                      <a:pPr algn="ctr"/>
                      <a:r>
                        <a:rPr lang="en-US" sz="1400" dirty="0" smtClean="0"/>
                        <a:t>Discovered</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Horse</a:t>
                      </a:r>
                      <a:endParaRPr lang="en-US" sz="1400" dirty="0"/>
                    </a:p>
                  </a:txBody>
                  <a:tcPr/>
                </a:tc>
                <a:tc>
                  <a:txBody>
                    <a:bodyPr/>
                    <a:lstStyle/>
                    <a:p>
                      <a:r>
                        <a:rPr lang="en-US" sz="1400" dirty="0" smtClean="0"/>
                        <a:t>Asia</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Wolf</a:t>
                      </a:r>
                      <a:endParaRPr lang="en-US" sz="1400" dirty="0"/>
                    </a:p>
                  </a:txBody>
                  <a:tcPr/>
                </a:tc>
                <a:tc>
                  <a:txBody>
                    <a:bodyPr/>
                    <a:lstStyle/>
                    <a:p>
                      <a:r>
                        <a:rPr lang="en-US" sz="1400" dirty="0" smtClean="0"/>
                        <a:t>Asia</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Cat</a:t>
                      </a:r>
                      <a:endParaRPr lang="en-US" sz="1400" dirty="0"/>
                    </a:p>
                  </a:txBody>
                  <a:tcPr/>
                </a:tc>
                <a:tc>
                  <a:txBody>
                    <a:bodyPr/>
                    <a:lstStyle/>
                    <a:p>
                      <a:r>
                        <a:rPr lang="en-US" sz="1400" dirty="0" smtClean="0"/>
                        <a:t>Africa</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Yak</a:t>
                      </a:r>
                      <a:endParaRPr lang="en-US" sz="1400" dirty="0"/>
                    </a:p>
                  </a:txBody>
                  <a:tcPr/>
                </a:tc>
                <a:tc>
                  <a:txBody>
                    <a:bodyPr/>
                    <a:lstStyle/>
                    <a:p>
                      <a:r>
                        <a:rPr lang="en-US" sz="1400" dirty="0" smtClean="0"/>
                        <a:t>Asia</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Zebra</a:t>
                      </a:r>
                      <a:endParaRPr lang="en-US" sz="1400" dirty="0"/>
                    </a:p>
                  </a:txBody>
                  <a:tcPr/>
                </a:tc>
                <a:tc>
                  <a:txBody>
                    <a:bodyPr/>
                    <a:lstStyle/>
                    <a:p>
                      <a:r>
                        <a:rPr lang="en-US" sz="1400" dirty="0" smtClean="0"/>
                        <a:t>Africa</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Employee</a:t>
            </a:r>
          </a:p>
        </p:txBody>
      </p:sp>
      <p:sp>
        <p:nvSpPr>
          <p:cNvPr id="62467" name="Content Placeholder 2"/>
          <p:cNvSpPr>
            <a:spLocks noGrp="1"/>
          </p:cNvSpPr>
          <p:nvPr>
            <p:ph idx="1"/>
          </p:nvPr>
        </p:nvSpPr>
        <p:spPr/>
        <p:txBody>
          <a:bodyPr/>
          <a:lstStyle/>
          <a:p>
            <a:r>
              <a:rPr lang="en-US" smtClean="0"/>
              <a:t>There are five employees, listing for them: ID#, Name, (name of) Child (note there may be any number of Child values for an Employee, zero or more):</a:t>
            </a:r>
          </a:p>
          <a:p>
            <a:pPr lvl="1"/>
            <a:r>
              <a:rPr lang="en-US" smtClean="0"/>
              <a:t>1, Alice, Erica, Frank</a:t>
            </a:r>
          </a:p>
          <a:p>
            <a:pPr lvl="1"/>
            <a:r>
              <a:rPr lang="en-US" smtClean="0"/>
              <a:t>2, Bob, Bob, Frank</a:t>
            </a:r>
          </a:p>
          <a:p>
            <a:pPr lvl="1"/>
            <a:r>
              <a:rPr lang="en-US" smtClean="0"/>
              <a:t>4, Carol</a:t>
            </a:r>
          </a:p>
          <a:p>
            <a:pPr lvl="1"/>
            <a:r>
              <a:rPr lang="en-US" smtClean="0"/>
              <a:t>5, David</a:t>
            </a:r>
          </a:p>
          <a:p>
            <a:pPr lvl="1"/>
            <a:r>
              <a:rPr lang="en-US" smtClean="0"/>
              <a:t>6, Bob, Frank</a:t>
            </a:r>
          </a:p>
          <a:p>
            <a:r>
              <a:rPr lang="en-US" smtClean="0"/>
              <a:t>We create a table for Employee in the most obvious way, and this </a:t>
            </a:r>
            <a:r>
              <a:rPr lang="en-US" b="1" i="1" smtClean="0">
                <a:solidFill>
                  <a:srgbClr val="FF0000"/>
                </a:solidFill>
              </a:rPr>
              <a:t>does not </a:t>
            </a:r>
            <a:r>
              <a:rPr lang="en-US" smtClean="0"/>
              <a:t>work:</a:t>
            </a:r>
          </a:p>
          <a:p>
            <a:pPr>
              <a:buFont typeface="Monotype Sorts" pitchFamily="2" charset="2"/>
              <a:buNone/>
            </a:pPr>
            <a:endParaRPr lang="en-US" smtClean="0"/>
          </a:p>
        </p:txBody>
      </p:sp>
      <p:graphicFrame>
        <p:nvGraphicFramePr>
          <p:cNvPr id="4" name="Content Placeholder 3"/>
          <p:cNvGraphicFramePr>
            <a:graphicFrameLocks/>
          </p:cNvGraphicFramePr>
          <p:nvPr/>
        </p:nvGraphicFramePr>
        <p:xfrm>
          <a:off x="990600" y="5029200"/>
          <a:ext cx="7048500" cy="2225040"/>
        </p:xfrm>
        <a:graphic>
          <a:graphicData uri="http://schemas.openxmlformats.org/drawingml/2006/table">
            <a:tbl>
              <a:tblPr firstRow="1" bandCol="1">
                <a:tableStyleId>{21E4AEA4-8DFA-4A89-87EB-49C32662AFE0}</a:tableStyleId>
              </a:tblPr>
              <a:tblGrid>
                <a:gridCol w="1409700"/>
                <a:gridCol w="1409700"/>
                <a:gridCol w="1409700"/>
                <a:gridCol w="1409700"/>
                <a:gridCol w="1409700"/>
              </a:tblGrid>
              <a:tr h="370840">
                <a:tc>
                  <a:txBody>
                    <a:bodyPr/>
                    <a:lstStyle/>
                    <a:p>
                      <a:pPr algn="ctr"/>
                      <a:r>
                        <a:rPr lang="en-US" sz="1400" dirty="0" smtClean="0"/>
                        <a:t>Employee</a:t>
                      </a:r>
                      <a:endParaRPr lang="en-US" sz="1400" dirty="0"/>
                    </a:p>
                  </a:txBody>
                  <a:tcPr/>
                </a:tc>
                <a:tc>
                  <a:txBody>
                    <a:bodyPr/>
                    <a:lstStyle/>
                    <a:p>
                      <a:pPr algn="ctr"/>
                      <a:r>
                        <a:rPr lang="en-US" sz="1400" u="sng" dirty="0" smtClean="0"/>
                        <a:t>ID#</a:t>
                      </a:r>
                      <a:endParaRPr lang="en-US" sz="1400" u="sng" dirty="0"/>
                    </a:p>
                  </a:txBody>
                  <a:tcPr/>
                </a:tc>
                <a:tc>
                  <a:txBody>
                    <a:bodyPr/>
                    <a:lstStyle/>
                    <a:p>
                      <a:pPr algn="ctr"/>
                      <a:r>
                        <a:rPr lang="en-US" sz="1400" dirty="0" smtClean="0"/>
                        <a:t>Name</a:t>
                      </a:r>
                      <a:endParaRPr lang="en-US" sz="1400" dirty="0"/>
                    </a:p>
                  </a:txBody>
                  <a:tcPr/>
                </a:tc>
                <a:tc>
                  <a:txBody>
                    <a:bodyPr/>
                    <a:lstStyle/>
                    <a:p>
                      <a:pPr algn="ctr"/>
                      <a:r>
                        <a:rPr lang="en-US" sz="1400" dirty="0" smtClean="0"/>
                        <a:t>Child</a:t>
                      </a:r>
                      <a:endParaRPr lang="en-US" sz="1400" dirty="0"/>
                    </a:p>
                  </a:txBody>
                  <a:tcPr/>
                </a:tc>
                <a:tc>
                  <a:txBody>
                    <a:bodyPr/>
                    <a:lstStyle/>
                    <a:p>
                      <a:pPr algn="ctr"/>
                      <a:r>
                        <a:rPr lang="en-US" sz="1400" dirty="0" smtClean="0"/>
                        <a:t>Child</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1</a:t>
                      </a:r>
                      <a:endParaRPr lang="en-US" sz="1400" dirty="0"/>
                    </a:p>
                  </a:txBody>
                  <a:tcPr/>
                </a:tc>
                <a:tc>
                  <a:txBody>
                    <a:bodyPr/>
                    <a:lstStyle/>
                    <a:p>
                      <a:r>
                        <a:rPr lang="en-US" sz="1400" dirty="0" smtClean="0"/>
                        <a:t>Alice</a:t>
                      </a:r>
                      <a:endParaRPr lang="en-US" sz="1400" dirty="0"/>
                    </a:p>
                  </a:txBody>
                  <a:tcPr/>
                </a:tc>
                <a:tc>
                  <a:txBody>
                    <a:bodyPr/>
                    <a:lstStyle/>
                    <a:p>
                      <a:r>
                        <a:rPr lang="en-US" sz="1400" dirty="0" smtClean="0"/>
                        <a:t>Erica</a:t>
                      </a:r>
                      <a:endParaRPr lang="en-US" sz="1400" dirty="0"/>
                    </a:p>
                  </a:txBody>
                  <a:tcPr/>
                </a:tc>
                <a:tc>
                  <a:txBody>
                    <a:bodyPr/>
                    <a:lstStyle/>
                    <a:p>
                      <a:r>
                        <a:rPr lang="en-US" sz="1400" dirty="0" smtClean="0"/>
                        <a:t>Frank</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Bob</a:t>
                      </a:r>
                      <a:endParaRPr lang="en-US" sz="1400" dirty="0"/>
                    </a:p>
                  </a:txBody>
                  <a:tcPr/>
                </a:tc>
                <a:tc>
                  <a:txBody>
                    <a:bodyPr/>
                    <a:lstStyle/>
                    <a:p>
                      <a:r>
                        <a:rPr lang="en-US" sz="1400" dirty="0" smtClean="0"/>
                        <a:t>Bob</a:t>
                      </a:r>
                      <a:endParaRPr lang="en-US" sz="1400" dirty="0"/>
                    </a:p>
                  </a:txBody>
                  <a:tcPr/>
                </a:tc>
                <a:tc>
                  <a:txBody>
                    <a:bodyPr/>
                    <a:lstStyle/>
                    <a:p>
                      <a:r>
                        <a:rPr lang="en-US" sz="1400" dirty="0" smtClean="0"/>
                        <a:t>Frank</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4</a:t>
                      </a:r>
                      <a:endParaRPr lang="en-US" sz="1400" dirty="0"/>
                    </a:p>
                  </a:txBody>
                  <a:tcPr/>
                </a:tc>
                <a:tc>
                  <a:txBody>
                    <a:bodyPr/>
                    <a:lstStyle/>
                    <a:p>
                      <a:r>
                        <a:rPr lang="en-US" sz="1400" dirty="0" smtClean="0"/>
                        <a:t>Carol</a:t>
                      </a:r>
                      <a:endParaRPr lang="en-US" sz="1400" dirty="0"/>
                    </a:p>
                  </a:txBody>
                  <a:tcPr/>
                </a:tc>
                <a:tc>
                  <a:txBody>
                    <a:bodyPr/>
                    <a:lstStyle/>
                    <a:p>
                      <a:endParaRPr lang="en-US" sz="1400" dirty="0"/>
                    </a:p>
                  </a:txBody>
                  <a:tcPr/>
                </a:tc>
                <a:tc>
                  <a:txBody>
                    <a:bodyPr/>
                    <a:lstStyle/>
                    <a:p>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5</a:t>
                      </a:r>
                      <a:endParaRPr lang="en-US" sz="1400" dirty="0"/>
                    </a:p>
                  </a:txBody>
                  <a:tcPr/>
                </a:tc>
                <a:tc>
                  <a:txBody>
                    <a:bodyPr/>
                    <a:lstStyle/>
                    <a:p>
                      <a:r>
                        <a:rPr lang="en-US" sz="1400" dirty="0" smtClean="0"/>
                        <a:t>David</a:t>
                      </a:r>
                      <a:endParaRPr lang="en-US" sz="1400" dirty="0"/>
                    </a:p>
                  </a:txBody>
                  <a:tcPr/>
                </a:tc>
                <a:tc>
                  <a:txBody>
                    <a:bodyPr/>
                    <a:lstStyle/>
                    <a:p>
                      <a:endParaRPr lang="en-US" sz="1400" dirty="0"/>
                    </a:p>
                  </a:txBody>
                  <a:tcPr/>
                </a:tc>
                <a:tc>
                  <a:txBody>
                    <a:bodyPr/>
                    <a:lstStyle/>
                    <a:p>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6</a:t>
                      </a:r>
                      <a:endParaRPr lang="en-US" sz="1400" dirty="0"/>
                    </a:p>
                  </a:txBody>
                  <a:tcPr/>
                </a:tc>
                <a:tc>
                  <a:txBody>
                    <a:bodyPr/>
                    <a:lstStyle/>
                    <a:p>
                      <a:r>
                        <a:rPr lang="en-US" sz="1400" dirty="0" smtClean="0"/>
                        <a:t>Bob</a:t>
                      </a:r>
                      <a:endParaRPr lang="en-US" sz="1400" dirty="0"/>
                    </a:p>
                  </a:txBody>
                  <a:tcPr/>
                </a:tc>
                <a:tc>
                  <a:txBody>
                    <a:bodyPr/>
                    <a:lstStyle/>
                    <a:p>
                      <a:r>
                        <a:rPr lang="en-US" sz="1400" dirty="0" smtClean="0"/>
                        <a:t>Frank</a:t>
                      </a:r>
                      <a:endParaRPr lang="en-US" sz="1400" dirty="0"/>
                    </a:p>
                  </a:txBody>
                  <a:tcPr/>
                </a:tc>
                <a:tc>
                  <a:txBody>
                    <a:bodyPr/>
                    <a:lstStyle/>
                    <a:p>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smtClean="0"/>
              <a:t>Employee</a:t>
            </a:r>
          </a:p>
        </p:txBody>
      </p:sp>
      <p:sp>
        <p:nvSpPr>
          <p:cNvPr id="63491" name="Content Placeholder 2"/>
          <p:cNvSpPr>
            <a:spLocks noGrp="1"/>
          </p:cNvSpPr>
          <p:nvPr>
            <p:ph idx="1"/>
          </p:nvPr>
        </p:nvSpPr>
        <p:spPr/>
        <p:txBody>
          <a:bodyPr/>
          <a:lstStyle/>
          <a:p>
            <a:r>
              <a:rPr lang="en-US" smtClean="0"/>
              <a:t>Child is a multivalued attribute so, the number of columns labeled “Child” is, in principle, unbounded</a:t>
            </a:r>
          </a:p>
          <a:p>
            <a:r>
              <a:rPr lang="en-US" smtClean="0"/>
              <a:t>A table </a:t>
            </a:r>
            <a:r>
              <a:rPr lang="en-US" b="1" i="1" smtClean="0">
                <a:solidFill>
                  <a:srgbClr val="FF0000"/>
                </a:solidFill>
              </a:rPr>
              <a:t>must have</a:t>
            </a:r>
            <a:r>
              <a:rPr lang="en-US" b="1" i="1" smtClean="0"/>
              <a:t> </a:t>
            </a:r>
            <a:r>
              <a:rPr lang="en-US" smtClean="0"/>
              <a:t>a fixed number of columns</a:t>
            </a:r>
          </a:p>
          <a:p>
            <a:pPr lvl="1"/>
            <a:r>
              <a:rPr lang="en-US" smtClean="0"/>
              <a:t>It must be an instance in/of a relational schema</a:t>
            </a:r>
          </a:p>
          <a:p>
            <a:r>
              <a:rPr lang="en-US" smtClean="0"/>
              <a:t>If we are ready to store up to 25 children for an employee and create a table with 25 columns for children, perhaps tomorrow we get an employee with 26 children, who will not “fit”</a:t>
            </a:r>
          </a:p>
          <a:p>
            <a:r>
              <a:rPr lang="en-US" smtClean="0"/>
              <a:t>We </a:t>
            </a:r>
            <a:r>
              <a:rPr lang="en-US" b="1" i="1" smtClean="0">
                <a:solidFill>
                  <a:srgbClr val="FF0000"/>
                </a:solidFill>
              </a:rPr>
              <a:t>replace our attempted single table </a:t>
            </a:r>
            <a:r>
              <a:rPr lang="en-US" smtClean="0"/>
              <a:t>for Employee </a:t>
            </a:r>
            <a:r>
              <a:rPr lang="en-US" b="1" i="1" smtClean="0">
                <a:solidFill>
                  <a:srgbClr val="FF0000"/>
                </a:solidFill>
              </a:rPr>
              <a:t>by two tables</a:t>
            </a:r>
          </a:p>
          <a:p>
            <a:pPr lvl="1"/>
            <a:r>
              <a:rPr lang="en-US" smtClean="0"/>
              <a:t>One for all the attributes of Employee other than the multivalued one (Child)</a:t>
            </a:r>
          </a:p>
          <a:p>
            <a:pPr lvl="1"/>
            <a:r>
              <a:rPr lang="en-US" smtClean="0"/>
              <a:t>One for pairs of the form (primary key of Employee, Child)</a:t>
            </a:r>
          </a:p>
          <a:p>
            <a:r>
              <a:rPr lang="en-US" smtClean="0"/>
              <a:t>Note that both tables have a fixed number of columns, no matter how many children an employee has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smtClean="0"/>
              <a:t>Employee And Child</a:t>
            </a:r>
          </a:p>
        </p:txBody>
      </p:sp>
      <p:sp>
        <p:nvSpPr>
          <p:cNvPr id="64515" name="Content Placeholder 2"/>
          <p:cNvSpPr>
            <a:spLocks noGrp="1"/>
          </p:cNvSpPr>
          <p:nvPr>
            <p:ph idx="1"/>
          </p:nvPr>
        </p:nvSpPr>
        <p:spPr/>
        <p:txBody>
          <a:bodyPr/>
          <a:lstStyle/>
          <a:p>
            <a:r>
              <a:rPr lang="en-US" smtClean="0"/>
              <a:t>Replace (incorrect)</a:t>
            </a:r>
          </a:p>
          <a:p>
            <a:endParaRPr lang="en-US" smtClean="0"/>
          </a:p>
          <a:p>
            <a:endParaRPr lang="en-US" smtClean="0"/>
          </a:p>
          <a:p>
            <a:endParaRPr lang="en-US" smtClean="0"/>
          </a:p>
          <a:p>
            <a:endParaRPr lang="en-US" smtClean="0"/>
          </a:p>
          <a:p>
            <a:endParaRPr lang="en-US" smtClean="0"/>
          </a:p>
          <a:p>
            <a:endParaRPr lang="en-US" smtClean="0"/>
          </a:p>
          <a:p>
            <a:pPr>
              <a:buFont typeface="Monotype Sorts" pitchFamily="2" charset="2"/>
              <a:buNone/>
            </a:pPr>
            <a:r>
              <a:rPr lang="en-US" smtClean="0"/>
              <a:t>	By (correct)</a:t>
            </a:r>
          </a:p>
        </p:txBody>
      </p:sp>
      <p:graphicFrame>
        <p:nvGraphicFramePr>
          <p:cNvPr id="4" name="Content Placeholder 3"/>
          <p:cNvGraphicFramePr>
            <a:graphicFrameLocks/>
          </p:cNvGraphicFramePr>
          <p:nvPr/>
        </p:nvGraphicFramePr>
        <p:xfrm>
          <a:off x="1066800" y="1828800"/>
          <a:ext cx="7048500" cy="2225040"/>
        </p:xfrm>
        <a:graphic>
          <a:graphicData uri="http://schemas.openxmlformats.org/drawingml/2006/table">
            <a:tbl>
              <a:tblPr firstRow="1" bandCol="1">
                <a:tableStyleId>{21E4AEA4-8DFA-4A89-87EB-49C32662AFE0}</a:tableStyleId>
              </a:tblPr>
              <a:tblGrid>
                <a:gridCol w="1409700"/>
                <a:gridCol w="1409700"/>
                <a:gridCol w="1409700"/>
                <a:gridCol w="1409700"/>
                <a:gridCol w="1409700"/>
              </a:tblGrid>
              <a:tr h="370840">
                <a:tc>
                  <a:txBody>
                    <a:bodyPr/>
                    <a:lstStyle/>
                    <a:p>
                      <a:pPr algn="ctr"/>
                      <a:r>
                        <a:rPr lang="en-US" sz="1400" dirty="0" smtClean="0"/>
                        <a:t>Employee</a:t>
                      </a:r>
                      <a:endParaRPr lang="en-US" sz="1400" dirty="0"/>
                    </a:p>
                  </a:txBody>
                  <a:tcPr/>
                </a:tc>
                <a:tc>
                  <a:txBody>
                    <a:bodyPr/>
                    <a:lstStyle/>
                    <a:p>
                      <a:pPr algn="ctr"/>
                      <a:r>
                        <a:rPr lang="en-US" sz="1400" u="sng" dirty="0" smtClean="0"/>
                        <a:t>ID#</a:t>
                      </a:r>
                      <a:endParaRPr lang="en-US" sz="1400" u="sng" dirty="0"/>
                    </a:p>
                  </a:txBody>
                  <a:tcPr/>
                </a:tc>
                <a:tc>
                  <a:txBody>
                    <a:bodyPr/>
                    <a:lstStyle/>
                    <a:p>
                      <a:pPr algn="ctr"/>
                      <a:r>
                        <a:rPr lang="en-US" sz="1400" dirty="0" smtClean="0"/>
                        <a:t>Name</a:t>
                      </a:r>
                      <a:endParaRPr lang="en-US" sz="1400" dirty="0"/>
                    </a:p>
                  </a:txBody>
                  <a:tcPr/>
                </a:tc>
                <a:tc>
                  <a:txBody>
                    <a:bodyPr/>
                    <a:lstStyle/>
                    <a:p>
                      <a:pPr algn="ctr"/>
                      <a:r>
                        <a:rPr lang="en-US" sz="1400" dirty="0" smtClean="0"/>
                        <a:t>Child</a:t>
                      </a:r>
                      <a:endParaRPr lang="en-US" sz="1400" dirty="0"/>
                    </a:p>
                  </a:txBody>
                  <a:tcPr/>
                </a:tc>
                <a:tc>
                  <a:txBody>
                    <a:bodyPr/>
                    <a:lstStyle/>
                    <a:p>
                      <a:pPr algn="ctr"/>
                      <a:r>
                        <a:rPr lang="en-US" sz="1400" dirty="0" smtClean="0"/>
                        <a:t>Child</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1</a:t>
                      </a:r>
                      <a:endParaRPr lang="en-US" sz="1400" dirty="0"/>
                    </a:p>
                  </a:txBody>
                  <a:tcPr/>
                </a:tc>
                <a:tc>
                  <a:txBody>
                    <a:bodyPr/>
                    <a:lstStyle/>
                    <a:p>
                      <a:r>
                        <a:rPr lang="en-US" sz="1400" dirty="0" smtClean="0"/>
                        <a:t>Alice</a:t>
                      </a:r>
                      <a:endParaRPr lang="en-US" sz="1400" dirty="0"/>
                    </a:p>
                  </a:txBody>
                  <a:tcPr/>
                </a:tc>
                <a:tc>
                  <a:txBody>
                    <a:bodyPr/>
                    <a:lstStyle/>
                    <a:p>
                      <a:r>
                        <a:rPr lang="en-US" sz="1400" dirty="0" smtClean="0"/>
                        <a:t>Erica</a:t>
                      </a:r>
                      <a:endParaRPr lang="en-US" sz="1400" dirty="0"/>
                    </a:p>
                  </a:txBody>
                  <a:tcPr/>
                </a:tc>
                <a:tc>
                  <a:txBody>
                    <a:bodyPr/>
                    <a:lstStyle/>
                    <a:p>
                      <a:r>
                        <a:rPr lang="en-US" sz="1400" dirty="0" smtClean="0"/>
                        <a:t>Frank</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Bob</a:t>
                      </a:r>
                      <a:endParaRPr lang="en-US" sz="1400" dirty="0"/>
                    </a:p>
                  </a:txBody>
                  <a:tcPr/>
                </a:tc>
                <a:tc>
                  <a:txBody>
                    <a:bodyPr/>
                    <a:lstStyle/>
                    <a:p>
                      <a:r>
                        <a:rPr lang="en-US" sz="1400" dirty="0" smtClean="0"/>
                        <a:t>Bob</a:t>
                      </a:r>
                      <a:endParaRPr lang="en-US" sz="1400" dirty="0"/>
                    </a:p>
                  </a:txBody>
                  <a:tcPr/>
                </a:tc>
                <a:tc>
                  <a:txBody>
                    <a:bodyPr/>
                    <a:lstStyle/>
                    <a:p>
                      <a:r>
                        <a:rPr lang="en-US" sz="1400" dirty="0" smtClean="0"/>
                        <a:t>Frank</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4</a:t>
                      </a:r>
                      <a:endParaRPr lang="en-US" sz="1400" dirty="0"/>
                    </a:p>
                  </a:txBody>
                  <a:tcPr/>
                </a:tc>
                <a:tc>
                  <a:txBody>
                    <a:bodyPr/>
                    <a:lstStyle/>
                    <a:p>
                      <a:r>
                        <a:rPr lang="en-US" sz="1400" dirty="0" smtClean="0"/>
                        <a:t>Carol</a:t>
                      </a:r>
                      <a:endParaRPr lang="en-US" sz="1400" dirty="0"/>
                    </a:p>
                  </a:txBody>
                  <a:tcPr/>
                </a:tc>
                <a:tc>
                  <a:txBody>
                    <a:bodyPr/>
                    <a:lstStyle/>
                    <a:p>
                      <a:endParaRPr lang="en-US" sz="1400" dirty="0"/>
                    </a:p>
                  </a:txBody>
                  <a:tcPr/>
                </a:tc>
                <a:tc>
                  <a:txBody>
                    <a:bodyPr/>
                    <a:lstStyle/>
                    <a:p>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5</a:t>
                      </a:r>
                      <a:endParaRPr lang="en-US" sz="1400" dirty="0"/>
                    </a:p>
                  </a:txBody>
                  <a:tcPr/>
                </a:tc>
                <a:tc>
                  <a:txBody>
                    <a:bodyPr/>
                    <a:lstStyle/>
                    <a:p>
                      <a:r>
                        <a:rPr lang="en-US" sz="1400" dirty="0" smtClean="0"/>
                        <a:t>David</a:t>
                      </a:r>
                      <a:endParaRPr lang="en-US" sz="1400" dirty="0"/>
                    </a:p>
                  </a:txBody>
                  <a:tcPr/>
                </a:tc>
                <a:tc>
                  <a:txBody>
                    <a:bodyPr/>
                    <a:lstStyle/>
                    <a:p>
                      <a:endParaRPr lang="en-US" sz="1400" dirty="0"/>
                    </a:p>
                  </a:txBody>
                  <a:tcPr/>
                </a:tc>
                <a:tc>
                  <a:txBody>
                    <a:bodyPr/>
                    <a:lstStyle/>
                    <a:p>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6</a:t>
                      </a:r>
                      <a:endParaRPr lang="en-US" sz="1400" dirty="0"/>
                    </a:p>
                  </a:txBody>
                  <a:tcPr/>
                </a:tc>
                <a:tc>
                  <a:txBody>
                    <a:bodyPr/>
                    <a:lstStyle/>
                    <a:p>
                      <a:r>
                        <a:rPr lang="en-US" sz="1400" dirty="0" smtClean="0"/>
                        <a:t>Bob</a:t>
                      </a:r>
                      <a:endParaRPr lang="en-US" sz="1400" dirty="0"/>
                    </a:p>
                  </a:txBody>
                  <a:tcPr/>
                </a:tc>
                <a:tc>
                  <a:txBody>
                    <a:bodyPr/>
                    <a:lstStyle/>
                    <a:p>
                      <a:r>
                        <a:rPr lang="en-US" sz="1400" dirty="0" smtClean="0"/>
                        <a:t>Frank</a:t>
                      </a:r>
                      <a:endParaRPr lang="en-US" sz="1400" dirty="0"/>
                    </a:p>
                  </a:txBody>
                  <a:tcPr/>
                </a:tc>
                <a:tc>
                  <a:txBody>
                    <a:bodyPr/>
                    <a:lstStyle/>
                    <a:p>
                      <a:endParaRPr lang="en-US" sz="1400" dirty="0"/>
                    </a:p>
                  </a:txBody>
                  <a:tcPr/>
                </a:tc>
              </a:tr>
            </a:tbl>
          </a:graphicData>
        </a:graphic>
      </p:graphicFrame>
      <p:graphicFrame>
        <p:nvGraphicFramePr>
          <p:cNvPr id="5" name="Content Placeholder 3"/>
          <p:cNvGraphicFramePr>
            <a:graphicFrameLocks/>
          </p:cNvGraphicFramePr>
          <p:nvPr/>
        </p:nvGraphicFramePr>
        <p:xfrm>
          <a:off x="685800" y="5029200"/>
          <a:ext cx="4229100" cy="2225040"/>
        </p:xfrm>
        <a:graphic>
          <a:graphicData uri="http://schemas.openxmlformats.org/drawingml/2006/table">
            <a:tbl>
              <a:tblPr firstRow="1" bandCol="1">
                <a:tableStyleId>{21E4AEA4-8DFA-4A89-87EB-49C32662AFE0}</a:tableStyleId>
              </a:tblPr>
              <a:tblGrid>
                <a:gridCol w="1409700"/>
                <a:gridCol w="1409700"/>
                <a:gridCol w="1409700"/>
              </a:tblGrid>
              <a:tr h="370840">
                <a:tc>
                  <a:txBody>
                    <a:bodyPr/>
                    <a:lstStyle/>
                    <a:p>
                      <a:pPr algn="ctr"/>
                      <a:r>
                        <a:rPr lang="en-US" sz="1400" dirty="0" smtClean="0"/>
                        <a:t>Employee</a:t>
                      </a:r>
                      <a:endParaRPr lang="en-US" sz="1400" dirty="0"/>
                    </a:p>
                  </a:txBody>
                  <a:tcPr/>
                </a:tc>
                <a:tc>
                  <a:txBody>
                    <a:bodyPr/>
                    <a:lstStyle/>
                    <a:p>
                      <a:pPr algn="ctr"/>
                      <a:r>
                        <a:rPr lang="en-US" sz="1400" u="sng" dirty="0" smtClean="0"/>
                        <a:t>ID#</a:t>
                      </a:r>
                      <a:endParaRPr lang="en-US" sz="1400" u="sng" dirty="0"/>
                    </a:p>
                  </a:txBody>
                  <a:tcPr/>
                </a:tc>
                <a:tc>
                  <a:txBody>
                    <a:bodyPr/>
                    <a:lstStyle/>
                    <a:p>
                      <a:pPr algn="ctr"/>
                      <a:r>
                        <a:rPr lang="en-US" sz="1400" dirty="0" smtClean="0"/>
                        <a:t>Name</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1</a:t>
                      </a:r>
                      <a:endParaRPr lang="en-US" sz="1400" dirty="0"/>
                    </a:p>
                  </a:txBody>
                  <a:tcPr/>
                </a:tc>
                <a:tc>
                  <a:txBody>
                    <a:bodyPr/>
                    <a:lstStyle/>
                    <a:p>
                      <a:r>
                        <a:rPr lang="en-US" sz="1400" dirty="0" smtClean="0"/>
                        <a:t>Alice</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Bob</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4</a:t>
                      </a:r>
                      <a:endParaRPr lang="en-US" sz="1400" dirty="0"/>
                    </a:p>
                  </a:txBody>
                  <a:tcPr/>
                </a:tc>
                <a:tc>
                  <a:txBody>
                    <a:bodyPr/>
                    <a:lstStyle/>
                    <a:p>
                      <a:r>
                        <a:rPr lang="en-US" sz="1400" dirty="0" smtClean="0"/>
                        <a:t>Carol</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5</a:t>
                      </a:r>
                      <a:endParaRPr lang="en-US" sz="1400" dirty="0"/>
                    </a:p>
                  </a:txBody>
                  <a:tcPr/>
                </a:tc>
                <a:tc>
                  <a:txBody>
                    <a:bodyPr/>
                    <a:lstStyle/>
                    <a:p>
                      <a:r>
                        <a:rPr lang="en-US" sz="1400" dirty="0" smtClean="0"/>
                        <a:t>David</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6</a:t>
                      </a:r>
                      <a:endParaRPr lang="en-US" sz="1400" dirty="0"/>
                    </a:p>
                  </a:txBody>
                  <a:tcPr/>
                </a:tc>
                <a:tc>
                  <a:txBody>
                    <a:bodyPr/>
                    <a:lstStyle/>
                    <a:p>
                      <a:r>
                        <a:rPr lang="en-US" sz="1400" dirty="0" smtClean="0"/>
                        <a:t>Bob</a:t>
                      </a:r>
                      <a:endParaRPr lang="en-US" sz="1400" dirty="0"/>
                    </a:p>
                  </a:txBody>
                  <a:tcPr/>
                </a:tc>
              </a:tr>
            </a:tbl>
          </a:graphicData>
        </a:graphic>
      </p:graphicFrame>
      <p:graphicFrame>
        <p:nvGraphicFramePr>
          <p:cNvPr id="6" name="Content Placeholder 3"/>
          <p:cNvGraphicFramePr>
            <a:graphicFrameLocks/>
          </p:cNvGraphicFramePr>
          <p:nvPr/>
        </p:nvGraphicFramePr>
        <p:xfrm>
          <a:off x="5257800" y="5029200"/>
          <a:ext cx="4229100" cy="2225040"/>
        </p:xfrm>
        <a:graphic>
          <a:graphicData uri="http://schemas.openxmlformats.org/drawingml/2006/table">
            <a:tbl>
              <a:tblPr firstRow="1" bandCol="1">
                <a:tableStyleId>{21E4AEA4-8DFA-4A89-87EB-49C32662AFE0}</a:tableStyleId>
              </a:tblPr>
              <a:tblGrid>
                <a:gridCol w="1409700"/>
                <a:gridCol w="1409700"/>
                <a:gridCol w="1409700"/>
              </a:tblGrid>
              <a:tr h="370840">
                <a:tc>
                  <a:txBody>
                    <a:bodyPr/>
                    <a:lstStyle/>
                    <a:p>
                      <a:pPr algn="ctr"/>
                      <a:r>
                        <a:rPr lang="en-US" sz="1400" dirty="0" smtClean="0"/>
                        <a:t>Child</a:t>
                      </a:r>
                      <a:endParaRPr lang="en-US" sz="1400" dirty="0"/>
                    </a:p>
                  </a:txBody>
                  <a:tcPr/>
                </a:tc>
                <a:tc>
                  <a:txBody>
                    <a:bodyPr/>
                    <a:lstStyle/>
                    <a:p>
                      <a:pPr algn="ctr"/>
                      <a:r>
                        <a:rPr lang="en-US" sz="1400" u="sng" dirty="0" smtClean="0"/>
                        <a:t>ID#</a:t>
                      </a:r>
                      <a:endParaRPr lang="en-US" sz="1400" u="sng" dirty="0"/>
                    </a:p>
                  </a:txBody>
                  <a:tcPr/>
                </a:tc>
                <a:tc>
                  <a:txBody>
                    <a:bodyPr/>
                    <a:lstStyle/>
                    <a:p>
                      <a:pPr algn="ctr"/>
                      <a:r>
                        <a:rPr lang="en-US" sz="1400" u="sng" dirty="0" smtClean="0"/>
                        <a:t>Child</a:t>
                      </a:r>
                      <a:endParaRPr lang="en-US" sz="1400" u="sng" dirty="0"/>
                    </a:p>
                  </a:txBody>
                  <a:tcPr/>
                </a:tc>
              </a:tr>
              <a:tr h="370840">
                <a:tc>
                  <a:txBody>
                    <a:bodyPr/>
                    <a:lstStyle/>
                    <a:p>
                      <a:endParaRPr lang="en-US" sz="1400" dirty="0"/>
                    </a:p>
                  </a:txBody>
                  <a:tcPr>
                    <a:solidFill>
                      <a:schemeClr val="bg1"/>
                    </a:solidFill>
                  </a:tcPr>
                </a:tc>
                <a:tc>
                  <a:txBody>
                    <a:bodyPr/>
                    <a:lstStyle/>
                    <a:p>
                      <a:r>
                        <a:rPr lang="en-US" sz="1400" dirty="0" smtClean="0"/>
                        <a:t>1</a:t>
                      </a:r>
                      <a:endParaRPr lang="en-US" sz="1400" dirty="0"/>
                    </a:p>
                  </a:txBody>
                  <a:tcPr/>
                </a:tc>
                <a:tc>
                  <a:txBody>
                    <a:bodyPr/>
                    <a:lstStyle/>
                    <a:p>
                      <a:r>
                        <a:rPr lang="en-US" sz="1400" dirty="0" smtClean="0"/>
                        <a:t>Erica</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1</a:t>
                      </a:r>
                      <a:endParaRPr lang="en-US" sz="1400" dirty="0"/>
                    </a:p>
                  </a:txBody>
                  <a:tcPr/>
                </a:tc>
                <a:tc>
                  <a:txBody>
                    <a:bodyPr/>
                    <a:lstStyle/>
                    <a:p>
                      <a:r>
                        <a:rPr lang="en-US" sz="1400" dirty="0" smtClean="0"/>
                        <a:t>Frank</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Bob</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Frank</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6</a:t>
                      </a:r>
                      <a:endParaRPr lang="en-US" sz="1400" dirty="0"/>
                    </a:p>
                  </a:txBody>
                  <a:tcPr/>
                </a:tc>
                <a:tc>
                  <a:txBody>
                    <a:bodyPr/>
                    <a:lstStyle/>
                    <a:p>
                      <a:r>
                        <a:rPr lang="en-US" sz="1400" dirty="0" smtClean="0"/>
                        <a:t>Frank</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dirty="0" smtClean="0"/>
              <a:t>Employee And Child With Better Column Names</a:t>
            </a:r>
          </a:p>
        </p:txBody>
      </p:sp>
      <p:sp>
        <p:nvSpPr>
          <p:cNvPr id="64515" name="Content Placeholder 2"/>
          <p:cNvSpPr>
            <a:spLocks noGrp="1"/>
          </p:cNvSpPr>
          <p:nvPr>
            <p:ph idx="1"/>
          </p:nvPr>
        </p:nvSpPr>
        <p:spPr/>
        <p:txBody>
          <a:bodyPr/>
          <a:lstStyle/>
          <a:p>
            <a:r>
              <a:rPr lang="en-US" smtClean="0"/>
              <a:t>Replace (incorrect)</a:t>
            </a:r>
          </a:p>
          <a:p>
            <a:endParaRPr lang="en-US" smtClean="0"/>
          </a:p>
          <a:p>
            <a:endParaRPr lang="en-US" smtClean="0"/>
          </a:p>
          <a:p>
            <a:endParaRPr lang="en-US" smtClean="0"/>
          </a:p>
          <a:p>
            <a:endParaRPr lang="en-US" smtClean="0"/>
          </a:p>
          <a:p>
            <a:endParaRPr lang="en-US" smtClean="0"/>
          </a:p>
          <a:p>
            <a:endParaRPr lang="en-US" smtClean="0"/>
          </a:p>
          <a:p>
            <a:pPr>
              <a:buFont typeface="Monotype Sorts" pitchFamily="2" charset="2"/>
              <a:buNone/>
            </a:pPr>
            <a:r>
              <a:rPr lang="en-US" smtClean="0"/>
              <a:t>	By (correct)</a:t>
            </a:r>
          </a:p>
        </p:txBody>
      </p:sp>
      <p:graphicFrame>
        <p:nvGraphicFramePr>
          <p:cNvPr id="4" name="Content Placeholder 3"/>
          <p:cNvGraphicFramePr>
            <a:graphicFrameLocks/>
          </p:cNvGraphicFramePr>
          <p:nvPr/>
        </p:nvGraphicFramePr>
        <p:xfrm>
          <a:off x="1066800" y="1828800"/>
          <a:ext cx="7048500" cy="2225040"/>
        </p:xfrm>
        <a:graphic>
          <a:graphicData uri="http://schemas.openxmlformats.org/drawingml/2006/table">
            <a:tbl>
              <a:tblPr firstRow="1" bandCol="1">
                <a:tableStyleId>{21E4AEA4-8DFA-4A89-87EB-49C32662AFE0}</a:tableStyleId>
              </a:tblPr>
              <a:tblGrid>
                <a:gridCol w="1409700"/>
                <a:gridCol w="1409700"/>
                <a:gridCol w="1409700"/>
                <a:gridCol w="1409700"/>
                <a:gridCol w="1409700"/>
              </a:tblGrid>
              <a:tr h="370840">
                <a:tc>
                  <a:txBody>
                    <a:bodyPr/>
                    <a:lstStyle/>
                    <a:p>
                      <a:pPr algn="ctr"/>
                      <a:r>
                        <a:rPr lang="en-US" sz="1400" dirty="0" smtClean="0"/>
                        <a:t>Employee</a:t>
                      </a:r>
                      <a:endParaRPr lang="en-US" sz="1400" dirty="0"/>
                    </a:p>
                  </a:txBody>
                  <a:tcPr/>
                </a:tc>
                <a:tc>
                  <a:txBody>
                    <a:bodyPr/>
                    <a:lstStyle/>
                    <a:p>
                      <a:pPr algn="ctr"/>
                      <a:r>
                        <a:rPr lang="en-US" sz="1400" u="sng" dirty="0" smtClean="0"/>
                        <a:t>ID#</a:t>
                      </a:r>
                      <a:endParaRPr lang="en-US" sz="1400" u="sng" dirty="0"/>
                    </a:p>
                  </a:txBody>
                  <a:tcPr/>
                </a:tc>
                <a:tc>
                  <a:txBody>
                    <a:bodyPr/>
                    <a:lstStyle/>
                    <a:p>
                      <a:pPr algn="ctr"/>
                      <a:r>
                        <a:rPr lang="en-US" sz="1400" dirty="0" smtClean="0"/>
                        <a:t>Name</a:t>
                      </a:r>
                      <a:endParaRPr lang="en-US" sz="1400" dirty="0"/>
                    </a:p>
                  </a:txBody>
                  <a:tcPr/>
                </a:tc>
                <a:tc>
                  <a:txBody>
                    <a:bodyPr/>
                    <a:lstStyle/>
                    <a:p>
                      <a:pPr algn="ctr"/>
                      <a:r>
                        <a:rPr lang="en-US" sz="1400" dirty="0" smtClean="0"/>
                        <a:t>Child</a:t>
                      </a:r>
                      <a:endParaRPr lang="en-US" sz="1400" dirty="0"/>
                    </a:p>
                  </a:txBody>
                  <a:tcPr/>
                </a:tc>
                <a:tc>
                  <a:txBody>
                    <a:bodyPr/>
                    <a:lstStyle/>
                    <a:p>
                      <a:pPr algn="ctr"/>
                      <a:r>
                        <a:rPr lang="en-US" sz="1400" dirty="0" smtClean="0"/>
                        <a:t>Child</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1</a:t>
                      </a:r>
                      <a:endParaRPr lang="en-US" sz="1400" dirty="0"/>
                    </a:p>
                  </a:txBody>
                  <a:tcPr/>
                </a:tc>
                <a:tc>
                  <a:txBody>
                    <a:bodyPr/>
                    <a:lstStyle/>
                    <a:p>
                      <a:r>
                        <a:rPr lang="en-US" sz="1400" dirty="0" smtClean="0"/>
                        <a:t>Alice</a:t>
                      </a:r>
                      <a:endParaRPr lang="en-US" sz="1400" dirty="0"/>
                    </a:p>
                  </a:txBody>
                  <a:tcPr/>
                </a:tc>
                <a:tc>
                  <a:txBody>
                    <a:bodyPr/>
                    <a:lstStyle/>
                    <a:p>
                      <a:r>
                        <a:rPr lang="en-US" sz="1400" dirty="0" smtClean="0"/>
                        <a:t>Erica</a:t>
                      </a:r>
                      <a:endParaRPr lang="en-US" sz="1400" dirty="0"/>
                    </a:p>
                  </a:txBody>
                  <a:tcPr/>
                </a:tc>
                <a:tc>
                  <a:txBody>
                    <a:bodyPr/>
                    <a:lstStyle/>
                    <a:p>
                      <a:r>
                        <a:rPr lang="en-US" sz="1400" dirty="0" smtClean="0"/>
                        <a:t>Frank</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Bob</a:t>
                      </a:r>
                      <a:endParaRPr lang="en-US" sz="1400" dirty="0"/>
                    </a:p>
                  </a:txBody>
                  <a:tcPr/>
                </a:tc>
                <a:tc>
                  <a:txBody>
                    <a:bodyPr/>
                    <a:lstStyle/>
                    <a:p>
                      <a:r>
                        <a:rPr lang="en-US" sz="1400" dirty="0" smtClean="0"/>
                        <a:t>Bob</a:t>
                      </a:r>
                      <a:endParaRPr lang="en-US" sz="1400" dirty="0"/>
                    </a:p>
                  </a:txBody>
                  <a:tcPr/>
                </a:tc>
                <a:tc>
                  <a:txBody>
                    <a:bodyPr/>
                    <a:lstStyle/>
                    <a:p>
                      <a:r>
                        <a:rPr lang="en-US" sz="1400" dirty="0" smtClean="0"/>
                        <a:t>Frank</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4</a:t>
                      </a:r>
                      <a:endParaRPr lang="en-US" sz="1400" dirty="0"/>
                    </a:p>
                  </a:txBody>
                  <a:tcPr/>
                </a:tc>
                <a:tc>
                  <a:txBody>
                    <a:bodyPr/>
                    <a:lstStyle/>
                    <a:p>
                      <a:r>
                        <a:rPr lang="en-US" sz="1400" dirty="0" smtClean="0"/>
                        <a:t>Carol</a:t>
                      </a:r>
                      <a:endParaRPr lang="en-US" sz="1400" dirty="0"/>
                    </a:p>
                  </a:txBody>
                  <a:tcPr/>
                </a:tc>
                <a:tc>
                  <a:txBody>
                    <a:bodyPr/>
                    <a:lstStyle/>
                    <a:p>
                      <a:endParaRPr lang="en-US" sz="1400" dirty="0"/>
                    </a:p>
                  </a:txBody>
                  <a:tcPr/>
                </a:tc>
                <a:tc>
                  <a:txBody>
                    <a:bodyPr/>
                    <a:lstStyle/>
                    <a:p>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5</a:t>
                      </a:r>
                      <a:endParaRPr lang="en-US" sz="1400" dirty="0"/>
                    </a:p>
                  </a:txBody>
                  <a:tcPr/>
                </a:tc>
                <a:tc>
                  <a:txBody>
                    <a:bodyPr/>
                    <a:lstStyle/>
                    <a:p>
                      <a:r>
                        <a:rPr lang="en-US" sz="1400" dirty="0" smtClean="0"/>
                        <a:t>David</a:t>
                      </a:r>
                      <a:endParaRPr lang="en-US" sz="1400" dirty="0"/>
                    </a:p>
                  </a:txBody>
                  <a:tcPr/>
                </a:tc>
                <a:tc>
                  <a:txBody>
                    <a:bodyPr/>
                    <a:lstStyle/>
                    <a:p>
                      <a:endParaRPr lang="en-US" sz="1400" dirty="0"/>
                    </a:p>
                  </a:txBody>
                  <a:tcPr/>
                </a:tc>
                <a:tc>
                  <a:txBody>
                    <a:bodyPr/>
                    <a:lstStyle/>
                    <a:p>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6</a:t>
                      </a:r>
                      <a:endParaRPr lang="en-US" sz="1400" dirty="0"/>
                    </a:p>
                  </a:txBody>
                  <a:tcPr/>
                </a:tc>
                <a:tc>
                  <a:txBody>
                    <a:bodyPr/>
                    <a:lstStyle/>
                    <a:p>
                      <a:r>
                        <a:rPr lang="en-US" sz="1400" dirty="0" smtClean="0"/>
                        <a:t>Bob</a:t>
                      </a:r>
                      <a:endParaRPr lang="en-US" sz="1400" dirty="0"/>
                    </a:p>
                  </a:txBody>
                  <a:tcPr/>
                </a:tc>
                <a:tc>
                  <a:txBody>
                    <a:bodyPr/>
                    <a:lstStyle/>
                    <a:p>
                      <a:r>
                        <a:rPr lang="en-US" sz="1400" dirty="0" smtClean="0"/>
                        <a:t>Frank</a:t>
                      </a:r>
                      <a:endParaRPr lang="en-US" sz="1400" dirty="0"/>
                    </a:p>
                  </a:txBody>
                  <a:tcPr/>
                </a:tc>
                <a:tc>
                  <a:txBody>
                    <a:bodyPr/>
                    <a:lstStyle/>
                    <a:p>
                      <a:endParaRPr lang="en-US" sz="1400" dirty="0"/>
                    </a:p>
                  </a:txBody>
                  <a:tcPr/>
                </a:tc>
              </a:tr>
            </a:tbl>
          </a:graphicData>
        </a:graphic>
      </p:graphicFrame>
      <p:graphicFrame>
        <p:nvGraphicFramePr>
          <p:cNvPr id="5" name="Content Placeholder 3"/>
          <p:cNvGraphicFramePr>
            <a:graphicFrameLocks/>
          </p:cNvGraphicFramePr>
          <p:nvPr/>
        </p:nvGraphicFramePr>
        <p:xfrm>
          <a:off x="685800" y="5029200"/>
          <a:ext cx="4229100" cy="2225040"/>
        </p:xfrm>
        <a:graphic>
          <a:graphicData uri="http://schemas.openxmlformats.org/drawingml/2006/table">
            <a:tbl>
              <a:tblPr firstRow="1" bandCol="1">
                <a:tableStyleId>{21E4AEA4-8DFA-4A89-87EB-49C32662AFE0}</a:tableStyleId>
              </a:tblPr>
              <a:tblGrid>
                <a:gridCol w="1409700"/>
                <a:gridCol w="1409700"/>
                <a:gridCol w="1409700"/>
              </a:tblGrid>
              <a:tr h="370840">
                <a:tc>
                  <a:txBody>
                    <a:bodyPr/>
                    <a:lstStyle/>
                    <a:p>
                      <a:pPr algn="ctr"/>
                      <a:r>
                        <a:rPr lang="en-US" sz="1400" dirty="0" smtClean="0"/>
                        <a:t>Employee</a:t>
                      </a:r>
                      <a:endParaRPr lang="en-US" sz="1400" dirty="0"/>
                    </a:p>
                  </a:txBody>
                  <a:tcPr/>
                </a:tc>
                <a:tc>
                  <a:txBody>
                    <a:bodyPr/>
                    <a:lstStyle/>
                    <a:p>
                      <a:pPr algn="ctr"/>
                      <a:r>
                        <a:rPr lang="en-US" sz="1400" u="sng" dirty="0" smtClean="0"/>
                        <a:t>ID#</a:t>
                      </a:r>
                      <a:endParaRPr lang="en-US" sz="1400" u="sng" dirty="0"/>
                    </a:p>
                  </a:txBody>
                  <a:tcPr/>
                </a:tc>
                <a:tc>
                  <a:txBody>
                    <a:bodyPr/>
                    <a:lstStyle/>
                    <a:p>
                      <a:pPr algn="ctr"/>
                      <a:r>
                        <a:rPr lang="en-US" sz="1400" dirty="0" smtClean="0"/>
                        <a:t>Name</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1</a:t>
                      </a:r>
                      <a:endParaRPr lang="en-US" sz="1400" dirty="0"/>
                    </a:p>
                  </a:txBody>
                  <a:tcPr/>
                </a:tc>
                <a:tc>
                  <a:txBody>
                    <a:bodyPr/>
                    <a:lstStyle/>
                    <a:p>
                      <a:r>
                        <a:rPr lang="en-US" sz="1400" dirty="0" smtClean="0"/>
                        <a:t>Alice</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Bob</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4</a:t>
                      </a:r>
                      <a:endParaRPr lang="en-US" sz="1400" dirty="0"/>
                    </a:p>
                  </a:txBody>
                  <a:tcPr/>
                </a:tc>
                <a:tc>
                  <a:txBody>
                    <a:bodyPr/>
                    <a:lstStyle/>
                    <a:p>
                      <a:r>
                        <a:rPr lang="en-US" sz="1400" dirty="0" smtClean="0"/>
                        <a:t>Carol</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5</a:t>
                      </a:r>
                      <a:endParaRPr lang="en-US" sz="1400" dirty="0"/>
                    </a:p>
                  </a:txBody>
                  <a:tcPr/>
                </a:tc>
                <a:tc>
                  <a:txBody>
                    <a:bodyPr/>
                    <a:lstStyle/>
                    <a:p>
                      <a:r>
                        <a:rPr lang="en-US" sz="1400" dirty="0" smtClean="0"/>
                        <a:t>David</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6</a:t>
                      </a:r>
                      <a:endParaRPr lang="en-US" sz="1400" dirty="0"/>
                    </a:p>
                  </a:txBody>
                  <a:tcPr/>
                </a:tc>
                <a:tc>
                  <a:txBody>
                    <a:bodyPr/>
                    <a:lstStyle/>
                    <a:p>
                      <a:r>
                        <a:rPr lang="en-US" sz="1400" dirty="0" smtClean="0"/>
                        <a:t>Bob</a:t>
                      </a:r>
                      <a:endParaRPr lang="en-US" sz="1400" dirty="0"/>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608540492"/>
              </p:ext>
            </p:extLst>
          </p:nvPr>
        </p:nvGraphicFramePr>
        <p:xfrm>
          <a:off x="5257800" y="5029200"/>
          <a:ext cx="4229100" cy="2225040"/>
        </p:xfrm>
        <a:graphic>
          <a:graphicData uri="http://schemas.openxmlformats.org/drawingml/2006/table">
            <a:tbl>
              <a:tblPr firstRow="1" bandCol="1">
                <a:tableStyleId>{21E4AEA4-8DFA-4A89-87EB-49C32662AFE0}</a:tableStyleId>
              </a:tblPr>
              <a:tblGrid>
                <a:gridCol w="1409700"/>
                <a:gridCol w="1409700"/>
                <a:gridCol w="1409700"/>
              </a:tblGrid>
              <a:tr h="370840">
                <a:tc>
                  <a:txBody>
                    <a:bodyPr/>
                    <a:lstStyle/>
                    <a:p>
                      <a:pPr algn="ctr"/>
                      <a:r>
                        <a:rPr lang="en-US" sz="1400" dirty="0" smtClean="0"/>
                        <a:t>Child</a:t>
                      </a:r>
                      <a:endParaRPr lang="en-US" sz="1400" dirty="0"/>
                    </a:p>
                  </a:txBody>
                  <a:tcPr/>
                </a:tc>
                <a:tc>
                  <a:txBody>
                    <a:bodyPr/>
                    <a:lstStyle/>
                    <a:p>
                      <a:pPr algn="ctr"/>
                      <a:r>
                        <a:rPr lang="en-US" sz="1400" u="sng" dirty="0" smtClean="0"/>
                        <a:t>Parent</a:t>
                      </a:r>
                      <a:endParaRPr lang="en-US" sz="1400" u="sng" dirty="0"/>
                    </a:p>
                  </a:txBody>
                  <a:tcPr/>
                </a:tc>
                <a:tc>
                  <a:txBody>
                    <a:bodyPr/>
                    <a:lstStyle/>
                    <a:p>
                      <a:pPr algn="ctr"/>
                      <a:r>
                        <a:rPr lang="en-US" sz="1400" u="sng" dirty="0" smtClean="0"/>
                        <a:t>Child</a:t>
                      </a:r>
                      <a:endParaRPr lang="en-US" sz="1400" u="sng" dirty="0"/>
                    </a:p>
                  </a:txBody>
                  <a:tcPr/>
                </a:tc>
              </a:tr>
              <a:tr h="370840">
                <a:tc>
                  <a:txBody>
                    <a:bodyPr/>
                    <a:lstStyle/>
                    <a:p>
                      <a:endParaRPr lang="en-US" sz="1400" dirty="0"/>
                    </a:p>
                  </a:txBody>
                  <a:tcPr>
                    <a:solidFill>
                      <a:schemeClr val="bg1"/>
                    </a:solidFill>
                  </a:tcPr>
                </a:tc>
                <a:tc>
                  <a:txBody>
                    <a:bodyPr/>
                    <a:lstStyle/>
                    <a:p>
                      <a:r>
                        <a:rPr lang="en-US" sz="1400" dirty="0" smtClean="0"/>
                        <a:t>1</a:t>
                      </a:r>
                      <a:endParaRPr lang="en-US" sz="1400" dirty="0"/>
                    </a:p>
                  </a:txBody>
                  <a:tcPr/>
                </a:tc>
                <a:tc>
                  <a:txBody>
                    <a:bodyPr/>
                    <a:lstStyle/>
                    <a:p>
                      <a:r>
                        <a:rPr lang="en-US" sz="1400" dirty="0" smtClean="0"/>
                        <a:t>Erica</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1</a:t>
                      </a:r>
                      <a:endParaRPr lang="en-US" sz="1400" dirty="0"/>
                    </a:p>
                  </a:txBody>
                  <a:tcPr/>
                </a:tc>
                <a:tc>
                  <a:txBody>
                    <a:bodyPr/>
                    <a:lstStyle/>
                    <a:p>
                      <a:r>
                        <a:rPr lang="en-US" sz="1400" dirty="0" smtClean="0"/>
                        <a:t>Frank</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Bob</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Frank</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6</a:t>
                      </a:r>
                      <a:endParaRPr lang="en-US" sz="1400" dirty="0"/>
                    </a:p>
                  </a:txBody>
                  <a:tcPr/>
                </a:tc>
                <a:tc>
                  <a:txBody>
                    <a:bodyPr/>
                    <a:lstStyle/>
                    <a:p>
                      <a:r>
                        <a:rPr lang="en-US" sz="1400" dirty="0" smtClean="0"/>
                        <a:t>Frank</a:t>
                      </a:r>
                      <a:endParaRPr lang="en-US" sz="1400" dirty="0"/>
                    </a:p>
                  </a:txBody>
                  <a:tcPr/>
                </a:tc>
              </a:tr>
            </a:tbl>
          </a:graphicData>
        </a:graphic>
      </p:graphicFrame>
    </p:spTree>
    <p:extLst>
      <p:ext uri="{BB962C8B-B14F-4D97-AF65-F5344CB8AC3E}">
        <p14:creationId xmlns:p14="http://schemas.microsoft.com/office/powerpoint/2010/main" val="27618292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smtClean="0"/>
              <a:t>Employee And Child</a:t>
            </a:r>
          </a:p>
        </p:txBody>
      </p:sp>
      <p:sp>
        <p:nvSpPr>
          <p:cNvPr id="65539" name="Content Placeholder 2"/>
          <p:cNvSpPr>
            <a:spLocks noGrp="1"/>
          </p:cNvSpPr>
          <p:nvPr>
            <p:ph idx="1"/>
          </p:nvPr>
        </p:nvSpPr>
        <p:spPr/>
        <p:txBody>
          <a:bodyPr/>
          <a:lstStyle/>
          <a:p>
            <a:r>
              <a:rPr lang="en-US" dirty="0" smtClean="0"/>
              <a:t>The primary key of the table Employee is ID#</a:t>
            </a:r>
          </a:p>
          <a:p>
            <a:r>
              <a:rPr lang="en-US" dirty="0" smtClean="0"/>
              <a:t>The primary key of the table Child is the pair: </a:t>
            </a:r>
            <a:r>
              <a:rPr lang="en-US" dirty="0" err="1" smtClean="0"/>
              <a:t>ID#,Child</a:t>
            </a:r>
            <a:endParaRPr lang="en-US" dirty="0" smtClean="0"/>
          </a:p>
          <a:p>
            <a:r>
              <a:rPr lang="en-US" dirty="0" smtClean="0"/>
              <a:t>One attribute is not sufficient to get a primary key for Child</a:t>
            </a:r>
          </a:p>
          <a:p>
            <a:endParaRPr lang="en-US" dirty="0" smtClean="0"/>
          </a:p>
          <a:p>
            <a:endParaRPr lang="en-US" dirty="0" smtClean="0"/>
          </a:p>
          <a:p>
            <a:r>
              <a:rPr lang="en-US" dirty="0" smtClean="0"/>
              <a:t>It is clear from the example </a:t>
            </a:r>
            <a:r>
              <a:rPr lang="en-US" b="1" i="1" dirty="0" smtClean="0">
                <a:solidFill>
                  <a:srgbClr val="FC0128"/>
                </a:solidFill>
              </a:rPr>
              <a:t>how to handle any number of multivalued attributes</a:t>
            </a:r>
            <a:r>
              <a:rPr lang="en-US" dirty="0" smtClean="0"/>
              <a:t> an entity has</a:t>
            </a:r>
          </a:p>
          <a:p>
            <a:pPr lvl="1"/>
            <a:r>
              <a:rPr lang="en-US" b="1" i="1" dirty="0" smtClean="0">
                <a:solidFill>
                  <a:srgbClr val="FC0128"/>
                </a:solidFill>
              </a:rPr>
              <a:t>Create a “main” table with all the attributes other than multivalued ones</a:t>
            </a:r>
          </a:p>
          <a:p>
            <a:pPr lvl="1">
              <a:buFont typeface="Symbol" pitchFamily="18" charset="2"/>
              <a:buNone/>
            </a:pPr>
            <a:r>
              <a:rPr lang="en-US" dirty="0" smtClean="0"/>
              <a:t>	Its </a:t>
            </a:r>
            <a:r>
              <a:rPr lang="en-US" b="1" i="1" dirty="0" smtClean="0">
                <a:solidFill>
                  <a:srgbClr val="FC0128"/>
                </a:solidFill>
              </a:rPr>
              <a:t>primary key </a:t>
            </a:r>
            <a:r>
              <a:rPr lang="en-US" dirty="0" smtClean="0"/>
              <a:t>is the original primary key of the entity set</a:t>
            </a:r>
          </a:p>
          <a:p>
            <a:pPr lvl="1"/>
            <a:r>
              <a:rPr lang="en-US" b="1" i="1" dirty="0" smtClean="0">
                <a:solidFill>
                  <a:srgbClr val="FC0128"/>
                </a:solidFill>
              </a:rPr>
              <a:t>Create a table for each multivalued attribute consisting a primary key for the main table and that multivalued attribute</a:t>
            </a:r>
          </a:p>
          <a:p>
            <a:pPr lvl="1">
              <a:buFont typeface="Symbol" pitchFamily="18" charset="2"/>
              <a:buNone/>
            </a:pPr>
            <a:r>
              <a:rPr lang="en-US" dirty="0" smtClean="0"/>
              <a:t>	Its </a:t>
            </a:r>
            <a:r>
              <a:rPr lang="en-US" b="1" i="1" dirty="0" smtClean="0">
                <a:solidFill>
                  <a:srgbClr val="FC0128"/>
                </a:solidFill>
              </a:rPr>
              <a:t>primary key </a:t>
            </a:r>
            <a:r>
              <a:rPr lang="en-US" dirty="0" smtClean="0"/>
              <a:t>is the primary key of the entity combined with the multivalued attribute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Sets</a:t>
            </a:r>
          </a:p>
        </p:txBody>
      </p:sp>
      <p:sp>
        <p:nvSpPr>
          <p:cNvPr id="43011" name="Rectangle 3"/>
          <p:cNvSpPr>
            <a:spLocks noGrp="1" noChangeArrowheads="1"/>
          </p:cNvSpPr>
          <p:nvPr>
            <p:ph type="body" idx="1"/>
          </p:nvPr>
        </p:nvSpPr>
        <p:spPr/>
        <p:txBody>
          <a:bodyPr/>
          <a:lstStyle/>
          <a:p>
            <a:r>
              <a:rPr lang="en-US" dirty="0" smtClean="0"/>
              <a:t>We will not use axiomatic set theory</a:t>
            </a:r>
          </a:p>
          <a:p>
            <a:r>
              <a:rPr lang="en-US" dirty="0" smtClean="0"/>
              <a:t>A </a:t>
            </a:r>
            <a:r>
              <a:rPr lang="en-US" b="1" i="1" dirty="0" smtClean="0">
                <a:solidFill>
                  <a:srgbClr val="FF0000"/>
                </a:solidFill>
              </a:rPr>
              <a:t>set</a:t>
            </a:r>
            <a:r>
              <a:rPr lang="en-US" dirty="0" smtClean="0"/>
              <a:t> is a “bag” of elements, some/all of which could be sets themselves and a binary relationship “is element of” denoted by </a:t>
            </a:r>
            <a:r>
              <a:rPr lang="en-US" dirty="0" smtClean="0">
                <a:sym typeface="Symbol" pitchFamily="18" charset="2"/>
              </a:rPr>
              <a:t>, such as </a:t>
            </a:r>
            <a:r>
              <a:rPr lang="en-US" dirty="0" smtClean="0">
                <a:sym typeface="Mathematica1" pitchFamily="2" charset="2"/>
              </a:rPr>
              <a:t>2 </a:t>
            </a:r>
            <a:r>
              <a:rPr lang="en-US" dirty="0" smtClean="0">
                <a:sym typeface="Symbol" pitchFamily="18" charset="2"/>
              </a:rPr>
              <a:t> {2, 5, 3, 7}, {</a:t>
            </a:r>
            <a:r>
              <a:rPr lang="en-US" dirty="0" smtClean="0">
                <a:sym typeface="Mathematica1" pitchFamily="2" charset="2"/>
              </a:rPr>
              <a:t>2,8} </a:t>
            </a:r>
            <a:r>
              <a:rPr lang="en-US" dirty="0" smtClean="0">
                <a:sym typeface="Symbol" pitchFamily="18" charset="2"/>
              </a:rPr>
              <a:t> {2, {2, 8}, 5, 3, 7}, </a:t>
            </a:r>
          </a:p>
          <a:p>
            <a:r>
              <a:rPr lang="en-US" dirty="0" smtClean="0">
                <a:sym typeface="Symbol" pitchFamily="18" charset="2"/>
              </a:rPr>
              <a:t>You </a:t>
            </a:r>
            <a:r>
              <a:rPr lang="en-US" dirty="0" smtClean="0">
                <a:solidFill>
                  <a:srgbClr val="FF0000"/>
                </a:solidFill>
                <a:sym typeface="Symbol" pitchFamily="18" charset="2"/>
              </a:rPr>
              <a:t>cannot</a:t>
            </a:r>
            <a:r>
              <a:rPr lang="en-US" dirty="0" smtClean="0">
                <a:sym typeface="Symbol" pitchFamily="18" charset="2"/>
              </a:rPr>
              <a:t> specify</a:t>
            </a:r>
          </a:p>
          <a:p>
            <a:pPr lvl="1"/>
            <a:r>
              <a:rPr lang="en-US" dirty="0" smtClean="0">
                <a:sym typeface="Symbol" pitchFamily="18" charset="2"/>
              </a:rPr>
              <a:t>How many times an element appears in a set (if you could, this would be a </a:t>
            </a:r>
            <a:r>
              <a:rPr lang="en-US" b="1" i="1" dirty="0" err="1" smtClean="0">
                <a:solidFill>
                  <a:srgbClr val="FF0000"/>
                </a:solidFill>
                <a:sym typeface="Symbol" pitchFamily="18" charset="2"/>
              </a:rPr>
              <a:t>multiset</a:t>
            </a:r>
            <a:r>
              <a:rPr lang="en-US" dirty="0" smtClean="0">
                <a:sym typeface="Symbol" pitchFamily="18" charset="2"/>
              </a:rPr>
              <a:t>)</a:t>
            </a:r>
          </a:p>
          <a:p>
            <a:pPr lvl="1"/>
            <a:r>
              <a:rPr lang="en-US" dirty="0" smtClean="0">
                <a:sym typeface="Symbol" pitchFamily="18" charset="2"/>
              </a:rPr>
              <a:t>In which position an element appears (if you could, this would be a </a:t>
            </a:r>
            <a:r>
              <a:rPr lang="en-US" b="1" i="1" dirty="0" smtClean="0">
                <a:solidFill>
                  <a:srgbClr val="FF0000"/>
                </a:solidFill>
                <a:sym typeface="Symbol" pitchFamily="18" charset="2"/>
              </a:rPr>
              <a:t>sequence</a:t>
            </a:r>
            <a:r>
              <a:rPr lang="en-US" dirty="0" smtClean="0">
                <a:sym typeface="Symbol" pitchFamily="18" charset="2"/>
              </a:rPr>
              <a:t>)</a:t>
            </a:r>
          </a:p>
          <a:p>
            <a:r>
              <a:rPr lang="en-US" dirty="0" smtClean="0">
                <a:sym typeface="Symbol" pitchFamily="18" charset="2"/>
              </a:rPr>
              <a:t>Therefore, as sets: {2, 5, 3, 7} = {2, 7, 5, 3, 5, 3, 3}</a:t>
            </a:r>
          </a:p>
          <a:p>
            <a:r>
              <a:rPr lang="en-US" dirty="0" smtClean="0">
                <a:sym typeface="Symbol" pitchFamily="18" charset="2"/>
              </a:rPr>
              <a:t>Note: in many places you will read: “an element can appear in a set only once”</a:t>
            </a:r>
          </a:p>
          <a:p>
            <a:pPr>
              <a:buFont typeface="Monotype Sorts" pitchFamily="2" charset="2"/>
              <a:buNone/>
            </a:pPr>
            <a:r>
              <a:rPr lang="en-US" dirty="0" smtClean="0">
                <a:sym typeface="Symbol" pitchFamily="18" charset="2"/>
              </a:rPr>
              <a:t>	This is not quite right. And it is important not to assume this, as we will see in a later unit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smtClean="0"/>
              <a:t>Foreign Key</a:t>
            </a:r>
          </a:p>
        </p:txBody>
      </p:sp>
      <p:sp>
        <p:nvSpPr>
          <p:cNvPr id="66563" name="Content Placeholder 2"/>
          <p:cNvSpPr>
            <a:spLocks noGrp="1"/>
          </p:cNvSpPr>
          <p:nvPr>
            <p:ph idx="1"/>
          </p:nvPr>
        </p:nvSpPr>
        <p:spPr/>
        <p:txBody>
          <a:bodyPr/>
          <a:lstStyle/>
          <a:p>
            <a:r>
              <a:rPr lang="en-US" dirty="0" smtClean="0"/>
              <a:t>Let us return to our example</a:t>
            </a:r>
          </a:p>
          <a:p>
            <a:r>
              <a:rPr lang="en-US" dirty="0" smtClean="0"/>
              <a:t>Note that any value of ID# that appears in Child must also appear in Employee</a:t>
            </a:r>
          </a:p>
          <a:p>
            <a:pPr lvl="1"/>
            <a:r>
              <a:rPr lang="en-US" dirty="0" smtClean="0"/>
              <a:t>Because a child must be a dependent of an existing employee</a:t>
            </a:r>
          </a:p>
          <a:p>
            <a:r>
              <a:rPr lang="en-US" dirty="0" smtClean="0"/>
              <a:t>This is an instance of a </a:t>
            </a:r>
            <a:r>
              <a:rPr lang="en-US" b="1" i="1" dirty="0" smtClean="0">
                <a:solidFill>
                  <a:srgbClr val="FF0000"/>
                </a:solidFill>
              </a:rPr>
              <a:t>foreign key</a:t>
            </a:r>
          </a:p>
          <a:p>
            <a:r>
              <a:rPr lang="en-US" dirty="0" smtClean="0"/>
              <a:t>ID# in Child is a </a:t>
            </a:r>
            <a:r>
              <a:rPr lang="en-US" b="1" i="1" dirty="0" smtClean="0">
                <a:solidFill>
                  <a:srgbClr val="FC0128"/>
                </a:solidFill>
              </a:rPr>
              <a:t>foreign key referencing </a:t>
            </a:r>
            <a:r>
              <a:rPr lang="en-US" dirty="0" smtClean="0"/>
              <a:t>Employee</a:t>
            </a:r>
          </a:p>
          <a:p>
            <a:pPr lvl="1"/>
            <a:r>
              <a:rPr lang="en-US" dirty="0" smtClean="0"/>
              <a:t>This means that ID# appearing in Child must appear in some row “under” columns (here only one) of primary key in Employee</a:t>
            </a:r>
          </a:p>
          <a:p>
            <a:pPr lvl="1"/>
            <a:r>
              <a:rPr lang="en-US" dirty="0" smtClean="0"/>
              <a:t>Note that ID# is not a key of Child (but is part of a key), </a:t>
            </a:r>
            <a:r>
              <a:rPr lang="en-US" b="1" i="1" dirty="0" smtClean="0">
                <a:solidFill>
                  <a:srgbClr val="FC0128"/>
                </a:solidFill>
              </a:rPr>
              <a:t>so a foreign key in a table does not have to be a key of that table</a:t>
            </a:r>
          </a:p>
        </p:txBody>
      </p:sp>
      <p:graphicFrame>
        <p:nvGraphicFramePr>
          <p:cNvPr id="4" name="Content Placeholder 3"/>
          <p:cNvGraphicFramePr>
            <a:graphicFrameLocks/>
          </p:cNvGraphicFramePr>
          <p:nvPr/>
        </p:nvGraphicFramePr>
        <p:xfrm>
          <a:off x="685800" y="5105400"/>
          <a:ext cx="4229100" cy="2225040"/>
        </p:xfrm>
        <a:graphic>
          <a:graphicData uri="http://schemas.openxmlformats.org/drawingml/2006/table">
            <a:tbl>
              <a:tblPr firstRow="1" bandCol="1">
                <a:tableStyleId>{21E4AEA4-8DFA-4A89-87EB-49C32662AFE0}</a:tableStyleId>
              </a:tblPr>
              <a:tblGrid>
                <a:gridCol w="1409700"/>
                <a:gridCol w="1409700"/>
                <a:gridCol w="1409700"/>
              </a:tblGrid>
              <a:tr h="370840">
                <a:tc>
                  <a:txBody>
                    <a:bodyPr/>
                    <a:lstStyle/>
                    <a:p>
                      <a:pPr algn="ctr"/>
                      <a:r>
                        <a:rPr lang="en-US" sz="1400" dirty="0" smtClean="0"/>
                        <a:t>Employee</a:t>
                      </a:r>
                      <a:endParaRPr lang="en-US" sz="1400" dirty="0"/>
                    </a:p>
                  </a:txBody>
                  <a:tcPr/>
                </a:tc>
                <a:tc>
                  <a:txBody>
                    <a:bodyPr/>
                    <a:lstStyle/>
                    <a:p>
                      <a:pPr algn="ctr"/>
                      <a:r>
                        <a:rPr lang="en-US" sz="1400" u="sng" dirty="0" smtClean="0"/>
                        <a:t>ID#</a:t>
                      </a:r>
                      <a:endParaRPr lang="en-US" sz="1400" u="sng" dirty="0"/>
                    </a:p>
                  </a:txBody>
                  <a:tcPr/>
                </a:tc>
                <a:tc>
                  <a:txBody>
                    <a:bodyPr/>
                    <a:lstStyle/>
                    <a:p>
                      <a:pPr algn="ctr"/>
                      <a:r>
                        <a:rPr lang="en-US" sz="1400" dirty="0" smtClean="0"/>
                        <a:t>Name</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1</a:t>
                      </a:r>
                      <a:endParaRPr lang="en-US" sz="1400" dirty="0"/>
                    </a:p>
                  </a:txBody>
                  <a:tcPr/>
                </a:tc>
                <a:tc>
                  <a:txBody>
                    <a:bodyPr/>
                    <a:lstStyle/>
                    <a:p>
                      <a:r>
                        <a:rPr lang="en-US" sz="1400" dirty="0" smtClean="0"/>
                        <a:t>Alice</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Bob</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4</a:t>
                      </a:r>
                      <a:endParaRPr lang="en-US" sz="1400" dirty="0"/>
                    </a:p>
                  </a:txBody>
                  <a:tcPr/>
                </a:tc>
                <a:tc>
                  <a:txBody>
                    <a:bodyPr/>
                    <a:lstStyle/>
                    <a:p>
                      <a:r>
                        <a:rPr lang="en-US" sz="1400" dirty="0" smtClean="0"/>
                        <a:t>Carol</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5</a:t>
                      </a:r>
                      <a:endParaRPr lang="en-US" sz="1400" dirty="0"/>
                    </a:p>
                  </a:txBody>
                  <a:tcPr/>
                </a:tc>
                <a:tc>
                  <a:txBody>
                    <a:bodyPr/>
                    <a:lstStyle/>
                    <a:p>
                      <a:r>
                        <a:rPr lang="en-US" sz="1400" dirty="0" smtClean="0"/>
                        <a:t>David</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6</a:t>
                      </a:r>
                      <a:endParaRPr lang="en-US" sz="1400" dirty="0"/>
                    </a:p>
                  </a:txBody>
                  <a:tcPr/>
                </a:tc>
                <a:tc>
                  <a:txBody>
                    <a:bodyPr/>
                    <a:lstStyle/>
                    <a:p>
                      <a:r>
                        <a:rPr lang="en-US" sz="1400" dirty="0" smtClean="0"/>
                        <a:t>Bob</a:t>
                      </a:r>
                      <a:endParaRPr lang="en-US" sz="1400" dirty="0"/>
                    </a:p>
                  </a:txBody>
                  <a:tcPr/>
                </a:tc>
              </a:tr>
            </a:tbl>
          </a:graphicData>
        </a:graphic>
      </p:graphicFrame>
      <p:graphicFrame>
        <p:nvGraphicFramePr>
          <p:cNvPr id="5" name="Content Placeholder 3"/>
          <p:cNvGraphicFramePr>
            <a:graphicFrameLocks/>
          </p:cNvGraphicFramePr>
          <p:nvPr/>
        </p:nvGraphicFramePr>
        <p:xfrm>
          <a:off x="5257800" y="5105400"/>
          <a:ext cx="4229100" cy="2225040"/>
        </p:xfrm>
        <a:graphic>
          <a:graphicData uri="http://schemas.openxmlformats.org/drawingml/2006/table">
            <a:tbl>
              <a:tblPr firstRow="1" bandCol="1">
                <a:tableStyleId>{21E4AEA4-8DFA-4A89-87EB-49C32662AFE0}</a:tableStyleId>
              </a:tblPr>
              <a:tblGrid>
                <a:gridCol w="1409700"/>
                <a:gridCol w="1409700"/>
                <a:gridCol w="1409700"/>
              </a:tblGrid>
              <a:tr h="370840">
                <a:tc>
                  <a:txBody>
                    <a:bodyPr/>
                    <a:lstStyle/>
                    <a:p>
                      <a:pPr algn="ctr"/>
                      <a:r>
                        <a:rPr lang="en-US" sz="1400" dirty="0" smtClean="0"/>
                        <a:t>Child</a:t>
                      </a:r>
                      <a:endParaRPr lang="en-US" sz="1400" dirty="0"/>
                    </a:p>
                  </a:txBody>
                  <a:tcPr/>
                </a:tc>
                <a:tc>
                  <a:txBody>
                    <a:bodyPr/>
                    <a:lstStyle/>
                    <a:p>
                      <a:pPr algn="ctr"/>
                      <a:r>
                        <a:rPr lang="en-US" sz="1400" u="sng" dirty="0" smtClean="0"/>
                        <a:t>ID#</a:t>
                      </a:r>
                      <a:endParaRPr lang="en-US" sz="1400" u="sng" dirty="0"/>
                    </a:p>
                  </a:txBody>
                  <a:tcPr/>
                </a:tc>
                <a:tc>
                  <a:txBody>
                    <a:bodyPr/>
                    <a:lstStyle/>
                    <a:p>
                      <a:pPr algn="ctr"/>
                      <a:r>
                        <a:rPr lang="en-US" sz="1400" u="sng" dirty="0" smtClean="0"/>
                        <a:t>Child</a:t>
                      </a:r>
                      <a:endParaRPr lang="en-US" sz="1400" u="sng" dirty="0"/>
                    </a:p>
                  </a:txBody>
                  <a:tcPr/>
                </a:tc>
              </a:tr>
              <a:tr h="370840">
                <a:tc>
                  <a:txBody>
                    <a:bodyPr/>
                    <a:lstStyle/>
                    <a:p>
                      <a:endParaRPr lang="en-US" sz="1400" dirty="0"/>
                    </a:p>
                  </a:txBody>
                  <a:tcPr>
                    <a:solidFill>
                      <a:schemeClr val="bg1"/>
                    </a:solidFill>
                  </a:tcPr>
                </a:tc>
                <a:tc>
                  <a:txBody>
                    <a:bodyPr/>
                    <a:lstStyle/>
                    <a:p>
                      <a:r>
                        <a:rPr lang="en-US" sz="1400" dirty="0" smtClean="0"/>
                        <a:t>1</a:t>
                      </a:r>
                      <a:endParaRPr lang="en-US" sz="1400" dirty="0"/>
                    </a:p>
                  </a:txBody>
                  <a:tcPr/>
                </a:tc>
                <a:tc>
                  <a:txBody>
                    <a:bodyPr/>
                    <a:lstStyle/>
                    <a:p>
                      <a:r>
                        <a:rPr lang="en-US" sz="1400" dirty="0" smtClean="0"/>
                        <a:t>Erica</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1</a:t>
                      </a:r>
                      <a:endParaRPr lang="en-US" sz="1400" dirty="0"/>
                    </a:p>
                  </a:txBody>
                  <a:tcPr/>
                </a:tc>
                <a:tc>
                  <a:txBody>
                    <a:bodyPr/>
                    <a:lstStyle/>
                    <a:p>
                      <a:r>
                        <a:rPr lang="en-US" sz="1400" dirty="0" smtClean="0"/>
                        <a:t>Frank</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Bob</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Frank</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6</a:t>
                      </a:r>
                      <a:endParaRPr lang="en-US" sz="1400" dirty="0"/>
                    </a:p>
                  </a:txBody>
                  <a:tcPr/>
                </a:tc>
                <a:tc>
                  <a:txBody>
                    <a:bodyPr/>
                    <a:lstStyle/>
                    <a:p>
                      <a:r>
                        <a:rPr lang="en-US" sz="1400" dirty="0" smtClean="0"/>
                        <a:t>Frank</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dirty="0" smtClean="0">
                <a:solidFill>
                  <a:srgbClr val="00279F"/>
                </a:solidFill>
              </a:rPr>
              <a:t>Foreign Key  ≡  A Binary Many-To-One Relationship Between </a:t>
            </a:r>
            <a:r>
              <a:rPr lang="en-US" dirty="0" smtClean="0">
                <a:solidFill>
                  <a:srgbClr val="00279F"/>
                </a:solidFill>
              </a:rPr>
              <a:t>Tables (Partial Function)</a:t>
            </a:r>
            <a:endParaRPr lang="en-US" dirty="0" smtClean="0">
              <a:solidFill>
                <a:srgbClr val="00279F"/>
              </a:solidFill>
            </a:endParaRPr>
          </a:p>
        </p:txBody>
      </p:sp>
      <p:sp>
        <p:nvSpPr>
          <p:cNvPr id="67587"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Note:</a:t>
            </a:r>
          </a:p>
          <a:p>
            <a:pPr lvl="1"/>
            <a:r>
              <a:rPr lang="en-US" dirty="0" smtClean="0"/>
              <a:t>Every row of Child has a single value of a primary key of Employee, so every row of Child “maps” to a single row of Employee</a:t>
            </a:r>
          </a:p>
          <a:p>
            <a:pPr lvl="1"/>
            <a:r>
              <a:rPr lang="en-US" dirty="0" smtClean="0"/>
              <a:t>Every row of Employee has zero or more rows of Child mapped into it</a:t>
            </a:r>
          </a:p>
          <a:p>
            <a:pPr lvl="1">
              <a:buFont typeface="Symbol" pitchFamily="18" charset="2"/>
              <a:buNone/>
            </a:pPr>
            <a:r>
              <a:rPr lang="en-US" dirty="0" smtClean="0"/>
              <a:t>	In other words, no constraint</a:t>
            </a:r>
          </a:p>
        </p:txBody>
      </p:sp>
      <p:pic>
        <p:nvPicPr>
          <p:cNvPr id="67588" name="Picture 5"/>
          <p:cNvPicPr>
            <a:picLocks noChangeAspect="1" noChangeArrowheads="1"/>
          </p:cNvPicPr>
          <p:nvPr/>
        </p:nvPicPr>
        <p:blipFill>
          <a:blip r:embed="rId3" cstate="print"/>
          <a:srcRect/>
          <a:stretch>
            <a:fillRect/>
          </a:stretch>
        </p:blipFill>
        <p:spPr bwMode="auto">
          <a:xfrm>
            <a:off x="762000" y="1828800"/>
            <a:ext cx="8601075" cy="2181225"/>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dirty="0" smtClean="0">
                <a:solidFill>
                  <a:srgbClr val="00279F"/>
                </a:solidFill>
              </a:rPr>
              <a:t>Foreign Key  ≡  A Binary Many-To-One Relationship Between Tables</a:t>
            </a:r>
          </a:p>
        </p:txBody>
      </p:sp>
      <p:sp>
        <p:nvSpPr>
          <p:cNvPr id="67587"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Another option</a:t>
            </a:r>
          </a:p>
          <a:p>
            <a:r>
              <a:rPr lang="en-US" dirty="0" smtClean="0"/>
              <a:t>Note names do not have to be the same for the mapping to take place</a:t>
            </a:r>
          </a:p>
          <a:p>
            <a:r>
              <a:rPr lang="en-US" dirty="0" smtClean="0"/>
              <a:t>But you need to specify which column is foreign key referring to what</a:t>
            </a:r>
          </a:p>
          <a:p>
            <a:pPr lvl="1"/>
            <a:r>
              <a:rPr lang="en-US" dirty="0" smtClean="0"/>
              <a:t>Here: Parent in Child is foreign </a:t>
            </a:r>
            <a:r>
              <a:rPr lang="en-US" smtClean="0"/>
              <a:t>key referencing </a:t>
            </a:r>
            <a:r>
              <a:rPr lang="en-US" dirty="0" smtClean="0"/>
              <a:t>Employee</a:t>
            </a:r>
          </a:p>
        </p:txBody>
      </p:sp>
      <p:graphicFrame>
        <p:nvGraphicFramePr>
          <p:cNvPr id="5" name="Content Placeholder 3"/>
          <p:cNvGraphicFramePr>
            <a:graphicFrameLocks/>
          </p:cNvGraphicFramePr>
          <p:nvPr>
            <p:extLst>
              <p:ext uri="{D42A27DB-BD31-4B8C-83A1-F6EECF244321}">
                <p14:modId xmlns:p14="http://schemas.microsoft.com/office/powerpoint/2010/main" val="4251097810"/>
              </p:ext>
            </p:extLst>
          </p:nvPr>
        </p:nvGraphicFramePr>
        <p:xfrm>
          <a:off x="685800" y="1676400"/>
          <a:ext cx="4229100" cy="2225040"/>
        </p:xfrm>
        <a:graphic>
          <a:graphicData uri="http://schemas.openxmlformats.org/drawingml/2006/table">
            <a:tbl>
              <a:tblPr firstRow="1" bandCol="1">
                <a:tableStyleId>{21E4AEA4-8DFA-4A89-87EB-49C32662AFE0}</a:tableStyleId>
              </a:tblPr>
              <a:tblGrid>
                <a:gridCol w="1409700"/>
                <a:gridCol w="1409700"/>
                <a:gridCol w="1409700"/>
              </a:tblGrid>
              <a:tr h="370840">
                <a:tc>
                  <a:txBody>
                    <a:bodyPr/>
                    <a:lstStyle/>
                    <a:p>
                      <a:pPr algn="ctr"/>
                      <a:r>
                        <a:rPr lang="en-US" sz="1400" dirty="0" smtClean="0"/>
                        <a:t>Employee</a:t>
                      </a:r>
                      <a:endParaRPr lang="en-US" sz="1400" dirty="0"/>
                    </a:p>
                  </a:txBody>
                  <a:tcPr/>
                </a:tc>
                <a:tc>
                  <a:txBody>
                    <a:bodyPr/>
                    <a:lstStyle/>
                    <a:p>
                      <a:pPr algn="ctr"/>
                      <a:r>
                        <a:rPr lang="en-US" sz="1400" u="sng" dirty="0" smtClean="0"/>
                        <a:t>ID#</a:t>
                      </a:r>
                      <a:endParaRPr lang="en-US" sz="1400" u="sng" dirty="0"/>
                    </a:p>
                  </a:txBody>
                  <a:tcPr/>
                </a:tc>
                <a:tc>
                  <a:txBody>
                    <a:bodyPr/>
                    <a:lstStyle/>
                    <a:p>
                      <a:pPr algn="ctr"/>
                      <a:r>
                        <a:rPr lang="en-US" sz="1400" dirty="0" smtClean="0"/>
                        <a:t>Name</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1</a:t>
                      </a:r>
                      <a:endParaRPr lang="en-US" sz="1400" dirty="0"/>
                    </a:p>
                  </a:txBody>
                  <a:tcPr/>
                </a:tc>
                <a:tc>
                  <a:txBody>
                    <a:bodyPr/>
                    <a:lstStyle/>
                    <a:p>
                      <a:r>
                        <a:rPr lang="en-US" sz="1400" dirty="0" smtClean="0"/>
                        <a:t>Alice</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Bob</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4</a:t>
                      </a:r>
                      <a:endParaRPr lang="en-US" sz="1400" dirty="0"/>
                    </a:p>
                  </a:txBody>
                  <a:tcPr/>
                </a:tc>
                <a:tc>
                  <a:txBody>
                    <a:bodyPr/>
                    <a:lstStyle/>
                    <a:p>
                      <a:r>
                        <a:rPr lang="en-US" sz="1400" dirty="0" smtClean="0"/>
                        <a:t>Carol</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5</a:t>
                      </a:r>
                      <a:endParaRPr lang="en-US" sz="1400" dirty="0"/>
                    </a:p>
                  </a:txBody>
                  <a:tcPr/>
                </a:tc>
                <a:tc>
                  <a:txBody>
                    <a:bodyPr/>
                    <a:lstStyle/>
                    <a:p>
                      <a:r>
                        <a:rPr lang="en-US" sz="1400" dirty="0" smtClean="0"/>
                        <a:t>David</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6</a:t>
                      </a:r>
                      <a:endParaRPr lang="en-US" sz="1400" dirty="0"/>
                    </a:p>
                  </a:txBody>
                  <a:tcPr/>
                </a:tc>
                <a:tc>
                  <a:txBody>
                    <a:bodyPr/>
                    <a:lstStyle/>
                    <a:p>
                      <a:r>
                        <a:rPr lang="en-US" sz="1400" dirty="0" smtClean="0"/>
                        <a:t>Bob</a:t>
                      </a:r>
                      <a:endParaRPr lang="en-US" sz="1400" dirty="0"/>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795530397"/>
              </p:ext>
            </p:extLst>
          </p:nvPr>
        </p:nvGraphicFramePr>
        <p:xfrm>
          <a:off x="5257800" y="1661160"/>
          <a:ext cx="4229100" cy="2225040"/>
        </p:xfrm>
        <a:graphic>
          <a:graphicData uri="http://schemas.openxmlformats.org/drawingml/2006/table">
            <a:tbl>
              <a:tblPr firstRow="1" bandCol="1">
                <a:tableStyleId>{21E4AEA4-8DFA-4A89-87EB-49C32662AFE0}</a:tableStyleId>
              </a:tblPr>
              <a:tblGrid>
                <a:gridCol w="1409700"/>
                <a:gridCol w="1409700"/>
                <a:gridCol w="1409700"/>
              </a:tblGrid>
              <a:tr h="370840">
                <a:tc>
                  <a:txBody>
                    <a:bodyPr/>
                    <a:lstStyle/>
                    <a:p>
                      <a:pPr algn="ctr"/>
                      <a:r>
                        <a:rPr lang="en-US" sz="1400" dirty="0" smtClean="0"/>
                        <a:t>Child</a:t>
                      </a:r>
                      <a:endParaRPr lang="en-US" sz="1400" dirty="0"/>
                    </a:p>
                  </a:txBody>
                  <a:tcPr/>
                </a:tc>
                <a:tc>
                  <a:txBody>
                    <a:bodyPr/>
                    <a:lstStyle/>
                    <a:p>
                      <a:pPr algn="ctr"/>
                      <a:r>
                        <a:rPr lang="en-US" sz="1400" u="sng" dirty="0" smtClean="0"/>
                        <a:t>Parent</a:t>
                      </a:r>
                      <a:endParaRPr lang="en-US" sz="1400" u="sng" dirty="0"/>
                    </a:p>
                  </a:txBody>
                  <a:tcPr/>
                </a:tc>
                <a:tc>
                  <a:txBody>
                    <a:bodyPr/>
                    <a:lstStyle/>
                    <a:p>
                      <a:pPr algn="ctr"/>
                      <a:r>
                        <a:rPr lang="en-US" sz="1400" u="sng" dirty="0" smtClean="0"/>
                        <a:t>Child</a:t>
                      </a:r>
                      <a:endParaRPr lang="en-US" sz="1400" u="sng" dirty="0"/>
                    </a:p>
                  </a:txBody>
                  <a:tcPr/>
                </a:tc>
              </a:tr>
              <a:tr h="370840">
                <a:tc>
                  <a:txBody>
                    <a:bodyPr/>
                    <a:lstStyle/>
                    <a:p>
                      <a:endParaRPr lang="en-US" sz="1400" dirty="0"/>
                    </a:p>
                  </a:txBody>
                  <a:tcPr>
                    <a:solidFill>
                      <a:schemeClr val="bg1"/>
                    </a:solidFill>
                  </a:tcPr>
                </a:tc>
                <a:tc>
                  <a:txBody>
                    <a:bodyPr/>
                    <a:lstStyle/>
                    <a:p>
                      <a:r>
                        <a:rPr lang="en-US" sz="1400" dirty="0" smtClean="0"/>
                        <a:t>1</a:t>
                      </a:r>
                      <a:endParaRPr lang="en-US" sz="1400" dirty="0"/>
                    </a:p>
                  </a:txBody>
                  <a:tcPr/>
                </a:tc>
                <a:tc>
                  <a:txBody>
                    <a:bodyPr/>
                    <a:lstStyle/>
                    <a:p>
                      <a:r>
                        <a:rPr lang="en-US" sz="1400" dirty="0" smtClean="0"/>
                        <a:t>Erica</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1</a:t>
                      </a:r>
                      <a:endParaRPr lang="en-US" sz="1400" dirty="0"/>
                    </a:p>
                  </a:txBody>
                  <a:tcPr/>
                </a:tc>
                <a:tc>
                  <a:txBody>
                    <a:bodyPr/>
                    <a:lstStyle/>
                    <a:p>
                      <a:r>
                        <a:rPr lang="en-US" sz="1400" dirty="0" smtClean="0"/>
                        <a:t>Frank</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Bob</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Frank</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6</a:t>
                      </a:r>
                      <a:endParaRPr lang="en-US" sz="1400" dirty="0"/>
                    </a:p>
                  </a:txBody>
                  <a:tcPr/>
                </a:tc>
                <a:tc>
                  <a:txBody>
                    <a:bodyPr/>
                    <a:lstStyle/>
                    <a:p>
                      <a:r>
                        <a:rPr lang="en-US" sz="1400" dirty="0" smtClean="0"/>
                        <a:t>Frank</a:t>
                      </a:r>
                      <a:endParaRPr lang="en-US" sz="1400" dirty="0"/>
                    </a:p>
                  </a:txBody>
                  <a:tcPr/>
                </a:tc>
              </a:tr>
            </a:tbl>
          </a:graphicData>
        </a:graphic>
      </p:graphicFrame>
      <p:pic>
        <p:nvPicPr>
          <p:cNvPr id="460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4786028" y="2057400"/>
            <a:ext cx="177482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1112605">
            <a:off x="4798299" y="2276360"/>
            <a:ext cx="1764856" cy="311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4821289" y="3429000"/>
            <a:ext cx="177482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1478096">
            <a:off x="4781702" y="2535696"/>
            <a:ext cx="1801388" cy="311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2148981">
            <a:off x="4705176" y="2811784"/>
            <a:ext cx="193354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16098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dirty="0" smtClean="0"/>
              <a:t>Born</a:t>
            </a:r>
          </a:p>
        </p:txBody>
      </p:sp>
      <p:sp>
        <p:nvSpPr>
          <p:cNvPr id="71683" name="Content Placeholder 2"/>
          <p:cNvSpPr>
            <a:spLocks noGrp="1"/>
          </p:cNvSpPr>
          <p:nvPr>
            <p:ph idx="1"/>
          </p:nvPr>
        </p:nvSpPr>
        <p:spPr/>
        <p:txBody>
          <a:bodyPr/>
          <a:lstStyle/>
          <a:p>
            <a:r>
              <a:rPr lang="en-US" dirty="0" smtClean="0"/>
              <a:t>Born needs to specify which employees were born in which countries (for whom this information is known)</a:t>
            </a:r>
          </a:p>
          <a:p>
            <a:r>
              <a:rPr lang="en-US" dirty="0" smtClean="0"/>
              <a:t>We can list what is the current state </a:t>
            </a:r>
          </a:p>
          <a:p>
            <a:pPr lvl="1"/>
            <a:r>
              <a:rPr lang="en-US" dirty="0" smtClean="0"/>
              <a:t>Employee identified by 1 was born in country identified by US</a:t>
            </a:r>
          </a:p>
          <a:p>
            <a:pPr lvl="1"/>
            <a:r>
              <a:rPr lang="en-US" dirty="0"/>
              <a:t>Employee identified by </a:t>
            </a:r>
            <a:r>
              <a:rPr lang="en-US" dirty="0" smtClean="0"/>
              <a:t>2</a:t>
            </a:r>
            <a:r>
              <a:rPr lang="en-US" dirty="0"/>
              <a:t> was born in country identified by </a:t>
            </a:r>
            <a:r>
              <a:rPr lang="en-US" dirty="0" smtClean="0"/>
              <a:t>IN</a:t>
            </a:r>
          </a:p>
          <a:p>
            <a:pPr lvl="1"/>
            <a:r>
              <a:rPr lang="en-US" dirty="0"/>
              <a:t>Employee identified by </a:t>
            </a:r>
            <a:r>
              <a:rPr lang="en-US" dirty="0" smtClean="0"/>
              <a:t>5</a:t>
            </a:r>
            <a:r>
              <a:rPr lang="en-US" dirty="0"/>
              <a:t> was born in country identified by </a:t>
            </a:r>
            <a:r>
              <a:rPr lang="en-US" dirty="0" smtClean="0"/>
              <a:t>IN</a:t>
            </a:r>
          </a:p>
          <a:p>
            <a:pPr lvl="1"/>
            <a:r>
              <a:rPr lang="en-US" dirty="0"/>
              <a:t>Employee identified by </a:t>
            </a:r>
            <a:r>
              <a:rPr lang="en-US" dirty="0" smtClean="0"/>
              <a:t>6</a:t>
            </a:r>
            <a:r>
              <a:rPr lang="en-US" dirty="0"/>
              <a:t> was born in country identified by </a:t>
            </a:r>
            <a:r>
              <a:rPr lang="en-US" dirty="0" smtClean="0"/>
              <a:t>CN </a:t>
            </a:r>
          </a:p>
        </p:txBody>
      </p:sp>
    </p:spTree>
    <p:extLst>
      <p:ext uri="{BB962C8B-B14F-4D97-AF65-F5344CB8AC3E}">
        <p14:creationId xmlns:p14="http://schemas.microsoft.com/office/powerpoint/2010/main" val="26761525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dirty="0" smtClean="0"/>
              <a:t>Born</a:t>
            </a:r>
          </a:p>
        </p:txBody>
      </p:sp>
      <p:sp>
        <p:nvSpPr>
          <p:cNvPr id="83971" name="Content Placeholder 2"/>
          <p:cNvSpPr>
            <a:spLocks noGrp="1"/>
          </p:cNvSpPr>
          <p:nvPr>
            <p:ph idx="1"/>
          </p:nvPr>
        </p:nvSpPr>
        <p:spPr/>
        <p:txBody>
          <a:bodyPr/>
          <a:lstStyle/>
          <a:p>
            <a:r>
              <a:rPr lang="en-US" dirty="0" smtClean="0"/>
              <a:t>Born needs to specify who was born where</a:t>
            </a:r>
          </a:p>
          <a:p>
            <a:r>
              <a:rPr lang="en-US" dirty="0" smtClean="0"/>
              <a:t>We have tables for</a:t>
            </a:r>
          </a:p>
          <a:p>
            <a:pPr lvl="1"/>
            <a:r>
              <a:rPr lang="en-US" dirty="0" smtClean="0"/>
              <a:t>Employee</a:t>
            </a:r>
          </a:p>
          <a:p>
            <a:pPr lvl="1"/>
            <a:r>
              <a:rPr lang="en-US" dirty="0" smtClean="0"/>
              <a:t>Country</a:t>
            </a:r>
          </a:p>
          <a:p>
            <a:r>
              <a:rPr lang="en-US" dirty="0" smtClean="0"/>
              <a:t>We know that </a:t>
            </a:r>
            <a:r>
              <a:rPr lang="en-US" b="1" i="1" dirty="0" smtClean="0">
                <a:solidFill>
                  <a:srgbClr val="FC0128"/>
                </a:solidFill>
              </a:rPr>
              <a:t>each employee was born in at most one country</a:t>
            </a:r>
            <a:r>
              <a:rPr lang="en-US" dirty="0" smtClean="0"/>
              <a:t> (actually was born in exactly one country but we may not know what it is)</a:t>
            </a:r>
          </a:p>
          <a:p>
            <a:r>
              <a:rPr lang="en-US" dirty="0" smtClean="0"/>
              <a:t>We have a </a:t>
            </a:r>
            <a:r>
              <a:rPr lang="en-US" b="1" i="1" dirty="0" smtClean="0">
                <a:solidFill>
                  <a:srgbClr val="FF0000"/>
                </a:solidFill>
              </a:rPr>
              <a:t>binary many-to-one relationship </a:t>
            </a:r>
            <a:r>
              <a:rPr lang="en-US" dirty="0" smtClean="0"/>
              <a:t>between Employee and Country</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Font typeface="Monotype Sorts" pitchFamily="2" charset="2"/>
              <a:buNone/>
            </a:pPr>
            <a:r>
              <a:rPr lang="en-US" dirty="0" smtClean="0"/>
              <a:t>	</a:t>
            </a:r>
          </a:p>
        </p:txBody>
      </p:sp>
      <p:graphicFrame>
        <p:nvGraphicFramePr>
          <p:cNvPr id="5" name="Content Placeholder 3"/>
          <p:cNvGraphicFramePr>
            <a:graphicFrameLocks/>
          </p:cNvGraphicFramePr>
          <p:nvPr>
            <p:extLst>
              <p:ext uri="{D42A27DB-BD31-4B8C-83A1-F6EECF244321}">
                <p14:modId xmlns:p14="http://schemas.microsoft.com/office/powerpoint/2010/main" val="1522878682"/>
              </p:ext>
            </p:extLst>
          </p:nvPr>
        </p:nvGraphicFramePr>
        <p:xfrm>
          <a:off x="533400" y="4822762"/>
          <a:ext cx="4229100" cy="2225040"/>
        </p:xfrm>
        <a:graphic>
          <a:graphicData uri="http://schemas.openxmlformats.org/drawingml/2006/table">
            <a:tbl>
              <a:tblPr firstRow="1" bandCol="1">
                <a:tableStyleId>{21E4AEA4-8DFA-4A89-87EB-49C32662AFE0}</a:tableStyleId>
              </a:tblPr>
              <a:tblGrid>
                <a:gridCol w="1409700"/>
                <a:gridCol w="1409700"/>
                <a:gridCol w="1409700"/>
              </a:tblGrid>
              <a:tr h="370840">
                <a:tc>
                  <a:txBody>
                    <a:bodyPr/>
                    <a:lstStyle/>
                    <a:p>
                      <a:pPr algn="ctr"/>
                      <a:r>
                        <a:rPr lang="en-US" sz="1400" dirty="0" smtClean="0"/>
                        <a:t>Employee</a:t>
                      </a:r>
                      <a:endParaRPr lang="en-US" sz="1400" dirty="0"/>
                    </a:p>
                  </a:txBody>
                  <a:tcPr/>
                </a:tc>
                <a:tc>
                  <a:txBody>
                    <a:bodyPr/>
                    <a:lstStyle/>
                    <a:p>
                      <a:pPr algn="ctr"/>
                      <a:r>
                        <a:rPr lang="en-US" sz="1400" u="sng" dirty="0" smtClean="0"/>
                        <a:t>ID#</a:t>
                      </a:r>
                      <a:endParaRPr lang="en-US" sz="1400" u="sng" dirty="0"/>
                    </a:p>
                  </a:txBody>
                  <a:tcPr/>
                </a:tc>
                <a:tc>
                  <a:txBody>
                    <a:bodyPr/>
                    <a:lstStyle/>
                    <a:p>
                      <a:pPr algn="ctr"/>
                      <a:r>
                        <a:rPr lang="en-US" sz="1400" dirty="0" smtClean="0"/>
                        <a:t>Name</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1</a:t>
                      </a:r>
                      <a:endParaRPr lang="en-US" sz="1400" dirty="0"/>
                    </a:p>
                  </a:txBody>
                  <a:tcPr/>
                </a:tc>
                <a:tc>
                  <a:txBody>
                    <a:bodyPr/>
                    <a:lstStyle/>
                    <a:p>
                      <a:r>
                        <a:rPr lang="en-US" sz="1400" dirty="0" smtClean="0"/>
                        <a:t>Alice</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Bob</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4</a:t>
                      </a:r>
                      <a:endParaRPr lang="en-US" sz="1400" dirty="0"/>
                    </a:p>
                  </a:txBody>
                  <a:tcPr/>
                </a:tc>
                <a:tc>
                  <a:txBody>
                    <a:bodyPr/>
                    <a:lstStyle/>
                    <a:p>
                      <a:r>
                        <a:rPr lang="en-US" sz="1400" dirty="0" smtClean="0"/>
                        <a:t>Carol</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5</a:t>
                      </a:r>
                      <a:endParaRPr lang="en-US" sz="1400" dirty="0"/>
                    </a:p>
                  </a:txBody>
                  <a:tcPr/>
                </a:tc>
                <a:tc>
                  <a:txBody>
                    <a:bodyPr/>
                    <a:lstStyle/>
                    <a:p>
                      <a:r>
                        <a:rPr lang="en-US" sz="1400" dirty="0" smtClean="0"/>
                        <a:t>David</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6</a:t>
                      </a:r>
                      <a:endParaRPr lang="en-US" sz="1400" dirty="0"/>
                    </a:p>
                  </a:txBody>
                  <a:tcPr/>
                </a:tc>
                <a:tc>
                  <a:txBody>
                    <a:bodyPr/>
                    <a:lstStyle/>
                    <a:p>
                      <a:r>
                        <a:rPr lang="en-US" sz="1400" dirty="0" smtClean="0"/>
                        <a:t>Bob</a:t>
                      </a:r>
                      <a:endParaRPr lang="en-US" sz="1400" dirty="0"/>
                    </a:p>
                  </a:txBody>
                  <a:tcPr/>
                </a:tc>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3214592944"/>
              </p:ext>
            </p:extLst>
          </p:nvPr>
        </p:nvGraphicFramePr>
        <p:xfrm>
          <a:off x="5181600" y="4851400"/>
          <a:ext cx="4229100" cy="1854200"/>
        </p:xfrm>
        <a:graphic>
          <a:graphicData uri="http://schemas.openxmlformats.org/drawingml/2006/table">
            <a:tbl>
              <a:tblPr firstRow="1" bandCol="1">
                <a:tableStyleId>{21E4AEA4-8DFA-4A89-87EB-49C32662AFE0}</a:tableStyleId>
              </a:tblPr>
              <a:tblGrid>
                <a:gridCol w="1409700"/>
                <a:gridCol w="1409700"/>
                <a:gridCol w="1409700"/>
              </a:tblGrid>
              <a:tr h="370840">
                <a:tc>
                  <a:txBody>
                    <a:bodyPr/>
                    <a:lstStyle/>
                    <a:p>
                      <a:pPr algn="ctr"/>
                      <a:r>
                        <a:rPr lang="en-US" sz="1400" dirty="0" smtClean="0"/>
                        <a:t>Country</a:t>
                      </a:r>
                      <a:endParaRPr lang="en-US" sz="1400" dirty="0"/>
                    </a:p>
                  </a:txBody>
                  <a:tcPr/>
                </a:tc>
                <a:tc>
                  <a:txBody>
                    <a:bodyPr/>
                    <a:lstStyle/>
                    <a:p>
                      <a:pPr algn="ctr"/>
                      <a:r>
                        <a:rPr lang="en-US" sz="1400" u="sng" dirty="0" err="1" smtClean="0"/>
                        <a:t>Cname</a:t>
                      </a:r>
                      <a:endParaRPr lang="en-US" sz="1400" u="sng" dirty="0"/>
                    </a:p>
                  </a:txBody>
                  <a:tcPr/>
                </a:tc>
                <a:tc>
                  <a:txBody>
                    <a:bodyPr/>
                    <a:lstStyle/>
                    <a:p>
                      <a:pPr algn="ctr"/>
                      <a:r>
                        <a:rPr lang="en-US" sz="1400" u="none" dirty="0" smtClean="0"/>
                        <a:t>Population</a:t>
                      </a:r>
                      <a:endParaRPr lang="en-US" sz="1400" u="none" dirty="0"/>
                    </a:p>
                  </a:txBody>
                  <a:tcPr/>
                </a:tc>
              </a:tr>
              <a:tr h="370840">
                <a:tc>
                  <a:txBody>
                    <a:bodyPr/>
                    <a:lstStyle/>
                    <a:p>
                      <a:endParaRPr lang="en-US" sz="1400" dirty="0"/>
                    </a:p>
                  </a:txBody>
                  <a:tcPr>
                    <a:solidFill>
                      <a:schemeClr val="bg1"/>
                    </a:solidFill>
                  </a:tcPr>
                </a:tc>
                <a:tc>
                  <a:txBody>
                    <a:bodyPr/>
                    <a:lstStyle/>
                    <a:p>
                      <a:r>
                        <a:rPr lang="en-US" sz="1400" dirty="0" smtClean="0"/>
                        <a:t>US</a:t>
                      </a:r>
                      <a:endParaRPr lang="en-US" sz="1400" dirty="0"/>
                    </a:p>
                  </a:txBody>
                  <a:tcPr/>
                </a:tc>
                <a:tc>
                  <a:txBody>
                    <a:bodyPr/>
                    <a:lstStyle/>
                    <a:p>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IN</a:t>
                      </a:r>
                      <a:endParaRPr lang="en-US" sz="1400" dirty="0"/>
                    </a:p>
                  </a:txBody>
                  <a:tcPr/>
                </a:tc>
                <a:tc>
                  <a:txBody>
                    <a:bodyPr/>
                    <a:lstStyle/>
                    <a:p>
                      <a:r>
                        <a:rPr lang="en-US" sz="1400" dirty="0" smtClean="0"/>
                        <a:t>1150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CN</a:t>
                      </a:r>
                      <a:endParaRPr lang="en-US" sz="1400" dirty="0"/>
                    </a:p>
                  </a:txBody>
                  <a:tcPr/>
                </a:tc>
                <a:tc>
                  <a:txBody>
                    <a:bodyPr/>
                    <a:lstStyle/>
                    <a:p>
                      <a:r>
                        <a:rPr lang="en-US" sz="1400" dirty="0" smtClean="0"/>
                        <a:t>1330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RU</a:t>
                      </a:r>
                      <a:endParaRPr lang="en-US" sz="1400" dirty="0"/>
                    </a:p>
                  </a:txBody>
                  <a:tcPr/>
                </a:tc>
                <a:tc>
                  <a:txBody>
                    <a:bodyPr/>
                    <a:lstStyle/>
                    <a:p>
                      <a:endParaRPr lang="en-US" sz="1400" dirty="0"/>
                    </a:p>
                  </a:txBody>
                  <a:tcPr/>
                </a:tc>
              </a:tr>
            </a:tbl>
          </a:graphicData>
        </a:graphic>
      </p:graphicFrame>
      <p:cxnSp>
        <p:nvCxnSpPr>
          <p:cNvPr id="9" name="Straight Arrow Connector 8"/>
          <p:cNvCxnSpPr/>
          <p:nvPr/>
        </p:nvCxnSpPr>
        <p:spPr bwMode="auto">
          <a:xfrm>
            <a:off x="4910328" y="5410200"/>
            <a:ext cx="1566672" cy="0"/>
          </a:xfrm>
          <a:prstGeom prst="straightConnector1">
            <a:avLst/>
          </a:prstGeom>
          <a:noFill/>
          <a:ln w="31750" cap="flat" cmpd="sng" algn="ctr">
            <a:solidFill>
              <a:srgbClr val="FF0000"/>
            </a:solidFill>
            <a:prstDash val="solid"/>
            <a:round/>
            <a:headEnd type="none" w="med" len="med"/>
            <a:tailEnd type="triangle" w="lg" len="lg"/>
          </a:ln>
          <a:effectLst/>
        </p:spPr>
      </p:cxnSp>
      <p:cxnSp>
        <p:nvCxnSpPr>
          <p:cNvPr id="10" name="Straight Arrow Connector 9"/>
          <p:cNvCxnSpPr/>
          <p:nvPr/>
        </p:nvCxnSpPr>
        <p:spPr bwMode="auto">
          <a:xfrm>
            <a:off x="4910328" y="5715000"/>
            <a:ext cx="1566672" cy="0"/>
          </a:xfrm>
          <a:prstGeom prst="straightConnector1">
            <a:avLst/>
          </a:prstGeom>
          <a:noFill/>
          <a:ln w="31750" cap="flat" cmpd="sng" algn="ctr">
            <a:solidFill>
              <a:srgbClr val="FF0000"/>
            </a:solidFill>
            <a:prstDash val="solid"/>
            <a:round/>
            <a:headEnd type="none" w="med" len="med"/>
            <a:tailEnd type="triangle" w="lg" len="lg"/>
          </a:ln>
          <a:effectLst/>
        </p:spPr>
      </p:cxnSp>
      <p:cxnSp>
        <p:nvCxnSpPr>
          <p:cNvPr id="11" name="Straight Arrow Connector 10"/>
          <p:cNvCxnSpPr/>
          <p:nvPr/>
        </p:nvCxnSpPr>
        <p:spPr bwMode="auto">
          <a:xfrm flipV="1">
            <a:off x="4910328" y="5867400"/>
            <a:ext cx="1594104" cy="630179"/>
          </a:xfrm>
          <a:prstGeom prst="straightConnector1">
            <a:avLst/>
          </a:prstGeom>
          <a:noFill/>
          <a:ln w="31750" cap="flat" cmpd="sng" algn="ctr">
            <a:solidFill>
              <a:srgbClr val="FF0000"/>
            </a:solidFill>
            <a:prstDash val="solid"/>
            <a:round/>
            <a:headEnd type="none" w="med" len="med"/>
            <a:tailEnd type="triangle" w="lg" len="lg"/>
          </a:ln>
          <a:effectLst/>
        </p:spPr>
      </p:cxnSp>
      <p:cxnSp>
        <p:nvCxnSpPr>
          <p:cNvPr id="12" name="Straight Arrow Connector 11"/>
          <p:cNvCxnSpPr/>
          <p:nvPr/>
        </p:nvCxnSpPr>
        <p:spPr bwMode="auto">
          <a:xfrm flipV="1">
            <a:off x="4882896" y="6182489"/>
            <a:ext cx="1594104" cy="677204"/>
          </a:xfrm>
          <a:prstGeom prst="straightConnector1">
            <a:avLst/>
          </a:prstGeom>
          <a:noFill/>
          <a:ln w="31750" cap="flat" cmpd="sng" algn="ctr">
            <a:solidFill>
              <a:srgbClr val="FF0000"/>
            </a:solidFill>
            <a:prstDash val="solid"/>
            <a:round/>
            <a:headEnd type="none" w="med" len="med"/>
            <a:tailEnd type="triangle" w="lg" len="lg"/>
          </a:ln>
          <a:effectLst/>
        </p:spPr>
      </p:cxnSp>
    </p:spTree>
    <p:extLst>
      <p:ext uri="{BB962C8B-B14F-4D97-AF65-F5344CB8AC3E}">
        <p14:creationId xmlns:p14="http://schemas.microsoft.com/office/powerpoint/2010/main" val="25541550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dirty="0" smtClean="0"/>
              <a:t>Implementation For Born</a:t>
            </a:r>
          </a:p>
        </p:txBody>
      </p:sp>
      <p:sp>
        <p:nvSpPr>
          <p:cNvPr id="83971" name="Content Placeholder 2"/>
          <p:cNvSpPr>
            <a:spLocks noGrp="1"/>
          </p:cNvSpPr>
          <p:nvPr>
            <p:ph idx="1"/>
          </p:nvPr>
        </p:nvSpPr>
        <p:spPr/>
        <p:txBody>
          <a:bodyPr/>
          <a:lstStyle/>
          <a:p>
            <a:r>
              <a:rPr lang="en-US" dirty="0" smtClean="0"/>
              <a:t>Augment Employee so instead of</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Font typeface="Monotype Sorts" pitchFamily="2" charset="2"/>
              <a:buNone/>
            </a:pPr>
            <a:r>
              <a:rPr lang="en-US" dirty="0" smtClean="0"/>
              <a:t>	we have</a:t>
            </a:r>
          </a:p>
        </p:txBody>
      </p:sp>
      <p:graphicFrame>
        <p:nvGraphicFramePr>
          <p:cNvPr id="5" name="Content Placeholder 3"/>
          <p:cNvGraphicFramePr>
            <a:graphicFrameLocks/>
          </p:cNvGraphicFramePr>
          <p:nvPr>
            <p:extLst>
              <p:ext uri="{D42A27DB-BD31-4B8C-83A1-F6EECF244321}">
                <p14:modId xmlns:p14="http://schemas.microsoft.com/office/powerpoint/2010/main" val="47996626"/>
              </p:ext>
            </p:extLst>
          </p:nvPr>
        </p:nvGraphicFramePr>
        <p:xfrm>
          <a:off x="457200" y="1905000"/>
          <a:ext cx="3429000" cy="2225040"/>
        </p:xfrm>
        <a:graphic>
          <a:graphicData uri="http://schemas.openxmlformats.org/drawingml/2006/table">
            <a:tbl>
              <a:tblPr firstRow="1" bandCol="1">
                <a:tableStyleId>{21E4AEA4-8DFA-4A89-87EB-49C32662AFE0}</a:tableStyleId>
              </a:tblPr>
              <a:tblGrid>
                <a:gridCol w="1371600"/>
                <a:gridCol w="838200"/>
                <a:gridCol w="1219200"/>
              </a:tblGrid>
              <a:tr h="370840">
                <a:tc>
                  <a:txBody>
                    <a:bodyPr/>
                    <a:lstStyle/>
                    <a:p>
                      <a:pPr algn="ctr"/>
                      <a:r>
                        <a:rPr lang="en-US" sz="1400" dirty="0" smtClean="0"/>
                        <a:t>Employee</a:t>
                      </a:r>
                      <a:endParaRPr lang="en-US" sz="1400" dirty="0"/>
                    </a:p>
                  </a:txBody>
                  <a:tcPr/>
                </a:tc>
                <a:tc>
                  <a:txBody>
                    <a:bodyPr/>
                    <a:lstStyle/>
                    <a:p>
                      <a:pPr algn="ctr"/>
                      <a:r>
                        <a:rPr lang="en-US" sz="1400" u="sng" dirty="0" smtClean="0"/>
                        <a:t>ID#</a:t>
                      </a:r>
                      <a:endParaRPr lang="en-US" sz="1400" u="sng" dirty="0"/>
                    </a:p>
                  </a:txBody>
                  <a:tcPr/>
                </a:tc>
                <a:tc>
                  <a:txBody>
                    <a:bodyPr/>
                    <a:lstStyle/>
                    <a:p>
                      <a:pPr algn="ctr"/>
                      <a:r>
                        <a:rPr lang="en-US" sz="1400" dirty="0" smtClean="0"/>
                        <a:t>Name</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1</a:t>
                      </a:r>
                      <a:endParaRPr lang="en-US" sz="1400" dirty="0"/>
                    </a:p>
                  </a:txBody>
                  <a:tcPr/>
                </a:tc>
                <a:tc>
                  <a:txBody>
                    <a:bodyPr/>
                    <a:lstStyle/>
                    <a:p>
                      <a:r>
                        <a:rPr lang="en-US" sz="1400" dirty="0" smtClean="0"/>
                        <a:t>Alice</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Bob</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4</a:t>
                      </a:r>
                      <a:endParaRPr lang="en-US" sz="1400" dirty="0"/>
                    </a:p>
                  </a:txBody>
                  <a:tcPr/>
                </a:tc>
                <a:tc>
                  <a:txBody>
                    <a:bodyPr/>
                    <a:lstStyle/>
                    <a:p>
                      <a:r>
                        <a:rPr lang="en-US" sz="1400" dirty="0" smtClean="0"/>
                        <a:t>Carol</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5</a:t>
                      </a:r>
                      <a:endParaRPr lang="en-US" sz="1400" dirty="0"/>
                    </a:p>
                  </a:txBody>
                  <a:tcPr/>
                </a:tc>
                <a:tc>
                  <a:txBody>
                    <a:bodyPr/>
                    <a:lstStyle/>
                    <a:p>
                      <a:r>
                        <a:rPr lang="en-US" sz="1400" dirty="0" smtClean="0"/>
                        <a:t>David</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6</a:t>
                      </a:r>
                      <a:endParaRPr lang="en-US" sz="1400" dirty="0"/>
                    </a:p>
                  </a:txBody>
                  <a:tcPr/>
                </a:tc>
                <a:tc>
                  <a:txBody>
                    <a:bodyPr/>
                    <a:lstStyle/>
                    <a:p>
                      <a:r>
                        <a:rPr lang="en-US" sz="1400" dirty="0" smtClean="0"/>
                        <a:t>Bob</a:t>
                      </a:r>
                      <a:endParaRPr lang="en-US" sz="1400" dirty="0"/>
                    </a:p>
                  </a:txBody>
                  <a:tcPr/>
                </a:tc>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2617790912"/>
              </p:ext>
            </p:extLst>
          </p:nvPr>
        </p:nvGraphicFramePr>
        <p:xfrm>
          <a:off x="533400" y="5029200"/>
          <a:ext cx="4114800" cy="2225040"/>
        </p:xfrm>
        <a:graphic>
          <a:graphicData uri="http://schemas.openxmlformats.org/drawingml/2006/table">
            <a:tbl>
              <a:tblPr firstRow="1" bandCol="1">
                <a:tableStyleId>{21E4AEA4-8DFA-4A89-87EB-49C32662AFE0}</a:tableStyleId>
              </a:tblPr>
              <a:tblGrid>
                <a:gridCol w="1295400"/>
                <a:gridCol w="838200"/>
                <a:gridCol w="990600"/>
                <a:gridCol w="990600"/>
              </a:tblGrid>
              <a:tr h="370840">
                <a:tc>
                  <a:txBody>
                    <a:bodyPr/>
                    <a:lstStyle/>
                    <a:p>
                      <a:pPr algn="ctr"/>
                      <a:r>
                        <a:rPr lang="en-US" sz="1400" dirty="0" smtClean="0"/>
                        <a:t>Employee</a:t>
                      </a:r>
                      <a:endParaRPr lang="en-US" sz="1400" dirty="0"/>
                    </a:p>
                  </a:txBody>
                  <a:tcPr/>
                </a:tc>
                <a:tc>
                  <a:txBody>
                    <a:bodyPr/>
                    <a:lstStyle/>
                    <a:p>
                      <a:pPr algn="ctr"/>
                      <a:r>
                        <a:rPr lang="en-US" sz="1400" u="sng" dirty="0" smtClean="0"/>
                        <a:t>ID#</a:t>
                      </a:r>
                      <a:endParaRPr lang="en-US" sz="1400" u="sng" dirty="0"/>
                    </a:p>
                  </a:txBody>
                  <a:tcPr/>
                </a:tc>
                <a:tc>
                  <a:txBody>
                    <a:bodyPr/>
                    <a:lstStyle/>
                    <a:p>
                      <a:pPr algn="ctr"/>
                      <a:r>
                        <a:rPr lang="en-US" sz="1400" dirty="0" smtClean="0"/>
                        <a:t>Name</a:t>
                      </a:r>
                      <a:endParaRPr lang="en-US" sz="1400" dirty="0"/>
                    </a:p>
                  </a:txBody>
                  <a:tcPr/>
                </a:tc>
                <a:tc>
                  <a:txBody>
                    <a:bodyPr/>
                    <a:lstStyle/>
                    <a:p>
                      <a:pPr algn="ctr"/>
                      <a:r>
                        <a:rPr lang="en-US" sz="1400" dirty="0" smtClean="0"/>
                        <a:t>Cname</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1</a:t>
                      </a:r>
                      <a:endParaRPr lang="en-US" sz="1400" dirty="0"/>
                    </a:p>
                  </a:txBody>
                  <a:tcPr/>
                </a:tc>
                <a:tc>
                  <a:txBody>
                    <a:bodyPr/>
                    <a:lstStyle/>
                    <a:p>
                      <a:r>
                        <a:rPr lang="en-US" sz="1400" dirty="0" smtClean="0"/>
                        <a:t>Alice</a:t>
                      </a:r>
                      <a:endParaRPr lang="en-US" sz="1400" dirty="0"/>
                    </a:p>
                  </a:txBody>
                  <a:tcPr/>
                </a:tc>
                <a:tc>
                  <a:txBody>
                    <a:bodyPr/>
                    <a:lstStyle/>
                    <a:p>
                      <a:r>
                        <a:rPr lang="en-US" sz="1400" dirty="0" smtClean="0"/>
                        <a:t>US</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Bob</a:t>
                      </a:r>
                      <a:endParaRPr lang="en-US" sz="1400" dirty="0"/>
                    </a:p>
                  </a:txBody>
                  <a:tcPr/>
                </a:tc>
                <a:tc>
                  <a:txBody>
                    <a:bodyPr/>
                    <a:lstStyle/>
                    <a:p>
                      <a:r>
                        <a:rPr lang="en-US" sz="1400" dirty="0" smtClean="0"/>
                        <a:t>IN</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4</a:t>
                      </a:r>
                      <a:endParaRPr lang="en-US" sz="1400" dirty="0"/>
                    </a:p>
                  </a:txBody>
                  <a:tcPr/>
                </a:tc>
                <a:tc>
                  <a:txBody>
                    <a:bodyPr/>
                    <a:lstStyle/>
                    <a:p>
                      <a:r>
                        <a:rPr lang="en-US" sz="1400" dirty="0" smtClean="0"/>
                        <a:t>Carol</a:t>
                      </a:r>
                      <a:endParaRPr lang="en-US" sz="1400" dirty="0"/>
                    </a:p>
                  </a:txBody>
                  <a:tcPr/>
                </a:tc>
                <a:tc>
                  <a:txBody>
                    <a:bodyPr/>
                    <a:lstStyle/>
                    <a:p>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5</a:t>
                      </a:r>
                      <a:endParaRPr lang="en-US" sz="1400" dirty="0"/>
                    </a:p>
                  </a:txBody>
                  <a:tcPr/>
                </a:tc>
                <a:tc>
                  <a:txBody>
                    <a:bodyPr/>
                    <a:lstStyle/>
                    <a:p>
                      <a:r>
                        <a:rPr lang="en-US" sz="1400" dirty="0" smtClean="0"/>
                        <a:t>David</a:t>
                      </a:r>
                      <a:endParaRPr lang="en-US" sz="1400" dirty="0"/>
                    </a:p>
                  </a:txBody>
                  <a:tcPr/>
                </a:tc>
                <a:tc>
                  <a:txBody>
                    <a:bodyPr/>
                    <a:lstStyle/>
                    <a:p>
                      <a:r>
                        <a:rPr lang="en-US" sz="1400" dirty="0" smtClean="0"/>
                        <a:t>IN</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6</a:t>
                      </a:r>
                      <a:endParaRPr lang="en-US" sz="1400" dirty="0"/>
                    </a:p>
                  </a:txBody>
                  <a:tcPr/>
                </a:tc>
                <a:tc>
                  <a:txBody>
                    <a:bodyPr/>
                    <a:lstStyle/>
                    <a:p>
                      <a:r>
                        <a:rPr lang="en-US" sz="1400" dirty="0" smtClean="0"/>
                        <a:t>Bob</a:t>
                      </a:r>
                      <a:endParaRPr lang="en-US" sz="1400" dirty="0"/>
                    </a:p>
                  </a:txBody>
                  <a:tcPr/>
                </a:tc>
                <a:tc>
                  <a:txBody>
                    <a:bodyPr/>
                    <a:lstStyle/>
                    <a:p>
                      <a:r>
                        <a:rPr lang="en-US" sz="1400" dirty="0" smtClean="0"/>
                        <a:t>CN</a:t>
                      </a:r>
                      <a:endParaRPr lang="en-US" sz="1400" dirty="0"/>
                    </a:p>
                  </a:txBody>
                  <a:tcPr/>
                </a:tc>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966854137"/>
              </p:ext>
            </p:extLst>
          </p:nvPr>
        </p:nvGraphicFramePr>
        <p:xfrm>
          <a:off x="5638799" y="1981200"/>
          <a:ext cx="3352801" cy="1854200"/>
        </p:xfrm>
        <a:graphic>
          <a:graphicData uri="http://schemas.openxmlformats.org/drawingml/2006/table">
            <a:tbl>
              <a:tblPr firstRow="1" bandCol="1">
                <a:tableStyleId>{21E4AEA4-8DFA-4A89-87EB-49C32662AFE0}</a:tableStyleId>
              </a:tblPr>
              <a:tblGrid>
                <a:gridCol w="1371601"/>
                <a:gridCol w="838200"/>
                <a:gridCol w="1143000"/>
              </a:tblGrid>
              <a:tr h="370840">
                <a:tc>
                  <a:txBody>
                    <a:bodyPr/>
                    <a:lstStyle/>
                    <a:p>
                      <a:pPr algn="ctr"/>
                      <a:r>
                        <a:rPr lang="en-US" sz="1400" dirty="0" smtClean="0"/>
                        <a:t>Country</a:t>
                      </a:r>
                      <a:endParaRPr lang="en-US" sz="1400" dirty="0"/>
                    </a:p>
                  </a:txBody>
                  <a:tcPr/>
                </a:tc>
                <a:tc>
                  <a:txBody>
                    <a:bodyPr/>
                    <a:lstStyle/>
                    <a:p>
                      <a:pPr algn="ctr"/>
                      <a:r>
                        <a:rPr lang="en-US" sz="1400" u="sng" dirty="0" err="1" smtClean="0"/>
                        <a:t>Cname</a:t>
                      </a:r>
                      <a:endParaRPr lang="en-US" sz="1400" u="sng" dirty="0"/>
                    </a:p>
                  </a:txBody>
                  <a:tcPr/>
                </a:tc>
                <a:tc>
                  <a:txBody>
                    <a:bodyPr/>
                    <a:lstStyle/>
                    <a:p>
                      <a:pPr algn="ctr"/>
                      <a:r>
                        <a:rPr lang="en-US" sz="1400" u="none" dirty="0" smtClean="0"/>
                        <a:t>Population</a:t>
                      </a:r>
                      <a:endParaRPr lang="en-US" sz="1400" u="none" dirty="0"/>
                    </a:p>
                  </a:txBody>
                  <a:tcPr/>
                </a:tc>
              </a:tr>
              <a:tr h="370840">
                <a:tc>
                  <a:txBody>
                    <a:bodyPr/>
                    <a:lstStyle/>
                    <a:p>
                      <a:endParaRPr lang="en-US" sz="1400" dirty="0"/>
                    </a:p>
                  </a:txBody>
                  <a:tcPr>
                    <a:solidFill>
                      <a:schemeClr val="bg1"/>
                    </a:solidFill>
                  </a:tcPr>
                </a:tc>
                <a:tc>
                  <a:txBody>
                    <a:bodyPr/>
                    <a:lstStyle/>
                    <a:p>
                      <a:r>
                        <a:rPr lang="en-US" sz="1400" dirty="0" smtClean="0"/>
                        <a:t>US</a:t>
                      </a:r>
                      <a:endParaRPr lang="en-US" sz="1400" dirty="0"/>
                    </a:p>
                  </a:txBody>
                  <a:tcPr/>
                </a:tc>
                <a:tc>
                  <a:txBody>
                    <a:bodyPr/>
                    <a:lstStyle/>
                    <a:p>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IN</a:t>
                      </a:r>
                      <a:endParaRPr lang="en-US" sz="1400" dirty="0"/>
                    </a:p>
                  </a:txBody>
                  <a:tcPr/>
                </a:tc>
                <a:tc>
                  <a:txBody>
                    <a:bodyPr/>
                    <a:lstStyle/>
                    <a:p>
                      <a:r>
                        <a:rPr lang="en-US" sz="1400" dirty="0" smtClean="0"/>
                        <a:t>1150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CN</a:t>
                      </a:r>
                      <a:endParaRPr lang="en-US" sz="1400" dirty="0"/>
                    </a:p>
                  </a:txBody>
                  <a:tcPr/>
                </a:tc>
                <a:tc>
                  <a:txBody>
                    <a:bodyPr/>
                    <a:lstStyle/>
                    <a:p>
                      <a:r>
                        <a:rPr lang="en-US" sz="1400" dirty="0" smtClean="0"/>
                        <a:t>1330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RU</a:t>
                      </a:r>
                      <a:endParaRPr lang="en-US" sz="1400" dirty="0"/>
                    </a:p>
                  </a:txBody>
                  <a:tcPr/>
                </a:tc>
                <a:tc>
                  <a:txBody>
                    <a:bodyPr/>
                    <a:lstStyle/>
                    <a:p>
                      <a:endParaRPr lang="en-US" sz="1400" dirty="0"/>
                    </a:p>
                  </a:txBody>
                  <a:tcPr/>
                </a:tc>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2697147903"/>
              </p:ext>
            </p:extLst>
          </p:nvPr>
        </p:nvGraphicFramePr>
        <p:xfrm>
          <a:off x="5562600" y="5029200"/>
          <a:ext cx="3352801" cy="1854200"/>
        </p:xfrm>
        <a:graphic>
          <a:graphicData uri="http://schemas.openxmlformats.org/drawingml/2006/table">
            <a:tbl>
              <a:tblPr firstRow="1" bandCol="1">
                <a:tableStyleId>{21E4AEA4-8DFA-4A89-87EB-49C32662AFE0}</a:tableStyleId>
              </a:tblPr>
              <a:tblGrid>
                <a:gridCol w="1371601"/>
                <a:gridCol w="838200"/>
                <a:gridCol w="1143000"/>
              </a:tblGrid>
              <a:tr h="370840">
                <a:tc>
                  <a:txBody>
                    <a:bodyPr/>
                    <a:lstStyle/>
                    <a:p>
                      <a:pPr algn="ctr"/>
                      <a:r>
                        <a:rPr lang="en-US" sz="1400" dirty="0" smtClean="0"/>
                        <a:t>Country</a:t>
                      </a:r>
                      <a:endParaRPr lang="en-US" sz="1400" dirty="0"/>
                    </a:p>
                  </a:txBody>
                  <a:tcPr/>
                </a:tc>
                <a:tc>
                  <a:txBody>
                    <a:bodyPr/>
                    <a:lstStyle/>
                    <a:p>
                      <a:pPr algn="ctr"/>
                      <a:r>
                        <a:rPr lang="en-US" sz="1400" u="sng" dirty="0" err="1" smtClean="0"/>
                        <a:t>Cname</a:t>
                      </a:r>
                      <a:endParaRPr lang="en-US" sz="1400" u="sng" dirty="0"/>
                    </a:p>
                  </a:txBody>
                  <a:tcPr/>
                </a:tc>
                <a:tc>
                  <a:txBody>
                    <a:bodyPr/>
                    <a:lstStyle/>
                    <a:p>
                      <a:pPr algn="ctr"/>
                      <a:r>
                        <a:rPr lang="en-US" sz="1400" u="none" dirty="0" smtClean="0"/>
                        <a:t>Population</a:t>
                      </a:r>
                      <a:endParaRPr lang="en-US" sz="1400" u="none" dirty="0"/>
                    </a:p>
                  </a:txBody>
                  <a:tcPr/>
                </a:tc>
              </a:tr>
              <a:tr h="370840">
                <a:tc>
                  <a:txBody>
                    <a:bodyPr/>
                    <a:lstStyle/>
                    <a:p>
                      <a:endParaRPr lang="en-US" sz="1400" dirty="0"/>
                    </a:p>
                  </a:txBody>
                  <a:tcPr>
                    <a:solidFill>
                      <a:schemeClr val="bg1"/>
                    </a:solidFill>
                  </a:tcPr>
                </a:tc>
                <a:tc>
                  <a:txBody>
                    <a:bodyPr/>
                    <a:lstStyle/>
                    <a:p>
                      <a:r>
                        <a:rPr lang="en-US" sz="1400" dirty="0" smtClean="0"/>
                        <a:t>US</a:t>
                      </a:r>
                      <a:endParaRPr lang="en-US" sz="1400" dirty="0"/>
                    </a:p>
                  </a:txBody>
                  <a:tcPr/>
                </a:tc>
                <a:tc>
                  <a:txBody>
                    <a:bodyPr/>
                    <a:lstStyle/>
                    <a:p>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IN</a:t>
                      </a:r>
                      <a:endParaRPr lang="en-US" sz="1400" dirty="0"/>
                    </a:p>
                  </a:txBody>
                  <a:tcPr/>
                </a:tc>
                <a:tc>
                  <a:txBody>
                    <a:bodyPr/>
                    <a:lstStyle/>
                    <a:p>
                      <a:r>
                        <a:rPr lang="en-US" sz="1400" dirty="0" smtClean="0"/>
                        <a:t>1150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CN</a:t>
                      </a:r>
                      <a:endParaRPr lang="en-US" sz="1400" dirty="0"/>
                    </a:p>
                  </a:txBody>
                  <a:tcPr/>
                </a:tc>
                <a:tc>
                  <a:txBody>
                    <a:bodyPr/>
                    <a:lstStyle/>
                    <a:p>
                      <a:r>
                        <a:rPr lang="en-US" sz="1400" dirty="0" smtClean="0"/>
                        <a:t>1330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RU</a:t>
                      </a:r>
                      <a:endParaRPr lang="en-US" sz="1400" dirty="0"/>
                    </a:p>
                  </a:txBody>
                  <a:tcPr/>
                </a:tc>
                <a:tc>
                  <a:txBody>
                    <a:bodyPr/>
                    <a:lstStyle/>
                    <a:p>
                      <a:endParaRPr lang="en-US" sz="1400" dirty="0"/>
                    </a:p>
                  </a:txBody>
                  <a:tcPr/>
                </a:tc>
              </a:tr>
            </a:tbl>
          </a:graphicData>
        </a:graphic>
      </p:graphicFrame>
    </p:spTree>
    <p:extLst>
      <p:ext uri="{BB962C8B-B14F-4D97-AF65-F5344CB8AC3E}">
        <p14:creationId xmlns:p14="http://schemas.microsoft.com/office/powerpoint/2010/main" val="29761568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dirty="0" smtClean="0"/>
              <a:t>Implementation For Born</a:t>
            </a:r>
          </a:p>
        </p:txBody>
      </p:sp>
      <p:sp>
        <p:nvSpPr>
          <p:cNvPr id="83971" name="Content Placeholder 2"/>
          <p:cNvSpPr>
            <a:spLocks noGrp="1"/>
          </p:cNvSpPr>
          <p:nvPr>
            <p:ph idx="1"/>
          </p:nvPr>
        </p:nvSpPr>
        <p:spPr/>
        <p:txBody>
          <a:bodyPr/>
          <a:lstStyle/>
          <a:p>
            <a:r>
              <a:rPr lang="en-US" dirty="0" smtClean="0"/>
              <a:t>Augment Employee so instead of</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Font typeface="Monotype Sorts" pitchFamily="2" charset="2"/>
              <a:buNone/>
            </a:pPr>
            <a:r>
              <a:rPr lang="en-US" dirty="0" smtClean="0"/>
              <a:t>	we have two tables and a binary many-to-one mapping</a:t>
            </a:r>
          </a:p>
        </p:txBody>
      </p:sp>
      <p:graphicFrame>
        <p:nvGraphicFramePr>
          <p:cNvPr id="5" name="Content Placeholder 3"/>
          <p:cNvGraphicFramePr>
            <a:graphicFrameLocks/>
          </p:cNvGraphicFramePr>
          <p:nvPr>
            <p:extLst>
              <p:ext uri="{D42A27DB-BD31-4B8C-83A1-F6EECF244321}">
                <p14:modId xmlns:p14="http://schemas.microsoft.com/office/powerpoint/2010/main" val="1579903489"/>
              </p:ext>
            </p:extLst>
          </p:nvPr>
        </p:nvGraphicFramePr>
        <p:xfrm>
          <a:off x="457200" y="1905000"/>
          <a:ext cx="3429000" cy="2225040"/>
        </p:xfrm>
        <a:graphic>
          <a:graphicData uri="http://schemas.openxmlformats.org/drawingml/2006/table">
            <a:tbl>
              <a:tblPr firstRow="1" bandCol="1">
                <a:tableStyleId>{21E4AEA4-8DFA-4A89-87EB-49C32662AFE0}</a:tableStyleId>
              </a:tblPr>
              <a:tblGrid>
                <a:gridCol w="1371600"/>
                <a:gridCol w="838200"/>
                <a:gridCol w="1219200"/>
              </a:tblGrid>
              <a:tr h="370840">
                <a:tc>
                  <a:txBody>
                    <a:bodyPr/>
                    <a:lstStyle/>
                    <a:p>
                      <a:pPr algn="ctr"/>
                      <a:r>
                        <a:rPr lang="en-US" sz="1400" dirty="0" smtClean="0"/>
                        <a:t>Employee</a:t>
                      </a:r>
                      <a:endParaRPr lang="en-US" sz="1400" dirty="0"/>
                    </a:p>
                  </a:txBody>
                  <a:tcPr/>
                </a:tc>
                <a:tc>
                  <a:txBody>
                    <a:bodyPr/>
                    <a:lstStyle/>
                    <a:p>
                      <a:pPr algn="ctr"/>
                      <a:r>
                        <a:rPr lang="en-US" sz="1400" u="sng" dirty="0" smtClean="0"/>
                        <a:t>ID#</a:t>
                      </a:r>
                      <a:endParaRPr lang="en-US" sz="1400" u="sng" dirty="0"/>
                    </a:p>
                  </a:txBody>
                  <a:tcPr/>
                </a:tc>
                <a:tc>
                  <a:txBody>
                    <a:bodyPr/>
                    <a:lstStyle/>
                    <a:p>
                      <a:pPr algn="ctr"/>
                      <a:r>
                        <a:rPr lang="en-US" sz="1400" dirty="0" smtClean="0"/>
                        <a:t>Name</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1</a:t>
                      </a:r>
                      <a:endParaRPr lang="en-US" sz="1400" dirty="0"/>
                    </a:p>
                  </a:txBody>
                  <a:tcPr/>
                </a:tc>
                <a:tc>
                  <a:txBody>
                    <a:bodyPr/>
                    <a:lstStyle/>
                    <a:p>
                      <a:r>
                        <a:rPr lang="en-US" sz="1400" dirty="0" smtClean="0"/>
                        <a:t>Alice</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Bob</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4</a:t>
                      </a:r>
                      <a:endParaRPr lang="en-US" sz="1400" dirty="0"/>
                    </a:p>
                  </a:txBody>
                  <a:tcPr/>
                </a:tc>
                <a:tc>
                  <a:txBody>
                    <a:bodyPr/>
                    <a:lstStyle/>
                    <a:p>
                      <a:r>
                        <a:rPr lang="en-US" sz="1400" dirty="0" smtClean="0"/>
                        <a:t>Carol</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5</a:t>
                      </a:r>
                      <a:endParaRPr lang="en-US" sz="1400" dirty="0"/>
                    </a:p>
                  </a:txBody>
                  <a:tcPr/>
                </a:tc>
                <a:tc>
                  <a:txBody>
                    <a:bodyPr/>
                    <a:lstStyle/>
                    <a:p>
                      <a:r>
                        <a:rPr lang="en-US" sz="1400" dirty="0" smtClean="0"/>
                        <a:t>David</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6</a:t>
                      </a:r>
                      <a:endParaRPr lang="en-US" sz="1400" dirty="0"/>
                    </a:p>
                  </a:txBody>
                  <a:tcPr/>
                </a:tc>
                <a:tc>
                  <a:txBody>
                    <a:bodyPr/>
                    <a:lstStyle/>
                    <a:p>
                      <a:r>
                        <a:rPr lang="en-US" sz="1400" dirty="0" smtClean="0"/>
                        <a:t>Bob</a:t>
                      </a:r>
                      <a:endParaRPr lang="en-US" sz="1400" dirty="0"/>
                    </a:p>
                  </a:txBody>
                  <a:tcPr/>
                </a:tc>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2228543146"/>
              </p:ext>
            </p:extLst>
          </p:nvPr>
        </p:nvGraphicFramePr>
        <p:xfrm>
          <a:off x="533400" y="5029200"/>
          <a:ext cx="4114800" cy="2225040"/>
        </p:xfrm>
        <a:graphic>
          <a:graphicData uri="http://schemas.openxmlformats.org/drawingml/2006/table">
            <a:tbl>
              <a:tblPr firstRow="1" bandCol="1">
                <a:tableStyleId>{21E4AEA4-8DFA-4A89-87EB-49C32662AFE0}</a:tableStyleId>
              </a:tblPr>
              <a:tblGrid>
                <a:gridCol w="1295400"/>
                <a:gridCol w="838200"/>
                <a:gridCol w="990600"/>
                <a:gridCol w="990600"/>
              </a:tblGrid>
              <a:tr h="370840">
                <a:tc>
                  <a:txBody>
                    <a:bodyPr/>
                    <a:lstStyle/>
                    <a:p>
                      <a:pPr algn="ctr"/>
                      <a:r>
                        <a:rPr lang="en-US" sz="1400" dirty="0" smtClean="0"/>
                        <a:t>Employee</a:t>
                      </a:r>
                      <a:endParaRPr lang="en-US" sz="1400" dirty="0"/>
                    </a:p>
                  </a:txBody>
                  <a:tcPr/>
                </a:tc>
                <a:tc>
                  <a:txBody>
                    <a:bodyPr/>
                    <a:lstStyle/>
                    <a:p>
                      <a:pPr algn="ctr"/>
                      <a:r>
                        <a:rPr lang="en-US" sz="1400" u="sng" dirty="0" smtClean="0"/>
                        <a:t>ID#</a:t>
                      </a:r>
                      <a:endParaRPr lang="en-US" sz="1400" u="sng" dirty="0"/>
                    </a:p>
                  </a:txBody>
                  <a:tcPr/>
                </a:tc>
                <a:tc>
                  <a:txBody>
                    <a:bodyPr/>
                    <a:lstStyle/>
                    <a:p>
                      <a:pPr algn="ctr"/>
                      <a:r>
                        <a:rPr lang="en-US" sz="1400" dirty="0" smtClean="0"/>
                        <a:t>Name</a:t>
                      </a:r>
                      <a:endParaRPr lang="en-US" sz="1400" dirty="0"/>
                    </a:p>
                  </a:txBody>
                  <a:tcPr/>
                </a:tc>
                <a:tc>
                  <a:txBody>
                    <a:bodyPr/>
                    <a:lstStyle/>
                    <a:p>
                      <a:pPr algn="ctr"/>
                      <a:r>
                        <a:rPr lang="en-US" sz="1400" dirty="0" smtClean="0"/>
                        <a:t>Cname</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1</a:t>
                      </a:r>
                      <a:endParaRPr lang="en-US" sz="1400" dirty="0"/>
                    </a:p>
                  </a:txBody>
                  <a:tcPr/>
                </a:tc>
                <a:tc>
                  <a:txBody>
                    <a:bodyPr/>
                    <a:lstStyle/>
                    <a:p>
                      <a:r>
                        <a:rPr lang="en-US" sz="1400" dirty="0" smtClean="0"/>
                        <a:t>Alice</a:t>
                      </a:r>
                      <a:endParaRPr lang="en-US" sz="1400" dirty="0"/>
                    </a:p>
                  </a:txBody>
                  <a:tcPr/>
                </a:tc>
                <a:tc>
                  <a:txBody>
                    <a:bodyPr/>
                    <a:lstStyle/>
                    <a:p>
                      <a:r>
                        <a:rPr lang="en-US" sz="1400" dirty="0" smtClean="0"/>
                        <a:t>US</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Bob</a:t>
                      </a:r>
                      <a:endParaRPr lang="en-US" sz="1400" dirty="0"/>
                    </a:p>
                  </a:txBody>
                  <a:tcPr/>
                </a:tc>
                <a:tc>
                  <a:txBody>
                    <a:bodyPr/>
                    <a:lstStyle/>
                    <a:p>
                      <a:r>
                        <a:rPr lang="en-US" sz="1400" dirty="0" smtClean="0"/>
                        <a:t>IN</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4</a:t>
                      </a:r>
                      <a:endParaRPr lang="en-US" sz="1400" dirty="0"/>
                    </a:p>
                  </a:txBody>
                  <a:tcPr/>
                </a:tc>
                <a:tc>
                  <a:txBody>
                    <a:bodyPr/>
                    <a:lstStyle/>
                    <a:p>
                      <a:r>
                        <a:rPr lang="en-US" sz="1400" dirty="0" smtClean="0"/>
                        <a:t>Carol</a:t>
                      </a:r>
                      <a:endParaRPr lang="en-US" sz="1400" dirty="0"/>
                    </a:p>
                  </a:txBody>
                  <a:tcPr/>
                </a:tc>
                <a:tc>
                  <a:txBody>
                    <a:bodyPr/>
                    <a:lstStyle/>
                    <a:p>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5</a:t>
                      </a:r>
                      <a:endParaRPr lang="en-US" sz="1400" dirty="0"/>
                    </a:p>
                  </a:txBody>
                  <a:tcPr/>
                </a:tc>
                <a:tc>
                  <a:txBody>
                    <a:bodyPr/>
                    <a:lstStyle/>
                    <a:p>
                      <a:r>
                        <a:rPr lang="en-US" sz="1400" dirty="0" smtClean="0"/>
                        <a:t>David</a:t>
                      </a:r>
                      <a:endParaRPr lang="en-US" sz="1400" dirty="0"/>
                    </a:p>
                  </a:txBody>
                  <a:tcPr/>
                </a:tc>
                <a:tc>
                  <a:txBody>
                    <a:bodyPr/>
                    <a:lstStyle/>
                    <a:p>
                      <a:r>
                        <a:rPr lang="en-US" sz="1400" dirty="0" smtClean="0"/>
                        <a:t>IN</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6</a:t>
                      </a:r>
                      <a:endParaRPr lang="en-US" sz="1400" dirty="0"/>
                    </a:p>
                  </a:txBody>
                  <a:tcPr/>
                </a:tc>
                <a:tc>
                  <a:txBody>
                    <a:bodyPr/>
                    <a:lstStyle/>
                    <a:p>
                      <a:r>
                        <a:rPr lang="en-US" sz="1400" dirty="0" smtClean="0"/>
                        <a:t>Bob</a:t>
                      </a:r>
                      <a:endParaRPr lang="en-US" sz="1400" dirty="0"/>
                    </a:p>
                  </a:txBody>
                  <a:tcPr/>
                </a:tc>
                <a:tc>
                  <a:txBody>
                    <a:bodyPr/>
                    <a:lstStyle/>
                    <a:p>
                      <a:r>
                        <a:rPr lang="en-US" sz="1400" dirty="0" smtClean="0"/>
                        <a:t>CN</a:t>
                      </a:r>
                      <a:endParaRPr lang="en-US" sz="1400" dirty="0"/>
                    </a:p>
                  </a:txBody>
                  <a:tcPr/>
                </a:tc>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3374030404"/>
              </p:ext>
            </p:extLst>
          </p:nvPr>
        </p:nvGraphicFramePr>
        <p:xfrm>
          <a:off x="5638799" y="1981200"/>
          <a:ext cx="3352801" cy="1854200"/>
        </p:xfrm>
        <a:graphic>
          <a:graphicData uri="http://schemas.openxmlformats.org/drawingml/2006/table">
            <a:tbl>
              <a:tblPr firstRow="1" bandCol="1">
                <a:tableStyleId>{21E4AEA4-8DFA-4A89-87EB-49C32662AFE0}</a:tableStyleId>
              </a:tblPr>
              <a:tblGrid>
                <a:gridCol w="1371601"/>
                <a:gridCol w="838200"/>
                <a:gridCol w="1143000"/>
              </a:tblGrid>
              <a:tr h="370840">
                <a:tc>
                  <a:txBody>
                    <a:bodyPr/>
                    <a:lstStyle/>
                    <a:p>
                      <a:pPr algn="ctr"/>
                      <a:r>
                        <a:rPr lang="en-US" sz="1400" dirty="0" smtClean="0"/>
                        <a:t>Country</a:t>
                      </a:r>
                      <a:endParaRPr lang="en-US" sz="1400" dirty="0"/>
                    </a:p>
                  </a:txBody>
                  <a:tcPr/>
                </a:tc>
                <a:tc>
                  <a:txBody>
                    <a:bodyPr/>
                    <a:lstStyle/>
                    <a:p>
                      <a:pPr algn="ctr"/>
                      <a:r>
                        <a:rPr lang="en-US" sz="1400" u="sng" dirty="0" err="1" smtClean="0"/>
                        <a:t>Cname</a:t>
                      </a:r>
                      <a:endParaRPr lang="en-US" sz="1400" u="sng" dirty="0"/>
                    </a:p>
                  </a:txBody>
                  <a:tcPr/>
                </a:tc>
                <a:tc>
                  <a:txBody>
                    <a:bodyPr/>
                    <a:lstStyle/>
                    <a:p>
                      <a:pPr algn="ctr"/>
                      <a:r>
                        <a:rPr lang="en-US" sz="1400" u="none" dirty="0" smtClean="0"/>
                        <a:t>Population</a:t>
                      </a:r>
                      <a:endParaRPr lang="en-US" sz="1400" u="none" dirty="0"/>
                    </a:p>
                  </a:txBody>
                  <a:tcPr/>
                </a:tc>
              </a:tr>
              <a:tr h="370840">
                <a:tc>
                  <a:txBody>
                    <a:bodyPr/>
                    <a:lstStyle/>
                    <a:p>
                      <a:endParaRPr lang="en-US" sz="1400" dirty="0"/>
                    </a:p>
                  </a:txBody>
                  <a:tcPr>
                    <a:solidFill>
                      <a:schemeClr val="bg1"/>
                    </a:solidFill>
                  </a:tcPr>
                </a:tc>
                <a:tc>
                  <a:txBody>
                    <a:bodyPr/>
                    <a:lstStyle/>
                    <a:p>
                      <a:r>
                        <a:rPr lang="en-US" sz="1400" dirty="0" smtClean="0"/>
                        <a:t>US</a:t>
                      </a:r>
                      <a:endParaRPr lang="en-US" sz="1400" dirty="0"/>
                    </a:p>
                  </a:txBody>
                  <a:tcPr/>
                </a:tc>
                <a:tc>
                  <a:txBody>
                    <a:bodyPr/>
                    <a:lstStyle/>
                    <a:p>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IN</a:t>
                      </a:r>
                      <a:endParaRPr lang="en-US" sz="1400" dirty="0"/>
                    </a:p>
                  </a:txBody>
                  <a:tcPr/>
                </a:tc>
                <a:tc>
                  <a:txBody>
                    <a:bodyPr/>
                    <a:lstStyle/>
                    <a:p>
                      <a:r>
                        <a:rPr lang="en-US" sz="1400" dirty="0" smtClean="0"/>
                        <a:t>1150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CN</a:t>
                      </a:r>
                      <a:endParaRPr lang="en-US" sz="1400" dirty="0"/>
                    </a:p>
                  </a:txBody>
                  <a:tcPr/>
                </a:tc>
                <a:tc>
                  <a:txBody>
                    <a:bodyPr/>
                    <a:lstStyle/>
                    <a:p>
                      <a:r>
                        <a:rPr lang="en-US" sz="1400" dirty="0" smtClean="0"/>
                        <a:t>1330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RU</a:t>
                      </a:r>
                      <a:endParaRPr lang="en-US" sz="1400" dirty="0"/>
                    </a:p>
                  </a:txBody>
                  <a:tcPr/>
                </a:tc>
                <a:tc>
                  <a:txBody>
                    <a:bodyPr/>
                    <a:lstStyle/>
                    <a:p>
                      <a:endParaRPr lang="en-US" sz="1400" dirty="0"/>
                    </a:p>
                  </a:txBody>
                  <a:tcPr/>
                </a:tc>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1504917146"/>
              </p:ext>
            </p:extLst>
          </p:nvPr>
        </p:nvGraphicFramePr>
        <p:xfrm>
          <a:off x="5562600" y="5029200"/>
          <a:ext cx="3352801" cy="1854200"/>
        </p:xfrm>
        <a:graphic>
          <a:graphicData uri="http://schemas.openxmlformats.org/drawingml/2006/table">
            <a:tbl>
              <a:tblPr firstRow="1" bandCol="1">
                <a:tableStyleId>{21E4AEA4-8DFA-4A89-87EB-49C32662AFE0}</a:tableStyleId>
              </a:tblPr>
              <a:tblGrid>
                <a:gridCol w="1371601"/>
                <a:gridCol w="838200"/>
                <a:gridCol w="1143000"/>
              </a:tblGrid>
              <a:tr h="370840">
                <a:tc>
                  <a:txBody>
                    <a:bodyPr/>
                    <a:lstStyle/>
                    <a:p>
                      <a:pPr algn="ctr"/>
                      <a:r>
                        <a:rPr lang="en-US" sz="1400" dirty="0" smtClean="0"/>
                        <a:t>Country</a:t>
                      </a:r>
                      <a:endParaRPr lang="en-US" sz="1400" dirty="0"/>
                    </a:p>
                  </a:txBody>
                  <a:tcPr/>
                </a:tc>
                <a:tc>
                  <a:txBody>
                    <a:bodyPr/>
                    <a:lstStyle/>
                    <a:p>
                      <a:pPr algn="ctr"/>
                      <a:r>
                        <a:rPr lang="en-US" sz="1400" u="sng" dirty="0" err="1" smtClean="0"/>
                        <a:t>Cname</a:t>
                      </a:r>
                      <a:endParaRPr lang="en-US" sz="1400" u="sng" dirty="0"/>
                    </a:p>
                  </a:txBody>
                  <a:tcPr/>
                </a:tc>
                <a:tc>
                  <a:txBody>
                    <a:bodyPr/>
                    <a:lstStyle/>
                    <a:p>
                      <a:pPr algn="ctr"/>
                      <a:r>
                        <a:rPr lang="en-US" sz="1400" u="none" dirty="0" smtClean="0"/>
                        <a:t>Population</a:t>
                      </a:r>
                      <a:endParaRPr lang="en-US" sz="1400" u="none" dirty="0"/>
                    </a:p>
                  </a:txBody>
                  <a:tcPr/>
                </a:tc>
              </a:tr>
              <a:tr h="370840">
                <a:tc>
                  <a:txBody>
                    <a:bodyPr/>
                    <a:lstStyle/>
                    <a:p>
                      <a:endParaRPr lang="en-US" sz="1400" dirty="0"/>
                    </a:p>
                  </a:txBody>
                  <a:tcPr>
                    <a:solidFill>
                      <a:schemeClr val="bg1"/>
                    </a:solidFill>
                  </a:tcPr>
                </a:tc>
                <a:tc>
                  <a:txBody>
                    <a:bodyPr/>
                    <a:lstStyle/>
                    <a:p>
                      <a:r>
                        <a:rPr lang="en-US" sz="1400" dirty="0" smtClean="0"/>
                        <a:t>US</a:t>
                      </a:r>
                      <a:endParaRPr lang="en-US" sz="1400" dirty="0"/>
                    </a:p>
                  </a:txBody>
                  <a:tcPr/>
                </a:tc>
                <a:tc>
                  <a:txBody>
                    <a:bodyPr/>
                    <a:lstStyle/>
                    <a:p>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IN</a:t>
                      </a:r>
                      <a:endParaRPr lang="en-US" sz="1400" dirty="0"/>
                    </a:p>
                  </a:txBody>
                  <a:tcPr/>
                </a:tc>
                <a:tc>
                  <a:txBody>
                    <a:bodyPr/>
                    <a:lstStyle/>
                    <a:p>
                      <a:r>
                        <a:rPr lang="en-US" sz="1400" dirty="0" smtClean="0"/>
                        <a:t>1150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CN</a:t>
                      </a:r>
                      <a:endParaRPr lang="en-US" sz="1400" dirty="0"/>
                    </a:p>
                  </a:txBody>
                  <a:tcPr/>
                </a:tc>
                <a:tc>
                  <a:txBody>
                    <a:bodyPr/>
                    <a:lstStyle/>
                    <a:p>
                      <a:r>
                        <a:rPr lang="en-US" sz="1400" dirty="0" smtClean="0"/>
                        <a:t>1330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RU</a:t>
                      </a:r>
                      <a:endParaRPr lang="en-US" sz="1400" dirty="0"/>
                    </a:p>
                  </a:txBody>
                  <a:tcPr/>
                </a:tc>
                <a:tc>
                  <a:txBody>
                    <a:bodyPr/>
                    <a:lstStyle/>
                    <a:p>
                      <a:endParaRPr lang="en-US" sz="1400" dirty="0"/>
                    </a:p>
                  </a:txBody>
                  <a:tcPr/>
                </a:tc>
              </a:tr>
            </a:tbl>
          </a:graphicData>
        </a:graphic>
      </p:graphicFrame>
      <p:cxnSp>
        <p:nvCxnSpPr>
          <p:cNvPr id="15" name="Straight Arrow Connector 14"/>
          <p:cNvCxnSpPr/>
          <p:nvPr/>
        </p:nvCxnSpPr>
        <p:spPr bwMode="auto">
          <a:xfrm>
            <a:off x="4924044" y="5562600"/>
            <a:ext cx="1611938" cy="0"/>
          </a:xfrm>
          <a:prstGeom prst="straightConnector1">
            <a:avLst/>
          </a:prstGeom>
          <a:noFill/>
          <a:ln w="31750" cap="flat" cmpd="sng" algn="ctr">
            <a:solidFill>
              <a:srgbClr val="FF0000"/>
            </a:solidFill>
            <a:prstDash val="solid"/>
            <a:round/>
            <a:headEnd type="none" w="med" len="med"/>
            <a:tailEnd type="triangle" w="lg" len="lg"/>
          </a:ln>
          <a:effectLst/>
        </p:spPr>
      </p:cxnSp>
      <p:cxnSp>
        <p:nvCxnSpPr>
          <p:cNvPr id="16" name="Straight Arrow Connector 15"/>
          <p:cNvCxnSpPr/>
          <p:nvPr/>
        </p:nvCxnSpPr>
        <p:spPr bwMode="auto">
          <a:xfrm flipV="1">
            <a:off x="4969310" y="5791200"/>
            <a:ext cx="1566672" cy="152400"/>
          </a:xfrm>
          <a:prstGeom prst="straightConnector1">
            <a:avLst/>
          </a:prstGeom>
          <a:noFill/>
          <a:ln w="31750" cap="flat" cmpd="sng" algn="ctr">
            <a:solidFill>
              <a:srgbClr val="FF0000"/>
            </a:solidFill>
            <a:prstDash val="solid"/>
            <a:round/>
            <a:headEnd type="none" w="med" len="med"/>
            <a:tailEnd type="triangle" w="lg" len="lg"/>
          </a:ln>
          <a:effectLst/>
        </p:spPr>
      </p:cxnSp>
      <p:cxnSp>
        <p:nvCxnSpPr>
          <p:cNvPr id="17" name="Straight Arrow Connector 16"/>
          <p:cNvCxnSpPr/>
          <p:nvPr/>
        </p:nvCxnSpPr>
        <p:spPr bwMode="auto">
          <a:xfrm flipV="1">
            <a:off x="4969310" y="5943600"/>
            <a:ext cx="1606199" cy="685800"/>
          </a:xfrm>
          <a:prstGeom prst="straightConnector1">
            <a:avLst/>
          </a:prstGeom>
          <a:noFill/>
          <a:ln w="31750" cap="flat" cmpd="sng" algn="ctr">
            <a:solidFill>
              <a:srgbClr val="FF0000"/>
            </a:solidFill>
            <a:prstDash val="solid"/>
            <a:round/>
            <a:headEnd type="none" w="med" len="med"/>
            <a:tailEnd type="triangle" w="lg" len="lg"/>
          </a:ln>
          <a:effectLst/>
        </p:spPr>
      </p:cxnSp>
      <p:cxnSp>
        <p:nvCxnSpPr>
          <p:cNvPr id="18" name="Straight Arrow Connector 17"/>
          <p:cNvCxnSpPr/>
          <p:nvPr/>
        </p:nvCxnSpPr>
        <p:spPr bwMode="auto">
          <a:xfrm flipV="1">
            <a:off x="4924044" y="6286500"/>
            <a:ext cx="1651465" cy="796344"/>
          </a:xfrm>
          <a:prstGeom prst="straightConnector1">
            <a:avLst/>
          </a:prstGeom>
          <a:noFill/>
          <a:ln w="31750" cap="flat" cmpd="sng" algn="ctr">
            <a:solidFill>
              <a:srgbClr val="FF0000"/>
            </a:solidFill>
            <a:prstDash val="solid"/>
            <a:round/>
            <a:headEnd type="none" w="med" len="med"/>
            <a:tailEnd type="triangle" w="lg" len="lg"/>
          </a:ln>
          <a:effectLst/>
        </p:spPr>
      </p:cxnSp>
    </p:spTree>
    <p:extLst>
      <p:ext uri="{BB962C8B-B14F-4D97-AF65-F5344CB8AC3E}">
        <p14:creationId xmlns:p14="http://schemas.microsoft.com/office/powerpoint/2010/main" val="1627819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dirty="0" smtClean="0"/>
              <a:t>Foreign Key Constraint Implementing Born</a:t>
            </a:r>
          </a:p>
        </p:txBody>
      </p:sp>
      <p:sp>
        <p:nvSpPr>
          <p:cNvPr id="83971" name="Content Placeholder 2"/>
          <p:cNvSpPr>
            <a:spLocks noGrp="1"/>
          </p:cNvSpPr>
          <p:nvPr>
            <p:ph idx="1"/>
          </p:nvPr>
        </p:nvSpPr>
        <p:spPr/>
        <p:txBody>
          <a:bodyPr/>
          <a:lstStyle/>
          <a:p>
            <a:r>
              <a:rPr lang="en-US" dirty="0" smtClean="0"/>
              <a:t>We have again a foreign key constraint</a:t>
            </a:r>
          </a:p>
          <a:p>
            <a:r>
              <a:rPr lang="en-US" dirty="0" smtClean="0"/>
              <a:t>Any value of </a:t>
            </a:r>
            <a:r>
              <a:rPr lang="en-US" dirty="0" err="1" smtClean="0"/>
              <a:t>Cname</a:t>
            </a:r>
            <a:r>
              <a:rPr lang="en-US" dirty="0" smtClean="0"/>
              <a:t> in Employee must also appear in </a:t>
            </a:r>
            <a:r>
              <a:rPr lang="en-US" dirty="0"/>
              <a:t>Country as a primary key in some row</a:t>
            </a:r>
            <a:endParaRPr lang="en-US" dirty="0" smtClean="0"/>
          </a:p>
          <a:p>
            <a:r>
              <a:rPr lang="en-US" dirty="0" err="1" smtClean="0"/>
              <a:t>Cname</a:t>
            </a:r>
            <a:r>
              <a:rPr lang="en-US" dirty="0" smtClean="0"/>
              <a:t> in Employee is a foreign key referencing </a:t>
            </a:r>
            <a:r>
              <a:rPr lang="en-US" dirty="0" smtClean="0"/>
              <a:t>Country</a:t>
            </a:r>
          </a:p>
          <a:p>
            <a:endParaRPr lang="en-US" dirty="0"/>
          </a:p>
          <a:p>
            <a:r>
              <a:rPr lang="en-US" dirty="0" smtClean="0"/>
              <a:t>Note that </a:t>
            </a:r>
            <a:r>
              <a:rPr lang="en-US" dirty="0" err="1" smtClean="0"/>
              <a:t>Cname</a:t>
            </a:r>
            <a:r>
              <a:rPr lang="en-US" dirty="0" smtClean="0"/>
              <a:t> in Employee is not even a part of its primary key</a:t>
            </a:r>
            <a:endParaRPr lang="en-US" dirty="0" smtClean="0"/>
          </a:p>
        </p:txBody>
      </p:sp>
      <p:graphicFrame>
        <p:nvGraphicFramePr>
          <p:cNvPr id="8" name="Content Placeholder 3"/>
          <p:cNvGraphicFramePr>
            <a:graphicFrameLocks/>
          </p:cNvGraphicFramePr>
          <p:nvPr>
            <p:extLst>
              <p:ext uri="{D42A27DB-BD31-4B8C-83A1-F6EECF244321}">
                <p14:modId xmlns:p14="http://schemas.microsoft.com/office/powerpoint/2010/main" val="3263647888"/>
              </p:ext>
            </p:extLst>
          </p:nvPr>
        </p:nvGraphicFramePr>
        <p:xfrm>
          <a:off x="533400" y="5029200"/>
          <a:ext cx="4114800" cy="2225040"/>
        </p:xfrm>
        <a:graphic>
          <a:graphicData uri="http://schemas.openxmlformats.org/drawingml/2006/table">
            <a:tbl>
              <a:tblPr firstRow="1" bandCol="1">
                <a:tableStyleId>{21E4AEA4-8DFA-4A89-87EB-49C32662AFE0}</a:tableStyleId>
              </a:tblPr>
              <a:tblGrid>
                <a:gridCol w="1295400"/>
                <a:gridCol w="838200"/>
                <a:gridCol w="990600"/>
                <a:gridCol w="990600"/>
              </a:tblGrid>
              <a:tr h="370840">
                <a:tc>
                  <a:txBody>
                    <a:bodyPr/>
                    <a:lstStyle/>
                    <a:p>
                      <a:pPr algn="ctr"/>
                      <a:r>
                        <a:rPr lang="en-US" sz="1400" dirty="0" smtClean="0"/>
                        <a:t>Employee</a:t>
                      </a:r>
                      <a:endParaRPr lang="en-US" sz="1400" dirty="0"/>
                    </a:p>
                  </a:txBody>
                  <a:tcPr/>
                </a:tc>
                <a:tc>
                  <a:txBody>
                    <a:bodyPr/>
                    <a:lstStyle/>
                    <a:p>
                      <a:pPr algn="ctr"/>
                      <a:r>
                        <a:rPr lang="en-US" sz="1400" u="sng" dirty="0" smtClean="0"/>
                        <a:t>ID#</a:t>
                      </a:r>
                      <a:endParaRPr lang="en-US" sz="1400" u="sng" dirty="0"/>
                    </a:p>
                  </a:txBody>
                  <a:tcPr/>
                </a:tc>
                <a:tc>
                  <a:txBody>
                    <a:bodyPr/>
                    <a:lstStyle/>
                    <a:p>
                      <a:pPr algn="ctr"/>
                      <a:r>
                        <a:rPr lang="en-US" sz="1400" dirty="0" smtClean="0"/>
                        <a:t>Name</a:t>
                      </a:r>
                      <a:endParaRPr lang="en-US" sz="1400" dirty="0"/>
                    </a:p>
                  </a:txBody>
                  <a:tcPr/>
                </a:tc>
                <a:tc>
                  <a:txBody>
                    <a:bodyPr/>
                    <a:lstStyle/>
                    <a:p>
                      <a:pPr algn="ctr"/>
                      <a:r>
                        <a:rPr lang="en-US" sz="1400" dirty="0" smtClean="0"/>
                        <a:t>Cname</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1</a:t>
                      </a:r>
                      <a:endParaRPr lang="en-US" sz="1400" dirty="0"/>
                    </a:p>
                  </a:txBody>
                  <a:tcPr/>
                </a:tc>
                <a:tc>
                  <a:txBody>
                    <a:bodyPr/>
                    <a:lstStyle/>
                    <a:p>
                      <a:r>
                        <a:rPr lang="en-US" sz="1400" dirty="0" smtClean="0"/>
                        <a:t>Alice</a:t>
                      </a:r>
                      <a:endParaRPr lang="en-US" sz="1400" dirty="0"/>
                    </a:p>
                  </a:txBody>
                  <a:tcPr/>
                </a:tc>
                <a:tc>
                  <a:txBody>
                    <a:bodyPr/>
                    <a:lstStyle/>
                    <a:p>
                      <a:r>
                        <a:rPr lang="en-US" sz="1400" dirty="0" smtClean="0"/>
                        <a:t>US</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Bob</a:t>
                      </a:r>
                      <a:endParaRPr lang="en-US" sz="1400" dirty="0"/>
                    </a:p>
                  </a:txBody>
                  <a:tcPr/>
                </a:tc>
                <a:tc>
                  <a:txBody>
                    <a:bodyPr/>
                    <a:lstStyle/>
                    <a:p>
                      <a:r>
                        <a:rPr lang="en-US" sz="1400" dirty="0" smtClean="0"/>
                        <a:t>IN</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4</a:t>
                      </a:r>
                      <a:endParaRPr lang="en-US" sz="1400" dirty="0"/>
                    </a:p>
                  </a:txBody>
                  <a:tcPr/>
                </a:tc>
                <a:tc>
                  <a:txBody>
                    <a:bodyPr/>
                    <a:lstStyle/>
                    <a:p>
                      <a:r>
                        <a:rPr lang="en-US" sz="1400" dirty="0" smtClean="0"/>
                        <a:t>Carol</a:t>
                      </a:r>
                      <a:endParaRPr lang="en-US" sz="1400" dirty="0"/>
                    </a:p>
                  </a:txBody>
                  <a:tcPr/>
                </a:tc>
                <a:tc>
                  <a:txBody>
                    <a:bodyPr/>
                    <a:lstStyle/>
                    <a:p>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5</a:t>
                      </a:r>
                      <a:endParaRPr lang="en-US" sz="1400" dirty="0"/>
                    </a:p>
                  </a:txBody>
                  <a:tcPr/>
                </a:tc>
                <a:tc>
                  <a:txBody>
                    <a:bodyPr/>
                    <a:lstStyle/>
                    <a:p>
                      <a:r>
                        <a:rPr lang="en-US" sz="1400" dirty="0" smtClean="0"/>
                        <a:t>David</a:t>
                      </a:r>
                      <a:endParaRPr lang="en-US" sz="1400" dirty="0"/>
                    </a:p>
                  </a:txBody>
                  <a:tcPr/>
                </a:tc>
                <a:tc>
                  <a:txBody>
                    <a:bodyPr/>
                    <a:lstStyle/>
                    <a:p>
                      <a:r>
                        <a:rPr lang="en-US" sz="1400" dirty="0" smtClean="0"/>
                        <a:t>IN</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6</a:t>
                      </a:r>
                      <a:endParaRPr lang="en-US" sz="1400" dirty="0"/>
                    </a:p>
                  </a:txBody>
                  <a:tcPr/>
                </a:tc>
                <a:tc>
                  <a:txBody>
                    <a:bodyPr/>
                    <a:lstStyle/>
                    <a:p>
                      <a:r>
                        <a:rPr lang="en-US" sz="1400" dirty="0" smtClean="0"/>
                        <a:t>Bob</a:t>
                      </a:r>
                      <a:endParaRPr lang="en-US" sz="1400" dirty="0"/>
                    </a:p>
                  </a:txBody>
                  <a:tcPr/>
                </a:tc>
                <a:tc>
                  <a:txBody>
                    <a:bodyPr/>
                    <a:lstStyle/>
                    <a:p>
                      <a:r>
                        <a:rPr lang="en-US" sz="1400" dirty="0" smtClean="0"/>
                        <a:t>CN</a:t>
                      </a:r>
                      <a:endParaRPr lang="en-US" sz="1400" dirty="0"/>
                    </a:p>
                  </a:txBody>
                  <a:tcPr/>
                </a:tc>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1378299832"/>
              </p:ext>
            </p:extLst>
          </p:nvPr>
        </p:nvGraphicFramePr>
        <p:xfrm>
          <a:off x="5562600" y="5029200"/>
          <a:ext cx="3352801" cy="1854200"/>
        </p:xfrm>
        <a:graphic>
          <a:graphicData uri="http://schemas.openxmlformats.org/drawingml/2006/table">
            <a:tbl>
              <a:tblPr firstRow="1" bandCol="1">
                <a:tableStyleId>{21E4AEA4-8DFA-4A89-87EB-49C32662AFE0}</a:tableStyleId>
              </a:tblPr>
              <a:tblGrid>
                <a:gridCol w="1371601"/>
                <a:gridCol w="838200"/>
                <a:gridCol w="1143000"/>
              </a:tblGrid>
              <a:tr h="370840">
                <a:tc>
                  <a:txBody>
                    <a:bodyPr/>
                    <a:lstStyle/>
                    <a:p>
                      <a:pPr algn="ctr"/>
                      <a:r>
                        <a:rPr lang="en-US" sz="1400" dirty="0" smtClean="0"/>
                        <a:t>Country</a:t>
                      </a:r>
                      <a:endParaRPr lang="en-US" sz="1400" dirty="0"/>
                    </a:p>
                  </a:txBody>
                  <a:tcPr/>
                </a:tc>
                <a:tc>
                  <a:txBody>
                    <a:bodyPr/>
                    <a:lstStyle/>
                    <a:p>
                      <a:pPr algn="ctr"/>
                      <a:r>
                        <a:rPr lang="en-US" sz="1400" u="sng" dirty="0" err="1" smtClean="0"/>
                        <a:t>Cname</a:t>
                      </a:r>
                      <a:endParaRPr lang="en-US" sz="1400" u="sng" dirty="0"/>
                    </a:p>
                  </a:txBody>
                  <a:tcPr/>
                </a:tc>
                <a:tc>
                  <a:txBody>
                    <a:bodyPr/>
                    <a:lstStyle/>
                    <a:p>
                      <a:pPr algn="ctr"/>
                      <a:r>
                        <a:rPr lang="en-US" sz="1400" u="none" dirty="0" smtClean="0"/>
                        <a:t>Population</a:t>
                      </a:r>
                      <a:endParaRPr lang="en-US" sz="1400" u="none" dirty="0"/>
                    </a:p>
                  </a:txBody>
                  <a:tcPr/>
                </a:tc>
              </a:tr>
              <a:tr h="370840">
                <a:tc>
                  <a:txBody>
                    <a:bodyPr/>
                    <a:lstStyle/>
                    <a:p>
                      <a:endParaRPr lang="en-US" sz="1400" dirty="0"/>
                    </a:p>
                  </a:txBody>
                  <a:tcPr>
                    <a:solidFill>
                      <a:schemeClr val="bg1"/>
                    </a:solidFill>
                  </a:tcPr>
                </a:tc>
                <a:tc>
                  <a:txBody>
                    <a:bodyPr/>
                    <a:lstStyle/>
                    <a:p>
                      <a:r>
                        <a:rPr lang="en-US" sz="1400" dirty="0" smtClean="0"/>
                        <a:t>US</a:t>
                      </a:r>
                      <a:endParaRPr lang="en-US" sz="1400" dirty="0"/>
                    </a:p>
                  </a:txBody>
                  <a:tcPr/>
                </a:tc>
                <a:tc>
                  <a:txBody>
                    <a:bodyPr/>
                    <a:lstStyle/>
                    <a:p>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IN</a:t>
                      </a:r>
                      <a:endParaRPr lang="en-US" sz="1400" dirty="0"/>
                    </a:p>
                  </a:txBody>
                  <a:tcPr/>
                </a:tc>
                <a:tc>
                  <a:txBody>
                    <a:bodyPr/>
                    <a:lstStyle/>
                    <a:p>
                      <a:r>
                        <a:rPr lang="en-US" sz="1400" dirty="0" smtClean="0"/>
                        <a:t>1150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CN</a:t>
                      </a:r>
                      <a:endParaRPr lang="en-US" sz="1400" dirty="0"/>
                    </a:p>
                  </a:txBody>
                  <a:tcPr/>
                </a:tc>
                <a:tc>
                  <a:txBody>
                    <a:bodyPr/>
                    <a:lstStyle/>
                    <a:p>
                      <a:r>
                        <a:rPr lang="en-US" sz="1400" dirty="0" smtClean="0"/>
                        <a:t>1330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RU</a:t>
                      </a:r>
                      <a:endParaRPr lang="en-US" sz="1400" dirty="0"/>
                    </a:p>
                  </a:txBody>
                  <a:tcPr/>
                </a:tc>
                <a:tc>
                  <a:txBody>
                    <a:bodyPr/>
                    <a:lstStyle/>
                    <a:p>
                      <a:endParaRPr lang="en-US" sz="1400" dirty="0"/>
                    </a:p>
                  </a:txBody>
                  <a:tcPr/>
                </a:tc>
              </a:tr>
            </a:tbl>
          </a:graphicData>
        </a:graphic>
      </p:graphicFrame>
      <p:cxnSp>
        <p:nvCxnSpPr>
          <p:cNvPr id="15" name="Straight Arrow Connector 14"/>
          <p:cNvCxnSpPr/>
          <p:nvPr/>
        </p:nvCxnSpPr>
        <p:spPr bwMode="auto">
          <a:xfrm>
            <a:off x="4924044" y="5562600"/>
            <a:ext cx="1611938" cy="0"/>
          </a:xfrm>
          <a:prstGeom prst="straightConnector1">
            <a:avLst/>
          </a:prstGeom>
          <a:noFill/>
          <a:ln w="31750" cap="flat" cmpd="sng" algn="ctr">
            <a:solidFill>
              <a:srgbClr val="FF0000"/>
            </a:solidFill>
            <a:prstDash val="solid"/>
            <a:round/>
            <a:headEnd type="none" w="med" len="med"/>
            <a:tailEnd type="triangle" w="lg" len="lg"/>
          </a:ln>
          <a:effectLst/>
        </p:spPr>
      </p:cxnSp>
      <p:cxnSp>
        <p:nvCxnSpPr>
          <p:cNvPr id="16" name="Straight Arrow Connector 15"/>
          <p:cNvCxnSpPr/>
          <p:nvPr/>
        </p:nvCxnSpPr>
        <p:spPr bwMode="auto">
          <a:xfrm flipV="1">
            <a:off x="4969310" y="5791200"/>
            <a:ext cx="1566672" cy="152400"/>
          </a:xfrm>
          <a:prstGeom prst="straightConnector1">
            <a:avLst/>
          </a:prstGeom>
          <a:noFill/>
          <a:ln w="31750" cap="flat" cmpd="sng" algn="ctr">
            <a:solidFill>
              <a:srgbClr val="FF0000"/>
            </a:solidFill>
            <a:prstDash val="solid"/>
            <a:round/>
            <a:headEnd type="none" w="med" len="med"/>
            <a:tailEnd type="triangle" w="lg" len="lg"/>
          </a:ln>
          <a:effectLst/>
        </p:spPr>
      </p:cxnSp>
      <p:cxnSp>
        <p:nvCxnSpPr>
          <p:cNvPr id="17" name="Straight Arrow Connector 16"/>
          <p:cNvCxnSpPr/>
          <p:nvPr/>
        </p:nvCxnSpPr>
        <p:spPr bwMode="auto">
          <a:xfrm flipV="1">
            <a:off x="4969310" y="5943600"/>
            <a:ext cx="1606199" cy="685800"/>
          </a:xfrm>
          <a:prstGeom prst="straightConnector1">
            <a:avLst/>
          </a:prstGeom>
          <a:noFill/>
          <a:ln w="31750" cap="flat" cmpd="sng" algn="ctr">
            <a:solidFill>
              <a:srgbClr val="FF0000"/>
            </a:solidFill>
            <a:prstDash val="solid"/>
            <a:round/>
            <a:headEnd type="none" w="med" len="med"/>
            <a:tailEnd type="triangle" w="lg" len="lg"/>
          </a:ln>
          <a:effectLst/>
        </p:spPr>
      </p:cxnSp>
      <p:cxnSp>
        <p:nvCxnSpPr>
          <p:cNvPr id="18" name="Straight Arrow Connector 17"/>
          <p:cNvCxnSpPr/>
          <p:nvPr/>
        </p:nvCxnSpPr>
        <p:spPr bwMode="auto">
          <a:xfrm flipV="1">
            <a:off x="4924044" y="6286500"/>
            <a:ext cx="1651465" cy="796344"/>
          </a:xfrm>
          <a:prstGeom prst="straightConnector1">
            <a:avLst/>
          </a:prstGeom>
          <a:noFill/>
          <a:ln w="31750" cap="flat" cmpd="sng" algn="ctr">
            <a:solidFill>
              <a:srgbClr val="FF0000"/>
            </a:solidFill>
            <a:prstDash val="solid"/>
            <a:round/>
            <a:headEnd type="none" w="med" len="med"/>
            <a:tailEnd type="triangle" w="lg" len="lg"/>
          </a:ln>
          <a:effectLst/>
        </p:spPr>
      </p:cxnSp>
    </p:spTree>
    <p:extLst>
      <p:ext uri="{BB962C8B-B14F-4D97-AF65-F5344CB8AC3E}">
        <p14:creationId xmlns:p14="http://schemas.microsoft.com/office/powerpoint/2010/main" val="35089742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dirty="0" smtClean="0"/>
              <a:t>Foreign Key Constraint Implementing Born</a:t>
            </a:r>
          </a:p>
        </p:txBody>
      </p:sp>
      <p:sp>
        <p:nvSpPr>
          <p:cNvPr id="83971" name="Content Placeholder 2"/>
          <p:cNvSpPr>
            <a:spLocks noGrp="1"/>
          </p:cNvSpPr>
          <p:nvPr>
            <p:ph idx="1"/>
          </p:nvPr>
        </p:nvSpPr>
        <p:spPr/>
        <p:txBody>
          <a:bodyPr/>
          <a:lstStyle/>
          <a:p>
            <a:r>
              <a:rPr lang="en-US" dirty="0" smtClean="0"/>
              <a:t>Perhaps better (and frequently done in practice) use a different name for foreign keys</a:t>
            </a:r>
          </a:p>
          <a:p>
            <a:r>
              <a:rPr lang="en-US" dirty="0" smtClean="0"/>
              <a:t>Any value of </a:t>
            </a:r>
            <a:r>
              <a:rPr lang="en-US" dirty="0" err="1" smtClean="0"/>
              <a:t>CBirth</a:t>
            </a:r>
            <a:r>
              <a:rPr lang="en-US" dirty="0" smtClean="0"/>
              <a:t> in Employee must also appear in Country as a primary key in some row</a:t>
            </a:r>
          </a:p>
          <a:p>
            <a:r>
              <a:rPr lang="en-US" dirty="0" err="1" smtClean="0"/>
              <a:t>CBirth</a:t>
            </a:r>
            <a:r>
              <a:rPr lang="en-US" dirty="0" smtClean="0"/>
              <a:t> in Employee is a foreign key referencing Country</a:t>
            </a:r>
          </a:p>
          <a:p>
            <a:endParaRPr lang="en-US" dirty="0"/>
          </a:p>
          <a:p>
            <a:r>
              <a:rPr lang="en-US" dirty="0" smtClean="0"/>
              <a:t>We will not talk about such, possibly convenient, renaming</a:t>
            </a:r>
          </a:p>
        </p:txBody>
      </p:sp>
      <p:graphicFrame>
        <p:nvGraphicFramePr>
          <p:cNvPr id="8" name="Content Placeholder 3"/>
          <p:cNvGraphicFramePr>
            <a:graphicFrameLocks/>
          </p:cNvGraphicFramePr>
          <p:nvPr>
            <p:extLst>
              <p:ext uri="{D42A27DB-BD31-4B8C-83A1-F6EECF244321}">
                <p14:modId xmlns:p14="http://schemas.microsoft.com/office/powerpoint/2010/main" val="3132271595"/>
              </p:ext>
            </p:extLst>
          </p:nvPr>
        </p:nvGraphicFramePr>
        <p:xfrm>
          <a:off x="533400" y="5029200"/>
          <a:ext cx="4114800" cy="2225040"/>
        </p:xfrm>
        <a:graphic>
          <a:graphicData uri="http://schemas.openxmlformats.org/drawingml/2006/table">
            <a:tbl>
              <a:tblPr firstRow="1" bandCol="1">
                <a:tableStyleId>{21E4AEA4-8DFA-4A89-87EB-49C32662AFE0}</a:tableStyleId>
              </a:tblPr>
              <a:tblGrid>
                <a:gridCol w="1295400"/>
                <a:gridCol w="838200"/>
                <a:gridCol w="990600"/>
                <a:gridCol w="990600"/>
              </a:tblGrid>
              <a:tr h="370840">
                <a:tc>
                  <a:txBody>
                    <a:bodyPr/>
                    <a:lstStyle/>
                    <a:p>
                      <a:pPr algn="ctr"/>
                      <a:r>
                        <a:rPr lang="en-US" sz="1400" dirty="0" smtClean="0"/>
                        <a:t>Employee</a:t>
                      </a:r>
                      <a:endParaRPr lang="en-US" sz="1400" dirty="0"/>
                    </a:p>
                  </a:txBody>
                  <a:tcPr/>
                </a:tc>
                <a:tc>
                  <a:txBody>
                    <a:bodyPr/>
                    <a:lstStyle/>
                    <a:p>
                      <a:pPr algn="ctr"/>
                      <a:r>
                        <a:rPr lang="en-US" sz="1400" u="sng" dirty="0" smtClean="0"/>
                        <a:t>ID#</a:t>
                      </a:r>
                      <a:endParaRPr lang="en-US" sz="1400" u="sng" dirty="0"/>
                    </a:p>
                  </a:txBody>
                  <a:tcPr/>
                </a:tc>
                <a:tc>
                  <a:txBody>
                    <a:bodyPr/>
                    <a:lstStyle/>
                    <a:p>
                      <a:pPr algn="ctr"/>
                      <a:r>
                        <a:rPr lang="en-US" sz="1400" dirty="0" smtClean="0"/>
                        <a:t>Name</a:t>
                      </a:r>
                      <a:endParaRPr lang="en-US" sz="1400" dirty="0"/>
                    </a:p>
                  </a:txBody>
                  <a:tcPr/>
                </a:tc>
                <a:tc>
                  <a:txBody>
                    <a:bodyPr/>
                    <a:lstStyle/>
                    <a:p>
                      <a:pPr algn="ctr"/>
                      <a:r>
                        <a:rPr lang="en-US" sz="1400" dirty="0" err="1" smtClean="0"/>
                        <a:t>CBirth</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1</a:t>
                      </a:r>
                      <a:endParaRPr lang="en-US" sz="1400" dirty="0"/>
                    </a:p>
                  </a:txBody>
                  <a:tcPr/>
                </a:tc>
                <a:tc>
                  <a:txBody>
                    <a:bodyPr/>
                    <a:lstStyle/>
                    <a:p>
                      <a:r>
                        <a:rPr lang="en-US" sz="1400" dirty="0" smtClean="0"/>
                        <a:t>Alice</a:t>
                      </a:r>
                      <a:endParaRPr lang="en-US" sz="1400" dirty="0"/>
                    </a:p>
                  </a:txBody>
                  <a:tcPr/>
                </a:tc>
                <a:tc>
                  <a:txBody>
                    <a:bodyPr/>
                    <a:lstStyle/>
                    <a:p>
                      <a:r>
                        <a:rPr lang="en-US" sz="1400" dirty="0" smtClean="0"/>
                        <a:t>US</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Bob</a:t>
                      </a:r>
                      <a:endParaRPr lang="en-US" sz="1400" dirty="0"/>
                    </a:p>
                  </a:txBody>
                  <a:tcPr/>
                </a:tc>
                <a:tc>
                  <a:txBody>
                    <a:bodyPr/>
                    <a:lstStyle/>
                    <a:p>
                      <a:r>
                        <a:rPr lang="en-US" sz="1400" dirty="0" smtClean="0"/>
                        <a:t>IN</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4</a:t>
                      </a:r>
                      <a:endParaRPr lang="en-US" sz="1400" dirty="0"/>
                    </a:p>
                  </a:txBody>
                  <a:tcPr/>
                </a:tc>
                <a:tc>
                  <a:txBody>
                    <a:bodyPr/>
                    <a:lstStyle/>
                    <a:p>
                      <a:r>
                        <a:rPr lang="en-US" sz="1400" dirty="0" smtClean="0"/>
                        <a:t>Carol</a:t>
                      </a:r>
                      <a:endParaRPr lang="en-US" sz="1400" dirty="0"/>
                    </a:p>
                  </a:txBody>
                  <a:tcPr/>
                </a:tc>
                <a:tc>
                  <a:txBody>
                    <a:bodyPr/>
                    <a:lstStyle/>
                    <a:p>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5</a:t>
                      </a:r>
                      <a:endParaRPr lang="en-US" sz="1400" dirty="0"/>
                    </a:p>
                  </a:txBody>
                  <a:tcPr/>
                </a:tc>
                <a:tc>
                  <a:txBody>
                    <a:bodyPr/>
                    <a:lstStyle/>
                    <a:p>
                      <a:r>
                        <a:rPr lang="en-US" sz="1400" dirty="0" smtClean="0"/>
                        <a:t>David</a:t>
                      </a:r>
                      <a:endParaRPr lang="en-US" sz="1400" dirty="0"/>
                    </a:p>
                  </a:txBody>
                  <a:tcPr/>
                </a:tc>
                <a:tc>
                  <a:txBody>
                    <a:bodyPr/>
                    <a:lstStyle/>
                    <a:p>
                      <a:r>
                        <a:rPr lang="en-US" sz="1400" dirty="0" smtClean="0"/>
                        <a:t>IN</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6</a:t>
                      </a:r>
                      <a:endParaRPr lang="en-US" sz="1400" dirty="0"/>
                    </a:p>
                  </a:txBody>
                  <a:tcPr/>
                </a:tc>
                <a:tc>
                  <a:txBody>
                    <a:bodyPr/>
                    <a:lstStyle/>
                    <a:p>
                      <a:r>
                        <a:rPr lang="en-US" sz="1400" dirty="0" smtClean="0"/>
                        <a:t>Bob</a:t>
                      </a:r>
                      <a:endParaRPr lang="en-US" sz="1400" dirty="0"/>
                    </a:p>
                  </a:txBody>
                  <a:tcPr/>
                </a:tc>
                <a:tc>
                  <a:txBody>
                    <a:bodyPr/>
                    <a:lstStyle/>
                    <a:p>
                      <a:r>
                        <a:rPr lang="en-US" sz="1400" dirty="0" smtClean="0"/>
                        <a:t>CN</a:t>
                      </a:r>
                      <a:endParaRPr lang="en-US" sz="1400" dirty="0"/>
                    </a:p>
                  </a:txBody>
                  <a:tcPr/>
                </a:tc>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3378992720"/>
              </p:ext>
            </p:extLst>
          </p:nvPr>
        </p:nvGraphicFramePr>
        <p:xfrm>
          <a:off x="5562600" y="5029200"/>
          <a:ext cx="3352801" cy="1854200"/>
        </p:xfrm>
        <a:graphic>
          <a:graphicData uri="http://schemas.openxmlformats.org/drawingml/2006/table">
            <a:tbl>
              <a:tblPr firstRow="1" bandCol="1">
                <a:tableStyleId>{21E4AEA4-8DFA-4A89-87EB-49C32662AFE0}</a:tableStyleId>
              </a:tblPr>
              <a:tblGrid>
                <a:gridCol w="1371601"/>
                <a:gridCol w="838200"/>
                <a:gridCol w="1143000"/>
              </a:tblGrid>
              <a:tr h="370840">
                <a:tc>
                  <a:txBody>
                    <a:bodyPr/>
                    <a:lstStyle/>
                    <a:p>
                      <a:pPr algn="ctr"/>
                      <a:r>
                        <a:rPr lang="en-US" sz="1400" dirty="0" smtClean="0"/>
                        <a:t>Country</a:t>
                      </a:r>
                      <a:endParaRPr lang="en-US" sz="1400" dirty="0"/>
                    </a:p>
                  </a:txBody>
                  <a:tcPr/>
                </a:tc>
                <a:tc>
                  <a:txBody>
                    <a:bodyPr/>
                    <a:lstStyle/>
                    <a:p>
                      <a:pPr algn="ctr"/>
                      <a:r>
                        <a:rPr lang="en-US" sz="1400" u="sng" dirty="0" err="1" smtClean="0"/>
                        <a:t>Cname</a:t>
                      </a:r>
                      <a:endParaRPr lang="en-US" sz="1400" u="sng" dirty="0"/>
                    </a:p>
                  </a:txBody>
                  <a:tcPr/>
                </a:tc>
                <a:tc>
                  <a:txBody>
                    <a:bodyPr/>
                    <a:lstStyle/>
                    <a:p>
                      <a:pPr algn="ctr"/>
                      <a:r>
                        <a:rPr lang="en-US" sz="1400" u="none" dirty="0" smtClean="0"/>
                        <a:t>Population</a:t>
                      </a:r>
                      <a:endParaRPr lang="en-US" sz="1400" u="none" dirty="0"/>
                    </a:p>
                  </a:txBody>
                  <a:tcPr/>
                </a:tc>
              </a:tr>
              <a:tr h="370840">
                <a:tc>
                  <a:txBody>
                    <a:bodyPr/>
                    <a:lstStyle/>
                    <a:p>
                      <a:endParaRPr lang="en-US" sz="1400" dirty="0"/>
                    </a:p>
                  </a:txBody>
                  <a:tcPr>
                    <a:solidFill>
                      <a:schemeClr val="bg1"/>
                    </a:solidFill>
                  </a:tcPr>
                </a:tc>
                <a:tc>
                  <a:txBody>
                    <a:bodyPr/>
                    <a:lstStyle/>
                    <a:p>
                      <a:r>
                        <a:rPr lang="en-US" sz="1400" dirty="0" smtClean="0"/>
                        <a:t>US</a:t>
                      </a:r>
                      <a:endParaRPr lang="en-US" sz="1400" dirty="0"/>
                    </a:p>
                  </a:txBody>
                  <a:tcPr/>
                </a:tc>
                <a:tc>
                  <a:txBody>
                    <a:bodyPr/>
                    <a:lstStyle/>
                    <a:p>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IN</a:t>
                      </a:r>
                      <a:endParaRPr lang="en-US" sz="1400" dirty="0"/>
                    </a:p>
                  </a:txBody>
                  <a:tcPr/>
                </a:tc>
                <a:tc>
                  <a:txBody>
                    <a:bodyPr/>
                    <a:lstStyle/>
                    <a:p>
                      <a:r>
                        <a:rPr lang="en-US" sz="1400" dirty="0" smtClean="0"/>
                        <a:t>1150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CN</a:t>
                      </a:r>
                      <a:endParaRPr lang="en-US" sz="1400" dirty="0"/>
                    </a:p>
                  </a:txBody>
                  <a:tcPr/>
                </a:tc>
                <a:tc>
                  <a:txBody>
                    <a:bodyPr/>
                    <a:lstStyle/>
                    <a:p>
                      <a:r>
                        <a:rPr lang="en-US" sz="1400" dirty="0" smtClean="0"/>
                        <a:t>1330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RU</a:t>
                      </a:r>
                      <a:endParaRPr lang="en-US" sz="1400" dirty="0"/>
                    </a:p>
                  </a:txBody>
                  <a:tcPr/>
                </a:tc>
                <a:tc>
                  <a:txBody>
                    <a:bodyPr/>
                    <a:lstStyle/>
                    <a:p>
                      <a:endParaRPr lang="en-US" sz="1400" dirty="0"/>
                    </a:p>
                  </a:txBody>
                  <a:tcPr/>
                </a:tc>
              </a:tr>
            </a:tbl>
          </a:graphicData>
        </a:graphic>
      </p:graphicFrame>
      <p:cxnSp>
        <p:nvCxnSpPr>
          <p:cNvPr id="15" name="Straight Arrow Connector 14"/>
          <p:cNvCxnSpPr/>
          <p:nvPr/>
        </p:nvCxnSpPr>
        <p:spPr bwMode="auto">
          <a:xfrm>
            <a:off x="4924044" y="5562600"/>
            <a:ext cx="1611938" cy="0"/>
          </a:xfrm>
          <a:prstGeom prst="straightConnector1">
            <a:avLst/>
          </a:prstGeom>
          <a:noFill/>
          <a:ln w="31750" cap="flat" cmpd="sng" algn="ctr">
            <a:solidFill>
              <a:srgbClr val="FF0000"/>
            </a:solidFill>
            <a:prstDash val="solid"/>
            <a:round/>
            <a:headEnd type="none" w="med" len="med"/>
            <a:tailEnd type="triangle" w="lg" len="lg"/>
          </a:ln>
          <a:effectLst/>
        </p:spPr>
      </p:cxnSp>
      <p:cxnSp>
        <p:nvCxnSpPr>
          <p:cNvPr id="16" name="Straight Arrow Connector 15"/>
          <p:cNvCxnSpPr/>
          <p:nvPr/>
        </p:nvCxnSpPr>
        <p:spPr bwMode="auto">
          <a:xfrm flipV="1">
            <a:off x="4969310" y="5791200"/>
            <a:ext cx="1566672" cy="152400"/>
          </a:xfrm>
          <a:prstGeom prst="straightConnector1">
            <a:avLst/>
          </a:prstGeom>
          <a:noFill/>
          <a:ln w="31750" cap="flat" cmpd="sng" algn="ctr">
            <a:solidFill>
              <a:srgbClr val="FF0000"/>
            </a:solidFill>
            <a:prstDash val="solid"/>
            <a:round/>
            <a:headEnd type="none" w="med" len="med"/>
            <a:tailEnd type="triangle" w="lg" len="lg"/>
          </a:ln>
          <a:effectLst/>
        </p:spPr>
      </p:cxnSp>
      <p:cxnSp>
        <p:nvCxnSpPr>
          <p:cNvPr id="17" name="Straight Arrow Connector 16"/>
          <p:cNvCxnSpPr/>
          <p:nvPr/>
        </p:nvCxnSpPr>
        <p:spPr bwMode="auto">
          <a:xfrm flipV="1">
            <a:off x="4969310" y="5943600"/>
            <a:ext cx="1606199" cy="685800"/>
          </a:xfrm>
          <a:prstGeom prst="straightConnector1">
            <a:avLst/>
          </a:prstGeom>
          <a:noFill/>
          <a:ln w="31750" cap="flat" cmpd="sng" algn="ctr">
            <a:solidFill>
              <a:srgbClr val="FF0000"/>
            </a:solidFill>
            <a:prstDash val="solid"/>
            <a:round/>
            <a:headEnd type="none" w="med" len="med"/>
            <a:tailEnd type="triangle" w="lg" len="lg"/>
          </a:ln>
          <a:effectLst/>
        </p:spPr>
      </p:cxnSp>
      <p:cxnSp>
        <p:nvCxnSpPr>
          <p:cNvPr id="18" name="Straight Arrow Connector 17"/>
          <p:cNvCxnSpPr/>
          <p:nvPr/>
        </p:nvCxnSpPr>
        <p:spPr bwMode="auto">
          <a:xfrm flipV="1">
            <a:off x="4924044" y="6286500"/>
            <a:ext cx="1651465" cy="796344"/>
          </a:xfrm>
          <a:prstGeom prst="straightConnector1">
            <a:avLst/>
          </a:prstGeom>
          <a:noFill/>
          <a:ln w="31750" cap="flat" cmpd="sng" algn="ctr">
            <a:solidFill>
              <a:srgbClr val="FF0000"/>
            </a:solidFill>
            <a:prstDash val="solid"/>
            <a:round/>
            <a:headEnd type="none" w="med" len="med"/>
            <a:tailEnd type="triangle" w="lg" len="lg"/>
          </a:ln>
          <a:effectLst/>
        </p:spPr>
      </p:cxnSp>
    </p:spTree>
    <p:extLst>
      <p:ext uri="{BB962C8B-B14F-4D97-AF65-F5344CB8AC3E}">
        <p14:creationId xmlns:p14="http://schemas.microsoft.com/office/powerpoint/2010/main" val="27957151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dirty="0" smtClean="0"/>
              <a:t>Likes</a:t>
            </a:r>
          </a:p>
        </p:txBody>
      </p:sp>
      <p:sp>
        <p:nvSpPr>
          <p:cNvPr id="68611" name="Content Placeholder 2"/>
          <p:cNvSpPr>
            <a:spLocks noGrp="1"/>
          </p:cNvSpPr>
          <p:nvPr>
            <p:ph idx="1"/>
          </p:nvPr>
        </p:nvSpPr>
        <p:spPr/>
        <p:txBody>
          <a:bodyPr/>
          <a:lstStyle/>
          <a:p>
            <a:r>
              <a:rPr lang="en-US" dirty="0" smtClean="0"/>
              <a:t>Likes needs to specify which employees like which animals</a:t>
            </a:r>
          </a:p>
          <a:p>
            <a:r>
              <a:rPr lang="en-US" dirty="0" smtClean="0"/>
              <a:t>We can list what is the current state:</a:t>
            </a:r>
          </a:p>
          <a:p>
            <a:pPr lvl="1"/>
            <a:r>
              <a:rPr lang="en-US" dirty="0" smtClean="0"/>
              <a:t>Employee identified by 1 likes animal identified by Horse</a:t>
            </a:r>
          </a:p>
          <a:p>
            <a:pPr lvl="1"/>
            <a:r>
              <a:rPr lang="en-US" dirty="0"/>
              <a:t>Employee identified by 1 </a:t>
            </a:r>
            <a:r>
              <a:rPr lang="en-US" dirty="0" smtClean="0"/>
              <a:t>likes </a:t>
            </a:r>
            <a:r>
              <a:rPr lang="en-US" dirty="0"/>
              <a:t>animal identified by Cat</a:t>
            </a:r>
            <a:endParaRPr lang="en-US" dirty="0" smtClean="0"/>
          </a:p>
          <a:p>
            <a:pPr lvl="1"/>
            <a:r>
              <a:rPr lang="en-US" dirty="0"/>
              <a:t>Employee identified by 2 </a:t>
            </a:r>
            <a:r>
              <a:rPr lang="en-US" dirty="0" smtClean="0"/>
              <a:t>likes </a:t>
            </a:r>
            <a:r>
              <a:rPr lang="en-US" dirty="0"/>
              <a:t>animal identified by Cat</a:t>
            </a:r>
            <a:endParaRPr lang="en-US" dirty="0" smtClean="0"/>
          </a:p>
          <a:p>
            <a:pPr lvl="1"/>
            <a:r>
              <a:rPr lang="en-US" dirty="0"/>
              <a:t>Employee identified by 6 </a:t>
            </a:r>
            <a:r>
              <a:rPr lang="en-US" dirty="0" smtClean="0"/>
              <a:t>likes </a:t>
            </a:r>
            <a:r>
              <a:rPr lang="en-US" dirty="0"/>
              <a:t>animal identified by Yak</a:t>
            </a: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buFont typeface="Symbol" pitchFamily="18" charset="2"/>
              <a:buNone/>
            </a:pPr>
            <a:endParaRPr lang="en-US" dirty="0" smtClean="0"/>
          </a:p>
        </p:txBody>
      </p:sp>
    </p:spTree>
    <p:extLst>
      <p:ext uri="{BB962C8B-B14F-4D97-AF65-F5344CB8AC3E}">
        <p14:creationId xmlns:p14="http://schemas.microsoft.com/office/powerpoint/2010/main" val="2222706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mtClean="0"/>
              <a:t>Sets</a:t>
            </a:r>
          </a:p>
        </p:txBody>
      </p:sp>
      <p:sp>
        <p:nvSpPr>
          <p:cNvPr id="44035" name="Rectangle 3"/>
          <p:cNvSpPr>
            <a:spLocks noGrp="1" noChangeArrowheads="1"/>
          </p:cNvSpPr>
          <p:nvPr>
            <p:ph type="body" idx="1"/>
          </p:nvPr>
        </p:nvSpPr>
        <p:spPr/>
        <p:txBody>
          <a:bodyPr/>
          <a:lstStyle/>
          <a:p>
            <a:r>
              <a:rPr lang="en-US" dirty="0" smtClean="0">
                <a:sym typeface="Symbol" pitchFamily="18" charset="2"/>
              </a:rPr>
              <a:t>Two sets </a:t>
            </a:r>
            <a:r>
              <a:rPr lang="en-US" i="1" dirty="0" smtClean="0">
                <a:sym typeface="Symbol" pitchFamily="18" charset="2"/>
              </a:rPr>
              <a:t>A</a:t>
            </a:r>
            <a:r>
              <a:rPr lang="en-US" dirty="0" smtClean="0">
                <a:sym typeface="Symbol" pitchFamily="18" charset="2"/>
              </a:rPr>
              <a:t> and </a:t>
            </a:r>
            <a:r>
              <a:rPr lang="en-US" i="1" dirty="0" smtClean="0">
                <a:sym typeface="Symbol" pitchFamily="18" charset="2"/>
              </a:rPr>
              <a:t>B</a:t>
            </a:r>
            <a:r>
              <a:rPr lang="en-US" dirty="0" smtClean="0">
                <a:sym typeface="Symbol" pitchFamily="18" charset="2"/>
              </a:rPr>
              <a:t> are equal </a:t>
            </a:r>
            <a:r>
              <a:rPr lang="en-US" dirty="0" err="1" smtClean="0">
                <a:sym typeface="Symbol" pitchFamily="18" charset="2"/>
              </a:rPr>
              <a:t>iff</a:t>
            </a:r>
            <a:r>
              <a:rPr lang="en-US" dirty="0" smtClean="0">
                <a:sym typeface="Symbol" pitchFamily="18" charset="2"/>
              </a:rPr>
              <a:t> (if and only if) they have the same elements</a:t>
            </a:r>
          </a:p>
          <a:p>
            <a:r>
              <a:rPr lang="en-US" dirty="0" smtClean="0">
                <a:sym typeface="Symbol" pitchFamily="18" charset="2"/>
              </a:rPr>
              <a:t>In other words, for every </a:t>
            </a:r>
            <a:r>
              <a:rPr lang="en-US" i="1" dirty="0" smtClean="0">
                <a:sym typeface="Symbol" pitchFamily="18" charset="2"/>
              </a:rPr>
              <a:t>x</a:t>
            </a:r>
            <a:r>
              <a:rPr lang="en-US" dirty="0" smtClean="0">
                <a:sym typeface="Symbol" pitchFamily="18" charset="2"/>
              </a:rPr>
              <a:t>: </a:t>
            </a:r>
            <a:r>
              <a:rPr lang="en-US" i="1" dirty="0" smtClean="0">
                <a:sym typeface="Symbol" pitchFamily="18" charset="2"/>
              </a:rPr>
              <a:t>x</a:t>
            </a:r>
            <a:r>
              <a:rPr lang="en-US" dirty="0" smtClean="0">
                <a:sym typeface="Symbol" pitchFamily="18" charset="2"/>
              </a:rPr>
              <a:t> is an element of </a:t>
            </a:r>
            <a:r>
              <a:rPr lang="en-US" i="1" dirty="0" smtClean="0">
                <a:sym typeface="Symbol" pitchFamily="18" charset="2"/>
              </a:rPr>
              <a:t>A</a:t>
            </a:r>
            <a:r>
              <a:rPr lang="en-US" dirty="0" smtClean="0">
                <a:sym typeface="Symbol" pitchFamily="18" charset="2"/>
              </a:rPr>
              <a:t> </a:t>
            </a:r>
            <a:r>
              <a:rPr lang="en-US" dirty="0" err="1" smtClean="0">
                <a:sym typeface="Symbol" pitchFamily="18" charset="2"/>
              </a:rPr>
              <a:t>iff</a:t>
            </a:r>
            <a:r>
              <a:rPr lang="en-US" dirty="0" smtClean="0">
                <a:sym typeface="Symbol" pitchFamily="18" charset="2"/>
              </a:rPr>
              <a:t> (if and only if) </a:t>
            </a:r>
            <a:r>
              <a:rPr lang="en-US" i="1" dirty="0" smtClean="0">
                <a:sym typeface="Symbol" pitchFamily="18" charset="2"/>
              </a:rPr>
              <a:t>x</a:t>
            </a:r>
            <a:r>
              <a:rPr lang="en-US" dirty="0" smtClean="0">
                <a:sym typeface="Symbol" pitchFamily="18" charset="2"/>
              </a:rPr>
              <a:t> is an element of </a:t>
            </a:r>
            <a:r>
              <a:rPr lang="en-US" i="1" dirty="0" smtClean="0">
                <a:sym typeface="Symbol" pitchFamily="18" charset="2"/>
              </a:rPr>
              <a:t>B</a:t>
            </a:r>
          </a:p>
          <a:p>
            <a:r>
              <a:rPr lang="en-US" dirty="0" smtClean="0">
                <a:sym typeface="Symbol" pitchFamily="18" charset="2"/>
              </a:rPr>
              <a:t>In still different way: </a:t>
            </a:r>
            <a:r>
              <a:rPr lang="en-US" i="1" dirty="0" smtClean="0">
                <a:sym typeface="Symbol" pitchFamily="18" charset="2"/>
              </a:rPr>
              <a:t>A</a:t>
            </a:r>
            <a:r>
              <a:rPr lang="en-US" dirty="0" smtClean="0">
                <a:sym typeface="Symbol" pitchFamily="18" charset="2"/>
              </a:rPr>
              <a:t> and </a:t>
            </a:r>
            <a:r>
              <a:rPr lang="en-US" i="1" dirty="0" smtClean="0">
                <a:sym typeface="Symbol" pitchFamily="18" charset="2"/>
              </a:rPr>
              <a:t>B</a:t>
            </a:r>
            <a:r>
              <a:rPr lang="en-US" dirty="0" smtClean="0">
                <a:sym typeface="Symbol" pitchFamily="18" charset="2"/>
              </a:rPr>
              <a:t> are equal </a:t>
            </a:r>
            <a:r>
              <a:rPr lang="en-US" dirty="0" err="1" smtClean="0">
                <a:sym typeface="Symbol" pitchFamily="18" charset="2"/>
              </a:rPr>
              <a:t>iff</a:t>
            </a:r>
            <a:r>
              <a:rPr lang="en-US" dirty="0" smtClean="0">
                <a:sym typeface="Symbol" pitchFamily="18" charset="2"/>
              </a:rPr>
              <a:t> for every possible </a:t>
            </a:r>
            <a:r>
              <a:rPr lang="en-US" i="1" dirty="0" smtClean="0">
                <a:sym typeface="Symbol" pitchFamily="18" charset="2"/>
              </a:rPr>
              <a:t>x</a:t>
            </a:r>
            <a:r>
              <a:rPr lang="en-US" dirty="0" smtClean="0">
                <a:sym typeface="Symbol" pitchFamily="18" charset="2"/>
              </a:rPr>
              <a:t>, the questions “is </a:t>
            </a:r>
            <a:r>
              <a:rPr lang="en-US" i="1" dirty="0" smtClean="0">
                <a:sym typeface="Symbol" pitchFamily="18" charset="2"/>
              </a:rPr>
              <a:t>x</a:t>
            </a:r>
            <a:r>
              <a:rPr lang="en-US" dirty="0" smtClean="0">
                <a:sym typeface="Symbol" pitchFamily="18" charset="2"/>
              </a:rPr>
              <a:t> in </a:t>
            </a:r>
            <a:r>
              <a:rPr lang="en-US" i="1" dirty="0" smtClean="0">
                <a:sym typeface="Symbol" pitchFamily="18" charset="2"/>
              </a:rPr>
              <a:t>A” and </a:t>
            </a:r>
            <a:r>
              <a:rPr lang="en-US" dirty="0" smtClean="0">
                <a:sym typeface="Symbol" pitchFamily="18" charset="2"/>
              </a:rPr>
              <a:t>“is </a:t>
            </a:r>
            <a:r>
              <a:rPr lang="en-US" i="1" dirty="0" smtClean="0">
                <a:sym typeface="Symbol" pitchFamily="18" charset="2"/>
              </a:rPr>
              <a:t>x</a:t>
            </a:r>
            <a:r>
              <a:rPr lang="en-US" dirty="0" smtClean="0">
                <a:sym typeface="Symbol" pitchFamily="18" charset="2"/>
              </a:rPr>
              <a:t> in </a:t>
            </a:r>
            <a:r>
              <a:rPr lang="en-US" i="1" dirty="0" smtClean="0">
                <a:sym typeface="Symbol" pitchFamily="18" charset="2"/>
              </a:rPr>
              <a:t>B” </a:t>
            </a:r>
            <a:r>
              <a:rPr lang="en-US" dirty="0" smtClean="0">
                <a:sym typeface="Symbol" pitchFamily="18" charset="2"/>
              </a:rPr>
              <a:t>give the same answer</a:t>
            </a:r>
          </a:p>
          <a:p>
            <a:pPr lvl="1"/>
            <a:r>
              <a:rPr lang="en-US" dirty="0" smtClean="0">
                <a:sym typeface="Symbol" pitchFamily="18" charset="2"/>
              </a:rPr>
              <a:t>Note there is no discussion or even a way of saying how many times </a:t>
            </a:r>
            <a:r>
              <a:rPr lang="en-US" i="1" dirty="0" smtClean="0">
                <a:sym typeface="Symbol" pitchFamily="18" charset="2"/>
              </a:rPr>
              <a:t>x</a:t>
            </a:r>
            <a:r>
              <a:rPr lang="en-US" dirty="0" smtClean="0">
                <a:sym typeface="Symbol" pitchFamily="18" charset="2"/>
              </a:rPr>
              <a:t> appears in a set, really either none or at least once</a:t>
            </a:r>
          </a:p>
          <a:p>
            <a:r>
              <a:rPr lang="en-US" dirty="0" smtClean="0">
                <a:sym typeface="Symbol" pitchFamily="18" charset="2"/>
              </a:rPr>
              <a:t>“More mathematically,”</a:t>
            </a:r>
          </a:p>
          <a:p>
            <a:pPr>
              <a:buNone/>
            </a:pPr>
            <a:r>
              <a:rPr lang="en-US" dirty="0" smtClean="0">
                <a:sym typeface="Symbol" pitchFamily="18" charset="2"/>
              </a:rPr>
              <a:t>	</a:t>
            </a:r>
            <a:r>
              <a:rPr lang="en-US" i="1" dirty="0">
                <a:sym typeface="Symbol" pitchFamily="18" charset="2"/>
              </a:rPr>
              <a:t>A </a:t>
            </a:r>
            <a:r>
              <a:rPr lang="en-US" dirty="0">
                <a:sym typeface="Symbol" pitchFamily="18" charset="2"/>
              </a:rPr>
              <a:t> = </a:t>
            </a:r>
            <a:r>
              <a:rPr lang="en-US" i="1" dirty="0" smtClean="0">
                <a:sym typeface="Symbol" pitchFamily="18" charset="2"/>
              </a:rPr>
              <a:t>B   </a:t>
            </a:r>
            <a:r>
              <a:rPr lang="en-US" dirty="0" smtClean="0">
                <a:sym typeface="Symbol" pitchFamily="18" charset="2"/>
              </a:rPr>
              <a:t>means</a:t>
            </a:r>
            <a:r>
              <a:rPr lang="en-US" i="1" dirty="0" smtClean="0">
                <a:sym typeface="Symbol" pitchFamily="18" charset="2"/>
              </a:rPr>
              <a:t>     </a:t>
            </a:r>
            <a:r>
              <a:rPr lang="en-US" dirty="0" smtClean="0">
                <a:sym typeface="Symbol" pitchFamily="18" charset="2"/>
              </a:rPr>
              <a:t> </a:t>
            </a:r>
            <a:r>
              <a:rPr lang="en-US" i="1" dirty="0" smtClean="0">
                <a:sym typeface="Symbol" pitchFamily="18" charset="2"/>
              </a:rPr>
              <a:t>x </a:t>
            </a:r>
            <a:r>
              <a:rPr lang="en-US" dirty="0" smtClean="0">
                <a:sym typeface="Symbol" pitchFamily="18" charset="2"/>
              </a:rPr>
              <a:t>{ </a:t>
            </a:r>
            <a:r>
              <a:rPr lang="en-US" i="1" dirty="0" smtClean="0">
                <a:sym typeface="Symbol" pitchFamily="18" charset="2"/>
              </a:rPr>
              <a:t>x</a:t>
            </a:r>
            <a:r>
              <a:rPr lang="en-US" dirty="0" smtClean="0">
                <a:sym typeface="Symbol" pitchFamily="18" charset="2"/>
              </a:rPr>
              <a:t>  </a:t>
            </a:r>
            <a:r>
              <a:rPr lang="en-US" i="1" dirty="0" smtClean="0">
                <a:sym typeface="Symbol" pitchFamily="18" charset="2"/>
              </a:rPr>
              <a:t>A </a:t>
            </a:r>
            <a:r>
              <a:rPr lang="en-US" dirty="0" smtClean="0">
                <a:sym typeface="Symbol"/>
              </a:rPr>
              <a:t></a:t>
            </a:r>
            <a:r>
              <a:rPr lang="en-US" dirty="0" smtClean="0">
                <a:sym typeface="Symbol" pitchFamily="18" charset="2"/>
              </a:rPr>
              <a:t> </a:t>
            </a:r>
            <a:r>
              <a:rPr lang="en-US" i="1" dirty="0" smtClean="0">
                <a:sym typeface="Symbol" pitchFamily="18" charset="2"/>
              </a:rPr>
              <a:t>x </a:t>
            </a:r>
            <a:r>
              <a:rPr lang="en-US" dirty="0" smtClean="0">
                <a:sym typeface="Symbol" pitchFamily="18" charset="2"/>
              </a:rPr>
              <a:t> </a:t>
            </a:r>
            <a:r>
              <a:rPr lang="en-US" i="1" dirty="0" smtClean="0">
                <a:sym typeface="Symbol" pitchFamily="18" charset="2"/>
              </a:rPr>
              <a:t>B</a:t>
            </a:r>
            <a:r>
              <a:rPr lang="en-US" dirty="0" smtClean="0">
                <a:sym typeface="Symbol" pitchFamily="18" charset="2"/>
              </a:rPr>
              <a:t> } </a:t>
            </a:r>
          </a:p>
          <a:p>
            <a:r>
              <a:rPr lang="en-US" dirty="0" smtClean="0">
                <a:sym typeface="Symbol" pitchFamily="18" charset="2"/>
              </a:rPr>
              <a:t>Therefore, as sets: {2, 5, 3, 7} = {2, 7, 5, 3, 5, 3, 3}</a:t>
            </a:r>
          </a:p>
          <a:p>
            <a:r>
              <a:rPr lang="en-US" dirty="0" smtClean="0">
                <a:sym typeface="Symbol" pitchFamily="18" charset="2"/>
              </a:rPr>
              <a:t>This reiterates what we have said previously</a:t>
            </a:r>
          </a:p>
          <a:p>
            <a:endParaRPr lang="en-US" dirty="0" smtClean="0">
              <a:sym typeface="Symbol" pitchFamily="18" charset="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dirty="0" smtClean="0"/>
              <a:t>Likes</a:t>
            </a:r>
          </a:p>
        </p:txBody>
      </p:sp>
      <p:sp>
        <p:nvSpPr>
          <p:cNvPr id="64515" name="Content Placeholder 2"/>
          <p:cNvSpPr>
            <a:spLocks noGrp="1"/>
          </p:cNvSpPr>
          <p:nvPr>
            <p:ph idx="1"/>
          </p:nvPr>
        </p:nvSpPr>
        <p:spPr/>
        <p:txBody>
          <a:bodyPr/>
          <a:lstStyle/>
          <a:p>
            <a:r>
              <a:rPr lang="en-US" dirty="0" smtClean="0"/>
              <a:t>We can describe Likes by drawing lines between the two tables</a:t>
            </a:r>
          </a:p>
          <a:p>
            <a:r>
              <a:rPr lang="en-US" dirty="0" smtClean="0"/>
              <a:t>We need to “store” this set of red lines</a:t>
            </a:r>
          </a:p>
          <a:p>
            <a:r>
              <a:rPr lang="en-US" b="1" i="1" dirty="0" smtClean="0">
                <a:solidFill>
                  <a:srgbClr val="FF0000"/>
                </a:solidFill>
              </a:rPr>
              <a:t>Likes is a many-to-many </a:t>
            </a:r>
            <a:r>
              <a:rPr lang="en-US" b="1" i="1" dirty="0" smtClean="0">
                <a:solidFill>
                  <a:srgbClr val="FF0000"/>
                </a:solidFill>
              </a:rPr>
              <a:t>relationship</a:t>
            </a:r>
          </a:p>
          <a:p>
            <a:pPr lvl="1"/>
            <a:r>
              <a:rPr lang="en-US" b="1" i="1" dirty="0" smtClean="0">
                <a:solidFill>
                  <a:srgbClr val="FF0000"/>
                </a:solidFill>
              </a:rPr>
              <a:t>It is not a many-to-one relationship and therefore it is not a partial function</a:t>
            </a:r>
            <a:endParaRPr lang="en-US" b="1" i="1" dirty="0" smtClean="0">
              <a:solidFill>
                <a:srgbClr val="FF0000"/>
              </a:solidFill>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Font typeface="Monotype Sorts" pitchFamily="2" charset="2"/>
              <a:buNone/>
            </a:pPr>
            <a:r>
              <a:rPr lang="en-US" dirty="0" smtClean="0"/>
              <a:t>	</a:t>
            </a:r>
          </a:p>
        </p:txBody>
      </p:sp>
      <p:graphicFrame>
        <p:nvGraphicFramePr>
          <p:cNvPr id="7" name="Content Placeholder 3"/>
          <p:cNvGraphicFramePr>
            <a:graphicFrameLocks/>
          </p:cNvGraphicFramePr>
          <p:nvPr>
            <p:extLst>
              <p:ext uri="{D42A27DB-BD31-4B8C-83A1-F6EECF244321}">
                <p14:modId xmlns:p14="http://schemas.microsoft.com/office/powerpoint/2010/main" val="4005396383"/>
              </p:ext>
            </p:extLst>
          </p:nvPr>
        </p:nvGraphicFramePr>
        <p:xfrm>
          <a:off x="5257800" y="4408512"/>
          <a:ext cx="4229100" cy="2225040"/>
        </p:xfrm>
        <a:graphic>
          <a:graphicData uri="http://schemas.openxmlformats.org/drawingml/2006/table">
            <a:tbl>
              <a:tblPr firstRow="1" bandCol="1">
                <a:tableStyleId>{21E4AEA4-8DFA-4A89-87EB-49C32662AFE0}</a:tableStyleId>
              </a:tblPr>
              <a:tblGrid>
                <a:gridCol w="1409700"/>
                <a:gridCol w="1409700"/>
                <a:gridCol w="1409700"/>
              </a:tblGrid>
              <a:tr h="370840">
                <a:tc>
                  <a:txBody>
                    <a:bodyPr/>
                    <a:lstStyle/>
                    <a:p>
                      <a:pPr algn="ctr"/>
                      <a:r>
                        <a:rPr lang="en-US" sz="1400" dirty="0" smtClean="0"/>
                        <a:t>Animal</a:t>
                      </a:r>
                      <a:endParaRPr lang="en-US" sz="1400" dirty="0"/>
                    </a:p>
                  </a:txBody>
                  <a:tcPr/>
                </a:tc>
                <a:tc>
                  <a:txBody>
                    <a:bodyPr/>
                    <a:lstStyle/>
                    <a:p>
                      <a:pPr algn="ctr"/>
                      <a:r>
                        <a:rPr lang="en-US" sz="1400" u="sng" dirty="0" smtClean="0"/>
                        <a:t>Species</a:t>
                      </a:r>
                      <a:endParaRPr lang="en-US" sz="1400" u="sng" dirty="0"/>
                    </a:p>
                  </a:txBody>
                  <a:tcPr/>
                </a:tc>
                <a:tc>
                  <a:txBody>
                    <a:bodyPr/>
                    <a:lstStyle/>
                    <a:p>
                      <a:pPr algn="ctr"/>
                      <a:r>
                        <a:rPr lang="en-US" sz="1400" dirty="0" smtClean="0"/>
                        <a:t>Discovered</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Horse</a:t>
                      </a:r>
                      <a:endParaRPr lang="en-US" sz="1400" dirty="0"/>
                    </a:p>
                  </a:txBody>
                  <a:tcPr/>
                </a:tc>
                <a:tc>
                  <a:txBody>
                    <a:bodyPr/>
                    <a:lstStyle/>
                    <a:p>
                      <a:r>
                        <a:rPr lang="en-US" sz="1400" dirty="0" smtClean="0"/>
                        <a:t>Asia</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Wolf</a:t>
                      </a:r>
                      <a:endParaRPr lang="en-US" sz="1400" dirty="0"/>
                    </a:p>
                  </a:txBody>
                  <a:tcPr/>
                </a:tc>
                <a:tc>
                  <a:txBody>
                    <a:bodyPr/>
                    <a:lstStyle/>
                    <a:p>
                      <a:r>
                        <a:rPr lang="en-US" sz="1400" dirty="0" smtClean="0"/>
                        <a:t>Asia</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Cat</a:t>
                      </a:r>
                      <a:endParaRPr lang="en-US" sz="1400" dirty="0"/>
                    </a:p>
                  </a:txBody>
                  <a:tcPr/>
                </a:tc>
                <a:tc>
                  <a:txBody>
                    <a:bodyPr/>
                    <a:lstStyle/>
                    <a:p>
                      <a:r>
                        <a:rPr lang="en-US" sz="1400" dirty="0" smtClean="0"/>
                        <a:t>Africa</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Yak</a:t>
                      </a:r>
                      <a:endParaRPr lang="en-US" sz="1400" dirty="0"/>
                    </a:p>
                  </a:txBody>
                  <a:tcPr/>
                </a:tc>
                <a:tc>
                  <a:txBody>
                    <a:bodyPr/>
                    <a:lstStyle/>
                    <a:p>
                      <a:r>
                        <a:rPr lang="en-US" sz="1400" dirty="0" smtClean="0"/>
                        <a:t>Asia</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Zebra</a:t>
                      </a:r>
                      <a:endParaRPr lang="en-US" sz="1400" dirty="0"/>
                    </a:p>
                  </a:txBody>
                  <a:tcPr/>
                </a:tc>
                <a:tc>
                  <a:txBody>
                    <a:bodyPr/>
                    <a:lstStyle/>
                    <a:p>
                      <a:r>
                        <a:rPr lang="en-US" sz="1400" dirty="0" smtClean="0"/>
                        <a:t>Africa</a:t>
                      </a:r>
                      <a:endParaRPr lang="en-US" sz="1400" dirty="0"/>
                    </a:p>
                  </a:txBody>
                  <a:tcPr/>
                </a:tc>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2211280758"/>
              </p:ext>
            </p:extLst>
          </p:nvPr>
        </p:nvGraphicFramePr>
        <p:xfrm>
          <a:off x="1143000" y="4408512"/>
          <a:ext cx="3619501" cy="2225040"/>
        </p:xfrm>
        <a:graphic>
          <a:graphicData uri="http://schemas.openxmlformats.org/drawingml/2006/table">
            <a:tbl>
              <a:tblPr firstRow="1" bandCol="1">
                <a:tableStyleId>{21E4AEA4-8DFA-4A89-87EB-49C32662AFE0}</a:tableStyleId>
              </a:tblPr>
              <a:tblGrid>
                <a:gridCol w="1304325"/>
                <a:gridCol w="1434757"/>
                <a:gridCol w="880419"/>
              </a:tblGrid>
              <a:tr h="370840">
                <a:tc>
                  <a:txBody>
                    <a:bodyPr/>
                    <a:lstStyle/>
                    <a:p>
                      <a:pPr algn="ctr"/>
                      <a:r>
                        <a:rPr lang="en-US" sz="1400" dirty="0" smtClean="0"/>
                        <a:t>Employee</a:t>
                      </a:r>
                      <a:endParaRPr lang="en-US" sz="1400" dirty="0"/>
                    </a:p>
                  </a:txBody>
                  <a:tcPr/>
                </a:tc>
                <a:tc>
                  <a:txBody>
                    <a:bodyPr/>
                    <a:lstStyle/>
                    <a:p>
                      <a:pPr algn="ctr"/>
                      <a:r>
                        <a:rPr lang="en-US" sz="1400" u="sng" dirty="0" smtClean="0"/>
                        <a:t>ID#</a:t>
                      </a:r>
                      <a:endParaRPr lang="en-US" sz="1400" u="sng" dirty="0"/>
                    </a:p>
                  </a:txBody>
                  <a:tcPr/>
                </a:tc>
                <a:tc>
                  <a:txBody>
                    <a:bodyPr/>
                    <a:lstStyle/>
                    <a:p>
                      <a:pPr algn="ctr"/>
                      <a:r>
                        <a:rPr lang="en-US" sz="1400" dirty="0" smtClean="0"/>
                        <a:t>Name</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1</a:t>
                      </a:r>
                      <a:endParaRPr lang="en-US" sz="1400" dirty="0"/>
                    </a:p>
                  </a:txBody>
                  <a:tcPr/>
                </a:tc>
                <a:tc>
                  <a:txBody>
                    <a:bodyPr/>
                    <a:lstStyle/>
                    <a:p>
                      <a:r>
                        <a:rPr lang="en-US" sz="1400" dirty="0" smtClean="0"/>
                        <a:t>Alice</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Bob</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4</a:t>
                      </a:r>
                      <a:endParaRPr lang="en-US" sz="1400" dirty="0"/>
                    </a:p>
                  </a:txBody>
                  <a:tcPr/>
                </a:tc>
                <a:tc>
                  <a:txBody>
                    <a:bodyPr/>
                    <a:lstStyle/>
                    <a:p>
                      <a:r>
                        <a:rPr lang="en-US" sz="1400" dirty="0" smtClean="0"/>
                        <a:t>Carol</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5</a:t>
                      </a:r>
                      <a:endParaRPr lang="en-US" sz="1400" dirty="0"/>
                    </a:p>
                  </a:txBody>
                  <a:tcPr/>
                </a:tc>
                <a:tc>
                  <a:txBody>
                    <a:bodyPr/>
                    <a:lstStyle/>
                    <a:p>
                      <a:r>
                        <a:rPr lang="en-US" sz="1400" dirty="0" smtClean="0"/>
                        <a:t>David</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6</a:t>
                      </a:r>
                      <a:endParaRPr lang="en-US" sz="1400" dirty="0"/>
                    </a:p>
                  </a:txBody>
                  <a:tcPr/>
                </a:tc>
                <a:tc>
                  <a:txBody>
                    <a:bodyPr/>
                    <a:lstStyle/>
                    <a:p>
                      <a:r>
                        <a:rPr lang="en-US" sz="1400" dirty="0" smtClean="0"/>
                        <a:t>Bob</a:t>
                      </a:r>
                      <a:endParaRPr lang="en-US" sz="1400" dirty="0"/>
                    </a:p>
                  </a:txBody>
                  <a:tcPr/>
                </a:tc>
              </a:tr>
            </a:tbl>
          </a:graphicData>
        </a:graphic>
      </p:graphicFrame>
      <p:cxnSp>
        <p:nvCxnSpPr>
          <p:cNvPr id="9" name="Straight Arrow Connector 8"/>
          <p:cNvCxnSpPr/>
          <p:nvPr/>
        </p:nvCxnSpPr>
        <p:spPr bwMode="auto">
          <a:xfrm>
            <a:off x="4888960" y="5029200"/>
            <a:ext cx="1702340" cy="609600"/>
          </a:xfrm>
          <a:prstGeom prst="straightConnector1">
            <a:avLst/>
          </a:prstGeom>
          <a:noFill/>
          <a:ln w="31750" cap="flat" cmpd="sng" algn="ctr">
            <a:solidFill>
              <a:srgbClr val="FF0000"/>
            </a:solidFill>
            <a:prstDash val="solid"/>
            <a:round/>
            <a:headEnd type="none" w="med" len="med"/>
            <a:tailEnd type="none" w="med" len="med"/>
          </a:ln>
          <a:effectLst/>
        </p:spPr>
      </p:cxnSp>
      <p:cxnSp>
        <p:nvCxnSpPr>
          <p:cNvPr id="10" name="Straight Arrow Connector 9"/>
          <p:cNvCxnSpPr/>
          <p:nvPr/>
        </p:nvCxnSpPr>
        <p:spPr bwMode="auto">
          <a:xfrm>
            <a:off x="4914900" y="5334000"/>
            <a:ext cx="1676400" cy="381000"/>
          </a:xfrm>
          <a:prstGeom prst="straightConnector1">
            <a:avLst/>
          </a:prstGeom>
          <a:noFill/>
          <a:ln w="31750" cap="flat" cmpd="sng" algn="ctr">
            <a:solidFill>
              <a:srgbClr val="FF0000"/>
            </a:solidFill>
            <a:prstDash val="solid"/>
            <a:round/>
            <a:headEnd type="none" w="med" len="med"/>
            <a:tailEnd type="none" w="med" len="med"/>
          </a:ln>
          <a:effectLst/>
        </p:spPr>
      </p:cxnSp>
      <p:cxnSp>
        <p:nvCxnSpPr>
          <p:cNvPr id="11" name="Straight Arrow Connector 10"/>
          <p:cNvCxnSpPr/>
          <p:nvPr/>
        </p:nvCxnSpPr>
        <p:spPr bwMode="auto">
          <a:xfrm flipV="1">
            <a:off x="4876800" y="6019800"/>
            <a:ext cx="1676400" cy="419682"/>
          </a:xfrm>
          <a:prstGeom prst="straightConnector1">
            <a:avLst/>
          </a:prstGeom>
          <a:noFill/>
          <a:ln w="31750" cap="flat" cmpd="sng" algn="ctr">
            <a:solidFill>
              <a:srgbClr val="FF0000"/>
            </a:solidFill>
            <a:prstDash val="solid"/>
            <a:round/>
            <a:headEnd type="none" w="med" len="med"/>
            <a:tailEnd type="none" w="med" len="med"/>
          </a:ln>
          <a:effectLst/>
        </p:spPr>
      </p:cxnSp>
      <p:cxnSp>
        <p:nvCxnSpPr>
          <p:cNvPr id="12" name="Straight Arrow Connector 11"/>
          <p:cNvCxnSpPr/>
          <p:nvPr/>
        </p:nvCxnSpPr>
        <p:spPr bwMode="auto">
          <a:xfrm>
            <a:off x="4914900" y="4953000"/>
            <a:ext cx="1600200" cy="0"/>
          </a:xfrm>
          <a:prstGeom prst="straightConnector1">
            <a:avLst/>
          </a:prstGeom>
          <a:noFill/>
          <a:ln w="317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9665687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dirty="0" smtClean="0"/>
              <a:t>Likes (impossible implementation)</a:t>
            </a:r>
          </a:p>
        </p:txBody>
      </p:sp>
      <p:sp>
        <p:nvSpPr>
          <p:cNvPr id="64515" name="Content Placeholder 2"/>
          <p:cNvSpPr>
            <a:spLocks noGrp="1"/>
          </p:cNvSpPr>
          <p:nvPr>
            <p:ph idx="1"/>
          </p:nvPr>
        </p:nvSpPr>
        <p:spPr/>
        <p:txBody>
          <a:bodyPr/>
          <a:lstStyle/>
          <a:p>
            <a:r>
              <a:rPr lang="en-US" dirty="0" smtClean="0"/>
              <a:t>Cannot store with Employee (there is no limit on the number of animals an employee likes)</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Font typeface="Monotype Sorts" pitchFamily="2" charset="2"/>
              <a:buNone/>
            </a:pPr>
            <a:r>
              <a:rPr lang="en-US" dirty="0" smtClean="0"/>
              <a:t>	</a:t>
            </a:r>
          </a:p>
        </p:txBody>
      </p:sp>
      <p:graphicFrame>
        <p:nvGraphicFramePr>
          <p:cNvPr id="7" name="Content Placeholder 3"/>
          <p:cNvGraphicFramePr>
            <a:graphicFrameLocks/>
          </p:cNvGraphicFramePr>
          <p:nvPr>
            <p:extLst>
              <p:ext uri="{D42A27DB-BD31-4B8C-83A1-F6EECF244321}">
                <p14:modId xmlns:p14="http://schemas.microsoft.com/office/powerpoint/2010/main" val="815705406"/>
              </p:ext>
            </p:extLst>
          </p:nvPr>
        </p:nvGraphicFramePr>
        <p:xfrm>
          <a:off x="5257800" y="2385752"/>
          <a:ext cx="4229100" cy="2225040"/>
        </p:xfrm>
        <a:graphic>
          <a:graphicData uri="http://schemas.openxmlformats.org/drawingml/2006/table">
            <a:tbl>
              <a:tblPr firstRow="1" bandCol="1">
                <a:tableStyleId>{21E4AEA4-8DFA-4A89-87EB-49C32662AFE0}</a:tableStyleId>
              </a:tblPr>
              <a:tblGrid>
                <a:gridCol w="1409700"/>
                <a:gridCol w="1409700"/>
                <a:gridCol w="1409700"/>
              </a:tblGrid>
              <a:tr h="370840">
                <a:tc>
                  <a:txBody>
                    <a:bodyPr/>
                    <a:lstStyle/>
                    <a:p>
                      <a:pPr algn="ctr"/>
                      <a:r>
                        <a:rPr lang="en-US" sz="1400" dirty="0" smtClean="0"/>
                        <a:t>Animal</a:t>
                      </a:r>
                      <a:endParaRPr lang="en-US" sz="1400" dirty="0"/>
                    </a:p>
                  </a:txBody>
                  <a:tcPr/>
                </a:tc>
                <a:tc>
                  <a:txBody>
                    <a:bodyPr/>
                    <a:lstStyle/>
                    <a:p>
                      <a:pPr algn="ctr"/>
                      <a:r>
                        <a:rPr lang="en-US" sz="1400" u="sng" dirty="0" smtClean="0"/>
                        <a:t>Species</a:t>
                      </a:r>
                      <a:endParaRPr lang="en-US" sz="1400" u="sng" dirty="0"/>
                    </a:p>
                  </a:txBody>
                  <a:tcPr/>
                </a:tc>
                <a:tc>
                  <a:txBody>
                    <a:bodyPr/>
                    <a:lstStyle/>
                    <a:p>
                      <a:pPr algn="ctr"/>
                      <a:r>
                        <a:rPr lang="en-US" sz="1400" dirty="0" smtClean="0"/>
                        <a:t>Discovered</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Horse</a:t>
                      </a:r>
                      <a:endParaRPr lang="en-US" sz="1400" dirty="0"/>
                    </a:p>
                  </a:txBody>
                  <a:tcPr/>
                </a:tc>
                <a:tc>
                  <a:txBody>
                    <a:bodyPr/>
                    <a:lstStyle/>
                    <a:p>
                      <a:r>
                        <a:rPr lang="en-US" sz="1400" dirty="0" smtClean="0"/>
                        <a:t>Asia</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Wolf</a:t>
                      </a:r>
                      <a:endParaRPr lang="en-US" sz="1400" dirty="0"/>
                    </a:p>
                  </a:txBody>
                  <a:tcPr/>
                </a:tc>
                <a:tc>
                  <a:txBody>
                    <a:bodyPr/>
                    <a:lstStyle/>
                    <a:p>
                      <a:r>
                        <a:rPr lang="en-US" sz="1400" dirty="0" smtClean="0"/>
                        <a:t>Asia</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Cat</a:t>
                      </a:r>
                      <a:endParaRPr lang="en-US" sz="1400" dirty="0"/>
                    </a:p>
                  </a:txBody>
                  <a:tcPr/>
                </a:tc>
                <a:tc>
                  <a:txBody>
                    <a:bodyPr/>
                    <a:lstStyle/>
                    <a:p>
                      <a:r>
                        <a:rPr lang="en-US" sz="1400" dirty="0" smtClean="0"/>
                        <a:t>Africa</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Yak</a:t>
                      </a:r>
                      <a:endParaRPr lang="en-US" sz="1400" dirty="0"/>
                    </a:p>
                  </a:txBody>
                  <a:tcPr/>
                </a:tc>
                <a:tc>
                  <a:txBody>
                    <a:bodyPr/>
                    <a:lstStyle/>
                    <a:p>
                      <a:r>
                        <a:rPr lang="en-US" sz="1400" dirty="0" smtClean="0"/>
                        <a:t>Asia</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Zebra</a:t>
                      </a:r>
                      <a:endParaRPr lang="en-US" sz="1400" dirty="0"/>
                    </a:p>
                  </a:txBody>
                  <a:tcPr/>
                </a:tc>
                <a:tc>
                  <a:txBody>
                    <a:bodyPr/>
                    <a:lstStyle/>
                    <a:p>
                      <a:r>
                        <a:rPr lang="en-US" sz="1400" dirty="0" smtClean="0"/>
                        <a:t>Africa</a:t>
                      </a:r>
                      <a:endParaRPr lang="en-US" sz="1400" dirty="0"/>
                    </a:p>
                  </a:txBody>
                  <a:tcPr/>
                </a:tc>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991763480"/>
              </p:ext>
            </p:extLst>
          </p:nvPr>
        </p:nvGraphicFramePr>
        <p:xfrm>
          <a:off x="1143000" y="2385752"/>
          <a:ext cx="3619501" cy="2225040"/>
        </p:xfrm>
        <a:graphic>
          <a:graphicData uri="http://schemas.openxmlformats.org/drawingml/2006/table">
            <a:tbl>
              <a:tblPr firstRow="1" bandCol="1">
                <a:tableStyleId>{21E4AEA4-8DFA-4A89-87EB-49C32662AFE0}</a:tableStyleId>
              </a:tblPr>
              <a:tblGrid>
                <a:gridCol w="1304325"/>
                <a:gridCol w="1434757"/>
                <a:gridCol w="880419"/>
              </a:tblGrid>
              <a:tr h="370840">
                <a:tc>
                  <a:txBody>
                    <a:bodyPr/>
                    <a:lstStyle/>
                    <a:p>
                      <a:pPr algn="ctr"/>
                      <a:r>
                        <a:rPr lang="en-US" sz="1400" dirty="0" smtClean="0"/>
                        <a:t>Employee</a:t>
                      </a:r>
                      <a:endParaRPr lang="en-US" sz="1400" dirty="0"/>
                    </a:p>
                  </a:txBody>
                  <a:tcPr/>
                </a:tc>
                <a:tc>
                  <a:txBody>
                    <a:bodyPr/>
                    <a:lstStyle/>
                    <a:p>
                      <a:pPr algn="ctr"/>
                      <a:r>
                        <a:rPr lang="en-US" sz="1400" u="sng" dirty="0" smtClean="0"/>
                        <a:t>ID#</a:t>
                      </a:r>
                      <a:endParaRPr lang="en-US" sz="1400" u="sng" dirty="0"/>
                    </a:p>
                  </a:txBody>
                  <a:tcPr/>
                </a:tc>
                <a:tc>
                  <a:txBody>
                    <a:bodyPr/>
                    <a:lstStyle/>
                    <a:p>
                      <a:pPr algn="ctr"/>
                      <a:r>
                        <a:rPr lang="en-US" sz="1400" dirty="0" smtClean="0"/>
                        <a:t>Name</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1</a:t>
                      </a:r>
                      <a:endParaRPr lang="en-US" sz="1400" dirty="0"/>
                    </a:p>
                  </a:txBody>
                  <a:tcPr/>
                </a:tc>
                <a:tc>
                  <a:txBody>
                    <a:bodyPr/>
                    <a:lstStyle/>
                    <a:p>
                      <a:r>
                        <a:rPr lang="en-US" sz="1400" dirty="0" smtClean="0"/>
                        <a:t>Alice</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Bob</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4</a:t>
                      </a:r>
                      <a:endParaRPr lang="en-US" sz="1400" dirty="0"/>
                    </a:p>
                  </a:txBody>
                  <a:tcPr/>
                </a:tc>
                <a:tc>
                  <a:txBody>
                    <a:bodyPr/>
                    <a:lstStyle/>
                    <a:p>
                      <a:r>
                        <a:rPr lang="en-US" sz="1400" dirty="0" smtClean="0"/>
                        <a:t>Carol</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5</a:t>
                      </a:r>
                      <a:endParaRPr lang="en-US" sz="1400" dirty="0"/>
                    </a:p>
                  </a:txBody>
                  <a:tcPr/>
                </a:tc>
                <a:tc>
                  <a:txBody>
                    <a:bodyPr/>
                    <a:lstStyle/>
                    <a:p>
                      <a:r>
                        <a:rPr lang="en-US" sz="1400" dirty="0" smtClean="0"/>
                        <a:t>David</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6</a:t>
                      </a:r>
                      <a:endParaRPr lang="en-US" sz="1400" dirty="0"/>
                    </a:p>
                  </a:txBody>
                  <a:tcPr/>
                </a:tc>
                <a:tc>
                  <a:txBody>
                    <a:bodyPr/>
                    <a:lstStyle/>
                    <a:p>
                      <a:r>
                        <a:rPr lang="en-US" sz="1400" dirty="0" smtClean="0"/>
                        <a:t>Bob</a:t>
                      </a:r>
                      <a:endParaRPr lang="en-US" sz="1400" dirty="0"/>
                    </a:p>
                  </a:txBody>
                  <a:tcPr/>
                </a:tc>
              </a:tr>
            </a:tbl>
          </a:graphicData>
        </a:graphic>
      </p:graphicFrame>
      <p:cxnSp>
        <p:nvCxnSpPr>
          <p:cNvPr id="9" name="Straight Arrow Connector 8"/>
          <p:cNvCxnSpPr/>
          <p:nvPr/>
        </p:nvCxnSpPr>
        <p:spPr bwMode="auto">
          <a:xfrm>
            <a:off x="4882896" y="2895600"/>
            <a:ext cx="1676400" cy="774109"/>
          </a:xfrm>
          <a:prstGeom prst="straightConnector1">
            <a:avLst/>
          </a:prstGeom>
          <a:noFill/>
          <a:ln w="31750" cap="flat" cmpd="sng" algn="ctr">
            <a:solidFill>
              <a:srgbClr val="FF0000"/>
            </a:solidFill>
            <a:prstDash val="solid"/>
            <a:round/>
            <a:headEnd type="none" w="med" len="med"/>
            <a:tailEnd type="none" w="med" len="med"/>
          </a:ln>
          <a:effectLst/>
        </p:spPr>
      </p:cxnSp>
      <p:cxnSp>
        <p:nvCxnSpPr>
          <p:cNvPr id="10" name="Straight Arrow Connector 9"/>
          <p:cNvCxnSpPr/>
          <p:nvPr/>
        </p:nvCxnSpPr>
        <p:spPr bwMode="auto">
          <a:xfrm>
            <a:off x="4882896" y="3352800"/>
            <a:ext cx="1676400" cy="316909"/>
          </a:xfrm>
          <a:prstGeom prst="straightConnector1">
            <a:avLst/>
          </a:prstGeom>
          <a:noFill/>
          <a:ln w="31750" cap="flat" cmpd="sng" algn="ctr">
            <a:solidFill>
              <a:srgbClr val="FF0000"/>
            </a:solidFill>
            <a:prstDash val="solid"/>
            <a:round/>
            <a:headEnd type="none" w="med" len="med"/>
            <a:tailEnd type="none" w="med" len="med"/>
          </a:ln>
          <a:effectLst/>
        </p:spPr>
      </p:cxnSp>
      <p:cxnSp>
        <p:nvCxnSpPr>
          <p:cNvPr id="11" name="Straight Arrow Connector 10"/>
          <p:cNvCxnSpPr/>
          <p:nvPr/>
        </p:nvCxnSpPr>
        <p:spPr bwMode="auto">
          <a:xfrm flipV="1">
            <a:off x="4882896" y="4114800"/>
            <a:ext cx="1676400" cy="260228"/>
          </a:xfrm>
          <a:prstGeom prst="straightConnector1">
            <a:avLst/>
          </a:prstGeom>
          <a:noFill/>
          <a:ln w="31750" cap="flat" cmpd="sng" algn="ctr">
            <a:solidFill>
              <a:srgbClr val="FF0000"/>
            </a:solidFill>
            <a:prstDash val="solid"/>
            <a:round/>
            <a:headEnd type="none" w="med" len="med"/>
            <a:tailEnd type="none" w="med" len="med"/>
          </a:ln>
          <a:effectLst/>
        </p:spPr>
      </p:cxnSp>
      <p:cxnSp>
        <p:nvCxnSpPr>
          <p:cNvPr id="12" name="Straight Arrow Connector 11"/>
          <p:cNvCxnSpPr/>
          <p:nvPr/>
        </p:nvCxnSpPr>
        <p:spPr bwMode="auto">
          <a:xfrm>
            <a:off x="4876800" y="2895600"/>
            <a:ext cx="1600200" cy="0"/>
          </a:xfrm>
          <a:prstGeom prst="straightConnector1">
            <a:avLst/>
          </a:prstGeom>
          <a:noFill/>
          <a:ln w="31750" cap="flat" cmpd="sng" algn="ctr">
            <a:solidFill>
              <a:srgbClr val="FF0000"/>
            </a:solidFill>
            <a:prstDash val="solid"/>
            <a:round/>
            <a:headEnd type="none" w="med" len="med"/>
            <a:tailEnd type="none" w="med" len="med"/>
          </a:ln>
          <a:effectLst/>
        </p:spPr>
      </p:cxnSp>
      <p:graphicFrame>
        <p:nvGraphicFramePr>
          <p:cNvPr id="20" name="Content Placeholder 3"/>
          <p:cNvGraphicFramePr>
            <a:graphicFrameLocks/>
          </p:cNvGraphicFramePr>
          <p:nvPr>
            <p:extLst>
              <p:ext uri="{D42A27DB-BD31-4B8C-83A1-F6EECF244321}">
                <p14:modId xmlns:p14="http://schemas.microsoft.com/office/powerpoint/2010/main" val="3989795855"/>
              </p:ext>
            </p:extLst>
          </p:nvPr>
        </p:nvGraphicFramePr>
        <p:xfrm>
          <a:off x="2133600" y="5002876"/>
          <a:ext cx="5867400" cy="2225040"/>
        </p:xfrm>
        <a:graphic>
          <a:graphicData uri="http://schemas.openxmlformats.org/drawingml/2006/table">
            <a:tbl>
              <a:tblPr firstRow="1" bandCol="1">
                <a:tableStyleId>{21E4AEA4-8DFA-4A89-87EB-49C32662AFE0}</a:tableStyleId>
              </a:tblPr>
              <a:tblGrid>
                <a:gridCol w="1422400"/>
                <a:gridCol w="1564640"/>
                <a:gridCol w="960120"/>
                <a:gridCol w="960120"/>
                <a:gridCol w="960120"/>
              </a:tblGrid>
              <a:tr h="370840">
                <a:tc>
                  <a:txBody>
                    <a:bodyPr/>
                    <a:lstStyle/>
                    <a:p>
                      <a:pPr algn="ctr"/>
                      <a:r>
                        <a:rPr lang="en-US" sz="1400" dirty="0" smtClean="0"/>
                        <a:t>Employee</a:t>
                      </a:r>
                      <a:endParaRPr lang="en-US" sz="1400" dirty="0"/>
                    </a:p>
                  </a:txBody>
                  <a:tcPr/>
                </a:tc>
                <a:tc>
                  <a:txBody>
                    <a:bodyPr/>
                    <a:lstStyle/>
                    <a:p>
                      <a:pPr algn="ctr"/>
                      <a:r>
                        <a:rPr lang="en-US" sz="1400" u="sng" dirty="0" smtClean="0"/>
                        <a:t>ID#</a:t>
                      </a:r>
                      <a:endParaRPr lang="en-US" sz="1400" u="sng" dirty="0"/>
                    </a:p>
                  </a:txBody>
                  <a:tcPr/>
                </a:tc>
                <a:tc>
                  <a:txBody>
                    <a:bodyPr/>
                    <a:lstStyle/>
                    <a:p>
                      <a:pPr algn="ctr"/>
                      <a:r>
                        <a:rPr lang="en-US" sz="1400" dirty="0" smtClean="0"/>
                        <a:t>Name</a:t>
                      </a:r>
                      <a:endParaRPr lang="en-US" sz="1400" dirty="0"/>
                    </a:p>
                  </a:txBody>
                  <a:tcPr/>
                </a:tc>
                <a:tc>
                  <a:txBody>
                    <a:bodyPr/>
                    <a:lstStyle/>
                    <a:p>
                      <a:pPr algn="ctr"/>
                      <a:r>
                        <a:rPr lang="en-US" sz="1400" dirty="0" smtClean="0"/>
                        <a:t>Species</a:t>
                      </a:r>
                      <a:endParaRPr lang="en-US" sz="1400" dirty="0"/>
                    </a:p>
                  </a:txBody>
                  <a:tcPr/>
                </a:tc>
                <a:tc>
                  <a:txBody>
                    <a:bodyPr/>
                    <a:lstStyle/>
                    <a:p>
                      <a:pPr algn="ctr"/>
                      <a:r>
                        <a:rPr lang="en-US" sz="1400" dirty="0" smtClean="0"/>
                        <a:t>Species</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1</a:t>
                      </a:r>
                      <a:endParaRPr lang="en-US" sz="1400" dirty="0"/>
                    </a:p>
                  </a:txBody>
                  <a:tcPr/>
                </a:tc>
                <a:tc>
                  <a:txBody>
                    <a:bodyPr/>
                    <a:lstStyle/>
                    <a:p>
                      <a:r>
                        <a:rPr lang="en-US" sz="1400" dirty="0" smtClean="0"/>
                        <a:t>Alice</a:t>
                      </a:r>
                      <a:endParaRPr lang="en-US" sz="1400" dirty="0"/>
                    </a:p>
                  </a:txBody>
                  <a:tcPr/>
                </a:tc>
                <a:tc>
                  <a:txBody>
                    <a:bodyPr/>
                    <a:lstStyle/>
                    <a:p>
                      <a:r>
                        <a:rPr lang="en-US" sz="1400" dirty="0" smtClean="0"/>
                        <a:t>Horse</a:t>
                      </a:r>
                      <a:endParaRPr lang="en-US" sz="1400" dirty="0"/>
                    </a:p>
                  </a:txBody>
                  <a:tcPr/>
                </a:tc>
                <a:tc>
                  <a:txBody>
                    <a:bodyPr/>
                    <a:lstStyle/>
                    <a:p>
                      <a:r>
                        <a:rPr lang="en-US" sz="1400" dirty="0" smtClean="0"/>
                        <a:t>Cat</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Bob</a:t>
                      </a:r>
                      <a:endParaRPr lang="en-US" sz="1400" dirty="0"/>
                    </a:p>
                  </a:txBody>
                  <a:tcPr/>
                </a:tc>
                <a:tc>
                  <a:txBody>
                    <a:bodyPr/>
                    <a:lstStyle/>
                    <a:p>
                      <a:r>
                        <a:rPr lang="en-US" sz="1400" dirty="0" smtClean="0"/>
                        <a:t>Cat</a:t>
                      </a:r>
                      <a:endParaRPr lang="en-US" sz="1400" dirty="0"/>
                    </a:p>
                  </a:txBody>
                  <a:tcPr/>
                </a:tc>
                <a:tc>
                  <a:txBody>
                    <a:bodyPr/>
                    <a:lstStyle/>
                    <a:p>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4</a:t>
                      </a:r>
                      <a:endParaRPr lang="en-US" sz="1400" dirty="0"/>
                    </a:p>
                  </a:txBody>
                  <a:tcPr/>
                </a:tc>
                <a:tc>
                  <a:txBody>
                    <a:bodyPr/>
                    <a:lstStyle/>
                    <a:p>
                      <a:r>
                        <a:rPr lang="en-US" sz="1400" dirty="0" smtClean="0"/>
                        <a:t>Carol</a:t>
                      </a:r>
                      <a:endParaRPr lang="en-US" sz="1400" dirty="0"/>
                    </a:p>
                  </a:txBody>
                  <a:tcPr/>
                </a:tc>
                <a:tc>
                  <a:txBody>
                    <a:bodyPr/>
                    <a:lstStyle/>
                    <a:p>
                      <a:endParaRPr lang="en-US" sz="1400" dirty="0"/>
                    </a:p>
                  </a:txBody>
                  <a:tcPr/>
                </a:tc>
                <a:tc>
                  <a:txBody>
                    <a:bodyPr/>
                    <a:lstStyle/>
                    <a:p>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5</a:t>
                      </a:r>
                      <a:endParaRPr lang="en-US" sz="1400" dirty="0"/>
                    </a:p>
                  </a:txBody>
                  <a:tcPr/>
                </a:tc>
                <a:tc>
                  <a:txBody>
                    <a:bodyPr/>
                    <a:lstStyle/>
                    <a:p>
                      <a:r>
                        <a:rPr lang="en-US" sz="1400" dirty="0" smtClean="0"/>
                        <a:t>David</a:t>
                      </a:r>
                      <a:endParaRPr lang="en-US" sz="1400" dirty="0"/>
                    </a:p>
                  </a:txBody>
                  <a:tcPr/>
                </a:tc>
                <a:tc>
                  <a:txBody>
                    <a:bodyPr/>
                    <a:lstStyle/>
                    <a:p>
                      <a:endParaRPr lang="en-US" sz="1400" dirty="0"/>
                    </a:p>
                  </a:txBody>
                  <a:tcPr/>
                </a:tc>
                <a:tc>
                  <a:txBody>
                    <a:bodyPr/>
                    <a:lstStyle/>
                    <a:p>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6</a:t>
                      </a:r>
                      <a:endParaRPr lang="en-US" sz="1400" dirty="0"/>
                    </a:p>
                  </a:txBody>
                  <a:tcPr/>
                </a:tc>
                <a:tc>
                  <a:txBody>
                    <a:bodyPr/>
                    <a:lstStyle/>
                    <a:p>
                      <a:r>
                        <a:rPr lang="en-US" sz="1400" dirty="0" smtClean="0"/>
                        <a:t>Bob</a:t>
                      </a:r>
                      <a:endParaRPr lang="en-US" sz="1400" dirty="0"/>
                    </a:p>
                  </a:txBody>
                  <a:tcPr/>
                </a:tc>
                <a:tc>
                  <a:txBody>
                    <a:bodyPr/>
                    <a:lstStyle/>
                    <a:p>
                      <a:r>
                        <a:rPr lang="en-US" sz="1400" dirty="0" smtClean="0"/>
                        <a:t>Yak</a:t>
                      </a:r>
                      <a:endParaRPr lang="en-US" sz="1400" dirty="0"/>
                    </a:p>
                  </a:txBody>
                  <a:tcPr/>
                </a:tc>
                <a:tc>
                  <a:txBody>
                    <a:bodyPr/>
                    <a:lstStyle/>
                    <a:p>
                      <a:endParaRPr lang="en-US" sz="1400" dirty="0"/>
                    </a:p>
                  </a:txBody>
                  <a:tcPr/>
                </a:tc>
              </a:tr>
            </a:tbl>
          </a:graphicData>
        </a:graphic>
      </p:graphicFrame>
    </p:spTree>
    <p:extLst>
      <p:ext uri="{BB962C8B-B14F-4D97-AF65-F5344CB8AC3E}">
        <p14:creationId xmlns:p14="http://schemas.microsoft.com/office/powerpoint/2010/main" val="13595333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dirty="0" smtClean="0"/>
              <a:t>Likes (impossible implementation)</a:t>
            </a:r>
          </a:p>
        </p:txBody>
      </p:sp>
      <p:sp>
        <p:nvSpPr>
          <p:cNvPr id="64515" name="Content Placeholder 2"/>
          <p:cNvSpPr>
            <a:spLocks noGrp="1"/>
          </p:cNvSpPr>
          <p:nvPr>
            <p:ph idx="1"/>
          </p:nvPr>
        </p:nvSpPr>
        <p:spPr/>
        <p:txBody>
          <a:bodyPr/>
          <a:lstStyle/>
          <a:p>
            <a:r>
              <a:rPr lang="en-US" dirty="0" smtClean="0"/>
              <a:t>Cannot store with </a:t>
            </a:r>
            <a:r>
              <a:rPr lang="en-US" dirty="0"/>
              <a:t>Animal (there is no limit on the number of </a:t>
            </a:r>
            <a:r>
              <a:rPr lang="en-US" dirty="0" smtClean="0"/>
              <a:t>employees who like an animal)</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Font typeface="Monotype Sorts" pitchFamily="2" charset="2"/>
              <a:buNone/>
            </a:pPr>
            <a:r>
              <a:rPr lang="en-US" dirty="0" smtClean="0"/>
              <a:t>	</a:t>
            </a:r>
          </a:p>
        </p:txBody>
      </p:sp>
      <p:graphicFrame>
        <p:nvGraphicFramePr>
          <p:cNvPr id="7" name="Content Placeholder 3"/>
          <p:cNvGraphicFramePr>
            <a:graphicFrameLocks/>
          </p:cNvGraphicFramePr>
          <p:nvPr>
            <p:extLst>
              <p:ext uri="{D42A27DB-BD31-4B8C-83A1-F6EECF244321}">
                <p14:modId xmlns:p14="http://schemas.microsoft.com/office/powerpoint/2010/main" val="2811303597"/>
              </p:ext>
            </p:extLst>
          </p:nvPr>
        </p:nvGraphicFramePr>
        <p:xfrm>
          <a:off x="5257800" y="2270760"/>
          <a:ext cx="4229100" cy="2225040"/>
        </p:xfrm>
        <a:graphic>
          <a:graphicData uri="http://schemas.openxmlformats.org/drawingml/2006/table">
            <a:tbl>
              <a:tblPr firstRow="1" bandCol="1">
                <a:tableStyleId>{21E4AEA4-8DFA-4A89-87EB-49C32662AFE0}</a:tableStyleId>
              </a:tblPr>
              <a:tblGrid>
                <a:gridCol w="1409700"/>
                <a:gridCol w="1409700"/>
                <a:gridCol w="1409700"/>
              </a:tblGrid>
              <a:tr h="370840">
                <a:tc>
                  <a:txBody>
                    <a:bodyPr/>
                    <a:lstStyle/>
                    <a:p>
                      <a:pPr algn="ctr"/>
                      <a:r>
                        <a:rPr lang="en-US" sz="1400" dirty="0" smtClean="0"/>
                        <a:t>Animal</a:t>
                      </a:r>
                      <a:endParaRPr lang="en-US" sz="1400" dirty="0"/>
                    </a:p>
                  </a:txBody>
                  <a:tcPr/>
                </a:tc>
                <a:tc>
                  <a:txBody>
                    <a:bodyPr/>
                    <a:lstStyle/>
                    <a:p>
                      <a:pPr algn="ctr"/>
                      <a:r>
                        <a:rPr lang="en-US" sz="1400" u="sng" dirty="0" smtClean="0"/>
                        <a:t>Species</a:t>
                      </a:r>
                      <a:endParaRPr lang="en-US" sz="1400" u="sng" dirty="0"/>
                    </a:p>
                  </a:txBody>
                  <a:tcPr/>
                </a:tc>
                <a:tc>
                  <a:txBody>
                    <a:bodyPr/>
                    <a:lstStyle/>
                    <a:p>
                      <a:pPr algn="ctr"/>
                      <a:r>
                        <a:rPr lang="en-US" sz="1400" dirty="0" smtClean="0"/>
                        <a:t>Discovered</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Horse</a:t>
                      </a:r>
                      <a:endParaRPr lang="en-US" sz="1400" dirty="0"/>
                    </a:p>
                  </a:txBody>
                  <a:tcPr/>
                </a:tc>
                <a:tc>
                  <a:txBody>
                    <a:bodyPr/>
                    <a:lstStyle/>
                    <a:p>
                      <a:r>
                        <a:rPr lang="en-US" sz="1400" dirty="0" smtClean="0"/>
                        <a:t>Asia</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Wolf</a:t>
                      </a:r>
                      <a:endParaRPr lang="en-US" sz="1400" dirty="0"/>
                    </a:p>
                  </a:txBody>
                  <a:tcPr/>
                </a:tc>
                <a:tc>
                  <a:txBody>
                    <a:bodyPr/>
                    <a:lstStyle/>
                    <a:p>
                      <a:r>
                        <a:rPr lang="en-US" sz="1400" dirty="0" smtClean="0"/>
                        <a:t>Asia</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Cat</a:t>
                      </a:r>
                      <a:endParaRPr lang="en-US" sz="1400" dirty="0"/>
                    </a:p>
                  </a:txBody>
                  <a:tcPr/>
                </a:tc>
                <a:tc>
                  <a:txBody>
                    <a:bodyPr/>
                    <a:lstStyle/>
                    <a:p>
                      <a:r>
                        <a:rPr lang="en-US" sz="1400" dirty="0" smtClean="0"/>
                        <a:t>Africa</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Yak</a:t>
                      </a:r>
                      <a:endParaRPr lang="en-US" sz="1400" dirty="0"/>
                    </a:p>
                  </a:txBody>
                  <a:tcPr/>
                </a:tc>
                <a:tc>
                  <a:txBody>
                    <a:bodyPr/>
                    <a:lstStyle/>
                    <a:p>
                      <a:r>
                        <a:rPr lang="en-US" sz="1400" dirty="0" smtClean="0"/>
                        <a:t>Asia</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Zebra</a:t>
                      </a:r>
                      <a:endParaRPr lang="en-US" sz="1400" dirty="0"/>
                    </a:p>
                  </a:txBody>
                  <a:tcPr/>
                </a:tc>
                <a:tc>
                  <a:txBody>
                    <a:bodyPr/>
                    <a:lstStyle/>
                    <a:p>
                      <a:r>
                        <a:rPr lang="en-US" sz="1400" dirty="0" smtClean="0"/>
                        <a:t>Africa</a:t>
                      </a:r>
                      <a:endParaRPr lang="en-US" sz="1400" dirty="0"/>
                    </a:p>
                  </a:txBody>
                  <a:tcPr/>
                </a:tc>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412638151"/>
              </p:ext>
            </p:extLst>
          </p:nvPr>
        </p:nvGraphicFramePr>
        <p:xfrm>
          <a:off x="1143000" y="2270760"/>
          <a:ext cx="3619501" cy="2225040"/>
        </p:xfrm>
        <a:graphic>
          <a:graphicData uri="http://schemas.openxmlformats.org/drawingml/2006/table">
            <a:tbl>
              <a:tblPr firstRow="1" bandCol="1">
                <a:tableStyleId>{21E4AEA4-8DFA-4A89-87EB-49C32662AFE0}</a:tableStyleId>
              </a:tblPr>
              <a:tblGrid>
                <a:gridCol w="1304325"/>
                <a:gridCol w="1434757"/>
                <a:gridCol w="880419"/>
              </a:tblGrid>
              <a:tr h="370840">
                <a:tc>
                  <a:txBody>
                    <a:bodyPr/>
                    <a:lstStyle/>
                    <a:p>
                      <a:pPr algn="ctr"/>
                      <a:r>
                        <a:rPr lang="en-US" sz="1400" dirty="0" smtClean="0"/>
                        <a:t>Employee</a:t>
                      </a:r>
                      <a:endParaRPr lang="en-US" sz="1400" dirty="0"/>
                    </a:p>
                  </a:txBody>
                  <a:tcPr/>
                </a:tc>
                <a:tc>
                  <a:txBody>
                    <a:bodyPr/>
                    <a:lstStyle/>
                    <a:p>
                      <a:pPr algn="ctr"/>
                      <a:r>
                        <a:rPr lang="en-US" sz="1400" u="sng" dirty="0" smtClean="0"/>
                        <a:t>ID#</a:t>
                      </a:r>
                      <a:endParaRPr lang="en-US" sz="1400" u="sng" dirty="0"/>
                    </a:p>
                  </a:txBody>
                  <a:tcPr/>
                </a:tc>
                <a:tc>
                  <a:txBody>
                    <a:bodyPr/>
                    <a:lstStyle/>
                    <a:p>
                      <a:pPr algn="ctr"/>
                      <a:r>
                        <a:rPr lang="en-US" sz="1400" dirty="0" smtClean="0"/>
                        <a:t>Name</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1</a:t>
                      </a:r>
                      <a:endParaRPr lang="en-US" sz="1400" dirty="0"/>
                    </a:p>
                  </a:txBody>
                  <a:tcPr/>
                </a:tc>
                <a:tc>
                  <a:txBody>
                    <a:bodyPr/>
                    <a:lstStyle/>
                    <a:p>
                      <a:r>
                        <a:rPr lang="en-US" sz="1400" dirty="0" smtClean="0"/>
                        <a:t>Alice</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Bob</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4</a:t>
                      </a:r>
                      <a:endParaRPr lang="en-US" sz="1400" dirty="0"/>
                    </a:p>
                  </a:txBody>
                  <a:tcPr/>
                </a:tc>
                <a:tc>
                  <a:txBody>
                    <a:bodyPr/>
                    <a:lstStyle/>
                    <a:p>
                      <a:r>
                        <a:rPr lang="en-US" sz="1400" dirty="0" smtClean="0"/>
                        <a:t>Carol</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5</a:t>
                      </a:r>
                      <a:endParaRPr lang="en-US" sz="1400" dirty="0"/>
                    </a:p>
                  </a:txBody>
                  <a:tcPr/>
                </a:tc>
                <a:tc>
                  <a:txBody>
                    <a:bodyPr/>
                    <a:lstStyle/>
                    <a:p>
                      <a:r>
                        <a:rPr lang="en-US" sz="1400" dirty="0" smtClean="0"/>
                        <a:t>David</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6</a:t>
                      </a:r>
                      <a:endParaRPr lang="en-US" sz="1400" dirty="0"/>
                    </a:p>
                  </a:txBody>
                  <a:tcPr/>
                </a:tc>
                <a:tc>
                  <a:txBody>
                    <a:bodyPr/>
                    <a:lstStyle/>
                    <a:p>
                      <a:r>
                        <a:rPr lang="en-US" sz="1400" dirty="0" smtClean="0"/>
                        <a:t>Bob</a:t>
                      </a:r>
                      <a:endParaRPr lang="en-US" sz="1400" dirty="0"/>
                    </a:p>
                  </a:txBody>
                  <a:tcPr/>
                </a:tc>
              </a:tr>
            </a:tbl>
          </a:graphicData>
        </a:graphic>
      </p:graphicFrame>
      <p:cxnSp>
        <p:nvCxnSpPr>
          <p:cNvPr id="9" name="Straight Arrow Connector 8"/>
          <p:cNvCxnSpPr/>
          <p:nvPr/>
        </p:nvCxnSpPr>
        <p:spPr bwMode="auto">
          <a:xfrm>
            <a:off x="4860036" y="2819400"/>
            <a:ext cx="1676400" cy="685800"/>
          </a:xfrm>
          <a:prstGeom prst="straightConnector1">
            <a:avLst/>
          </a:prstGeom>
          <a:noFill/>
          <a:ln w="31750" cap="flat" cmpd="sng" algn="ctr">
            <a:solidFill>
              <a:srgbClr val="FF0000"/>
            </a:solidFill>
            <a:prstDash val="solid"/>
            <a:round/>
            <a:headEnd type="none" w="med" len="med"/>
            <a:tailEnd type="none" w="med" len="med"/>
          </a:ln>
          <a:effectLst/>
        </p:spPr>
      </p:cxnSp>
      <p:cxnSp>
        <p:nvCxnSpPr>
          <p:cNvPr id="10" name="Straight Arrow Connector 9"/>
          <p:cNvCxnSpPr/>
          <p:nvPr/>
        </p:nvCxnSpPr>
        <p:spPr bwMode="auto">
          <a:xfrm>
            <a:off x="4838700" y="3200400"/>
            <a:ext cx="1714500" cy="304800"/>
          </a:xfrm>
          <a:prstGeom prst="straightConnector1">
            <a:avLst/>
          </a:prstGeom>
          <a:noFill/>
          <a:ln w="31750" cap="flat" cmpd="sng" algn="ctr">
            <a:solidFill>
              <a:srgbClr val="FF0000"/>
            </a:solidFill>
            <a:prstDash val="solid"/>
            <a:round/>
            <a:headEnd type="none" w="med" len="med"/>
            <a:tailEnd type="none" w="med" len="med"/>
          </a:ln>
          <a:effectLst/>
        </p:spPr>
      </p:cxnSp>
      <p:cxnSp>
        <p:nvCxnSpPr>
          <p:cNvPr id="11" name="Straight Arrow Connector 10"/>
          <p:cNvCxnSpPr/>
          <p:nvPr/>
        </p:nvCxnSpPr>
        <p:spPr bwMode="auto">
          <a:xfrm flipV="1">
            <a:off x="4876800" y="3930396"/>
            <a:ext cx="1676400" cy="381000"/>
          </a:xfrm>
          <a:prstGeom prst="straightConnector1">
            <a:avLst/>
          </a:prstGeom>
          <a:noFill/>
          <a:ln w="31750" cap="flat" cmpd="sng" algn="ctr">
            <a:solidFill>
              <a:srgbClr val="FF0000"/>
            </a:solidFill>
            <a:prstDash val="solid"/>
            <a:round/>
            <a:headEnd type="none" w="med" len="med"/>
            <a:tailEnd type="none" w="med" len="med"/>
          </a:ln>
          <a:effectLst/>
        </p:spPr>
      </p:cxnSp>
      <p:cxnSp>
        <p:nvCxnSpPr>
          <p:cNvPr id="12" name="Straight Arrow Connector 11"/>
          <p:cNvCxnSpPr/>
          <p:nvPr/>
        </p:nvCxnSpPr>
        <p:spPr bwMode="auto">
          <a:xfrm>
            <a:off x="4860036" y="2801112"/>
            <a:ext cx="1600200" cy="0"/>
          </a:xfrm>
          <a:prstGeom prst="straightConnector1">
            <a:avLst/>
          </a:prstGeom>
          <a:noFill/>
          <a:ln w="31750" cap="flat" cmpd="sng" algn="ctr">
            <a:solidFill>
              <a:srgbClr val="FF0000"/>
            </a:solidFill>
            <a:prstDash val="solid"/>
            <a:round/>
            <a:headEnd type="none" w="med" len="med"/>
            <a:tailEnd type="none" w="med" len="med"/>
          </a:ln>
          <a:effectLst/>
        </p:spPr>
      </p:cxnSp>
      <p:graphicFrame>
        <p:nvGraphicFramePr>
          <p:cNvPr id="13" name="Content Placeholder 3"/>
          <p:cNvGraphicFramePr>
            <a:graphicFrameLocks/>
          </p:cNvGraphicFramePr>
          <p:nvPr>
            <p:extLst>
              <p:ext uri="{D42A27DB-BD31-4B8C-83A1-F6EECF244321}">
                <p14:modId xmlns:p14="http://schemas.microsoft.com/office/powerpoint/2010/main" val="162991368"/>
              </p:ext>
            </p:extLst>
          </p:nvPr>
        </p:nvGraphicFramePr>
        <p:xfrm>
          <a:off x="2247900" y="4953000"/>
          <a:ext cx="6438900" cy="2225040"/>
        </p:xfrm>
        <a:graphic>
          <a:graphicData uri="http://schemas.openxmlformats.org/drawingml/2006/table">
            <a:tbl>
              <a:tblPr firstRow="1" bandCol="1">
                <a:tableStyleId>{21E4AEA4-8DFA-4A89-87EB-49C32662AFE0}</a:tableStyleId>
              </a:tblPr>
              <a:tblGrid>
                <a:gridCol w="1287780"/>
                <a:gridCol w="1287780"/>
                <a:gridCol w="1287780"/>
                <a:gridCol w="1287780"/>
                <a:gridCol w="1287780"/>
              </a:tblGrid>
              <a:tr h="370840">
                <a:tc>
                  <a:txBody>
                    <a:bodyPr/>
                    <a:lstStyle/>
                    <a:p>
                      <a:pPr algn="ctr"/>
                      <a:r>
                        <a:rPr lang="en-US" sz="1400" dirty="0" smtClean="0"/>
                        <a:t>Animal</a:t>
                      </a:r>
                      <a:endParaRPr lang="en-US" sz="1400" dirty="0"/>
                    </a:p>
                  </a:txBody>
                  <a:tcPr/>
                </a:tc>
                <a:tc>
                  <a:txBody>
                    <a:bodyPr/>
                    <a:lstStyle/>
                    <a:p>
                      <a:pPr algn="ctr"/>
                      <a:r>
                        <a:rPr lang="en-US" sz="1400" u="sng" dirty="0" smtClean="0"/>
                        <a:t>Species</a:t>
                      </a:r>
                      <a:endParaRPr lang="en-US" sz="1400" u="sng" dirty="0"/>
                    </a:p>
                  </a:txBody>
                  <a:tcPr/>
                </a:tc>
                <a:tc>
                  <a:txBody>
                    <a:bodyPr/>
                    <a:lstStyle/>
                    <a:p>
                      <a:pPr algn="ctr"/>
                      <a:r>
                        <a:rPr lang="en-US" sz="1400" dirty="0" smtClean="0"/>
                        <a:t>Discovered</a:t>
                      </a:r>
                      <a:endParaRPr lang="en-US" sz="1400" dirty="0"/>
                    </a:p>
                  </a:txBody>
                  <a:tcPr/>
                </a:tc>
                <a:tc>
                  <a:txBody>
                    <a:bodyPr/>
                    <a:lstStyle/>
                    <a:p>
                      <a:pPr algn="ctr"/>
                      <a:r>
                        <a:rPr lang="en-US" sz="1400" dirty="0" smtClean="0"/>
                        <a:t>ID#</a:t>
                      </a:r>
                      <a:endParaRPr lang="en-US" sz="1400" dirty="0"/>
                    </a:p>
                  </a:txBody>
                  <a:tcPr/>
                </a:tc>
                <a:tc>
                  <a:txBody>
                    <a:bodyPr/>
                    <a:lstStyle/>
                    <a:p>
                      <a:pPr algn="ctr"/>
                      <a:r>
                        <a:rPr lang="en-US" sz="1400" dirty="0" smtClean="0"/>
                        <a:t>ID#</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Horse</a:t>
                      </a:r>
                      <a:endParaRPr lang="en-US" sz="1400" dirty="0"/>
                    </a:p>
                  </a:txBody>
                  <a:tcPr/>
                </a:tc>
                <a:tc>
                  <a:txBody>
                    <a:bodyPr/>
                    <a:lstStyle/>
                    <a:p>
                      <a:r>
                        <a:rPr lang="en-US" sz="1400" dirty="0" smtClean="0"/>
                        <a:t>Asia</a:t>
                      </a:r>
                      <a:endParaRPr lang="en-US" sz="1400" dirty="0"/>
                    </a:p>
                  </a:txBody>
                  <a:tcPr/>
                </a:tc>
                <a:tc>
                  <a:txBody>
                    <a:bodyPr/>
                    <a:lstStyle/>
                    <a:p>
                      <a:r>
                        <a:rPr lang="en-US" sz="1400" dirty="0" smtClean="0"/>
                        <a:t>1</a:t>
                      </a:r>
                      <a:endParaRPr lang="en-US" sz="1400" dirty="0"/>
                    </a:p>
                  </a:txBody>
                  <a:tcPr/>
                </a:tc>
                <a:tc>
                  <a:txBody>
                    <a:bodyPr/>
                    <a:lstStyle/>
                    <a:p>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Wolf</a:t>
                      </a:r>
                      <a:endParaRPr lang="en-US" sz="1400" dirty="0"/>
                    </a:p>
                  </a:txBody>
                  <a:tcPr/>
                </a:tc>
                <a:tc>
                  <a:txBody>
                    <a:bodyPr/>
                    <a:lstStyle/>
                    <a:p>
                      <a:r>
                        <a:rPr lang="en-US" sz="1400" dirty="0" smtClean="0"/>
                        <a:t>Asia</a:t>
                      </a:r>
                      <a:endParaRPr lang="en-US" sz="1400" dirty="0"/>
                    </a:p>
                  </a:txBody>
                  <a:tcPr/>
                </a:tc>
                <a:tc>
                  <a:txBody>
                    <a:bodyPr/>
                    <a:lstStyle/>
                    <a:p>
                      <a:endParaRPr lang="en-US" sz="1400" dirty="0"/>
                    </a:p>
                  </a:txBody>
                  <a:tcPr/>
                </a:tc>
                <a:tc>
                  <a:txBody>
                    <a:bodyPr/>
                    <a:lstStyle/>
                    <a:p>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Cat</a:t>
                      </a:r>
                      <a:endParaRPr lang="en-US" sz="1400" dirty="0"/>
                    </a:p>
                  </a:txBody>
                  <a:tcPr/>
                </a:tc>
                <a:tc>
                  <a:txBody>
                    <a:bodyPr/>
                    <a:lstStyle/>
                    <a:p>
                      <a:r>
                        <a:rPr lang="en-US" sz="1400" dirty="0" smtClean="0"/>
                        <a:t>Africa</a:t>
                      </a:r>
                      <a:endParaRPr lang="en-US" sz="1400" dirty="0"/>
                    </a:p>
                  </a:txBody>
                  <a:tcPr/>
                </a:tc>
                <a:tc>
                  <a:txBody>
                    <a:bodyPr/>
                    <a:lstStyle/>
                    <a:p>
                      <a:r>
                        <a:rPr lang="en-US" sz="1400" dirty="0" smtClean="0"/>
                        <a:t>1</a:t>
                      </a:r>
                      <a:endParaRPr lang="en-US" sz="1400" dirty="0"/>
                    </a:p>
                  </a:txBody>
                  <a:tcPr/>
                </a:tc>
                <a:tc>
                  <a:txBody>
                    <a:bodyPr/>
                    <a:lstStyle/>
                    <a:p>
                      <a:r>
                        <a:rPr lang="en-US" sz="1400" dirty="0" smtClean="0"/>
                        <a:t>2</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Yak</a:t>
                      </a:r>
                      <a:endParaRPr lang="en-US" sz="1400" dirty="0"/>
                    </a:p>
                  </a:txBody>
                  <a:tcPr/>
                </a:tc>
                <a:tc>
                  <a:txBody>
                    <a:bodyPr/>
                    <a:lstStyle/>
                    <a:p>
                      <a:r>
                        <a:rPr lang="en-US" sz="1400" dirty="0" smtClean="0"/>
                        <a:t>Asia</a:t>
                      </a:r>
                      <a:endParaRPr lang="en-US" sz="1400" dirty="0"/>
                    </a:p>
                  </a:txBody>
                  <a:tcPr/>
                </a:tc>
                <a:tc>
                  <a:txBody>
                    <a:bodyPr/>
                    <a:lstStyle/>
                    <a:p>
                      <a:r>
                        <a:rPr lang="en-US" sz="1400" smtClean="0"/>
                        <a:t>6</a:t>
                      </a:r>
                      <a:endParaRPr lang="en-US" sz="1400" dirty="0"/>
                    </a:p>
                  </a:txBody>
                  <a:tcPr/>
                </a:tc>
                <a:tc>
                  <a:txBody>
                    <a:bodyPr/>
                    <a:lstStyle/>
                    <a:p>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Zebra</a:t>
                      </a:r>
                      <a:endParaRPr lang="en-US" sz="1400" dirty="0"/>
                    </a:p>
                  </a:txBody>
                  <a:tcPr/>
                </a:tc>
                <a:tc>
                  <a:txBody>
                    <a:bodyPr/>
                    <a:lstStyle/>
                    <a:p>
                      <a:r>
                        <a:rPr lang="en-US" sz="1400" dirty="0" smtClean="0"/>
                        <a:t>Africa</a:t>
                      </a:r>
                      <a:endParaRPr lang="en-US" sz="1400" dirty="0"/>
                    </a:p>
                  </a:txBody>
                  <a:tcPr/>
                </a:tc>
                <a:tc>
                  <a:txBody>
                    <a:bodyPr/>
                    <a:lstStyle/>
                    <a:p>
                      <a:endParaRPr lang="en-US" sz="1400" dirty="0"/>
                    </a:p>
                  </a:txBody>
                  <a:tcPr/>
                </a:tc>
                <a:tc>
                  <a:txBody>
                    <a:bodyPr/>
                    <a:lstStyle/>
                    <a:p>
                      <a:endParaRPr lang="en-US" sz="1400" dirty="0"/>
                    </a:p>
                  </a:txBody>
                  <a:tcPr/>
                </a:tc>
              </a:tr>
            </a:tbl>
          </a:graphicData>
        </a:graphic>
      </p:graphicFrame>
    </p:spTree>
    <p:extLst>
      <p:ext uri="{BB962C8B-B14F-4D97-AF65-F5344CB8AC3E}">
        <p14:creationId xmlns:p14="http://schemas.microsoft.com/office/powerpoint/2010/main" val="31250748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dirty="0" smtClean="0"/>
              <a:t>Likes</a:t>
            </a:r>
          </a:p>
        </p:txBody>
      </p:sp>
      <p:sp>
        <p:nvSpPr>
          <p:cNvPr id="68611" name="Content Placeholder 2"/>
          <p:cNvSpPr>
            <a:spLocks noGrp="1"/>
          </p:cNvSpPr>
          <p:nvPr>
            <p:ph idx="1"/>
          </p:nvPr>
        </p:nvSpPr>
        <p:spPr/>
        <p:txBody>
          <a:bodyPr/>
          <a:lstStyle/>
          <a:p>
            <a:r>
              <a:rPr lang="en-US" dirty="0" smtClean="0"/>
              <a:t>Each red line is an </a:t>
            </a:r>
            <a:r>
              <a:rPr lang="en-US" b="1" i="1" dirty="0" smtClean="0">
                <a:solidFill>
                  <a:srgbClr val="FF0000"/>
                </a:solidFill>
              </a:rPr>
              <a:t>edge</a:t>
            </a:r>
            <a:r>
              <a:rPr lang="en-US" dirty="0" smtClean="0"/>
              <a:t> defined by its vertices</a:t>
            </a:r>
          </a:p>
          <a:p>
            <a:r>
              <a:rPr lang="en-US" dirty="0" smtClean="0"/>
              <a:t>We </a:t>
            </a:r>
            <a:r>
              <a:rPr lang="en-US" dirty="0" smtClean="0"/>
              <a:t>create a table storing the red </a:t>
            </a:r>
            <a:r>
              <a:rPr lang="en-US" dirty="0" smtClean="0"/>
              <a:t>lines; that is, its vertices</a:t>
            </a:r>
            <a:endParaRPr lang="en-US" dirty="0" smtClean="0"/>
          </a:p>
          <a:p>
            <a:r>
              <a:rPr lang="en-US" dirty="0" smtClean="0"/>
              <a:t>We </a:t>
            </a:r>
            <a:r>
              <a:rPr lang="en-US" dirty="0" smtClean="0"/>
              <a:t>can do this using the </a:t>
            </a:r>
            <a:r>
              <a:rPr lang="en-US" b="1" i="1" dirty="0" smtClean="0">
                <a:solidFill>
                  <a:srgbClr val="FF0000"/>
                </a:solidFill>
              </a:rPr>
              <a:t>primary keys </a:t>
            </a:r>
            <a:r>
              <a:rPr lang="en-US" dirty="0" smtClean="0"/>
              <a:t>of the entities</a:t>
            </a:r>
          </a:p>
          <a:p>
            <a:pPr>
              <a:buFont typeface="Monotype Sorts" pitchFamily="2" charset="2"/>
              <a:buNone/>
            </a:pPr>
            <a:r>
              <a:rPr lang="en-US" dirty="0" smtClean="0"/>
              <a:t>	We do not need other attributes such as Name or Discovered</a:t>
            </a:r>
          </a:p>
          <a:p>
            <a:r>
              <a:rPr lang="en-US" dirty="0" smtClean="0"/>
              <a:t>The table for </a:t>
            </a:r>
            <a:r>
              <a:rPr lang="en-US" dirty="0" smtClean="0"/>
              <a:t>Likes </a:t>
            </a:r>
            <a:r>
              <a:rPr lang="en-US" dirty="0" smtClean="0"/>
              <a:t>contains tuples:</a:t>
            </a:r>
          </a:p>
          <a:p>
            <a:pPr lvl="1"/>
            <a:r>
              <a:rPr lang="en-US" dirty="0" smtClean="0"/>
              <a:t>1 likes Horse</a:t>
            </a:r>
          </a:p>
          <a:p>
            <a:pPr lvl="1"/>
            <a:r>
              <a:rPr lang="en-US" dirty="0" smtClean="0"/>
              <a:t>1 likes Cat</a:t>
            </a:r>
          </a:p>
          <a:p>
            <a:pPr lvl="1"/>
            <a:r>
              <a:rPr lang="en-US" dirty="0" smtClean="0"/>
              <a:t>2 likes Cat</a:t>
            </a:r>
          </a:p>
          <a:p>
            <a:pPr lvl="1"/>
            <a:r>
              <a:rPr lang="en-US" dirty="0" smtClean="0"/>
              <a:t>6 likes Yak</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buFont typeface="Symbol" pitchFamily="18" charset="2"/>
              <a:buNone/>
            </a:pPr>
            <a:endParaRPr lang="en-US" dirty="0" smtClean="0"/>
          </a:p>
        </p:txBody>
      </p:sp>
      <p:graphicFrame>
        <p:nvGraphicFramePr>
          <p:cNvPr id="4" name="Content Placeholder 3"/>
          <p:cNvGraphicFramePr>
            <a:graphicFrameLocks/>
          </p:cNvGraphicFramePr>
          <p:nvPr>
            <p:extLst>
              <p:ext uri="{D42A27DB-BD31-4B8C-83A1-F6EECF244321}">
                <p14:modId xmlns:p14="http://schemas.microsoft.com/office/powerpoint/2010/main" val="3764447526"/>
              </p:ext>
            </p:extLst>
          </p:nvPr>
        </p:nvGraphicFramePr>
        <p:xfrm>
          <a:off x="3505200" y="5334000"/>
          <a:ext cx="4229100" cy="1854200"/>
        </p:xfrm>
        <a:graphic>
          <a:graphicData uri="http://schemas.openxmlformats.org/drawingml/2006/table">
            <a:tbl>
              <a:tblPr firstRow="1" bandCol="1">
                <a:tableStyleId>{21E4AEA4-8DFA-4A89-87EB-49C32662AFE0}</a:tableStyleId>
              </a:tblPr>
              <a:tblGrid>
                <a:gridCol w="1409700"/>
                <a:gridCol w="1409700"/>
                <a:gridCol w="1409700"/>
              </a:tblGrid>
              <a:tr h="370840">
                <a:tc>
                  <a:txBody>
                    <a:bodyPr/>
                    <a:lstStyle/>
                    <a:p>
                      <a:pPr algn="ctr"/>
                      <a:r>
                        <a:rPr lang="en-US" sz="1400" dirty="0" smtClean="0"/>
                        <a:t>Likes</a:t>
                      </a:r>
                      <a:endParaRPr lang="en-US" sz="1400" dirty="0"/>
                    </a:p>
                  </a:txBody>
                  <a:tcPr/>
                </a:tc>
                <a:tc>
                  <a:txBody>
                    <a:bodyPr/>
                    <a:lstStyle/>
                    <a:p>
                      <a:pPr algn="ctr"/>
                      <a:r>
                        <a:rPr lang="en-US" sz="1400" u="sng" dirty="0" smtClean="0"/>
                        <a:t>ID#</a:t>
                      </a:r>
                      <a:endParaRPr lang="en-US" sz="1400" u="sng" dirty="0"/>
                    </a:p>
                  </a:txBody>
                  <a:tcPr/>
                </a:tc>
                <a:tc>
                  <a:txBody>
                    <a:bodyPr/>
                    <a:lstStyle/>
                    <a:p>
                      <a:pPr algn="ctr"/>
                      <a:r>
                        <a:rPr lang="en-US" sz="1400" u="sng" dirty="0" smtClean="0"/>
                        <a:t>Species</a:t>
                      </a:r>
                      <a:endParaRPr lang="en-US" sz="1400" u="sng" dirty="0"/>
                    </a:p>
                  </a:txBody>
                  <a:tcPr/>
                </a:tc>
              </a:tr>
              <a:tr h="370840">
                <a:tc>
                  <a:txBody>
                    <a:bodyPr/>
                    <a:lstStyle/>
                    <a:p>
                      <a:endParaRPr lang="en-US" sz="1400" dirty="0"/>
                    </a:p>
                  </a:txBody>
                  <a:tcPr>
                    <a:solidFill>
                      <a:schemeClr val="bg1"/>
                    </a:solidFill>
                  </a:tcPr>
                </a:tc>
                <a:tc>
                  <a:txBody>
                    <a:bodyPr/>
                    <a:lstStyle/>
                    <a:p>
                      <a:r>
                        <a:rPr lang="en-US" sz="1400" dirty="0" smtClean="0"/>
                        <a:t>1</a:t>
                      </a:r>
                      <a:endParaRPr lang="en-US" sz="1400" dirty="0"/>
                    </a:p>
                  </a:txBody>
                  <a:tcPr/>
                </a:tc>
                <a:tc>
                  <a:txBody>
                    <a:bodyPr/>
                    <a:lstStyle/>
                    <a:p>
                      <a:r>
                        <a:rPr lang="en-US" sz="1400" dirty="0" smtClean="0"/>
                        <a:t>Horse</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1</a:t>
                      </a:r>
                      <a:endParaRPr lang="en-US" sz="1400" dirty="0"/>
                    </a:p>
                  </a:txBody>
                  <a:tcPr/>
                </a:tc>
                <a:tc>
                  <a:txBody>
                    <a:bodyPr/>
                    <a:lstStyle/>
                    <a:p>
                      <a:r>
                        <a:rPr lang="en-US" sz="1400" dirty="0" smtClean="0"/>
                        <a:t>Cat</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Cat</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6</a:t>
                      </a:r>
                      <a:endParaRPr lang="en-US" sz="1400" dirty="0"/>
                    </a:p>
                  </a:txBody>
                  <a:tcPr/>
                </a:tc>
                <a:tc>
                  <a:txBody>
                    <a:bodyPr/>
                    <a:lstStyle/>
                    <a:p>
                      <a:r>
                        <a:rPr lang="en-US" sz="1400" dirty="0" smtClean="0"/>
                        <a:t>Yak</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dirty="0" smtClean="0"/>
              <a:t>Likes</a:t>
            </a:r>
          </a:p>
        </p:txBody>
      </p:sp>
      <p:sp>
        <p:nvSpPr>
          <p:cNvPr id="70659" name="Content Placeholder 2"/>
          <p:cNvSpPr>
            <a:spLocks noGrp="1"/>
          </p:cNvSpPr>
          <p:nvPr>
            <p:ph idx="1"/>
          </p:nvPr>
        </p:nvSpPr>
        <p:spPr/>
        <p:txBody>
          <a:bodyPr/>
          <a:lstStyle/>
          <a:p>
            <a:r>
              <a:rPr lang="en-US" dirty="0" smtClean="0"/>
              <a:t>Note that </a:t>
            </a:r>
            <a:r>
              <a:rPr lang="en-US" b="1" i="1" dirty="0" smtClean="0">
                <a:solidFill>
                  <a:srgbClr val="FC0128"/>
                </a:solidFill>
              </a:rPr>
              <a:t>there are foreign key constraints</a:t>
            </a:r>
          </a:p>
          <a:p>
            <a:pPr lvl="1"/>
            <a:r>
              <a:rPr lang="en-US" dirty="0" smtClean="0"/>
              <a:t>ID# appearing in Likes is a foreign key referencing Employee</a:t>
            </a:r>
          </a:p>
          <a:p>
            <a:pPr lvl="1"/>
            <a:r>
              <a:rPr lang="en-US" dirty="0" smtClean="0"/>
              <a:t>Species appearing in Likes is a foreign key referencing Animal</a:t>
            </a:r>
          </a:p>
          <a:p>
            <a:r>
              <a:rPr lang="en-US" dirty="0" smtClean="0"/>
              <a:t>And two many-to-one mappings are induced</a:t>
            </a:r>
          </a:p>
          <a:p>
            <a:r>
              <a:rPr lang="en-US" dirty="0" smtClean="0"/>
              <a:t>Note: </a:t>
            </a:r>
            <a:r>
              <a:rPr lang="en-US" b="1" i="1" dirty="0" smtClean="0">
                <a:solidFill>
                  <a:srgbClr val="FF0000"/>
                </a:solidFill>
              </a:rPr>
              <a:t>a binary many-to-many relationship was replaced by  a new table and two many-to one relationships</a:t>
            </a:r>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pic>
        <p:nvPicPr>
          <p:cNvPr id="70660" name="Picture 5"/>
          <p:cNvPicPr>
            <a:picLocks noChangeAspect="1" noChangeArrowheads="1"/>
          </p:cNvPicPr>
          <p:nvPr/>
        </p:nvPicPr>
        <p:blipFill>
          <a:blip r:embed="rId3" cstate="print"/>
          <a:srcRect/>
          <a:stretch>
            <a:fillRect/>
          </a:stretch>
        </p:blipFill>
        <p:spPr bwMode="auto">
          <a:xfrm>
            <a:off x="857250" y="4114800"/>
            <a:ext cx="8343900" cy="2181225"/>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dirty="0" smtClean="0"/>
              <a:t>Using Visio</a:t>
            </a:r>
          </a:p>
        </p:txBody>
      </p:sp>
      <p:sp>
        <p:nvSpPr>
          <p:cNvPr id="74755" name="Content Placeholder 2"/>
          <p:cNvSpPr>
            <a:spLocks noGrp="1"/>
          </p:cNvSpPr>
          <p:nvPr>
            <p:ph idx="1"/>
          </p:nvPr>
        </p:nvSpPr>
        <p:spPr/>
        <p:txBody>
          <a:bodyPr/>
          <a:lstStyle/>
          <a:p>
            <a:r>
              <a:rPr lang="en-US" dirty="0" smtClean="0"/>
              <a:t>We will use Visio for designing/specifying relational databases</a:t>
            </a:r>
          </a:p>
          <a:p>
            <a:r>
              <a:rPr lang="en-US" dirty="0" smtClean="0"/>
              <a:t>You can look at a tutorial, to get familiar with the mechanics of Visio</a:t>
            </a:r>
          </a:p>
          <a:p>
            <a:r>
              <a:rPr lang="en-US" dirty="0" smtClean="0"/>
              <a:t>This is greatly oversimplified, but a good start</a:t>
            </a:r>
          </a:p>
          <a:p>
            <a:pPr lvl="1"/>
            <a:r>
              <a:rPr lang="en-US" dirty="0" smtClean="0">
                <a:hlinkClick r:id="rId3"/>
              </a:rPr>
              <a:t>http://www.youtube.com/watch?v=1BYt3wmkgXE</a:t>
            </a:r>
            <a:r>
              <a:rPr lang="en-US" dirty="0" smtClean="0"/>
              <a:t> but foreign keys are not explained</a:t>
            </a:r>
          </a:p>
          <a:p>
            <a:pPr lvl="1"/>
            <a:r>
              <a:rPr lang="en-US" dirty="0" smtClean="0">
                <a:hlinkClick r:id="rId4"/>
              </a:rPr>
              <a:t>http://www.youtube.com/watch?v=55TpWp4TmMw&amp;NR=1</a:t>
            </a:r>
            <a:endParaRPr lang="en-US" dirty="0" smtClean="0"/>
          </a:p>
          <a:p>
            <a:pPr lvl="1"/>
            <a:r>
              <a:rPr lang="en-US" dirty="0" smtClean="0">
                <a:hlinkClick r:id="rId5"/>
              </a:rPr>
              <a:t>http://www.youtube.com/watch?v=r0x8ZMyPoj4&amp;NR=1</a:t>
            </a:r>
            <a:r>
              <a:rPr lang="en-US" dirty="0" smtClean="0"/>
              <a:t> but this third part</a:t>
            </a:r>
          </a:p>
          <a:p>
            <a:pPr lvl="2"/>
            <a:r>
              <a:rPr lang="en-US" dirty="0" smtClean="0"/>
              <a:t> Is misleading in the context of relational databases, due to the handling of many-to-many relationships and </a:t>
            </a:r>
          </a:p>
          <a:p>
            <a:pPr lvl="2"/>
            <a:r>
              <a:rPr lang="en-US" dirty="0" smtClean="0"/>
              <a:t>They use of the second page, all the pages in a single Visio drawing refer to a </a:t>
            </a:r>
            <a:r>
              <a:rPr lang="en-US" b="1" i="1" dirty="0" smtClean="0"/>
              <a:t>single</a:t>
            </a:r>
            <a:r>
              <a:rPr lang="en-US" dirty="0" smtClean="0"/>
              <a:t> ER diagram, so each ER diagram needs its own Visio drawing/file</a:t>
            </a:r>
          </a:p>
          <a:p>
            <a:endParaRPr lang="en-US"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dirty="0" smtClean="0"/>
              <a:t>Specifying A Relational Implementation</a:t>
            </a:r>
          </a:p>
        </p:txBody>
      </p:sp>
      <p:sp>
        <p:nvSpPr>
          <p:cNvPr id="75779" name="Content Placeholder 2"/>
          <p:cNvSpPr>
            <a:spLocks noGrp="1"/>
          </p:cNvSpPr>
          <p:nvPr>
            <p:ph idx="1"/>
          </p:nvPr>
        </p:nvSpPr>
        <p:spPr/>
        <p:txBody>
          <a:bodyPr/>
          <a:lstStyle/>
          <a:p>
            <a:r>
              <a:rPr lang="en-US" dirty="0" smtClean="0"/>
              <a:t>We will use Visio to specify our relational implementation</a:t>
            </a:r>
          </a:p>
          <a:p>
            <a:r>
              <a:rPr lang="en-US" dirty="0" smtClean="0"/>
              <a:t>And in fact, we could even use </a:t>
            </a:r>
            <a:r>
              <a:rPr lang="en-US" dirty="0" smtClean="0"/>
              <a:t>software to </a:t>
            </a:r>
            <a:r>
              <a:rPr lang="en-US" dirty="0" smtClean="0"/>
              <a:t>generate database specifications from the diagram to SQL DDL</a:t>
            </a:r>
          </a:p>
          <a:p>
            <a:r>
              <a:rPr lang="en-US" dirty="0" smtClean="0"/>
              <a:t>We will just focus </a:t>
            </a:r>
            <a:r>
              <a:rPr lang="en-US" dirty="0" smtClean="0"/>
              <a:t>for now on </a:t>
            </a:r>
            <a:r>
              <a:rPr lang="en-US" dirty="0" smtClean="0"/>
              <a:t>the first </a:t>
            </a:r>
            <a:r>
              <a:rPr lang="en-US" dirty="0" smtClean="0"/>
              <a:t>task</a:t>
            </a:r>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dirty="0" smtClean="0"/>
              <a:t>Specifying A Relational </a:t>
            </a:r>
            <a:r>
              <a:rPr lang="en-US" dirty="0" smtClean="0"/>
              <a:t>Implementation</a:t>
            </a:r>
            <a:br>
              <a:rPr lang="en-US" dirty="0" smtClean="0"/>
            </a:br>
            <a:r>
              <a:rPr lang="en-US" dirty="0" smtClean="0"/>
              <a:t>Using Visio 2010</a:t>
            </a:r>
            <a:endParaRPr lang="en-US" dirty="0" smtClean="0"/>
          </a:p>
        </p:txBody>
      </p:sp>
      <p:sp>
        <p:nvSpPr>
          <p:cNvPr id="76803" name="Content Placeholder 2"/>
          <p:cNvSpPr>
            <a:spLocks noGrp="1"/>
          </p:cNvSpPr>
          <p:nvPr>
            <p:ph idx="1"/>
          </p:nvPr>
        </p:nvSpPr>
        <p:spPr/>
        <p:txBody>
          <a:bodyPr/>
          <a:lstStyle/>
          <a:p>
            <a:r>
              <a:rPr lang="en-US" dirty="0" smtClean="0"/>
              <a:t>A drawing in Visio is not an Entity Relationship Diagram tool despite such terminology in Visio</a:t>
            </a:r>
          </a:p>
          <a:p>
            <a:r>
              <a:rPr lang="en-US" dirty="0"/>
              <a:t>T</a:t>
            </a:r>
            <a:r>
              <a:rPr lang="en-US" dirty="0" smtClean="0"/>
              <a:t>his is good, as </a:t>
            </a:r>
            <a:r>
              <a:rPr lang="en-US" b="1" i="1" dirty="0" smtClean="0">
                <a:solidFill>
                  <a:srgbClr val="FF0000"/>
                </a:solidFill>
              </a:rPr>
              <a:t>it produces a relational schema</a:t>
            </a:r>
            <a:r>
              <a:rPr lang="en-US" dirty="0" smtClean="0"/>
              <a:t>, which is what we actually need, but this is a lower-level construct </a:t>
            </a:r>
          </a:p>
          <a:p>
            <a:r>
              <a:rPr lang="en-US" b="1" i="1" dirty="0" smtClean="0">
                <a:solidFill>
                  <a:srgbClr val="FC0128"/>
                </a:solidFill>
              </a:rPr>
              <a:t>It focuses on tables and the implicit many-to-one binary relationships induced by foreign key constraints</a:t>
            </a:r>
          </a:p>
          <a:p>
            <a:r>
              <a:rPr lang="en-US" b="1" i="1" dirty="0" smtClean="0">
                <a:solidFill>
                  <a:srgbClr val="FC0128"/>
                </a:solidFill>
              </a:rPr>
              <a:t>Table</a:t>
            </a:r>
          </a:p>
          <a:p>
            <a:pPr lvl="1"/>
            <a:r>
              <a:rPr lang="en-US" dirty="0" smtClean="0"/>
              <a:t>A rectangle with three vertical subrectangles: name, list of attributes in the primary key, list of attributes not in the primary key</a:t>
            </a:r>
          </a:p>
          <a:p>
            <a:pPr lvl="1"/>
            <a:r>
              <a:rPr lang="en-US" dirty="0" smtClean="0"/>
              <a:t>Required attributes are in bold</a:t>
            </a:r>
          </a:p>
          <a:p>
            <a:pPr lvl="1"/>
            <a:r>
              <a:rPr lang="en-US" dirty="0" smtClean="0"/>
              <a:t>Attributes in the primary key and foreign keys are labeled as such</a:t>
            </a:r>
          </a:p>
          <a:p>
            <a:r>
              <a:rPr lang="en-US" b="1" i="1" dirty="0" smtClean="0">
                <a:solidFill>
                  <a:srgbClr val="FC0128"/>
                </a:solidFill>
              </a:rPr>
              <a:t>Relationship</a:t>
            </a:r>
          </a:p>
          <a:p>
            <a:pPr lvl="1"/>
            <a:r>
              <a:rPr lang="en-US" b="1" i="1" dirty="0" smtClean="0">
                <a:solidFill>
                  <a:srgbClr val="FC0128"/>
                </a:solidFill>
              </a:rPr>
              <a:t>A many-to-one binary </a:t>
            </a:r>
            <a:r>
              <a:rPr lang="en-US" dirty="0" smtClean="0"/>
              <a:t>(or perhaps one-to-one, which is a special case) relationship induced by a </a:t>
            </a:r>
            <a:r>
              <a:rPr lang="en-US" b="1" i="1" dirty="0" smtClean="0">
                <a:solidFill>
                  <a:srgbClr val="FC0128"/>
                </a:solidFill>
              </a:rPr>
              <a:t>foreign key constraint </a:t>
            </a:r>
            <a:r>
              <a:rPr lang="en-US" dirty="0" smtClean="0"/>
              <a:t>is explicitly drawn by means of a segment with an arrow head</a:t>
            </a:r>
          </a:p>
          <a:p>
            <a:pPr lvl="1">
              <a:buFont typeface="Symbol" pitchFamily="18" charset="2"/>
              <a:buNone/>
            </a:pPr>
            <a:r>
              <a:rPr lang="en-US" dirty="0" smtClean="0"/>
              <a:t>	We will have alternative notations later</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p:cNvSpPr>
          <p:nvPr>
            <p:ph type="title"/>
          </p:nvPr>
        </p:nvSpPr>
        <p:spPr/>
        <p:txBody>
          <a:bodyPr/>
          <a:lstStyle/>
          <a:p>
            <a:r>
              <a:rPr lang="en-US" dirty="0" smtClean="0"/>
              <a:t>Relational Implementation For The Example</a:t>
            </a:r>
          </a:p>
        </p:txBody>
      </p:sp>
      <p:graphicFrame>
        <p:nvGraphicFramePr>
          <p:cNvPr id="4" name="Content Placeholder 3"/>
          <p:cNvGraphicFramePr>
            <a:graphicFrameLocks noGrp="1"/>
          </p:cNvGraphicFramePr>
          <p:nvPr>
            <p:ph idx="1"/>
          </p:nvPr>
        </p:nvGraphicFramePr>
        <p:xfrm>
          <a:off x="4267200" y="1905000"/>
          <a:ext cx="304800" cy="365760"/>
        </p:xfrm>
        <a:graphic>
          <a:graphicData uri="http://schemas.openxmlformats.org/drawingml/2006/table">
            <a:tbl>
              <a:tblPr firstRow="1" bandRow="1">
                <a:tableStyleId>{5C22544A-7EE6-4342-B048-85BDC9FD1C3A}</a:tableStyleId>
              </a:tblPr>
              <a:tblGrid>
                <a:gridCol w="304800"/>
              </a:tblGrid>
              <a:tr h="228600">
                <a:tc>
                  <a:txBody>
                    <a:bodyPr/>
                    <a:lstStyle/>
                    <a:p>
                      <a:endParaRPr lang="en-US" dirty="0"/>
                    </a:p>
                  </a:txBody>
                  <a:tcPr/>
                </a:tc>
              </a:tr>
            </a:tbl>
          </a:graphicData>
        </a:graphic>
      </p:graphicFrame>
      <p:graphicFrame>
        <p:nvGraphicFramePr>
          <p:cNvPr id="5" name="Content Placeholder 3"/>
          <p:cNvGraphicFramePr>
            <a:graphicFrameLocks/>
          </p:cNvGraphicFramePr>
          <p:nvPr/>
        </p:nvGraphicFramePr>
        <p:xfrm>
          <a:off x="685800" y="3352800"/>
          <a:ext cx="1905000" cy="1463040"/>
        </p:xfrm>
        <a:graphic>
          <a:graphicData uri="http://schemas.openxmlformats.org/drawingml/2006/table">
            <a:tbl>
              <a:tblPr firstRow="1" bandCol="1">
                <a:tableStyleId>{21E4AEA4-8DFA-4A89-87EB-49C32662AFE0}</a:tableStyleId>
              </a:tblPr>
              <a:tblGrid>
                <a:gridCol w="838199"/>
                <a:gridCol w="533400"/>
                <a:gridCol w="533401"/>
              </a:tblGrid>
              <a:tr h="243840">
                <a:tc>
                  <a:txBody>
                    <a:bodyPr/>
                    <a:lstStyle/>
                    <a:p>
                      <a:pPr algn="ctr"/>
                      <a:r>
                        <a:rPr lang="en-US" sz="1000" dirty="0" smtClean="0"/>
                        <a:t>Child</a:t>
                      </a:r>
                      <a:endParaRPr lang="en-US" sz="1000" dirty="0"/>
                    </a:p>
                  </a:txBody>
                  <a:tcPr/>
                </a:tc>
                <a:tc>
                  <a:txBody>
                    <a:bodyPr/>
                    <a:lstStyle/>
                    <a:p>
                      <a:pPr algn="ctr"/>
                      <a:r>
                        <a:rPr lang="en-US" sz="1000" u="sng" dirty="0" smtClean="0"/>
                        <a:t>ID#</a:t>
                      </a:r>
                      <a:endParaRPr lang="en-US" sz="1000" u="sng" dirty="0"/>
                    </a:p>
                  </a:txBody>
                  <a:tcPr/>
                </a:tc>
                <a:tc>
                  <a:txBody>
                    <a:bodyPr/>
                    <a:lstStyle/>
                    <a:p>
                      <a:pPr algn="ctr"/>
                      <a:r>
                        <a:rPr lang="en-US" sz="1000" u="sng" dirty="0" smtClean="0"/>
                        <a:t>Child</a:t>
                      </a:r>
                      <a:endParaRPr lang="en-US" sz="1000" u="sng" dirty="0"/>
                    </a:p>
                  </a:txBody>
                  <a:tcPr/>
                </a:tc>
              </a:tr>
              <a:tr h="243840">
                <a:tc>
                  <a:txBody>
                    <a:bodyPr/>
                    <a:lstStyle/>
                    <a:p>
                      <a:endParaRPr lang="en-US" sz="1000" dirty="0"/>
                    </a:p>
                  </a:txBody>
                  <a:tcPr>
                    <a:solidFill>
                      <a:schemeClr val="bg1"/>
                    </a:solidFill>
                  </a:tcPr>
                </a:tc>
                <a:tc>
                  <a:txBody>
                    <a:bodyPr/>
                    <a:lstStyle/>
                    <a:p>
                      <a:r>
                        <a:rPr lang="en-US" sz="1000" dirty="0" smtClean="0"/>
                        <a:t>1</a:t>
                      </a:r>
                      <a:endParaRPr lang="en-US" sz="1000" dirty="0"/>
                    </a:p>
                  </a:txBody>
                  <a:tcPr/>
                </a:tc>
                <a:tc>
                  <a:txBody>
                    <a:bodyPr/>
                    <a:lstStyle/>
                    <a:p>
                      <a:r>
                        <a:rPr lang="en-US" sz="1000" dirty="0" smtClean="0"/>
                        <a:t>Erica</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1</a:t>
                      </a:r>
                      <a:endParaRPr lang="en-US" sz="1000" dirty="0"/>
                    </a:p>
                  </a:txBody>
                  <a:tcPr/>
                </a:tc>
                <a:tc>
                  <a:txBody>
                    <a:bodyPr/>
                    <a:lstStyle/>
                    <a:p>
                      <a:r>
                        <a:rPr lang="en-US" sz="1000" dirty="0" smtClean="0"/>
                        <a:t>Frank</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2</a:t>
                      </a:r>
                      <a:endParaRPr lang="en-US" sz="1000" dirty="0"/>
                    </a:p>
                  </a:txBody>
                  <a:tcPr/>
                </a:tc>
                <a:tc>
                  <a:txBody>
                    <a:bodyPr/>
                    <a:lstStyle/>
                    <a:p>
                      <a:r>
                        <a:rPr lang="en-US" sz="1000" dirty="0" smtClean="0"/>
                        <a:t>Bob</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2</a:t>
                      </a:r>
                      <a:endParaRPr lang="en-US" sz="1000" dirty="0"/>
                    </a:p>
                  </a:txBody>
                  <a:tcPr/>
                </a:tc>
                <a:tc>
                  <a:txBody>
                    <a:bodyPr/>
                    <a:lstStyle/>
                    <a:p>
                      <a:r>
                        <a:rPr lang="en-US" sz="1000" dirty="0" smtClean="0"/>
                        <a:t>Frank</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6</a:t>
                      </a:r>
                      <a:endParaRPr lang="en-US" sz="1000" dirty="0"/>
                    </a:p>
                  </a:txBody>
                  <a:tcPr/>
                </a:tc>
                <a:tc>
                  <a:txBody>
                    <a:bodyPr/>
                    <a:lstStyle/>
                    <a:p>
                      <a:r>
                        <a:rPr lang="en-US" sz="1000" dirty="0" smtClean="0"/>
                        <a:t>Frank</a:t>
                      </a:r>
                      <a:endParaRPr lang="en-US" sz="1000" dirty="0"/>
                    </a:p>
                  </a:txBody>
                  <a:tcPr/>
                </a:tc>
              </a:tr>
            </a:tbl>
          </a:graphicData>
        </a:graphic>
      </p:graphicFrame>
      <p:graphicFrame>
        <p:nvGraphicFramePr>
          <p:cNvPr id="7" name="Content Placeholder 3"/>
          <p:cNvGraphicFramePr>
            <a:graphicFrameLocks/>
          </p:cNvGraphicFramePr>
          <p:nvPr/>
        </p:nvGraphicFramePr>
        <p:xfrm>
          <a:off x="3124200" y="3352800"/>
          <a:ext cx="2667001" cy="1463040"/>
        </p:xfrm>
        <a:graphic>
          <a:graphicData uri="http://schemas.openxmlformats.org/drawingml/2006/table">
            <a:tbl>
              <a:tblPr firstRow="1" bandCol="1">
                <a:tableStyleId>{21E4AEA4-8DFA-4A89-87EB-49C32662AFE0}</a:tableStyleId>
              </a:tblPr>
              <a:tblGrid>
                <a:gridCol w="838200"/>
                <a:gridCol w="533400"/>
                <a:gridCol w="609600"/>
                <a:gridCol w="685801"/>
              </a:tblGrid>
              <a:tr h="243840">
                <a:tc>
                  <a:txBody>
                    <a:bodyPr/>
                    <a:lstStyle/>
                    <a:p>
                      <a:pPr algn="ctr"/>
                      <a:r>
                        <a:rPr lang="en-US" sz="1000" dirty="0" smtClean="0"/>
                        <a:t>Employee</a:t>
                      </a:r>
                      <a:endParaRPr lang="en-US" sz="1000" dirty="0"/>
                    </a:p>
                  </a:txBody>
                  <a:tcPr/>
                </a:tc>
                <a:tc>
                  <a:txBody>
                    <a:bodyPr/>
                    <a:lstStyle/>
                    <a:p>
                      <a:pPr algn="ctr"/>
                      <a:r>
                        <a:rPr lang="en-US" sz="1000" u="sng" dirty="0" smtClean="0"/>
                        <a:t>ID#</a:t>
                      </a:r>
                      <a:endParaRPr lang="en-US" sz="1000" u="sng" dirty="0"/>
                    </a:p>
                  </a:txBody>
                  <a:tcPr/>
                </a:tc>
                <a:tc>
                  <a:txBody>
                    <a:bodyPr/>
                    <a:lstStyle/>
                    <a:p>
                      <a:pPr algn="ctr"/>
                      <a:r>
                        <a:rPr lang="en-US" sz="1000" dirty="0" smtClean="0"/>
                        <a:t>Name</a:t>
                      </a:r>
                      <a:endParaRPr lang="en-US" sz="1000" dirty="0"/>
                    </a:p>
                  </a:txBody>
                  <a:tcPr/>
                </a:tc>
                <a:tc>
                  <a:txBody>
                    <a:bodyPr/>
                    <a:lstStyle/>
                    <a:p>
                      <a:pPr algn="ctr"/>
                      <a:r>
                        <a:rPr lang="en-US" sz="1000" dirty="0" smtClean="0"/>
                        <a:t>CName</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1</a:t>
                      </a:r>
                      <a:endParaRPr lang="en-US" sz="1000" dirty="0"/>
                    </a:p>
                  </a:txBody>
                  <a:tcPr/>
                </a:tc>
                <a:tc>
                  <a:txBody>
                    <a:bodyPr/>
                    <a:lstStyle/>
                    <a:p>
                      <a:r>
                        <a:rPr lang="en-US" sz="1000" dirty="0" smtClean="0"/>
                        <a:t>Alice</a:t>
                      </a:r>
                      <a:endParaRPr lang="en-US" sz="1000" dirty="0"/>
                    </a:p>
                  </a:txBody>
                  <a:tcPr/>
                </a:tc>
                <a:tc>
                  <a:txBody>
                    <a:bodyPr/>
                    <a:lstStyle/>
                    <a:p>
                      <a:r>
                        <a:rPr lang="en-US" sz="1000" dirty="0" smtClean="0"/>
                        <a:t>US</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2</a:t>
                      </a:r>
                      <a:endParaRPr lang="en-US" sz="1000" dirty="0"/>
                    </a:p>
                  </a:txBody>
                  <a:tcPr/>
                </a:tc>
                <a:tc>
                  <a:txBody>
                    <a:bodyPr/>
                    <a:lstStyle/>
                    <a:p>
                      <a:r>
                        <a:rPr lang="en-US" sz="1000" dirty="0" smtClean="0"/>
                        <a:t>Bob</a:t>
                      </a:r>
                      <a:endParaRPr lang="en-US" sz="1000" dirty="0"/>
                    </a:p>
                  </a:txBody>
                  <a:tcPr/>
                </a:tc>
                <a:tc>
                  <a:txBody>
                    <a:bodyPr/>
                    <a:lstStyle/>
                    <a:p>
                      <a:r>
                        <a:rPr lang="en-US" sz="1000" dirty="0" smtClean="0"/>
                        <a:t>IN</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4</a:t>
                      </a:r>
                      <a:endParaRPr lang="en-US" sz="1000" dirty="0"/>
                    </a:p>
                  </a:txBody>
                  <a:tcPr/>
                </a:tc>
                <a:tc>
                  <a:txBody>
                    <a:bodyPr/>
                    <a:lstStyle/>
                    <a:p>
                      <a:r>
                        <a:rPr lang="en-US" sz="1000" dirty="0" smtClean="0"/>
                        <a:t>Carol</a:t>
                      </a:r>
                      <a:endParaRPr lang="en-US" sz="1000" dirty="0"/>
                    </a:p>
                  </a:txBody>
                  <a:tcPr/>
                </a:tc>
                <a:tc>
                  <a:txBody>
                    <a:bodyPr/>
                    <a:lstStyle/>
                    <a:p>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5</a:t>
                      </a:r>
                      <a:endParaRPr lang="en-US" sz="1000" dirty="0"/>
                    </a:p>
                  </a:txBody>
                  <a:tcPr/>
                </a:tc>
                <a:tc>
                  <a:txBody>
                    <a:bodyPr/>
                    <a:lstStyle/>
                    <a:p>
                      <a:r>
                        <a:rPr lang="en-US" sz="1000" dirty="0" smtClean="0"/>
                        <a:t>David</a:t>
                      </a:r>
                      <a:endParaRPr lang="en-US" sz="1000" dirty="0"/>
                    </a:p>
                  </a:txBody>
                  <a:tcPr/>
                </a:tc>
                <a:tc>
                  <a:txBody>
                    <a:bodyPr/>
                    <a:lstStyle/>
                    <a:p>
                      <a:r>
                        <a:rPr lang="en-US" sz="1000" dirty="0" smtClean="0"/>
                        <a:t>IN</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6</a:t>
                      </a:r>
                      <a:endParaRPr lang="en-US" sz="1000" dirty="0"/>
                    </a:p>
                  </a:txBody>
                  <a:tcPr/>
                </a:tc>
                <a:tc>
                  <a:txBody>
                    <a:bodyPr/>
                    <a:lstStyle/>
                    <a:p>
                      <a:r>
                        <a:rPr lang="en-US" sz="1000" dirty="0" smtClean="0"/>
                        <a:t>Bob</a:t>
                      </a:r>
                      <a:endParaRPr lang="en-US" sz="1000" dirty="0"/>
                    </a:p>
                  </a:txBody>
                  <a:tcPr/>
                </a:tc>
                <a:tc>
                  <a:txBody>
                    <a:bodyPr/>
                    <a:lstStyle/>
                    <a:p>
                      <a:r>
                        <a:rPr lang="en-US" sz="1000" dirty="0" smtClean="0"/>
                        <a:t>CN</a:t>
                      </a:r>
                      <a:endParaRPr lang="en-US" sz="1000" dirty="0"/>
                    </a:p>
                  </a:txBody>
                  <a:tcPr/>
                </a:tc>
              </a:tr>
            </a:tbl>
          </a:graphicData>
        </a:graphic>
      </p:graphicFrame>
      <p:graphicFrame>
        <p:nvGraphicFramePr>
          <p:cNvPr id="12" name="Content Placeholder 3"/>
          <p:cNvGraphicFramePr>
            <a:graphicFrameLocks/>
          </p:cNvGraphicFramePr>
          <p:nvPr/>
        </p:nvGraphicFramePr>
        <p:xfrm>
          <a:off x="3429000" y="5638800"/>
          <a:ext cx="2057400" cy="1219200"/>
        </p:xfrm>
        <a:graphic>
          <a:graphicData uri="http://schemas.openxmlformats.org/drawingml/2006/table">
            <a:tbl>
              <a:tblPr firstRow="1" bandCol="1">
                <a:tableStyleId>{21E4AEA4-8DFA-4A89-87EB-49C32662AFE0}</a:tableStyleId>
              </a:tblPr>
              <a:tblGrid>
                <a:gridCol w="762000"/>
                <a:gridCol w="609600"/>
                <a:gridCol w="685800"/>
              </a:tblGrid>
              <a:tr h="243840">
                <a:tc>
                  <a:txBody>
                    <a:bodyPr/>
                    <a:lstStyle/>
                    <a:p>
                      <a:pPr algn="ctr"/>
                      <a:r>
                        <a:rPr lang="en-US" sz="1000" dirty="0" smtClean="0"/>
                        <a:t>Likes</a:t>
                      </a:r>
                      <a:endParaRPr lang="en-US" sz="1000" dirty="0"/>
                    </a:p>
                  </a:txBody>
                  <a:tcPr/>
                </a:tc>
                <a:tc>
                  <a:txBody>
                    <a:bodyPr/>
                    <a:lstStyle/>
                    <a:p>
                      <a:pPr algn="ctr"/>
                      <a:r>
                        <a:rPr lang="en-US" sz="1000" u="sng" dirty="0" smtClean="0"/>
                        <a:t>ID#</a:t>
                      </a:r>
                      <a:endParaRPr lang="en-US" sz="1000" u="sng" dirty="0"/>
                    </a:p>
                  </a:txBody>
                  <a:tcPr/>
                </a:tc>
                <a:tc>
                  <a:txBody>
                    <a:bodyPr/>
                    <a:lstStyle/>
                    <a:p>
                      <a:pPr algn="ctr"/>
                      <a:r>
                        <a:rPr lang="en-US" sz="1000" u="sng" dirty="0" smtClean="0"/>
                        <a:t>Species</a:t>
                      </a:r>
                      <a:endParaRPr lang="en-US" sz="1000" u="sng" dirty="0"/>
                    </a:p>
                  </a:txBody>
                  <a:tcPr/>
                </a:tc>
              </a:tr>
              <a:tr h="243840">
                <a:tc>
                  <a:txBody>
                    <a:bodyPr/>
                    <a:lstStyle/>
                    <a:p>
                      <a:endParaRPr lang="en-US" sz="1000" dirty="0"/>
                    </a:p>
                  </a:txBody>
                  <a:tcPr>
                    <a:solidFill>
                      <a:schemeClr val="bg1"/>
                    </a:solidFill>
                  </a:tcPr>
                </a:tc>
                <a:tc>
                  <a:txBody>
                    <a:bodyPr/>
                    <a:lstStyle/>
                    <a:p>
                      <a:r>
                        <a:rPr lang="en-US" sz="1000" dirty="0" smtClean="0"/>
                        <a:t>1</a:t>
                      </a:r>
                      <a:endParaRPr lang="en-US" sz="1000" dirty="0"/>
                    </a:p>
                  </a:txBody>
                  <a:tcPr/>
                </a:tc>
                <a:tc>
                  <a:txBody>
                    <a:bodyPr/>
                    <a:lstStyle/>
                    <a:p>
                      <a:r>
                        <a:rPr lang="en-US" sz="1000" dirty="0" smtClean="0"/>
                        <a:t>Horse</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1</a:t>
                      </a:r>
                      <a:endParaRPr lang="en-US" sz="1000" dirty="0"/>
                    </a:p>
                  </a:txBody>
                  <a:tcPr/>
                </a:tc>
                <a:tc>
                  <a:txBody>
                    <a:bodyPr/>
                    <a:lstStyle/>
                    <a:p>
                      <a:r>
                        <a:rPr lang="en-US" sz="1000" dirty="0" smtClean="0"/>
                        <a:t>Cat</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2</a:t>
                      </a:r>
                      <a:endParaRPr lang="en-US" sz="1000" dirty="0"/>
                    </a:p>
                  </a:txBody>
                  <a:tcPr/>
                </a:tc>
                <a:tc>
                  <a:txBody>
                    <a:bodyPr/>
                    <a:lstStyle/>
                    <a:p>
                      <a:r>
                        <a:rPr lang="en-US" sz="1000" dirty="0" smtClean="0"/>
                        <a:t>Cat</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6</a:t>
                      </a:r>
                      <a:endParaRPr lang="en-US" sz="1000" dirty="0"/>
                    </a:p>
                  </a:txBody>
                  <a:tcPr/>
                </a:tc>
                <a:tc>
                  <a:txBody>
                    <a:bodyPr/>
                    <a:lstStyle/>
                    <a:p>
                      <a:r>
                        <a:rPr lang="en-US" sz="1000" dirty="0" smtClean="0"/>
                        <a:t>Yak</a:t>
                      </a:r>
                      <a:endParaRPr lang="en-US" sz="1000" dirty="0"/>
                    </a:p>
                  </a:txBody>
                  <a:tcPr/>
                </a:tc>
              </a:tr>
            </a:tbl>
          </a:graphicData>
        </a:graphic>
      </p:graphicFrame>
      <p:graphicFrame>
        <p:nvGraphicFramePr>
          <p:cNvPr id="13" name="Content Placeholder 3"/>
          <p:cNvGraphicFramePr>
            <a:graphicFrameLocks/>
          </p:cNvGraphicFramePr>
          <p:nvPr/>
        </p:nvGraphicFramePr>
        <p:xfrm>
          <a:off x="457200" y="5638800"/>
          <a:ext cx="2438400" cy="1463040"/>
        </p:xfrm>
        <a:graphic>
          <a:graphicData uri="http://schemas.openxmlformats.org/drawingml/2006/table">
            <a:tbl>
              <a:tblPr firstRow="1" bandCol="1">
                <a:tableStyleId>{21E4AEA4-8DFA-4A89-87EB-49C32662AFE0}</a:tableStyleId>
              </a:tblPr>
              <a:tblGrid>
                <a:gridCol w="812800"/>
                <a:gridCol w="711200"/>
                <a:gridCol w="914400"/>
              </a:tblGrid>
              <a:tr h="243840">
                <a:tc>
                  <a:txBody>
                    <a:bodyPr/>
                    <a:lstStyle/>
                    <a:p>
                      <a:pPr algn="ctr"/>
                      <a:r>
                        <a:rPr lang="en-US" sz="1000" dirty="0" smtClean="0"/>
                        <a:t>Animal</a:t>
                      </a:r>
                      <a:endParaRPr lang="en-US" sz="1000" dirty="0"/>
                    </a:p>
                  </a:txBody>
                  <a:tcPr/>
                </a:tc>
                <a:tc>
                  <a:txBody>
                    <a:bodyPr/>
                    <a:lstStyle/>
                    <a:p>
                      <a:pPr algn="ctr"/>
                      <a:r>
                        <a:rPr lang="en-US" sz="1000" u="sng" dirty="0" smtClean="0"/>
                        <a:t>Species</a:t>
                      </a:r>
                      <a:endParaRPr lang="en-US" sz="1000" u="sng" dirty="0"/>
                    </a:p>
                  </a:txBody>
                  <a:tcPr/>
                </a:tc>
                <a:tc>
                  <a:txBody>
                    <a:bodyPr/>
                    <a:lstStyle/>
                    <a:p>
                      <a:pPr algn="ctr"/>
                      <a:r>
                        <a:rPr lang="en-US" sz="1000" dirty="0" smtClean="0"/>
                        <a:t>Discovered</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Horse</a:t>
                      </a:r>
                      <a:endParaRPr lang="en-US" sz="1000" dirty="0"/>
                    </a:p>
                  </a:txBody>
                  <a:tcPr/>
                </a:tc>
                <a:tc>
                  <a:txBody>
                    <a:bodyPr/>
                    <a:lstStyle/>
                    <a:p>
                      <a:r>
                        <a:rPr lang="en-US" sz="1000" dirty="0" smtClean="0"/>
                        <a:t>Asia</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Wolf</a:t>
                      </a:r>
                      <a:endParaRPr lang="en-US" sz="1000" dirty="0"/>
                    </a:p>
                  </a:txBody>
                  <a:tcPr/>
                </a:tc>
                <a:tc>
                  <a:txBody>
                    <a:bodyPr/>
                    <a:lstStyle/>
                    <a:p>
                      <a:r>
                        <a:rPr lang="en-US" sz="1000" dirty="0" smtClean="0"/>
                        <a:t>Asia</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Cat</a:t>
                      </a:r>
                      <a:endParaRPr lang="en-US" sz="1000" dirty="0"/>
                    </a:p>
                  </a:txBody>
                  <a:tcPr/>
                </a:tc>
                <a:tc>
                  <a:txBody>
                    <a:bodyPr/>
                    <a:lstStyle/>
                    <a:p>
                      <a:r>
                        <a:rPr lang="en-US" sz="1000" dirty="0" smtClean="0"/>
                        <a:t>Africa</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Yak</a:t>
                      </a:r>
                      <a:endParaRPr lang="en-US" sz="1000" dirty="0"/>
                    </a:p>
                  </a:txBody>
                  <a:tcPr/>
                </a:tc>
                <a:tc>
                  <a:txBody>
                    <a:bodyPr/>
                    <a:lstStyle/>
                    <a:p>
                      <a:r>
                        <a:rPr lang="en-US" sz="1000" dirty="0" smtClean="0"/>
                        <a:t>Asia</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Zebra</a:t>
                      </a:r>
                      <a:endParaRPr lang="en-US" sz="1000" dirty="0"/>
                    </a:p>
                  </a:txBody>
                  <a:tcPr/>
                </a:tc>
                <a:tc>
                  <a:txBody>
                    <a:bodyPr/>
                    <a:lstStyle/>
                    <a:p>
                      <a:r>
                        <a:rPr lang="en-US" sz="1000" dirty="0" smtClean="0"/>
                        <a:t>Africa</a:t>
                      </a:r>
                      <a:endParaRPr lang="en-US" sz="1000" dirty="0"/>
                    </a:p>
                  </a:txBody>
                  <a:tcPr/>
                </a:tc>
              </a:tr>
            </a:tbl>
          </a:graphicData>
        </a:graphic>
      </p:graphicFrame>
      <p:graphicFrame>
        <p:nvGraphicFramePr>
          <p:cNvPr id="14" name="Content Placeholder 3"/>
          <p:cNvGraphicFramePr>
            <a:graphicFrameLocks/>
          </p:cNvGraphicFramePr>
          <p:nvPr/>
        </p:nvGraphicFramePr>
        <p:xfrm>
          <a:off x="3276600" y="1676400"/>
          <a:ext cx="2590800" cy="1219200"/>
        </p:xfrm>
        <a:graphic>
          <a:graphicData uri="http://schemas.openxmlformats.org/drawingml/2006/table">
            <a:tbl>
              <a:tblPr firstRow="1" bandCol="1">
                <a:tableStyleId>{21E4AEA4-8DFA-4A89-87EB-49C32662AFE0}</a:tableStyleId>
              </a:tblPr>
              <a:tblGrid>
                <a:gridCol w="838200"/>
                <a:gridCol w="838200"/>
                <a:gridCol w="914400"/>
              </a:tblGrid>
              <a:tr h="243840">
                <a:tc>
                  <a:txBody>
                    <a:bodyPr/>
                    <a:lstStyle/>
                    <a:p>
                      <a:pPr algn="ctr"/>
                      <a:r>
                        <a:rPr lang="en-US" sz="1000" dirty="0" smtClean="0"/>
                        <a:t>Country</a:t>
                      </a:r>
                      <a:endParaRPr lang="en-US" sz="1000" dirty="0"/>
                    </a:p>
                  </a:txBody>
                  <a:tcPr/>
                </a:tc>
                <a:tc>
                  <a:txBody>
                    <a:bodyPr/>
                    <a:lstStyle/>
                    <a:p>
                      <a:pPr algn="ctr"/>
                      <a:r>
                        <a:rPr lang="en-US" sz="1000" u="sng" dirty="0" smtClean="0"/>
                        <a:t>CName</a:t>
                      </a:r>
                      <a:endParaRPr lang="en-US" sz="1000" u="sng" dirty="0"/>
                    </a:p>
                  </a:txBody>
                  <a:tcPr/>
                </a:tc>
                <a:tc>
                  <a:txBody>
                    <a:bodyPr/>
                    <a:lstStyle/>
                    <a:p>
                      <a:pPr algn="ctr"/>
                      <a:r>
                        <a:rPr lang="en-US" sz="1000" dirty="0" smtClean="0"/>
                        <a:t>Population</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US</a:t>
                      </a:r>
                      <a:endParaRPr lang="en-US" sz="1000" dirty="0"/>
                    </a:p>
                  </a:txBody>
                  <a:tcPr/>
                </a:tc>
                <a:tc>
                  <a:txBody>
                    <a:bodyPr/>
                    <a:lstStyle/>
                    <a:p>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IN</a:t>
                      </a:r>
                      <a:endParaRPr lang="en-US" sz="1000" dirty="0"/>
                    </a:p>
                  </a:txBody>
                  <a:tcPr/>
                </a:tc>
                <a:tc>
                  <a:txBody>
                    <a:bodyPr/>
                    <a:lstStyle/>
                    <a:p>
                      <a:r>
                        <a:rPr lang="en-US" sz="1000" dirty="0" smtClean="0"/>
                        <a:t>1150</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CN</a:t>
                      </a:r>
                      <a:endParaRPr lang="en-US" sz="1000" dirty="0"/>
                    </a:p>
                  </a:txBody>
                  <a:tcPr/>
                </a:tc>
                <a:tc>
                  <a:txBody>
                    <a:bodyPr/>
                    <a:lstStyle/>
                    <a:p>
                      <a:r>
                        <a:rPr lang="en-US" sz="1000" dirty="0" smtClean="0"/>
                        <a:t>1330</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RU</a:t>
                      </a:r>
                      <a:endParaRPr lang="en-US" sz="1000" dirty="0"/>
                    </a:p>
                  </a:txBody>
                  <a:tcPr/>
                </a:tc>
                <a:tc>
                  <a:txBody>
                    <a:bodyPr/>
                    <a:lstStyle/>
                    <a:p>
                      <a:endParaRPr lang="en-US" sz="1000" dirty="0"/>
                    </a:p>
                  </a:txBody>
                  <a:tcPr/>
                </a:tc>
              </a:tr>
            </a:tbl>
          </a:graphicData>
        </a:graphic>
      </p:graphicFrame>
      <p:graphicFrame>
        <p:nvGraphicFramePr>
          <p:cNvPr id="8194" name="Object 159"/>
          <p:cNvGraphicFramePr>
            <a:graphicFrameLocks noChangeAspect="1"/>
          </p:cNvGraphicFramePr>
          <p:nvPr>
            <p:extLst>
              <p:ext uri="{D42A27DB-BD31-4B8C-83A1-F6EECF244321}">
                <p14:modId xmlns:p14="http://schemas.microsoft.com/office/powerpoint/2010/main" val="3405784341"/>
              </p:ext>
            </p:extLst>
          </p:nvPr>
        </p:nvGraphicFramePr>
        <p:xfrm>
          <a:off x="6172200" y="1752600"/>
          <a:ext cx="2941638" cy="5159375"/>
        </p:xfrm>
        <a:graphic>
          <a:graphicData uri="http://schemas.openxmlformats.org/presentationml/2006/ole">
            <mc:AlternateContent xmlns:mc="http://schemas.openxmlformats.org/markup-compatibility/2006">
              <mc:Choice xmlns:v="urn:schemas-microsoft-com:vml" Requires="v">
                <p:oleObj spid="_x0000_s40000" name="Visio" r:id="rId4" imgW="2950183" imgH="5167549" progId="Visio.Drawing.11">
                  <p:embed/>
                </p:oleObj>
              </mc:Choice>
              <mc:Fallback>
                <p:oleObj name="Visio" r:id="rId4" imgW="2950183" imgH="5167549" progId="Visio.Drawing.11">
                  <p:embed/>
                  <p:pic>
                    <p:nvPicPr>
                      <p:cNvPr id="0" name=""/>
                      <p:cNvPicPr>
                        <a:picLocks noChangeAspect="1" noChangeArrowheads="1"/>
                      </p:cNvPicPr>
                      <p:nvPr/>
                    </p:nvPicPr>
                    <p:blipFill>
                      <a:blip r:embed="rId5"/>
                      <a:srcRect/>
                      <a:stretch>
                        <a:fillRect/>
                      </a:stretch>
                    </p:blipFill>
                    <p:spPr bwMode="auto">
                      <a:xfrm>
                        <a:off x="6172200" y="1752600"/>
                        <a:ext cx="2941638" cy="515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545585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dirty="0" smtClean="0"/>
              <a:t>Cardinality Constraints</a:t>
            </a:r>
          </a:p>
        </p:txBody>
      </p:sp>
      <p:sp>
        <p:nvSpPr>
          <p:cNvPr id="77827" name="Content Placeholder 2"/>
          <p:cNvSpPr>
            <a:spLocks noGrp="1"/>
          </p:cNvSpPr>
          <p:nvPr>
            <p:ph idx="1"/>
          </p:nvPr>
        </p:nvSpPr>
        <p:spPr/>
        <p:txBody>
          <a:bodyPr/>
          <a:lstStyle/>
          <a:p>
            <a:r>
              <a:rPr lang="en-US" dirty="0" smtClean="0"/>
              <a:t>The statement that a relationship is many-to-one as opposed to be a “standard” many-to-many relationship is really a cardinality constraint</a:t>
            </a:r>
          </a:p>
          <a:p>
            <a:r>
              <a:rPr lang="en-US" dirty="0" smtClean="0"/>
              <a:t>We will look at a relationships Likes between Person and Country and four cases of cardinality constraints on how many Countries a Person may like</a:t>
            </a:r>
          </a:p>
          <a:p>
            <a:pPr lvl="1"/>
            <a:r>
              <a:rPr lang="en-US" dirty="0" smtClean="0"/>
              <a:t>No constraint</a:t>
            </a:r>
          </a:p>
          <a:p>
            <a:pPr lvl="1"/>
            <a:r>
              <a:rPr lang="en-US" dirty="0" smtClean="0"/>
              <a:t>At least one</a:t>
            </a:r>
          </a:p>
          <a:p>
            <a:pPr lvl="1"/>
            <a:r>
              <a:rPr lang="en-US" dirty="0" smtClean="0"/>
              <a:t>At most one</a:t>
            </a:r>
          </a:p>
          <a:p>
            <a:pPr lvl="1"/>
            <a:r>
              <a:rPr lang="en-US" dirty="0" smtClean="0"/>
              <a:t>Exactly one</a:t>
            </a:r>
          </a:p>
          <a:p>
            <a:r>
              <a:rPr lang="en-US" dirty="0" smtClean="0"/>
              <a:t>For the first two, Likes is many-to-many</a:t>
            </a:r>
          </a:p>
          <a:p>
            <a:r>
              <a:rPr lang="en-US" dirty="0" smtClean="0"/>
              <a:t>For the last two, Likes is many-to-one</a:t>
            </a:r>
          </a:p>
          <a:p>
            <a:r>
              <a:rPr lang="en-US" dirty="0" smtClean="0"/>
              <a:t>Intuitively, Likes is many to one if for every Person, when you see which Countries this Person Likes, you get 0 or 1</a:t>
            </a:r>
          </a:p>
          <a:p>
            <a:r>
              <a:rPr lang="en-US" dirty="0" smtClean="0"/>
              <a:t>If you always get 1, this is a total function, otherwise this is a partial function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mtClean="0"/>
              <a:t>Relation</a:t>
            </a:r>
          </a:p>
        </p:txBody>
      </p:sp>
      <p:sp>
        <p:nvSpPr>
          <p:cNvPr id="45059" name="Rectangle 3"/>
          <p:cNvSpPr>
            <a:spLocks noGrp="1" noChangeArrowheads="1"/>
          </p:cNvSpPr>
          <p:nvPr>
            <p:ph type="body" idx="1"/>
          </p:nvPr>
        </p:nvSpPr>
        <p:spPr/>
        <p:txBody>
          <a:bodyPr/>
          <a:lstStyle/>
          <a:p>
            <a:r>
              <a:rPr lang="en-US" dirty="0" smtClean="0"/>
              <a:t>Consider a table, with a fixed number of columns where elements of each column are drawn from some specific domain</a:t>
            </a:r>
          </a:p>
          <a:p>
            <a:r>
              <a:rPr lang="en-US" dirty="0" smtClean="0"/>
              <a:t>The columns are labeled and the labels are distinct</a:t>
            </a:r>
          </a:p>
          <a:p>
            <a:r>
              <a:rPr lang="en-US" dirty="0" smtClean="0"/>
              <a:t>We will consider such a table to be </a:t>
            </a:r>
            <a:r>
              <a:rPr lang="en-US" b="1" i="1" dirty="0" smtClean="0">
                <a:solidFill>
                  <a:srgbClr val="FC0128"/>
                </a:solidFill>
              </a:rPr>
              <a:t>a set of rows</a:t>
            </a:r>
            <a:r>
              <a:rPr lang="en-US" b="1" i="1" dirty="0" smtClean="0"/>
              <a:t> </a:t>
            </a:r>
            <a:r>
              <a:rPr lang="en-US" dirty="0" smtClean="0"/>
              <a:t>(another word for “row”: </a:t>
            </a:r>
            <a:r>
              <a:rPr lang="en-US" b="1" i="1" dirty="0" smtClean="0">
                <a:solidFill>
                  <a:srgbClr val="FF0000"/>
                </a:solidFill>
              </a:rPr>
              <a:t>tuple</a:t>
            </a:r>
            <a:r>
              <a:rPr lang="en-US" dirty="0" smtClean="0"/>
              <a:t>)</a:t>
            </a:r>
          </a:p>
          <a:p>
            <a:r>
              <a:rPr lang="en-US" dirty="0"/>
              <a:t>A</a:t>
            </a:r>
            <a:r>
              <a:rPr lang="en-US" dirty="0" smtClean="0"/>
              <a:t>n </a:t>
            </a:r>
            <a:r>
              <a:rPr lang="en-US" dirty="0" smtClean="0"/>
              <a:t>example of a table S of two columns A and B</a:t>
            </a:r>
          </a:p>
          <a:p>
            <a:endParaRPr lang="en-US" dirty="0" smtClean="0"/>
          </a:p>
          <a:p>
            <a:endParaRPr lang="en-US" dirty="0" smtClean="0"/>
          </a:p>
          <a:p>
            <a:endParaRPr lang="en-US" dirty="0" smtClean="0"/>
          </a:p>
          <a:p>
            <a:endParaRPr lang="en-US" dirty="0" smtClean="0"/>
          </a:p>
          <a:p>
            <a:pPr>
              <a:buFont typeface="Monotype Sorts" pitchFamily="2" charset="2"/>
              <a:buNone/>
            </a:pPr>
            <a:endParaRPr lang="en-US" dirty="0" smtClean="0"/>
          </a:p>
          <a:p>
            <a:r>
              <a:rPr lang="en-US" dirty="0" smtClean="0"/>
              <a:t>A </a:t>
            </a:r>
            <a:r>
              <a:rPr lang="en-US" b="1" i="1" dirty="0" smtClean="0">
                <a:solidFill>
                  <a:srgbClr val="FF0000"/>
                </a:solidFill>
              </a:rPr>
              <a:t>relation</a:t>
            </a:r>
            <a:r>
              <a:rPr lang="en-US" dirty="0" smtClean="0"/>
              <a:t> is such a table</a:t>
            </a:r>
          </a:p>
          <a:p>
            <a:r>
              <a:rPr lang="en-US" dirty="0" smtClean="0"/>
              <a:t>We will also write S(A,B) for table S with columns A and B</a:t>
            </a:r>
          </a:p>
          <a:p>
            <a:endParaRPr lang="en-US" dirty="0" smtClean="0"/>
          </a:p>
        </p:txBody>
      </p:sp>
      <p:graphicFrame>
        <p:nvGraphicFramePr>
          <p:cNvPr id="28" name="Content Placeholder 3"/>
          <p:cNvGraphicFramePr>
            <a:graphicFrameLocks/>
          </p:cNvGraphicFramePr>
          <p:nvPr/>
        </p:nvGraphicFramePr>
        <p:xfrm>
          <a:off x="5029200" y="4114800"/>
          <a:ext cx="2844801" cy="2225040"/>
        </p:xfrm>
        <a:graphic>
          <a:graphicData uri="http://schemas.openxmlformats.org/drawingml/2006/table">
            <a:tbl>
              <a:tblPr firstRow="1" bandCol="1">
                <a:tableStyleId>{21E4AEA4-8DFA-4A89-87EB-49C32662AFE0}</a:tableStyleId>
              </a:tblPr>
              <a:tblGrid>
                <a:gridCol w="948267"/>
                <a:gridCol w="948267"/>
                <a:gridCol w="948267"/>
              </a:tblGrid>
              <a:tr h="370840">
                <a:tc>
                  <a:txBody>
                    <a:bodyPr/>
                    <a:lstStyle/>
                    <a:p>
                      <a:pPr algn="ctr"/>
                      <a:r>
                        <a:rPr lang="en-US" dirty="0" smtClean="0"/>
                        <a:t>S</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r>
                        <a:rPr lang="en-US" dirty="0" smtClean="0"/>
                        <a:t>a</a:t>
                      </a:r>
                      <a:endParaRPr lang="en-US" dirty="0"/>
                    </a:p>
                  </a:txBody>
                  <a:tcPr/>
                </a:tc>
                <a:tc>
                  <a:txBody>
                    <a:bodyPr/>
                    <a:lstStyle/>
                    <a:p>
                      <a:pPr algn="r"/>
                      <a:r>
                        <a:rPr lang="en-US" dirty="0" smtClean="0"/>
                        <a:t>2</a:t>
                      </a:r>
                      <a:endParaRPr lang="en-US" dirty="0"/>
                    </a:p>
                  </a:txBody>
                  <a:tcPr/>
                </a:tc>
              </a:tr>
              <a:tr h="370840">
                <a:tc>
                  <a:txBody>
                    <a:bodyPr/>
                    <a:lstStyle/>
                    <a:p>
                      <a:endParaRPr lang="en-US" dirty="0"/>
                    </a:p>
                  </a:txBody>
                  <a:tcPr>
                    <a:solidFill>
                      <a:schemeClr val="bg1"/>
                    </a:solidFill>
                  </a:tcPr>
                </a:tc>
                <a:tc>
                  <a:txBody>
                    <a:bodyPr/>
                    <a:lstStyle/>
                    <a:p>
                      <a:r>
                        <a:rPr lang="en-US" dirty="0" smtClean="0"/>
                        <a:t>a</a:t>
                      </a:r>
                      <a:endParaRPr lang="en-US" dirty="0"/>
                    </a:p>
                  </a:txBody>
                  <a:tcPr/>
                </a:tc>
                <a:tc>
                  <a:txBody>
                    <a:bodyPr/>
                    <a:lstStyle/>
                    <a:p>
                      <a:pPr algn="r"/>
                      <a:r>
                        <a:rPr lang="en-US" dirty="0" smtClean="0"/>
                        <a:t>2</a:t>
                      </a:r>
                      <a:endParaRPr lang="en-US" dirty="0"/>
                    </a:p>
                  </a:txBody>
                  <a:tcPr/>
                </a:tc>
              </a:tr>
              <a:tr h="370840">
                <a:tc>
                  <a:txBody>
                    <a:bodyPr/>
                    <a:lstStyle/>
                    <a:p>
                      <a:endParaRPr lang="en-US" dirty="0"/>
                    </a:p>
                  </a:txBody>
                  <a:tcPr>
                    <a:solidFill>
                      <a:schemeClr val="bg1"/>
                    </a:solidFill>
                  </a:tcPr>
                </a:tc>
                <a:tc>
                  <a:txBody>
                    <a:bodyPr/>
                    <a:lstStyle/>
                    <a:p>
                      <a:r>
                        <a:rPr lang="en-US" dirty="0" smtClean="0"/>
                        <a:t>b</a:t>
                      </a:r>
                      <a:endParaRPr lang="en-US" dirty="0"/>
                    </a:p>
                  </a:txBody>
                  <a:tcPr/>
                </a:tc>
                <a:tc>
                  <a:txBody>
                    <a:bodyPr/>
                    <a:lstStyle/>
                    <a:p>
                      <a:pPr algn="r"/>
                      <a:r>
                        <a:rPr lang="en-US" dirty="0" smtClean="0"/>
                        <a:t>3</a:t>
                      </a:r>
                      <a:endParaRPr lang="en-US" dirty="0"/>
                    </a:p>
                  </a:txBody>
                  <a:tcPr/>
                </a:tc>
              </a:tr>
              <a:tr h="370840">
                <a:tc>
                  <a:txBody>
                    <a:bodyPr/>
                    <a:lstStyle/>
                    <a:p>
                      <a:endParaRPr lang="en-US" dirty="0"/>
                    </a:p>
                  </a:txBody>
                  <a:tcPr>
                    <a:solidFill>
                      <a:schemeClr val="bg1"/>
                    </a:solidFill>
                  </a:tcPr>
                </a:tc>
                <a:tc>
                  <a:txBody>
                    <a:bodyPr/>
                    <a:lstStyle/>
                    <a:p>
                      <a:r>
                        <a:rPr lang="en-US" dirty="0" smtClean="0"/>
                        <a:t>c</a:t>
                      </a:r>
                      <a:endParaRPr lang="en-US" dirty="0"/>
                    </a:p>
                  </a:txBody>
                  <a:tcPr/>
                </a:tc>
                <a:tc>
                  <a:txBody>
                    <a:bodyPr/>
                    <a:lstStyle/>
                    <a:p>
                      <a:pPr algn="r"/>
                      <a:r>
                        <a:rPr lang="en-US" dirty="0" smtClean="0"/>
                        <a:t>4</a:t>
                      </a:r>
                      <a:endParaRPr lang="en-US" dirty="0"/>
                    </a:p>
                  </a:txBody>
                  <a:tcPr/>
                </a:tc>
              </a:tr>
              <a:tr h="370840">
                <a:tc>
                  <a:txBody>
                    <a:bodyPr/>
                    <a:lstStyle/>
                    <a:p>
                      <a:endParaRPr lang="en-US" dirty="0"/>
                    </a:p>
                  </a:txBody>
                  <a:tcPr>
                    <a:solidFill>
                      <a:schemeClr val="bg1"/>
                    </a:solidFill>
                  </a:tcPr>
                </a:tc>
                <a:tc>
                  <a:txBody>
                    <a:bodyPr/>
                    <a:lstStyle/>
                    <a:p>
                      <a:r>
                        <a:rPr lang="en-US" dirty="0" smtClean="0"/>
                        <a:t>d</a:t>
                      </a:r>
                      <a:endParaRPr lang="en-US" dirty="0"/>
                    </a:p>
                  </a:txBody>
                  <a:tcPr/>
                </a:tc>
                <a:tc>
                  <a:txBody>
                    <a:bodyPr/>
                    <a:lstStyle/>
                    <a:p>
                      <a:pPr algn="r"/>
                      <a:r>
                        <a:rPr lang="en-US" dirty="0" smtClean="0"/>
                        <a:t>3</a:t>
                      </a:r>
                      <a:endParaRPr lang="en-US" dirty="0"/>
                    </a:p>
                  </a:txBody>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1"/>
          <p:cNvSpPr>
            <a:spLocks noGrp="1"/>
          </p:cNvSpPr>
          <p:nvPr>
            <p:ph type="title"/>
          </p:nvPr>
        </p:nvSpPr>
        <p:spPr/>
        <p:txBody>
          <a:bodyPr/>
          <a:lstStyle/>
          <a:p>
            <a:r>
              <a:rPr lang="en-US" dirty="0" smtClean="0"/>
              <a:t>Specifying These Constraints</a:t>
            </a:r>
            <a:br>
              <a:rPr lang="en-US" dirty="0" smtClean="0"/>
            </a:br>
            <a:r>
              <a:rPr lang="en-US" dirty="0" smtClean="0"/>
              <a:t>(Revisited From Unit 2)</a:t>
            </a:r>
          </a:p>
        </p:txBody>
      </p:sp>
      <p:sp>
        <p:nvSpPr>
          <p:cNvPr id="3076" name="Content Placeholder 2"/>
          <p:cNvSpPr>
            <a:spLocks noGrp="1"/>
          </p:cNvSpPr>
          <p:nvPr>
            <p:ph idx="1"/>
          </p:nvPr>
        </p:nvSpPr>
        <p:spPr/>
        <p:txBody>
          <a:bodyPr/>
          <a:lstStyle/>
          <a:p>
            <a:pPr>
              <a:buFont typeface="Monotype Sorts" pitchFamily="2" charset="2"/>
              <a:buNone/>
            </a:pPr>
            <a:endParaRPr lang="en-US" dirty="0" smtClean="0"/>
          </a:p>
        </p:txBody>
      </p:sp>
      <p:graphicFrame>
        <p:nvGraphicFramePr>
          <p:cNvPr id="3074" name="Object 2"/>
          <p:cNvGraphicFramePr>
            <a:graphicFrameLocks noChangeAspect="1"/>
          </p:cNvGraphicFramePr>
          <p:nvPr/>
        </p:nvGraphicFramePr>
        <p:xfrm>
          <a:off x="873125" y="2251075"/>
          <a:ext cx="8313738" cy="3270250"/>
        </p:xfrm>
        <a:graphic>
          <a:graphicData uri="http://schemas.openxmlformats.org/presentationml/2006/ole">
            <mc:AlternateContent xmlns:mc="http://schemas.openxmlformats.org/markup-compatibility/2006">
              <mc:Choice xmlns:v="urn:schemas-microsoft-com:vml" Requires="v">
                <p:oleObj spid="_x0000_s3152" name="Visio" r:id="rId4" imgW="8589751" imgH="3267136" progId="Visio.Drawing.11">
                  <p:embed/>
                </p:oleObj>
              </mc:Choice>
              <mc:Fallback>
                <p:oleObj name="Visio" r:id="rId4" imgW="8589751" imgH="3267136"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125" y="2251075"/>
                        <a:ext cx="8313738" cy="327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dirty="0" smtClean="0"/>
              <a:t>Arrow Notation Cannot Distinguish Some Cases</a:t>
            </a:r>
          </a:p>
        </p:txBody>
      </p:sp>
      <p:sp>
        <p:nvSpPr>
          <p:cNvPr id="4100" name="Content Placeholder 2"/>
          <p:cNvSpPr>
            <a:spLocks noGrp="1"/>
          </p:cNvSpPr>
          <p:nvPr>
            <p:ph idx="1"/>
          </p:nvPr>
        </p:nvSpPr>
        <p:spPr/>
        <p:txBody>
          <a:bodyPr/>
          <a:lstStyle/>
          <a:p>
            <a:endParaRPr lang="en-US" dirty="0" smtClean="0"/>
          </a:p>
        </p:txBody>
      </p:sp>
      <p:graphicFrame>
        <p:nvGraphicFramePr>
          <p:cNvPr id="4098" name="Object 2"/>
          <p:cNvGraphicFramePr>
            <a:graphicFrameLocks noChangeAspect="1"/>
          </p:cNvGraphicFramePr>
          <p:nvPr/>
        </p:nvGraphicFramePr>
        <p:xfrm>
          <a:off x="708025" y="2251075"/>
          <a:ext cx="8642350" cy="3270250"/>
        </p:xfrm>
        <a:graphic>
          <a:graphicData uri="http://schemas.openxmlformats.org/presentationml/2006/ole">
            <mc:AlternateContent xmlns:mc="http://schemas.openxmlformats.org/markup-compatibility/2006">
              <mc:Choice xmlns:v="urn:schemas-microsoft-com:vml" Requires="v">
                <p:oleObj spid="_x0000_s4176" name="Visio" r:id="rId4" imgW="8644747" imgH="3267075" progId="Visio.Drawing.11">
                  <p:embed/>
                </p:oleObj>
              </mc:Choice>
              <mc:Fallback>
                <p:oleObj name="Visio" r:id="rId4" imgW="8644747" imgH="3267075"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025" y="2251075"/>
                        <a:ext cx="8642350" cy="327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p:cNvSpPr>
          <p:nvPr>
            <p:ph type="title"/>
          </p:nvPr>
        </p:nvSpPr>
        <p:spPr/>
        <p:txBody>
          <a:bodyPr/>
          <a:lstStyle/>
          <a:p>
            <a:r>
              <a:rPr lang="en-US" dirty="0" smtClean="0"/>
              <a:t>Crow’s Feet: Improved Arrow Notation</a:t>
            </a:r>
          </a:p>
        </p:txBody>
      </p:sp>
      <p:sp>
        <p:nvSpPr>
          <p:cNvPr id="5124" name="Content Placeholder 2"/>
          <p:cNvSpPr>
            <a:spLocks noGrp="1"/>
          </p:cNvSpPr>
          <p:nvPr>
            <p:ph idx="1"/>
          </p:nvPr>
        </p:nvSpPr>
        <p:spPr/>
        <p:txBody>
          <a:bodyPr/>
          <a:lstStyle/>
          <a:p>
            <a:r>
              <a:rPr lang="en-US" b="1" i="1" dirty="0" smtClean="0">
                <a:solidFill>
                  <a:srgbClr val="FC0128"/>
                </a:solidFill>
              </a:rPr>
              <a:t>Note: different sides of the relationship are labeled in the two notations!</a:t>
            </a:r>
          </a:p>
        </p:txBody>
      </p:sp>
      <p:graphicFrame>
        <p:nvGraphicFramePr>
          <p:cNvPr id="5122" name="Object 2"/>
          <p:cNvGraphicFramePr>
            <a:graphicFrameLocks noChangeAspect="1"/>
          </p:cNvGraphicFramePr>
          <p:nvPr/>
        </p:nvGraphicFramePr>
        <p:xfrm>
          <a:off x="808038" y="2971800"/>
          <a:ext cx="8443912" cy="3270250"/>
        </p:xfrm>
        <a:graphic>
          <a:graphicData uri="http://schemas.openxmlformats.org/presentationml/2006/ole">
            <mc:AlternateContent xmlns:mc="http://schemas.openxmlformats.org/markup-compatibility/2006">
              <mc:Choice xmlns:v="urn:schemas-microsoft-com:vml" Requires="v">
                <p:oleObj spid="_x0000_s5200" name="Visio" r:id="rId4" imgW="8445389" imgH="3267075" progId="Visio.Drawing.11">
                  <p:embed/>
                </p:oleObj>
              </mc:Choice>
              <mc:Fallback>
                <p:oleObj name="Visio" r:id="rId4" imgW="8445389" imgH="3267075"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038" y="2971800"/>
                        <a:ext cx="8443912" cy="327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Crow’s Feet</a:t>
            </a:r>
          </a:p>
        </p:txBody>
      </p:sp>
      <p:sp>
        <p:nvSpPr>
          <p:cNvPr id="78851" name="Content Placeholder 2"/>
          <p:cNvSpPr>
            <a:spLocks noGrp="1"/>
          </p:cNvSpPr>
          <p:nvPr>
            <p:ph idx="1"/>
          </p:nvPr>
        </p:nvSpPr>
        <p:spPr/>
        <p:txBody>
          <a:bodyPr/>
          <a:lstStyle/>
          <a:p>
            <a:r>
              <a:rPr lang="en-US" dirty="0" smtClean="0"/>
              <a:t>In general, cardinalities of both sides of the relationship may need to be specified</a:t>
            </a:r>
          </a:p>
          <a:p>
            <a:r>
              <a:rPr lang="en-US" dirty="0" smtClean="0"/>
              <a:t>We did only one, because it is sufficient to understand the notation</a:t>
            </a:r>
          </a:p>
          <a:p>
            <a:r>
              <a:rPr lang="en-US" dirty="0" smtClean="0"/>
              <a:t>We now return to the relational implementation of our example</a:t>
            </a:r>
          </a:p>
          <a:p>
            <a:r>
              <a:rPr lang="en-US" dirty="0" smtClean="0"/>
              <a:t>Visio can use the Crow’s Feet notation</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p:cNvSpPr>
          <p:nvPr>
            <p:ph type="title"/>
          </p:nvPr>
        </p:nvSpPr>
        <p:spPr/>
        <p:txBody>
          <a:bodyPr/>
          <a:lstStyle/>
          <a:p>
            <a:r>
              <a:rPr lang="en-US" dirty="0" smtClean="0"/>
              <a:t>Relational Implementation For The Example</a:t>
            </a:r>
          </a:p>
        </p:txBody>
      </p:sp>
      <p:graphicFrame>
        <p:nvGraphicFramePr>
          <p:cNvPr id="4" name="Content Placeholder 3"/>
          <p:cNvGraphicFramePr>
            <a:graphicFrameLocks noGrp="1"/>
          </p:cNvGraphicFramePr>
          <p:nvPr>
            <p:ph idx="1"/>
          </p:nvPr>
        </p:nvGraphicFramePr>
        <p:xfrm>
          <a:off x="4267200" y="1905000"/>
          <a:ext cx="304800" cy="365760"/>
        </p:xfrm>
        <a:graphic>
          <a:graphicData uri="http://schemas.openxmlformats.org/drawingml/2006/table">
            <a:tbl>
              <a:tblPr firstRow="1" bandRow="1">
                <a:tableStyleId>{5C22544A-7EE6-4342-B048-85BDC9FD1C3A}</a:tableStyleId>
              </a:tblPr>
              <a:tblGrid>
                <a:gridCol w="304800"/>
              </a:tblGrid>
              <a:tr h="228600">
                <a:tc>
                  <a:txBody>
                    <a:bodyPr/>
                    <a:lstStyle/>
                    <a:p>
                      <a:endParaRPr lang="en-US" dirty="0"/>
                    </a:p>
                  </a:txBody>
                  <a:tcPr/>
                </a:tc>
              </a:tr>
            </a:tbl>
          </a:graphicData>
        </a:graphic>
      </p:graphicFrame>
      <p:graphicFrame>
        <p:nvGraphicFramePr>
          <p:cNvPr id="9218" name="Object 159"/>
          <p:cNvGraphicFramePr>
            <a:graphicFrameLocks noChangeAspect="1"/>
          </p:cNvGraphicFramePr>
          <p:nvPr>
            <p:extLst>
              <p:ext uri="{D42A27DB-BD31-4B8C-83A1-F6EECF244321}">
                <p14:modId xmlns:p14="http://schemas.microsoft.com/office/powerpoint/2010/main" val="955228504"/>
              </p:ext>
            </p:extLst>
          </p:nvPr>
        </p:nvGraphicFramePr>
        <p:xfrm>
          <a:off x="6248400" y="1524000"/>
          <a:ext cx="2951163" cy="5159375"/>
        </p:xfrm>
        <a:graphic>
          <a:graphicData uri="http://schemas.openxmlformats.org/presentationml/2006/ole">
            <mc:AlternateContent xmlns:mc="http://schemas.openxmlformats.org/markup-compatibility/2006">
              <mc:Choice xmlns:v="urn:schemas-microsoft-com:vml" Requires="v">
                <p:oleObj spid="_x0000_s41024" name="Visio" r:id="rId4" imgW="2959965" imgH="5167673" progId="Visio.Drawing.11">
                  <p:embed/>
                </p:oleObj>
              </mc:Choice>
              <mc:Fallback>
                <p:oleObj name="Visio" r:id="rId4" imgW="2959965" imgH="5167673" progId="Visio.Drawing.11">
                  <p:embed/>
                  <p:pic>
                    <p:nvPicPr>
                      <p:cNvPr id="0" name=""/>
                      <p:cNvPicPr>
                        <a:picLocks noChangeAspect="1" noChangeArrowheads="1"/>
                      </p:cNvPicPr>
                      <p:nvPr/>
                    </p:nvPicPr>
                    <p:blipFill>
                      <a:blip r:embed="rId5"/>
                      <a:srcRect/>
                      <a:stretch>
                        <a:fillRect/>
                      </a:stretch>
                    </p:blipFill>
                    <p:spPr bwMode="auto">
                      <a:xfrm>
                        <a:off x="6248400" y="1524000"/>
                        <a:ext cx="2951163" cy="515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Content Placeholder 3"/>
          <p:cNvGraphicFramePr>
            <a:graphicFrameLocks/>
          </p:cNvGraphicFramePr>
          <p:nvPr/>
        </p:nvGraphicFramePr>
        <p:xfrm>
          <a:off x="3429000" y="5638800"/>
          <a:ext cx="2057400" cy="1219200"/>
        </p:xfrm>
        <a:graphic>
          <a:graphicData uri="http://schemas.openxmlformats.org/drawingml/2006/table">
            <a:tbl>
              <a:tblPr firstRow="1" bandCol="1">
                <a:tableStyleId>{21E4AEA4-8DFA-4A89-87EB-49C32662AFE0}</a:tableStyleId>
              </a:tblPr>
              <a:tblGrid>
                <a:gridCol w="762000"/>
                <a:gridCol w="609600"/>
                <a:gridCol w="685800"/>
              </a:tblGrid>
              <a:tr h="243840">
                <a:tc>
                  <a:txBody>
                    <a:bodyPr/>
                    <a:lstStyle/>
                    <a:p>
                      <a:pPr algn="ctr"/>
                      <a:r>
                        <a:rPr lang="en-US" sz="1000" dirty="0" smtClean="0"/>
                        <a:t>Likes</a:t>
                      </a:r>
                      <a:endParaRPr lang="en-US" sz="1000" dirty="0"/>
                    </a:p>
                  </a:txBody>
                  <a:tcPr/>
                </a:tc>
                <a:tc>
                  <a:txBody>
                    <a:bodyPr/>
                    <a:lstStyle/>
                    <a:p>
                      <a:pPr algn="ctr"/>
                      <a:r>
                        <a:rPr lang="en-US" sz="1000" u="sng" dirty="0" smtClean="0"/>
                        <a:t>ID#</a:t>
                      </a:r>
                      <a:endParaRPr lang="en-US" sz="1000" u="sng" dirty="0"/>
                    </a:p>
                  </a:txBody>
                  <a:tcPr/>
                </a:tc>
                <a:tc>
                  <a:txBody>
                    <a:bodyPr/>
                    <a:lstStyle/>
                    <a:p>
                      <a:pPr algn="ctr"/>
                      <a:r>
                        <a:rPr lang="en-US" sz="1000" u="sng" dirty="0" smtClean="0"/>
                        <a:t>Species</a:t>
                      </a:r>
                      <a:endParaRPr lang="en-US" sz="1000" u="sng" dirty="0"/>
                    </a:p>
                  </a:txBody>
                  <a:tcPr/>
                </a:tc>
              </a:tr>
              <a:tr h="243840">
                <a:tc>
                  <a:txBody>
                    <a:bodyPr/>
                    <a:lstStyle/>
                    <a:p>
                      <a:endParaRPr lang="en-US" sz="1000" dirty="0"/>
                    </a:p>
                  </a:txBody>
                  <a:tcPr>
                    <a:solidFill>
                      <a:schemeClr val="bg1"/>
                    </a:solidFill>
                  </a:tcPr>
                </a:tc>
                <a:tc>
                  <a:txBody>
                    <a:bodyPr/>
                    <a:lstStyle/>
                    <a:p>
                      <a:r>
                        <a:rPr lang="en-US" sz="1000" dirty="0" smtClean="0"/>
                        <a:t>1</a:t>
                      </a:r>
                      <a:endParaRPr lang="en-US" sz="1000" dirty="0"/>
                    </a:p>
                  </a:txBody>
                  <a:tcPr/>
                </a:tc>
                <a:tc>
                  <a:txBody>
                    <a:bodyPr/>
                    <a:lstStyle/>
                    <a:p>
                      <a:r>
                        <a:rPr lang="en-US" sz="1000" dirty="0" smtClean="0"/>
                        <a:t>Horse</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1</a:t>
                      </a:r>
                      <a:endParaRPr lang="en-US" sz="1000" dirty="0"/>
                    </a:p>
                  </a:txBody>
                  <a:tcPr/>
                </a:tc>
                <a:tc>
                  <a:txBody>
                    <a:bodyPr/>
                    <a:lstStyle/>
                    <a:p>
                      <a:r>
                        <a:rPr lang="en-US" sz="1000" dirty="0" smtClean="0"/>
                        <a:t>Cat</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2</a:t>
                      </a:r>
                      <a:endParaRPr lang="en-US" sz="1000" dirty="0"/>
                    </a:p>
                  </a:txBody>
                  <a:tcPr/>
                </a:tc>
                <a:tc>
                  <a:txBody>
                    <a:bodyPr/>
                    <a:lstStyle/>
                    <a:p>
                      <a:r>
                        <a:rPr lang="en-US" sz="1000" dirty="0" smtClean="0"/>
                        <a:t>Cat</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6</a:t>
                      </a:r>
                      <a:endParaRPr lang="en-US" sz="1000" dirty="0"/>
                    </a:p>
                  </a:txBody>
                  <a:tcPr/>
                </a:tc>
                <a:tc>
                  <a:txBody>
                    <a:bodyPr/>
                    <a:lstStyle/>
                    <a:p>
                      <a:r>
                        <a:rPr lang="en-US" sz="1000" dirty="0" smtClean="0"/>
                        <a:t>Yak</a:t>
                      </a:r>
                      <a:endParaRPr lang="en-US" sz="1000" dirty="0"/>
                    </a:p>
                  </a:txBody>
                  <a:tcPr/>
                </a:tc>
              </a:tr>
            </a:tbl>
          </a:graphicData>
        </a:graphic>
      </p:graphicFrame>
      <p:graphicFrame>
        <p:nvGraphicFramePr>
          <p:cNvPr id="13" name="Content Placeholder 3"/>
          <p:cNvGraphicFramePr>
            <a:graphicFrameLocks/>
          </p:cNvGraphicFramePr>
          <p:nvPr/>
        </p:nvGraphicFramePr>
        <p:xfrm>
          <a:off x="457200" y="5638800"/>
          <a:ext cx="2438400" cy="1463040"/>
        </p:xfrm>
        <a:graphic>
          <a:graphicData uri="http://schemas.openxmlformats.org/drawingml/2006/table">
            <a:tbl>
              <a:tblPr firstRow="1" bandCol="1">
                <a:tableStyleId>{21E4AEA4-8DFA-4A89-87EB-49C32662AFE0}</a:tableStyleId>
              </a:tblPr>
              <a:tblGrid>
                <a:gridCol w="812800"/>
                <a:gridCol w="711200"/>
                <a:gridCol w="914400"/>
              </a:tblGrid>
              <a:tr h="243840">
                <a:tc>
                  <a:txBody>
                    <a:bodyPr/>
                    <a:lstStyle/>
                    <a:p>
                      <a:pPr algn="ctr"/>
                      <a:r>
                        <a:rPr lang="en-US" sz="1000" dirty="0" smtClean="0"/>
                        <a:t>Animal</a:t>
                      </a:r>
                      <a:endParaRPr lang="en-US" sz="1000" dirty="0"/>
                    </a:p>
                  </a:txBody>
                  <a:tcPr/>
                </a:tc>
                <a:tc>
                  <a:txBody>
                    <a:bodyPr/>
                    <a:lstStyle/>
                    <a:p>
                      <a:pPr algn="ctr"/>
                      <a:r>
                        <a:rPr lang="en-US" sz="1000" u="sng" dirty="0" smtClean="0"/>
                        <a:t>Species</a:t>
                      </a:r>
                      <a:endParaRPr lang="en-US" sz="1000" u="sng" dirty="0"/>
                    </a:p>
                  </a:txBody>
                  <a:tcPr/>
                </a:tc>
                <a:tc>
                  <a:txBody>
                    <a:bodyPr/>
                    <a:lstStyle/>
                    <a:p>
                      <a:pPr algn="ctr"/>
                      <a:r>
                        <a:rPr lang="en-US" sz="1000" dirty="0" smtClean="0"/>
                        <a:t>Discovered</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Horse</a:t>
                      </a:r>
                      <a:endParaRPr lang="en-US" sz="1000" dirty="0"/>
                    </a:p>
                  </a:txBody>
                  <a:tcPr/>
                </a:tc>
                <a:tc>
                  <a:txBody>
                    <a:bodyPr/>
                    <a:lstStyle/>
                    <a:p>
                      <a:r>
                        <a:rPr lang="en-US" sz="1000" dirty="0" smtClean="0"/>
                        <a:t>Asia</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Wolf</a:t>
                      </a:r>
                      <a:endParaRPr lang="en-US" sz="1000" dirty="0"/>
                    </a:p>
                  </a:txBody>
                  <a:tcPr/>
                </a:tc>
                <a:tc>
                  <a:txBody>
                    <a:bodyPr/>
                    <a:lstStyle/>
                    <a:p>
                      <a:r>
                        <a:rPr lang="en-US" sz="1000" dirty="0" smtClean="0"/>
                        <a:t>Asia</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Cat</a:t>
                      </a:r>
                      <a:endParaRPr lang="en-US" sz="1000" dirty="0"/>
                    </a:p>
                  </a:txBody>
                  <a:tcPr/>
                </a:tc>
                <a:tc>
                  <a:txBody>
                    <a:bodyPr/>
                    <a:lstStyle/>
                    <a:p>
                      <a:r>
                        <a:rPr lang="en-US" sz="1000" dirty="0" smtClean="0"/>
                        <a:t>Africa</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Yak</a:t>
                      </a:r>
                      <a:endParaRPr lang="en-US" sz="1000" dirty="0"/>
                    </a:p>
                  </a:txBody>
                  <a:tcPr/>
                </a:tc>
                <a:tc>
                  <a:txBody>
                    <a:bodyPr/>
                    <a:lstStyle/>
                    <a:p>
                      <a:r>
                        <a:rPr lang="en-US" sz="1000" dirty="0" smtClean="0"/>
                        <a:t>Asia</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Zebra</a:t>
                      </a:r>
                      <a:endParaRPr lang="en-US" sz="1000" dirty="0"/>
                    </a:p>
                  </a:txBody>
                  <a:tcPr/>
                </a:tc>
                <a:tc>
                  <a:txBody>
                    <a:bodyPr/>
                    <a:lstStyle/>
                    <a:p>
                      <a:r>
                        <a:rPr lang="en-US" sz="1000" dirty="0" smtClean="0"/>
                        <a:t>Africa</a:t>
                      </a:r>
                      <a:endParaRPr lang="en-US" sz="1000" dirty="0"/>
                    </a:p>
                  </a:txBody>
                  <a:tcPr/>
                </a:tc>
              </a:tr>
            </a:tbl>
          </a:graphicData>
        </a:graphic>
      </p:graphicFrame>
      <p:graphicFrame>
        <p:nvGraphicFramePr>
          <p:cNvPr id="14" name="Content Placeholder 3"/>
          <p:cNvGraphicFramePr>
            <a:graphicFrameLocks/>
          </p:cNvGraphicFramePr>
          <p:nvPr/>
        </p:nvGraphicFramePr>
        <p:xfrm>
          <a:off x="2819400" y="1600200"/>
          <a:ext cx="2590800" cy="1219200"/>
        </p:xfrm>
        <a:graphic>
          <a:graphicData uri="http://schemas.openxmlformats.org/drawingml/2006/table">
            <a:tbl>
              <a:tblPr firstRow="1" bandCol="1">
                <a:tableStyleId>{21E4AEA4-8DFA-4A89-87EB-49C32662AFE0}</a:tableStyleId>
              </a:tblPr>
              <a:tblGrid>
                <a:gridCol w="838200"/>
                <a:gridCol w="838200"/>
                <a:gridCol w="914400"/>
              </a:tblGrid>
              <a:tr h="243840">
                <a:tc>
                  <a:txBody>
                    <a:bodyPr/>
                    <a:lstStyle/>
                    <a:p>
                      <a:pPr algn="ctr"/>
                      <a:r>
                        <a:rPr lang="en-US" sz="1000" dirty="0" smtClean="0"/>
                        <a:t>Country</a:t>
                      </a:r>
                      <a:endParaRPr lang="en-US" sz="1000" dirty="0"/>
                    </a:p>
                  </a:txBody>
                  <a:tcPr/>
                </a:tc>
                <a:tc>
                  <a:txBody>
                    <a:bodyPr/>
                    <a:lstStyle/>
                    <a:p>
                      <a:pPr algn="ctr"/>
                      <a:r>
                        <a:rPr lang="en-US" sz="1000" u="sng" dirty="0" smtClean="0"/>
                        <a:t>CName</a:t>
                      </a:r>
                      <a:endParaRPr lang="en-US" sz="1000" u="sng" dirty="0"/>
                    </a:p>
                  </a:txBody>
                  <a:tcPr/>
                </a:tc>
                <a:tc>
                  <a:txBody>
                    <a:bodyPr/>
                    <a:lstStyle/>
                    <a:p>
                      <a:pPr algn="ctr"/>
                      <a:r>
                        <a:rPr lang="en-US" sz="1000" dirty="0" smtClean="0"/>
                        <a:t>Population</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US</a:t>
                      </a:r>
                      <a:endParaRPr lang="en-US" sz="1000" dirty="0"/>
                    </a:p>
                  </a:txBody>
                  <a:tcPr/>
                </a:tc>
                <a:tc>
                  <a:txBody>
                    <a:bodyPr/>
                    <a:lstStyle/>
                    <a:p>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IN</a:t>
                      </a:r>
                      <a:endParaRPr lang="en-US" sz="1000" dirty="0"/>
                    </a:p>
                  </a:txBody>
                  <a:tcPr/>
                </a:tc>
                <a:tc>
                  <a:txBody>
                    <a:bodyPr/>
                    <a:lstStyle/>
                    <a:p>
                      <a:r>
                        <a:rPr lang="en-US" sz="1000" dirty="0" smtClean="0"/>
                        <a:t>1150</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CN</a:t>
                      </a:r>
                      <a:endParaRPr lang="en-US" sz="1000" dirty="0"/>
                    </a:p>
                  </a:txBody>
                  <a:tcPr/>
                </a:tc>
                <a:tc>
                  <a:txBody>
                    <a:bodyPr/>
                    <a:lstStyle/>
                    <a:p>
                      <a:r>
                        <a:rPr lang="en-US" sz="1000" dirty="0" smtClean="0"/>
                        <a:t>1330</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RU</a:t>
                      </a:r>
                      <a:endParaRPr lang="en-US" sz="1000" dirty="0"/>
                    </a:p>
                  </a:txBody>
                  <a:tcPr/>
                </a:tc>
                <a:tc>
                  <a:txBody>
                    <a:bodyPr/>
                    <a:lstStyle/>
                    <a:p>
                      <a:endParaRPr lang="en-US" sz="1000" dirty="0"/>
                    </a:p>
                  </a:txBody>
                  <a:tcPr/>
                </a:tc>
              </a:tr>
            </a:tbl>
          </a:graphicData>
        </a:graphic>
      </p:graphicFrame>
      <p:graphicFrame>
        <p:nvGraphicFramePr>
          <p:cNvPr id="15" name="Content Placeholder 3"/>
          <p:cNvGraphicFramePr>
            <a:graphicFrameLocks/>
          </p:cNvGraphicFramePr>
          <p:nvPr/>
        </p:nvGraphicFramePr>
        <p:xfrm>
          <a:off x="685800" y="3352800"/>
          <a:ext cx="1905000" cy="1463040"/>
        </p:xfrm>
        <a:graphic>
          <a:graphicData uri="http://schemas.openxmlformats.org/drawingml/2006/table">
            <a:tbl>
              <a:tblPr firstRow="1" bandCol="1">
                <a:tableStyleId>{21E4AEA4-8DFA-4A89-87EB-49C32662AFE0}</a:tableStyleId>
              </a:tblPr>
              <a:tblGrid>
                <a:gridCol w="838199"/>
                <a:gridCol w="533400"/>
                <a:gridCol w="533401"/>
              </a:tblGrid>
              <a:tr h="243840">
                <a:tc>
                  <a:txBody>
                    <a:bodyPr/>
                    <a:lstStyle/>
                    <a:p>
                      <a:pPr algn="ctr"/>
                      <a:r>
                        <a:rPr lang="en-US" sz="1000" dirty="0" smtClean="0"/>
                        <a:t>Child</a:t>
                      </a:r>
                      <a:endParaRPr lang="en-US" sz="1000" dirty="0"/>
                    </a:p>
                  </a:txBody>
                  <a:tcPr/>
                </a:tc>
                <a:tc>
                  <a:txBody>
                    <a:bodyPr/>
                    <a:lstStyle/>
                    <a:p>
                      <a:pPr algn="ctr"/>
                      <a:r>
                        <a:rPr lang="en-US" sz="1000" u="sng" dirty="0" smtClean="0"/>
                        <a:t>ID#</a:t>
                      </a:r>
                      <a:endParaRPr lang="en-US" sz="1000" u="sng" dirty="0"/>
                    </a:p>
                  </a:txBody>
                  <a:tcPr/>
                </a:tc>
                <a:tc>
                  <a:txBody>
                    <a:bodyPr/>
                    <a:lstStyle/>
                    <a:p>
                      <a:pPr algn="ctr"/>
                      <a:r>
                        <a:rPr lang="en-US" sz="1000" u="sng" dirty="0" smtClean="0"/>
                        <a:t>Child</a:t>
                      </a:r>
                      <a:endParaRPr lang="en-US" sz="1000" u="sng" dirty="0"/>
                    </a:p>
                  </a:txBody>
                  <a:tcPr/>
                </a:tc>
              </a:tr>
              <a:tr h="243840">
                <a:tc>
                  <a:txBody>
                    <a:bodyPr/>
                    <a:lstStyle/>
                    <a:p>
                      <a:endParaRPr lang="en-US" sz="1000" dirty="0"/>
                    </a:p>
                  </a:txBody>
                  <a:tcPr>
                    <a:solidFill>
                      <a:schemeClr val="bg1"/>
                    </a:solidFill>
                  </a:tcPr>
                </a:tc>
                <a:tc>
                  <a:txBody>
                    <a:bodyPr/>
                    <a:lstStyle/>
                    <a:p>
                      <a:r>
                        <a:rPr lang="en-US" sz="1000" dirty="0" smtClean="0"/>
                        <a:t>1</a:t>
                      </a:r>
                      <a:endParaRPr lang="en-US" sz="1000" dirty="0"/>
                    </a:p>
                  </a:txBody>
                  <a:tcPr/>
                </a:tc>
                <a:tc>
                  <a:txBody>
                    <a:bodyPr/>
                    <a:lstStyle/>
                    <a:p>
                      <a:r>
                        <a:rPr lang="en-US" sz="1000" dirty="0" smtClean="0"/>
                        <a:t>Erica</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1</a:t>
                      </a:r>
                      <a:endParaRPr lang="en-US" sz="1000" dirty="0"/>
                    </a:p>
                  </a:txBody>
                  <a:tcPr/>
                </a:tc>
                <a:tc>
                  <a:txBody>
                    <a:bodyPr/>
                    <a:lstStyle/>
                    <a:p>
                      <a:r>
                        <a:rPr lang="en-US" sz="1000" dirty="0" smtClean="0"/>
                        <a:t>Frank</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2</a:t>
                      </a:r>
                      <a:endParaRPr lang="en-US" sz="1000" dirty="0"/>
                    </a:p>
                  </a:txBody>
                  <a:tcPr/>
                </a:tc>
                <a:tc>
                  <a:txBody>
                    <a:bodyPr/>
                    <a:lstStyle/>
                    <a:p>
                      <a:r>
                        <a:rPr lang="en-US" sz="1000" dirty="0" smtClean="0"/>
                        <a:t>Bob</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2</a:t>
                      </a:r>
                      <a:endParaRPr lang="en-US" sz="1000" dirty="0"/>
                    </a:p>
                  </a:txBody>
                  <a:tcPr/>
                </a:tc>
                <a:tc>
                  <a:txBody>
                    <a:bodyPr/>
                    <a:lstStyle/>
                    <a:p>
                      <a:r>
                        <a:rPr lang="en-US" sz="1000" dirty="0" smtClean="0"/>
                        <a:t>Frank</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6</a:t>
                      </a:r>
                      <a:endParaRPr lang="en-US" sz="1000" dirty="0"/>
                    </a:p>
                  </a:txBody>
                  <a:tcPr/>
                </a:tc>
                <a:tc>
                  <a:txBody>
                    <a:bodyPr/>
                    <a:lstStyle/>
                    <a:p>
                      <a:r>
                        <a:rPr lang="en-US" sz="1000" dirty="0" smtClean="0"/>
                        <a:t>Frank</a:t>
                      </a:r>
                      <a:endParaRPr lang="en-US" sz="1000" dirty="0"/>
                    </a:p>
                  </a:txBody>
                  <a:tcPr/>
                </a:tc>
              </a:tr>
            </a:tbl>
          </a:graphicData>
        </a:graphic>
      </p:graphicFrame>
      <p:graphicFrame>
        <p:nvGraphicFramePr>
          <p:cNvPr id="16" name="Content Placeholder 3"/>
          <p:cNvGraphicFramePr>
            <a:graphicFrameLocks/>
          </p:cNvGraphicFramePr>
          <p:nvPr/>
        </p:nvGraphicFramePr>
        <p:xfrm>
          <a:off x="3124200" y="3352800"/>
          <a:ext cx="2667001" cy="1463040"/>
        </p:xfrm>
        <a:graphic>
          <a:graphicData uri="http://schemas.openxmlformats.org/drawingml/2006/table">
            <a:tbl>
              <a:tblPr firstRow="1" bandCol="1">
                <a:tableStyleId>{21E4AEA4-8DFA-4A89-87EB-49C32662AFE0}</a:tableStyleId>
              </a:tblPr>
              <a:tblGrid>
                <a:gridCol w="838200"/>
                <a:gridCol w="533400"/>
                <a:gridCol w="609600"/>
                <a:gridCol w="685801"/>
              </a:tblGrid>
              <a:tr h="243840">
                <a:tc>
                  <a:txBody>
                    <a:bodyPr/>
                    <a:lstStyle/>
                    <a:p>
                      <a:pPr algn="ctr"/>
                      <a:r>
                        <a:rPr lang="en-US" sz="1000" dirty="0" smtClean="0"/>
                        <a:t>Employee</a:t>
                      </a:r>
                      <a:endParaRPr lang="en-US" sz="1000" dirty="0"/>
                    </a:p>
                  </a:txBody>
                  <a:tcPr/>
                </a:tc>
                <a:tc>
                  <a:txBody>
                    <a:bodyPr/>
                    <a:lstStyle/>
                    <a:p>
                      <a:pPr algn="ctr"/>
                      <a:r>
                        <a:rPr lang="en-US" sz="1000" u="sng" dirty="0" smtClean="0"/>
                        <a:t>ID#</a:t>
                      </a:r>
                      <a:endParaRPr lang="en-US" sz="1000" u="sng" dirty="0"/>
                    </a:p>
                  </a:txBody>
                  <a:tcPr/>
                </a:tc>
                <a:tc>
                  <a:txBody>
                    <a:bodyPr/>
                    <a:lstStyle/>
                    <a:p>
                      <a:pPr algn="ctr"/>
                      <a:r>
                        <a:rPr lang="en-US" sz="1000" dirty="0" smtClean="0"/>
                        <a:t>Name</a:t>
                      </a:r>
                      <a:endParaRPr lang="en-US" sz="1000" dirty="0"/>
                    </a:p>
                  </a:txBody>
                  <a:tcPr/>
                </a:tc>
                <a:tc>
                  <a:txBody>
                    <a:bodyPr/>
                    <a:lstStyle/>
                    <a:p>
                      <a:pPr algn="ctr"/>
                      <a:r>
                        <a:rPr lang="en-US" sz="1000" dirty="0" smtClean="0"/>
                        <a:t>CName</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1</a:t>
                      </a:r>
                      <a:endParaRPr lang="en-US" sz="1000" dirty="0"/>
                    </a:p>
                  </a:txBody>
                  <a:tcPr/>
                </a:tc>
                <a:tc>
                  <a:txBody>
                    <a:bodyPr/>
                    <a:lstStyle/>
                    <a:p>
                      <a:r>
                        <a:rPr lang="en-US" sz="1000" dirty="0" smtClean="0"/>
                        <a:t>Alice</a:t>
                      </a:r>
                      <a:endParaRPr lang="en-US" sz="1000" dirty="0"/>
                    </a:p>
                  </a:txBody>
                  <a:tcPr/>
                </a:tc>
                <a:tc>
                  <a:txBody>
                    <a:bodyPr/>
                    <a:lstStyle/>
                    <a:p>
                      <a:r>
                        <a:rPr lang="en-US" sz="1000" dirty="0" smtClean="0"/>
                        <a:t>US</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2</a:t>
                      </a:r>
                      <a:endParaRPr lang="en-US" sz="1000" dirty="0"/>
                    </a:p>
                  </a:txBody>
                  <a:tcPr/>
                </a:tc>
                <a:tc>
                  <a:txBody>
                    <a:bodyPr/>
                    <a:lstStyle/>
                    <a:p>
                      <a:r>
                        <a:rPr lang="en-US" sz="1000" dirty="0" smtClean="0"/>
                        <a:t>Bob</a:t>
                      </a:r>
                      <a:endParaRPr lang="en-US" sz="1000" dirty="0"/>
                    </a:p>
                  </a:txBody>
                  <a:tcPr/>
                </a:tc>
                <a:tc>
                  <a:txBody>
                    <a:bodyPr/>
                    <a:lstStyle/>
                    <a:p>
                      <a:r>
                        <a:rPr lang="en-US" sz="1000" dirty="0" smtClean="0"/>
                        <a:t>IN</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4</a:t>
                      </a:r>
                      <a:endParaRPr lang="en-US" sz="1000" dirty="0"/>
                    </a:p>
                  </a:txBody>
                  <a:tcPr/>
                </a:tc>
                <a:tc>
                  <a:txBody>
                    <a:bodyPr/>
                    <a:lstStyle/>
                    <a:p>
                      <a:r>
                        <a:rPr lang="en-US" sz="1000" dirty="0" smtClean="0"/>
                        <a:t>Carol</a:t>
                      </a:r>
                      <a:endParaRPr lang="en-US" sz="1000" dirty="0"/>
                    </a:p>
                  </a:txBody>
                  <a:tcPr/>
                </a:tc>
                <a:tc>
                  <a:txBody>
                    <a:bodyPr/>
                    <a:lstStyle/>
                    <a:p>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5</a:t>
                      </a:r>
                      <a:endParaRPr lang="en-US" sz="1000" dirty="0"/>
                    </a:p>
                  </a:txBody>
                  <a:tcPr/>
                </a:tc>
                <a:tc>
                  <a:txBody>
                    <a:bodyPr/>
                    <a:lstStyle/>
                    <a:p>
                      <a:r>
                        <a:rPr lang="en-US" sz="1000" dirty="0" smtClean="0"/>
                        <a:t>David</a:t>
                      </a:r>
                      <a:endParaRPr lang="en-US" sz="1000" dirty="0"/>
                    </a:p>
                  </a:txBody>
                  <a:tcPr/>
                </a:tc>
                <a:tc>
                  <a:txBody>
                    <a:bodyPr/>
                    <a:lstStyle/>
                    <a:p>
                      <a:r>
                        <a:rPr lang="en-US" sz="1000" dirty="0" smtClean="0"/>
                        <a:t>IN</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6</a:t>
                      </a:r>
                      <a:endParaRPr lang="en-US" sz="1000" dirty="0"/>
                    </a:p>
                  </a:txBody>
                  <a:tcPr/>
                </a:tc>
                <a:tc>
                  <a:txBody>
                    <a:bodyPr/>
                    <a:lstStyle/>
                    <a:p>
                      <a:r>
                        <a:rPr lang="en-US" sz="1000" dirty="0" smtClean="0"/>
                        <a:t>Bob</a:t>
                      </a:r>
                      <a:endParaRPr lang="en-US" sz="1000" dirty="0"/>
                    </a:p>
                  </a:txBody>
                  <a:tcPr/>
                </a:tc>
                <a:tc>
                  <a:txBody>
                    <a:bodyPr/>
                    <a:lstStyle/>
                    <a:p>
                      <a:r>
                        <a:rPr lang="en-US" sz="1000" dirty="0" smtClean="0"/>
                        <a:t>CN</a:t>
                      </a:r>
                      <a:endParaRPr lang="en-US" sz="1000" dirty="0"/>
                    </a:p>
                  </a:txBody>
                  <a:tcPr/>
                </a:tc>
              </a:tr>
            </a:tbl>
          </a:graphicData>
        </a:graphic>
      </p:graphicFrame>
    </p:spTree>
    <p:extLst>
      <p:ext uri="{BB962C8B-B14F-4D97-AF65-F5344CB8AC3E}">
        <p14:creationId xmlns:p14="http://schemas.microsoft.com/office/powerpoint/2010/main" val="18391300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Lines In Crow’s Feet Notation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0..1</a:t>
            </a:r>
          </a:p>
          <a:p>
            <a:pPr marL="0" indent="0">
              <a:buNone/>
            </a:pPr>
            <a:endParaRPr lang="en-US" dirty="0"/>
          </a:p>
          <a:p>
            <a:endParaRPr lang="en-US" dirty="0"/>
          </a:p>
          <a:p>
            <a:r>
              <a:rPr lang="en-US" dirty="0" smtClean="0"/>
              <a:t>0..*</a:t>
            </a:r>
          </a:p>
          <a:p>
            <a:endParaRPr lang="en-US" dirty="0" smtClean="0"/>
          </a:p>
          <a:p>
            <a:endParaRPr lang="en-US" dirty="0"/>
          </a:p>
          <a:p>
            <a:r>
              <a:rPr lang="en-US" dirty="0" smtClean="0"/>
              <a:t>1..1</a:t>
            </a:r>
          </a:p>
          <a:p>
            <a:endParaRPr lang="en-US" dirty="0" smtClean="0"/>
          </a:p>
          <a:p>
            <a:pPr marL="0" indent="0">
              <a:buNone/>
            </a:pPr>
            <a:endParaRPr lang="en-US" dirty="0"/>
          </a:p>
          <a:p>
            <a:r>
              <a:rPr lang="en-US" dirty="0" smtClean="0"/>
              <a:t>1..*</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376655372"/>
              </p:ext>
            </p:extLst>
          </p:nvPr>
        </p:nvGraphicFramePr>
        <p:xfrm>
          <a:off x="2819400" y="1524000"/>
          <a:ext cx="1003734" cy="4800600"/>
        </p:xfrm>
        <a:graphic>
          <a:graphicData uri="http://schemas.openxmlformats.org/presentationml/2006/ole">
            <mc:AlternateContent xmlns:mc="http://schemas.openxmlformats.org/markup-compatibility/2006">
              <mc:Choice xmlns:v="urn:schemas-microsoft-com:vml" Requires="v">
                <p:oleObj spid="_x0000_s46127" name="Visio" r:id="rId4" imgW="532860" imgH="2551889" progId="Visio.Drawing.11">
                  <p:embed/>
                </p:oleObj>
              </mc:Choice>
              <mc:Fallback>
                <p:oleObj name="Visio" r:id="rId4" imgW="532860" imgH="2551889" progId="Visio.Drawing.11">
                  <p:embed/>
                  <p:pic>
                    <p:nvPicPr>
                      <p:cNvPr id="0" name=""/>
                      <p:cNvPicPr/>
                      <p:nvPr/>
                    </p:nvPicPr>
                    <p:blipFill>
                      <a:blip r:embed="rId5"/>
                      <a:stretch>
                        <a:fillRect/>
                      </a:stretch>
                    </p:blipFill>
                    <p:spPr>
                      <a:xfrm>
                        <a:off x="2819400" y="1524000"/>
                        <a:ext cx="1003734" cy="4800600"/>
                      </a:xfrm>
                      <a:prstGeom prst="rect">
                        <a:avLst/>
                      </a:prstGeom>
                    </p:spPr>
                  </p:pic>
                </p:oleObj>
              </mc:Fallback>
            </mc:AlternateContent>
          </a:graphicData>
        </a:graphic>
      </p:graphicFrame>
    </p:spTree>
    <p:extLst>
      <p:ext uri="{BB962C8B-B14F-4D97-AF65-F5344CB8AC3E}">
        <p14:creationId xmlns:p14="http://schemas.microsoft.com/office/powerpoint/2010/main" val="1258405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Intuition For The Notation: One-Level Tree</a:t>
            </a:r>
            <a:endParaRPr lang="en-US" dirty="0"/>
          </a:p>
        </p:txBody>
      </p:sp>
      <p:sp>
        <p:nvSpPr>
          <p:cNvPr id="3" name="Content Placeholder 2"/>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3963148364"/>
              </p:ext>
            </p:extLst>
          </p:nvPr>
        </p:nvGraphicFramePr>
        <p:xfrm>
          <a:off x="3352800" y="2438400"/>
          <a:ext cx="3249613" cy="4676775"/>
        </p:xfrm>
        <a:graphic>
          <a:graphicData uri="http://schemas.openxmlformats.org/presentationml/2006/ole">
            <mc:AlternateContent xmlns:mc="http://schemas.openxmlformats.org/markup-compatibility/2006">
              <mc:Choice xmlns:v="urn:schemas-microsoft-com:vml" Requires="v">
                <p:oleObj spid="_x0000_s48137" name="Visio" r:id="rId4" imgW="3253632" imgH="4619557" progId="Visio.Drawing.11">
                  <p:embed/>
                </p:oleObj>
              </mc:Choice>
              <mc:Fallback>
                <p:oleObj name="Visio" r:id="rId4" imgW="3253632" imgH="4619557" progId="Visio.Drawing.11">
                  <p:embed/>
                  <p:pic>
                    <p:nvPicPr>
                      <p:cNvPr id="0" name=""/>
                      <p:cNvPicPr/>
                      <p:nvPr/>
                    </p:nvPicPr>
                    <p:blipFill>
                      <a:blip r:embed="rId5"/>
                      <a:stretch>
                        <a:fillRect/>
                      </a:stretch>
                    </p:blipFill>
                    <p:spPr>
                      <a:xfrm>
                        <a:off x="3352800" y="2438400"/>
                        <a:ext cx="3249613" cy="4676775"/>
                      </a:xfrm>
                      <a:prstGeom prst="rect">
                        <a:avLst/>
                      </a:prstGeom>
                    </p:spPr>
                  </p:pic>
                </p:oleObj>
              </mc:Fallback>
            </mc:AlternateContent>
          </a:graphicData>
        </a:graphic>
      </p:graphicFrame>
    </p:spTree>
    <p:extLst>
      <p:ext uri="{BB962C8B-B14F-4D97-AF65-F5344CB8AC3E}">
        <p14:creationId xmlns:p14="http://schemas.microsoft.com/office/powerpoint/2010/main" val="20531037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dirty="0" smtClean="0"/>
              <a:t>Pattern Of Lines</a:t>
            </a:r>
          </a:p>
        </p:txBody>
      </p:sp>
      <p:sp>
        <p:nvSpPr>
          <p:cNvPr id="84995" name="Content Placeholder 2"/>
          <p:cNvSpPr>
            <a:spLocks noGrp="1"/>
          </p:cNvSpPr>
          <p:nvPr>
            <p:ph idx="1"/>
          </p:nvPr>
        </p:nvSpPr>
        <p:spPr/>
        <p:txBody>
          <a:bodyPr/>
          <a:lstStyle/>
          <a:p>
            <a:r>
              <a:rPr lang="en-US" dirty="0" smtClean="0"/>
              <a:t>The line between Animal and Likes is </a:t>
            </a:r>
            <a:r>
              <a:rPr lang="en-US" b="1" i="1" dirty="0" smtClean="0">
                <a:solidFill>
                  <a:srgbClr val="FC0128"/>
                </a:solidFill>
              </a:rPr>
              <a:t>solid</a:t>
            </a:r>
            <a:r>
              <a:rPr lang="en-US" dirty="0" smtClean="0"/>
              <a:t> because the primary key of the “many side”, Likes, includes the primary key of the “one side”, Animal, so it “cannot exist” without it</a:t>
            </a:r>
          </a:p>
          <a:p>
            <a:r>
              <a:rPr lang="en-US" dirty="0" smtClean="0"/>
              <a:t>The line between Employee and Likes is </a:t>
            </a:r>
            <a:r>
              <a:rPr lang="en-US" b="1" i="1" dirty="0" smtClean="0">
                <a:solidFill>
                  <a:srgbClr val="FC0128"/>
                </a:solidFill>
              </a:rPr>
              <a:t>solid</a:t>
            </a:r>
            <a:r>
              <a:rPr lang="en-US" dirty="0" smtClean="0"/>
              <a:t> because the primary key of the “many side”, Likes, includes the primary key of the “one side”, Employee, so it “cannot exist” without it</a:t>
            </a:r>
          </a:p>
          <a:p>
            <a:r>
              <a:rPr lang="en-US" dirty="0" smtClean="0"/>
              <a:t>The line between Employee and Child is </a:t>
            </a:r>
            <a:r>
              <a:rPr lang="en-US" b="1" i="1" dirty="0" smtClean="0">
                <a:solidFill>
                  <a:srgbClr val="FC0128"/>
                </a:solidFill>
              </a:rPr>
              <a:t>solid</a:t>
            </a:r>
            <a:r>
              <a:rPr lang="en-US" dirty="0" smtClean="0"/>
              <a:t> because the primary key of the “many side”, Child, includes the primary key of the “one side”, Employee, so it “cannot exist” without it</a:t>
            </a:r>
          </a:p>
          <a:p>
            <a:r>
              <a:rPr lang="en-US" dirty="0" smtClean="0"/>
              <a:t>The line between Country and Employee is </a:t>
            </a:r>
            <a:r>
              <a:rPr lang="en-US" b="1" i="1" dirty="0" smtClean="0">
                <a:solidFill>
                  <a:srgbClr val="FC0128"/>
                </a:solidFill>
              </a:rPr>
              <a:t>dashed</a:t>
            </a:r>
            <a:r>
              <a:rPr lang="en-US" dirty="0" smtClean="0"/>
              <a:t> because the primary key of the “many side”, Employee, does not include  the primary key of the “one side”, Country, so it “can exist” without it</a:t>
            </a:r>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dirty="0" smtClean="0"/>
              <a:t>Pattern Of Lines</a:t>
            </a:r>
          </a:p>
        </p:txBody>
      </p:sp>
      <p:sp>
        <p:nvSpPr>
          <p:cNvPr id="86019" name="Content Placeholder 2"/>
          <p:cNvSpPr>
            <a:spLocks noGrp="1"/>
          </p:cNvSpPr>
          <p:nvPr>
            <p:ph idx="1"/>
          </p:nvPr>
        </p:nvSpPr>
        <p:spPr/>
        <p:txBody>
          <a:bodyPr/>
          <a:lstStyle/>
          <a:p>
            <a:r>
              <a:rPr lang="en-US" b="1" i="1" dirty="0" smtClean="0">
                <a:solidFill>
                  <a:srgbClr val="FF0000"/>
                </a:solidFill>
              </a:rPr>
              <a:t>This is not a question of the ends of lines “forcing” the pattern of lines</a:t>
            </a:r>
          </a:p>
          <a:p>
            <a:r>
              <a:rPr lang="en-US" dirty="0" smtClean="0"/>
              <a:t>In the next slide, we see a slight modification of our example in which all lines have the same pair of endings</a:t>
            </a:r>
          </a:p>
          <a:p>
            <a:r>
              <a:rPr lang="en-US" dirty="0" smtClean="0"/>
              <a:t>We required that for each Employee the Country of Birth is known</a:t>
            </a:r>
          </a:p>
          <a:p>
            <a:r>
              <a:rPr lang="en-US" dirty="0" smtClean="0"/>
              <a:t>Nevertheless, as Cname is not part of the primary key of Country, the line is dashed</a:t>
            </a:r>
          </a:p>
          <a:p>
            <a:endParaRPr lang="en-US" dirty="0" smtClean="0"/>
          </a:p>
          <a:p>
            <a:endParaRPr lang="en-US" dirty="0" smtClean="0"/>
          </a:p>
          <a:p>
            <a:r>
              <a:rPr lang="en-US" dirty="0" smtClean="0"/>
              <a:t>For technical reasons, the tables have slightly different names, but this has nothing to do with our point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p:txBody>
          <a:bodyPr/>
          <a:lstStyle/>
          <a:p>
            <a:r>
              <a:rPr lang="en-US" dirty="0" smtClean="0"/>
              <a:t>Example</a:t>
            </a:r>
          </a:p>
        </p:txBody>
      </p:sp>
      <p:sp>
        <p:nvSpPr>
          <p:cNvPr id="10244" name="Content Placeholder 2"/>
          <p:cNvSpPr>
            <a:spLocks noGrp="1"/>
          </p:cNvSpPr>
          <p:nvPr>
            <p:ph idx="1"/>
          </p:nvPr>
        </p:nvSpPr>
        <p:spPr/>
        <p:txBody>
          <a:bodyPr/>
          <a:lstStyle/>
          <a:p>
            <a:r>
              <a:rPr lang="en-US" dirty="0" smtClean="0"/>
              <a:t>Assume: Every </a:t>
            </a:r>
            <a:r>
              <a:rPr lang="en-US" dirty="0" smtClean="0"/>
              <a:t>employee has exactly one Country (that is we know the country of birth)</a:t>
            </a:r>
          </a:p>
        </p:txBody>
      </p:sp>
      <p:graphicFrame>
        <p:nvGraphicFramePr>
          <p:cNvPr id="10242" name="Object 2"/>
          <p:cNvGraphicFramePr>
            <a:graphicFrameLocks noChangeAspect="1"/>
          </p:cNvGraphicFramePr>
          <p:nvPr>
            <p:extLst>
              <p:ext uri="{D42A27DB-BD31-4B8C-83A1-F6EECF244321}">
                <p14:modId xmlns:p14="http://schemas.microsoft.com/office/powerpoint/2010/main" val="274420885"/>
              </p:ext>
            </p:extLst>
          </p:nvPr>
        </p:nvGraphicFramePr>
        <p:xfrm>
          <a:off x="3581400" y="2155825"/>
          <a:ext cx="2941638" cy="5159375"/>
        </p:xfrm>
        <a:graphic>
          <a:graphicData uri="http://schemas.openxmlformats.org/presentationml/2006/ole">
            <mc:AlternateContent xmlns:mc="http://schemas.openxmlformats.org/markup-compatibility/2006">
              <mc:Choice xmlns:v="urn:schemas-microsoft-com:vml" Requires="v">
                <p:oleObj spid="_x0000_s10320" name="Visio" r:id="rId4" imgW="2950251" imgH="5167673" progId="Visio.Drawing.11">
                  <p:embed/>
                </p:oleObj>
              </mc:Choice>
              <mc:Fallback>
                <p:oleObj name="Visio" r:id="rId4" imgW="2950251" imgH="5167673" progId="Visio.Drawing.11">
                  <p:embed/>
                  <p:pic>
                    <p:nvPicPr>
                      <p:cNvPr id="0" name="Object 2"/>
                      <p:cNvPicPr>
                        <a:picLocks noChangeAspect="1" noChangeArrowheads="1"/>
                      </p:cNvPicPr>
                      <p:nvPr/>
                    </p:nvPicPr>
                    <p:blipFill>
                      <a:blip r:embed="rId5"/>
                      <a:srcRect/>
                      <a:stretch>
                        <a:fillRect/>
                      </a:stretch>
                    </p:blipFill>
                    <p:spPr bwMode="auto">
                      <a:xfrm>
                        <a:off x="3581400" y="2155825"/>
                        <a:ext cx="2941638" cy="515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Relational Schema</a:t>
            </a:r>
          </a:p>
        </p:txBody>
      </p:sp>
      <p:sp>
        <p:nvSpPr>
          <p:cNvPr id="46083" name="Rectangle 3"/>
          <p:cNvSpPr>
            <a:spLocks noGrp="1" noChangeArrowheads="1"/>
          </p:cNvSpPr>
          <p:nvPr>
            <p:ph type="body" idx="1"/>
          </p:nvPr>
        </p:nvSpPr>
        <p:spPr/>
        <p:txBody>
          <a:bodyPr/>
          <a:lstStyle/>
          <a:p>
            <a:r>
              <a:rPr lang="en-US" dirty="0" smtClean="0"/>
              <a:t>What we saw was an </a:t>
            </a:r>
            <a:r>
              <a:rPr lang="en-US" b="1" i="1" dirty="0" smtClean="0">
                <a:solidFill>
                  <a:srgbClr val="FF0000"/>
                </a:solidFill>
              </a:rPr>
              <a:t>instance</a:t>
            </a:r>
            <a:r>
              <a:rPr lang="en-US" dirty="0" smtClean="0"/>
              <a:t> (current value for a relation with the defined columns and domains)</a:t>
            </a:r>
          </a:p>
          <a:p>
            <a:r>
              <a:rPr lang="en-US" dirty="0" smtClean="0"/>
              <a:t>To specify this relation in general (not the specific instance) we need to talk about a </a:t>
            </a:r>
            <a:r>
              <a:rPr lang="en-US" b="1" i="1" dirty="0" smtClean="0">
                <a:solidFill>
                  <a:srgbClr val="FF0000"/>
                </a:solidFill>
              </a:rPr>
              <a:t>relational schema</a:t>
            </a:r>
          </a:p>
          <a:p>
            <a:r>
              <a:rPr lang="en-US" dirty="0" smtClean="0"/>
              <a:t>A relational schema defines a set of relations</a:t>
            </a:r>
          </a:p>
          <a:p>
            <a:r>
              <a:rPr lang="en-US" dirty="0" smtClean="0"/>
              <a:t>In databases everything is finite, so a relational schema defines a finite set of finite relations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dirty="0"/>
              <a:t>Alternative Implementation For Born</a:t>
            </a:r>
            <a:endParaRPr lang="en-US" dirty="0" smtClean="0"/>
          </a:p>
        </p:txBody>
      </p:sp>
      <p:sp>
        <p:nvSpPr>
          <p:cNvPr id="73731" name="Content Placeholder 2"/>
          <p:cNvSpPr>
            <a:spLocks noGrp="1"/>
          </p:cNvSpPr>
          <p:nvPr>
            <p:ph idx="1"/>
          </p:nvPr>
        </p:nvSpPr>
        <p:spPr/>
        <p:txBody>
          <a:bodyPr/>
          <a:lstStyle/>
          <a:p>
            <a:r>
              <a:rPr lang="en-US" dirty="0"/>
              <a:t>We </a:t>
            </a:r>
            <a:r>
              <a:rPr lang="en-US" b="1" i="1" dirty="0">
                <a:solidFill>
                  <a:srgbClr val="FF0000"/>
                </a:solidFill>
              </a:rPr>
              <a:t>need</a:t>
            </a:r>
            <a:r>
              <a:rPr lang="en-US" dirty="0"/>
              <a:t> an “in-between” table for Likes because it is </a:t>
            </a:r>
            <a:r>
              <a:rPr lang="en-US" b="1" i="1" dirty="0">
                <a:solidFill>
                  <a:srgbClr val="FF0000"/>
                </a:solidFill>
              </a:rPr>
              <a:t>many-to-many</a:t>
            </a:r>
          </a:p>
          <a:p>
            <a:r>
              <a:rPr lang="en-US" dirty="0"/>
              <a:t>We </a:t>
            </a:r>
            <a:r>
              <a:rPr lang="en-US" b="1" i="1" dirty="0">
                <a:solidFill>
                  <a:srgbClr val="FF0000"/>
                </a:solidFill>
              </a:rPr>
              <a:t>do not need </a:t>
            </a:r>
            <a:r>
              <a:rPr lang="en-US" dirty="0"/>
              <a:t>an “in-between” table for Born because it is </a:t>
            </a:r>
            <a:r>
              <a:rPr lang="en-US" b="1" i="1" dirty="0">
                <a:solidFill>
                  <a:srgbClr val="FF0000"/>
                </a:solidFill>
              </a:rPr>
              <a:t>many-to-one</a:t>
            </a:r>
          </a:p>
          <a:p>
            <a:r>
              <a:rPr lang="en-US" dirty="0"/>
              <a:t>But we can implement Born using such </a:t>
            </a:r>
            <a:r>
              <a:rPr lang="en-US" dirty="0" smtClean="0"/>
              <a:t>an “in-between” table</a:t>
            </a:r>
            <a:endParaRPr lang="en-US" dirty="0"/>
          </a:p>
        </p:txBody>
      </p:sp>
      <p:pic>
        <p:nvPicPr>
          <p:cNvPr id="73732" name="Picture 3"/>
          <p:cNvPicPr>
            <a:picLocks noChangeAspect="1" noChangeArrowheads="1"/>
          </p:cNvPicPr>
          <p:nvPr/>
        </p:nvPicPr>
        <p:blipFill>
          <a:blip r:embed="rId3" cstate="print"/>
          <a:srcRect/>
          <a:stretch>
            <a:fillRect/>
          </a:stretch>
        </p:blipFill>
        <p:spPr bwMode="auto">
          <a:xfrm>
            <a:off x="533400" y="3733800"/>
            <a:ext cx="9010650" cy="2181225"/>
          </a:xfrm>
          <a:prstGeom prst="rect">
            <a:avLst/>
          </a:prstGeom>
          <a:noFill/>
          <a:ln w="12700">
            <a:noFill/>
            <a:miter lim="800000"/>
            <a:headEnd/>
            <a:tailEnd/>
          </a:ln>
        </p:spPr>
      </p:pic>
    </p:spTree>
    <p:extLst>
      <p:ext uri="{BB962C8B-B14F-4D97-AF65-F5344CB8AC3E}">
        <p14:creationId xmlns:p14="http://schemas.microsoft.com/office/powerpoint/2010/main" val="19129108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lstStyle/>
          <a:p>
            <a:r>
              <a:rPr lang="en-US" dirty="0" smtClean="0"/>
              <a:t>Alternative Implementation For The Example</a:t>
            </a:r>
          </a:p>
        </p:txBody>
      </p:sp>
      <p:graphicFrame>
        <p:nvGraphicFramePr>
          <p:cNvPr id="4" name="Content Placeholder 3"/>
          <p:cNvGraphicFramePr>
            <a:graphicFrameLocks noGrp="1"/>
          </p:cNvGraphicFramePr>
          <p:nvPr>
            <p:ph idx="1"/>
          </p:nvPr>
        </p:nvGraphicFramePr>
        <p:xfrm>
          <a:off x="762000" y="2133600"/>
          <a:ext cx="304800" cy="365760"/>
        </p:xfrm>
        <a:graphic>
          <a:graphicData uri="http://schemas.openxmlformats.org/drawingml/2006/table">
            <a:tbl>
              <a:tblPr firstRow="1" bandRow="1">
                <a:tableStyleId>{5C22544A-7EE6-4342-B048-85BDC9FD1C3A}</a:tableStyleId>
              </a:tblPr>
              <a:tblGrid>
                <a:gridCol w="304800"/>
              </a:tblGrid>
              <a:tr h="228600">
                <a:tc>
                  <a:txBody>
                    <a:bodyPr/>
                    <a:lstStyle/>
                    <a:p>
                      <a:endParaRPr lang="en-US" dirty="0"/>
                    </a:p>
                  </a:txBody>
                  <a:tcPr/>
                </a:tc>
              </a:tr>
            </a:tbl>
          </a:graphicData>
        </a:graphic>
      </p:graphicFrame>
      <p:graphicFrame>
        <p:nvGraphicFramePr>
          <p:cNvPr id="5" name="Content Placeholder 3"/>
          <p:cNvGraphicFramePr>
            <a:graphicFrameLocks/>
          </p:cNvGraphicFramePr>
          <p:nvPr/>
        </p:nvGraphicFramePr>
        <p:xfrm>
          <a:off x="762000" y="3429000"/>
          <a:ext cx="1905000" cy="1463040"/>
        </p:xfrm>
        <a:graphic>
          <a:graphicData uri="http://schemas.openxmlformats.org/drawingml/2006/table">
            <a:tbl>
              <a:tblPr firstRow="1" bandCol="1">
                <a:tableStyleId>{21E4AEA4-8DFA-4A89-87EB-49C32662AFE0}</a:tableStyleId>
              </a:tblPr>
              <a:tblGrid>
                <a:gridCol w="838199"/>
                <a:gridCol w="533400"/>
                <a:gridCol w="533401"/>
              </a:tblGrid>
              <a:tr h="243840">
                <a:tc>
                  <a:txBody>
                    <a:bodyPr/>
                    <a:lstStyle/>
                    <a:p>
                      <a:pPr algn="ctr"/>
                      <a:r>
                        <a:rPr lang="en-US" sz="1000" dirty="0" smtClean="0"/>
                        <a:t>Child</a:t>
                      </a:r>
                      <a:endParaRPr lang="en-US" sz="1000" dirty="0"/>
                    </a:p>
                  </a:txBody>
                  <a:tcPr/>
                </a:tc>
                <a:tc>
                  <a:txBody>
                    <a:bodyPr/>
                    <a:lstStyle/>
                    <a:p>
                      <a:pPr algn="ctr"/>
                      <a:r>
                        <a:rPr lang="en-US" sz="1000" u="sng" dirty="0" smtClean="0"/>
                        <a:t>ID#</a:t>
                      </a:r>
                      <a:endParaRPr lang="en-US" sz="1000" u="sng" dirty="0"/>
                    </a:p>
                  </a:txBody>
                  <a:tcPr/>
                </a:tc>
                <a:tc>
                  <a:txBody>
                    <a:bodyPr/>
                    <a:lstStyle/>
                    <a:p>
                      <a:pPr algn="ctr"/>
                      <a:r>
                        <a:rPr lang="en-US" sz="1000" u="sng" dirty="0" smtClean="0"/>
                        <a:t>Child</a:t>
                      </a:r>
                      <a:endParaRPr lang="en-US" sz="1000" u="sng" dirty="0"/>
                    </a:p>
                  </a:txBody>
                  <a:tcPr/>
                </a:tc>
              </a:tr>
              <a:tr h="243840">
                <a:tc>
                  <a:txBody>
                    <a:bodyPr/>
                    <a:lstStyle/>
                    <a:p>
                      <a:endParaRPr lang="en-US" sz="1000" dirty="0"/>
                    </a:p>
                  </a:txBody>
                  <a:tcPr>
                    <a:solidFill>
                      <a:schemeClr val="bg1"/>
                    </a:solidFill>
                  </a:tcPr>
                </a:tc>
                <a:tc>
                  <a:txBody>
                    <a:bodyPr/>
                    <a:lstStyle/>
                    <a:p>
                      <a:r>
                        <a:rPr lang="en-US" sz="1000" dirty="0" smtClean="0"/>
                        <a:t>1</a:t>
                      </a:r>
                      <a:endParaRPr lang="en-US" sz="1000" dirty="0"/>
                    </a:p>
                  </a:txBody>
                  <a:tcPr/>
                </a:tc>
                <a:tc>
                  <a:txBody>
                    <a:bodyPr/>
                    <a:lstStyle/>
                    <a:p>
                      <a:r>
                        <a:rPr lang="en-US" sz="1000" dirty="0" smtClean="0"/>
                        <a:t>Erica</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1</a:t>
                      </a:r>
                      <a:endParaRPr lang="en-US" sz="1000" dirty="0"/>
                    </a:p>
                  </a:txBody>
                  <a:tcPr/>
                </a:tc>
                <a:tc>
                  <a:txBody>
                    <a:bodyPr/>
                    <a:lstStyle/>
                    <a:p>
                      <a:r>
                        <a:rPr lang="en-US" sz="1000" dirty="0" smtClean="0"/>
                        <a:t>Frank</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2</a:t>
                      </a:r>
                      <a:endParaRPr lang="en-US" sz="1000" dirty="0"/>
                    </a:p>
                  </a:txBody>
                  <a:tcPr/>
                </a:tc>
                <a:tc>
                  <a:txBody>
                    <a:bodyPr/>
                    <a:lstStyle/>
                    <a:p>
                      <a:r>
                        <a:rPr lang="en-US" sz="1000" dirty="0" smtClean="0"/>
                        <a:t>Bob</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2</a:t>
                      </a:r>
                      <a:endParaRPr lang="en-US" sz="1000" dirty="0"/>
                    </a:p>
                  </a:txBody>
                  <a:tcPr/>
                </a:tc>
                <a:tc>
                  <a:txBody>
                    <a:bodyPr/>
                    <a:lstStyle/>
                    <a:p>
                      <a:r>
                        <a:rPr lang="en-US" sz="1000" dirty="0" smtClean="0"/>
                        <a:t>Frank</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6</a:t>
                      </a:r>
                      <a:endParaRPr lang="en-US" sz="1000" dirty="0"/>
                    </a:p>
                  </a:txBody>
                  <a:tcPr/>
                </a:tc>
                <a:tc>
                  <a:txBody>
                    <a:bodyPr/>
                    <a:lstStyle/>
                    <a:p>
                      <a:r>
                        <a:rPr lang="en-US" sz="1000" dirty="0" smtClean="0"/>
                        <a:t>Frank</a:t>
                      </a:r>
                      <a:endParaRPr lang="en-US" sz="1000" dirty="0"/>
                    </a:p>
                  </a:txBody>
                  <a:tcPr/>
                </a:tc>
              </a:tr>
            </a:tbl>
          </a:graphicData>
        </a:graphic>
      </p:graphicFrame>
      <p:graphicFrame>
        <p:nvGraphicFramePr>
          <p:cNvPr id="7" name="Content Placeholder 3"/>
          <p:cNvGraphicFramePr>
            <a:graphicFrameLocks/>
          </p:cNvGraphicFramePr>
          <p:nvPr/>
        </p:nvGraphicFramePr>
        <p:xfrm>
          <a:off x="3429000" y="3429000"/>
          <a:ext cx="1905000" cy="1463040"/>
        </p:xfrm>
        <a:graphic>
          <a:graphicData uri="http://schemas.openxmlformats.org/drawingml/2006/table">
            <a:tbl>
              <a:tblPr firstRow="1" bandCol="1">
                <a:tableStyleId>{21E4AEA4-8DFA-4A89-87EB-49C32662AFE0}</a:tableStyleId>
              </a:tblPr>
              <a:tblGrid>
                <a:gridCol w="838199"/>
                <a:gridCol w="533400"/>
                <a:gridCol w="533401"/>
              </a:tblGrid>
              <a:tr h="243840">
                <a:tc>
                  <a:txBody>
                    <a:bodyPr/>
                    <a:lstStyle/>
                    <a:p>
                      <a:pPr algn="ctr"/>
                      <a:r>
                        <a:rPr lang="en-US" sz="1000" dirty="0" smtClean="0"/>
                        <a:t>Employee</a:t>
                      </a:r>
                      <a:endParaRPr lang="en-US" sz="1000" dirty="0"/>
                    </a:p>
                  </a:txBody>
                  <a:tcPr/>
                </a:tc>
                <a:tc>
                  <a:txBody>
                    <a:bodyPr/>
                    <a:lstStyle/>
                    <a:p>
                      <a:pPr algn="ctr"/>
                      <a:r>
                        <a:rPr lang="en-US" sz="1000" u="sng" dirty="0" smtClean="0"/>
                        <a:t>ID#</a:t>
                      </a:r>
                      <a:endParaRPr lang="en-US" sz="1000" u="sng" dirty="0"/>
                    </a:p>
                  </a:txBody>
                  <a:tcPr/>
                </a:tc>
                <a:tc>
                  <a:txBody>
                    <a:bodyPr/>
                    <a:lstStyle/>
                    <a:p>
                      <a:pPr algn="ctr"/>
                      <a:r>
                        <a:rPr lang="en-US" sz="1000" dirty="0" smtClean="0"/>
                        <a:t>Name</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1</a:t>
                      </a:r>
                      <a:endParaRPr lang="en-US" sz="1000" dirty="0"/>
                    </a:p>
                  </a:txBody>
                  <a:tcPr/>
                </a:tc>
                <a:tc>
                  <a:txBody>
                    <a:bodyPr/>
                    <a:lstStyle/>
                    <a:p>
                      <a:r>
                        <a:rPr lang="en-US" sz="1000" dirty="0" smtClean="0"/>
                        <a:t>Alice</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2</a:t>
                      </a:r>
                      <a:endParaRPr lang="en-US" sz="1000" dirty="0"/>
                    </a:p>
                  </a:txBody>
                  <a:tcPr/>
                </a:tc>
                <a:tc>
                  <a:txBody>
                    <a:bodyPr/>
                    <a:lstStyle/>
                    <a:p>
                      <a:r>
                        <a:rPr lang="en-US" sz="1000" dirty="0" smtClean="0"/>
                        <a:t>Bob</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4</a:t>
                      </a:r>
                      <a:endParaRPr lang="en-US" sz="1000" dirty="0"/>
                    </a:p>
                  </a:txBody>
                  <a:tcPr/>
                </a:tc>
                <a:tc>
                  <a:txBody>
                    <a:bodyPr/>
                    <a:lstStyle/>
                    <a:p>
                      <a:r>
                        <a:rPr lang="en-US" sz="1000" dirty="0" smtClean="0"/>
                        <a:t>Carol</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5</a:t>
                      </a:r>
                      <a:endParaRPr lang="en-US" sz="1000" dirty="0"/>
                    </a:p>
                  </a:txBody>
                  <a:tcPr/>
                </a:tc>
                <a:tc>
                  <a:txBody>
                    <a:bodyPr/>
                    <a:lstStyle/>
                    <a:p>
                      <a:r>
                        <a:rPr lang="en-US" sz="1000" dirty="0" smtClean="0"/>
                        <a:t>David</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6</a:t>
                      </a:r>
                      <a:endParaRPr lang="en-US" sz="1000" dirty="0"/>
                    </a:p>
                  </a:txBody>
                  <a:tcPr/>
                </a:tc>
                <a:tc>
                  <a:txBody>
                    <a:bodyPr/>
                    <a:lstStyle/>
                    <a:p>
                      <a:r>
                        <a:rPr lang="en-US" sz="1000" dirty="0" smtClean="0"/>
                        <a:t>Bob</a:t>
                      </a:r>
                      <a:endParaRPr lang="en-US" sz="1000" dirty="0"/>
                    </a:p>
                  </a:txBody>
                  <a:tcPr/>
                </a:tc>
              </a:tr>
            </a:tbl>
          </a:graphicData>
        </a:graphic>
      </p:graphicFrame>
      <p:graphicFrame>
        <p:nvGraphicFramePr>
          <p:cNvPr id="8" name="Content Placeholder 3"/>
          <p:cNvGraphicFramePr>
            <a:graphicFrameLocks/>
          </p:cNvGraphicFramePr>
          <p:nvPr/>
        </p:nvGraphicFramePr>
        <p:xfrm>
          <a:off x="3276600" y="1676400"/>
          <a:ext cx="2133600" cy="1219200"/>
        </p:xfrm>
        <a:graphic>
          <a:graphicData uri="http://schemas.openxmlformats.org/drawingml/2006/table">
            <a:tbl>
              <a:tblPr firstRow="1" bandCol="1">
                <a:tableStyleId>{21E4AEA4-8DFA-4A89-87EB-49C32662AFE0}</a:tableStyleId>
              </a:tblPr>
              <a:tblGrid>
                <a:gridCol w="762000"/>
                <a:gridCol w="685800"/>
                <a:gridCol w="685800"/>
              </a:tblGrid>
              <a:tr h="243840">
                <a:tc>
                  <a:txBody>
                    <a:bodyPr/>
                    <a:lstStyle/>
                    <a:p>
                      <a:pPr algn="ctr"/>
                      <a:r>
                        <a:rPr lang="en-US" sz="1000" dirty="0" smtClean="0"/>
                        <a:t>Born</a:t>
                      </a:r>
                      <a:endParaRPr lang="en-US" sz="1000" dirty="0"/>
                    </a:p>
                  </a:txBody>
                  <a:tcPr/>
                </a:tc>
                <a:tc>
                  <a:txBody>
                    <a:bodyPr/>
                    <a:lstStyle/>
                    <a:p>
                      <a:pPr algn="ctr"/>
                      <a:r>
                        <a:rPr lang="en-US" sz="1000" u="sng" dirty="0" smtClean="0"/>
                        <a:t>ID#</a:t>
                      </a:r>
                      <a:endParaRPr lang="en-US" sz="1000" u="sng" dirty="0"/>
                    </a:p>
                  </a:txBody>
                  <a:tcPr/>
                </a:tc>
                <a:tc>
                  <a:txBody>
                    <a:bodyPr/>
                    <a:lstStyle/>
                    <a:p>
                      <a:pPr algn="ctr"/>
                      <a:r>
                        <a:rPr lang="en-US" sz="1000" dirty="0" smtClean="0"/>
                        <a:t>CName</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1</a:t>
                      </a:r>
                      <a:endParaRPr lang="en-US" sz="1000" dirty="0"/>
                    </a:p>
                  </a:txBody>
                  <a:tcPr/>
                </a:tc>
                <a:tc>
                  <a:txBody>
                    <a:bodyPr/>
                    <a:lstStyle/>
                    <a:p>
                      <a:r>
                        <a:rPr lang="en-US" sz="1000" dirty="0" smtClean="0"/>
                        <a:t>US</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2</a:t>
                      </a:r>
                      <a:endParaRPr lang="en-US" sz="1000" dirty="0"/>
                    </a:p>
                  </a:txBody>
                  <a:tcPr/>
                </a:tc>
                <a:tc>
                  <a:txBody>
                    <a:bodyPr/>
                    <a:lstStyle/>
                    <a:p>
                      <a:r>
                        <a:rPr lang="en-US" sz="1000" dirty="0" smtClean="0"/>
                        <a:t>IN</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5</a:t>
                      </a:r>
                      <a:endParaRPr lang="en-US" sz="1000" dirty="0"/>
                    </a:p>
                  </a:txBody>
                  <a:tcPr/>
                </a:tc>
                <a:tc>
                  <a:txBody>
                    <a:bodyPr/>
                    <a:lstStyle/>
                    <a:p>
                      <a:r>
                        <a:rPr lang="en-US" sz="1000" dirty="0" smtClean="0"/>
                        <a:t>IN</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6</a:t>
                      </a:r>
                      <a:endParaRPr lang="en-US" sz="1000" dirty="0"/>
                    </a:p>
                  </a:txBody>
                  <a:tcPr/>
                </a:tc>
                <a:tc>
                  <a:txBody>
                    <a:bodyPr/>
                    <a:lstStyle/>
                    <a:p>
                      <a:r>
                        <a:rPr lang="en-US" sz="1000" dirty="0" smtClean="0"/>
                        <a:t>CN</a:t>
                      </a:r>
                      <a:endParaRPr lang="en-US" sz="1000" dirty="0"/>
                    </a:p>
                  </a:txBody>
                  <a:tcPr/>
                </a:tc>
              </a:tr>
            </a:tbl>
          </a:graphicData>
        </a:graphic>
      </p:graphicFrame>
      <p:graphicFrame>
        <p:nvGraphicFramePr>
          <p:cNvPr id="9" name="Content Placeholder 3"/>
          <p:cNvGraphicFramePr>
            <a:graphicFrameLocks/>
          </p:cNvGraphicFramePr>
          <p:nvPr/>
        </p:nvGraphicFramePr>
        <p:xfrm>
          <a:off x="304800" y="1676400"/>
          <a:ext cx="2590800" cy="1219200"/>
        </p:xfrm>
        <a:graphic>
          <a:graphicData uri="http://schemas.openxmlformats.org/drawingml/2006/table">
            <a:tbl>
              <a:tblPr firstRow="1" bandCol="1">
                <a:tableStyleId>{21E4AEA4-8DFA-4A89-87EB-49C32662AFE0}</a:tableStyleId>
              </a:tblPr>
              <a:tblGrid>
                <a:gridCol w="838200"/>
                <a:gridCol w="838200"/>
                <a:gridCol w="914400"/>
              </a:tblGrid>
              <a:tr h="243840">
                <a:tc>
                  <a:txBody>
                    <a:bodyPr/>
                    <a:lstStyle/>
                    <a:p>
                      <a:pPr algn="ctr"/>
                      <a:r>
                        <a:rPr lang="en-US" sz="1000" dirty="0" smtClean="0"/>
                        <a:t>Country</a:t>
                      </a:r>
                      <a:endParaRPr lang="en-US" sz="1000" dirty="0"/>
                    </a:p>
                  </a:txBody>
                  <a:tcPr/>
                </a:tc>
                <a:tc>
                  <a:txBody>
                    <a:bodyPr/>
                    <a:lstStyle/>
                    <a:p>
                      <a:pPr algn="ctr"/>
                      <a:r>
                        <a:rPr lang="en-US" sz="1000" u="sng" dirty="0" smtClean="0"/>
                        <a:t>Cname</a:t>
                      </a:r>
                      <a:endParaRPr lang="en-US" sz="1000" u="sng" dirty="0"/>
                    </a:p>
                  </a:txBody>
                  <a:tcPr/>
                </a:tc>
                <a:tc>
                  <a:txBody>
                    <a:bodyPr/>
                    <a:lstStyle/>
                    <a:p>
                      <a:pPr algn="ctr"/>
                      <a:r>
                        <a:rPr lang="en-US" sz="1000" dirty="0" smtClean="0"/>
                        <a:t>Population</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US</a:t>
                      </a:r>
                      <a:endParaRPr lang="en-US" sz="1000" dirty="0"/>
                    </a:p>
                  </a:txBody>
                  <a:tcPr/>
                </a:tc>
                <a:tc>
                  <a:txBody>
                    <a:bodyPr/>
                    <a:lstStyle/>
                    <a:p>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IN</a:t>
                      </a:r>
                      <a:endParaRPr lang="en-US" sz="1000" dirty="0"/>
                    </a:p>
                  </a:txBody>
                  <a:tcPr/>
                </a:tc>
                <a:tc>
                  <a:txBody>
                    <a:bodyPr/>
                    <a:lstStyle/>
                    <a:p>
                      <a:r>
                        <a:rPr lang="en-US" sz="1000" dirty="0" smtClean="0"/>
                        <a:t>1150</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CN</a:t>
                      </a:r>
                      <a:endParaRPr lang="en-US" sz="1000" dirty="0"/>
                    </a:p>
                  </a:txBody>
                  <a:tcPr/>
                </a:tc>
                <a:tc>
                  <a:txBody>
                    <a:bodyPr/>
                    <a:lstStyle/>
                    <a:p>
                      <a:r>
                        <a:rPr lang="en-US" sz="1000" dirty="0" smtClean="0"/>
                        <a:t>1330</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RU</a:t>
                      </a:r>
                      <a:endParaRPr lang="en-US" sz="1000" dirty="0"/>
                    </a:p>
                  </a:txBody>
                  <a:tcPr/>
                </a:tc>
                <a:tc>
                  <a:txBody>
                    <a:bodyPr/>
                    <a:lstStyle/>
                    <a:p>
                      <a:endParaRPr lang="en-US" sz="1000" dirty="0"/>
                    </a:p>
                  </a:txBody>
                  <a:tcPr/>
                </a:tc>
              </a:tr>
            </a:tbl>
          </a:graphicData>
        </a:graphic>
      </p:graphicFrame>
      <p:graphicFrame>
        <p:nvGraphicFramePr>
          <p:cNvPr id="10" name="Content Placeholder 3"/>
          <p:cNvGraphicFramePr>
            <a:graphicFrameLocks/>
          </p:cNvGraphicFramePr>
          <p:nvPr/>
        </p:nvGraphicFramePr>
        <p:xfrm>
          <a:off x="3429000" y="5638800"/>
          <a:ext cx="2057400" cy="1219200"/>
        </p:xfrm>
        <a:graphic>
          <a:graphicData uri="http://schemas.openxmlformats.org/drawingml/2006/table">
            <a:tbl>
              <a:tblPr firstRow="1" bandCol="1">
                <a:tableStyleId>{21E4AEA4-8DFA-4A89-87EB-49C32662AFE0}</a:tableStyleId>
              </a:tblPr>
              <a:tblGrid>
                <a:gridCol w="762000"/>
                <a:gridCol w="609600"/>
                <a:gridCol w="685800"/>
              </a:tblGrid>
              <a:tr h="243840">
                <a:tc>
                  <a:txBody>
                    <a:bodyPr/>
                    <a:lstStyle/>
                    <a:p>
                      <a:pPr algn="ctr"/>
                      <a:r>
                        <a:rPr lang="en-US" sz="1000" dirty="0" smtClean="0"/>
                        <a:t>Likes</a:t>
                      </a:r>
                      <a:endParaRPr lang="en-US" sz="1000" dirty="0"/>
                    </a:p>
                  </a:txBody>
                  <a:tcPr/>
                </a:tc>
                <a:tc>
                  <a:txBody>
                    <a:bodyPr/>
                    <a:lstStyle/>
                    <a:p>
                      <a:pPr algn="ctr"/>
                      <a:r>
                        <a:rPr lang="en-US" sz="1000" u="sng" dirty="0" smtClean="0"/>
                        <a:t>ID#</a:t>
                      </a:r>
                      <a:endParaRPr lang="en-US" sz="1000" u="sng" dirty="0"/>
                    </a:p>
                  </a:txBody>
                  <a:tcPr/>
                </a:tc>
                <a:tc>
                  <a:txBody>
                    <a:bodyPr/>
                    <a:lstStyle/>
                    <a:p>
                      <a:pPr algn="ctr"/>
                      <a:r>
                        <a:rPr lang="en-US" sz="1000" u="sng" dirty="0" smtClean="0"/>
                        <a:t>Species</a:t>
                      </a:r>
                      <a:endParaRPr lang="en-US" sz="1000" u="sng" dirty="0"/>
                    </a:p>
                  </a:txBody>
                  <a:tcPr/>
                </a:tc>
              </a:tr>
              <a:tr h="243840">
                <a:tc>
                  <a:txBody>
                    <a:bodyPr/>
                    <a:lstStyle/>
                    <a:p>
                      <a:endParaRPr lang="en-US" sz="1000" dirty="0"/>
                    </a:p>
                  </a:txBody>
                  <a:tcPr>
                    <a:solidFill>
                      <a:schemeClr val="bg1"/>
                    </a:solidFill>
                  </a:tcPr>
                </a:tc>
                <a:tc>
                  <a:txBody>
                    <a:bodyPr/>
                    <a:lstStyle/>
                    <a:p>
                      <a:r>
                        <a:rPr lang="en-US" sz="1000" dirty="0" smtClean="0"/>
                        <a:t>1</a:t>
                      </a:r>
                      <a:endParaRPr lang="en-US" sz="1000" dirty="0"/>
                    </a:p>
                  </a:txBody>
                  <a:tcPr/>
                </a:tc>
                <a:tc>
                  <a:txBody>
                    <a:bodyPr/>
                    <a:lstStyle/>
                    <a:p>
                      <a:r>
                        <a:rPr lang="en-US" sz="1000" dirty="0" smtClean="0"/>
                        <a:t>Horse</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1</a:t>
                      </a:r>
                      <a:endParaRPr lang="en-US" sz="1000" dirty="0"/>
                    </a:p>
                  </a:txBody>
                  <a:tcPr/>
                </a:tc>
                <a:tc>
                  <a:txBody>
                    <a:bodyPr/>
                    <a:lstStyle/>
                    <a:p>
                      <a:r>
                        <a:rPr lang="en-US" sz="1000" dirty="0" smtClean="0"/>
                        <a:t>Cat</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2</a:t>
                      </a:r>
                      <a:endParaRPr lang="en-US" sz="1000" dirty="0"/>
                    </a:p>
                  </a:txBody>
                  <a:tcPr/>
                </a:tc>
                <a:tc>
                  <a:txBody>
                    <a:bodyPr/>
                    <a:lstStyle/>
                    <a:p>
                      <a:r>
                        <a:rPr lang="en-US" sz="1000" dirty="0" smtClean="0"/>
                        <a:t>Cat</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6</a:t>
                      </a:r>
                      <a:endParaRPr lang="en-US" sz="1000" dirty="0"/>
                    </a:p>
                  </a:txBody>
                  <a:tcPr/>
                </a:tc>
                <a:tc>
                  <a:txBody>
                    <a:bodyPr/>
                    <a:lstStyle/>
                    <a:p>
                      <a:r>
                        <a:rPr lang="en-US" sz="1000" dirty="0" smtClean="0"/>
                        <a:t>Yak</a:t>
                      </a:r>
                      <a:endParaRPr lang="en-US" sz="1000" dirty="0"/>
                    </a:p>
                  </a:txBody>
                  <a:tcPr/>
                </a:tc>
              </a:tr>
            </a:tbl>
          </a:graphicData>
        </a:graphic>
      </p:graphicFrame>
      <p:graphicFrame>
        <p:nvGraphicFramePr>
          <p:cNvPr id="11" name="Content Placeholder 3"/>
          <p:cNvGraphicFramePr>
            <a:graphicFrameLocks/>
          </p:cNvGraphicFramePr>
          <p:nvPr/>
        </p:nvGraphicFramePr>
        <p:xfrm>
          <a:off x="457200" y="5638800"/>
          <a:ext cx="2438400" cy="1463040"/>
        </p:xfrm>
        <a:graphic>
          <a:graphicData uri="http://schemas.openxmlformats.org/drawingml/2006/table">
            <a:tbl>
              <a:tblPr firstRow="1" bandCol="1">
                <a:tableStyleId>{21E4AEA4-8DFA-4A89-87EB-49C32662AFE0}</a:tableStyleId>
              </a:tblPr>
              <a:tblGrid>
                <a:gridCol w="812800"/>
                <a:gridCol w="711200"/>
                <a:gridCol w="914400"/>
              </a:tblGrid>
              <a:tr h="243840">
                <a:tc>
                  <a:txBody>
                    <a:bodyPr/>
                    <a:lstStyle/>
                    <a:p>
                      <a:pPr algn="ctr"/>
                      <a:r>
                        <a:rPr lang="en-US" sz="1000" dirty="0" smtClean="0"/>
                        <a:t>Animal</a:t>
                      </a:r>
                      <a:endParaRPr lang="en-US" sz="1000" dirty="0"/>
                    </a:p>
                  </a:txBody>
                  <a:tcPr/>
                </a:tc>
                <a:tc>
                  <a:txBody>
                    <a:bodyPr/>
                    <a:lstStyle/>
                    <a:p>
                      <a:pPr algn="ctr"/>
                      <a:r>
                        <a:rPr lang="en-US" sz="1000" u="sng" dirty="0" smtClean="0"/>
                        <a:t>Species</a:t>
                      </a:r>
                      <a:endParaRPr lang="en-US" sz="1000" u="sng" dirty="0"/>
                    </a:p>
                  </a:txBody>
                  <a:tcPr/>
                </a:tc>
                <a:tc>
                  <a:txBody>
                    <a:bodyPr/>
                    <a:lstStyle/>
                    <a:p>
                      <a:pPr algn="ctr"/>
                      <a:r>
                        <a:rPr lang="en-US" sz="1000" dirty="0" smtClean="0"/>
                        <a:t>Discovered</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Horse</a:t>
                      </a:r>
                      <a:endParaRPr lang="en-US" sz="1000" dirty="0"/>
                    </a:p>
                  </a:txBody>
                  <a:tcPr/>
                </a:tc>
                <a:tc>
                  <a:txBody>
                    <a:bodyPr/>
                    <a:lstStyle/>
                    <a:p>
                      <a:r>
                        <a:rPr lang="en-US" sz="1000" dirty="0" smtClean="0"/>
                        <a:t>Asia</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Wolf</a:t>
                      </a:r>
                      <a:endParaRPr lang="en-US" sz="1000" dirty="0"/>
                    </a:p>
                  </a:txBody>
                  <a:tcPr/>
                </a:tc>
                <a:tc>
                  <a:txBody>
                    <a:bodyPr/>
                    <a:lstStyle/>
                    <a:p>
                      <a:r>
                        <a:rPr lang="en-US" sz="1000" dirty="0" smtClean="0"/>
                        <a:t>Asia</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Cat</a:t>
                      </a:r>
                      <a:endParaRPr lang="en-US" sz="1000" dirty="0"/>
                    </a:p>
                  </a:txBody>
                  <a:tcPr/>
                </a:tc>
                <a:tc>
                  <a:txBody>
                    <a:bodyPr/>
                    <a:lstStyle/>
                    <a:p>
                      <a:r>
                        <a:rPr lang="en-US" sz="1000" dirty="0" smtClean="0"/>
                        <a:t>Africa</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Yak</a:t>
                      </a:r>
                      <a:endParaRPr lang="en-US" sz="1000" dirty="0"/>
                    </a:p>
                  </a:txBody>
                  <a:tcPr/>
                </a:tc>
                <a:tc>
                  <a:txBody>
                    <a:bodyPr/>
                    <a:lstStyle/>
                    <a:p>
                      <a:r>
                        <a:rPr lang="en-US" sz="1000" dirty="0" smtClean="0"/>
                        <a:t>Asia</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Zebra</a:t>
                      </a:r>
                      <a:endParaRPr lang="en-US" sz="1000" dirty="0"/>
                    </a:p>
                  </a:txBody>
                  <a:tcPr/>
                </a:tc>
                <a:tc>
                  <a:txBody>
                    <a:bodyPr/>
                    <a:lstStyle/>
                    <a:p>
                      <a:r>
                        <a:rPr lang="en-US" sz="1000" dirty="0" smtClean="0"/>
                        <a:t>Africa</a:t>
                      </a:r>
                      <a:endParaRPr lang="en-US" sz="1000" dirty="0"/>
                    </a:p>
                  </a:txBody>
                  <a:tcPr/>
                </a:tc>
              </a:tr>
            </a:tbl>
          </a:graphicData>
        </a:graphic>
      </p:graphicFrame>
      <p:graphicFrame>
        <p:nvGraphicFramePr>
          <p:cNvPr id="2" name="Object 3"/>
          <p:cNvGraphicFramePr>
            <a:graphicFrameLocks noChangeAspect="1"/>
          </p:cNvGraphicFramePr>
          <p:nvPr/>
        </p:nvGraphicFramePr>
        <p:xfrm>
          <a:off x="6324600" y="1600200"/>
          <a:ext cx="2973387" cy="5132388"/>
        </p:xfrm>
        <a:graphic>
          <a:graphicData uri="http://schemas.openxmlformats.org/presentationml/2006/ole">
            <mc:AlternateContent xmlns:mc="http://schemas.openxmlformats.org/markup-compatibility/2006">
              <mc:Choice xmlns:v="urn:schemas-microsoft-com:vml" Requires="v">
                <p:oleObj spid="_x0000_s43069" name="Visio" r:id="rId4" imgW="2973038" imgH="5132975" progId="Visio.Drawing.11">
                  <p:embed/>
                </p:oleObj>
              </mc:Choice>
              <mc:Fallback>
                <p:oleObj name="Visio" r:id="rId4" imgW="2973038" imgH="513297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1600200"/>
                        <a:ext cx="2973387" cy="513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508866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p:txBody>
          <a:bodyPr/>
          <a:lstStyle/>
          <a:p>
            <a:r>
              <a:rPr lang="en-US" dirty="0" smtClean="0"/>
              <a:t>Alternative Implementation For The Example</a:t>
            </a:r>
          </a:p>
        </p:txBody>
      </p:sp>
      <p:graphicFrame>
        <p:nvGraphicFramePr>
          <p:cNvPr id="4" name="Content Placeholder 3"/>
          <p:cNvGraphicFramePr>
            <a:graphicFrameLocks noGrp="1"/>
          </p:cNvGraphicFramePr>
          <p:nvPr>
            <p:ph idx="1"/>
          </p:nvPr>
        </p:nvGraphicFramePr>
        <p:xfrm>
          <a:off x="762000" y="2133600"/>
          <a:ext cx="304800" cy="365760"/>
        </p:xfrm>
        <a:graphic>
          <a:graphicData uri="http://schemas.openxmlformats.org/drawingml/2006/table">
            <a:tbl>
              <a:tblPr firstRow="1" bandRow="1">
                <a:tableStyleId>{5C22544A-7EE6-4342-B048-85BDC9FD1C3A}</a:tableStyleId>
              </a:tblPr>
              <a:tblGrid>
                <a:gridCol w="304800"/>
              </a:tblGrid>
              <a:tr h="228600">
                <a:tc>
                  <a:txBody>
                    <a:bodyPr/>
                    <a:lstStyle/>
                    <a:p>
                      <a:endParaRPr lang="en-US" dirty="0"/>
                    </a:p>
                  </a:txBody>
                  <a:tcPr/>
                </a:tc>
              </a:tr>
            </a:tbl>
          </a:graphicData>
        </a:graphic>
      </p:graphicFrame>
      <p:graphicFrame>
        <p:nvGraphicFramePr>
          <p:cNvPr id="5" name="Content Placeholder 3"/>
          <p:cNvGraphicFramePr>
            <a:graphicFrameLocks/>
          </p:cNvGraphicFramePr>
          <p:nvPr/>
        </p:nvGraphicFramePr>
        <p:xfrm>
          <a:off x="762000" y="3429000"/>
          <a:ext cx="1905000" cy="1463040"/>
        </p:xfrm>
        <a:graphic>
          <a:graphicData uri="http://schemas.openxmlformats.org/drawingml/2006/table">
            <a:tbl>
              <a:tblPr firstRow="1" bandCol="1">
                <a:tableStyleId>{21E4AEA4-8DFA-4A89-87EB-49C32662AFE0}</a:tableStyleId>
              </a:tblPr>
              <a:tblGrid>
                <a:gridCol w="838199"/>
                <a:gridCol w="533400"/>
                <a:gridCol w="533401"/>
              </a:tblGrid>
              <a:tr h="243840">
                <a:tc>
                  <a:txBody>
                    <a:bodyPr/>
                    <a:lstStyle/>
                    <a:p>
                      <a:pPr algn="ctr"/>
                      <a:r>
                        <a:rPr lang="en-US" sz="1000" dirty="0" smtClean="0"/>
                        <a:t>Child</a:t>
                      </a:r>
                      <a:endParaRPr lang="en-US" sz="1000" dirty="0"/>
                    </a:p>
                  </a:txBody>
                  <a:tcPr/>
                </a:tc>
                <a:tc>
                  <a:txBody>
                    <a:bodyPr/>
                    <a:lstStyle/>
                    <a:p>
                      <a:pPr algn="ctr"/>
                      <a:r>
                        <a:rPr lang="en-US" sz="1000" u="sng" dirty="0" smtClean="0"/>
                        <a:t>ID#</a:t>
                      </a:r>
                      <a:endParaRPr lang="en-US" sz="1000" u="sng" dirty="0"/>
                    </a:p>
                  </a:txBody>
                  <a:tcPr/>
                </a:tc>
                <a:tc>
                  <a:txBody>
                    <a:bodyPr/>
                    <a:lstStyle/>
                    <a:p>
                      <a:pPr algn="ctr"/>
                      <a:r>
                        <a:rPr lang="en-US" sz="1000" u="sng" dirty="0" smtClean="0"/>
                        <a:t>Child</a:t>
                      </a:r>
                      <a:endParaRPr lang="en-US" sz="1000" u="sng" dirty="0"/>
                    </a:p>
                  </a:txBody>
                  <a:tcPr/>
                </a:tc>
              </a:tr>
              <a:tr h="243840">
                <a:tc>
                  <a:txBody>
                    <a:bodyPr/>
                    <a:lstStyle/>
                    <a:p>
                      <a:endParaRPr lang="en-US" sz="1000" dirty="0"/>
                    </a:p>
                  </a:txBody>
                  <a:tcPr>
                    <a:solidFill>
                      <a:schemeClr val="bg1"/>
                    </a:solidFill>
                  </a:tcPr>
                </a:tc>
                <a:tc>
                  <a:txBody>
                    <a:bodyPr/>
                    <a:lstStyle/>
                    <a:p>
                      <a:r>
                        <a:rPr lang="en-US" sz="1000" dirty="0" smtClean="0"/>
                        <a:t>1</a:t>
                      </a:r>
                      <a:endParaRPr lang="en-US" sz="1000" dirty="0"/>
                    </a:p>
                  </a:txBody>
                  <a:tcPr/>
                </a:tc>
                <a:tc>
                  <a:txBody>
                    <a:bodyPr/>
                    <a:lstStyle/>
                    <a:p>
                      <a:r>
                        <a:rPr lang="en-US" sz="1000" dirty="0" smtClean="0"/>
                        <a:t>Erica</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1</a:t>
                      </a:r>
                      <a:endParaRPr lang="en-US" sz="1000" dirty="0"/>
                    </a:p>
                  </a:txBody>
                  <a:tcPr/>
                </a:tc>
                <a:tc>
                  <a:txBody>
                    <a:bodyPr/>
                    <a:lstStyle/>
                    <a:p>
                      <a:r>
                        <a:rPr lang="en-US" sz="1000" dirty="0" smtClean="0"/>
                        <a:t>Frank</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2</a:t>
                      </a:r>
                      <a:endParaRPr lang="en-US" sz="1000" dirty="0"/>
                    </a:p>
                  </a:txBody>
                  <a:tcPr/>
                </a:tc>
                <a:tc>
                  <a:txBody>
                    <a:bodyPr/>
                    <a:lstStyle/>
                    <a:p>
                      <a:r>
                        <a:rPr lang="en-US" sz="1000" dirty="0" smtClean="0"/>
                        <a:t>Bob</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2</a:t>
                      </a:r>
                      <a:endParaRPr lang="en-US" sz="1000" dirty="0"/>
                    </a:p>
                  </a:txBody>
                  <a:tcPr/>
                </a:tc>
                <a:tc>
                  <a:txBody>
                    <a:bodyPr/>
                    <a:lstStyle/>
                    <a:p>
                      <a:r>
                        <a:rPr lang="en-US" sz="1000" dirty="0" smtClean="0"/>
                        <a:t>Frank</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6</a:t>
                      </a:r>
                      <a:endParaRPr lang="en-US" sz="1000" dirty="0"/>
                    </a:p>
                  </a:txBody>
                  <a:tcPr/>
                </a:tc>
                <a:tc>
                  <a:txBody>
                    <a:bodyPr/>
                    <a:lstStyle/>
                    <a:p>
                      <a:r>
                        <a:rPr lang="en-US" sz="1000" dirty="0" smtClean="0"/>
                        <a:t>Frank</a:t>
                      </a:r>
                      <a:endParaRPr lang="en-US" sz="1000" dirty="0"/>
                    </a:p>
                  </a:txBody>
                  <a:tcPr/>
                </a:tc>
              </a:tr>
            </a:tbl>
          </a:graphicData>
        </a:graphic>
      </p:graphicFrame>
      <p:graphicFrame>
        <p:nvGraphicFramePr>
          <p:cNvPr id="7" name="Content Placeholder 3"/>
          <p:cNvGraphicFramePr>
            <a:graphicFrameLocks/>
          </p:cNvGraphicFramePr>
          <p:nvPr/>
        </p:nvGraphicFramePr>
        <p:xfrm>
          <a:off x="3429000" y="3429000"/>
          <a:ext cx="1905000" cy="1463040"/>
        </p:xfrm>
        <a:graphic>
          <a:graphicData uri="http://schemas.openxmlformats.org/drawingml/2006/table">
            <a:tbl>
              <a:tblPr firstRow="1" bandCol="1">
                <a:tableStyleId>{21E4AEA4-8DFA-4A89-87EB-49C32662AFE0}</a:tableStyleId>
              </a:tblPr>
              <a:tblGrid>
                <a:gridCol w="838199"/>
                <a:gridCol w="533400"/>
                <a:gridCol w="533401"/>
              </a:tblGrid>
              <a:tr h="243840">
                <a:tc>
                  <a:txBody>
                    <a:bodyPr/>
                    <a:lstStyle/>
                    <a:p>
                      <a:pPr algn="ctr"/>
                      <a:r>
                        <a:rPr lang="en-US" sz="1000" dirty="0" smtClean="0"/>
                        <a:t>Employee</a:t>
                      </a:r>
                      <a:endParaRPr lang="en-US" sz="1000" dirty="0"/>
                    </a:p>
                  </a:txBody>
                  <a:tcPr/>
                </a:tc>
                <a:tc>
                  <a:txBody>
                    <a:bodyPr/>
                    <a:lstStyle/>
                    <a:p>
                      <a:pPr algn="ctr"/>
                      <a:r>
                        <a:rPr lang="en-US" sz="1000" u="sng" dirty="0" smtClean="0"/>
                        <a:t>ID#</a:t>
                      </a:r>
                      <a:endParaRPr lang="en-US" sz="1000" u="sng" dirty="0"/>
                    </a:p>
                  </a:txBody>
                  <a:tcPr/>
                </a:tc>
                <a:tc>
                  <a:txBody>
                    <a:bodyPr/>
                    <a:lstStyle/>
                    <a:p>
                      <a:pPr algn="ctr"/>
                      <a:r>
                        <a:rPr lang="en-US" sz="1000" dirty="0" smtClean="0"/>
                        <a:t>Name</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1</a:t>
                      </a:r>
                      <a:endParaRPr lang="en-US" sz="1000" dirty="0"/>
                    </a:p>
                  </a:txBody>
                  <a:tcPr/>
                </a:tc>
                <a:tc>
                  <a:txBody>
                    <a:bodyPr/>
                    <a:lstStyle/>
                    <a:p>
                      <a:r>
                        <a:rPr lang="en-US" sz="1000" dirty="0" smtClean="0"/>
                        <a:t>Alice</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2</a:t>
                      </a:r>
                      <a:endParaRPr lang="en-US" sz="1000" dirty="0"/>
                    </a:p>
                  </a:txBody>
                  <a:tcPr/>
                </a:tc>
                <a:tc>
                  <a:txBody>
                    <a:bodyPr/>
                    <a:lstStyle/>
                    <a:p>
                      <a:r>
                        <a:rPr lang="en-US" sz="1000" dirty="0" smtClean="0"/>
                        <a:t>Bob</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4</a:t>
                      </a:r>
                      <a:endParaRPr lang="en-US" sz="1000" dirty="0"/>
                    </a:p>
                  </a:txBody>
                  <a:tcPr/>
                </a:tc>
                <a:tc>
                  <a:txBody>
                    <a:bodyPr/>
                    <a:lstStyle/>
                    <a:p>
                      <a:r>
                        <a:rPr lang="en-US" sz="1000" dirty="0" smtClean="0"/>
                        <a:t>Carol</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5</a:t>
                      </a:r>
                      <a:endParaRPr lang="en-US" sz="1000" dirty="0"/>
                    </a:p>
                  </a:txBody>
                  <a:tcPr/>
                </a:tc>
                <a:tc>
                  <a:txBody>
                    <a:bodyPr/>
                    <a:lstStyle/>
                    <a:p>
                      <a:r>
                        <a:rPr lang="en-US" sz="1000" dirty="0" smtClean="0"/>
                        <a:t>David</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6</a:t>
                      </a:r>
                      <a:endParaRPr lang="en-US" sz="1000" dirty="0"/>
                    </a:p>
                  </a:txBody>
                  <a:tcPr/>
                </a:tc>
                <a:tc>
                  <a:txBody>
                    <a:bodyPr/>
                    <a:lstStyle/>
                    <a:p>
                      <a:r>
                        <a:rPr lang="en-US" sz="1000" dirty="0" smtClean="0"/>
                        <a:t>Bob</a:t>
                      </a:r>
                      <a:endParaRPr lang="en-US" sz="1000" dirty="0"/>
                    </a:p>
                  </a:txBody>
                  <a:tcPr/>
                </a:tc>
              </a:tr>
            </a:tbl>
          </a:graphicData>
        </a:graphic>
      </p:graphicFrame>
      <p:graphicFrame>
        <p:nvGraphicFramePr>
          <p:cNvPr id="8" name="Content Placeholder 3"/>
          <p:cNvGraphicFramePr>
            <a:graphicFrameLocks/>
          </p:cNvGraphicFramePr>
          <p:nvPr/>
        </p:nvGraphicFramePr>
        <p:xfrm>
          <a:off x="3276600" y="1676400"/>
          <a:ext cx="2133600" cy="1219200"/>
        </p:xfrm>
        <a:graphic>
          <a:graphicData uri="http://schemas.openxmlformats.org/drawingml/2006/table">
            <a:tbl>
              <a:tblPr firstRow="1" bandCol="1">
                <a:tableStyleId>{21E4AEA4-8DFA-4A89-87EB-49C32662AFE0}</a:tableStyleId>
              </a:tblPr>
              <a:tblGrid>
                <a:gridCol w="762000"/>
                <a:gridCol w="685800"/>
                <a:gridCol w="685800"/>
              </a:tblGrid>
              <a:tr h="243840">
                <a:tc>
                  <a:txBody>
                    <a:bodyPr/>
                    <a:lstStyle/>
                    <a:p>
                      <a:pPr algn="ctr"/>
                      <a:r>
                        <a:rPr lang="en-US" sz="1000" dirty="0" smtClean="0"/>
                        <a:t>Born</a:t>
                      </a:r>
                      <a:endParaRPr lang="en-US" sz="1000" dirty="0"/>
                    </a:p>
                  </a:txBody>
                  <a:tcPr/>
                </a:tc>
                <a:tc>
                  <a:txBody>
                    <a:bodyPr/>
                    <a:lstStyle/>
                    <a:p>
                      <a:pPr algn="ctr"/>
                      <a:r>
                        <a:rPr lang="en-US" sz="1000" u="sng" dirty="0" smtClean="0"/>
                        <a:t>ID#</a:t>
                      </a:r>
                      <a:endParaRPr lang="en-US" sz="1000" u="sng" dirty="0"/>
                    </a:p>
                  </a:txBody>
                  <a:tcPr/>
                </a:tc>
                <a:tc>
                  <a:txBody>
                    <a:bodyPr/>
                    <a:lstStyle/>
                    <a:p>
                      <a:pPr algn="ctr"/>
                      <a:r>
                        <a:rPr lang="en-US" sz="1000" dirty="0" smtClean="0"/>
                        <a:t>CName</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1</a:t>
                      </a:r>
                      <a:endParaRPr lang="en-US" sz="1000" dirty="0"/>
                    </a:p>
                  </a:txBody>
                  <a:tcPr/>
                </a:tc>
                <a:tc>
                  <a:txBody>
                    <a:bodyPr/>
                    <a:lstStyle/>
                    <a:p>
                      <a:r>
                        <a:rPr lang="en-US" sz="1000" dirty="0" smtClean="0"/>
                        <a:t>US</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2</a:t>
                      </a:r>
                      <a:endParaRPr lang="en-US" sz="1000" dirty="0"/>
                    </a:p>
                  </a:txBody>
                  <a:tcPr/>
                </a:tc>
                <a:tc>
                  <a:txBody>
                    <a:bodyPr/>
                    <a:lstStyle/>
                    <a:p>
                      <a:r>
                        <a:rPr lang="en-US" sz="1000" dirty="0" smtClean="0"/>
                        <a:t>IN</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5</a:t>
                      </a:r>
                      <a:endParaRPr lang="en-US" sz="1000" dirty="0"/>
                    </a:p>
                  </a:txBody>
                  <a:tcPr/>
                </a:tc>
                <a:tc>
                  <a:txBody>
                    <a:bodyPr/>
                    <a:lstStyle/>
                    <a:p>
                      <a:r>
                        <a:rPr lang="en-US" sz="1000" dirty="0" smtClean="0"/>
                        <a:t>IN</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6</a:t>
                      </a:r>
                      <a:endParaRPr lang="en-US" sz="1000" dirty="0"/>
                    </a:p>
                  </a:txBody>
                  <a:tcPr/>
                </a:tc>
                <a:tc>
                  <a:txBody>
                    <a:bodyPr/>
                    <a:lstStyle/>
                    <a:p>
                      <a:r>
                        <a:rPr lang="en-US" sz="1000" dirty="0" smtClean="0"/>
                        <a:t>CN</a:t>
                      </a:r>
                      <a:endParaRPr lang="en-US" sz="1000" dirty="0"/>
                    </a:p>
                  </a:txBody>
                  <a:tcPr/>
                </a:tc>
              </a:tr>
            </a:tbl>
          </a:graphicData>
        </a:graphic>
      </p:graphicFrame>
      <p:graphicFrame>
        <p:nvGraphicFramePr>
          <p:cNvPr id="9" name="Content Placeholder 3"/>
          <p:cNvGraphicFramePr>
            <a:graphicFrameLocks/>
          </p:cNvGraphicFramePr>
          <p:nvPr/>
        </p:nvGraphicFramePr>
        <p:xfrm>
          <a:off x="304800" y="1676400"/>
          <a:ext cx="2590800" cy="1219200"/>
        </p:xfrm>
        <a:graphic>
          <a:graphicData uri="http://schemas.openxmlformats.org/drawingml/2006/table">
            <a:tbl>
              <a:tblPr firstRow="1" bandCol="1">
                <a:tableStyleId>{21E4AEA4-8DFA-4A89-87EB-49C32662AFE0}</a:tableStyleId>
              </a:tblPr>
              <a:tblGrid>
                <a:gridCol w="838200"/>
                <a:gridCol w="838200"/>
                <a:gridCol w="914400"/>
              </a:tblGrid>
              <a:tr h="243840">
                <a:tc>
                  <a:txBody>
                    <a:bodyPr/>
                    <a:lstStyle/>
                    <a:p>
                      <a:pPr algn="ctr"/>
                      <a:r>
                        <a:rPr lang="en-US" sz="1000" dirty="0" smtClean="0"/>
                        <a:t>Country</a:t>
                      </a:r>
                      <a:endParaRPr lang="en-US" sz="1000" dirty="0"/>
                    </a:p>
                  </a:txBody>
                  <a:tcPr/>
                </a:tc>
                <a:tc>
                  <a:txBody>
                    <a:bodyPr/>
                    <a:lstStyle/>
                    <a:p>
                      <a:pPr algn="ctr"/>
                      <a:r>
                        <a:rPr lang="en-US" sz="1000" u="sng" dirty="0" smtClean="0"/>
                        <a:t>Cname</a:t>
                      </a:r>
                      <a:endParaRPr lang="en-US" sz="1000" u="sng" dirty="0"/>
                    </a:p>
                  </a:txBody>
                  <a:tcPr/>
                </a:tc>
                <a:tc>
                  <a:txBody>
                    <a:bodyPr/>
                    <a:lstStyle/>
                    <a:p>
                      <a:pPr algn="ctr"/>
                      <a:r>
                        <a:rPr lang="en-US" sz="1000" dirty="0" smtClean="0"/>
                        <a:t>Population</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US</a:t>
                      </a:r>
                      <a:endParaRPr lang="en-US" sz="1000" dirty="0"/>
                    </a:p>
                  </a:txBody>
                  <a:tcPr/>
                </a:tc>
                <a:tc>
                  <a:txBody>
                    <a:bodyPr/>
                    <a:lstStyle/>
                    <a:p>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IN</a:t>
                      </a:r>
                      <a:endParaRPr lang="en-US" sz="1000" dirty="0"/>
                    </a:p>
                  </a:txBody>
                  <a:tcPr/>
                </a:tc>
                <a:tc>
                  <a:txBody>
                    <a:bodyPr/>
                    <a:lstStyle/>
                    <a:p>
                      <a:r>
                        <a:rPr lang="en-US" sz="1000" dirty="0" smtClean="0"/>
                        <a:t>1150</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CN</a:t>
                      </a:r>
                      <a:endParaRPr lang="en-US" sz="1000" dirty="0"/>
                    </a:p>
                  </a:txBody>
                  <a:tcPr/>
                </a:tc>
                <a:tc>
                  <a:txBody>
                    <a:bodyPr/>
                    <a:lstStyle/>
                    <a:p>
                      <a:r>
                        <a:rPr lang="en-US" sz="1000" dirty="0" smtClean="0"/>
                        <a:t>1330</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RU</a:t>
                      </a:r>
                      <a:endParaRPr lang="en-US" sz="1000" dirty="0"/>
                    </a:p>
                  </a:txBody>
                  <a:tcPr/>
                </a:tc>
                <a:tc>
                  <a:txBody>
                    <a:bodyPr/>
                    <a:lstStyle/>
                    <a:p>
                      <a:endParaRPr lang="en-US" sz="1000" dirty="0"/>
                    </a:p>
                  </a:txBody>
                  <a:tcPr/>
                </a:tc>
              </a:tr>
            </a:tbl>
          </a:graphicData>
        </a:graphic>
      </p:graphicFrame>
      <p:graphicFrame>
        <p:nvGraphicFramePr>
          <p:cNvPr id="10" name="Content Placeholder 3"/>
          <p:cNvGraphicFramePr>
            <a:graphicFrameLocks/>
          </p:cNvGraphicFramePr>
          <p:nvPr/>
        </p:nvGraphicFramePr>
        <p:xfrm>
          <a:off x="3429000" y="5638800"/>
          <a:ext cx="2057400" cy="1219200"/>
        </p:xfrm>
        <a:graphic>
          <a:graphicData uri="http://schemas.openxmlformats.org/drawingml/2006/table">
            <a:tbl>
              <a:tblPr firstRow="1" bandCol="1">
                <a:tableStyleId>{21E4AEA4-8DFA-4A89-87EB-49C32662AFE0}</a:tableStyleId>
              </a:tblPr>
              <a:tblGrid>
                <a:gridCol w="762000"/>
                <a:gridCol w="609600"/>
                <a:gridCol w="685800"/>
              </a:tblGrid>
              <a:tr h="243840">
                <a:tc>
                  <a:txBody>
                    <a:bodyPr/>
                    <a:lstStyle/>
                    <a:p>
                      <a:pPr algn="ctr"/>
                      <a:r>
                        <a:rPr lang="en-US" sz="1000" dirty="0" smtClean="0"/>
                        <a:t>Likes</a:t>
                      </a:r>
                      <a:endParaRPr lang="en-US" sz="1000" dirty="0"/>
                    </a:p>
                  </a:txBody>
                  <a:tcPr/>
                </a:tc>
                <a:tc>
                  <a:txBody>
                    <a:bodyPr/>
                    <a:lstStyle/>
                    <a:p>
                      <a:pPr algn="ctr"/>
                      <a:r>
                        <a:rPr lang="en-US" sz="1000" u="sng" dirty="0" smtClean="0"/>
                        <a:t>ID#</a:t>
                      </a:r>
                      <a:endParaRPr lang="en-US" sz="1000" u="sng" dirty="0"/>
                    </a:p>
                  </a:txBody>
                  <a:tcPr/>
                </a:tc>
                <a:tc>
                  <a:txBody>
                    <a:bodyPr/>
                    <a:lstStyle/>
                    <a:p>
                      <a:pPr algn="ctr"/>
                      <a:r>
                        <a:rPr lang="en-US" sz="1000" u="sng" dirty="0" smtClean="0"/>
                        <a:t>Species</a:t>
                      </a:r>
                      <a:endParaRPr lang="en-US" sz="1000" u="sng" dirty="0"/>
                    </a:p>
                  </a:txBody>
                  <a:tcPr/>
                </a:tc>
              </a:tr>
              <a:tr h="243840">
                <a:tc>
                  <a:txBody>
                    <a:bodyPr/>
                    <a:lstStyle/>
                    <a:p>
                      <a:endParaRPr lang="en-US" sz="1000" dirty="0"/>
                    </a:p>
                  </a:txBody>
                  <a:tcPr>
                    <a:solidFill>
                      <a:schemeClr val="bg1"/>
                    </a:solidFill>
                  </a:tcPr>
                </a:tc>
                <a:tc>
                  <a:txBody>
                    <a:bodyPr/>
                    <a:lstStyle/>
                    <a:p>
                      <a:r>
                        <a:rPr lang="en-US" sz="1000" dirty="0" smtClean="0"/>
                        <a:t>1</a:t>
                      </a:r>
                      <a:endParaRPr lang="en-US" sz="1000" dirty="0"/>
                    </a:p>
                  </a:txBody>
                  <a:tcPr/>
                </a:tc>
                <a:tc>
                  <a:txBody>
                    <a:bodyPr/>
                    <a:lstStyle/>
                    <a:p>
                      <a:r>
                        <a:rPr lang="en-US" sz="1000" dirty="0" smtClean="0"/>
                        <a:t>Horse</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1</a:t>
                      </a:r>
                      <a:endParaRPr lang="en-US" sz="1000" dirty="0"/>
                    </a:p>
                  </a:txBody>
                  <a:tcPr/>
                </a:tc>
                <a:tc>
                  <a:txBody>
                    <a:bodyPr/>
                    <a:lstStyle/>
                    <a:p>
                      <a:r>
                        <a:rPr lang="en-US" sz="1000" dirty="0" smtClean="0"/>
                        <a:t>Cat</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2</a:t>
                      </a:r>
                      <a:endParaRPr lang="en-US" sz="1000" dirty="0"/>
                    </a:p>
                  </a:txBody>
                  <a:tcPr/>
                </a:tc>
                <a:tc>
                  <a:txBody>
                    <a:bodyPr/>
                    <a:lstStyle/>
                    <a:p>
                      <a:r>
                        <a:rPr lang="en-US" sz="1000" dirty="0" smtClean="0"/>
                        <a:t>Cat</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6</a:t>
                      </a:r>
                      <a:endParaRPr lang="en-US" sz="1000" dirty="0"/>
                    </a:p>
                  </a:txBody>
                  <a:tcPr/>
                </a:tc>
                <a:tc>
                  <a:txBody>
                    <a:bodyPr/>
                    <a:lstStyle/>
                    <a:p>
                      <a:r>
                        <a:rPr lang="en-US" sz="1000" dirty="0" smtClean="0"/>
                        <a:t>Yak</a:t>
                      </a:r>
                      <a:endParaRPr lang="en-US" sz="1000" dirty="0"/>
                    </a:p>
                  </a:txBody>
                  <a:tcPr/>
                </a:tc>
              </a:tr>
            </a:tbl>
          </a:graphicData>
        </a:graphic>
      </p:graphicFrame>
      <p:graphicFrame>
        <p:nvGraphicFramePr>
          <p:cNvPr id="11" name="Content Placeholder 3"/>
          <p:cNvGraphicFramePr>
            <a:graphicFrameLocks/>
          </p:cNvGraphicFramePr>
          <p:nvPr/>
        </p:nvGraphicFramePr>
        <p:xfrm>
          <a:off x="457200" y="5638800"/>
          <a:ext cx="2438400" cy="1463040"/>
        </p:xfrm>
        <a:graphic>
          <a:graphicData uri="http://schemas.openxmlformats.org/drawingml/2006/table">
            <a:tbl>
              <a:tblPr firstRow="1" bandCol="1">
                <a:tableStyleId>{21E4AEA4-8DFA-4A89-87EB-49C32662AFE0}</a:tableStyleId>
              </a:tblPr>
              <a:tblGrid>
                <a:gridCol w="812800"/>
                <a:gridCol w="711200"/>
                <a:gridCol w="914400"/>
              </a:tblGrid>
              <a:tr h="243840">
                <a:tc>
                  <a:txBody>
                    <a:bodyPr/>
                    <a:lstStyle/>
                    <a:p>
                      <a:pPr algn="ctr"/>
                      <a:r>
                        <a:rPr lang="en-US" sz="1000" dirty="0" smtClean="0"/>
                        <a:t>Animal</a:t>
                      </a:r>
                      <a:endParaRPr lang="en-US" sz="1000" dirty="0"/>
                    </a:p>
                  </a:txBody>
                  <a:tcPr/>
                </a:tc>
                <a:tc>
                  <a:txBody>
                    <a:bodyPr/>
                    <a:lstStyle/>
                    <a:p>
                      <a:pPr algn="ctr"/>
                      <a:r>
                        <a:rPr lang="en-US" sz="1000" u="sng" dirty="0" smtClean="0"/>
                        <a:t>Species</a:t>
                      </a:r>
                      <a:endParaRPr lang="en-US" sz="1000" u="sng" dirty="0"/>
                    </a:p>
                  </a:txBody>
                  <a:tcPr/>
                </a:tc>
                <a:tc>
                  <a:txBody>
                    <a:bodyPr/>
                    <a:lstStyle/>
                    <a:p>
                      <a:pPr algn="ctr"/>
                      <a:r>
                        <a:rPr lang="en-US" sz="1000" dirty="0" smtClean="0"/>
                        <a:t>Discovered</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Horse</a:t>
                      </a:r>
                      <a:endParaRPr lang="en-US" sz="1000" dirty="0"/>
                    </a:p>
                  </a:txBody>
                  <a:tcPr/>
                </a:tc>
                <a:tc>
                  <a:txBody>
                    <a:bodyPr/>
                    <a:lstStyle/>
                    <a:p>
                      <a:r>
                        <a:rPr lang="en-US" sz="1000" dirty="0" smtClean="0"/>
                        <a:t>Asia</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Wolf</a:t>
                      </a:r>
                      <a:endParaRPr lang="en-US" sz="1000" dirty="0"/>
                    </a:p>
                  </a:txBody>
                  <a:tcPr/>
                </a:tc>
                <a:tc>
                  <a:txBody>
                    <a:bodyPr/>
                    <a:lstStyle/>
                    <a:p>
                      <a:r>
                        <a:rPr lang="en-US" sz="1000" dirty="0" smtClean="0"/>
                        <a:t>Asia</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Cat</a:t>
                      </a:r>
                      <a:endParaRPr lang="en-US" sz="1000" dirty="0"/>
                    </a:p>
                  </a:txBody>
                  <a:tcPr/>
                </a:tc>
                <a:tc>
                  <a:txBody>
                    <a:bodyPr/>
                    <a:lstStyle/>
                    <a:p>
                      <a:r>
                        <a:rPr lang="en-US" sz="1000" dirty="0" smtClean="0"/>
                        <a:t>Africa</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Yak</a:t>
                      </a:r>
                      <a:endParaRPr lang="en-US" sz="1000" dirty="0"/>
                    </a:p>
                  </a:txBody>
                  <a:tcPr/>
                </a:tc>
                <a:tc>
                  <a:txBody>
                    <a:bodyPr/>
                    <a:lstStyle/>
                    <a:p>
                      <a:r>
                        <a:rPr lang="en-US" sz="1000" dirty="0" smtClean="0"/>
                        <a:t>Asia</a:t>
                      </a:r>
                      <a:endParaRPr lang="en-US" sz="1000" dirty="0"/>
                    </a:p>
                  </a:txBody>
                  <a:tcPr/>
                </a:tc>
              </a:tr>
              <a:tr h="243840">
                <a:tc>
                  <a:txBody>
                    <a:bodyPr/>
                    <a:lstStyle/>
                    <a:p>
                      <a:endParaRPr lang="en-US" sz="1000" dirty="0"/>
                    </a:p>
                  </a:txBody>
                  <a:tcPr>
                    <a:solidFill>
                      <a:schemeClr val="bg1"/>
                    </a:solidFill>
                  </a:tcPr>
                </a:tc>
                <a:tc>
                  <a:txBody>
                    <a:bodyPr/>
                    <a:lstStyle/>
                    <a:p>
                      <a:r>
                        <a:rPr lang="en-US" sz="1000" dirty="0" smtClean="0"/>
                        <a:t>Zebra</a:t>
                      </a:r>
                      <a:endParaRPr lang="en-US" sz="1000" dirty="0"/>
                    </a:p>
                  </a:txBody>
                  <a:tcPr/>
                </a:tc>
                <a:tc>
                  <a:txBody>
                    <a:bodyPr/>
                    <a:lstStyle/>
                    <a:p>
                      <a:r>
                        <a:rPr lang="en-US" sz="1000" dirty="0" smtClean="0"/>
                        <a:t>Africa</a:t>
                      </a:r>
                      <a:endParaRPr lang="en-US" sz="1000" dirty="0"/>
                    </a:p>
                  </a:txBody>
                  <a:tcPr/>
                </a:tc>
              </a:tr>
            </a:tbl>
          </a:graphicData>
        </a:graphic>
      </p:graphicFrame>
      <p:graphicFrame>
        <p:nvGraphicFramePr>
          <p:cNvPr id="6149" name="Object 5"/>
          <p:cNvGraphicFramePr>
            <a:graphicFrameLocks noChangeAspect="1"/>
          </p:cNvGraphicFramePr>
          <p:nvPr>
            <p:extLst>
              <p:ext uri="{D42A27DB-BD31-4B8C-83A1-F6EECF244321}">
                <p14:modId xmlns:p14="http://schemas.microsoft.com/office/powerpoint/2010/main" val="4237396218"/>
              </p:ext>
            </p:extLst>
          </p:nvPr>
        </p:nvGraphicFramePr>
        <p:xfrm>
          <a:off x="6019800" y="1752600"/>
          <a:ext cx="2973387" cy="5132388"/>
        </p:xfrm>
        <a:graphic>
          <a:graphicData uri="http://schemas.openxmlformats.org/presentationml/2006/ole">
            <mc:AlternateContent xmlns:mc="http://schemas.openxmlformats.org/markup-compatibility/2006">
              <mc:Choice xmlns:v="urn:schemas-microsoft-com:vml" Requires="v">
                <p:oleObj spid="_x0000_s44093" name="Visio" r:id="rId4" imgW="2982068" imgH="5142149" progId="Visio.Drawing.11">
                  <p:embed/>
                </p:oleObj>
              </mc:Choice>
              <mc:Fallback>
                <p:oleObj name="Visio" r:id="rId4" imgW="2982068" imgH="5142149" progId="Visio.Drawing.11">
                  <p:embed/>
                  <p:pic>
                    <p:nvPicPr>
                      <p:cNvPr id="0" name=""/>
                      <p:cNvPicPr>
                        <a:picLocks noChangeAspect="1" noChangeArrowheads="1"/>
                      </p:cNvPicPr>
                      <p:nvPr/>
                    </p:nvPicPr>
                    <p:blipFill>
                      <a:blip r:embed="rId5"/>
                      <a:srcRect/>
                      <a:stretch>
                        <a:fillRect/>
                      </a:stretch>
                    </p:blipFill>
                    <p:spPr bwMode="auto">
                      <a:xfrm>
                        <a:off x="6019800" y="1752600"/>
                        <a:ext cx="2973387" cy="513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111881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dirty="0" smtClean="0"/>
              <a:t>Which Implementation To Use For Born?</a:t>
            </a:r>
          </a:p>
        </p:txBody>
      </p:sp>
      <p:sp>
        <p:nvSpPr>
          <p:cNvPr id="87043" name="Content Placeholder 2"/>
          <p:cNvSpPr>
            <a:spLocks noGrp="1"/>
          </p:cNvSpPr>
          <p:nvPr>
            <p:ph idx="1"/>
          </p:nvPr>
        </p:nvSpPr>
        <p:spPr/>
        <p:txBody>
          <a:bodyPr/>
          <a:lstStyle/>
          <a:p>
            <a:r>
              <a:rPr lang="en-US" dirty="0" smtClean="0"/>
              <a:t>We cannot give a general rule</a:t>
            </a:r>
          </a:p>
          <a:p>
            <a:r>
              <a:rPr lang="en-US" dirty="0" smtClean="0"/>
              <a:t>The first implementation may introduce NULLs (empty values), which we do not like</a:t>
            </a:r>
          </a:p>
          <a:p>
            <a:r>
              <a:rPr lang="en-US" dirty="0" smtClean="0"/>
              <a:t>The second implementation uses more tables</a:t>
            </a:r>
          </a:p>
          <a:p>
            <a:endParaRPr lang="en-US" dirty="0" smtClean="0"/>
          </a:p>
          <a:p>
            <a:endParaRPr lang="en-US" dirty="0" smtClean="0"/>
          </a:p>
          <a:p>
            <a:endParaRPr lang="en-US" dirty="0" smtClean="0"/>
          </a:p>
          <a:p>
            <a:endParaRPr lang="en-US" dirty="0" smtClean="0"/>
          </a:p>
          <a:p>
            <a:r>
              <a:rPr lang="en-US" b="1" i="1" dirty="0" smtClean="0">
                <a:solidFill>
                  <a:srgbClr val="FF0000"/>
                </a:solidFill>
              </a:rPr>
              <a:t>For the purpose of the class we will always use the first version, to have better exercises</a:t>
            </a:r>
          </a:p>
          <a:p>
            <a:endParaRPr lang="en-US" b="1" i="1" dirty="0" smtClean="0">
              <a:solidFill>
                <a:srgbClr val="FF0000"/>
              </a:solidFill>
            </a:endParaRPr>
          </a:p>
          <a:p>
            <a:r>
              <a:rPr lang="en-US" b="1" i="1" dirty="0" smtClean="0">
                <a:solidFill>
                  <a:srgbClr val="FF0000"/>
                </a:solidFill>
              </a:rPr>
              <a:t>So do this for all the homeworks and tests, when relevant</a:t>
            </a:r>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dirty="0" smtClean="0"/>
              <a:t>To Remember!</a:t>
            </a:r>
          </a:p>
        </p:txBody>
      </p:sp>
      <p:sp>
        <p:nvSpPr>
          <p:cNvPr id="3" name="Content Placeholder 2"/>
          <p:cNvSpPr>
            <a:spLocks noGrp="1"/>
          </p:cNvSpPr>
          <p:nvPr>
            <p:ph idx="1"/>
          </p:nvPr>
        </p:nvSpPr>
        <p:spPr/>
        <p:txBody>
          <a:bodyPr/>
          <a:lstStyle/>
          <a:p>
            <a:pPr>
              <a:defRPr/>
            </a:pPr>
            <a:r>
              <a:rPr lang="en-US" dirty="0" smtClean="0"/>
              <a:t>Structurally, a relational database consists of</a:t>
            </a:r>
          </a:p>
          <a:p>
            <a:pPr marL="869950" lvl="1" indent="-457200">
              <a:buFont typeface="+mj-lt"/>
              <a:buAutoNum type="arabicPeriod"/>
              <a:defRPr/>
            </a:pPr>
            <a:r>
              <a:rPr lang="en-US" dirty="0" smtClean="0"/>
              <a:t>A </a:t>
            </a:r>
            <a:r>
              <a:rPr lang="en-US" b="1" i="1" dirty="0" smtClean="0">
                <a:solidFill>
                  <a:srgbClr val="FF0000"/>
                </a:solidFill>
              </a:rPr>
              <a:t>set of tables with identifiers (primary keys)</a:t>
            </a:r>
          </a:p>
          <a:p>
            <a:pPr marL="869950" lvl="1" indent="-457200">
              <a:buFont typeface="+mj-lt"/>
              <a:buAutoNum type="arabicPeriod"/>
              <a:defRPr/>
            </a:pPr>
            <a:r>
              <a:rPr lang="en-US" dirty="0" smtClean="0"/>
              <a:t>A </a:t>
            </a:r>
            <a:r>
              <a:rPr lang="en-US" b="1" i="1" dirty="0" smtClean="0">
                <a:solidFill>
                  <a:srgbClr val="FF0000"/>
                </a:solidFill>
              </a:rPr>
              <a:t>set of many-to-one binary relationships </a:t>
            </a:r>
            <a:r>
              <a:rPr lang="en-US" dirty="0" smtClean="0"/>
              <a:t>between them, induced by foreign key constraints</a:t>
            </a:r>
          </a:p>
          <a:p>
            <a:pPr marL="869950" lvl="1" indent="-457200">
              <a:buFont typeface="Symbol" pitchFamily="18" charset="2"/>
              <a:buNone/>
              <a:defRPr/>
            </a:pPr>
            <a:r>
              <a:rPr lang="en-US" dirty="0" smtClean="0"/>
              <a:t>	In other words; </a:t>
            </a:r>
            <a:r>
              <a:rPr lang="en-US" b="1" i="1" dirty="0" smtClean="0">
                <a:solidFill>
                  <a:srgbClr val="FF0000"/>
                </a:solidFill>
              </a:rPr>
              <a:t>a set of functions (in general partial), each from a table into a table</a:t>
            </a:r>
          </a:p>
          <a:p>
            <a:pPr marL="457200" indent="-457200">
              <a:defRPr/>
            </a:pPr>
            <a:endParaRPr lang="en-US" dirty="0" smtClean="0"/>
          </a:p>
          <a:p>
            <a:pPr marL="457200" indent="-457200">
              <a:defRPr/>
            </a:pPr>
            <a:endParaRPr lang="en-US" dirty="0" smtClean="0"/>
          </a:p>
          <a:p>
            <a:pPr marL="457200" indent="-457200">
              <a:defRPr/>
            </a:pPr>
            <a:r>
              <a:rPr lang="en-US" dirty="0" smtClean="0"/>
              <a:t>When designing a relational database, you </a:t>
            </a:r>
            <a:r>
              <a:rPr lang="en-US" b="1" i="1" dirty="0" smtClean="0">
                <a:solidFill>
                  <a:srgbClr val="FF0000"/>
                </a:solidFill>
              </a:rPr>
              <a:t>should </a:t>
            </a:r>
            <a:r>
              <a:rPr lang="en-US" dirty="0" smtClean="0"/>
              <a:t>specify both (or you will produce a bad specification)</a:t>
            </a:r>
          </a:p>
          <a:p>
            <a:pPr marL="869950" lvl="1" indent="-457200">
              <a:defRPr/>
            </a:pPr>
            <a:r>
              <a:rPr lang="en-US" dirty="0" smtClean="0"/>
              <a:t>Technically, tables are enough, but this a very bad practice as you do not specify the relationships between tables</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dirty="0" smtClean="0"/>
              <a:t>Many-To-One Mapping From Child To Employee</a:t>
            </a:r>
          </a:p>
        </p:txBody>
      </p:sp>
      <p:sp>
        <p:nvSpPr>
          <p:cNvPr id="64515" name="Content Placeholder 2"/>
          <p:cNvSpPr>
            <a:spLocks noGrp="1"/>
          </p:cNvSpPr>
          <p:nvPr>
            <p:ph idx="1"/>
          </p:nvPr>
        </p:nvSpPr>
        <p:spPr/>
        <p:txBody>
          <a:bodyPr/>
          <a:lstStyle/>
          <a:p>
            <a:r>
              <a:rPr lang="en-US" dirty="0" smtClean="0"/>
              <a:t>Partial mapping from a set of rows into a set of rows</a:t>
            </a:r>
          </a:p>
        </p:txBody>
      </p:sp>
      <p:graphicFrame>
        <p:nvGraphicFramePr>
          <p:cNvPr id="5" name="Content Placeholder 3"/>
          <p:cNvGraphicFramePr>
            <a:graphicFrameLocks/>
          </p:cNvGraphicFramePr>
          <p:nvPr>
            <p:extLst>
              <p:ext uri="{D42A27DB-BD31-4B8C-83A1-F6EECF244321}">
                <p14:modId xmlns:p14="http://schemas.microsoft.com/office/powerpoint/2010/main" val="3049783629"/>
              </p:ext>
            </p:extLst>
          </p:nvPr>
        </p:nvGraphicFramePr>
        <p:xfrm>
          <a:off x="5562600" y="3962400"/>
          <a:ext cx="4229100" cy="3337560"/>
        </p:xfrm>
        <a:graphic>
          <a:graphicData uri="http://schemas.openxmlformats.org/drawingml/2006/table">
            <a:tbl>
              <a:tblPr bandCol="1">
                <a:tableStyleId>{2D5ABB26-0587-4C30-8999-92F81FD0307C}</a:tableStyleId>
              </a:tblPr>
              <a:tblGrid>
                <a:gridCol w="1409700"/>
                <a:gridCol w="1409700"/>
                <a:gridCol w="1409700"/>
              </a:tblGrid>
              <a:tr h="370840">
                <a:tc>
                  <a:txBody>
                    <a:bodyPr/>
                    <a:lstStyle/>
                    <a:p>
                      <a:endParaRPr lang="en-US" sz="1400" dirty="0"/>
                    </a:p>
                  </a:txBody>
                  <a:tcPr/>
                </a:tc>
                <a:tc>
                  <a:txBody>
                    <a:bodyPr/>
                    <a:lstStyle/>
                    <a:p>
                      <a:r>
                        <a:rPr lang="en-US" sz="1400" dirty="0" smtClean="0"/>
                        <a:t>1</a:t>
                      </a:r>
                      <a:endParaRPr lang="en-US" sz="1400" dirty="0"/>
                    </a:p>
                  </a:txBody>
                  <a:tcPr/>
                </a:tc>
                <a:tc>
                  <a:txBody>
                    <a:bodyPr/>
                    <a:lstStyle/>
                    <a:p>
                      <a:r>
                        <a:rPr lang="en-US" sz="1400" dirty="0" smtClean="0"/>
                        <a:t>Alice</a:t>
                      </a:r>
                      <a:endParaRPr lang="en-US" sz="1400" dirty="0"/>
                    </a:p>
                  </a:txBody>
                  <a:tcPr/>
                </a:tc>
              </a:tr>
              <a:tr h="370840">
                <a:tc>
                  <a:txBody>
                    <a:bodyPr/>
                    <a:lstStyle/>
                    <a:p>
                      <a:endParaRPr lang="en-US" sz="1400" dirty="0"/>
                    </a:p>
                  </a:txBody>
                  <a:tcPr/>
                </a:tc>
                <a:tc>
                  <a:txBody>
                    <a:bodyPr/>
                    <a:lstStyle/>
                    <a:p>
                      <a:endParaRPr lang="en-US" sz="1400" dirty="0"/>
                    </a:p>
                  </a:txBody>
                  <a:tcPr/>
                </a:tc>
                <a:tc>
                  <a:txBody>
                    <a:bodyPr/>
                    <a:lstStyle/>
                    <a:p>
                      <a:endParaRPr lang="en-US" sz="1400" dirty="0"/>
                    </a:p>
                  </a:txBody>
                  <a:tcPr/>
                </a:tc>
              </a:tr>
              <a:tr h="370840">
                <a:tc>
                  <a:txBody>
                    <a:bodyPr/>
                    <a:lstStyle/>
                    <a:p>
                      <a:endParaRPr lang="en-US" sz="1400" dirty="0"/>
                    </a:p>
                  </a:txBody>
                  <a:tcPr/>
                </a:tc>
                <a:tc>
                  <a:txBody>
                    <a:bodyPr/>
                    <a:lstStyle/>
                    <a:p>
                      <a:r>
                        <a:rPr lang="en-US" sz="1400" dirty="0" smtClean="0"/>
                        <a:t>2</a:t>
                      </a:r>
                      <a:endParaRPr lang="en-US" sz="1400" dirty="0"/>
                    </a:p>
                  </a:txBody>
                  <a:tcPr/>
                </a:tc>
                <a:tc>
                  <a:txBody>
                    <a:bodyPr/>
                    <a:lstStyle/>
                    <a:p>
                      <a:r>
                        <a:rPr lang="en-US" sz="1400" dirty="0" smtClean="0"/>
                        <a:t>Bob</a:t>
                      </a:r>
                      <a:endParaRPr lang="en-US" sz="1400" dirty="0"/>
                    </a:p>
                  </a:txBody>
                  <a:tcPr/>
                </a:tc>
              </a:tr>
              <a:tr h="370840">
                <a:tc>
                  <a:txBody>
                    <a:bodyPr/>
                    <a:lstStyle/>
                    <a:p>
                      <a:endParaRPr lang="en-US" sz="1400" dirty="0"/>
                    </a:p>
                  </a:txBody>
                  <a:tcPr/>
                </a:tc>
                <a:tc>
                  <a:txBody>
                    <a:bodyPr/>
                    <a:lstStyle/>
                    <a:p>
                      <a:endParaRPr lang="en-US" sz="1400" dirty="0"/>
                    </a:p>
                  </a:txBody>
                  <a:tcPr/>
                </a:tc>
                <a:tc>
                  <a:txBody>
                    <a:bodyPr/>
                    <a:lstStyle/>
                    <a:p>
                      <a:endParaRPr lang="en-US" sz="1400" dirty="0"/>
                    </a:p>
                  </a:txBody>
                  <a:tcPr/>
                </a:tc>
              </a:tr>
              <a:tr h="370840">
                <a:tc>
                  <a:txBody>
                    <a:bodyPr/>
                    <a:lstStyle/>
                    <a:p>
                      <a:endParaRPr lang="en-US" sz="1400" dirty="0"/>
                    </a:p>
                  </a:txBody>
                  <a:tcPr/>
                </a:tc>
                <a:tc>
                  <a:txBody>
                    <a:bodyPr/>
                    <a:lstStyle/>
                    <a:p>
                      <a:r>
                        <a:rPr lang="en-US" sz="1400" dirty="0" smtClean="0"/>
                        <a:t>4</a:t>
                      </a:r>
                      <a:endParaRPr lang="en-US" sz="1400" dirty="0"/>
                    </a:p>
                  </a:txBody>
                  <a:tcPr/>
                </a:tc>
                <a:tc>
                  <a:txBody>
                    <a:bodyPr/>
                    <a:lstStyle/>
                    <a:p>
                      <a:r>
                        <a:rPr lang="en-US" sz="1400" dirty="0" smtClean="0"/>
                        <a:t>Carol</a:t>
                      </a:r>
                      <a:endParaRPr lang="en-US" sz="1400" dirty="0"/>
                    </a:p>
                  </a:txBody>
                  <a:tcPr/>
                </a:tc>
              </a:tr>
              <a:tr h="370840">
                <a:tc>
                  <a:txBody>
                    <a:bodyPr/>
                    <a:lstStyle/>
                    <a:p>
                      <a:endParaRPr lang="en-US" sz="1400" dirty="0"/>
                    </a:p>
                  </a:txBody>
                  <a:tcPr/>
                </a:tc>
                <a:tc>
                  <a:txBody>
                    <a:bodyPr/>
                    <a:lstStyle/>
                    <a:p>
                      <a:endParaRPr lang="en-US" sz="1400" dirty="0"/>
                    </a:p>
                  </a:txBody>
                  <a:tcPr/>
                </a:tc>
                <a:tc>
                  <a:txBody>
                    <a:bodyPr/>
                    <a:lstStyle/>
                    <a:p>
                      <a:endParaRPr lang="en-US" sz="1400" dirty="0"/>
                    </a:p>
                  </a:txBody>
                  <a:tcPr/>
                </a:tc>
              </a:tr>
              <a:tr h="370840">
                <a:tc>
                  <a:txBody>
                    <a:bodyPr/>
                    <a:lstStyle/>
                    <a:p>
                      <a:endParaRPr lang="en-US" sz="1400" dirty="0"/>
                    </a:p>
                  </a:txBody>
                  <a:tcPr/>
                </a:tc>
                <a:tc>
                  <a:txBody>
                    <a:bodyPr/>
                    <a:lstStyle/>
                    <a:p>
                      <a:r>
                        <a:rPr lang="en-US" sz="1400" dirty="0" smtClean="0"/>
                        <a:t>5</a:t>
                      </a:r>
                      <a:endParaRPr lang="en-US" sz="1400" dirty="0"/>
                    </a:p>
                  </a:txBody>
                  <a:tcPr/>
                </a:tc>
                <a:tc>
                  <a:txBody>
                    <a:bodyPr/>
                    <a:lstStyle/>
                    <a:p>
                      <a:r>
                        <a:rPr lang="en-US" sz="1400" dirty="0" smtClean="0"/>
                        <a:t>David</a:t>
                      </a:r>
                      <a:endParaRPr lang="en-US" sz="1400" dirty="0"/>
                    </a:p>
                  </a:txBody>
                  <a:tcPr/>
                </a:tc>
              </a:tr>
              <a:tr h="370840">
                <a:tc>
                  <a:txBody>
                    <a:bodyPr/>
                    <a:lstStyle/>
                    <a:p>
                      <a:endParaRPr lang="en-US" sz="1400" dirty="0"/>
                    </a:p>
                  </a:txBody>
                  <a:tcPr/>
                </a:tc>
                <a:tc>
                  <a:txBody>
                    <a:bodyPr/>
                    <a:lstStyle/>
                    <a:p>
                      <a:endParaRPr lang="en-US" sz="1400" dirty="0"/>
                    </a:p>
                  </a:txBody>
                  <a:tcPr/>
                </a:tc>
                <a:tc>
                  <a:txBody>
                    <a:bodyPr/>
                    <a:lstStyle/>
                    <a:p>
                      <a:endParaRPr lang="en-US" sz="1400" dirty="0"/>
                    </a:p>
                  </a:txBody>
                  <a:tcPr/>
                </a:tc>
              </a:tr>
              <a:tr h="370840">
                <a:tc>
                  <a:txBody>
                    <a:bodyPr/>
                    <a:lstStyle/>
                    <a:p>
                      <a:endParaRPr lang="en-US" sz="1400" dirty="0"/>
                    </a:p>
                  </a:txBody>
                  <a:tcPr/>
                </a:tc>
                <a:tc>
                  <a:txBody>
                    <a:bodyPr/>
                    <a:lstStyle/>
                    <a:p>
                      <a:r>
                        <a:rPr lang="en-US" sz="1400" dirty="0" smtClean="0"/>
                        <a:t>6</a:t>
                      </a:r>
                      <a:endParaRPr lang="en-US" sz="1400" dirty="0"/>
                    </a:p>
                  </a:txBody>
                  <a:tcPr/>
                </a:tc>
                <a:tc>
                  <a:txBody>
                    <a:bodyPr/>
                    <a:lstStyle/>
                    <a:p>
                      <a:r>
                        <a:rPr lang="en-US" sz="1400" dirty="0" smtClean="0"/>
                        <a:t>Bob</a:t>
                      </a:r>
                      <a:endParaRPr lang="en-US" sz="1400" dirty="0"/>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630216587"/>
              </p:ext>
            </p:extLst>
          </p:nvPr>
        </p:nvGraphicFramePr>
        <p:xfrm>
          <a:off x="304800" y="3962400"/>
          <a:ext cx="4229100" cy="3337560"/>
        </p:xfrm>
        <a:graphic>
          <a:graphicData uri="http://schemas.openxmlformats.org/drawingml/2006/table">
            <a:tbl>
              <a:tblPr bandCol="1">
                <a:tableStyleId>{C083E6E3-FA7D-4D7B-A595-EF9225AFEA82}</a:tableStyleId>
              </a:tblPr>
              <a:tblGrid>
                <a:gridCol w="1409700"/>
                <a:gridCol w="1409700"/>
                <a:gridCol w="1409700"/>
              </a:tblGrid>
              <a:tr h="370840">
                <a:tc>
                  <a:txBody>
                    <a:bodyPr/>
                    <a:lstStyle/>
                    <a:p>
                      <a:endParaRPr lang="en-US" sz="1400" dirty="0"/>
                    </a:p>
                  </a:txBody>
                  <a:tcPr/>
                </a:tc>
                <a:tc>
                  <a:txBody>
                    <a:bodyPr/>
                    <a:lstStyle/>
                    <a:p>
                      <a:r>
                        <a:rPr lang="en-US" sz="1400" dirty="0" smtClean="0"/>
                        <a:t>1</a:t>
                      </a:r>
                      <a:endParaRPr lang="en-US" sz="1400" dirty="0"/>
                    </a:p>
                  </a:txBody>
                  <a:tcPr/>
                </a:tc>
                <a:tc>
                  <a:txBody>
                    <a:bodyPr/>
                    <a:lstStyle/>
                    <a:p>
                      <a:r>
                        <a:rPr lang="en-US" sz="1400" dirty="0" smtClean="0"/>
                        <a:t>Erica</a:t>
                      </a:r>
                      <a:endParaRPr lang="en-US" sz="1400" dirty="0"/>
                    </a:p>
                  </a:txBody>
                  <a:tcPr/>
                </a:tc>
              </a:tr>
              <a:tr h="370840">
                <a:tc>
                  <a:txBody>
                    <a:bodyPr/>
                    <a:lstStyle/>
                    <a:p>
                      <a:endParaRPr lang="en-US" sz="1400" dirty="0"/>
                    </a:p>
                  </a:txBody>
                  <a:tcPr/>
                </a:tc>
                <a:tc>
                  <a:txBody>
                    <a:bodyPr/>
                    <a:lstStyle/>
                    <a:p>
                      <a:endParaRPr lang="en-US" sz="1400" dirty="0"/>
                    </a:p>
                  </a:txBody>
                  <a:tcPr/>
                </a:tc>
                <a:tc>
                  <a:txBody>
                    <a:bodyPr/>
                    <a:lstStyle/>
                    <a:p>
                      <a:endParaRPr lang="en-US" sz="1400" dirty="0"/>
                    </a:p>
                  </a:txBody>
                  <a:tcPr/>
                </a:tc>
              </a:tr>
              <a:tr h="370840">
                <a:tc>
                  <a:txBody>
                    <a:bodyPr/>
                    <a:lstStyle/>
                    <a:p>
                      <a:endParaRPr lang="en-US" sz="1400" dirty="0"/>
                    </a:p>
                  </a:txBody>
                  <a:tcPr/>
                </a:tc>
                <a:tc>
                  <a:txBody>
                    <a:bodyPr/>
                    <a:lstStyle/>
                    <a:p>
                      <a:r>
                        <a:rPr lang="en-US" sz="1400" dirty="0" smtClean="0"/>
                        <a:t>1</a:t>
                      </a:r>
                      <a:endParaRPr lang="en-US" sz="1400" dirty="0"/>
                    </a:p>
                  </a:txBody>
                  <a:tcPr/>
                </a:tc>
                <a:tc>
                  <a:txBody>
                    <a:bodyPr/>
                    <a:lstStyle/>
                    <a:p>
                      <a:r>
                        <a:rPr lang="en-US" sz="1400" dirty="0" smtClean="0"/>
                        <a:t>Frank</a:t>
                      </a:r>
                      <a:endParaRPr lang="en-US" sz="1400" dirty="0"/>
                    </a:p>
                  </a:txBody>
                  <a:tcPr/>
                </a:tc>
              </a:tr>
              <a:tr h="370840">
                <a:tc>
                  <a:txBody>
                    <a:bodyPr/>
                    <a:lstStyle/>
                    <a:p>
                      <a:endParaRPr lang="en-US" sz="1400" dirty="0"/>
                    </a:p>
                  </a:txBody>
                  <a:tcPr/>
                </a:tc>
                <a:tc>
                  <a:txBody>
                    <a:bodyPr/>
                    <a:lstStyle/>
                    <a:p>
                      <a:endParaRPr lang="en-US" sz="1400" dirty="0"/>
                    </a:p>
                  </a:txBody>
                  <a:tcPr/>
                </a:tc>
                <a:tc>
                  <a:txBody>
                    <a:bodyPr/>
                    <a:lstStyle/>
                    <a:p>
                      <a:endParaRPr lang="en-US" sz="1400" dirty="0"/>
                    </a:p>
                  </a:txBody>
                  <a:tcPr/>
                </a:tc>
              </a:tr>
              <a:tr h="370840">
                <a:tc>
                  <a:txBody>
                    <a:bodyPr/>
                    <a:lstStyle/>
                    <a:p>
                      <a:endParaRPr lang="en-US" sz="1400" dirty="0"/>
                    </a:p>
                  </a:txBody>
                  <a:tcPr/>
                </a:tc>
                <a:tc>
                  <a:txBody>
                    <a:bodyPr/>
                    <a:lstStyle/>
                    <a:p>
                      <a:r>
                        <a:rPr lang="en-US" sz="1400" dirty="0" smtClean="0"/>
                        <a:t>2</a:t>
                      </a:r>
                      <a:endParaRPr lang="en-US" sz="1400" dirty="0"/>
                    </a:p>
                  </a:txBody>
                  <a:tcPr/>
                </a:tc>
                <a:tc>
                  <a:txBody>
                    <a:bodyPr/>
                    <a:lstStyle/>
                    <a:p>
                      <a:r>
                        <a:rPr lang="en-US" sz="1400" dirty="0" smtClean="0"/>
                        <a:t>Bob</a:t>
                      </a:r>
                      <a:endParaRPr lang="en-US" sz="1400" dirty="0"/>
                    </a:p>
                  </a:txBody>
                  <a:tcPr/>
                </a:tc>
              </a:tr>
              <a:tr h="370840">
                <a:tc>
                  <a:txBody>
                    <a:bodyPr/>
                    <a:lstStyle/>
                    <a:p>
                      <a:endParaRPr lang="en-US" sz="1400" dirty="0"/>
                    </a:p>
                  </a:txBody>
                  <a:tcPr/>
                </a:tc>
                <a:tc>
                  <a:txBody>
                    <a:bodyPr/>
                    <a:lstStyle/>
                    <a:p>
                      <a:endParaRPr lang="en-US" sz="1400" dirty="0"/>
                    </a:p>
                  </a:txBody>
                  <a:tcPr/>
                </a:tc>
                <a:tc>
                  <a:txBody>
                    <a:bodyPr/>
                    <a:lstStyle/>
                    <a:p>
                      <a:endParaRPr lang="en-US" sz="1400" dirty="0"/>
                    </a:p>
                  </a:txBody>
                  <a:tcPr/>
                </a:tc>
              </a:tr>
              <a:tr h="370840">
                <a:tc>
                  <a:txBody>
                    <a:bodyPr/>
                    <a:lstStyle/>
                    <a:p>
                      <a:endParaRPr lang="en-US" sz="1400" dirty="0"/>
                    </a:p>
                  </a:txBody>
                  <a:tcPr/>
                </a:tc>
                <a:tc>
                  <a:txBody>
                    <a:bodyPr/>
                    <a:lstStyle/>
                    <a:p>
                      <a:r>
                        <a:rPr lang="en-US" sz="1400" dirty="0" smtClean="0"/>
                        <a:t>2</a:t>
                      </a:r>
                      <a:endParaRPr lang="en-US" sz="1400" dirty="0"/>
                    </a:p>
                  </a:txBody>
                  <a:tcPr/>
                </a:tc>
                <a:tc>
                  <a:txBody>
                    <a:bodyPr/>
                    <a:lstStyle/>
                    <a:p>
                      <a:r>
                        <a:rPr lang="en-US" sz="1400" dirty="0" smtClean="0"/>
                        <a:t>Frank</a:t>
                      </a:r>
                      <a:endParaRPr lang="en-US" sz="1400" dirty="0"/>
                    </a:p>
                  </a:txBody>
                  <a:tcPr/>
                </a:tc>
              </a:tr>
              <a:tr h="370840">
                <a:tc>
                  <a:txBody>
                    <a:bodyPr/>
                    <a:lstStyle/>
                    <a:p>
                      <a:endParaRPr lang="en-US" sz="1400" dirty="0"/>
                    </a:p>
                  </a:txBody>
                  <a:tcPr/>
                </a:tc>
                <a:tc>
                  <a:txBody>
                    <a:bodyPr/>
                    <a:lstStyle/>
                    <a:p>
                      <a:endParaRPr lang="en-US" sz="1400" dirty="0"/>
                    </a:p>
                  </a:txBody>
                  <a:tcPr/>
                </a:tc>
                <a:tc>
                  <a:txBody>
                    <a:bodyPr/>
                    <a:lstStyle/>
                    <a:p>
                      <a:endParaRPr lang="en-US" sz="1400" dirty="0"/>
                    </a:p>
                  </a:txBody>
                  <a:tcPr/>
                </a:tc>
              </a:tr>
              <a:tr h="370840">
                <a:tc>
                  <a:txBody>
                    <a:bodyPr/>
                    <a:lstStyle/>
                    <a:p>
                      <a:endParaRPr lang="en-US" sz="1400" dirty="0"/>
                    </a:p>
                  </a:txBody>
                  <a:tcPr/>
                </a:tc>
                <a:tc>
                  <a:txBody>
                    <a:bodyPr/>
                    <a:lstStyle/>
                    <a:p>
                      <a:r>
                        <a:rPr lang="en-US" sz="1400" dirty="0" smtClean="0"/>
                        <a:t>6</a:t>
                      </a:r>
                      <a:endParaRPr lang="en-US" sz="1400" dirty="0"/>
                    </a:p>
                  </a:txBody>
                  <a:tcPr/>
                </a:tc>
                <a:tc>
                  <a:txBody>
                    <a:bodyPr/>
                    <a:lstStyle/>
                    <a:p>
                      <a:r>
                        <a:rPr lang="en-US" sz="1400" dirty="0" smtClean="0"/>
                        <a:t>Frank</a:t>
                      </a:r>
                      <a:endParaRPr lang="en-US" sz="1400" dirty="0"/>
                    </a:p>
                  </a:txBody>
                  <a:tcPr/>
                </a:tc>
              </a:tr>
            </a:tbl>
          </a:graphicData>
        </a:graphic>
      </p:graphicFrame>
      <p:pic>
        <p:nvPicPr>
          <p:cNvPr id="481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25" y="2600325"/>
            <a:ext cx="250507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bwMode="auto">
          <a:xfrm>
            <a:off x="4048125" y="4114800"/>
            <a:ext cx="2657475" cy="0"/>
          </a:xfrm>
          <a:prstGeom prst="straightConnector1">
            <a:avLst/>
          </a:prstGeom>
          <a:noFill/>
          <a:ln w="57150" cap="flat" cmpd="sng" algn="ctr">
            <a:solidFill>
              <a:srgbClr val="FC0128"/>
            </a:solidFill>
            <a:prstDash val="solid"/>
            <a:bevel/>
            <a:headEnd type="none" w="med" len="med"/>
            <a:tailEnd type="triangle"/>
          </a:ln>
          <a:effectLst/>
        </p:spPr>
      </p:cxnSp>
      <p:cxnSp>
        <p:nvCxnSpPr>
          <p:cNvPr id="11" name="Straight Arrow Connector 10"/>
          <p:cNvCxnSpPr/>
          <p:nvPr/>
        </p:nvCxnSpPr>
        <p:spPr bwMode="auto">
          <a:xfrm flipV="1">
            <a:off x="4048125" y="4267200"/>
            <a:ext cx="2657475" cy="609600"/>
          </a:xfrm>
          <a:prstGeom prst="straightConnector1">
            <a:avLst/>
          </a:prstGeom>
          <a:noFill/>
          <a:ln w="57150" cap="flat" cmpd="sng" algn="ctr">
            <a:solidFill>
              <a:srgbClr val="FC0128"/>
            </a:solidFill>
            <a:prstDash val="solid"/>
            <a:bevel/>
            <a:headEnd type="none" w="med" len="med"/>
            <a:tailEnd type="triangle"/>
          </a:ln>
          <a:effectLst/>
        </p:spPr>
      </p:cxnSp>
      <p:cxnSp>
        <p:nvCxnSpPr>
          <p:cNvPr id="12" name="Straight Arrow Connector 11"/>
          <p:cNvCxnSpPr/>
          <p:nvPr/>
        </p:nvCxnSpPr>
        <p:spPr bwMode="auto">
          <a:xfrm flipV="1">
            <a:off x="4048125" y="4876800"/>
            <a:ext cx="2657475" cy="685800"/>
          </a:xfrm>
          <a:prstGeom prst="straightConnector1">
            <a:avLst/>
          </a:prstGeom>
          <a:noFill/>
          <a:ln w="57150" cap="flat" cmpd="sng" algn="ctr">
            <a:solidFill>
              <a:srgbClr val="FC0128"/>
            </a:solidFill>
            <a:prstDash val="solid"/>
            <a:bevel/>
            <a:headEnd type="none" w="med" len="med"/>
            <a:tailEnd type="triangle"/>
          </a:ln>
          <a:effectLst/>
        </p:spPr>
      </p:cxnSp>
      <p:cxnSp>
        <p:nvCxnSpPr>
          <p:cNvPr id="13" name="Straight Arrow Connector 12"/>
          <p:cNvCxnSpPr/>
          <p:nvPr/>
        </p:nvCxnSpPr>
        <p:spPr bwMode="auto">
          <a:xfrm flipV="1">
            <a:off x="4103543" y="5029200"/>
            <a:ext cx="2602057" cy="1295400"/>
          </a:xfrm>
          <a:prstGeom prst="straightConnector1">
            <a:avLst/>
          </a:prstGeom>
          <a:noFill/>
          <a:ln w="57150" cap="flat" cmpd="sng" algn="ctr">
            <a:solidFill>
              <a:srgbClr val="FC0128"/>
            </a:solidFill>
            <a:prstDash val="solid"/>
            <a:bevel/>
            <a:headEnd type="none" w="med" len="med"/>
            <a:tailEnd type="triangle"/>
          </a:ln>
          <a:effectLst/>
        </p:spPr>
      </p:cxnSp>
    </p:spTree>
    <p:extLst>
      <p:ext uri="{BB962C8B-B14F-4D97-AF65-F5344CB8AC3E}">
        <p14:creationId xmlns:p14="http://schemas.microsoft.com/office/powerpoint/2010/main" val="11115669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1"/>
          <p:cNvSpPr>
            <a:spLocks noGrp="1"/>
          </p:cNvSpPr>
          <p:nvPr>
            <p:ph type="title"/>
          </p:nvPr>
        </p:nvSpPr>
        <p:spPr/>
        <p:txBody>
          <a:bodyPr/>
          <a:lstStyle/>
          <a:p>
            <a:r>
              <a:rPr lang="en-US" dirty="0" smtClean="0"/>
              <a:t>Very Bad Visio Diagram</a:t>
            </a:r>
          </a:p>
        </p:txBody>
      </p:sp>
      <p:sp>
        <p:nvSpPr>
          <p:cNvPr id="11268" name="Content Placeholder 2"/>
          <p:cNvSpPr>
            <a:spLocks noGrp="1"/>
          </p:cNvSpPr>
          <p:nvPr>
            <p:ph idx="1"/>
          </p:nvPr>
        </p:nvSpPr>
        <p:spPr/>
        <p:txBody>
          <a:bodyPr/>
          <a:lstStyle/>
          <a:p>
            <a:r>
              <a:rPr lang="en-US" dirty="0" smtClean="0"/>
              <a:t>Tables are listed with attributes, specifying only which are in the primary key</a:t>
            </a:r>
          </a:p>
          <a:p>
            <a:pPr lvl="1"/>
            <a:r>
              <a:rPr lang="en-US" dirty="0" smtClean="0"/>
              <a:t>Even the primary keys are not strictly required</a:t>
            </a:r>
          </a:p>
          <a:p>
            <a:r>
              <a:rPr lang="en-US" dirty="0" smtClean="0"/>
              <a:t>Foreign key constraints are not specified</a:t>
            </a:r>
          </a:p>
          <a:p>
            <a:pPr lvl="1"/>
            <a:r>
              <a:rPr lang="en-US" dirty="0" smtClean="0"/>
              <a:t>So the DB system does not know what to enforce</a:t>
            </a:r>
          </a:p>
        </p:txBody>
      </p:sp>
      <p:graphicFrame>
        <p:nvGraphicFramePr>
          <p:cNvPr id="11266" name="Object 5"/>
          <p:cNvGraphicFramePr>
            <a:graphicFrameLocks noChangeAspect="1"/>
          </p:cNvGraphicFramePr>
          <p:nvPr/>
        </p:nvGraphicFramePr>
        <p:xfrm>
          <a:off x="3429000" y="3276600"/>
          <a:ext cx="2760663" cy="3878263"/>
        </p:xfrm>
        <a:graphic>
          <a:graphicData uri="http://schemas.openxmlformats.org/presentationml/2006/ole">
            <mc:AlternateContent xmlns:mc="http://schemas.openxmlformats.org/markup-compatibility/2006">
              <mc:Choice xmlns:v="urn:schemas-microsoft-com:vml" Requires="v">
                <p:oleObj spid="_x0000_s11344" name="Visio" r:id="rId4" imgW="2761345" imgH="3878151" progId="Visio.Drawing.11">
                  <p:embed/>
                </p:oleObj>
              </mc:Choice>
              <mc:Fallback>
                <p:oleObj name="Visio" r:id="rId4" imgW="2761345" imgH="3878151"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276600"/>
                        <a:ext cx="2760663" cy="3878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1"/>
          <p:cNvSpPr>
            <a:spLocks noGrp="1"/>
          </p:cNvSpPr>
          <p:nvPr>
            <p:ph type="title"/>
          </p:nvPr>
        </p:nvSpPr>
        <p:spPr/>
        <p:txBody>
          <a:bodyPr/>
          <a:lstStyle/>
          <a:p>
            <a:r>
              <a:rPr lang="en-US" dirty="0" smtClean="0"/>
              <a:t>Terrible Visio Diagram</a:t>
            </a:r>
          </a:p>
        </p:txBody>
      </p:sp>
      <p:sp>
        <p:nvSpPr>
          <p:cNvPr id="12292" name="Content Placeholder 2"/>
          <p:cNvSpPr>
            <a:spLocks noGrp="1"/>
          </p:cNvSpPr>
          <p:nvPr>
            <p:ph idx="1"/>
          </p:nvPr>
        </p:nvSpPr>
        <p:spPr/>
        <p:txBody>
          <a:bodyPr/>
          <a:lstStyle/>
          <a:p>
            <a:r>
              <a:rPr lang="en-US" dirty="0" smtClean="0"/>
              <a:t>Even primary keys are not specified</a:t>
            </a:r>
          </a:p>
        </p:txBody>
      </p:sp>
      <p:graphicFrame>
        <p:nvGraphicFramePr>
          <p:cNvPr id="12290" name="Object 2"/>
          <p:cNvGraphicFramePr>
            <a:graphicFrameLocks noChangeAspect="1"/>
          </p:cNvGraphicFramePr>
          <p:nvPr/>
        </p:nvGraphicFramePr>
        <p:xfrm>
          <a:off x="3581400" y="2514600"/>
          <a:ext cx="2574925" cy="3954463"/>
        </p:xfrm>
        <a:graphic>
          <a:graphicData uri="http://schemas.openxmlformats.org/presentationml/2006/ole">
            <mc:AlternateContent xmlns:mc="http://schemas.openxmlformats.org/markup-compatibility/2006">
              <mc:Choice xmlns:v="urn:schemas-microsoft-com:vml" Requires="v">
                <p:oleObj spid="_x0000_s12368" name="Visio" r:id="rId4" imgW="2575655" imgH="3954494" progId="Visio.Drawing.11">
                  <p:embed/>
                </p:oleObj>
              </mc:Choice>
              <mc:Fallback>
                <p:oleObj name="Visio" r:id="rId4" imgW="2575655" imgH="3954494"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2514600"/>
                        <a:ext cx="2574925" cy="395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smtClean="0"/>
              <a:t>From ER Diagram To Relational Database</a:t>
            </a:r>
          </a:p>
        </p:txBody>
      </p:sp>
      <p:sp>
        <p:nvSpPr>
          <p:cNvPr id="89091" name="Rectangle 3"/>
          <p:cNvSpPr>
            <a:spLocks noGrp="1" noChangeArrowheads="1"/>
          </p:cNvSpPr>
          <p:nvPr>
            <p:ph type="body" idx="1"/>
          </p:nvPr>
        </p:nvSpPr>
        <p:spPr/>
        <p:txBody>
          <a:bodyPr/>
          <a:lstStyle/>
          <a:p>
            <a:r>
              <a:rPr lang="en-US" dirty="0" smtClean="0"/>
              <a:t>We now convert our big ER diagram into a relational database</a:t>
            </a:r>
          </a:p>
          <a:p>
            <a:r>
              <a:rPr lang="en-US" dirty="0" smtClean="0"/>
              <a:t>We specify</a:t>
            </a:r>
          </a:p>
          <a:p>
            <a:pPr lvl="1"/>
            <a:r>
              <a:rPr lang="en-US" dirty="0" smtClean="0"/>
              <a:t>Attributes that must not be NULL</a:t>
            </a:r>
          </a:p>
          <a:p>
            <a:pPr lvl="1"/>
            <a:r>
              <a:rPr lang="en-US" dirty="0" smtClean="0"/>
              <a:t>Primary keys</a:t>
            </a:r>
          </a:p>
          <a:p>
            <a:pPr lvl="1"/>
            <a:r>
              <a:rPr lang="en-US" dirty="0" smtClean="0"/>
              <a:t>Keys (beyond primary)</a:t>
            </a:r>
          </a:p>
          <a:p>
            <a:pPr lvl="1"/>
            <a:r>
              <a:rPr lang="en-US" dirty="0" smtClean="0"/>
              <a:t>Foreign keys and what they reference</a:t>
            </a:r>
          </a:p>
          <a:p>
            <a:pPr lvl="1"/>
            <a:r>
              <a:rPr lang="en-US" dirty="0" smtClean="0"/>
              <a:t>Cardinality constraints</a:t>
            </a:r>
          </a:p>
          <a:p>
            <a:pPr lvl="1"/>
            <a:r>
              <a:rPr lang="en-US" dirty="0" smtClean="0"/>
              <a:t>Some additional “stubs”</a:t>
            </a:r>
          </a:p>
          <a:p>
            <a:r>
              <a:rPr lang="en-US" dirty="0" smtClean="0"/>
              <a:t>We both give a narrative description, similar to actual SQL DDL (so we are learning about actual relational databases) and Visio diagrams</a:t>
            </a:r>
          </a:p>
          <a:p>
            <a:r>
              <a:rPr lang="en-US" dirty="0" smtClean="0"/>
              <a:t>We should specify domains also, but we would not learn anything from this here, so we do not do it</a:t>
            </a:r>
          </a:p>
          <a:p>
            <a:r>
              <a:rPr lang="en-US" b="1" i="1" dirty="0" smtClean="0">
                <a:solidFill>
                  <a:srgbClr val="FF0000"/>
                </a:solidFill>
              </a:rPr>
              <a:t>We go bottom up, in the same order as the one we used in constructing the ER diagram</a:t>
            </a:r>
          </a:p>
          <a:p>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dirty="0" smtClean="0"/>
              <a:t>Our ER Diagram</a:t>
            </a:r>
          </a:p>
        </p:txBody>
      </p:sp>
      <p:graphicFrame>
        <p:nvGraphicFramePr>
          <p:cNvPr id="61442" name="Object 3"/>
          <p:cNvGraphicFramePr>
            <a:graphicFrameLocks noGrp="1" noChangeAspect="1"/>
          </p:cNvGraphicFramePr>
          <p:nvPr>
            <p:ph idx="1"/>
            <p:extLst>
              <p:ext uri="{D42A27DB-BD31-4B8C-83A1-F6EECF244321}">
                <p14:modId xmlns:p14="http://schemas.microsoft.com/office/powerpoint/2010/main" val="9155149"/>
              </p:ext>
            </p:extLst>
          </p:nvPr>
        </p:nvGraphicFramePr>
        <p:xfrm>
          <a:off x="685800" y="1693863"/>
          <a:ext cx="8532813" cy="5146675"/>
        </p:xfrm>
        <a:graphic>
          <a:graphicData uri="http://schemas.openxmlformats.org/presentationml/2006/ole">
            <mc:AlternateContent xmlns:mc="http://schemas.openxmlformats.org/markup-compatibility/2006">
              <mc:Choice xmlns:v="urn:schemas-microsoft-com:vml" Requires="v">
                <p:oleObj spid="_x0000_s47148" name="Visio" r:id="rId4" imgW="15408072" imgH="9292887" progId="Visio.Drawing.11">
                  <p:embed/>
                </p:oleObj>
              </mc:Choice>
              <mc:Fallback>
                <p:oleObj name="Visio" r:id="rId4" imgW="15408072" imgH="9292887" progId="Visio.Drawing.11">
                  <p:embed/>
                  <p:pic>
                    <p:nvPicPr>
                      <p:cNvPr id="0" name=""/>
                      <p:cNvPicPr>
                        <a:picLocks noChangeAspect="1" noChangeArrowheads="1"/>
                      </p:cNvPicPr>
                      <p:nvPr/>
                    </p:nvPicPr>
                    <p:blipFill>
                      <a:blip r:embed="rId5"/>
                      <a:srcRect/>
                      <a:stretch>
                        <a:fillRect/>
                      </a:stretch>
                    </p:blipFill>
                    <p:spPr bwMode="auto">
                      <a:xfrm>
                        <a:off x="685800" y="1693863"/>
                        <a:ext cx="8532813" cy="5146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91888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mtClean="0"/>
              <a:t>Relational Schema</a:t>
            </a:r>
          </a:p>
        </p:txBody>
      </p:sp>
      <p:sp>
        <p:nvSpPr>
          <p:cNvPr id="43011" name="Rectangle 3"/>
          <p:cNvSpPr>
            <a:spLocks noGrp="1" noChangeArrowheads="1"/>
          </p:cNvSpPr>
          <p:nvPr>
            <p:ph type="body" idx="1"/>
          </p:nvPr>
        </p:nvSpPr>
        <p:spPr/>
        <p:txBody>
          <a:bodyPr/>
          <a:lstStyle/>
          <a:p>
            <a:pPr>
              <a:defRPr/>
            </a:pPr>
            <a:r>
              <a:rPr lang="en-US" dirty="0" smtClean="0"/>
              <a:t>Here is an informal, but complete, description what is a relational schema of one relation</a:t>
            </a:r>
          </a:p>
          <a:p>
            <a:pPr>
              <a:defRPr/>
            </a:pPr>
            <a:r>
              <a:rPr lang="en-US" dirty="0" smtClean="0"/>
              <a:t>We want to define a structure for some table</a:t>
            </a:r>
          </a:p>
          <a:p>
            <a:pPr marL="457200" indent="-457200">
              <a:buFont typeface="+mj-lt"/>
              <a:buAutoNum type="arabicPeriod"/>
              <a:defRPr/>
            </a:pPr>
            <a:r>
              <a:rPr lang="en-US" dirty="0" smtClean="0"/>
              <a:t>We give it a name (we had S)</a:t>
            </a:r>
          </a:p>
          <a:p>
            <a:pPr marL="457200" indent="-457200">
              <a:buFont typeface="+mj-lt"/>
              <a:buAutoNum type="arabicPeriod"/>
              <a:defRPr/>
            </a:pPr>
            <a:r>
              <a:rPr lang="en-US" dirty="0" smtClean="0"/>
              <a:t>We chose the number of columns (we had 2) and give them distinct names (we had A and B)</a:t>
            </a:r>
          </a:p>
          <a:p>
            <a:pPr marL="457200" indent="-457200">
              <a:buFont typeface="+mj-lt"/>
              <a:buAutoNum type="arabicPeriod"/>
              <a:defRPr/>
            </a:pPr>
            <a:r>
              <a:rPr lang="en-US" dirty="0" smtClean="0"/>
              <a:t>We decide on the domains of elements in the columns (we had letters for A and integers for B)</a:t>
            </a:r>
          </a:p>
          <a:p>
            <a:pPr marL="457200" indent="-457200">
              <a:buFont typeface="+mj-lt"/>
              <a:buAutoNum type="arabicPeriod"/>
              <a:defRPr/>
            </a:pPr>
            <a:r>
              <a:rPr lang="en-US" dirty="0" smtClean="0"/>
              <a:t>We decide on constraints, if any, on the permitted values (for example, we can assume as it was true for our example that any two rows that are equal on A must  be equal on B)</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dirty="0" smtClean="0"/>
              <a:t>Hierarchy For Our ER Diagram</a:t>
            </a:r>
          </a:p>
        </p:txBody>
      </p:sp>
      <p:graphicFrame>
        <p:nvGraphicFramePr>
          <p:cNvPr id="14338" name="Object 3"/>
          <p:cNvGraphicFramePr>
            <a:graphicFrameLocks noGrp="1" noChangeAspect="1"/>
          </p:cNvGraphicFramePr>
          <p:nvPr>
            <p:ph idx="1"/>
          </p:nvPr>
        </p:nvGraphicFramePr>
        <p:xfrm>
          <a:off x="685800" y="2557463"/>
          <a:ext cx="8532813" cy="3419475"/>
        </p:xfrm>
        <a:graphic>
          <a:graphicData uri="http://schemas.openxmlformats.org/presentationml/2006/ole">
            <mc:AlternateContent xmlns:mc="http://schemas.openxmlformats.org/markup-compatibility/2006">
              <mc:Choice xmlns:v="urn:schemas-microsoft-com:vml" Requires="v">
                <p:oleObj spid="_x0000_s14416" name="Visio" r:id="rId4" imgW="27466766" imgH="11007376" progId="Visio.Drawing.11">
                  <p:embed/>
                </p:oleObj>
              </mc:Choice>
              <mc:Fallback>
                <p:oleObj name="Visio" r:id="rId4" imgW="27466766" imgH="11007376"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557463"/>
                        <a:ext cx="8532813" cy="341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1"/>
          <p:cNvSpPr>
            <a:spLocks noGrp="1"/>
          </p:cNvSpPr>
          <p:nvPr>
            <p:ph type="title"/>
          </p:nvPr>
        </p:nvSpPr>
        <p:spPr/>
        <p:txBody>
          <a:bodyPr/>
          <a:lstStyle/>
          <a:p>
            <a:r>
              <a:rPr lang="en-US" dirty="0" smtClean="0"/>
              <a:t>We Will Produce</a:t>
            </a:r>
          </a:p>
        </p:txBody>
      </p:sp>
      <p:sp>
        <p:nvSpPr>
          <p:cNvPr id="15364" name="Content Placeholder 2"/>
          <p:cNvSpPr>
            <a:spLocks noGrp="1"/>
          </p:cNvSpPr>
          <p:nvPr>
            <p:ph idx="1"/>
          </p:nvPr>
        </p:nvSpPr>
        <p:spPr/>
        <p:txBody>
          <a:bodyPr/>
          <a:lstStyle/>
          <a:p>
            <a:endParaRPr lang="en-US" dirty="0" smtClean="0"/>
          </a:p>
        </p:txBody>
      </p:sp>
      <p:graphicFrame>
        <p:nvGraphicFramePr>
          <p:cNvPr id="15362" name="Object 2"/>
          <p:cNvGraphicFramePr>
            <a:graphicFrameLocks noChangeAspect="1"/>
          </p:cNvGraphicFramePr>
          <p:nvPr>
            <p:extLst>
              <p:ext uri="{D42A27DB-BD31-4B8C-83A1-F6EECF244321}">
                <p14:modId xmlns:p14="http://schemas.microsoft.com/office/powerpoint/2010/main" val="1379763100"/>
              </p:ext>
            </p:extLst>
          </p:nvPr>
        </p:nvGraphicFramePr>
        <p:xfrm>
          <a:off x="1098550" y="1295400"/>
          <a:ext cx="7862888" cy="5976938"/>
        </p:xfrm>
        <a:graphic>
          <a:graphicData uri="http://schemas.openxmlformats.org/presentationml/2006/ole">
            <mc:AlternateContent xmlns:mc="http://schemas.openxmlformats.org/markup-compatibility/2006">
              <mc:Choice xmlns:v="urn:schemas-microsoft-com:vml" Requires="v">
                <p:oleObj spid="_x0000_s15440" name="Visio" r:id="rId4" imgW="7871838" imgH="5985483" progId="Visio.Drawing.11">
                  <p:embed/>
                </p:oleObj>
              </mc:Choice>
              <mc:Fallback>
                <p:oleObj name="Visio" r:id="rId4" imgW="7871838" imgH="5985483" progId="Visio.Drawing.11">
                  <p:embed/>
                  <p:pic>
                    <p:nvPicPr>
                      <p:cNvPr id="0" name="Object 2"/>
                      <p:cNvPicPr>
                        <a:picLocks noChangeAspect="1" noChangeArrowheads="1"/>
                      </p:cNvPicPr>
                      <p:nvPr/>
                    </p:nvPicPr>
                    <p:blipFill>
                      <a:blip r:embed="rId5"/>
                      <a:srcRect/>
                      <a:stretch>
                        <a:fillRect/>
                      </a:stretch>
                    </p:blipFill>
                    <p:spPr bwMode="auto">
                      <a:xfrm>
                        <a:off x="1098550" y="1295400"/>
                        <a:ext cx="7862888" cy="597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smtClean="0"/>
              <a:t>Horse</a:t>
            </a:r>
          </a:p>
        </p:txBody>
      </p:sp>
      <p:sp>
        <p:nvSpPr>
          <p:cNvPr id="90115" name="Rectangle 3"/>
          <p:cNvSpPr>
            <a:spLocks noGrp="1" noChangeArrowheads="1"/>
          </p:cNvSpPr>
          <p:nvPr>
            <p:ph type="body" idx="1"/>
          </p:nvPr>
        </p:nvSpPr>
        <p:spPr/>
        <p:txBody>
          <a:bodyPr/>
          <a:lstStyle/>
          <a:p>
            <a:r>
              <a:rPr lang="en-US" dirty="0" smtClean="0"/>
              <a:t>Define Table Horse (</a:t>
            </a:r>
            <a:br>
              <a:rPr lang="en-US" dirty="0" smtClean="0"/>
            </a:br>
            <a:r>
              <a:rPr lang="en-US" dirty="0" smtClean="0"/>
              <a:t>Name NOT NULL,</a:t>
            </a:r>
            <a:br>
              <a:rPr lang="en-US" dirty="0" smtClean="0"/>
            </a:br>
            <a:r>
              <a:rPr lang="en-US" dirty="0" smtClean="0"/>
              <a:t>Primary Key (Name));</a:t>
            </a:r>
          </a:p>
          <a:p>
            <a:endParaRPr lang="en-US" dirty="0" smtClean="0"/>
          </a:p>
          <a:p>
            <a:endParaRPr lang="en-US" dirty="0" smtClean="0"/>
          </a:p>
          <a:p>
            <a:endParaRPr lang="en-US" dirty="0" smtClean="0"/>
          </a:p>
          <a:p>
            <a:endParaRPr lang="en-US" dirty="0" smtClean="0"/>
          </a:p>
          <a:p>
            <a:endParaRPr lang="en-US" dirty="0" smtClean="0"/>
          </a:p>
          <a:p>
            <a:r>
              <a:rPr lang="en-US" dirty="0" smtClean="0"/>
              <a:t>This represents the simplest possible relational database</a:t>
            </a:r>
          </a:p>
          <a:p>
            <a:pPr lvl="1"/>
            <a:r>
              <a:rPr lang="en-US" dirty="0" smtClean="0"/>
              <a:t>One table with one attribute</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p:txBody>
          <a:bodyPr/>
          <a:lstStyle/>
          <a:p>
            <a:r>
              <a:rPr lang="en-US" dirty="0" smtClean="0"/>
              <a:t>Horse</a:t>
            </a:r>
          </a:p>
        </p:txBody>
      </p:sp>
      <p:sp>
        <p:nvSpPr>
          <p:cNvPr id="16388" name="Content Placeholder 2"/>
          <p:cNvSpPr>
            <a:spLocks noGrp="1"/>
          </p:cNvSpPr>
          <p:nvPr>
            <p:ph idx="1"/>
          </p:nvPr>
        </p:nvSpPr>
        <p:spPr/>
        <p:txBody>
          <a:bodyPr/>
          <a:lstStyle/>
          <a:p>
            <a:endParaRPr lang="en-US" dirty="0" smtClean="0"/>
          </a:p>
        </p:txBody>
      </p:sp>
      <p:graphicFrame>
        <p:nvGraphicFramePr>
          <p:cNvPr id="16386" name="Object 2"/>
          <p:cNvGraphicFramePr>
            <a:graphicFrameLocks noChangeAspect="1"/>
          </p:cNvGraphicFramePr>
          <p:nvPr/>
        </p:nvGraphicFramePr>
        <p:xfrm>
          <a:off x="1295400" y="5638800"/>
          <a:ext cx="835025" cy="850900"/>
        </p:xfrm>
        <a:graphic>
          <a:graphicData uri="http://schemas.openxmlformats.org/presentationml/2006/ole">
            <mc:AlternateContent xmlns:mc="http://schemas.openxmlformats.org/markup-compatibility/2006">
              <mc:Choice xmlns:v="urn:schemas-microsoft-com:vml" Requires="v">
                <p:oleObj spid="_x0000_s16464" name="Visio" r:id="rId4" imgW="835771" imgH="850773" progId="Visio.Drawing.11">
                  <p:embed/>
                </p:oleObj>
              </mc:Choice>
              <mc:Fallback>
                <p:oleObj name="Visio" r:id="rId4" imgW="835771" imgH="850773"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5638800"/>
                        <a:ext cx="835025"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dirty="0" smtClean="0"/>
              <a:t>Person</a:t>
            </a:r>
          </a:p>
        </p:txBody>
      </p:sp>
      <p:sp>
        <p:nvSpPr>
          <p:cNvPr id="91139" name="Content Placeholder 2"/>
          <p:cNvSpPr>
            <a:spLocks noGrp="1"/>
          </p:cNvSpPr>
          <p:nvPr>
            <p:ph idx="1"/>
          </p:nvPr>
        </p:nvSpPr>
        <p:spPr/>
        <p:txBody>
          <a:bodyPr/>
          <a:lstStyle/>
          <a:p>
            <a:r>
              <a:rPr lang="en-US" dirty="0" smtClean="0"/>
              <a:t>Person has some interesting attributes</a:t>
            </a:r>
          </a:p>
          <a:p>
            <a:r>
              <a:rPr lang="en-US" dirty="0" smtClean="0"/>
              <a:t>Multivalued attribute: we will create another table</a:t>
            </a:r>
          </a:p>
          <a:p>
            <a:r>
              <a:rPr lang="en-US" dirty="0" smtClean="0"/>
              <a:t>Derived attribute: we do not create a column for it, it will be computed as needed</a:t>
            </a:r>
          </a:p>
          <a:p>
            <a:r>
              <a:rPr lang="en-US" dirty="0" smtClean="0"/>
              <a:t>Composite attribute: we “flatten” it</a:t>
            </a:r>
          </a:p>
          <a:p>
            <a:endParaRPr lang="en-US" dirty="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dirty="0" smtClean="0"/>
              <a:t>Person</a:t>
            </a:r>
          </a:p>
        </p:txBody>
      </p:sp>
      <p:sp>
        <p:nvSpPr>
          <p:cNvPr id="92163" name="Rectangle 3"/>
          <p:cNvSpPr>
            <a:spLocks noGrp="1" noChangeArrowheads="1"/>
          </p:cNvSpPr>
          <p:nvPr>
            <p:ph type="body" idx="1"/>
          </p:nvPr>
        </p:nvSpPr>
        <p:spPr/>
        <p:txBody>
          <a:bodyPr/>
          <a:lstStyle/>
          <a:p>
            <a:r>
              <a:rPr lang="en-US" dirty="0" smtClean="0"/>
              <a:t>Define Table Person (</a:t>
            </a:r>
            <a:br>
              <a:rPr lang="en-US" dirty="0" smtClean="0"/>
            </a:br>
            <a:r>
              <a:rPr lang="en-US" dirty="0" smtClean="0"/>
              <a:t>ID# NOT NULL,</a:t>
            </a:r>
            <a:br>
              <a:rPr lang="en-US" dirty="0" smtClean="0"/>
            </a:br>
            <a:r>
              <a:rPr lang="en-US" dirty="0" smtClean="0"/>
              <a:t>SS# NOT NULL,</a:t>
            </a:r>
            <a:br>
              <a:rPr lang="en-US" dirty="0" smtClean="0"/>
            </a:br>
            <a:r>
              <a:rPr lang="en-US" dirty="0" smtClean="0"/>
              <a:t>FN,</a:t>
            </a:r>
            <a:br>
              <a:rPr lang="en-US" dirty="0" smtClean="0"/>
            </a:br>
            <a:r>
              <a:rPr lang="en-US" dirty="0" smtClean="0"/>
              <a:t>LN NOT NULL,</a:t>
            </a:r>
            <a:br>
              <a:rPr lang="en-US" dirty="0" smtClean="0"/>
            </a:br>
            <a:r>
              <a:rPr lang="en-US" dirty="0" smtClean="0"/>
              <a:t>DOB NOT NULL,</a:t>
            </a:r>
            <a:br>
              <a:rPr lang="en-US" dirty="0" smtClean="0"/>
            </a:br>
            <a:r>
              <a:rPr lang="en-US" dirty="0" smtClean="0"/>
              <a:t>Primary Key (ID#),</a:t>
            </a:r>
            <a:br>
              <a:rPr lang="en-US" dirty="0" smtClean="0"/>
            </a:br>
            <a:r>
              <a:rPr lang="en-US" dirty="0" smtClean="0"/>
              <a:t>Candidate Key (SS#),</a:t>
            </a:r>
            <a:br>
              <a:rPr lang="en-US" dirty="0" smtClean="0"/>
            </a:br>
            <a:r>
              <a:rPr lang="en-US" dirty="0" smtClean="0"/>
              <a:t>Age (computed by procedure …)  );</a:t>
            </a:r>
          </a:p>
          <a:p>
            <a:endParaRPr lang="en-US" dirty="0" smtClean="0"/>
          </a:p>
          <a:p>
            <a:r>
              <a:rPr lang="en-US" dirty="0" smtClean="0"/>
              <a:t>In SQL DDL, the keyword UNIQUE is used instead of Candidate Key, but “Candidate Key” is better for reminding us what this could be</a:t>
            </a:r>
          </a:p>
          <a:p>
            <a:r>
              <a:rPr lang="en-US" dirty="0" smtClean="0"/>
              <a:t>Age would likely not be stored but defined in some view</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1"/>
          <p:cNvSpPr>
            <a:spLocks noGrp="1"/>
          </p:cNvSpPr>
          <p:nvPr>
            <p:ph type="title"/>
          </p:nvPr>
        </p:nvSpPr>
        <p:spPr/>
        <p:txBody>
          <a:bodyPr/>
          <a:lstStyle/>
          <a:p>
            <a:r>
              <a:rPr lang="en-US" dirty="0" smtClean="0"/>
              <a:t>Person</a:t>
            </a:r>
          </a:p>
        </p:txBody>
      </p:sp>
      <p:sp>
        <p:nvSpPr>
          <p:cNvPr id="17412" name="Content Placeholder 2"/>
          <p:cNvSpPr>
            <a:spLocks noGrp="1"/>
          </p:cNvSpPr>
          <p:nvPr>
            <p:ph idx="1"/>
          </p:nvPr>
        </p:nvSpPr>
        <p:spPr/>
        <p:txBody>
          <a:bodyPr/>
          <a:lstStyle/>
          <a:p>
            <a:endParaRPr lang="en-US" dirty="0" smtClean="0"/>
          </a:p>
        </p:txBody>
      </p:sp>
      <p:graphicFrame>
        <p:nvGraphicFramePr>
          <p:cNvPr id="17410" name="Object 2"/>
          <p:cNvGraphicFramePr>
            <a:graphicFrameLocks noChangeAspect="1"/>
          </p:cNvGraphicFramePr>
          <p:nvPr/>
        </p:nvGraphicFramePr>
        <p:xfrm>
          <a:off x="2057400" y="1295400"/>
          <a:ext cx="5213350" cy="4284663"/>
        </p:xfrm>
        <a:graphic>
          <a:graphicData uri="http://schemas.openxmlformats.org/presentationml/2006/ole">
            <mc:AlternateContent xmlns:mc="http://schemas.openxmlformats.org/markup-compatibility/2006">
              <mc:Choice xmlns:v="urn:schemas-microsoft-com:vml" Requires="v">
                <p:oleObj spid="_x0000_s17488" name="Visio" r:id="rId4" imgW="5213985" imgH="4284536" progId="Visio.Drawing.11">
                  <p:embed/>
                </p:oleObj>
              </mc:Choice>
              <mc:Fallback>
                <p:oleObj name="Visio" r:id="rId4" imgW="5213985" imgH="4284536"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295400"/>
                        <a:ext cx="5213350" cy="428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smtClean="0"/>
              <a:t>Child</a:t>
            </a:r>
          </a:p>
        </p:txBody>
      </p:sp>
      <p:sp>
        <p:nvSpPr>
          <p:cNvPr id="93187" name="Rectangle 3"/>
          <p:cNvSpPr>
            <a:spLocks noGrp="1" noChangeArrowheads="1"/>
          </p:cNvSpPr>
          <p:nvPr>
            <p:ph type="body" idx="1"/>
          </p:nvPr>
        </p:nvSpPr>
        <p:spPr/>
        <p:txBody>
          <a:bodyPr/>
          <a:lstStyle/>
          <a:p>
            <a:r>
              <a:rPr lang="en-US" dirty="0" smtClean="0"/>
              <a:t>Define Table Child (</a:t>
            </a:r>
            <a:br>
              <a:rPr lang="en-US" dirty="0" smtClean="0"/>
            </a:br>
            <a:r>
              <a:rPr lang="en-US" dirty="0" smtClean="0"/>
              <a:t>ID# NOT NULL,</a:t>
            </a:r>
            <a:br>
              <a:rPr lang="en-US" dirty="0" smtClean="0"/>
            </a:br>
            <a:r>
              <a:rPr lang="en-US" dirty="0" smtClean="0"/>
              <a:t>ChildName NOT NULL,</a:t>
            </a:r>
            <a:br>
              <a:rPr lang="en-US" dirty="0" smtClean="0"/>
            </a:br>
            <a:r>
              <a:rPr lang="en-US" dirty="0" smtClean="0"/>
              <a:t>Primary Key (</a:t>
            </a:r>
            <a:r>
              <a:rPr lang="en-US" dirty="0" err="1" smtClean="0"/>
              <a:t>ID#,ChildName</a:t>
            </a:r>
            <a:r>
              <a:rPr lang="en-US" dirty="0" smtClean="0"/>
              <a:t>),</a:t>
            </a:r>
            <a:br>
              <a:rPr lang="en-US" dirty="0" smtClean="0"/>
            </a:br>
            <a:r>
              <a:rPr lang="en-US" dirty="0" smtClean="0"/>
              <a:t>Foreign Key (ID#) References Person );</a:t>
            </a:r>
          </a:p>
          <a:p>
            <a:endParaRPr lang="en-US" dirty="0" smtClean="0"/>
          </a:p>
          <a:p>
            <a:r>
              <a:rPr lang="en-US" dirty="0" smtClean="0"/>
              <a:t>This lists all pairs (ID# of person, a child’s name)</a:t>
            </a:r>
          </a:p>
          <a:p>
            <a:pPr lvl="1"/>
            <a:r>
              <a:rPr lang="en-US" dirty="0" smtClean="0"/>
              <a:t>We have chosen a more descriptive attribute name than the one in the ER diagram for children’s names</a:t>
            </a:r>
          </a:p>
          <a:p>
            <a:r>
              <a:rPr lang="en-US" dirty="0" smtClean="0"/>
              <a:t>Note</a:t>
            </a:r>
          </a:p>
          <a:p>
            <a:pPr lvl="1"/>
            <a:r>
              <a:rPr lang="en-US" dirty="0" smtClean="0"/>
              <a:t>A person may have several children, each with a different name</a:t>
            </a:r>
          </a:p>
          <a:p>
            <a:pPr lvl="1"/>
            <a:r>
              <a:rPr lang="en-US" dirty="0" smtClean="0"/>
              <a:t>Two different persons may have children with the same name</a:t>
            </a:r>
          </a:p>
          <a:p>
            <a:r>
              <a:rPr lang="en-US" dirty="0" smtClean="0"/>
              <a:t>Because of this, no single attribute can serve as primary key of Child</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smtClean="0"/>
              <a:t>Person And Child</a:t>
            </a:r>
          </a:p>
        </p:txBody>
      </p:sp>
      <p:sp>
        <p:nvSpPr>
          <p:cNvPr id="94211" name="Content Placeholder 2"/>
          <p:cNvSpPr>
            <a:spLocks noGrp="1"/>
          </p:cNvSpPr>
          <p:nvPr>
            <p:ph idx="1"/>
          </p:nvPr>
        </p:nvSpPr>
        <p:spPr/>
        <p:txBody>
          <a:bodyPr/>
          <a:lstStyle/>
          <a:p>
            <a:r>
              <a:rPr lang="en-US" smtClean="0"/>
              <a:t>Note that some attributes are not bold, such as FN here</a:t>
            </a:r>
          </a:p>
          <a:p>
            <a:r>
              <a:rPr lang="en-US" smtClean="0"/>
              <a:t>This means that FN could be NULL (in this context, meaning empty)</a:t>
            </a:r>
          </a:p>
          <a:p>
            <a:endParaRPr lang="en-US" smtClean="0"/>
          </a:p>
          <a:p>
            <a:endParaRPr lang="en-US" smtClean="0"/>
          </a:p>
          <a:p>
            <a:r>
              <a:rPr lang="en-US" smtClean="0"/>
              <a:t>Note the induced many-to-one relationship</a:t>
            </a:r>
          </a:p>
          <a:p>
            <a:r>
              <a:rPr lang="en-US" smtClean="0"/>
              <a:t>We need to make sure we understand what the line ends indicate</a:t>
            </a:r>
          </a:p>
          <a:p>
            <a:pPr lvl="1"/>
            <a:r>
              <a:rPr lang="en-US" smtClean="0"/>
              <a:t>A person may have 0 or more children (unbounded)</a:t>
            </a:r>
          </a:p>
          <a:p>
            <a:pPr lvl="1"/>
            <a:r>
              <a:rPr lang="en-US" smtClean="0"/>
              <a:t>A child has exactly 1 person to whom it is attached</a:t>
            </a:r>
          </a:p>
          <a:p>
            <a:pPr lvl="1"/>
            <a:endParaRPr lang="en-US" smtClean="0"/>
          </a:p>
          <a:p>
            <a:pPr lvl="1"/>
            <a:endParaRPr lang="en-US" smtClean="0"/>
          </a:p>
          <a:p>
            <a:r>
              <a:rPr lang="en-US" smtClean="0"/>
              <a:t>We need to pay attention to such matters, though we are generally not going to be listing them here</a:t>
            </a:r>
          </a:p>
          <a:p>
            <a:pPr>
              <a:buFont typeface="Monotype Sorts" pitchFamily="2" charset="2"/>
              <a:buNone/>
            </a:pPr>
            <a:r>
              <a:rPr lang="en-US" smtClean="0"/>
              <a:t>	But you should look at all lines and understand the ends and the patterns (solid or dashed)</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1"/>
          <p:cNvSpPr>
            <a:spLocks noGrp="1"/>
          </p:cNvSpPr>
          <p:nvPr>
            <p:ph type="title"/>
          </p:nvPr>
        </p:nvSpPr>
        <p:spPr/>
        <p:txBody>
          <a:bodyPr/>
          <a:lstStyle/>
          <a:p>
            <a:r>
              <a:rPr lang="en-US" smtClean="0"/>
              <a:t>Person And Child</a:t>
            </a:r>
          </a:p>
        </p:txBody>
      </p:sp>
      <p:sp>
        <p:nvSpPr>
          <p:cNvPr id="18436" name="Content Placeholder 2"/>
          <p:cNvSpPr>
            <a:spLocks noGrp="1"/>
          </p:cNvSpPr>
          <p:nvPr>
            <p:ph idx="1"/>
          </p:nvPr>
        </p:nvSpPr>
        <p:spPr/>
        <p:txBody>
          <a:bodyPr/>
          <a:lstStyle/>
          <a:p>
            <a:endParaRPr lang="en-US" smtClean="0"/>
          </a:p>
        </p:txBody>
      </p:sp>
      <p:graphicFrame>
        <p:nvGraphicFramePr>
          <p:cNvPr id="18434" name="Object 6"/>
          <p:cNvGraphicFramePr>
            <a:graphicFrameLocks noChangeAspect="1"/>
          </p:cNvGraphicFramePr>
          <p:nvPr/>
        </p:nvGraphicFramePr>
        <p:xfrm>
          <a:off x="1219200" y="1219200"/>
          <a:ext cx="7496175" cy="4284663"/>
        </p:xfrm>
        <a:graphic>
          <a:graphicData uri="http://schemas.openxmlformats.org/presentationml/2006/ole">
            <mc:AlternateContent xmlns:mc="http://schemas.openxmlformats.org/markup-compatibility/2006">
              <mc:Choice xmlns:v="urn:schemas-microsoft-com:vml" Requires="v">
                <p:oleObj spid="_x0000_s18512" name="Visio" r:id="rId4" imgW="7496937" imgH="4284536" progId="Visio.Drawing.11">
                  <p:embed/>
                </p:oleObj>
              </mc:Choice>
              <mc:Fallback>
                <p:oleObj name="Visio" r:id="rId4" imgW="7496937" imgH="4284536"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219200"/>
                        <a:ext cx="7496175" cy="428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mtClean="0"/>
              <a:t>Relational Schema</a:t>
            </a:r>
          </a:p>
        </p:txBody>
      </p:sp>
      <p:sp>
        <p:nvSpPr>
          <p:cNvPr id="48131" name="Rectangle 3"/>
          <p:cNvSpPr>
            <a:spLocks noGrp="1" noChangeArrowheads="1"/>
          </p:cNvSpPr>
          <p:nvPr>
            <p:ph type="body" idx="1"/>
          </p:nvPr>
        </p:nvSpPr>
        <p:spPr/>
        <p:txBody>
          <a:bodyPr/>
          <a:lstStyle/>
          <a:p>
            <a:r>
              <a:rPr lang="en-US" dirty="0" smtClean="0"/>
              <a:t>Let’s verify</a:t>
            </a:r>
          </a:p>
          <a:p>
            <a:pPr lvl="1"/>
            <a:r>
              <a:rPr lang="en-US" i="1" dirty="0" smtClean="0"/>
              <a:t>A: </a:t>
            </a:r>
            <a:r>
              <a:rPr lang="en-US" dirty="0" smtClean="0"/>
              <a:t>all lower case letters in English</a:t>
            </a:r>
          </a:p>
          <a:p>
            <a:pPr lvl="1"/>
            <a:r>
              <a:rPr lang="en-US" i="1" dirty="0" smtClean="0"/>
              <a:t>B:</a:t>
            </a:r>
            <a:r>
              <a:rPr lang="en-US" dirty="0" smtClean="0"/>
              <a:t> all positive integers less than 100</a:t>
            </a:r>
          </a:p>
          <a:p>
            <a:pPr lvl="1"/>
            <a:r>
              <a:rPr lang="en-US" i="1" dirty="0" smtClean="0"/>
              <a:t>S</a:t>
            </a:r>
            <a:r>
              <a:rPr lang="en-US" dirty="0" smtClean="0"/>
              <a:t>(</a:t>
            </a:r>
            <a:r>
              <a:rPr lang="en-US" i="1" dirty="0" smtClean="0"/>
              <a:t>A</a:t>
            </a:r>
            <a:r>
              <a:rPr lang="en-US" dirty="0" smtClean="0"/>
              <a:t>,</a:t>
            </a:r>
            <a:r>
              <a:rPr lang="en-US" i="1" dirty="0" smtClean="0"/>
              <a:t>B</a:t>
            </a:r>
            <a:r>
              <a:rPr lang="en-US" dirty="0" smtClean="0"/>
              <a:t>) satisfies the condition that any two tuples that are equal on </a:t>
            </a:r>
            <a:r>
              <a:rPr lang="en-US" i="1" dirty="0" smtClean="0"/>
              <a:t>A</a:t>
            </a:r>
            <a:r>
              <a:rPr lang="en-US" dirty="0" smtClean="0"/>
              <a:t> must also be equal on B</a:t>
            </a:r>
          </a:p>
          <a:p>
            <a:pPr lvl="1">
              <a:buFont typeface="Symbol" pitchFamily="18" charset="2"/>
              <a:buNone/>
            </a:pPr>
            <a:endParaRPr lang="en-US" dirty="0" smtClean="0"/>
          </a:p>
          <a:p>
            <a:r>
              <a:rPr lang="en-US" dirty="0" smtClean="0"/>
              <a:t>Our example was an instance of this relational schema</a:t>
            </a:r>
          </a:p>
        </p:txBody>
      </p:sp>
      <p:graphicFrame>
        <p:nvGraphicFramePr>
          <p:cNvPr id="4" name="Content Placeholder 3"/>
          <p:cNvGraphicFramePr>
            <a:graphicFrameLocks/>
          </p:cNvGraphicFramePr>
          <p:nvPr/>
        </p:nvGraphicFramePr>
        <p:xfrm>
          <a:off x="2819400" y="4191000"/>
          <a:ext cx="2844801" cy="2225040"/>
        </p:xfrm>
        <a:graphic>
          <a:graphicData uri="http://schemas.openxmlformats.org/drawingml/2006/table">
            <a:tbl>
              <a:tblPr firstRow="1" bandCol="1">
                <a:tableStyleId>{21E4AEA4-8DFA-4A89-87EB-49C32662AFE0}</a:tableStyleId>
              </a:tblPr>
              <a:tblGrid>
                <a:gridCol w="948267"/>
                <a:gridCol w="948267"/>
                <a:gridCol w="948267"/>
              </a:tblGrid>
              <a:tr h="370840">
                <a:tc>
                  <a:txBody>
                    <a:bodyPr/>
                    <a:lstStyle/>
                    <a:p>
                      <a:pPr algn="ctr"/>
                      <a:r>
                        <a:rPr lang="en-US" dirty="0" smtClean="0"/>
                        <a:t>S</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r>
                        <a:rPr lang="en-US" dirty="0" smtClean="0"/>
                        <a:t>a</a:t>
                      </a:r>
                      <a:endParaRPr lang="en-US" dirty="0"/>
                    </a:p>
                  </a:txBody>
                  <a:tcPr/>
                </a:tc>
                <a:tc>
                  <a:txBody>
                    <a:bodyPr/>
                    <a:lstStyle/>
                    <a:p>
                      <a:pPr algn="r"/>
                      <a:r>
                        <a:rPr lang="en-US" dirty="0" smtClean="0"/>
                        <a:t>2</a:t>
                      </a:r>
                      <a:endParaRPr lang="en-US" dirty="0"/>
                    </a:p>
                  </a:txBody>
                  <a:tcPr/>
                </a:tc>
              </a:tr>
              <a:tr h="370840">
                <a:tc>
                  <a:txBody>
                    <a:bodyPr/>
                    <a:lstStyle/>
                    <a:p>
                      <a:endParaRPr lang="en-US" dirty="0"/>
                    </a:p>
                  </a:txBody>
                  <a:tcPr>
                    <a:solidFill>
                      <a:schemeClr val="bg1"/>
                    </a:solidFill>
                  </a:tcPr>
                </a:tc>
                <a:tc>
                  <a:txBody>
                    <a:bodyPr/>
                    <a:lstStyle/>
                    <a:p>
                      <a:r>
                        <a:rPr lang="en-US" dirty="0" smtClean="0"/>
                        <a:t>a</a:t>
                      </a:r>
                      <a:endParaRPr lang="en-US" dirty="0"/>
                    </a:p>
                  </a:txBody>
                  <a:tcPr/>
                </a:tc>
                <a:tc>
                  <a:txBody>
                    <a:bodyPr/>
                    <a:lstStyle/>
                    <a:p>
                      <a:pPr algn="r"/>
                      <a:r>
                        <a:rPr lang="en-US" dirty="0" smtClean="0"/>
                        <a:t>2</a:t>
                      </a:r>
                      <a:endParaRPr lang="en-US" dirty="0"/>
                    </a:p>
                  </a:txBody>
                  <a:tcPr/>
                </a:tc>
              </a:tr>
              <a:tr h="370840">
                <a:tc>
                  <a:txBody>
                    <a:bodyPr/>
                    <a:lstStyle/>
                    <a:p>
                      <a:endParaRPr lang="en-US" dirty="0"/>
                    </a:p>
                  </a:txBody>
                  <a:tcPr>
                    <a:solidFill>
                      <a:schemeClr val="bg1"/>
                    </a:solidFill>
                  </a:tcPr>
                </a:tc>
                <a:tc>
                  <a:txBody>
                    <a:bodyPr/>
                    <a:lstStyle/>
                    <a:p>
                      <a:r>
                        <a:rPr lang="en-US" dirty="0" smtClean="0"/>
                        <a:t>b</a:t>
                      </a:r>
                      <a:endParaRPr lang="en-US" dirty="0"/>
                    </a:p>
                  </a:txBody>
                  <a:tcPr/>
                </a:tc>
                <a:tc>
                  <a:txBody>
                    <a:bodyPr/>
                    <a:lstStyle/>
                    <a:p>
                      <a:pPr algn="r"/>
                      <a:r>
                        <a:rPr lang="en-US" dirty="0" smtClean="0"/>
                        <a:t>3</a:t>
                      </a:r>
                      <a:endParaRPr lang="en-US" dirty="0"/>
                    </a:p>
                  </a:txBody>
                  <a:tcPr/>
                </a:tc>
              </a:tr>
              <a:tr h="370840">
                <a:tc>
                  <a:txBody>
                    <a:bodyPr/>
                    <a:lstStyle/>
                    <a:p>
                      <a:endParaRPr lang="en-US" dirty="0"/>
                    </a:p>
                  </a:txBody>
                  <a:tcPr>
                    <a:solidFill>
                      <a:schemeClr val="bg1"/>
                    </a:solidFill>
                  </a:tcPr>
                </a:tc>
                <a:tc>
                  <a:txBody>
                    <a:bodyPr/>
                    <a:lstStyle/>
                    <a:p>
                      <a:r>
                        <a:rPr lang="en-US" dirty="0" smtClean="0"/>
                        <a:t>c</a:t>
                      </a:r>
                      <a:endParaRPr lang="en-US" dirty="0"/>
                    </a:p>
                  </a:txBody>
                  <a:tcPr/>
                </a:tc>
                <a:tc>
                  <a:txBody>
                    <a:bodyPr/>
                    <a:lstStyle/>
                    <a:p>
                      <a:pPr algn="r"/>
                      <a:r>
                        <a:rPr lang="en-US" dirty="0" smtClean="0"/>
                        <a:t>4</a:t>
                      </a:r>
                      <a:endParaRPr lang="en-US" dirty="0"/>
                    </a:p>
                  </a:txBody>
                  <a:tcPr/>
                </a:tc>
              </a:tr>
              <a:tr h="370840">
                <a:tc>
                  <a:txBody>
                    <a:bodyPr/>
                    <a:lstStyle/>
                    <a:p>
                      <a:endParaRPr lang="en-US" dirty="0"/>
                    </a:p>
                  </a:txBody>
                  <a:tcPr>
                    <a:solidFill>
                      <a:schemeClr val="bg1"/>
                    </a:solidFill>
                  </a:tcPr>
                </a:tc>
                <a:tc>
                  <a:txBody>
                    <a:bodyPr/>
                    <a:lstStyle/>
                    <a:p>
                      <a:r>
                        <a:rPr lang="en-US" dirty="0" smtClean="0"/>
                        <a:t>d</a:t>
                      </a:r>
                      <a:endParaRPr lang="en-US" dirty="0"/>
                    </a:p>
                  </a:txBody>
                  <a:tcPr/>
                </a:tc>
                <a:tc>
                  <a:txBody>
                    <a:bodyPr/>
                    <a:lstStyle/>
                    <a:p>
                      <a:pPr algn="r"/>
                      <a:r>
                        <a:rPr lang="en-US" dirty="0" smtClean="0"/>
                        <a:t>3</a:t>
                      </a:r>
                      <a:endParaRPr lang="en-US" dirty="0"/>
                    </a:p>
                  </a:txBody>
                  <a:tcPr/>
                </a:tc>
              </a:tr>
            </a:tbl>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smtClean="0"/>
              <a:t>Automobile</a:t>
            </a:r>
          </a:p>
        </p:txBody>
      </p:sp>
      <p:sp>
        <p:nvSpPr>
          <p:cNvPr id="95235" name="Rectangle 3"/>
          <p:cNvSpPr>
            <a:spLocks noGrp="1" noChangeArrowheads="1"/>
          </p:cNvSpPr>
          <p:nvPr>
            <p:ph type="body" idx="1"/>
          </p:nvPr>
        </p:nvSpPr>
        <p:spPr/>
        <p:txBody>
          <a:bodyPr/>
          <a:lstStyle/>
          <a:p>
            <a:r>
              <a:rPr lang="en-US" smtClean="0"/>
              <a:t>Define Table Automobile (</a:t>
            </a:r>
            <a:br>
              <a:rPr lang="en-US" smtClean="0"/>
            </a:br>
            <a:r>
              <a:rPr lang="en-US" smtClean="0"/>
              <a:t>Model NOT NULL,</a:t>
            </a:r>
            <a:br>
              <a:rPr lang="en-US" smtClean="0"/>
            </a:br>
            <a:r>
              <a:rPr lang="en-US" smtClean="0"/>
              <a:t>Year NOT NULL,</a:t>
            </a:r>
            <a:br>
              <a:rPr lang="en-US" smtClean="0"/>
            </a:br>
            <a:r>
              <a:rPr lang="en-US" smtClean="0"/>
              <a:t>Weight NOT NULL,</a:t>
            </a:r>
            <a:br>
              <a:rPr lang="en-US" smtClean="0"/>
            </a:br>
            <a:r>
              <a:rPr lang="en-US" smtClean="0"/>
              <a:t>Primary Key (Model,Year) );</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p:cNvSpPr>
            <a:spLocks noGrp="1"/>
          </p:cNvSpPr>
          <p:nvPr>
            <p:ph type="title"/>
          </p:nvPr>
        </p:nvSpPr>
        <p:spPr/>
        <p:txBody>
          <a:bodyPr/>
          <a:lstStyle/>
          <a:p>
            <a:r>
              <a:rPr lang="en-US" smtClean="0"/>
              <a:t>Automobile</a:t>
            </a:r>
          </a:p>
        </p:txBody>
      </p:sp>
      <p:sp>
        <p:nvSpPr>
          <p:cNvPr id="19460" name="Content Placeholder 2"/>
          <p:cNvSpPr>
            <a:spLocks noGrp="1"/>
          </p:cNvSpPr>
          <p:nvPr>
            <p:ph idx="1"/>
          </p:nvPr>
        </p:nvSpPr>
        <p:spPr/>
        <p:txBody>
          <a:bodyPr/>
          <a:lstStyle/>
          <a:p>
            <a:endParaRPr lang="en-US" smtClean="0"/>
          </a:p>
        </p:txBody>
      </p:sp>
      <p:graphicFrame>
        <p:nvGraphicFramePr>
          <p:cNvPr id="19458" name="Object 2"/>
          <p:cNvGraphicFramePr>
            <a:graphicFrameLocks noChangeAspect="1"/>
          </p:cNvGraphicFramePr>
          <p:nvPr/>
        </p:nvGraphicFramePr>
        <p:xfrm>
          <a:off x="1219200" y="1219200"/>
          <a:ext cx="7496175" cy="4284663"/>
        </p:xfrm>
        <a:graphic>
          <a:graphicData uri="http://schemas.openxmlformats.org/presentationml/2006/ole">
            <mc:AlternateContent xmlns:mc="http://schemas.openxmlformats.org/markup-compatibility/2006">
              <mc:Choice xmlns:v="urn:schemas-microsoft-com:vml" Requires="v">
                <p:oleObj spid="_x0000_s19536" name="Visio" r:id="rId4" imgW="7496937" imgH="4284536" progId="Visio.Drawing.11">
                  <p:embed/>
                </p:oleObj>
              </mc:Choice>
              <mc:Fallback>
                <p:oleObj name="Visio" r:id="rId4" imgW="7496937" imgH="4284536"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219200"/>
                        <a:ext cx="7496175" cy="428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smtClean="0"/>
              <a:t>Likes</a:t>
            </a:r>
          </a:p>
        </p:txBody>
      </p:sp>
      <p:sp>
        <p:nvSpPr>
          <p:cNvPr id="96259" name="Rectangle 3"/>
          <p:cNvSpPr>
            <a:spLocks noGrp="1" noChangeArrowheads="1"/>
          </p:cNvSpPr>
          <p:nvPr>
            <p:ph type="body" idx="1"/>
          </p:nvPr>
        </p:nvSpPr>
        <p:spPr/>
        <p:txBody>
          <a:bodyPr/>
          <a:lstStyle/>
          <a:p>
            <a:r>
              <a:rPr lang="en-US" dirty="0" smtClean="0"/>
              <a:t>Define Table Likes (</a:t>
            </a:r>
            <a:br>
              <a:rPr lang="en-US" dirty="0" smtClean="0"/>
            </a:br>
            <a:r>
              <a:rPr lang="en-US" dirty="0" smtClean="0"/>
              <a:t>ID# NOT NULL,</a:t>
            </a:r>
            <a:br>
              <a:rPr lang="en-US" dirty="0" smtClean="0"/>
            </a:br>
            <a:r>
              <a:rPr lang="en-US" dirty="0" smtClean="0"/>
              <a:t>Model NOT NULL,</a:t>
            </a:r>
            <a:br>
              <a:rPr lang="en-US" dirty="0" smtClean="0"/>
            </a:br>
            <a:r>
              <a:rPr lang="en-US" dirty="0" smtClean="0"/>
              <a:t>Year NOT NULL,</a:t>
            </a:r>
            <a:br>
              <a:rPr lang="en-US" dirty="0" smtClean="0"/>
            </a:br>
            <a:r>
              <a:rPr lang="en-US" dirty="0" smtClean="0"/>
              <a:t>Primary Key (</a:t>
            </a:r>
            <a:r>
              <a:rPr lang="en-US" dirty="0" err="1" smtClean="0"/>
              <a:t>ID#,Model,Year</a:t>
            </a:r>
            <a:r>
              <a:rPr lang="en-US" dirty="0" smtClean="0"/>
              <a:t>),</a:t>
            </a:r>
            <a:br>
              <a:rPr lang="en-US" dirty="0" smtClean="0"/>
            </a:br>
            <a:r>
              <a:rPr lang="en-US" dirty="0" smtClean="0"/>
              <a:t>Foreign Key (ID#) References Person,</a:t>
            </a:r>
            <a:br>
              <a:rPr lang="en-US" dirty="0" smtClean="0"/>
            </a:br>
            <a:r>
              <a:rPr lang="en-US" dirty="0" smtClean="0"/>
              <a:t>Foreign Key (Model,Year) References Automobile </a:t>
            </a:r>
            <a:r>
              <a:rPr lang="en-US" dirty="0" smtClean="0"/>
              <a:t>);</a:t>
            </a:r>
            <a:endParaRPr lang="en-US" dirty="0" smtClean="0"/>
          </a:p>
          <a:p>
            <a:endParaRPr lang="en-US" dirty="0" smtClean="0"/>
          </a:p>
          <a:p>
            <a:r>
              <a:rPr lang="en-US" b="1" i="1" dirty="0" smtClean="0">
                <a:solidFill>
                  <a:srgbClr val="FF0000"/>
                </a:solidFill>
              </a:rPr>
              <a:t>Note: this is bad</a:t>
            </a:r>
            <a:r>
              <a:rPr lang="en-US" dirty="0" smtClean="0"/>
              <a:t>, replacing one line by two lines</a:t>
            </a:r>
          </a:p>
          <a:p>
            <a:pPr lvl="1"/>
            <a:r>
              <a:rPr lang="en-US" dirty="0"/>
              <a:t>Foreign Key (</a:t>
            </a:r>
            <a:r>
              <a:rPr lang="en-US" dirty="0" smtClean="0"/>
              <a:t>Model) </a:t>
            </a:r>
            <a:r>
              <a:rPr lang="en-US" dirty="0"/>
              <a:t>References </a:t>
            </a:r>
            <a:r>
              <a:rPr lang="en-US" dirty="0" smtClean="0"/>
              <a:t>Automobile</a:t>
            </a:r>
          </a:p>
          <a:p>
            <a:pPr lvl="1"/>
            <a:r>
              <a:rPr lang="en-US" dirty="0"/>
              <a:t>Foreign Key </a:t>
            </a:r>
            <a:r>
              <a:rPr lang="en-US" dirty="0" smtClean="0"/>
              <a:t>(Year</a:t>
            </a:r>
            <a:r>
              <a:rPr lang="en-US" dirty="0"/>
              <a:t>) References Automobile</a:t>
            </a:r>
            <a:endParaRPr lang="en-US" dirty="0" smtClean="0"/>
          </a:p>
          <a:p>
            <a:endParaRPr lang="en-US" dirty="0" smtClean="0"/>
          </a:p>
          <a:p>
            <a:r>
              <a:rPr lang="en-US" dirty="0" smtClean="0"/>
              <a:t>There are induced binary many-to-one relationships between</a:t>
            </a:r>
          </a:p>
          <a:p>
            <a:pPr lvl="1"/>
            <a:r>
              <a:rPr lang="en-US" dirty="0" smtClean="0"/>
              <a:t>Likes and Person</a:t>
            </a:r>
          </a:p>
          <a:p>
            <a:pPr lvl="1"/>
            <a:r>
              <a:rPr lang="en-US" dirty="0" smtClean="0"/>
              <a:t>Likes and Automobile</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p:txBody>
          <a:bodyPr/>
          <a:lstStyle/>
          <a:p>
            <a:r>
              <a:rPr lang="en-US" smtClean="0"/>
              <a:t>Likes</a:t>
            </a:r>
          </a:p>
        </p:txBody>
      </p:sp>
      <p:sp>
        <p:nvSpPr>
          <p:cNvPr id="20484" name="Content Placeholder 2"/>
          <p:cNvSpPr>
            <a:spLocks noGrp="1"/>
          </p:cNvSpPr>
          <p:nvPr>
            <p:ph idx="1"/>
          </p:nvPr>
        </p:nvSpPr>
        <p:spPr/>
        <p:txBody>
          <a:bodyPr/>
          <a:lstStyle/>
          <a:p>
            <a:endParaRPr lang="en-US" smtClean="0"/>
          </a:p>
        </p:txBody>
      </p:sp>
      <p:graphicFrame>
        <p:nvGraphicFramePr>
          <p:cNvPr id="20482" name="Object 5"/>
          <p:cNvGraphicFramePr>
            <a:graphicFrameLocks noChangeAspect="1"/>
          </p:cNvGraphicFramePr>
          <p:nvPr/>
        </p:nvGraphicFramePr>
        <p:xfrm>
          <a:off x="1295400" y="1295400"/>
          <a:ext cx="7496175" cy="4284663"/>
        </p:xfrm>
        <a:graphic>
          <a:graphicData uri="http://schemas.openxmlformats.org/presentationml/2006/ole">
            <mc:AlternateContent xmlns:mc="http://schemas.openxmlformats.org/markup-compatibility/2006">
              <mc:Choice xmlns:v="urn:schemas-microsoft-com:vml" Requires="v">
                <p:oleObj spid="_x0000_s20560" name="Visio" r:id="rId4" imgW="7496937" imgH="4284536" progId="Visio.Drawing.11">
                  <p:embed/>
                </p:oleObj>
              </mc:Choice>
              <mc:Fallback>
                <p:oleObj name="Visio" r:id="rId4" imgW="7496937" imgH="4284536"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295400"/>
                        <a:ext cx="7496175" cy="428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smtClean="0"/>
              <a:t>Car</a:t>
            </a:r>
          </a:p>
        </p:txBody>
      </p:sp>
      <p:sp>
        <p:nvSpPr>
          <p:cNvPr id="97283" name="Rectangle 3"/>
          <p:cNvSpPr>
            <a:spLocks noGrp="1" noChangeArrowheads="1"/>
          </p:cNvSpPr>
          <p:nvPr>
            <p:ph type="body" idx="1"/>
          </p:nvPr>
        </p:nvSpPr>
        <p:spPr/>
        <p:txBody>
          <a:bodyPr/>
          <a:lstStyle/>
          <a:p>
            <a:r>
              <a:rPr lang="en-US" smtClean="0"/>
              <a:t>Define Table Car (</a:t>
            </a:r>
            <a:br>
              <a:rPr lang="en-US" smtClean="0"/>
            </a:br>
            <a:r>
              <a:rPr lang="en-US" smtClean="0"/>
              <a:t>VIN NOT NULL,</a:t>
            </a:r>
            <a:br>
              <a:rPr lang="en-US" smtClean="0"/>
            </a:br>
            <a:r>
              <a:rPr lang="en-US" smtClean="0"/>
              <a:t>Color,</a:t>
            </a:r>
            <a:br>
              <a:rPr lang="en-US" smtClean="0"/>
            </a:br>
            <a:r>
              <a:rPr lang="en-US" smtClean="0"/>
              <a:t>Primary Key (VIN)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r>
              <a:rPr lang="en-US" smtClean="0"/>
              <a:t>Car</a:t>
            </a:r>
          </a:p>
        </p:txBody>
      </p:sp>
      <p:sp>
        <p:nvSpPr>
          <p:cNvPr id="21508" name="Content Placeholder 2"/>
          <p:cNvSpPr>
            <a:spLocks noGrp="1"/>
          </p:cNvSpPr>
          <p:nvPr>
            <p:ph idx="1"/>
          </p:nvPr>
        </p:nvSpPr>
        <p:spPr/>
        <p:txBody>
          <a:bodyPr/>
          <a:lstStyle/>
          <a:p>
            <a:endParaRPr lang="en-US" smtClean="0"/>
          </a:p>
        </p:txBody>
      </p:sp>
      <p:graphicFrame>
        <p:nvGraphicFramePr>
          <p:cNvPr id="21506" name="Object 5"/>
          <p:cNvGraphicFramePr>
            <a:graphicFrameLocks noChangeAspect="1"/>
          </p:cNvGraphicFramePr>
          <p:nvPr/>
        </p:nvGraphicFramePr>
        <p:xfrm>
          <a:off x="1219200" y="1295400"/>
          <a:ext cx="7496175" cy="4284663"/>
        </p:xfrm>
        <a:graphic>
          <a:graphicData uri="http://schemas.openxmlformats.org/presentationml/2006/ole">
            <mc:AlternateContent xmlns:mc="http://schemas.openxmlformats.org/markup-compatibility/2006">
              <mc:Choice xmlns:v="urn:schemas-microsoft-com:vml" Requires="v">
                <p:oleObj spid="_x0000_s21584" name="Visio" r:id="rId4" imgW="7496752" imgH="4284775" progId="Visio.Drawing.11">
                  <p:embed/>
                </p:oleObj>
              </mc:Choice>
              <mc:Fallback>
                <p:oleObj name="Visio" r:id="rId4" imgW="7496752" imgH="4284775"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295400"/>
                        <a:ext cx="7496175" cy="428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smtClean="0"/>
              <a:t>Type</a:t>
            </a:r>
          </a:p>
        </p:txBody>
      </p:sp>
      <p:sp>
        <p:nvSpPr>
          <p:cNvPr id="98307" name="Rectangle 3"/>
          <p:cNvSpPr>
            <a:spLocks noGrp="1" noChangeArrowheads="1"/>
          </p:cNvSpPr>
          <p:nvPr>
            <p:ph type="body" idx="1"/>
          </p:nvPr>
        </p:nvSpPr>
        <p:spPr/>
        <p:txBody>
          <a:bodyPr/>
          <a:lstStyle/>
          <a:p>
            <a:r>
              <a:rPr lang="en-US" smtClean="0"/>
              <a:t>There is no need for a table for Type as Type is a binary many-to-one relationship</a:t>
            </a:r>
          </a:p>
          <a:p>
            <a:r>
              <a:rPr lang="en-US" smtClean="0"/>
              <a:t>It is essentially “stored” in the “many” side, that is in Car</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smtClean="0"/>
              <a:t>Car</a:t>
            </a:r>
          </a:p>
        </p:txBody>
      </p:sp>
      <p:sp>
        <p:nvSpPr>
          <p:cNvPr id="99331" name="Rectangle 3"/>
          <p:cNvSpPr>
            <a:spLocks noGrp="1" noChangeArrowheads="1"/>
          </p:cNvSpPr>
          <p:nvPr>
            <p:ph type="body" idx="1"/>
          </p:nvPr>
        </p:nvSpPr>
        <p:spPr/>
        <p:txBody>
          <a:bodyPr/>
          <a:lstStyle/>
          <a:p>
            <a:r>
              <a:rPr lang="en-US" smtClean="0"/>
              <a:t>Define Table Car (</a:t>
            </a:r>
            <a:br>
              <a:rPr lang="en-US" smtClean="0"/>
            </a:br>
            <a:r>
              <a:rPr lang="en-US" smtClean="0"/>
              <a:t>VIN NOT NULL,</a:t>
            </a:r>
            <a:br>
              <a:rPr lang="en-US" smtClean="0"/>
            </a:br>
            <a:r>
              <a:rPr lang="en-US" smtClean="0"/>
              <a:t>Color,</a:t>
            </a:r>
            <a:br>
              <a:rPr lang="en-US" smtClean="0"/>
            </a:br>
            <a:r>
              <a:rPr lang="en-US" smtClean="0"/>
              <a:t>Model NOT NULL,</a:t>
            </a:r>
            <a:br>
              <a:rPr lang="en-US" smtClean="0"/>
            </a:br>
            <a:r>
              <a:rPr lang="en-US" smtClean="0"/>
              <a:t>Year NOT NULL,</a:t>
            </a:r>
            <a:br>
              <a:rPr lang="en-US" smtClean="0"/>
            </a:br>
            <a:r>
              <a:rPr lang="en-US" smtClean="0"/>
              <a:t>Weight NOT NULL,</a:t>
            </a:r>
            <a:br>
              <a:rPr lang="en-US" smtClean="0"/>
            </a:br>
            <a:r>
              <a:rPr lang="en-US" smtClean="0"/>
              <a:t>Primary Key (VIN),</a:t>
            </a:r>
            <a:br>
              <a:rPr lang="en-US" smtClean="0"/>
            </a:br>
            <a:r>
              <a:rPr lang="en-US" smtClean="0"/>
              <a:t>Foreign Key (Model,Year) References Automobile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p:txBody>
          <a:bodyPr/>
          <a:lstStyle/>
          <a:p>
            <a:r>
              <a:rPr lang="en-US" smtClean="0"/>
              <a:t>Type</a:t>
            </a:r>
          </a:p>
        </p:txBody>
      </p:sp>
      <p:sp>
        <p:nvSpPr>
          <p:cNvPr id="22532" name="Content Placeholder 2"/>
          <p:cNvSpPr>
            <a:spLocks noGrp="1"/>
          </p:cNvSpPr>
          <p:nvPr>
            <p:ph idx="1"/>
          </p:nvPr>
        </p:nvSpPr>
        <p:spPr/>
        <p:txBody>
          <a:bodyPr/>
          <a:lstStyle/>
          <a:p>
            <a:endParaRPr lang="en-US" smtClean="0"/>
          </a:p>
        </p:txBody>
      </p:sp>
      <p:graphicFrame>
        <p:nvGraphicFramePr>
          <p:cNvPr id="22530" name="Object 5"/>
          <p:cNvGraphicFramePr>
            <a:graphicFrameLocks noChangeAspect="1"/>
          </p:cNvGraphicFramePr>
          <p:nvPr/>
        </p:nvGraphicFramePr>
        <p:xfrm>
          <a:off x="1281113" y="1295400"/>
          <a:ext cx="7496175" cy="4284663"/>
        </p:xfrm>
        <a:graphic>
          <a:graphicData uri="http://schemas.openxmlformats.org/presentationml/2006/ole">
            <mc:AlternateContent xmlns:mc="http://schemas.openxmlformats.org/markup-compatibility/2006">
              <mc:Choice xmlns:v="urn:schemas-microsoft-com:vml" Requires="v">
                <p:oleObj spid="_x0000_s22608" name="Visio" r:id="rId4" imgW="7496752" imgH="4284775" progId="Visio.Drawing.11">
                  <p:embed/>
                </p:oleObj>
              </mc:Choice>
              <mc:Fallback>
                <p:oleObj name="Visio" r:id="rId4" imgW="7496752" imgH="4284775"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1113" y="1295400"/>
                        <a:ext cx="7496175" cy="428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smtClean="0"/>
              <a:t>Has</a:t>
            </a:r>
          </a:p>
        </p:txBody>
      </p:sp>
      <p:sp>
        <p:nvSpPr>
          <p:cNvPr id="100355" name="Rectangle 3"/>
          <p:cNvSpPr>
            <a:spLocks noGrp="1" noChangeArrowheads="1"/>
          </p:cNvSpPr>
          <p:nvPr>
            <p:ph type="body" idx="1"/>
          </p:nvPr>
        </p:nvSpPr>
        <p:spPr/>
        <p:txBody>
          <a:bodyPr/>
          <a:lstStyle/>
          <a:p>
            <a:r>
              <a:rPr lang="en-US" dirty="0" smtClean="0"/>
              <a:t>As Has is a binary many-to-one relationship, the attributed of this relationship, Date, is stored in the “many” side, Car</a:t>
            </a:r>
          </a:p>
          <a:p>
            <a:endParaRPr lang="en-US" dirty="0" smtClean="0"/>
          </a:p>
          <a:p>
            <a:r>
              <a:rPr lang="en-US" dirty="0" smtClean="0"/>
              <a:t>There is no need for a table for Has as Has is a binary many-to-one relationship</a:t>
            </a:r>
          </a:p>
          <a:p>
            <a:r>
              <a:rPr lang="en-US" dirty="0" smtClean="0"/>
              <a:t>It is essentially “stored” in the “many” side, that is in Car</a:t>
            </a:r>
          </a:p>
          <a:p>
            <a:endParaRPr lang="en-US" dirty="0" smtClean="0"/>
          </a:p>
          <a:p>
            <a:r>
              <a:rPr lang="en-US" dirty="0" smtClean="0"/>
              <a:t>We can only specify that a Person has at least 1 Car with the notation we currently use</a:t>
            </a:r>
          </a:p>
          <a:p>
            <a:r>
              <a:rPr lang="en-US" dirty="0" smtClean="0"/>
              <a:t>The CHECK condition is specified using appropriate SQL constraint syntax</a:t>
            </a:r>
          </a:p>
          <a:p>
            <a:pPr>
              <a:buFont typeface="Monotype Sorts" pitchFamily="2" charset="2"/>
              <a:buNone/>
            </a:pPr>
            <a:r>
              <a:rPr lang="en-US" dirty="0" smtClean="0"/>
              <a:t>	This can actually be done in Visio </a:t>
            </a:r>
            <a:r>
              <a:rPr lang="en-US" dirty="0" smtClean="0"/>
              <a:t>also, and it is done in the examples in ExtrasForUnit03</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Relations</a:t>
            </a:r>
          </a:p>
        </p:txBody>
      </p:sp>
      <p:sp>
        <p:nvSpPr>
          <p:cNvPr id="49155" name="Rectangle 3"/>
          <p:cNvSpPr>
            <a:spLocks noGrp="1" noChangeArrowheads="1"/>
          </p:cNvSpPr>
          <p:nvPr>
            <p:ph type="body" idx="1"/>
          </p:nvPr>
        </p:nvSpPr>
        <p:spPr/>
        <p:txBody>
          <a:bodyPr/>
          <a:lstStyle/>
          <a:p>
            <a:r>
              <a:rPr lang="en-US" smtClean="0"/>
              <a:t>Since relations are </a:t>
            </a:r>
            <a:r>
              <a:rPr lang="en-US" b="1" i="1" smtClean="0">
                <a:solidFill>
                  <a:srgbClr val="FC0128"/>
                </a:solidFill>
              </a:rPr>
              <a:t>sets</a:t>
            </a:r>
            <a:r>
              <a:rPr lang="en-US" smtClean="0"/>
              <a:t> of tuples, </a:t>
            </a:r>
            <a:r>
              <a:rPr lang="en-US" b="1" i="1" smtClean="0">
                <a:solidFill>
                  <a:srgbClr val="FC0128"/>
                </a:solidFill>
              </a:rPr>
              <a:t>the following two relations are equal</a:t>
            </a:r>
            <a:r>
              <a:rPr lang="en-US" smtClean="0"/>
              <a:t> (are really one relation written in two different ways)</a:t>
            </a:r>
          </a:p>
          <a:p>
            <a:pPr>
              <a:buFont typeface="Monotype Sorts" pitchFamily="2" charset="2"/>
              <a:buNone/>
            </a:pPr>
            <a:r>
              <a:rPr lang="en-US" smtClean="0"/>
              <a:t>	(This is a different example, not an instance of the previous relational schema)</a:t>
            </a:r>
          </a:p>
        </p:txBody>
      </p:sp>
      <p:graphicFrame>
        <p:nvGraphicFramePr>
          <p:cNvPr id="64" name="Content Placeholder 3"/>
          <p:cNvGraphicFramePr>
            <a:graphicFrameLocks/>
          </p:cNvGraphicFramePr>
          <p:nvPr/>
        </p:nvGraphicFramePr>
        <p:xfrm>
          <a:off x="1066800" y="4343400"/>
          <a:ext cx="2844801" cy="1483360"/>
        </p:xfrm>
        <a:graphic>
          <a:graphicData uri="http://schemas.openxmlformats.org/drawingml/2006/table">
            <a:tbl>
              <a:tblPr firstRow="1" bandCol="1">
                <a:tableStyleId>{21E4AEA4-8DFA-4A89-87EB-49C32662AFE0}</a:tableStyleId>
              </a:tblPr>
              <a:tblGrid>
                <a:gridCol w="948267"/>
                <a:gridCol w="948267"/>
                <a:gridCol w="948267"/>
              </a:tblGrid>
              <a:tr h="370840">
                <a:tc>
                  <a:txBody>
                    <a:bodyPr/>
                    <a:lstStyle/>
                    <a:p>
                      <a:pPr algn="ctr"/>
                      <a:r>
                        <a:rPr lang="en-US" dirty="0" smtClean="0"/>
                        <a:t>S</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r>
                        <a:rPr lang="en-US" dirty="0" smtClean="0"/>
                        <a:t>a</a:t>
                      </a:r>
                      <a:endParaRPr lang="en-US" dirty="0"/>
                    </a:p>
                  </a:txBody>
                  <a:tcPr/>
                </a:tc>
                <a:tc>
                  <a:txBody>
                    <a:bodyPr/>
                    <a:lstStyle/>
                    <a:p>
                      <a:pPr algn="r"/>
                      <a:r>
                        <a:rPr lang="en-US" dirty="0" smtClean="0"/>
                        <a:t>2</a:t>
                      </a:r>
                      <a:endParaRPr lang="en-US" dirty="0"/>
                    </a:p>
                  </a:txBody>
                  <a:tcPr/>
                </a:tc>
              </a:tr>
              <a:tr h="370840">
                <a:tc>
                  <a:txBody>
                    <a:bodyPr/>
                    <a:lstStyle/>
                    <a:p>
                      <a:endParaRPr lang="en-US" dirty="0"/>
                    </a:p>
                  </a:txBody>
                  <a:tcPr>
                    <a:solidFill>
                      <a:schemeClr val="bg1"/>
                    </a:solidFill>
                  </a:tcPr>
                </a:tc>
                <a:tc>
                  <a:txBody>
                    <a:bodyPr/>
                    <a:lstStyle/>
                    <a:p>
                      <a:r>
                        <a:rPr lang="en-US" dirty="0" smtClean="0"/>
                        <a:t>a</a:t>
                      </a:r>
                      <a:endParaRPr lang="en-US" dirty="0"/>
                    </a:p>
                  </a:txBody>
                  <a:tcPr/>
                </a:tc>
                <a:tc>
                  <a:txBody>
                    <a:bodyPr/>
                    <a:lstStyle/>
                    <a:p>
                      <a:pPr algn="r"/>
                      <a:r>
                        <a:rPr lang="en-US" dirty="0" smtClean="0"/>
                        <a:t>56</a:t>
                      </a:r>
                      <a:endParaRPr lang="en-US" dirty="0"/>
                    </a:p>
                  </a:txBody>
                  <a:tcPr/>
                </a:tc>
              </a:tr>
              <a:tr h="370840">
                <a:tc>
                  <a:txBody>
                    <a:bodyPr/>
                    <a:lstStyle/>
                    <a:p>
                      <a:endParaRPr lang="en-US" dirty="0"/>
                    </a:p>
                  </a:txBody>
                  <a:tcPr>
                    <a:solidFill>
                      <a:schemeClr val="bg1"/>
                    </a:solidFill>
                  </a:tcPr>
                </a:tc>
                <a:tc>
                  <a:txBody>
                    <a:bodyPr/>
                    <a:lstStyle/>
                    <a:p>
                      <a:r>
                        <a:rPr lang="en-US" dirty="0" smtClean="0"/>
                        <a:t>b</a:t>
                      </a:r>
                      <a:endParaRPr lang="en-US" dirty="0"/>
                    </a:p>
                  </a:txBody>
                  <a:tcPr/>
                </a:tc>
                <a:tc>
                  <a:txBody>
                    <a:bodyPr/>
                    <a:lstStyle/>
                    <a:p>
                      <a:pPr algn="r"/>
                      <a:r>
                        <a:rPr lang="en-US" dirty="0" smtClean="0"/>
                        <a:t>2</a:t>
                      </a:r>
                      <a:endParaRPr lang="en-US" dirty="0"/>
                    </a:p>
                  </a:txBody>
                  <a:tcPr/>
                </a:tc>
              </a:tr>
            </a:tbl>
          </a:graphicData>
        </a:graphic>
      </p:graphicFrame>
      <p:graphicFrame>
        <p:nvGraphicFramePr>
          <p:cNvPr id="65" name="Content Placeholder 3"/>
          <p:cNvGraphicFramePr>
            <a:graphicFrameLocks/>
          </p:cNvGraphicFramePr>
          <p:nvPr/>
        </p:nvGraphicFramePr>
        <p:xfrm>
          <a:off x="5410200" y="4343400"/>
          <a:ext cx="2844801" cy="2595880"/>
        </p:xfrm>
        <a:graphic>
          <a:graphicData uri="http://schemas.openxmlformats.org/drawingml/2006/table">
            <a:tbl>
              <a:tblPr firstRow="1" bandCol="1">
                <a:tableStyleId>{21E4AEA4-8DFA-4A89-87EB-49C32662AFE0}</a:tableStyleId>
              </a:tblPr>
              <a:tblGrid>
                <a:gridCol w="948267"/>
                <a:gridCol w="948267"/>
                <a:gridCol w="948267"/>
              </a:tblGrid>
              <a:tr h="370840">
                <a:tc>
                  <a:txBody>
                    <a:bodyPr/>
                    <a:lstStyle/>
                    <a:p>
                      <a:pPr algn="ctr"/>
                      <a:r>
                        <a:rPr lang="en-US" dirty="0" smtClean="0"/>
                        <a:t>S</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r>
                        <a:rPr lang="en-US" dirty="0" smtClean="0"/>
                        <a:t>a</a:t>
                      </a:r>
                      <a:endParaRPr lang="en-US" dirty="0"/>
                    </a:p>
                  </a:txBody>
                  <a:tcPr/>
                </a:tc>
                <a:tc>
                  <a:txBody>
                    <a:bodyPr/>
                    <a:lstStyle/>
                    <a:p>
                      <a:pPr algn="r"/>
                      <a:r>
                        <a:rPr lang="en-US" dirty="0" smtClean="0"/>
                        <a:t>56</a:t>
                      </a:r>
                      <a:endParaRPr lang="en-US" dirty="0"/>
                    </a:p>
                  </a:txBody>
                  <a:tcPr/>
                </a:tc>
              </a:tr>
              <a:tr h="370840">
                <a:tc>
                  <a:txBody>
                    <a:bodyPr/>
                    <a:lstStyle/>
                    <a:p>
                      <a:endParaRPr lang="en-US" dirty="0"/>
                    </a:p>
                  </a:txBody>
                  <a:tcPr>
                    <a:solidFill>
                      <a:schemeClr val="bg1"/>
                    </a:solidFill>
                  </a:tcPr>
                </a:tc>
                <a:tc>
                  <a:txBody>
                    <a:bodyPr/>
                    <a:lstStyle/>
                    <a:p>
                      <a:r>
                        <a:rPr lang="en-US" dirty="0" smtClean="0"/>
                        <a:t>a</a:t>
                      </a:r>
                      <a:endParaRPr lang="en-US" dirty="0"/>
                    </a:p>
                  </a:txBody>
                  <a:tcPr/>
                </a:tc>
                <a:tc>
                  <a:txBody>
                    <a:bodyPr/>
                    <a:lstStyle/>
                    <a:p>
                      <a:pPr algn="r"/>
                      <a:r>
                        <a:rPr lang="en-US" dirty="0" smtClean="0"/>
                        <a:t>2</a:t>
                      </a:r>
                      <a:endParaRPr lang="en-US" dirty="0"/>
                    </a:p>
                  </a:txBody>
                  <a:tcPr/>
                </a:tc>
              </a:tr>
              <a:tr h="370840">
                <a:tc>
                  <a:txBody>
                    <a:bodyPr/>
                    <a:lstStyle/>
                    <a:p>
                      <a:endParaRPr lang="en-US" dirty="0"/>
                    </a:p>
                  </a:txBody>
                  <a:tcPr>
                    <a:solidFill>
                      <a:schemeClr val="bg1"/>
                    </a:solidFill>
                  </a:tcPr>
                </a:tc>
                <a:tc>
                  <a:txBody>
                    <a:bodyPr/>
                    <a:lstStyle/>
                    <a:p>
                      <a:r>
                        <a:rPr lang="en-US" dirty="0" smtClean="0"/>
                        <a:t>b</a:t>
                      </a:r>
                      <a:endParaRPr lang="en-US" dirty="0"/>
                    </a:p>
                  </a:txBody>
                  <a:tcPr/>
                </a:tc>
                <a:tc>
                  <a:txBody>
                    <a:bodyPr/>
                    <a:lstStyle/>
                    <a:p>
                      <a:pPr algn="r"/>
                      <a:r>
                        <a:rPr lang="en-US" dirty="0" smtClean="0"/>
                        <a:t>2</a:t>
                      </a:r>
                      <a:endParaRPr lang="en-US" dirty="0"/>
                    </a:p>
                  </a:txBody>
                  <a:tcPr/>
                </a:tc>
              </a:tr>
              <a:tr h="370840">
                <a:tc>
                  <a:txBody>
                    <a:bodyPr/>
                    <a:lstStyle/>
                    <a:p>
                      <a:endParaRPr lang="en-US" dirty="0"/>
                    </a:p>
                  </a:txBody>
                  <a:tcPr>
                    <a:solidFill>
                      <a:schemeClr val="bg1"/>
                    </a:solidFill>
                  </a:tcPr>
                </a:tc>
                <a:tc>
                  <a:txBody>
                    <a:bodyPr/>
                    <a:lstStyle/>
                    <a:p>
                      <a:r>
                        <a:rPr lang="en-US" dirty="0" smtClean="0"/>
                        <a:t>a</a:t>
                      </a:r>
                      <a:endParaRPr lang="en-US" dirty="0"/>
                    </a:p>
                  </a:txBody>
                  <a:tcPr/>
                </a:tc>
                <a:tc>
                  <a:txBody>
                    <a:bodyPr/>
                    <a:lstStyle/>
                    <a:p>
                      <a:pPr algn="r"/>
                      <a:r>
                        <a:rPr lang="en-US" dirty="0" smtClean="0"/>
                        <a:t>56</a:t>
                      </a:r>
                      <a:endParaRPr lang="en-US" dirty="0"/>
                    </a:p>
                  </a:txBody>
                  <a:tcPr/>
                </a:tc>
              </a:tr>
              <a:tr h="370840">
                <a:tc>
                  <a:txBody>
                    <a:bodyPr/>
                    <a:lstStyle/>
                    <a:p>
                      <a:endParaRPr lang="en-US" dirty="0"/>
                    </a:p>
                  </a:txBody>
                  <a:tcPr>
                    <a:solidFill>
                      <a:schemeClr val="bg1"/>
                    </a:solidFill>
                  </a:tcPr>
                </a:tc>
                <a:tc>
                  <a:txBody>
                    <a:bodyPr/>
                    <a:lstStyle/>
                    <a:p>
                      <a:r>
                        <a:rPr lang="en-US" dirty="0" smtClean="0"/>
                        <a:t>a</a:t>
                      </a:r>
                      <a:endParaRPr lang="en-US" dirty="0"/>
                    </a:p>
                  </a:txBody>
                  <a:tcPr/>
                </a:tc>
                <a:tc>
                  <a:txBody>
                    <a:bodyPr/>
                    <a:lstStyle/>
                    <a:p>
                      <a:pPr algn="r"/>
                      <a:r>
                        <a:rPr lang="en-US" dirty="0" smtClean="0"/>
                        <a:t>2</a:t>
                      </a:r>
                      <a:endParaRPr lang="en-US" dirty="0"/>
                    </a:p>
                  </a:txBody>
                  <a:tcPr/>
                </a:tc>
              </a:tr>
              <a:tr h="370840">
                <a:tc>
                  <a:txBody>
                    <a:bodyPr/>
                    <a:lstStyle/>
                    <a:p>
                      <a:endParaRPr lang="en-US" dirty="0"/>
                    </a:p>
                  </a:txBody>
                  <a:tcPr>
                    <a:solidFill>
                      <a:schemeClr val="bg1"/>
                    </a:solidFill>
                  </a:tcPr>
                </a:tc>
                <a:tc>
                  <a:txBody>
                    <a:bodyPr/>
                    <a:lstStyle/>
                    <a:p>
                      <a:r>
                        <a:rPr lang="en-US" dirty="0" smtClean="0"/>
                        <a:t>a</a:t>
                      </a:r>
                      <a:endParaRPr lang="en-US" dirty="0"/>
                    </a:p>
                  </a:txBody>
                  <a:tcPr/>
                </a:tc>
                <a:tc>
                  <a:txBody>
                    <a:bodyPr/>
                    <a:lstStyle/>
                    <a:p>
                      <a:pPr algn="r"/>
                      <a:r>
                        <a:rPr lang="en-US" dirty="0" smtClean="0"/>
                        <a:t>56</a:t>
                      </a:r>
                      <a:endParaRPr lang="en-US" dirty="0"/>
                    </a:p>
                  </a:txBody>
                  <a:tcPr/>
                </a:tc>
              </a:tr>
            </a:tbl>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smtClean="0"/>
              <a:t>Car</a:t>
            </a:r>
          </a:p>
        </p:txBody>
      </p:sp>
      <p:sp>
        <p:nvSpPr>
          <p:cNvPr id="101379" name="Rectangle 3"/>
          <p:cNvSpPr>
            <a:spLocks noGrp="1" noChangeArrowheads="1"/>
          </p:cNvSpPr>
          <p:nvPr>
            <p:ph type="body" idx="1"/>
          </p:nvPr>
        </p:nvSpPr>
        <p:spPr/>
        <p:txBody>
          <a:bodyPr/>
          <a:lstStyle/>
          <a:p>
            <a:r>
              <a:rPr lang="en-US" dirty="0" smtClean="0"/>
              <a:t>Define Table Car (</a:t>
            </a:r>
            <a:br>
              <a:rPr lang="en-US" dirty="0" smtClean="0"/>
            </a:br>
            <a:r>
              <a:rPr lang="en-US" dirty="0" smtClean="0"/>
              <a:t>VIN NOT NULL,</a:t>
            </a:r>
            <a:br>
              <a:rPr lang="en-US" dirty="0" smtClean="0"/>
            </a:br>
            <a:r>
              <a:rPr lang="en-US" dirty="0" smtClean="0"/>
              <a:t>Color,</a:t>
            </a:r>
            <a:br>
              <a:rPr lang="en-US" dirty="0" smtClean="0"/>
            </a:br>
            <a:r>
              <a:rPr lang="en-US" dirty="0" smtClean="0"/>
              <a:t>Model NOT NULL,</a:t>
            </a:r>
            <a:br>
              <a:rPr lang="en-US" dirty="0" smtClean="0"/>
            </a:br>
            <a:r>
              <a:rPr lang="en-US" dirty="0" smtClean="0"/>
              <a:t>Year NOT NULL,</a:t>
            </a:r>
            <a:br>
              <a:rPr lang="en-US" dirty="0" smtClean="0"/>
            </a:br>
            <a:r>
              <a:rPr lang="en-US" dirty="0" smtClean="0"/>
              <a:t>Weight NOT NULL,</a:t>
            </a:r>
            <a:br>
              <a:rPr lang="en-US" dirty="0" smtClean="0"/>
            </a:br>
            <a:r>
              <a:rPr lang="en-US" dirty="0" smtClean="0"/>
              <a:t>ID#,</a:t>
            </a:r>
            <a:br>
              <a:rPr lang="en-US" dirty="0" smtClean="0"/>
            </a:br>
            <a:r>
              <a:rPr lang="en-US" dirty="0" smtClean="0"/>
              <a:t>Primary Key (VIN),</a:t>
            </a:r>
            <a:br>
              <a:rPr lang="en-US" dirty="0" smtClean="0"/>
            </a:br>
            <a:r>
              <a:rPr lang="en-US" dirty="0" smtClean="0"/>
              <a:t>Foreign Key (Model,Year) References Automobile </a:t>
            </a:r>
            <a:br>
              <a:rPr lang="en-US" dirty="0" smtClean="0"/>
            </a:br>
            <a:r>
              <a:rPr lang="en-US" dirty="0" smtClean="0"/>
              <a:t>Foreign Key (ID#) References Person );</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p:txBody>
          <a:bodyPr/>
          <a:lstStyle/>
          <a:p>
            <a:r>
              <a:rPr lang="en-US" smtClean="0"/>
              <a:t>Has</a:t>
            </a:r>
          </a:p>
        </p:txBody>
      </p:sp>
      <p:sp>
        <p:nvSpPr>
          <p:cNvPr id="23556" name="Content Placeholder 2"/>
          <p:cNvSpPr>
            <a:spLocks noGrp="1"/>
          </p:cNvSpPr>
          <p:nvPr>
            <p:ph idx="1"/>
          </p:nvPr>
        </p:nvSpPr>
        <p:spPr/>
        <p:txBody>
          <a:bodyPr/>
          <a:lstStyle/>
          <a:p>
            <a:endParaRPr lang="en-US" smtClean="0"/>
          </a:p>
        </p:txBody>
      </p:sp>
      <p:graphicFrame>
        <p:nvGraphicFramePr>
          <p:cNvPr id="23554" name="Object 2"/>
          <p:cNvGraphicFramePr>
            <a:graphicFrameLocks noChangeAspect="1"/>
          </p:cNvGraphicFramePr>
          <p:nvPr/>
        </p:nvGraphicFramePr>
        <p:xfrm>
          <a:off x="1281113" y="1743075"/>
          <a:ext cx="7496175" cy="4284663"/>
        </p:xfrm>
        <a:graphic>
          <a:graphicData uri="http://schemas.openxmlformats.org/presentationml/2006/ole">
            <mc:AlternateContent xmlns:mc="http://schemas.openxmlformats.org/markup-compatibility/2006">
              <mc:Choice xmlns:v="urn:schemas-microsoft-com:vml" Requires="v">
                <p:oleObj spid="_x0000_s23632" name="Visio" r:id="rId4" imgW="7496937" imgH="4284536" progId="Visio.Drawing.11">
                  <p:embed/>
                </p:oleObj>
              </mc:Choice>
              <mc:Fallback>
                <p:oleObj name="Visio" r:id="rId4" imgW="7496937" imgH="4284536"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1113" y="1743075"/>
                        <a:ext cx="7496175" cy="428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smtClean="0"/>
              <a:t>ISA</a:t>
            </a:r>
          </a:p>
        </p:txBody>
      </p:sp>
      <p:sp>
        <p:nvSpPr>
          <p:cNvPr id="102403" name="Rectangle 3"/>
          <p:cNvSpPr>
            <a:spLocks noGrp="1" noChangeArrowheads="1"/>
          </p:cNvSpPr>
          <p:nvPr>
            <p:ph type="body" idx="1"/>
          </p:nvPr>
        </p:nvSpPr>
        <p:spPr/>
        <p:txBody>
          <a:bodyPr/>
          <a:lstStyle/>
          <a:p>
            <a:r>
              <a:rPr lang="en-US" smtClean="0"/>
              <a:t>We do not define a table for ISA</a:t>
            </a:r>
          </a:p>
          <a:p>
            <a:r>
              <a:rPr lang="en-US" smtClean="0"/>
              <a:t>This/these relationship/s is/are “embedded” in Student and Professor</a:t>
            </a:r>
          </a:p>
          <a:p>
            <a:endParaRPr lang="en-US"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smtClean="0"/>
              <a:t>Student</a:t>
            </a:r>
          </a:p>
        </p:txBody>
      </p:sp>
      <p:sp>
        <p:nvSpPr>
          <p:cNvPr id="103427" name="Rectangle 3"/>
          <p:cNvSpPr>
            <a:spLocks noGrp="1" noChangeArrowheads="1"/>
          </p:cNvSpPr>
          <p:nvPr>
            <p:ph type="body" idx="1"/>
          </p:nvPr>
        </p:nvSpPr>
        <p:spPr/>
        <p:txBody>
          <a:bodyPr/>
          <a:lstStyle/>
          <a:p>
            <a:r>
              <a:rPr lang="en-US" smtClean="0"/>
              <a:t>Define Table Student (</a:t>
            </a:r>
            <a:br>
              <a:rPr lang="en-US" smtClean="0"/>
            </a:br>
            <a:r>
              <a:rPr lang="en-US" smtClean="0"/>
              <a:t>ID# NOT NULL,</a:t>
            </a:r>
            <a:br>
              <a:rPr lang="en-US" smtClean="0"/>
            </a:br>
            <a:r>
              <a:rPr lang="en-US" smtClean="0"/>
              <a:t>Primary Key (ID#),</a:t>
            </a:r>
            <a:br>
              <a:rPr lang="en-US" smtClean="0"/>
            </a:br>
            <a:r>
              <a:rPr lang="en-US" smtClean="0"/>
              <a:t>Foreign Key (ID#) References Person,</a:t>
            </a:r>
            <a:br>
              <a:rPr lang="en-US" smtClean="0"/>
            </a:br>
            <a:r>
              <a:rPr lang="en-US" smtClean="0"/>
              <a:t> GPA (computed by procedure …)  );</a:t>
            </a:r>
          </a:p>
          <a:p>
            <a:endParaRPr lang="en-US" smtClean="0"/>
          </a:p>
          <a:p>
            <a:endParaRPr lang="en-US" smtClean="0"/>
          </a:p>
          <a:p>
            <a:endParaRPr lang="en-US" smtClean="0"/>
          </a:p>
          <a:p>
            <a:endParaRPr lang="en-US" smtClean="0"/>
          </a:p>
          <a:p>
            <a:r>
              <a:rPr lang="en-US" smtClean="0"/>
              <a:t>Note, how ISA,  the class/subclass (set/subset) relations, is modeled by Visio</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smtClean="0"/>
              <a:t>Student And ISA</a:t>
            </a:r>
          </a:p>
        </p:txBody>
      </p:sp>
      <p:sp>
        <p:nvSpPr>
          <p:cNvPr id="24580" name="Content Placeholder 2"/>
          <p:cNvSpPr>
            <a:spLocks noGrp="1"/>
          </p:cNvSpPr>
          <p:nvPr>
            <p:ph idx="1"/>
          </p:nvPr>
        </p:nvSpPr>
        <p:spPr/>
        <p:txBody>
          <a:bodyPr/>
          <a:lstStyle/>
          <a:p>
            <a:endParaRPr lang="en-US" smtClean="0"/>
          </a:p>
        </p:txBody>
      </p:sp>
      <p:graphicFrame>
        <p:nvGraphicFramePr>
          <p:cNvPr id="24578" name="Object 2"/>
          <p:cNvGraphicFramePr>
            <a:graphicFrameLocks noChangeAspect="1"/>
          </p:cNvGraphicFramePr>
          <p:nvPr/>
        </p:nvGraphicFramePr>
        <p:xfrm>
          <a:off x="1295400" y="1295400"/>
          <a:ext cx="7496175" cy="4284663"/>
        </p:xfrm>
        <a:graphic>
          <a:graphicData uri="http://schemas.openxmlformats.org/presentationml/2006/ole">
            <mc:AlternateContent xmlns:mc="http://schemas.openxmlformats.org/markup-compatibility/2006">
              <mc:Choice xmlns:v="urn:schemas-microsoft-com:vml" Requires="v">
                <p:oleObj spid="_x0000_s24656" name="Visio" r:id="rId4" imgW="7496937" imgH="4284536" progId="Visio.Drawing.11">
                  <p:embed/>
                </p:oleObj>
              </mc:Choice>
              <mc:Fallback>
                <p:oleObj name="Visio" r:id="rId4" imgW="7496937" imgH="4284536"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295400"/>
                        <a:ext cx="7496175" cy="428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smtClean="0"/>
              <a:t>Professor</a:t>
            </a:r>
          </a:p>
        </p:txBody>
      </p:sp>
      <p:sp>
        <p:nvSpPr>
          <p:cNvPr id="104451" name="Rectangle 3"/>
          <p:cNvSpPr>
            <a:spLocks noGrp="1" noChangeArrowheads="1"/>
          </p:cNvSpPr>
          <p:nvPr>
            <p:ph type="body" idx="1"/>
          </p:nvPr>
        </p:nvSpPr>
        <p:spPr/>
        <p:txBody>
          <a:bodyPr/>
          <a:lstStyle/>
          <a:p>
            <a:r>
              <a:rPr lang="en-US" smtClean="0"/>
              <a:t>Define Table Professor (</a:t>
            </a:r>
            <a:br>
              <a:rPr lang="en-US" smtClean="0"/>
            </a:br>
            <a:r>
              <a:rPr lang="en-US" smtClean="0"/>
              <a:t>ID# NOT NULL,</a:t>
            </a:r>
            <a:br>
              <a:rPr lang="en-US" smtClean="0"/>
            </a:br>
            <a:r>
              <a:rPr lang="en-US" smtClean="0"/>
              <a:t>Salary NOT NULL,</a:t>
            </a:r>
            <a:br>
              <a:rPr lang="en-US" smtClean="0"/>
            </a:br>
            <a:r>
              <a:rPr lang="en-US" smtClean="0"/>
              <a:t>Primary Key (ID#),</a:t>
            </a:r>
            <a:br>
              <a:rPr lang="en-US" smtClean="0"/>
            </a:br>
            <a:r>
              <a:rPr lang="en-US" smtClean="0"/>
              <a:t>Foreign Key (ID#) References Person );</a:t>
            </a:r>
          </a:p>
          <a:p>
            <a:endParaRPr lang="en-US" smtClean="0"/>
          </a:p>
          <a:p>
            <a:endParaRPr lang="en-US" smtClean="0"/>
          </a:p>
          <a:p>
            <a:endParaRPr lang="en-US" smtClean="0"/>
          </a:p>
          <a:p>
            <a:endParaRPr lang="en-US" smtClean="0"/>
          </a:p>
          <a:p>
            <a:endParaRPr lang="en-US" smtClean="0"/>
          </a:p>
          <a:p>
            <a:endParaRPr lang="en-US"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1"/>
          <p:cNvSpPr>
            <a:spLocks noGrp="1"/>
          </p:cNvSpPr>
          <p:nvPr>
            <p:ph type="title"/>
          </p:nvPr>
        </p:nvSpPr>
        <p:spPr/>
        <p:txBody>
          <a:bodyPr/>
          <a:lstStyle/>
          <a:p>
            <a:r>
              <a:rPr lang="en-US" smtClean="0"/>
              <a:t>Professor And ISA</a:t>
            </a:r>
          </a:p>
        </p:txBody>
      </p:sp>
      <p:sp>
        <p:nvSpPr>
          <p:cNvPr id="25604" name="Content Placeholder 2"/>
          <p:cNvSpPr>
            <a:spLocks noGrp="1"/>
          </p:cNvSpPr>
          <p:nvPr>
            <p:ph idx="1"/>
          </p:nvPr>
        </p:nvSpPr>
        <p:spPr/>
        <p:txBody>
          <a:bodyPr/>
          <a:lstStyle/>
          <a:p>
            <a:endParaRPr lang="en-US" smtClean="0"/>
          </a:p>
        </p:txBody>
      </p:sp>
      <p:graphicFrame>
        <p:nvGraphicFramePr>
          <p:cNvPr id="25602" name="Object 5"/>
          <p:cNvGraphicFramePr>
            <a:graphicFrameLocks noChangeAspect="1"/>
          </p:cNvGraphicFramePr>
          <p:nvPr/>
        </p:nvGraphicFramePr>
        <p:xfrm>
          <a:off x="1219200" y="1219200"/>
          <a:ext cx="7496175" cy="4284663"/>
        </p:xfrm>
        <a:graphic>
          <a:graphicData uri="http://schemas.openxmlformats.org/presentationml/2006/ole">
            <mc:AlternateContent xmlns:mc="http://schemas.openxmlformats.org/markup-compatibility/2006">
              <mc:Choice xmlns:v="urn:schemas-microsoft-com:vml" Requires="v">
                <p:oleObj spid="_x0000_s25680" name="Visio" r:id="rId4" imgW="7496937" imgH="4284536" progId="Visio.Drawing.11">
                  <p:embed/>
                </p:oleObj>
              </mc:Choice>
              <mc:Fallback>
                <p:oleObj name="Visio" r:id="rId4" imgW="7496937" imgH="4284536"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219200"/>
                        <a:ext cx="7496175" cy="428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smtClean="0"/>
              <a:t>Course</a:t>
            </a:r>
          </a:p>
        </p:txBody>
      </p:sp>
      <p:sp>
        <p:nvSpPr>
          <p:cNvPr id="105475" name="Rectangle 3"/>
          <p:cNvSpPr>
            <a:spLocks noGrp="1" noChangeArrowheads="1"/>
          </p:cNvSpPr>
          <p:nvPr>
            <p:ph type="body" idx="1"/>
          </p:nvPr>
        </p:nvSpPr>
        <p:spPr/>
        <p:txBody>
          <a:bodyPr/>
          <a:lstStyle/>
          <a:p>
            <a:r>
              <a:rPr lang="en-US" smtClean="0"/>
              <a:t>Define Table Course (</a:t>
            </a:r>
            <a:br>
              <a:rPr lang="en-US" smtClean="0"/>
            </a:br>
            <a:r>
              <a:rPr lang="en-US" smtClean="0"/>
              <a:t>C# NOT NULL,</a:t>
            </a:r>
            <a:br>
              <a:rPr lang="en-US" smtClean="0"/>
            </a:br>
            <a:r>
              <a:rPr lang="en-US" smtClean="0"/>
              <a:t>Title NOT NULL,</a:t>
            </a:r>
            <a:br>
              <a:rPr lang="en-US" smtClean="0"/>
            </a:br>
            <a:r>
              <a:rPr lang="en-US" smtClean="0"/>
              <a:t>Description,</a:t>
            </a:r>
            <a:br>
              <a:rPr lang="en-US" smtClean="0"/>
            </a:br>
            <a:r>
              <a:rPr lang="en-US" smtClean="0"/>
              <a:t>Primary Key (C#) );</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r>
              <a:rPr lang="en-US" smtClean="0"/>
              <a:t>Course</a:t>
            </a:r>
          </a:p>
        </p:txBody>
      </p:sp>
      <p:sp>
        <p:nvSpPr>
          <p:cNvPr id="26628" name="Content Placeholder 2"/>
          <p:cNvSpPr>
            <a:spLocks noGrp="1"/>
          </p:cNvSpPr>
          <p:nvPr>
            <p:ph idx="1"/>
          </p:nvPr>
        </p:nvSpPr>
        <p:spPr/>
        <p:txBody>
          <a:bodyPr/>
          <a:lstStyle/>
          <a:p>
            <a:endParaRPr lang="en-US" smtClean="0"/>
          </a:p>
        </p:txBody>
      </p:sp>
      <p:graphicFrame>
        <p:nvGraphicFramePr>
          <p:cNvPr id="26626" name="Object 5"/>
          <p:cNvGraphicFramePr>
            <a:graphicFrameLocks noChangeAspect="1"/>
          </p:cNvGraphicFramePr>
          <p:nvPr/>
        </p:nvGraphicFramePr>
        <p:xfrm>
          <a:off x="1219200" y="1295400"/>
          <a:ext cx="7680325" cy="5672138"/>
        </p:xfrm>
        <a:graphic>
          <a:graphicData uri="http://schemas.openxmlformats.org/presentationml/2006/ole">
            <mc:AlternateContent xmlns:mc="http://schemas.openxmlformats.org/markup-compatibility/2006">
              <mc:Choice xmlns:v="urn:schemas-microsoft-com:vml" Requires="v">
                <p:oleObj spid="_x0000_s26704" name="Visio" r:id="rId4" imgW="7679960" imgH="5671376" progId="Visio.Drawing.11">
                  <p:embed/>
                </p:oleObj>
              </mc:Choice>
              <mc:Fallback>
                <p:oleObj name="Visio" r:id="rId4" imgW="7679960" imgH="5671376"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295400"/>
                        <a:ext cx="7680325" cy="567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smtClean="0"/>
              <a:t>Prerequsite</a:t>
            </a:r>
          </a:p>
        </p:txBody>
      </p:sp>
      <p:sp>
        <p:nvSpPr>
          <p:cNvPr id="106499" name="Rectangle 3"/>
          <p:cNvSpPr>
            <a:spLocks noGrp="1" noChangeArrowheads="1"/>
          </p:cNvSpPr>
          <p:nvPr>
            <p:ph type="body" idx="1"/>
          </p:nvPr>
        </p:nvSpPr>
        <p:spPr/>
        <p:txBody>
          <a:bodyPr/>
          <a:lstStyle/>
          <a:p>
            <a:r>
              <a:rPr lang="en-US" smtClean="0"/>
              <a:t>Define Table Prereq (</a:t>
            </a:r>
            <a:br>
              <a:rPr lang="en-US" smtClean="0"/>
            </a:br>
            <a:r>
              <a:rPr lang="en-US" smtClean="0"/>
              <a:t>First NOT NULL,</a:t>
            </a:r>
            <a:br>
              <a:rPr lang="en-US" smtClean="0"/>
            </a:br>
            <a:r>
              <a:rPr lang="en-US" smtClean="0"/>
              <a:t>Second NOT NULL,</a:t>
            </a:r>
            <a:br>
              <a:rPr lang="en-US" smtClean="0"/>
            </a:br>
            <a:r>
              <a:rPr lang="en-US" smtClean="0"/>
              <a:t>Primary Key (First,Second),</a:t>
            </a:r>
            <a:br>
              <a:rPr lang="en-US" smtClean="0"/>
            </a:br>
            <a:r>
              <a:rPr lang="en-US" smtClean="0"/>
              <a:t>Foreign Key (First) References Course,</a:t>
            </a:r>
            <a:br>
              <a:rPr lang="en-US" smtClean="0"/>
            </a:br>
            <a:r>
              <a:rPr lang="en-US" smtClean="0"/>
              <a:t>Foreign Key (Second) References Course );</a:t>
            </a:r>
          </a:p>
          <a:p>
            <a:pPr>
              <a:buFont typeface="Monotype Sorts" pitchFamily="2" charset="2"/>
              <a:buNone/>
            </a:pPr>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9605a">
  <a:themeElements>
    <a:clrScheme name="">
      <a:dk1>
        <a:srgbClr val="114FFB"/>
      </a:dk1>
      <a:lt1>
        <a:srgbClr val="FFFFFF"/>
      </a:lt1>
      <a:dk2>
        <a:srgbClr val="000000"/>
      </a:dk2>
      <a:lt2>
        <a:srgbClr val="CECECE"/>
      </a:lt2>
      <a:accent1>
        <a:srgbClr val="DC0081"/>
      </a:accent1>
      <a:accent2>
        <a:srgbClr val="618FFD"/>
      </a:accent2>
      <a:accent3>
        <a:srgbClr val="FFFFFF"/>
      </a:accent3>
      <a:accent4>
        <a:srgbClr val="0D42D6"/>
      </a:accent4>
      <a:accent5>
        <a:srgbClr val="EBAAC1"/>
      </a:accent5>
      <a:accent6>
        <a:srgbClr val="5781E5"/>
      </a:accent6>
      <a:hlink>
        <a:srgbClr val="9E0000"/>
      </a:hlink>
      <a:folHlink>
        <a:srgbClr val="00279F"/>
      </a:folHlink>
    </a:clrScheme>
    <a:fontScheme name="Pa9605a.pp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a9605a.pp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9605a.p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9605a.pp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9605a.pp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9605a.pp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9605a.pp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9605a.pp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c:\kedem\powerpnt\pa9605a.ppt</Template>
  <TotalTime>0</TotalTime>
  <Pages>11</Pages>
  <Words>6337</Words>
  <Application>Microsoft Office PowerPoint</Application>
  <PresentationFormat>Custom</PresentationFormat>
  <Paragraphs>1804</Paragraphs>
  <Slides>138</Slides>
  <Notes>138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138</vt:i4>
      </vt:variant>
    </vt:vector>
  </HeadingPairs>
  <TitlesOfParts>
    <vt:vector size="141" baseType="lpstr">
      <vt:lpstr>Pa9605a</vt:lpstr>
      <vt:lpstr>Visio</vt:lpstr>
      <vt:lpstr>Microsoft Visio Drawing</vt:lpstr>
      <vt:lpstr>Unit 3 The Relational Model  And From ER Diagram To Relational Database</vt:lpstr>
      <vt:lpstr>Sets, Relations, and Tables</vt:lpstr>
      <vt:lpstr>Sets</vt:lpstr>
      <vt:lpstr>Sets</vt:lpstr>
      <vt:lpstr>Relation</vt:lpstr>
      <vt:lpstr>Relational Schema</vt:lpstr>
      <vt:lpstr>Relational Schema</vt:lpstr>
      <vt:lpstr>Relational Schema</vt:lpstr>
      <vt:lpstr>Relations</vt:lpstr>
      <vt:lpstr>Relations</vt:lpstr>
      <vt:lpstr>Relations</vt:lpstr>
      <vt:lpstr>Relations</vt:lpstr>
      <vt:lpstr>Keys (and Superkeys)</vt:lpstr>
      <vt:lpstr>Keys (and Superkeys)</vt:lpstr>
      <vt:lpstr>Keys (and Superkeys)</vt:lpstr>
      <vt:lpstr>Keys (and Superkeys)</vt:lpstr>
      <vt:lpstr>Keys (and Superkeys)</vt:lpstr>
      <vt:lpstr>Relational Databases</vt:lpstr>
      <vt:lpstr>From ER Diagrams To Relational Database</vt:lpstr>
      <vt:lpstr>Small ER Diagram</vt:lpstr>
      <vt:lpstr>More About The Example</vt:lpstr>
      <vt:lpstr>Small Example</vt:lpstr>
      <vt:lpstr>Country</vt:lpstr>
      <vt:lpstr>Animal</vt:lpstr>
      <vt:lpstr>Employee</vt:lpstr>
      <vt:lpstr>Employee</vt:lpstr>
      <vt:lpstr>Employee And Child</vt:lpstr>
      <vt:lpstr>Employee And Child With Better Column Names</vt:lpstr>
      <vt:lpstr>Employee And Child</vt:lpstr>
      <vt:lpstr>Foreign Key</vt:lpstr>
      <vt:lpstr>Foreign Key  ≡  A Binary Many-To-One Relationship Between Tables (Partial Function)</vt:lpstr>
      <vt:lpstr>Foreign Key  ≡  A Binary Many-To-One Relationship Between Tables</vt:lpstr>
      <vt:lpstr>Born</vt:lpstr>
      <vt:lpstr>Born</vt:lpstr>
      <vt:lpstr>Implementation For Born</vt:lpstr>
      <vt:lpstr>Implementation For Born</vt:lpstr>
      <vt:lpstr>Foreign Key Constraint Implementing Born</vt:lpstr>
      <vt:lpstr>Foreign Key Constraint Implementing Born</vt:lpstr>
      <vt:lpstr>Likes</vt:lpstr>
      <vt:lpstr>Likes</vt:lpstr>
      <vt:lpstr>Likes (impossible implementation)</vt:lpstr>
      <vt:lpstr>Likes (impossible implementation)</vt:lpstr>
      <vt:lpstr>Likes</vt:lpstr>
      <vt:lpstr>Likes</vt:lpstr>
      <vt:lpstr>Using Visio</vt:lpstr>
      <vt:lpstr>Specifying A Relational Implementation</vt:lpstr>
      <vt:lpstr>Specifying A Relational Implementation Using Visio 2010</vt:lpstr>
      <vt:lpstr>Relational Implementation For The Example</vt:lpstr>
      <vt:lpstr>Cardinality Constraints</vt:lpstr>
      <vt:lpstr>Specifying These Constraints (Revisited From Unit 2)</vt:lpstr>
      <vt:lpstr>Arrow Notation Cannot Distinguish Some Cases</vt:lpstr>
      <vt:lpstr>Crow’s Feet: Improved Arrow Notation</vt:lpstr>
      <vt:lpstr>Crow’s Feet</vt:lpstr>
      <vt:lpstr>Relational Implementation For The Example</vt:lpstr>
      <vt:lpstr>End Of Lines In Crow’s Feet Notation</vt:lpstr>
      <vt:lpstr>Intuition For The Notation: One-Level Tree</vt:lpstr>
      <vt:lpstr>Pattern Of Lines</vt:lpstr>
      <vt:lpstr>Pattern Of Lines</vt:lpstr>
      <vt:lpstr>Example</vt:lpstr>
      <vt:lpstr>Alternative Implementation For Born</vt:lpstr>
      <vt:lpstr>Alternative Implementation For The Example</vt:lpstr>
      <vt:lpstr>Alternative Implementation For The Example</vt:lpstr>
      <vt:lpstr>Which Implementation To Use For Born?</vt:lpstr>
      <vt:lpstr>To Remember!</vt:lpstr>
      <vt:lpstr>Many-To-One Mapping From Child To Employee</vt:lpstr>
      <vt:lpstr>Very Bad Visio Diagram</vt:lpstr>
      <vt:lpstr>Terrible Visio Diagram</vt:lpstr>
      <vt:lpstr>From ER Diagram To Relational Database</vt:lpstr>
      <vt:lpstr>Our ER Diagram</vt:lpstr>
      <vt:lpstr>Hierarchy For Our ER Diagram</vt:lpstr>
      <vt:lpstr>We Will Produce</vt:lpstr>
      <vt:lpstr>Horse</vt:lpstr>
      <vt:lpstr>Horse</vt:lpstr>
      <vt:lpstr>Person</vt:lpstr>
      <vt:lpstr>Person</vt:lpstr>
      <vt:lpstr>Person</vt:lpstr>
      <vt:lpstr>Child</vt:lpstr>
      <vt:lpstr>Person And Child</vt:lpstr>
      <vt:lpstr>Person And Child</vt:lpstr>
      <vt:lpstr>Automobile</vt:lpstr>
      <vt:lpstr>Automobile</vt:lpstr>
      <vt:lpstr>Likes</vt:lpstr>
      <vt:lpstr>Likes</vt:lpstr>
      <vt:lpstr>Car</vt:lpstr>
      <vt:lpstr>Car</vt:lpstr>
      <vt:lpstr>Type</vt:lpstr>
      <vt:lpstr>Car</vt:lpstr>
      <vt:lpstr>Type</vt:lpstr>
      <vt:lpstr>Has</vt:lpstr>
      <vt:lpstr>Car</vt:lpstr>
      <vt:lpstr>Has</vt:lpstr>
      <vt:lpstr>ISA</vt:lpstr>
      <vt:lpstr>Student</vt:lpstr>
      <vt:lpstr>Student And ISA</vt:lpstr>
      <vt:lpstr>Professor</vt:lpstr>
      <vt:lpstr>Professor And ISA</vt:lpstr>
      <vt:lpstr>Course</vt:lpstr>
      <vt:lpstr>Course</vt:lpstr>
      <vt:lpstr>Prerequsite</vt:lpstr>
      <vt:lpstr>Prereq</vt:lpstr>
      <vt:lpstr>Prereq</vt:lpstr>
      <vt:lpstr>Book</vt:lpstr>
      <vt:lpstr>Book</vt:lpstr>
      <vt:lpstr>Required</vt:lpstr>
      <vt:lpstr>Required</vt:lpstr>
      <vt:lpstr>Required</vt:lpstr>
      <vt:lpstr>Section</vt:lpstr>
      <vt:lpstr>Section</vt:lpstr>
      <vt:lpstr>Offered</vt:lpstr>
      <vt:lpstr>Section + Offered</vt:lpstr>
      <vt:lpstr>Took</vt:lpstr>
      <vt:lpstr>Took</vt:lpstr>
      <vt:lpstr>Took</vt:lpstr>
      <vt:lpstr>Taught</vt:lpstr>
      <vt:lpstr>Taught</vt:lpstr>
      <vt:lpstr>Monitors</vt:lpstr>
      <vt:lpstr>Taught</vt:lpstr>
      <vt:lpstr>Monitors</vt:lpstr>
      <vt:lpstr>We Are Done</vt:lpstr>
      <vt:lpstr>Arrow Notation</vt:lpstr>
      <vt:lpstr>Arrows And Cardinality Notation</vt:lpstr>
      <vt:lpstr>Additional Points</vt:lpstr>
      <vt:lpstr>Recursive Relationships: Example</vt:lpstr>
      <vt:lpstr>Recursive Relationships: Example</vt:lpstr>
      <vt:lpstr>Referential Integrity: Example</vt:lpstr>
      <vt:lpstr>Referential Integrity: Example</vt:lpstr>
      <vt:lpstr>Referential Integrity: Example</vt:lpstr>
      <vt:lpstr>Referential Integrity: Another Example</vt:lpstr>
      <vt:lpstr>Temporal Databases</vt:lpstr>
      <vt:lpstr>Summary: Strong Entity</vt:lpstr>
      <vt:lpstr>Summary: Strong Entity</vt:lpstr>
      <vt:lpstr>Summary: ISA And A Subclass</vt:lpstr>
      <vt:lpstr>Summary: Weak Entity And Defining Relationship</vt:lpstr>
      <vt:lpstr>Summary: A Relationship That Is Not Binary Many-To-One</vt:lpstr>
      <vt:lpstr>Summary: A Relationship That Is  Binary Many-To-One</vt:lpstr>
      <vt:lpstr>Summary: Treating A Relationship As An Entity</vt:lpstr>
      <vt:lpstr>Key Ideas</vt:lpstr>
      <vt:lpstr>Key Ideas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Kedem's transparencies</dc:title>
  <dc:creator/>
  <cp:lastModifiedBy/>
  <cp:revision>770</cp:revision>
  <cp:lastPrinted>1998-04-27T14:50:08Z</cp:lastPrinted>
  <dcterms:created xsi:type="dcterms:W3CDTF">1996-12-06T12:27:14Z</dcterms:created>
  <dcterms:modified xsi:type="dcterms:W3CDTF">2013-09-20T13:54:58Z</dcterms:modified>
</cp:coreProperties>
</file>