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08"/>
  </p:notesMasterIdLst>
  <p:handoutMasterIdLst>
    <p:handoutMasterId r:id="rId209"/>
  </p:handoutMasterIdLst>
  <p:sldIdLst>
    <p:sldId id="1620" r:id="rId2"/>
    <p:sldId id="1621" r:id="rId3"/>
    <p:sldId id="1622" r:id="rId4"/>
    <p:sldId id="1623" r:id="rId5"/>
    <p:sldId id="1624" r:id="rId6"/>
    <p:sldId id="1625" r:id="rId7"/>
    <p:sldId id="1626" r:id="rId8"/>
    <p:sldId id="1627" r:id="rId9"/>
    <p:sldId id="1628" r:id="rId10"/>
    <p:sldId id="1629" r:id="rId11"/>
    <p:sldId id="1343" r:id="rId12"/>
    <p:sldId id="1344" r:id="rId13"/>
    <p:sldId id="1532" r:id="rId14"/>
    <p:sldId id="1533" r:id="rId15"/>
    <p:sldId id="1534" r:id="rId16"/>
    <p:sldId id="1535" r:id="rId17"/>
    <p:sldId id="1536" r:id="rId18"/>
    <p:sldId id="1472" r:id="rId19"/>
    <p:sldId id="1473" r:id="rId20"/>
    <p:sldId id="1474" r:id="rId21"/>
    <p:sldId id="1475" r:id="rId22"/>
    <p:sldId id="1476" r:id="rId23"/>
    <p:sldId id="1347" r:id="rId24"/>
    <p:sldId id="1486" r:id="rId25"/>
    <p:sldId id="1348" r:id="rId26"/>
    <p:sldId id="1350" r:id="rId27"/>
    <p:sldId id="1349" r:id="rId28"/>
    <p:sldId id="1537" r:id="rId29"/>
    <p:sldId id="1351" r:id="rId30"/>
    <p:sldId id="1352" r:id="rId31"/>
    <p:sldId id="1477" r:id="rId32"/>
    <p:sldId id="1478" r:id="rId33"/>
    <p:sldId id="1354" r:id="rId34"/>
    <p:sldId id="1353" r:id="rId35"/>
    <p:sldId id="1355" r:id="rId36"/>
    <p:sldId id="1618" r:id="rId37"/>
    <p:sldId id="1619" r:id="rId38"/>
    <p:sldId id="1487" r:id="rId39"/>
    <p:sldId id="1479" r:id="rId40"/>
    <p:sldId id="1488" r:id="rId41"/>
    <p:sldId id="1538" r:id="rId42"/>
    <p:sldId id="1356" r:id="rId43"/>
    <p:sldId id="1480" r:id="rId44"/>
    <p:sldId id="1357" r:id="rId45"/>
    <p:sldId id="1481" r:id="rId46"/>
    <p:sldId id="1358" r:id="rId47"/>
    <p:sldId id="1530" r:id="rId48"/>
    <p:sldId id="1482" r:id="rId49"/>
    <p:sldId id="1359" r:id="rId50"/>
    <p:sldId id="1483" r:id="rId51"/>
    <p:sldId id="1360" r:id="rId52"/>
    <p:sldId id="1531" r:id="rId53"/>
    <p:sldId id="1484" r:id="rId54"/>
    <p:sldId id="1638" r:id="rId55"/>
    <p:sldId id="1639" r:id="rId56"/>
    <p:sldId id="1490" r:id="rId57"/>
    <p:sldId id="1361" r:id="rId58"/>
    <p:sldId id="1362" r:id="rId59"/>
    <p:sldId id="1363" r:id="rId60"/>
    <p:sldId id="1364" r:id="rId61"/>
    <p:sldId id="1365" r:id="rId62"/>
    <p:sldId id="1491" r:id="rId63"/>
    <p:sldId id="1366" r:id="rId64"/>
    <p:sldId id="1492" r:id="rId65"/>
    <p:sldId id="1468" r:id="rId66"/>
    <p:sldId id="1493" r:id="rId67"/>
    <p:sldId id="1469" r:id="rId68"/>
    <p:sldId id="1494" r:id="rId69"/>
    <p:sldId id="1495" r:id="rId70"/>
    <p:sldId id="1539" r:id="rId71"/>
    <p:sldId id="1540" r:id="rId72"/>
    <p:sldId id="1499" r:id="rId73"/>
    <p:sldId id="1498" r:id="rId74"/>
    <p:sldId id="1470" r:id="rId75"/>
    <p:sldId id="1497" r:id="rId76"/>
    <p:sldId id="1500" r:id="rId77"/>
    <p:sldId id="1501" r:id="rId78"/>
    <p:sldId id="1372" r:id="rId79"/>
    <p:sldId id="1373" r:id="rId80"/>
    <p:sldId id="1374" r:id="rId81"/>
    <p:sldId id="1375" r:id="rId82"/>
    <p:sldId id="1376" r:id="rId83"/>
    <p:sldId id="1377" r:id="rId84"/>
    <p:sldId id="1384" r:id="rId85"/>
    <p:sldId id="1503" r:id="rId86"/>
    <p:sldId id="1386" r:id="rId87"/>
    <p:sldId id="1507" r:id="rId88"/>
    <p:sldId id="1508" r:id="rId89"/>
    <p:sldId id="1509" r:id="rId90"/>
    <p:sldId id="1510" r:id="rId91"/>
    <p:sldId id="1504" r:id="rId92"/>
    <p:sldId id="1387" r:id="rId93"/>
    <p:sldId id="1513" r:id="rId94"/>
    <p:sldId id="1512" r:id="rId95"/>
    <p:sldId id="1388" r:id="rId96"/>
    <p:sldId id="1514" r:id="rId97"/>
    <p:sldId id="1515" r:id="rId98"/>
    <p:sldId id="1516" r:id="rId99"/>
    <p:sldId id="1389" r:id="rId100"/>
    <p:sldId id="1390" r:id="rId101"/>
    <p:sldId id="1517" r:id="rId102"/>
    <p:sldId id="1518" r:id="rId103"/>
    <p:sldId id="1519" r:id="rId104"/>
    <p:sldId id="1520" r:id="rId105"/>
    <p:sldId id="1521" r:id="rId106"/>
    <p:sldId id="1392" r:id="rId107"/>
    <p:sldId id="1523" r:id="rId108"/>
    <p:sldId id="1393" r:id="rId109"/>
    <p:sldId id="1394" r:id="rId110"/>
    <p:sldId id="1395" r:id="rId111"/>
    <p:sldId id="1396" r:id="rId112"/>
    <p:sldId id="1397" r:id="rId113"/>
    <p:sldId id="1398" r:id="rId114"/>
    <p:sldId id="1522" r:id="rId115"/>
    <p:sldId id="1399" r:id="rId116"/>
    <p:sldId id="1400" r:id="rId117"/>
    <p:sldId id="1525" r:id="rId118"/>
    <p:sldId id="1524" r:id="rId119"/>
    <p:sldId id="1526" r:id="rId120"/>
    <p:sldId id="1401" r:id="rId121"/>
    <p:sldId id="1528" r:id="rId122"/>
    <p:sldId id="1527" r:id="rId123"/>
    <p:sldId id="1529" r:id="rId124"/>
    <p:sldId id="1541" r:id="rId125"/>
    <p:sldId id="1542" r:id="rId126"/>
    <p:sldId id="1543" r:id="rId127"/>
    <p:sldId id="1544" r:id="rId128"/>
    <p:sldId id="1545" r:id="rId129"/>
    <p:sldId id="1546" r:id="rId130"/>
    <p:sldId id="1547" r:id="rId131"/>
    <p:sldId id="1548" r:id="rId132"/>
    <p:sldId id="1549" r:id="rId133"/>
    <p:sldId id="1550" r:id="rId134"/>
    <p:sldId id="1551" r:id="rId135"/>
    <p:sldId id="1552" r:id="rId136"/>
    <p:sldId id="1553" r:id="rId137"/>
    <p:sldId id="1554" r:id="rId138"/>
    <p:sldId id="1555" r:id="rId139"/>
    <p:sldId id="1556" r:id="rId140"/>
    <p:sldId id="1557" r:id="rId141"/>
    <p:sldId id="1558" r:id="rId142"/>
    <p:sldId id="1559" r:id="rId143"/>
    <p:sldId id="1560" r:id="rId144"/>
    <p:sldId id="1561" r:id="rId145"/>
    <p:sldId id="1562" r:id="rId146"/>
    <p:sldId id="1563" r:id="rId147"/>
    <p:sldId id="1564" r:id="rId148"/>
    <p:sldId id="1565" r:id="rId149"/>
    <p:sldId id="1566" r:id="rId150"/>
    <p:sldId id="1567" r:id="rId151"/>
    <p:sldId id="1568" r:id="rId152"/>
    <p:sldId id="1569" r:id="rId153"/>
    <p:sldId id="1570" r:id="rId154"/>
    <p:sldId id="1571" r:id="rId155"/>
    <p:sldId id="1572" r:id="rId156"/>
    <p:sldId id="1573" r:id="rId157"/>
    <p:sldId id="1574" r:id="rId158"/>
    <p:sldId id="1577" r:id="rId159"/>
    <p:sldId id="1578" r:id="rId160"/>
    <p:sldId id="1579" r:id="rId161"/>
    <p:sldId id="1580" r:id="rId162"/>
    <p:sldId id="1581" r:id="rId163"/>
    <p:sldId id="1582" r:id="rId164"/>
    <p:sldId id="1583" r:id="rId165"/>
    <p:sldId id="1584" r:id="rId166"/>
    <p:sldId id="1585" r:id="rId167"/>
    <p:sldId id="1636" r:id="rId168"/>
    <p:sldId id="1637" r:id="rId169"/>
    <p:sldId id="1586" r:id="rId170"/>
    <p:sldId id="1587" r:id="rId171"/>
    <p:sldId id="1588" r:id="rId172"/>
    <p:sldId id="1589" r:id="rId173"/>
    <p:sldId id="1590" r:id="rId174"/>
    <p:sldId id="1591" r:id="rId175"/>
    <p:sldId id="1592" r:id="rId176"/>
    <p:sldId id="1593" r:id="rId177"/>
    <p:sldId id="1594" r:id="rId178"/>
    <p:sldId id="1595" r:id="rId179"/>
    <p:sldId id="1596" r:id="rId180"/>
    <p:sldId id="1597" r:id="rId181"/>
    <p:sldId id="1598" r:id="rId182"/>
    <p:sldId id="1599" r:id="rId183"/>
    <p:sldId id="1600" r:id="rId184"/>
    <p:sldId id="1601" r:id="rId185"/>
    <p:sldId id="1602" r:id="rId186"/>
    <p:sldId id="1603" r:id="rId187"/>
    <p:sldId id="1604" r:id="rId188"/>
    <p:sldId id="1605" r:id="rId189"/>
    <p:sldId id="1606" r:id="rId190"/>
    <p:sldId id="1607" r:id="rId191"/>
    <p:sldId id="1608" r:id="rId192"/>
    <p:sldId id="1609" r:id="rId193"/>
    <p:sldId id="1610" r:id="rId194"/>
    <p:sldId id="1611" r:id="rId195"/>
    <p:sldId id="1612" r:id="rId196"/>
    <p:sldId id="1630" r:id="rId197"/>
    <p:sldId id="1631" r:id="rId198"/>
    <p:sldId id="1635" r:id="rId199"/>
    <p:sldId id="1632" r:id="rId200"/>
    <p:sldId id="1633" r:id="rId201"/>
    <p:sldId id="1634" r:id="rId202"/>
    <p:sldId id="1613" r:id="rId203"/>
    <p:sldId id="1614" r:id="rId204"/>
    <p:sldId id="1615" r:id="rId205"/>
    <p:sldId id="1616" r:id="rId206"/>
    <p:sldId id="1617" r:id="rId207"/>
  </p:sldIdLst>
  <p:sldSz cx="10058400" cy="77724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hiddenSlides="1" scaleToFitPaper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9F"/>
    <a:srgbClr val="063DE8"/>
    <a:srgbClr val="FC0128"/>
    <a:srgbClr val="00AE00"/>
    <a:srgbClr val="7FFF00"/>
    <a:srgbClr val="51DC00"/>
    <a:srgbClr val="F35B1B"/>
    <a:srgbClr val="B4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5" autoAdjust="0"/>
    <p:restoredTop sz="99642" autoAdjust="0"/>
  </p:normalViewPr>
  <p:slideViewPr>
    <p:cSldViewPr>
      <p:cViewPr varScale="1">
        <p:scale>
          <a:sx n="95" d="100"/>
          <a:sy n="95" d="100"/>
        </p:scale>
        <p:origin x="-114" y="-1890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812"/>
    </p:cViewPr>
  </p:sorterViewPr>
  <p:notesViewPr>
    <p:cSldViewPr>
      <p:cViewPr varScale="1">
        <p:scale>
          <a:sx n="75" d="100"/>
          <a:sy n="75" d="100"/>
        </p:scale>
        <p:origin x="-3180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1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theme" Target="theme/theme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handoutMaster" Target="handoutMasters/handoutMaster1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-23310850" y="241300"/>
            <a:ext cx="56711850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501" tIns="45750" rIns="91501" bIns="45750" anchor="ctr"/>
          <a:lstStyle/>
          <a:p>
            <a:pPr algn="ctr" defTabSz="915424">
              <a:defRPr/>
            </a:pP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852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5525" y="485775"/>
            <a:ext cx="5264150" cy="4068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9600" y="5459413"/>
            <a:ext cx="5973763" cy="3419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925" tIns="50301" rIns="98925" bIns="50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7114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33363" indent="-233363" algn="just" defTabSz="949325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698500" indent="-233363" algn="just" defTabSz="949325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163638" indent="-231775" algn="just" defTabSz="949325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630363" indent="-233363" algn="just" defTabSz="949325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95500" indent="-233363" algn="just" defTabSz="949325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12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2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33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5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16419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101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16421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164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164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92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211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211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46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6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97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93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222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222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17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38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68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9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93</a:t>
            </a: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232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232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104</a:t>
            </a:r>
          </a:p>
        </p:txBody>
      </p:sp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40997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40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40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42019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105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42021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42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42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30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105</a:t>
            </a:r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44069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44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44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50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71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48163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106</a:t>
            </a:r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48165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481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481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49187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106</a:t>
            </a:r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49189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491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491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50211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106</a:t>
            </a:r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50213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502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502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93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24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24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12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22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32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43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53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63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73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94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93</a:t>
            </a: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252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252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112</a:t>
            </a:r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614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614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24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35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116</a:t>
            </a: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645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645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55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66595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116</a:t>
            </a:r>
          </a:p>
        </p:txBody>
      </p:sp>
      <p:sp>
        <p:nvSpPr>
          <p:cNvPr id="366596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66597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665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665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76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68643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116</a:t>
            </a:r>
          </a:p>
        </p:txBody>
      </p:sp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68645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686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686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71715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97</a:t>
            </a:r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71717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717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717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27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93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263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263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73763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97</a:t>
            </a:r>
          </a:p>
        </p:txBody>
      </p:sp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73765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737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737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74787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121</a:t>
            </a:r>
          </a:p>
        </p:txBody>
      </p:sp>
      <p:sp>
        <p:nvSpPr>
          <p:cNvPr id="374788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74789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747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747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58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76835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121</a:t>
            </a:r>
          </a:p>
        </p:txBody>
      </p:sp>
      <p:sp>
        <p:nvSpPr>
          <p:cNvPr id="376836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76837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768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768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78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80931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123</a:t>
            </a: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809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809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93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273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273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81955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124</a:t>
            </a:r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81957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819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819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29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84003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124</a:t>
            </a:r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84005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840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840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50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86051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125</a:t>
            </a:r>
          </a:p>
        </p:txBody>
      </p:sp>
      <p:sp>
        <p:nvSpPr>
          <p:cNvPr id="386052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86053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860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860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70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88099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126</a:t>
            </a:r>
          </a:p>
        </p:txBody>
      </p:sp>
      <p:sp>
        <p:nvSpPr>
          <p:cNvPr id="388100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88101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881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88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90147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126</a:t>
            </a:r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90149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901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90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11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91</a:t>
            </a: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283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283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93219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128</a:t>
            </a:r>
          </a:p>
        </p:txBody>
      </p:sp>
      <p:sp>
        <p:nvSpPr>
          <p:cNvPr id="393220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93221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93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932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4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129</a:t>
            </a:r>
          </a:p>
        </p:txBody>
      </p:sp>
      <p:sp>
        <p:nvSpPr>
          <p:cNvPr id="397316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97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973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98339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130</a:t>
            </a:r>
          </a:p>
        </p:txBody>
      </p:sp>
      <p:sp>
        <p:nvSpPr>
          <p:cNvPr id="398340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98341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983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983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131</a:t>
            </a:r>
          </a:p>
        </p:txBody>
      </p:sp>
      <p:sp>
        <p:nvSpPr>
          <p:cNvPr id="399364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99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993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132</a:t>
            </a: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400389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400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4003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401411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133</a:t>
            </a:r>
          </a:p>
        </p:txBody>
      </p:sp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401413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401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4014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93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134</a:t>
            </a: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402437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4024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4024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403459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135</a:t>
            </a:r>
          </a:p>
        </p:txBody>
      </p:sp>
      <p:sp>
        <p:nvSpPr>
          <p:cNvPr id="403460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403461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4034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4034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404483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136</a:t>
            </a:r>
          </a:p>
        </p:txBody>
      </p:sp>
      <p:sp>
        <p:nvSpPr>
          <p:cNvPr id="404484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404485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4044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4044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137</a:t>
            </a:r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4055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4055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406531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138</a:t>
            </a:r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406533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406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4065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85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Doe08</a:t>
            </a:r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4106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4106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90</a:t>
            </a:r>
          </a:p>
        </p:txBody>
      </p:sp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11973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11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11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411651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Doe08</a:t>
            </a:r>
          </a:p>
        </p:txBody>
      </p:sp>
      <p:sp>
        <p:nvSpPr>
          <p:cNvPr id="411652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411653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411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4116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Doe08</a:t>
            </a: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412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412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14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94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324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324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94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334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334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44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95</a:t>
            </a:r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355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355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102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365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365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102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375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375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85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Doe07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406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406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16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26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45763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Doe08</a:t>
            </a:r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457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457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47811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Doe08</a:t>
            </a: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47813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478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478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48835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Doe08</a:t>
            </a: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488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488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98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08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19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Doe09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529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529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39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Doe09</a:t>
            </a:r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549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549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Doe09</a:t>
            </a: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570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570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Doe09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580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580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90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DoeDoe0</a:t>
            </a:r>
          </a:p>
        </p:txBody>
      </p:sp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601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60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11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DoeDoe0</a:t>
            </a: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621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62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DoeDoe0</a:t>
            </a:r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63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631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41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52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1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34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54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7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70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95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05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26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4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99</a:t>
            </a: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93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938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99</a:t>
            </a: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94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949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100</a:t>
            </a:r>
          </a:p>
        </p:txBody>
      </p:sp>
      <p:sp>
        <p:nvSpPr>
          <p:cNvPr id="295940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95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959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100</a:t>
            </a:r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97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979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100</a:t>
            </a:r>
          </a:p>
        </p:txBody>
      </p:sp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99013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2990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990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0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100</a:t>
            </a:r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01061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010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010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100</a:t>
            </a:r>
          </a:p>
        </p:txBody>
      </p:sp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02085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02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020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31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100</a:t>
            </a:r>
          </a:p>
        </p:txBody>
      </p:sp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04133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04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041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100</a:t>
            </a:r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051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051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6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 dirty="0">
                <a:latin typeface="Times New Roman" pitchFamily="18" charset="0"/>
              </a:rPr>
              <a:t>100</a:t>
            </a: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 dirty="0"/>
          </a:p>
        </p:txBody>
      </p:sp>
      <p:sp>
        <p:nvSpPr>
          <p:cNvPr id="3072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072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8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28600"/>
            <a:ext cx="2133600" cy="708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248400" cy="708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458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4191000" cy="609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191000" cy="609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458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8534400" cy="60960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458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8534400" cy="2971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343400"/>
            <a:ext cx="8534400" cy="2971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4191000" cy="60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191000" cy="60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8534400" cy="609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458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101600" tIns="50800" rIns="1016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152400" y="7405688"/>
            <a:ext cx="945515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1000" dirty="0">
                <a:solidFill>
                  <a:schemeClr val="tx2"/>
                </a:solidFill>
                <a:latin typeface="Arial" pitchFamily="34" charset="0"/>
              </a:rPr>
              <a:t>  </a:t>
            </a:r>
            <a:r>
              <a:rPr lang="en-US" sz="1000" dirty="0" smtClean="0">
                <a:solidFill>
                  <a:schemeClr val="tx2"/>
                </a:solidFill>
                <a:latin typeface="Arial" pitchFamily="34" charset="0"/>
              </a:rPr>
              <a:t>2013 </a:t>
            </a:r>
            <a:r>
              <a:rPr lang="en-US" sz="1000" dirty="0">
                <a:solidFill>
                  <a:schemeClr val="tx2"/>
                </a:solidFill>
                <a:latin typeface="Arial" pitchFamily="34" charset="0"/>
              </a:rPr>
              <a:t>Zvi M. Kedem                                                                                                                                                                                                                     </a:t>
            </a:r>
            <a:fld id="{90070001-C2D3-470F-95D6-F750C4CE7026}" type="slidenum">
              <a:rPr lang="en-US" sz="1000">
                <a:solidFill>
                  <a:schemeClr val="tx2"/>
                </a:solidFill>
                <a:latin typeface="Arial" pitchFamily="34" charset="0"/>
              </a:rPr>
              <a:pPr>
                <a:defRPr/>
              </a:pPr>
              <a:t>‹#›</a:t>
            </a:fld>
            <a:endParaRPr lang="en-US" sz="1000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685800" y="5486400"/>
            <a:ext cx="9067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pitchFamily="34" charset="0"/>
              </a:rPr>
              <a:t>         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2pPr>
      <a:lvl3pPr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3pPr>
      <a:lvl4pPr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4pPr>
      <a:lvl5pPr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5pPr>
      <a:lvl6pPr marL="457200"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6pPr>
      <a:lvl7pPr marL="914400"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7pPr>
      <a:lvl8pPr marL="1371600"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8pPr>
      <a:lvl9pPr marL="1828800"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9pPr>
    </p:titleStyle>
    <p:bodyStyle>
      <a:lvl1pPr marL="438150" indent="-438150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00279F"/>
        </a:buClr>
        <a:buSzPct val="100000"/>
        <a:buFont typeface="Monotype Sorts" pitchFamily="2" charset="2"/>
        <a:buChar char="u"/>
        <a:defRPr sz="2400">
          <a:solidFill>
            <a:srgbClr val="00279F"/>
          </a:solidFill>
          <a:latin typeface="+mn-lt"/>
          <a:ea typeface="+mn-ea"/>
          <a:cs typeface="+mn-cs"/>
        </a:defRPr>
      </a:lvl1pPr>
      <a:lvl2pPr marL="850900" indent="-298450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Font typeface="Symbol" pitchFamily="18" charset="2"/>
        <a:buChar char="·"/>
        <a:defRPr sz="2000">
          <a:solidFill>
            <a:srgbClr val="00279F"/>
          </a:solidFill>
          <a:latin typeface="+mn-lt"/>
        </a:defRPr>
      </a:lvl2pPr>
      <a:lvl3pPr marL="1155700" indent="-190500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3pPr>
      <a:lvl4pPr marL="1441450" indent="-171450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4pPr>
      <a:lvl5pPr marL="1728788" indent="-173038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5pPr>
      <a:lvl6pPr marL="2185988" indent="-173038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6pPr>
      <a:lvl7pPr marL="2643188" indent="-173038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7pPr>
      <a:lvl8pPr marL="3100388" indent="-173038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8pPr>
      <a:lvl9pPr marL="3557588" indent="-173038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.bin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2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2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2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8.png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5.bin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7.wmf"/><Relationship Id="rId4" Type="http://schemas.openxmlformats.org/officeDocument/2006/relationships/oleObject" Target="../embeddings/oleObject6.bin"/></Relationships>
</file>

<file path=ppt/slides/_rels/slide20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201.xml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80.wmf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13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5</a:t>
            </a:r>
            <a:br>
              <a:rPr lang="en-US" dirty="0" smtClean="0"/>
            </a:br>
            <a:r>
              <a:rPr lang="en-US" dirty="0" smtClean="0"/>
              <a:t> SQL: Data Manipulation Language</a:t>
            </a:r>
            <a:br>
              <a:rPr lang="en-US" dirty="0" smtClean="0"/>
            </a:br>
            <a:r>
              <a:rPr lang="en-US" dirty="0" smtClean="0"/>
              <a:t>For Relational </a:t>
            </a:r>
            <a:r>
              <a:rPr lang="en-US" dirty="0" smtClean="0"/>
              <a:t>Databases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 vs. SQL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b="1" i="1" dirty="0" smtClean="0">
                <a:solidFill>
                  <a:srgbClr val="FF0000"/>
                </a:solidFill>
              </a:rPr>
              <a:t>did not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say that sets contain each element only once</a:t>
            </a:r>
          </a:p>
          <a:p>
            <a:r>
              <a:rPr lang="en-US" dirty="0" smtClean="0"/>
              <a:t>We said that we cannot specify (and do not care) how many times an element appears in a set</a:t>
            </a:r>
          </a:p>
          <a:p>
            <a:r>
              <a:rPr lang="en-US" dirty="0" smtClean="0"/>
              <a:t>It only matters whether it appears (at least once) or not (at all)</a:t>
            </a:r>
          </a:p>
          <a:p>
            <a:r>
              <a:rPr lang="en-US" b="1" i="1" dirty="0" smtClean="0">
                <a:solidFill>
                  <a:srgbClr val="FC0128"/>
                </a:solidFill>
              </a:rPr>
              <a:t>Therefore, all that we have learned about relational algebra operations immediately applies to corresponding operations in SQL, which does care about duplicates</a:t>
            </a:r>
          </a:p>
          <a:p>
            <a:endParaRPr lang="en-US" dirty="0" smtClean="0"/>
          </a:p>
          <a:p>
            <a:r>
              <a:rPr lang="en-US" dirty="0" smtClean="0"/>
              <a:t>That’s why it was important not to say that an element in a set appears exactly once</a:t>
            </a:r>
          </a:p>
          <a:p>
            <a:r>
              <a:rPr lang="en-US" dirty="0" smtClean="0"/>
              <a:t>This was a subtle, but important, point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With Aggregates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</a:t>
            </a:r>
            <a:br>
              <a:rPr lang="en-US" dirty="0" smtClean="0"/>
            </a:br>
            <a:r>
              <a:rPr lang="en-US" dirty="0" smtClean="0"/>
              <a:t>    FROM …</a:t>
            </a:r>
            <a:br>
              <a:rPr lang="en-US" dirty="0" smtClean="0"/>
            </a:br>
            <a:r>
              <a:rPr lang="en-US" dirty="0" smtClean="0"/>
              <a:t>    WHERE …</a:t>
            </a:r>
            <a:br>
              <a:rPr lang="en-US" dirty="0" smtClean="0"/>
            </a:br>
            <a:r>
              <a:rPr lang="en-US" dirty="0" smtClean="0"/>
              <a:t>part produces an empty table </a:t>
            </a:r>
            <a:r>
              <a:rPr lang="en-US" b="1" dirty="0" smtClean="0"/>
              <a:t>then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dirty="0" smtClean="0"/>
              <a:t>	SELECT SUM….              returns NULL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violates laws of mathematics, for instance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dirty="0" smtClean="0"/>
              <a:t>	and not undefined or NULL</a:t>
            </a:r>
          </a:p>
          <a:p>
            <a:pPr lvl="1"/>
            <a:endParaRPr lang="en-US" dirty="0" smtClean="0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4902200" y="3175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31750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1676400" y="5105400"/>
          <a:ext cx="50942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6" imgW="2425680" imgH="253800" progId="Equation.DSMT4">
                  <p:embed/>
                </p:oleObj>
              </mc:Choice>
              <mc:Fallback>
                <p:oleObj name="Equation" r:id="rId6" imgW="24256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05400"/>
                        <a:ext cx="50942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With Aggregates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I own all the plants</a:t>
            </a:r>
          </a:p>
          <a:p>
            <a:r>
              <a:rPr lang="en-US" dirty="0" smtClean="0"/>
              <a:t>How much money I made (or actually invoiced) on February 2, 2009?</a:t>
            </a:r>
          </a:p>
          <a:p>
            <a:r>
              <a:rPr lang="en-US" dirty="0" smtClean="0"/>
              <a:t>Let’s use a nice title for the column (just to practice)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 SUM</a:t>
            </a:r>
            <a:r>
              <a:rPr lang="en-US" dirty="0" smtClean="0"/>
              <a:t>(Amt) </a:t>
            </a:r>
            <a:r>
              <a:rPr lang="en-US" dirty="0" smtClean="0">
                <a:solidFill>
                  <a:srgbClr val="00AE00"/>
                </a:solidFill>
              </a:rPr>
              <a:t>AS</a:t>
            </a:r>
            <a:r>
              <a:rPr lang="en-US" dirty="0" smtClean="0"/>
              <a:t> Billed20090202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Invoice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Idate = #2009-02-02#;</a:t>
            </a:r>
          </a:p>
          <a:p>
            <a:pPr>
              <a:buFont typeface="Monotype Sorts" pitchFamily="2" charset="2"/>
              <a:buNone/>
            </a:pPr>
            <a:endParaRPr lang="en-US" dirty="0" smtClean="0"/>
          </a:p>
          <a:p>
            <a:r>
              <a:rPr lang="en-US" dirty="0" smtClean="0"/>
              <a:t>Logically, it makes sense that we get 330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0547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1963" y="3567113"/>
            <a:ext cx="15144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With Aggregates</a:t>
            </a: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I own all the plants</a:t>
            </a:r>
          </a:p>
          <a:p>
            <a:r>
              <a:rPr lang="en-US" dirty="0" smtClean="0"/>
              <a:t>How much money I made (or actually invoiced) on February 2, 2008?</a:t>
            </a:r>
          </a:p>
          <a:p>
            <a:r>
              <a:rPr lang="en-US" dirty="0" smtClean="0"/>
              <a:t>Let’s use a nice title for the column (just to practice)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 SUM</a:t>
            </a:r>
            <a:r>
              <a:rPr lang="en-US" dirty="0" smtClean="0"/>
              <a:t>(Amt) </a:t>
            </a:r>
            <a:r>
              <a:rPr lang="en-US" dirty="0" smtClean="0">
                <a:solidFill>
                  <a:srgbClr val="00AE00"/>
                </a:solidFill>
              </a:rPr>
              <a:t>AS</a:t>
            </a:r>
            <a:r>
              <a:rPr lang="en-US" dirty="0" smtClean="0"/>
              <a:t> Billed20080202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Invoice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Idate = #2008-02-02#;</a:t>
            </a:r>
          </a:p>
          <a:p>
            <a:pPr>
              <a:buFont typeface="Monotype Sorts" pitchFamily="2" charset="2"/>
              <a:buNone/>
            </a:pPr>
            <a:endParaRPr lang="en-US" dirty="0" smtClean="0"/>
          </a:p>
          <a:p>
            <a:r>
              <a:rPr lang="en-US" dirty="0" smtClean="0"/>
              <a:t>Logically (and mathematically, following standard laws of mathematics), it makes sense that we get 0</a:t>
            </a:r>
          </a:p>
          <a:p>
            <a:r>
              <a:rPr lang="en-US" dirty="0" smtClean="0"/>
              <a:t>But we get NULL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075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5763" y="3543300"/>
            <a:ext cx="1666875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With Aggregates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some applications it may sense</a:t>
            </a:r>
          </a:p>
          <a:p>
            <a:r>
              <a:rPr lang="en-US" dirty="0" smtClean="0"/>
              <a:t>For example, if a student has not taken any classes, perhaps the right GPA is NULL</a:t>
            </a:r>
          </a:p>
          <a:p>
            <a:r>
              <a:rPr lang="en-US" dirty="0" smtClean="0"/>
              <a:t>Even in Mathematics, we would be computing number of points divided by number of courses, 0/0, which is undefined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With Aggregates</a:t>
            </a:r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It is possible to have quite a sophisticated query:</a:t>
            </a:r>
          </a:p>
          <a:p>
            <a:pPr marL="457200" indent="-457200"/>
            <a:r>
              <a:rPr lang="en-US" dirty="0" smtClean="0"/>
              <a:t>(Completely) ignoring all orders placed by C = 3000, list for each Idate the sum of all orders placed, if the average order placed was larger than 100</a:t>
            </a:r>
          </a:p>
          <a:p>
            <a:pPr marL="933450" lvl="1" indent="-381000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Idate, </a:t>
            </a:r>
            <a:r>
              <a:rPr lang="en-US" dirty="0" smtClean="0">
                <a:solidFill>
                  <a:srgbClr val="00AE00"/>
                </a:solidFill>
              </a:rPr>
              <a:t>SUM</a:t>
            </a:r>
            <a:r>
              <a:rPr lang="en-US" dirty="0" smtClean="0"/>
              <a:t>(Amt)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Invoice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C &lt;&gt; 3000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GROUP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AE00"/>
                </a:solidFill>
              </a:rPr>
              <a:t>BY</a:t>
            </a:r>
            <a:r>
              <a:rPr lang="en-US" dirty="0" smtClean="0"/>
              <a:t> Idate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HAVING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AE00"/>
                </a:solidFill>
              </a:rPr>
              <a:t>AVG</a:t>
            </a:r>
            <a:r>
              <a:rPr lang="en-US" dirty="0" smtClean="0"/>
              <a:t>(Amt) &gt; 100;</a:t>
            </a:r>
          </a:p>
          <a:p>
            <a:pPr marL="457200" indent="-457200"/>
            <a:r>
              <a:rPr lang="en-US" dirty="0" smtClean="0"/>
              <a:t>The order of execution is:</a:t>
            </a:r>
          </a:p>
          <a:p>
            <a:pPr marL="933450" lvl="1" indent="-381000">
              <a:buFont typeface="Symbol" pitchFamily="18" charset="2"/>
              <a:buAutoNum type="arabicPeriod"/>
            </a:pPr>
            <a:r>
              <a:rPr lang="en-US" dirty="0" smtClean="0"/>
              <a:t>FROM</a:t>
            </a:r>
          </a:p>
          <a:p>
            <a:pPr marL="933450" lvl="1" indent="-381000">
              <a:buFont typeface="Symbol" pitchFamily="18" charset="2"/>
              <a:buAutoNum type="arabicPeriod"/>
            </a:pPr>
            <a:r>
              <a:rPr lang="en-US" dirty="0" smtClean="0"/>
              <a:t>WHERE</a:t>
            </a:r>
          </a:p>
          <a:p>
            <a:pPr marL="933450" lvl="1" indent="-381000">
              <a:buFont typeface="Symbol" pitchFamily="18" charset="2"/>
              <a:buAutoNum type="arabicPeriod"/>
            </a:pPr>
            <a:r>
              <a:rPr lang="en-US" dirty="0" smtClean="0"/>
              <a:t>GROUP</a:t>
            </a:r>
          </a:p>
          <a:p>
            <a:pPr marL="933450" lvl="1" indent="-381000">
              <a:buFont typeface="Symbol" pitchFamily="18" charset="2"/>
              <a:buAutoNum type="arabicPeriod"/>
            </a:pPr>
            <a:r>
              <a:rPr lang="en-US" dirty="0" smtClean="0"/>
              <a:t>HAVING</a:t>
            </a:r>
          </a:p>
          <a:p>
            <a:pPr marL="933450" lvl="1" indent="-381000">
              <a:buFont typeface="Symbol" pitchFamily="18" charset="2"/>
              <a:buAutoNum type="arabicPeriod"/>
            </a:pPr>
            <a:r>
              <a:rPr lang="en-US" dirty="0" smtClean="0"/>
              <a:t>SELECT</a:t>
            </a:r>
          </a:p>
          <a:p>
            <a:pPr marL="457200" indent="-457200"/>
            <a:r>
              <a:rPr lang="en-US" dirty="0" smtClean="0"/>
              <a:t>We will trace this example to see how this works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With Aggregates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a smaller table, I only put the day (one digit) instead of the full date, which the database actually has</a:t>
            </a:r>
          </a:p>
          <a:p>
            <a:r>
              <a:rPr lang="en-US" dirty="0" smtClean="0"/>
              <a:t>So, instead of 2009-02-02 I just write 2</a:t>
            </a:r>
          </a:p>
          <a:p>
            <a:r>
              <a:rPr lang="en-US" dirty="0" smtClean="0"/>
              <a:t>No problem, as everything in the table is in the range 2009-02-01 to 2009-02-03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With Aggregates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Symbol" pitchFamily="18" charset="2"/>
              <a:buNone/>
            </a:pPr>
            <a:r>
              <a:rPr lang="en-US" dirty="0" smtClean="0"/>
              <a:t>	Invoice	I	Amt	Idate	C</a:t>
            </a:r>
            <a:br>
              <a:rPr lang="en-US" dirty="0" smtClean="0"/>
            </a:br>
            <a:r>
              <a:rPr lang="en-US" dirty="0" smtClean="0"/>
              <a:t>		501	  30	2	2000</a:t>
            </a:r>
            <a:br>
              <a:rPr lang="en-US" dirty="0" smtClean="0"/>
            </a:br>
            <a:r>
              <a:rPr lang="en-US" dirty="0" smtClean="0"/>
              <a:t>		502	300	3	3000</a:t>
            </a:r>
            <a:br>
              <a:rPr lang="en-US" dirty="0" smtClean="0"/>
            </a:br>
            <a:r>
              <a:rPr lang="en-US" dirty="0" smtClean="0"/>
              <a:t>		503	200	1	1000</a:t>
            </a:r>
            <a:br>
              <a:rPr lang="en-US" dirty="0" smtClean="0"/>
            </a:br>
            <a:r>
              <a:rPr lang="en-US" dirty="0" smtClean="0"/>
              <a:t>		504	160	3	1000</a:t>
            </a:r>
            <a:br>
              <a:rPr lang="en-US" dirty="0" smtClean="0"/>
            </a:br>
            <a:r>
              <a:rPr lang="en-US" dirty="0" smtClean="0"/>
              <a:t>		505	150	2	2000</a:t>
            </a:r>
            <a:br>
              <a:rPr lang="en-US" dirty="0" smtClean="0"/>
            </a:br>
            <a:r>
              <a:rPr lang="en-US" dirty="0" smtClean="0"/>
              <a:t>		506	150	2	4000</a:t>
            </a:r>
            <a:br>
              <a:rPr lang="en-US" dirty="0" smtClean="0"/>
            </a:br>
            <a:r>
              <a:rPr lang="en-US" dirty="0" smtClean="0"/>
              <a:t>		507	200	NULL	2000</a:t>
            </a:r>
            <a:br>
              <a:rPr lang="en-US" dirty="0" smtClean="0"/>
            </a:br>
            <a:r>
              <a:rPr lang="en-US" dirty="0" smtClean="0"/>
              <a:t>		508	  20	3	1000</a:t>
            </a:r>
            <a:br>
              <a:rPr lang="en-US" dirty="0" smtClean="0"/>
            </a:br>
            <a:r>
              <a:rPr lang="en-US" dirty="0" smtClean="0"/>
              <a:t>		509	  20	NULL	4000</a:t>
            </a:r>
          </a:p>
          <a:p>
            <a:r>
              <a:rPr lang="en-US" dirty="0" smtClean="0"/>
              <a:t>After FROM, no change, we do not have Cartesian product in the example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		I	Amt	Idate	C</a:t>
            </a:r>
            <a:br>
              <a:rPr lang="en-US" dirty="0" smtClean="0"/>
            </a:br>
            <a:r>
              <a:rPr lang="en-US" dirty="0" smtClean="0"/>
              <a:t>		501	  30	2	2000</a:t>
            </a:r>
            <a:br>
              <a:rPr lang="en-US" dirty="0" smtClean="0"/>
            </a:br>
            <a:r>
              <a:rPr lang="en-US" dirty="0" smtClean="0"/>
              <a:t>		502	300	3	3000</a:t>
            </a:r>
            <a:br>
              <a:rPr lang="en-US" dirty="0" smtClean="0"/>
            </a:br>
            <a:r>
              <a:rPr lang="en-US" dirty="0" smtClean="0"/>
              <a:t>		503	200	1	1000</a:t>
            </a:r>
            <a:br>
              <a:rPr lang="en-US" dirty="0" smtClean="0"/>
            </a:br>
            <a:r>
              <a:rPr lang="en-US" dirty="0" smtClean="0"/>
              <a:t>		504	160	3	1000</a:t>
            </a:r>
            <a:br>
              <a:rPr lang="en-US" dirty="0" smtClean="0"/>
            </a:br>
            <a:r>
              <a:rPr lang="en-US" dirty="0" smtClean="0"/>
              <a:t>		505	150	2	2000</a:t>
            </a:r>
            <a:br>
              <a:rPr lang="en-US" dirty="0" smtClean="0"/>
            </a:br>
            <a:r>
              <a:rPr lang="en-US" dirty="0" smtClean="0"/>
              <a:t>		506	150	2	4000</a:t>
            </a:r>
            <a:br>
              <a:rPr lang="en-US" dirty="0" smtClean="0"/>
            </a:br>
            <a:r>
              <a:rPr lang="en-US" dirty="0" smtClean="0"/>
              <a:t>		507	200	NULL	2000</a:t>
            </a:r>
            <a:br>
              <a:rPr lang="en-US" dirty="0" smtClean="0"/>
            </a:br>
            <a:r>
              <a:rPr lang="en-US" dirty="0" smtClean="0"/>
              <a:t>		508	  20	3	1000</a:t>
            </a:r>
            <a:br>
              <a:rPr lang="en-US" dirty="0" smtClean="0"/>
            </a:br>
            <a:r>
              <a:rPr lang="en-US" dirty="0" smtClean="0"/>
              <a:t>		509	  20	NULL	4000	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With Aggregates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Symbol" pitchFamily="18" charset="2"/>
              <a:buNone/>
            </a:pPr>
            <a:r>
              <a:rPr lang="en-US" dirty="0" smtClean="0"/>
              <a:t>			I	Amt	Idate	C</a:t>
            </a:r>
            <a:br>
              <a:rPr lang="en-US" dirty="0" smtClean="0"/>
            </a:br>
            <a:r>
              <a:rPr lang="en-US" dirty="0" smtClean="0"/>
              <a:t>		501	  30	2	2000</a:t>
            </a:r>
            <a:br>
              <a:rPr lang="en-US" dirty="0" smtClean="0"/>
            </a:br>
            <a:r>
              <a:rPr lang="en-US" dirty="0" smtClean="0"/>
              <a:t>		502	300	3	3000</a:t>
            </a:r>
            <a:br>
              <a:rPr lang="en-US" dirty="0" smtClean="0"/>
            </a:br>
            <a:r>
              <a:rPr lang="en-US" dirty="0" smtClean="0"/>
              <a:t>		503	200	1	1000</a:t>
            </a:r>
            <a:br>
              <a:rPr lang="en-US" dirty="0" smtClean="0"/>
            </a:br>
            <a:r>
              <a:rPr lang="en-US" dirty="0" smtClean="0"/>
              <a:t>		504	160	3	1000</a:t>
            </a:r>
            <a:br>
              <a:rPr lang="en-US" dirty="0" smtClean="0"/>
            </a:br>
            <a:r>
              <a:rPr lang="en-US" dirty="0" smtClean="0"/>
              <a:t>		505	150	2	2000</a:t>
            </a:r>
            <a:br>
              <a:rPr lang="en-US" dirty="0" smtClean="0"/>
            </a:br>
            <a:r>
              <a:rPr lang="en-US" dirty="0" smtClean="0"/>
              <a:t>		506	150	2	4000</a:t>
            </a:r>
            <a:br>
              <a:rPr lang="en-US" dirty="0" smtClean="0"/>
            </a:br>
            <a:r>
              <a:rPr lang="en-US" dirty="0" smtClean="0"/>
              <a:t>		507	200	NULL	2000</a:t>
            </a:r>
            <a:br>
              <a:rPr lang="en-US" dirty="0" smtClean="0"/>
            </a:br>
            <a:r>
              <a:rPr lang="en-US" dirty="0" smtClean="0"/>
              <a:t>		508	  20	3	1000</a:t>
            </a:r>
            <a:br>
              <a:rPr lang="en-US" dirty="0" smtClean="0"/>
            </a:br>
            <a:r>
              <a:rPr lang="en-US" dirty="0" smtClean="0"/>
              <a:t>		509	  20	NULL	4000</a:t>
            </a:r>
          </a:p>
          <a:p>
            <a:r>
              <a:rPr lang="en-US" dirty="0" smtClean="0"/>
              <a:t>After WHERE C &lt;&gt; 3000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 			I	Amt	Idate	C</a:t>
            </a:r>
            <a:br>
              <a:rPr lang="en-US" dirty="0" smtClean="0"/>
            </a:br>
            <a:r>
              <a:rPr lang="en-US" dirty="0" smtClean="0"/>
              <a:t>		501	  30	2	2000</a:t>
            </a:r>
            <a:br>
              <a:rPr lang="en-US" dirty="0" smtClean="0"/>
            </a:br>
            <a:r>
              <a:rPr lang="en-US" dirty="0" smtClean="0"/>
              <a:t>		503	200	1	1000</a:t>
            </a:r>
            <a:br>
              <a:rPr lang="en-US" dirty="0" smtClean="0"/>
            </a:br>
            <a:r>
              <a:rPr lang="en-US" dirty="0" smtClean="0"/>
              <a:t>		504	160	3	1000</a:t>
            </a:r>
            <a:br>
              <a:rPr lang="en-US" dirty="0" smtClean="0"/>
            </a:br>
            <a:r>
              <a:rPr lang="en-US" dirty="0" smtClean="0"/>
              <a:t>		505	150	2	2000</a:t>
            </a:r>
            <a:br>
              <a:rPr lang="en-US" dirty="0" smtClean="0"/>
            </a:br>
            <a:r>
              <a:rPr lang="en-US" dirty="0" smtClean="0"/>
              <a:t>		506	150	2	4000</a:t>
            </a:r>
            <a:br>
              <a:rPr lang="en-US" dirty="0" smtClean="0"/>
            </a:br>
            <a:r>
              <a:rPr lang="en-US" dirty="0" smtClean="0"/>
              <a:t>		507	200	NULL	2000</a:t>
            </a:r>
            <a:br>
              <a:rPr lang="en-US" dirty="0" smtClean="0"/>
            </a:br>
            <a:r>
              <a:rPr lang="en-US" dirty="0" smtClean="0"/>
              <a:t>		508	  20	3	1000</a:t>
            </a:r>
            <a:br>
              <a:rPr lang="en-US" dirty="0" smtClean="0"/>
            </a:br>
            <a:r>
              <a:rPr lang="en-US" dirty="0" smtClean="0"/>
              <a:t>		509	  20	NULL	4000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Most Common Query Format</a:t>
            </a:r>
            <a:br>
              <a:rPr lang="en-US" dirty="0" smtClean="0"/>
            </a:br>
            <a:r>
              <a:rPr lang="en-US" dirty="0" smtClean="0"/>
              <a:t>(We Have Seen This Before)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As we have seen, a very common expression in SQL is:</a:t>
            </a:r>
          </a:p>
          <a:p>
            <a:pPr lvl="1">
              <a:buFont typeface="Symbol" pitchFamily="18" charset="2"/>
              <a:buNone/>
              <a:defRPr/>
            </a:pPr>
            <a:r>
              <a:rPr lang="en-US" dirty="0" smtClean="0">
                <a:solidFill>
                  <a:srgbClr val="FC0128"/>
                </a:solidFill>
              </a:rPr>
              <a:t>	</a:t>
            </a:r>
            <a:r>
              <a:rPr lang="en-US" b="1" dirty="0" smtClean="0">
                <a:solidFill>
                  <a:srgbClr val="00AE00"/>
                </a:solidFill>
              </a:rPr>
              <a:t>SELECT</a:t>
            </a:r>
            <a:r>
              <a:rPr lang="en-US" b="1" dirty="0" smtClean="0">
                <a:solidFill>
                  <a:srgbClr val="FC0128"/>
                </a:solidFill>
              </a:rPr>
              <a:t> A1, A2, ...</a:t>
            </a:r>
            <a:br>
              <a:rPr lang="en-US" b="1" dirty="0" smtClean="0">
                <a:solidFill>
                  <a:srgbClr val="FC0128"/>
                </a:solidFill>
              </a:rPr>
            </a:br>
            <a:r>
              <a:rPr lang="en-US" b="1" dirty="0" smtClean="0">
                <a:solidFill>
                  <a:srgbClr val="00AE00"/>
                </a:solidFill>
              </a:rPr>
              <a:t>FROM</a:t>
            </a:r>
            <a:r>
              <a:rPr lang="en-US" b="1" dirty="0" smtClean="0">
                <a:solidFill>
                  <a:srgbClr val="FC0128"/>
                </a:solidFill>
              </a:rPr>
              <a:t> R1, R2, ... </a:t>
            </a:r>
            <a:br>
              <a:rPr lang="en-US" b="1" dirty="0" smtClean="0">
                <a:solidFill>
                  <a:srgbClr val="FC0128"/>
                </a:solidFill>
              </a:rPr>
            </a:br>
            <a:r>
              <a:rPr lang="en-US" b="1" dirty="0" smtClean="0">
                <a:solidFill>
                  <a:srgbClr val="00AE00"/>
                </a:solidFill>
              </a:rPr>
              <a:t>WHERE</a:t>
            </a:r>
            <a:r>
              <a:rPr lang="en-US" b="1" dirty="0" smtClean="0">
                <a:solidFill>
                  <a:srgbClr val="FC0128"/>
                </a:solidFill>
              </a:rPr>
              <a:t> F;</a:t>
            </a:r>
          </a:p>
          <a:p>
            <a:pPr>
              <a:defRPr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 order of execution</a:t>
            </a:r>
          </a:p>
          <a:p>
            <a:pPr marL="869950" lvl="1" indent="-457200"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FROM: Single table or Cartesian product</a:t>
            </a:r>
          </a:p>
          <a:p>
            <a:pPr marL="869950" lvl="1" indent="-457200"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WHERE (optional): choose rows by condition (predicate)</a:t>
            </a:r>
          </a:p>
          <a:p>
            <a:pPr marL="869950" lvl="1" indent="-457200"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SELECT: choose columns by listing</a:t>
            </a:r>
          </a:p>
          <a:p>
            <a:pPr>
              <a:defRPr/>
            </a:pPr>
            <a:r>
              <a:rPr lang="en-US" b="1" i="1" dirty="0" smtClean="0">
                <a:solidFill>
                  <a:srgbClr val="FC0128"/>
                </a:solidFill>
              </a:rPr>
              <a:t>All three operations keep (do not remove) duplicates at any stage (unless specifically requested; more later)</a:t>
            </a:r>
          </a:p>
          <a:p>
            <a:pPr>
              <a:defRPr/>
            </a:pPr>
            <a:r>
              <a:rPr lang="en-US" dirty="0" smtClean="0"/>
              <a:t>We proceed to progressively more and more complicated examples, starting with what we know from relational algebra</a:t>
            </a:r>
          </a:p>
          <a:p>
            <a:pPr>
              <a:defRPr/>
            </a:pPr>
            <a:r>
              <a:rPr lang="en-US" b="1" i="1" dirty="0" smtClean="0">
                <a:solidFill>
                  <a:srgbClr val="FC0128"/>
                </a:solidFill>
              </a:rPr>
              <a:t>A SELECT statement is also called a join: tables R1, R2, … are “joined” when condition F holds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With Aggregates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Symbol" pitchFamily="18" charset="2"/>
              <a:buNone/>
            </a:pPr>
            <a:r>
              <a:rPr lang="en-US" dirty="0" smtClean="0"/>
              <a:t>			I	Amt	Idate	C</a:t>
            </a:r>
            <a:br>
              <a:rPr lang="en-US" dirty="0" smtClean="0"/>
            </a:br>
            <a:r>
              <a:rPr lang="en-US" dirty="0" smtClean="0"/>
              <a:t>		501	  30	2	2000</a:t>
            </a:r>
            <a:br>
              <a:rPr lang="en-US" dirty="0" smtClean="0"/>
            </a:br>
            <a:r>
              <a:rPr lang="en-US" dirty="0" smtClean="0"/>
              <a:t>		503	200	1	1000</a:t>
            </a:r>
            <a:br>
              <a:rPr lang="en-US" dirty="0" smtClean="0"/>
            </a:br>
            <a:r>
              <a:rPr lang="en-US" dirty="0" smtClean="0"/>
              <a:t>		504	160	3	1000</a:t>
            </a:r>
            <a:br>
              <a:rPr lang="en-US" dirty="0" smtClean="0"/>
            </a:br>
            <a:r>
              <a:rPr lang="en-US" dirty="0" smtClean="0"/>
              <a:t>		505	150	2	2000</a:t>
            </a:r>
            <a:br>
              <a:rPr lang="en-US" dirty="0" smtClean="0"/>
            </a:br>
            <a:r>
              <a:rPr lang="en-US" dirty="0" smtClean="0"/>
              <a:t>		506	150	2	4000</a:t>
            </a:r>
            <a:br>
              <a:rPr lang="en-US" dirty="0" smtClean="0"/>
            </a:br>
            <a:r>
              <a:rPr lang="en-US" dirty="0" smtClean="0"/>
              <a:t>		507	200	NULL	2000</a:t>
            </a:r>
            <a:br>
              <a:rPr lang="en-US" dirty="0" smtClean="0"/>
            </a:br>
            <a:r>
              <a:rPr lang="en-US" dirty="0" smtClean="0"/>
              <a:t>		508	  20	3	1000</a:t>
            </a:r>
            <a:br>
              <a:rPr lang="en-US" dirty="0" smtClean="0"/>
            </a:br>
            <a:r>
              <a:rPr lang="en-US" dirty="0" smtClean="0"/>
              <a:t>		509	  20	NULL	4000</a:t>
            </a:r>
          </a:p>
          <a:p>
            <a:r>
              <a:rPr lang="en-US" dirty="0" smtClean="0"/>
              <a:t>After GROUP BY Idate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		I	Amt	Idate	C</a:t>
            </a:r>
            <a:br>
              <a:rPr lang="en-US" dirty="0" smtClean="0"/>
            </a:br>
            <a:r>
              <a:rPr lang="en-US" dirty="0" smtClean="0"/>
              <a:t>		501	  30	2	2000</a:t>
            </a:r>
            <a:br>
              <a:rPr lang="en-US" dirty="0" smtClean="0"/>
            </a:br>
            <a:r>
              <a:rPr lang="en-US" dirty="0" smtClean="0"/>
              <a:t>		505	150	2	2000</a:t>
            </a:r>
            <a:br>
              <a:rPr lang="en-US" dirty="0" smtClean="0"/>
            </a:br>
            <a:r>
              <a:rPr lang="en-US" dirty="0" smtClean="0"/>
              <a:t>		506	150	2	4000 </a:t>
            </a:r>
            <a:br>
              <a:rPr lang="en-US" dirty="0" smtClean="0"/>
            </a:br>
            <a:r>
              <a:rPr lang="en-US" dirty="0" smtClean="0"/>
              <a:t>		503	200	1	1000</a:t>
            </a:r>
            <a:br>
              <a:rPr lang="en-US" dirty="0" smtClean="0"/>
            </a:br>
            <a:r>
              <a:rPr lang="en-US" dirty="0" smtClean="0"/>
              <a:t>		504	160	3	1000</a:t>
            </a:r>
            <a:br>
              <a:rPr lang="en-US" dirty="0" smtClean="0"/>
            </a:br>
            <a:r>
              <a:rPr lang="en-US" dirty="0" smtClean="0"/>
              <a:t>		508	  20	3	1000</a:t>
            </a:r>
            <a:br>
              <a:rPr lang="en-US" dirty="0" smtClean="0"/>
            </a:br>
            <a:r>
              <a:rPr lang="en-US" dirty="0" smtClean="0"/>
              <a:t>		507	200	NULL	2000</a:t>
            </a:r>
            <a:br>
              <a:rPr lang="en-US" dirty="0" smtClean="0"/>
            </a:br>
            <a:r>
              <a:rPr lang="en-US" dirty="0" smtClean="0"/>
              <a:t>		509	  20	NULL	4000</a:t>
            </a:r>
          </a:p>
          <a:p>
            <a:pPr lvl="1">
              <a:buFont typeface="Symbol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With Aggregates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Symbol" pitchFamily="18" charset="2"/>
              <a:buNone/>
            </a:pPr>
            <a:r>
              <a:rPr lang="en-US" dirty="0" smtClean="0"/>
              <a:t>			I	Amt	Idate	C</a:t>
            </a:r>
            <a:br>
              <a:rPr lang="en-US" dirty="0" smtClean="0"/>
            </a:br>
            <a:r>
              <a:rPr lang="en-US" dirty="0" smtClean="0"/>
              <a:t>		501	  30	2	2000</a:t>
            </a:r>
            <a:br>
              <a:rPr lang="en-US" dirty="0" smtClean="0"/>
            </a:br>
            <a:r>
              <a:rPr lang="en-US" dirty="0" smtClean="0"/>
              <a:t>		505	150	2	2000</a:t>
            </a:r>
            <a:br>
              <a:rPr lang="en-US" dirty="0" smtClean="0"/>
            </a:br>
            <a:r>
              <a:rPr lang="en-US" dirty="0" smtClean="0"/>
              <a:t>		506	150	2	4000 </a:t>
            </a:r>
            <a:br>
              <a:rPr lang="en-US" dirty="0" smtClean="0"/>
            </a:br>
            <a:r>
              <a:rPr lang="en-US" dirty="0" smtClean="0"/>
              <a:t>		503	200	1	1000</a:t>
            </a:r>
            <a:br>
              <a:rPr lang="en-US" dirty="0" smtClean="0"/>
            </a:br>
            <a:r>
              <a:rPr lang="en-US" dirty="0" smtClean="0"/>
              <a:t>		504	160	3	1000</a:t>
            </a:r>
            <a:br>
              <a:rPr lang="en-US" dirty="0" smtClean="0"/>
            </a:br>
            <a:r>
              <a:rPr lang="en-US" dirty="0" smtClean="0"/>
              <a:t>		508	  20	3	1000</a:t>
            </a:r>
            <a:br>
              <a:rPr lang="en-US" dirty="0" smtClean="0"/>
            </a:br>
            <a:r>
              <a:rPr lang="en-US" dirty="0" smtClean="0"/>
              <a:t>		507	200	NULL	2000</a:t>
            </a:r>
            <a:br>
              <a:rPr lang="en-US" dirty="0" smtClean="0"/>
            </a:br>
            <a:r>
              <a:rPr lang="en-US" dirty="0" smtClean="0"/>
              <a:t>		509	  20	NULL	4000</a:t>
            </a:r>
          </a:p>
          <a:p>
            <a:r>
              <a:rPr lang="en-US" dirty="0" smtClean="0"/>
              <a:t>We have 4 groups, corresponding to the dates: 2, 1, 3, NULL</a:t>
            </a:r>
          </a:p>
          <a:p>
            <a:r>
              <a:rPr lang="en-US" dirty="0" smtClean="0"/>
              <a:t>We compute for ourselves the average order for each group, the group condition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Idate	AVG(Amt)</a:t>
            </a:r>
            <a:br>
              <a:rPr lang="en-US" dirty="0" smtClean="0"/>
            </a:br>
            <a:r>
              <a:rPr lang="en-US" dirty="0" smtClean="0"/>
              <a:t>2		110</a:t>
            </a:r>
            <a:br>
              <a:rPr lang="en-US" dirty="0" smtClean="0"/>
            </a:br>
            <a:r>
              <a:rPr lang="en-US" dirty="0" smtClean="0"/>
              <a:t>1		200</a:t>
            </a:r>
            <a:br>
              <a:rPr lang="en-US" dirty="0" smtClean="0"/>
            </a:br>
            <a:r>
              <a:rPr lang="en-US" dirty="0" smtClean="0"/>
              <a:t>3		  90</a:t>
            </a:r>
            <a:br>
              <a:rPr lang="en-US" dirty="0" smtClean="0"/>
            </a:br>
            <a:r>
              <a:rPr lang="en-US" dirty="0" smtClean="0"/>
              <a:t>NULL	110</a:t>
            </a:r>
          </a:p>
          <a:p>
            <a:r>
              <a:rPr lang="en-US" dirty="0" smtClean="0"/>
              <a:t>Groups for dates 2, 1, NULL satisfy the “group” condition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With Aggregates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Symbol" pitchFamily="18" charset="2"/>
              <a:buNone/>
            </a:pPr>
            <a:r>
              <a:rPr lang="en-US" dirty="0" smtClean="0"/>
              <a:t>			I	Amt	Idate	C</a:t>
            </a:r>
            <a:br>
              <a:rPr lang="en-US" dirty="0" smtClean="0"/>
            </a:br>
            <a:r>
              <a:rPr lang="en-US" dirty="0" smtClean="0"/>
              <a:t>		501	  30	2	2000</a:t>
            </a:r>
            <a:br>
              <a:rPr lang="en-US" dirty="0" smtClean="0"/>
            </a:br>
            <a:r>
              <a:rPr lang="en-US" dirty="0" smtClean="0"/>
              <a:t>		505	150	2	2000</a:t>
            </a:r>
            <a:br>
              <a:rPr lang="en-US" dirty="0" smtClean="0"/>
            </a:br>
            <a:r>
              <a:rPr lang="en-US" dirty="0" smtClean="0"/>
              <a:t>		506	150	2	4000 </a:t>
            </a:r>
            <a:br>
              <a:rPr lang="en-US" dirty="0" smtClean="0"/>
            </a:br>
            <a:r>
              <a:rPr lang="en-US" dirty="0" smtClean="0"/>
              <a:t>		503	200	1	1000</a:t>
            </a:r>
            <a:br>
              <a:rPr lang="en-US" dirty="0" smtClean="0"/>
            </a:br>
            <a:r>
              <a:rPr lang="en-US" dirty="0" smtClean="0"/>
              <a:t>		504	160	3	1000</a:t>
            </a:r>
            <a:br>
              <a:rPr lang="en-US" dirty="0" smtClean="0"/>
            </a:br>
            <a:r>
              <a:rPr lang="en-US" dirty="0" smtClean="0"/>
              <a:t>		508	  20	3	1000</a:t>
            </a:r>
            <a:br>
              <a:rPr lang="en-US" dirty="0" smtClean="0"/>
            </a:br>
            <a:r>
              <a:rPr lang="en-US" dirty="0" smtClean="0"/>
              <a:t>		507	200	NULL	2000</a:t>
            </a:r>
            <a:br>
              <a:rPr lang="en-US" dirty="0" smtClean="0"/>
            </a:br>
            <a:r>
              <a:rPr lang="en-US" dirty="0" smtClean="0"/>
              <a:t>		509	  20	NULL	4000</a:t>
            </a:r>
          </a:p>
          <a:p>
            <a:r>
              <a:rPr lang="en-US" dirty="0" smtClean="0"/>
              <a:t>Groups for dates 2, 1, NULL satisfy the “group” condition, so after HAVING AVG(Amt) &gt; 100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		I	Amt	Idate	C</a:t>
            </a:r>
            <a:br>
              <a:rPr lang="en-US" dirty="0" smtClean="0"/>
            </a:br>
            <a:r>
              <a:rPr lang="en-US" dirty="0" smtClean="0"/>
              <a:t>		501	  30	2	2000</a:t>
            </a:r>
            <a:br>
              <a:rPr lang="en-US" dirty="0" smtClean="0"/>
            </a:br>
            <a:r>
              <a:rPr lang="en-US" dirty="0" smtClean="0"/>
              <a:t>		505	150	2	2000</a:t>
            </a:r>
            <a:br>
              <a:rPr lang="en-US" dirty="0" smtClean="0"/>
            </a:br>
            <a:r>
              <a:rPr lang="en-US" dirty="0" smtClean="0"/>
              <a:t>		506	150	2	4000 </a:t>
            </a:r>
            <a:br>
              <a:rPr lang="en-US" dirty="0" smtClean="0"/>
            </a:br>
            <a:r>
              <a:rPr lang="en-US" dirty="0" smtClean="0"/>
              <a:t>		503	200	1	1000</a:t>
            </a:r>
            <a:br>
              <a:rPr lang="en-US" dirty="0" smtClean="0"/>
            </a:br>
            <a:r>
              <a:rPr lang="en-US" dirty="0" smtClean="0"/>
              <a:t>		507	200	NULL	2000</a:t>
            </a:r>
            <a:br>
              <a:rPr lang="en-US" dirty="0" smtClean="0"/>
            </a:br>
            <a:r>
              <a:rPr lang="en-US" dirty="0" smtClean="0"/>
              <a:t>		509	  20	NULL	4000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With Aggregates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Symbol" pitchFamily="18" charset="2"/>
              <a:buNone/>
            </a:pPr>
            <a:r>
              <a:rPr lang="en-US" dirty="0" smtClean="0"/>
              <a:t>			I	Amt	Idate	C</a:t>
            </a:r>
            <a:br>
              <a:rPr lang="en-US" dirty="0" smtClean="0"/>
            </a:br>
            <a:r>
              <a:rPr lang="en-US" dirty="0" smtClean="0"/>
              <a:t>		501	  30	2	2000</a:t>
            </a:r>
            <a:br>
              <a:rPr lang="en-US" dirty="0" smtClean="0"/>
            </a:br>
            <a:r>
              <a:rPr lang="en-US" dirty="0" smtClean="0"/>
              <a:t>		505	150	2	2000</a:t>
            </a:r>
            <a:br>
              <a:rPr lang="en-US" dirty="0" smtClean="0"/>
            </a:br>
            <a:r>
              <a:rPr lang="en-US" dirty="0" smtClean="0"/>
              <a:t>		506	150	2	4000 </a:t>
            </a:r>
            <a:br>
              <a:rPr lang="en-US" dirty="0" smtClean="0"/>
            </a:br>
            <a:r>
              <a:rPr lang="en-US" dirty="0" smtClean="0"/>
              <a:t>		503	200	1	1000</a:t>
            </a:r>
            <a:br>
              <a:rPr lang="en-US" dirty="0" smtClean="0"/>
            </a:br>
            <a:r>
              <a:rPr lang="en-US" dirty="0" smtClean="0"/>
              <a:t>		507	200	NULL	2000</a:t>
            </a:r>
            <a:br>
              <a:rPr lang="en-US" dirty="0" smtClean="0"/>
            </a:br>
            <a:r>
              <a:rPr lang="en-US" dirty="0" smtClean="0"/>
              <a:t>		509	  20	NULL	4000</a:t>
            </a:r>
          </a:p>
          <a:p>
            <a:r>
              <a:rPr lang="en-US" dirty="0" smtClean="0"/>
              <a:t>The SELECT statement “understands” that it must work on group, not tuple level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		Idate	SUM(Amt)</a:t>
            </a:r>
            <a:br>
              <a:rPr lang="en-US" dirty="0" smtClean="0"/>
            </a:br>
            <a:r>
              <a:rPr lang="en-US" dirty="0" smtClean="0"/>
              <a:t>		2	330</a:t>
            </a:r>
            <a:br>
              <a:rPr lang="en-US" dirty="0" smtClean="0"/>
            </a:br>
            <a:r>
              <a:rPr lang="en-US" dirty="0" smtClean="0"/>
              <a:t>		1	200</a:t>
            </a:r>
            <a:br>
              <a:rPr lang="en-US" dirty="0" smtClean="0"/>
            </a:br>
            <a:r>
              <a:rPr lang="en-US" dirty="0" smtClean="0"/>
              <a:t>		NULL	220</a:t>
            </a:r>
            <a:br>
              <a:rPr lang="en-US" dirty="0" smtClean="0"/>
            </a:br>
            <a:r>
              <a:rPr lang="en-US" dirty="0" smtClean="0"/>
              <a:t>		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1776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0475" y="3362325"/>
            <a:ext cx="2457450" cy="1047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With Aggregates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necessary to have the WHERE clause, if all tuples should be considered for the GROUP BY operation</a:t>
            </a:r>
          </a:p>
          <a:p>
            <a:r>
              <a:rPr lang="en-US" dirty="0" smtClean="0"/>
              <a:t>Not necessary to have the HAVING clause, if all groups are good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With Aggregates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SELECT line only a group property can be listed, so, the following is OK, as each of the items listed is a group property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AE00"/>
                </a:solidFill>
              </a:rPr>
              <a:t>SUM</a:t>
            </a:r>
            <a:r>
              <a:rPr lang="en-US" dirty="0" smtClean="0"/>
              <a:t>(Amt), </a:t>
            </a:r>
            <a:r>
              <a:rPr lang="en-US" dirty="0" smtClean="0">
                <a:solidFill>
                  <a:srgbClr val="00AE00"/>
                </a:solidFill>
              </a:rPr>
              <a:t>MIN</a:t>
            </a:r>
            <a:r>
              <a:rPr lang="en-US" dirty="0" smtClean="0"/>
              <a:t>(Amt)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Invoice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C &lt;&gt; 3000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GROUP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AE00"/>
                </a:solidFill>
              </a:rPr>
              <a:t>BY</a:t>
            </a:r>
            <a:r>
              <a:rPr lang="en-US" dirty="0" smtClean="0"/>
              <a:t> Idate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HAVING AVG</a:t>
            </a:r>
            <a:r>
              <a:rPr lang="en-US" dirty="0" smtClean="0"/>
              <a:t>(Amt) &gt; 100;</a:t>
            </a:r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r>
              <a:rPr lang="en-US" dirty="0" smtClean="0"/>
              <a:t>We could list Idate too, as it is a group property too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Idate, </a:t>
            </a:r>
            <a:r>
              <a:rPr lang="en-US" dirty="0" smtClean="0">
                <a:solidFill>
                  <a:srgbClr val="00AE00"/>
                </a:solidFill>
              </a:rPr>
              <a:t>SUM</a:t>
            </a:r>
            <a:r>
              <a:rPr lang="en-US" dirty="0" smtClean="0"/>
              <a:t>(Amt), </a:t>
            </a:r>
            <a:r>
              <a:rPr lang="en-US" dirty="0" smtClean="0">
                <a:solidFill>
                  <a:srgbClr val="00AE00"/>
                </a:solidFill>
              </a:rPr>
              <a:t>MIN</a:t>
            </a:r>
            <a:r>
              <a:rPr lang="en-US" dirty="0" smtClean="0"/>
              <a:t>(Amt)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Invoice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C &lt;&gt; 3000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GROUP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AE00"/>
                </a:solidFill>
              </a:rPr>
              <a:t>BY</a:t>
            </a:r>
            <a:r>
              <a:rPr lang="en-US" dirty="0" smtClean="0"/>
              <a:t> Idate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HAVING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AE00"/>
                </a:solidFill>
              </a:rPr>
              <a:t>AVG</a:t>
            </a:r>
            <a:r>
              <a:rPr lang="en-US" dirty="0" smtClean="0"/>
              <a:t>(Amt) &gt; 100;	</a:t>
            </a:r>
          </a:p>
          <a:p>
            <a:pPr>
              <a:buFont typeface="Symbol" pitchFamily="18" charset="2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sp>
        <p:nvSpPr>
          <p:cNvPr id="1208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208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2057400"/>
            <a:ext cx="230505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2083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4648200"/>
            <a:ext cx="3124200" cy="116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With Aggregates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But, the following is not OK, as C is not a group property, because on a specific Idate different C’s can place an order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C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Invoice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C &lt;&gt; 3000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GROUP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AE00"/>
                </a:solidFill>
              </a:rPr>
              <a:t>BY</a:t>
            </a:r>
            <a:r>
              <a:rPr lang="en-US" dirty="0" smtClean="0"/>
              <a:t> Idate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HAVING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AE00"/>
                </a:solidFill>
              </a:rPr>
              <a:t>AVG</a:t>
            </a:r>
            <a:r>
              <a:rPr lang="en-US" dirty="0" smtClean="0"/>
              <a:t>(Amt) &gt; 100;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sp>
        <p:nvSpPr>
          <p:cNvPr id="1228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Got it right!</a:t>
            </a:r>
          </a:p>
        </p:txBody>
      </p:sp>
      <p:pic>
        <p:nvPicPr>
          <p:cNvPr id="12288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2163" y="3338513"/>
            <a:ext cx="5934075" cy="1095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br>
              <a:rPr lang="en-US" dirty="0" smtClean="0"/>
            </a:br>
            <a:r>
              <a:rPr lang="en-US" dirty="0" smtClean="0"/>
              <a:t>(Not All Of Them Always Implemented)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UNION, </a:t>
            </a:r>
            <a:r>
              <a:rPr lang="en-US" b="1" i="1" dirty="0" smtClean="0">
                <a:solidFill>
                  <a:srgbClr val="FC0128"/>
                </a:solidFill>
              </a:rPr>
              <a:t>duplicates are removed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* </a:t>
            </a: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UNION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* </a:t>
            </a: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S;</a:t>
            </a:r>
            <a:br>
              <a:rPr lang="en-US" dirty="0" smtClean="0"/>
            </a:br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143000" y="3200400"/>
          <a:ext cx="1896534" cy="22250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276600" y="3200400"/>
          <a:ext cx="1896534" cy="22250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6172200" y="3200400"/>
          <a:ext cx="1896534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With Aggregates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can aggregate on more than one attribute, so </a:t>
            </a:r>
            <a:r>
              <a:rPr lang="en-US" dirty="0" smtClean="0"/>
              <a:t>that the </a:t>
            </a:r>
            <a:r>
              <a:rPr lang="en-US" dirty="0" smtClean="0"/>
              <a:t>following query (shown schematically) is possible</a:t>
            </a:r>
            <a:br>
              <a:rPr lang="en-US" dirty="0" smtClean="0"/>
            </a:br>
            <a:endParaRPr lang="en-US" dirty="0" smtClean="0"/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Amt, Idate, </a:t>
            </a:r>
            <a:r>
              <a:rPr lang="en-US" dirty="0" smtClean="0">
                <a:solidFill>
                  <a:srgbClr val="00AE00"/>
                </a:solidFill>
              </a:rPr>
              <a:t>MIN</a:t>
            </a:r>
            <a:r>
              <a:rPr lang="en-US" dirty="0" smtClean="0"/>
              <a:t>(C)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Invoice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…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GROUP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AE00"/>
                </a:solidFill>
              </a:rPr>
              <a:t>BY</a:t>
            </a:r>
            <a:r>
              <a:rPr lang="en-US" dirty="0" smtClean="0"/>
              <a:t> Amt, Idate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HAVING</a:t>
            </a:r>
            <a:r>
              <a:rPr lang="en-US" dirty="0" smtClean="0"/>
              <a:t> …;</a:t>
            </a:r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r>
              <a:rPr lang="en-US" dirty="0" smtClean="0"/>
              <a:t>This will put in a single group all orders for some specific Amt placed on some specific Idate</a:t>
            </a:r>
          </a:p>
          <a:p>
            <a:endParaRPr lang="en-US" dirty="0" smtClean="0"/>
          </a:p>
          <a:p>
            <a:pPr>
              <a:buFont typeface="Monotype Sort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pic>
        <p:nvPicPr>
          <p:cNvPr id="1249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376613" y="3271838"/>
            <a:ext cx="3152775" cy="19907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With Aggregates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following is permitted also 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AE00"/>
                </a:solidFill>
              </a:rPr>
              <a:t>MIN</a:t>
            </a:r>
            <a:r>
              <a:rPr lang="en-US" dirty="0" smtClean="0"/>
              <a:t>(C)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Invoice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…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GROUP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AE00"/>
                </a:solidFill>
              </a:rPr>
              <a:t>BY</a:t>
            </a:r>
            <a:r>
              <a:rPr lang="en-US" dirty="0" smtClean="0"/>
              <a:t> Amt, Idate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HAVING</a:t>
            </a:r>
            <a:r>
              <a:rPr lang="en-US" dirty="0" smtClean="0"/>
              <a:t> …;</a:t>
            </a:r>
          </a:p>
          <a:p>
            <a:pPr>
              <a:buFont typeface="Monotype Sort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sp>
        <p:nvSpPr>
          <p:cNvPr id="1269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2698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475" y="2933700"/>
            <a:ext cx="321945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Subqueries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 SELECT statement, the WHERE clause can refer to a result of another query, thought of as an “inner loop,” referred to as a subquery</a:t>
            </a:r>
          </a:p>
          <a:p>
            <a:r>
              <a:rPr lang="en-US" dirty="0" smtClean="0"/>
              <a:t>Consider two relations R(A,B) and S(A,B)</a:t>
            </a:r>
          </a:p>
          <a:p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A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B &gt; (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AE00"/>
                </a:solidFill>
              </a:rPr>
              <a:t>MIN</a:t>
            </a:r>
            <a:r>
              <a:rPr lang="en-US" dirty="0" smtClean="0"/>
              <a:t>(C) </a:t>
            </a:r>
            <a:br>
              <a:rPr lang="en-US" dirty="0" smtClean="0"/>
            </a:br>
            <a:r>
              <a:rPr lang="en-US" dirty="0" smtClean="0"/>
              <a:t>                     </a:t>
            </a: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S)</a:t>
            </a:r>
          </a:p>
          <a:p>
            <a:r>
              <a:rPr lang="en-US" dirty="0" smtClean="0"/>
              <a:t>This will pick up all values of column A of R if the corresponding B is larger than the smallest element in the C column of S</a:t>
            </a:r>
          </a:p>
          <a:p>
            <a:r>
              <a:rPr lang="en-US" dirty="0" smtClean="0"/>
              <a:t>Generally, a result of a subquery is either one element (perhaps with duplicates) as in the above example or more than one element</a:t>
            </a:r>
          </a:p>
          <a:p>
            <a:r>
              <a:rPr lang="en-US" dirty="0" smtClean="0"/>
              <a:t>We start with one element subquery results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Subqueries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a list of all I for orders that are bigger than the smallest order placed on the same date.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I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Invoice </a:t>
            </a:r>
            <a:r>
              <a:rPr lang="en-US" dirty="0" smtClean="0">
                <a:solidFill>
                  <a:srgbClr val="00AE00"/>
                </a:solidFill>
              </a:rPr>
              <a:t>AS</a:t>
            </a:r>
            <a:r>
              <a:rPr lang="en-US" dirty="0" smtClean="0"/>
              <a:t> Invoice1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Amt &gt;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AE00"/>
                </a:solidFill>
              </a:rPr>
              <a:t>MIN</a:t>
            </a:r>
            <a:r>
              <a:rPr lang="en-US" dirty="0" smtClean="0"/>
              <a:t>(Amt)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Invoice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Idate = Invoice1.Idate);</a:t>
            </a:r>
          </a:p>
          <a:p>
            <a:r>
              <a:rPr lang="en-US" dirty="0" smtClean="0"/>
              <a:t>For each tuple of Invoice1 the value of Amt is compared to the result of the execution of the subquery.</a:t>
            </a:r>
          </a:p>
          <a:p>
            <a:pPr lvl="1"/>
            <a:r>
              <a:rPr lang="en-US" dirty="0" smtClean="0"/>
              <a:t>The subquery is executed (logically) for each tuple of Invoice</a:t>
            </a:r>
          </a:p>
          <a:p>
            <a:pPr lvl="1"/>
            <a:r>
              <a:rPr lang="en-US" dirty="0" smtClean="0"/>
              <a:t>This looks very much like an inner loop, executed logically once each time the outer loop “makes a step forward”</a:t>
            </a:r>
          </a:p>
          <a:p>
            <a:r>
              <a:rPr lang="en-US" dirty="0" smtClean="0"/>
              <a:t>Note that we needed to rename Invoice to be Invoice1 so that we can refer to it appropriately in the subquery. </a:t>
            </a:r>
          </a:p>
          <a:p>
            <a:r>
              <a:rPr lang="en-US" dirty="0" smtClean="0"/>
              <a:t>In the subquery unqualified Idate refers to the nearest encompassing Invoice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Subqueries</a:t>
            </a:r>
          </a:p>
        </p:txBody>
      </p:sp>
      <p:sp>
        <p:nvSpPr>
          <p:cNvPr id="1300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3005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5213" y="3267075"/>
            <a:ext cx="2847975" cy="1238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Subqueries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to the &gt; operator, we could also use other standard comparison operators between two tuple values, such as &gt;=, &lt;&gt;, etc.,</a:t>
            </a:r>
          </a:p>
          <a:p>
            <a:r>
              <a:rPr lang="en-US" dirty="0" smtClean="0"/>
              <a:t>For such comparison operators, we need to be sure that the subquery is syntactically (i.e., by its syntax) guaranteed to return only one value</a:t>
            </a:r>
          </a:p>
          <a:p>
            <a:r>
              <a:rPr lang="en-US" dirty="0" smtClean="0"/>
              <a:t>Subqueries do not add any expressive power but one needs to be careful in tracking duplicates</a:t>
            </a:r>
          </a:p>
          <a:p>
            <a:pPr lvl="1"/>
            <a:r>
              <a:rPr lang="en-US" dirty="0" smtClean="0"/>
              <a:t>We will not do it here</a:t>
            </a:r>
          </a:p>
          <a:p>
            <a:r>
              <a:rPr lang="en-US" dirty="0" smtClean="0"/>
              <a:t>Benefits of subqueries</a:t>
            </a:r>
          </a:p>
          <a:p>
            <a:pPr lvl="1"/>
            <a:r>
              <a:rPr lang="en-US" dirty="0" smtClean="0"/>
              <a:t>Some people find them more readable</a:t>
            </a:r>
          </a:p>
          <a:p>
            <a:pPr lvl="1"/>
            <a:r>
              <a:rPr lang="en-US" dirty="0" smtClean="0"/>
              <a:t>Perhaps easier for the system to implement efficiently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Perhaps by realizing that the inner loop is independent of the outer loop and can be executed only once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Subqueries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a list of all I for orders that are bigger than the smallest order placed on the same date</a:t>
            </a:r>
          </a:p>
          <a:p>
            <a:r>
              <a:rPr lang="en-US" dirty="0" smtClean="0"/>
              <a:t>The following will give the same result, but more clumsily than using subqueries</a:t>
            </a:r>
          </a:p>
          <a:p>
            <a:endParaRPr lang="en-US" dirty="0" smtClean="0"/>
          </a:p>
          <a:p>
            <a:endParaRPr lang="en-US" dirty="0" smtClean="0"/>
          </a:p>
          <a:p>
            <a:pPr marL="1009650" lvl="1" indent="-457200">
              <a:buFont typeface="Arial" charset="0"/>
              <a:buAutoNum type="arabicPeriod"/>
            </a:pP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Idate, </a:t>
            </a:r>
            <a:r>
              <a:rPr lang="en-US" dirty="0" smtClean="0">
                <a:solidFill>
                  <a:srgbClr val="00AE00"/>
                </a:solidFill>
              </a:rPr>
              <a:t>MIN</a:t>
            </a:r>
            <a:r>
              <a:rPr lang="en-US" dirty="0" smtClean="0"/>
              <a:t>(Amt) </a:t>
            </a:r>
            <a:r>
              <a:rPr lang="en-US" dirty="0" smtClean="0">
                <a:solidFill>
                  <a:srgbClr val="00AE00"/>
                </a:solidFill>
              </a:rPr>
              <a:t>AS</a:t>
            </a:r>
            <a:r>
              <a:rPr lang="en-US" dirty="0" smtClean="0"/>
              <a:t> MinAmt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INTO</a:t>
            </a:r>
            <a:r>
              <a:rPr lang="en-US" dirty="0" smtClean="0"/>
              <a:t> InvoiceTemp01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Invoice 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GROUP BY </a:t>
            </a:r>
            <a:r>
              <a:rPr lang="en-US" dirty="0" smtClean="0"/>
              <a:t>Idate;</a:t>
            </a:r>
          </a:p>
          <a:p>
            <a:pPr marL="1009650" lvl="1" indent="-457200">
              <a:buFont typeface="Arial" charset="0"/>
              <a:buAutoNum type="arabicPeriod"/>
            </a:pPr>
            <a:endParaRPr lang="en-US" dirty="0" smtClean="0"/>
          </a:p>
          <a:p>
            <a:pPr marL="1009650" lvl="1" indent="-457200">
              <a:buFont typeface="Arial" charset="0"/>
              <a:buAutoNum type="arabicPeriod"/>
            </a:pP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Invoice.I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Invoice, InvoiceTemp01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Invoice.Idate = InvoiceTemp01.Idate </a:t>
            </a:r>
            <a:r>
              <a:rPr lang="en-US" dirty="0" smtClean="0">
                <a:solidFill>
                  <a:srgbClr val="00AE00"/>
                </a:solidFill>
              </a:rPr>
              <a:t>AND</a:t>
            </a:r>
            <a:r>
              <a:rPr lang="en-US" dirty="0" smtClean="0"/>
              <a:t> Amt &gt; MinAmt;</a:t>
            </a:r>
            <a:br>
              <a:rPr lang="en-US" dirty="0" smtClean="0"/>
            </a:br>
            <a:endParaRPr lang="en-US" dirty="0" smtClean="0"/>
          </a:p>
          <a:p>
            <a:pPr>
              <a:buFont typeface="Monotype Sort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Subqueries</a:t>
            </a:r>
          </a:p>
        </p:txBody>
      </p:sp>
      <p:sp>
        <p:nvSpPr>
          <p:cNvPr id="133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331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981200"/>
            <a:ext cx="3000375" cy="1285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3312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267200"/>
            <a:ext cx="1981200" cy="125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br>
              <a:rPr lang="en-US" dirty="0" smtClean="0"/>
            </a:br>
            <a:r>
              <a:rPr lang="en-US" dirty="0" smtClean="0"/>
              <a:t>(Not All Of Them Always Implemented)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MINUS, </a:t>
            </a:r>
            <a:r>
              <a:rPr lang="en-US" b="1" i="1" dirty="0" smtClean="0">
                <a:solidFill>
                  <a:srgbClr val="FC0128"/>
                </a:solidFill>
              </a:rPr>
              <a:t>duplicates are removed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* </a:t>
            </a:r>
            <a:r>
              <a:rPr lang="en-US" dirty="0" smtClean="0">
                <a:solidFill>
                  <a:srgbClr val="00AE00"/>
                </a:solidFill>
              </a:rPr>
              <a:t>FROM </a:t>
            </a:r>
            <a:r>
              <a:rPr lang="en-US" dirty="0" smtClean="0"/>
              <a:t>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MINUS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* </a:t>
            </a: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S;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143000" y="3200400"/>
          <a:ext cx="1896534" cy="22250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276600" y="3200400"/>
          <a:ext cx="1896534" cy="22250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6172200" y="3200400"/>
          <a:ext cx="1896534" cy="74168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Subqueries Returning a Set of Values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general, a subquery could return a set of values, that is relations with more than one row in general</a:t>
            </a:r>
          </a:p>
          <a:p>
            <a:r>
              <a:rPr lang="en-US" dirty="0" smtClean="0"/>
              <a:t>In this case, we use operators that can compare a single value with a set of values. </a:t>
            </a:r>
          </a:p>
          <a:p>
            <a:r>
              <a:rPr lang="en-US" dirty="0" smtClean="0"/>
              <a:t>The two keywords are </a:t>
            </a:r>
            <a:r>
              <a:rPr lang="en-US" dirty="0" smtClean="0">
                <a:solidFill>
                  <a:srgbClr val="FF0000"/>
                </a:solidFill>
              </a:rPr>
              <a:t>ANY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ALL</a:t>
            </a:r>
            <a:endParaRPr lang="en-US" dirty="0" smtClean="0"/>
          </a:p>
          <a:p>
            <a:r>
              <a:rPr lang="en-US" dirty="0" smtClean="0"/>
              <a:t>Let v be a value, r a set of values, and op a comparison operator 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	Then</a:t>
            </a:r>
          </a:p>
          <a:p>
            <a:pPr lvl="1"/>
            <a:r>
              <a:rPr lang="en-US" dirty="0" smtClean="0"/>
              <a:t>“v op ANY r” is true if and only if v op x is true for at least one x in r</a:t>
            </a:r>
          </a:p>
          <a:p>
            <a:pPr lvl="1"/>
            <a:r>
              <a:rPr lang="en-US" dirty="0" smtClean="0"/>
              <a:t>“v op ALL r” is true if an only if v op x is true for each x in r</a:t>
            </a:r>
          </a:p>
        </p:txBody>
      </p:sp>
    </p:spTree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Subqueries With ALL and ANY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every I for which Amt is larger than the largest Amt on February 2, 2009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I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Invoice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Amt &gt; </a:t>
            </a:r>
            <a:r>
              <a:rPr lang="en-US" dirty="0" smtClean="0">
                <a:solidFill>
                  <a:srgbClr val="00AE00"/>
                </a:solidFill>
              </a:rPr>
              <a:t>ALL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Amt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Invoice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Idate = #2009-02-02#);</a:t>
            </a:r>
          </a:p>
          <a:p>
            <a:pPr lvl="1"/>
            <a:r>
              <a:rPr lang="en-US" dirty="0" smtClean="0"/>
              <a:t>Note, loosely speaking: </a:t>
            </a:r>
            <a:r>
              <a:rPr lang="en-US" dirty="0" smtClean="0">
                <a:solidFill>
                  <a:srgbClr val="FC0128"/>
                </a:solidFill>
              </a:rPr>
              <a:t>&gt; ALL X</a:t>
            </a:r>
            <a:r>
              <a:rPr lang="en-US" dirty="0" smtClean="0"/>
              <a:t> means that </a:t>
            </a:r>
            <a:r>
              <a:rPr lang="en-US" dirty="0" smtClean="0">
                <a:solidFill>
                  <a:srgbClr val="FC0128"/>
                </a:solidFill>
              </a:rPr>
              <a:t>for every x in X, &gt; x holds</a:t>
            </a:r>
          </a:p>
        </p:txBody>
      </p:sp>
    </p:spTree>
  </p:cSld>
  <p:clrMapOvr>
    <a:masterClrMapping/>
  </p:clrMapOvr>
  <p:transition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Subqueries With ALL and ANY</a:t>
            </a:r>
          </a:p>
        </p:txBody>
      </p:sp>
      <p:sp>
        <p:nvSpPr>
          <p:cNvPr id="136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3619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9513" y="3267075"/>
            <a:ext cx="2619375" cy="1238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Subqueries With ALL and ANY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every I for which Amt is larger than the smallest Amt on February 2, 2009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I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Invoice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Amt &gt; ANY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Amt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Invoice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Idate = #2009-02-02#);</a:t>
            </a:r>
          </a:p>
          <a:p>
            <a:pPr lvl="1"/>
            <a:r>
              <a:rPr lang="en-US" dirty="0" smtClean="0"/>
              <a:t>Note, loosely speaking: </a:t>
            </a:r>
            <a:r>
              <a:rPr lang="en-US" dirty="0" smtClean="0">
                <a:solidFill>
                  <a:srgbClr val="FC0128"/>
                </a:solidFill>
              </a:rPr>
              <a:t>&gt; ANY X</a:t>
            </a:r>
            <a:r>
              <a:rPr lang="en-US" dirty="0" smtClean="0"/>
              <a:t> means that </a:t>
            </a:r>
            <a:r>
              <a:rPr lang="en-US" dirty="0" smtClean="0">
                <a:solidFill>
                  <a:srgbClr val="FC0128"/>
                </a:solidFill>
              </a:rPr>
              <a:t>for at least one x in X, &gt; x holds</a:t>
            </a:r>
          </a:p>
        </p:txBody>
      </p:sp>
    </p:spTree>
  </p:cSld>
  <p:clrMapOvr>
    <a:masterClrMapping/>
  </p:clrMapOvr>
  <p:transition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Subqueries With ALL and ANY</a:t>
            </a:r>
          </a:p>
        </p:txBody>
      </p:sp>
      <p:sp>
        <p:nvSpPr>
          <p:cNvPr id="138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3824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9513" y="3109913"/>
            <a:ext cx="2619375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= ALL  and  = ANY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= ANY mean?</a:t>
            </a:r>
          </a:p>
          <a:p>
            <a:pPr lvl="1"/>
            <a:r>
              <a:rPr lang="en-US" dirty="0" smtClean="0"/>
              <a:t>Equal to at least one element in the result of the subquery</a:t>
            </a:r>
          </a:p>
          <a:p>
            <a:pPr lvl="1"/>
            <a:r>
              <a:rPr lang="en-US" dirty="0" smtClean="0"/>
              <a:t>It is possible to write “IN” instead of “= ANY”</a:t>
            </a:r>
          </a:p>
          <a:p>
            <a:pPr lvl="1"/>
            <a:r>
              <a:rPr lang="en-US" dirty="0" smtClean="0"/>
              <a:t>But better check what happens with NULLs (we do not do it here)</a:t>
            </a:r>
          </a:p>
          <a:p>
            <a:r>
              <a:rPr lang="en-US" dirty="0" smtClean="0"/>
              <a:t>What does &lt;&gt; ALL mean?</a:t>
            </a:r>
          </a:p>
          <a:p>
            <a:pPr lvl="1"/>
            <a:r>
              <a:rPr lang="en-US" dirty="0" smtClean="0"/>
              <a:t>Different from every element in the subquery</a:t>
            </a:r>
          </a:p>
          <a:p>
            <a:pPr lvl="1"/>
            <a:r>
              <a:rPr lang="en-US" dirty="0" smtClean="0"/>
              <a:t>It is possible to write “NOT IN” instead of “= ANY”</a:t>
            </a:r>
          </a:p>
          <a:p>
            <a:pPr lvl="1"/>
            <a:r>
              <a:rPr lang="en-US" dirty="0" smtClean="0"/>
              <a:t>But better check what happens with NULLs (we do not do it here)</a:t>
            </a:r>
          </a:p>
          <a:p>
            <a:r>
              <a:rPr lang="en-US" dirty="0" smtClean="0"/>
              <a:t>What does &lt;&gt; ANY mean?</a:t>
            </a:r>
          </a:p>
          <a:p>
            <a:pPr lvl="1"/>
            <a:r>
              <a:rPr lang="en-US" dirty="0" smtClean="0"/>
              <a:t>Not equal to at least one element in the result of the subquery</a:t>
            </a:r>
          </a:p>
          <a:p>
            <a:pPr lvl="1"/>
            <a:r>
              <a:rPr lang="en-US" dirty="0" smtClean="0"/>
              <a:t>But better check what happens with NULLs (we do not do it here)</a:t>
            </a:r>
          </a:p>
          <a:p>
            <a:r>
              <a:rPr lang="en-US" dirty="0" smtClean="0"/>
              <a:t>What does = ALL mean?</a:t>
            </a:r>
          </a:p>
          <a:p>
            <a:pPr lvl="1"/>
            <a:r>
              <a:rPr lang="en-US" dirty="0" smtClean="0"/>
              <a:t>Equal to every element  in the result of the subquery (so if the subquery has two distinct elements in the output this will be false)</a:t>
            </a:r>
          </a:p>
          <a:p>
            <a:pPr lvl="1"/>
            <a:r>
              <a:rPr lang="en-US" dirty="0" smtClean="0"/>
              <a:t>But better check what happens with NULLs (we do not do it here)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Subqueries With ALL and ANY</a:t>
            </a:r>
          </a:p>
        </p:txBody>
      </p:sp>
      <p:sp>
        <p:nvSpPr>
          <p:cNvPr id="140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we have R(A,B,C) and S(A,B,C,D)</a:t>
            </a:r>
          </a:p>
          <a:p>
            <a:r>
              <a:rPr lang="en-US" dirty="0" smtClean="0"/>
              <a:t>Some systems permit comparison of tuples, such as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A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(B,C) = </a:t>
            </a:r>
            <a:r>
              <a:rPr lang="en-US" dirty="0" smtClean="0">
                <a:solidFill>
                  <a:srgbClr val="00AE00"/>
                </a:solidFill>
              </a:rPr>
              <a:t>ANY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B, C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 </a:t>
            </a:r>
            <a:r>
              <a:rPr lang="en-US" dirty="0" smtClean="0"/>
              <a:t>S);</a:t>
            </a:r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dirty="0" smtClean="0"/>
              <a:t>	But some do not; then </a:t>
            </a:r>
            <a:r>
              <a:rPr lang="en-US" dirty="0" smtClean="0">
                <a:solidFill>
                  <a:srgbClr val="FF0000"/>
                </a:solidFill>
              </a:rPr>
              <a:t>EXISTS</a:t>
            </a:r>
            <a:r>
              <a:rPr lang="en-US" dirty="0" smtClean="0"/>
              <a:t>, which we will see next, can be used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Emptiness</a:t>
            </a:r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possible to test whether the result of a subquery is an empty relation by means of the operator </a:t>
            </a:r>
            <a:r>
              <a:rPr lang="en-US" dirty="0" smtClean="0">
                <a:solidFill>
                  <a:srgbClr val="FC0128"/>
                </a:solidFill>
              </a:rPr>
              <a:t>EXISTS</a:t>
            </a:r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EXISTS R</a:t>
            </a:r>
            <a:r>
              <a:rPr lang="en-US" dirty="0" smtClean="0"/>
              <a:t>” is true if and only if R is not empty</a:t>
            </a:r>
          </a:p>
          <a:p>
            <a:pPr lvl="1"/>
            <a:r>
              <a:rPr lang="en-US" dirty="0" smtClean="0"/>
              <a:t>So read this: “there exists a tuple in R”</a:t>
            </a:r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NOT EXISTS R</a:t>
            </a:r>
            <a:r>
              <a:rPr lang="en-US" dirty="0" smtClean="0"/>
              <a:t>” is true if and only if R is empty</a:t>
            </a:r>
          </a:p>
          <a:p>
            <a:pPr lvl="1"/>
            <a:r>
              <a:rPr lang="en-US" dirty="0" smtClean="0"/>
              <a:t>So read this: “there does not exist a tuple in R”</a:t>
            </a:r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These are very important</a:t>
            </a:r>
            <a:r>
              <a:rPr lang="en-US" dirty="0" smtClean="0"/>
              <a:t>, as they are frequently used to implement difference (MINUS or EXCEPT) and intersection (INTERSECT)</a:t>
            </a:r>
          </a:p>
          <a:p>
            <a:endParaRPr lang="en-US" dirty="0" smtClean="0"/>
          </a:p>
          <a:p>
            <a:r>
              <a:rPr lang="en-US" dirty="0" smtClean="0"/>
              <a:t>First, a little practice, then how to do the set operations</a:t>
            </a:r>
          </a:p>
          <a:p>
            <a:endParaRPr lang="en-US" dirty="0" smtClean="0"/>
          </a:p>
        </p:txBody>
      </p:sp>
    </p:spTree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Emptiness</a:t>
            </a:r>
          </a:p>
        </p:txBody>
      </p:sp>
      <p:sp>
        <p:nvSpPr>
          <p:cNvPr id="142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all Cnames who do not have an entry in Invoice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Cname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Customer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 NOT EXISTS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*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Invoice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Customer.C = Invoice.C);</a:t>
            </a:r>
          </a:p>
        </p:txBody>
      </p:sp>
    </p:spTree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Non-Emptiness</a:t>
            </a:r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all Cnames who have an entry in Invoice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>
                <a:solidFill>
                  <a:srgbClr val="00AE00"/>
                </a:solidFill>
              </a:rPr>
              <a:t>	SELECT</a:t>
            </a:r>
            <a:r>
              <a:rPr lang="en-US" dirty="0" smtClean="0"/>
              <a:t> Cname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Customer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 EXISTS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*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Invoice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Customer.C = Invoice.C);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br>
              <a:rPr lang="en-US" dirty="0" smtClean="0"/>
            </a:br>
            <a:r>
              <a:rPr lang="en-US" dirty="0" smtClean="0"/>
              <a:t>(Not All Of Them Always Implemented)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INTERSECT, </a:t>
            </a:r>
            <a:r>
              <a:rPr lang="en-US" b="1" i="1" dirty="0" smtClean="0">
                <a:solidFill>
                  <a:srgbClr val="FC0128"/>
                </a:solidFill>
              </a:rPr>
              <a:t>duplicates are removed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* </a:t>
            </a: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INTERSECT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* </a:t>
            </a: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S;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143000" y="3200400"/>
          <a:ext cx="1896534" cy="22250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276600" y="3200400"/>
          <a:ext cx="1896534" cy="22250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6172200" y="3200400"/>
          <a:ext cx="1896534" cy="111252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Intersection And Difference</a:t>
            </a:r>
            <a:br>
              <a:rPr lang="en-US" dirty="0" smtClean="0"/>
            </a:br>
            <a:r>
              <a:rPr lang="en-US" dirty="0" smtClean="0"/>
              <a:t>If They Are Not Directly Available</a:t>
            </a:r>
          </a:p>
        </p:txBody>
      </p:sp>
      <p:sp>
        <p:nvSpPr>
          <p:cNvPr id="144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b="1" i="1" dirty="0" smtClean="0">
                <a:solidFill>
                  <a:srgbClr val="FF0000"/>
                </a:solidFill>
              </a:rPr>
              <a:t>SetOperationsInSql.mdb</a:t>
            </a:r>
            <a:r>
              <a:rPr lang="en-US" dirty="0" smtClean="0"/>
              <a:t> in Extras</a:t>
            </a:r>
          </a:p>
          <a:p>
            <a:endParaRPr lang="en-US" dirty="0" smtClean="0"/>
          </a:p>
          <a:p>
            <a:r>
              <a:rPr lang="en-US" dirty="0" smtClean="0"/>
              <a:t>In general, use EXISTS and NOT EXISTS</a:t>
            </a:r>
          </a:p>
          <a:p>
            <a:endParaRPr lang="en-US" dirty="0" smtClean="0"/>
          </a:p>
          <a:p>
            <a:r>
              <a:rPr lang="en-US" dirty="0" smtClean="0"/>
              <a:t>If the tables have only one column, you may see advice to use IN and NOT IN: </a:t>
            </a:r>
            <a:r>
              <a:rPr lang="en-US" b="1" i="1" dirty="0" smtClean="0">
                <a:solidFill>
                  <a:srgbClr val="FF0000"/>
                </a:solidFill>
              </a:rPr>
              <a:t>don’t do </a:t>
            </a:r>
            <a:r>
              <a:rPr lang="en-US" b="1" i="1" dirty="0" smtClean="0">
                <a:solidFill>
                  <a:srgbClr val="FF0000"/>
                </a:solidFill>
              </a:rPr>
              <a:t>this</a:t>
            </a:r>
            <a:r>
              <a:rPr lang="en-US" dirty="0" smtClean="0"/>
              <a:t>: </a:t>
            </a:r>
            <a:r>
              <a:rPr lang="en-US" dirty="0" smtClean="0"/>
              <a:t>problems with NULLs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Intersection (INTERSECT)</a:t>
            </a:r>
            <a:br>
              <a:rPr lang="en-US" dirty="0" smtClean="0"/>
            </a:br>
            <a:r>
              <a:rPr lang="en-US" dirty="0" smtClean="0"/>
              <a:t>Use EXISTS</a:t>
            </a:r>
          </a:p>
        </p:txBody>
      </p:sp>
      <p:sp>
        <p:nvSpPr>
          <p:cNvPr id="14541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 DISTINCT </a:t>
            </a:r>
            <a:r>
              <a:rPr lang="en-US" dirty="0" smtClean="0"/>
              <a:t>*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 EXISTS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*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 </a:t>
            </a:r>
            <a:r>
              <a:rPr lang="en-US" dirty="0" smtClean="0"/>
              <a:t>S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R.First = S.First </a:t>
            </a:r>
            <a:r>
              <a:rPr lang="en-US" dirty="0" smtClean="0">
                <a:solidFill>
                  <a:srgbClr val="00AE00"/>
                </a:solidFill>
              </a:rPr>
              <a:t>AND</a:t>
            </a:r>
            <a:r>
              <a:rPr lang="en-US" dirty="0" smtClean="0"/>
              <a:t> R.Second = S.Second);</a:t>
            </a:r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r>
              <a:rPr lang="en-US" dirty="0" smtClean="0"/>
              <a:t>Note that a tuple containing nulls, (NULL,c), is not in the result, and it should not be there</a:t>
            </a:r>
          </a:p>
        </p:txBody>
      </p:sp>
      <p:pic>
        <p:nvPicPr>
          <p:cNvPr id="1454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962400"/>
            <a:ext cx="2152650" cy="2447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54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3962400"/>
            <a:ext cx="2124075" cy="161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541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3962400"/>
            <a:ext cx="2162175" cy="87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Intersection (INTERSECT)</a:t>
            </a:r>
            <a:br>
              <a:rPr lang="en-US" dirty="0" smtClean="0"/>
            </a:br>
            <a:r>
              <a:rPr lang="en-US" dirty="0" smtClean="0"/>
              <a:t>Can Also Be Done Using Cartesian Product</a:t>
            </a:r>
          </a:p>
        </p:txBody>
      </p:sp>
      <p:sp>
        <p:nvSpPr>
          <p:cNvPr id="14643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 DISTINCT </a:t>
            </a:r>
            <a:r>
              <a:rPr lang="en-US" dirty="0" smtClean="0"/>
              <a:t>*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R.First = S.First </a:t>
            </a:r>
            <a:r>
              <a:rPr lang="en-US" dirty="0" smtClean="0">
                <a:solidFill>
                  <a:srgbClr val="00AE00"/>
                </a:solidFill>
              </a:rPr>
              <a:t>AND</a:t>
            </a:r>
            <a:r>
              <a:rPr lang="en-US" dirty="0" smtClean="0"/>
              <a:t> R.Second = S.Second)</a:t>
            </a:r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Difference (MINUS/EXCEPT)</a:t>
            </a:r>
            <a:br>
              <a:rPr lang="en-US" dirty="0" smtClean="0"/>
            </a:br>
            <a:r>
              <a:rPr lang="en-US" dirty="0" smtClean="0"/>
              <a:t>Use NOT EXISTS</a:t>
            </a:r>
          </a:p>
        </p:txBody>
      </p:sp>
      <p:sp>
        <p:nvSpPr>
          <p:cNvPr id="14745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AE00"/>
                </a:solidFill>
              </a:rPr>
              <a:t>DISTINCT</a:t>
            </a:r>
            <a:r>
              <a:rPr lang="en-US" dirty="0" smtClean="0"/>
              <a:t> *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 NOT EXISTS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*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S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R.First = S.First </a:t>
            </a:r>
            <a:r>
              <a:rPr lang="en-US" dirty="0" smtClean="0">
                <a:solidFill>
                  <a:srgbClr val="00AE00"/>
                </a:solidFill>
              </a:rPr>
              <a:t>AND</a:t>
            </a:r>
            <a:r>
              <a:rPr lang="en-US" dirty="0" smtClean="0"/>
              <a:t> R.Second = S.Second);</a:t>
            </a:r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r>
              <a:rPr lang="en-US" dirty="0" smtClean="0"/>
              <a:t>Note that tuples containing nulls, (b,NULL) and (NULL,c), are in the result, and they should be there</a:t>
            </a:r>
          </a:p>
          <a:p>
            <a:pPr lvl="1">
              <a:buFont typeface="Symbol" pitchFamily="18" charset="2"/>
              <a:buNone/>
            </a:pPr>
            <a:endParaRPr lang="en-US" dirty="0" smtClean="0"/>
          </a:p>
        </p:txBody>
      </p:sp>
      <p:pic>
        <p:nvPicPr>
          <p:cNvPr id="14746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962400"/>
            <a:ext cx="2152650" cy="2447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746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3962400"/>
            <a:ext cx="2124075" cy="161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746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3962400"/>
            <a:ext cx="2143125" cy="1238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Accounting For NULLs</a:t>
            </a:r>
            <a:br>
              <a:rPr lang="en-US" dirty="0" smtClean="0"/>
            </a:br>
            <a:r>
              <a:rPr lang="en-US" dirty="0" smtClean="0"/>
              <a:t>(Perhaps Semantically Incorrectly)</a:t>
            </a:r>
          </a:p>
        </p:txBody>
      </p:sp>
      <p:sp>
        <p:nvSpPr>
          <p:cNvPr id="148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 DISTINCT </a:t>
            </a:r>
            <a:r>
              <a:rPr lang="en-US" dirty="0" smtClean="0"/>
              <a:t>*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 EXISTS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*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S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(R.First = S.First </a:t>
            </a:r>
            <a:r>
              <a:rPr lang="en-US" dirty="0" smtClean="0">
                <a:solidFill>
                  <a:srgbClr val="00AE00"/>
                </a:solidFill>
              </a:rPr>
              <a:t>AND</a:t>
            </a:r>
            <a:r>
              <a:rPr lang="en-US" dirty="0" smtClean="0"/>
              <a:t> R.Second = S.Second) </a:t>
            </a:r>
            <a:r>
              <a:rPr lang="en-US" dirty="0" smtClean="0">
                <a:solidFill>
                  <a:srgbClr val="00AE00"/>
                </a:solidFill>
              </a:rPr>
              <a:t>OR</a:t>
            </a:r>
            <a:r>
              <a:rPr lang="en-US" dirty="0" smtClean="0"/>
              <a:t>  (R.First </a:t>
            </a:r>
            <a:r>
              <a:rPr lang="en-US" dirty="0" smtClean="0">
                <a:solidFill>
                  <a:srgbClr val="00AE00"/>
                </a:solidFill>
              </a:rPr>
              <a:t>IS NULL AND </a:t>
            </a:r>
            <a:r>
              <a:rPr lang="en-US" dirty="0" smtClean="0"/>
              <a:t>S.First </a:t>
            </a:r>
            <a:r>
              <a:rPr lang="en-US" dirty="0" smtClean="0">
                <a:solidFill>
                  <a:srgbClr val="00AE00"/>
                </a:solidFill>
              </a:rPr>
              <a:t>IS NULL AND </a:t>
            </a:r>
            <a:r>
              <a:rPr lang="en-US" dirty="0" smtClean="0"/>
              <a:t>R.Second = S.Second) </a:t>
            </a:r>
            <a:r>
              <a:rPr lang="en-US" dirty="0" smtClean="0">
                <a:solidFill>
                  <a:srgbClr val="00AE00"/>
                </a:solidFill>
              </a:rPr>
              <a:t>OR</a:t>
            </a:r>
            <a:r>
              <a:rPr lang="en-US" dirty="0" smtClean="0"/>
              <a:t> (R.First = S.First </a:t>
            </a:r>
            <a:r>
              <a:rPr lang="en-US" dirty="0" smtClean="0">
                <a:solidFill>
                  <a:srgbClr val="00AE00"/>
                </a:solidFill>
              </a:rPr>
              <a:t>AND</a:t>
            </a:r>
            <a:r>
              <a:rPr lang="en-US" dirty="0" smtClean="0"/>
              <a:t> R.Second </a:t>
            </a:r>
            <a:r>
              <a:rPr lang="en-US" dirty="0" smtClean="0">
                <a:solidFill>
                  <a:srgbClr val="00AE00"/>
                </a:solidFill>
              </a:rPr>
              <a:t>IS NULL AND  </a:t>
            </a:r>
            <a:r>
              <a:rPr lang="en-US" dirty="0" smtClean="0"/>
              <a:t>S.Second </a:t>
            </a:r>
            <a:r>
              <a:rPr lang="en-US" dirty="0" smtClean="0">
                <a:solidFill>
                  <a:srgbClr val="00AE00"/>
                </a:solidFill>
              </a:rPr>
              <a:t>IS NULL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AE00"/>
                </a:solidFill>
              </a:rPr>
              <a:t>OR</a:t>
            </a:r>
            <a:r>
              <a:rPr lang="en-US" dirty="0" smtClean="0"/>
              <a:t> (R.First </a:t>
            </a:r>
            <a:r>
              <a:rPr lang="en-US" dirty="0" smtClean="0">
                <a:solidFill>
                  <a:srgbClr val="00AE00"/>
                </a:solidFill>
              </a:rPr>
              <a:t>IS NULL AND  </a:t>
            </a:r>
            <a:r>
              <a:rPr lang="en-US" dirty="0" smtClean="0"/>
              <a:t>S.First  </a:t>
            </a:r>
            <a:r>
              <a:rPr lang="en-US" dirty="0" smtClean="0">
                <a:solidFill>
                  <a:srgbClr val="00AE00"/>
                </a:solidFill>
              </a:rPr>
              <a:t>IS NULL AND  </a:t>
            </a:r>
            <a:r>
              <a:rPr lang="en-US" dirty="0" smtClean="0"/>
              <a:t>R.Second </a:t>
            </a:r>
            <a:r>
              <a:rPr lang="en-US" dirty="0" smtClean="0">
                <a:solidFill>
                  <a:srgbClr val="00AE00"/>
                </a:solidFill>
              </a:rPr>
              <a:t>IS NULL AND </a:t>
            </a:r>
            <a:r>
              <a:rPr lang="en-US" dirty="0" smtClean="0"/>
              <a:t>S.Second </a:t>
            </a:r>
            <a:r>
              <a:rPr lang="en-US" dirty="0" smtClean="0">
                <a:solidFill>
                  <a:srgbClr val="00AE00"/>
                </a:solidFill>
              </a:rPr>
              <a:t>IS NULL</a:t>
            </a:r>
            <a:r>
              <a:rPr lang="en-US" dirty="0" smtClean="0"/>
              <a:t>));</a:t>
            </a:r>
          </a:p>
          <a:p>
            <a:endParaRPr lang="en-US" dirty="0" smtClean="0"/>
          </a:p>
        </p:txBody>
      </p:sp>
      <p:pic>
        <p:nvPicPr>
          <p:cNvPr id="14848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267200"/>
            <a:ext cx="2152650" cy="2447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848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4267200"/>
            <a:ext cx="2124075" cy="161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848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4267200"/>
            <a:ext cx="2133600" cy="1076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Accounting For NULLs</a:t>
            </a:r>
            <a:br>
              <a:rPr lang="en-US" dirty="0" smtClean="0"/>
            </a:br>
            <a:r>
              <a:rPr lang="en-US" dirty="0" smtClean="0"/>
              <a:t>(Perhaps Semantically Incorrectly)</a:t>
            </a:r>
          </a:p>
        </p:txBody>
      </p:sp>
      <p:sp>
        <p:nvSpPr>
          <p:cNvPr id="149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 DISTINCT </a:t>
            </a:r>
            <a:r>
              <a:rPr lang="en-US" dirty="0" smtClean="0"/>
              <a:t>*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 NOT EXISTS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*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S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(R.First = S.First </a:t>
            </a:r>
            <a:r>
              <a:rPr lang="en-US" dirty="0" smtClean="0">
                <a:solidFill>
                  <a:srgbClr val="00AE00"/>
                </a:solidFill>
              </a:rPr>
              <a:t>AND</a:t>
            </a:r>
            <a:r>
              <a:rPr lang="en-US" dirty="0" smtClean="0"/>
              <a:t> R.Second = S.Second) </a:t>
            </a:r>
            <a:r>
              <a:rPr lang="en-US" dirty="0" smtClean="0">
                <a:solidFill>
                  <a:srgbClr val="00AE00"/>
                </a:solidFill>
              </a:rPr>
              <a:t>OR</a:t>
            </a:r>
            <a:r>
              <a:rPr lang="en-US" dirty="0" smtClean="0"/>
              <a:t>  (R.First </a:t>
            </a:r>
            <a:r>
              <a:rPr lang="en-US" dirty="0" smtClean="0">
                <a:solidFill>
                  <a:srgbClr val="00AE00"/>
                </a:solidFill>
              </a:rPr>
              <a:t>IS NULL AND </a:t>
            </a:r>
            <a:r>
              <a:rPr lang="en-US" dirty="0" smtClean="0"/>
              <a:t>S.First </a:t>
            </a:r>
            <a:r>
              <a:rPr lang="en-US" dirty="0" smtClean="0">
                <a:solidFill>
                  <a:srgbClr val="00AE00"/>
                </a:solidFill>
              </a:rPr>
              <a:t>IS NULL AND </a:t>
            </a:r>
            <a:r>
              <a:rPr lang="en-US" dirty="0" smtClean="0"/>
              <a:t>R.Second = S.Second) </a:t>
            </a:r>
            <a:r>
              <a:rPr lang="en-US" dirty="0" smtClean="0">
                <a:solidFill>
                  <a:srgbClr val="00AE00"/>
                </a:solidFill>
              </a:rPr>
              <a:t>OR</a:t>
            </a:r>
            <a:r>
              <a:rPr lang="en-US" dirty="0" smtClean="0"/>
              <a:t> (R.First = S.First </a:t>
            </a:r>
            <a:r>
              <a:rPr lang="en-US" dirty="0" smtClean="0">
                <a:solidFill>
                  <a:srgbClr val="00AE00"/>
                </a:solidFill>
              </a:rPr>
              <a:t>AND</a:t>
            </a:r>
            <a:r>
              <a:rPr lang="en-US" dirty="0" smtClean="0"/>
              <a:t> R.Second </a:t>
            </a:r>
            <a:r>
              <a:rPr lang="en-US" dirty="0" smtClean="0">
                <a:solidFill>
                  <a:srgbClr val="00AE00"/>
                </a:solidFill>
              </a:rPr>
              <a:t>IS NULL AND  </a:t>
            </a:r>
            <a:r>
              <a:rPr lang="en-US" dirty="0" smtClean="0"/>
              <a:t>S.Second </a:t>
            </a:r>
            <a:r>
              <a:rPr lang="en-US" dirty="0" smtClean="0">
                <a:solidFill>
                  <a:srgbClr val="00AE00"/>
                </a:solidFill>
              </a:rPr>
              <a:t>IS NULL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AE00"/>
                </a:solidFill>
              </a:rPr>
              <a:t>OR</a:t>
            </a:r>
            <a:r>
              <a:rPr lang="en-US" dirty="0" smtClean="0"/>
              <a:t> (R.First </a:t>
            </a:r>
            <a:r>
              <a:rPr lang="en-US" dirty="0" smtClean="0">
                <a:solidFill>
                  <a:srgbClr val="00AE00"/>
                </a:solidFill>
              </a:rPr>
              <a:t>IS NULL AND  </a:t>
            </a:r>
            <a:r>
              <a:rPr lang="en-US" dirty="0" smtClean="0"/>
              <a:t>S.First  </a:t>
            </a:r>
            <a:r>
              <a:rPr lang="en-US" dirty="0" smtClean="0">
                <a:solidFill>
                  <a:srgbClr val="00AE00"/>
                </a:solidFill>
              </a:rPr>
              <a:t>IS NULL AND  </a:t>
            </a:r>
            <a:r>
              <a:rPr lang="en-US" dirty="0" smtClean="0"/>
              <a:t>R.Second </a:t>
            </a:r>
            <a:r>
              <a:rPr lang="en-US" dirty="0" smtClean="0">
                <a:solidFill>
                  <a:srgbClr val="00AE00"/>
                </a:solidFill>
              </a:rPr>
              <a:t>IS NULL AND </a:t>
            </a:r>
            <a:r>
              <a:rPr lang="en-US" dirty="0" smtClean="0"/>
              <a:t>S.Second </a:t>
            </a:r>
            <a:r>
              <a:rPr lang="en-US" dirty="0" smtClean="0">
                <a:solidFill>
                  <a:srgbClr val="00AE00"/>
                </a:solidFill>
              </a:rPr>
              <a:t>IS NULL</a:t>
            </a:r>
            <a:r>
              <a:rPr lang="en-US" dirty="0" smtClean="0"/>
              <a:t>));</a:t>
            </a:r>
          </a:p>
        </p:txBody>
      </p:sp>
      <p:pic>
        <p:nvPicPr>
          <p:cNvPr id="14950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572000"/>
            <a:ext cx="2152650" cy="2447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950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4572000"/>
            <a:ext cx="2124075" cy="161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95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4572000"/>
            <a:ext cx="2124075" cy="1095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Intersection For Tables With One Column</a:t>
            </a:r>
          </a:p>
        </p:txBody>
      </p:sp>
      <p:sp>
        <p:nvSpPr>
          <p:cNvPr id="150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 DISTINCT </a:t>
            </a:r>
            <a:r>
              <a:rPr lang="en-US" dirty="0" smtClean="0"/>
              <a:t>*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P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00AE00"/>
                </a:solidFill>
              </a:rPr>
              <a:t>IN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A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Q);</a:t>
            </a:r>
          </a:p>
        </p:txBody>
      </p:sp>
      <p:pic>
        <p:nvPicPr>
          <p:cNvPr id="15053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429000"/>
            <a:ext cx="1190625" cy="163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053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3429000"/>
            <a:ext cx="1190625" cy="1285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0534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3429000"/>
            <a:ext cx="1171575" cy="857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Difference For Tables With One Column</a:t>
            </a:r>
          </a:p>
        </p:txBody>
      </p:sp>
      <p:sp>
        <p:nvSpPr>
          <p:cNvPr id="151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AE00"/>
                </a:solidFill>
              </a:rPr>
              <a:t>DISTINCT</a:t>
            </a:r>
            <a:r>
              <a:rPr lang="en-US" dirty="0" smtClean="0"/>
              <a:t> *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P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00AE00"/>
                </a:solidFill>
              </a:rPr>
              <a:t>NOT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AE00"/>
                </a:solidFill>
              </a:rPr>
              <a:t>IN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A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Q);</a:t>
            </a:r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r>
              <a:rPr lang="en-US" dirty="0" smtClean="0"/>
              <a:t>Note (NULL) is not in the result, so our query is not quite correct (as I have warned you earlier)</a:t>
            </a:r>
          </a:p>
        </p:txBody>
      </p:sp>
      <p:pic>
        <p:nvPicPr>
          <p:cNvPr id="15155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429000"/>
            <a:ext cx="1190625" cy="163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155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3429000"/>
            <a:ext cx="1190625" cy="1285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155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3429000"/>
            <a:ext cx="1238250" cy="714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More Than One Column Name</a:t>
            </a:r>
          </a:p>
        </p:txBody>
      </p:sp>
      <p:sp>
        <p:nvSpPr>
          <p:cNvPr id="152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we have R(A,B,C) and S(A,B,C,D)</a:t>
            </a:r>
          </a:p>
          <a:p>
            <a:r>
              <a:rPr lang="en-US" dirty="0" smtClean="0"/>
              <a:t>Some systems do not allow the following (more than one item  = ANY)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A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(B,C) = </a:t>
            </a:r>
            <a:r>
              <a:rPr lang="en-US" dirty="0" smtClean="0">
                <a:solidFill>
                  <a:srgbClr val="00AE00"/>
                </a:solidFill>
              </a:rPr>
              <a:t>ANY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B, C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S);</a:t>
            </a:r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dirty="0" smtClean="0"/>
              <a:t>	we can use</a:t>
            </a:r>
          </a:p>
          <a:p>
            <a:pPr>
              <a:buFont typeface="Monotype Sorts" pitchFamily="2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A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AE00"/>
                </a:solidFill>
              </a:rPr>
              <a:t>EXISTS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*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S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R.B = S.B </a:t>
            </a:r>
            <a:r>
              <a:rPr lang="en-US" dirty="0" smtClean="0">
                <a:solidFill>
                  <a:srgbClr val="00AE00"/>
                </a:solidFill>
              </a:rPr>
              <a:t>AND</a:t>
            </a:r>
            <a:r>
              <a:rPr lang="en-US" dirty="0" smtClean="0"/>
              <a:t> R.C = S.C);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Division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534400" cy="6096000"/>
          </a:xfrm>
        </p:spPr>
        <p:txBody>
          <a:bodyPr/>
          <a:lstStyle/>
          <a:p>
            <a:r>
              <a:rPr lang="en-US" dirty="0" smtClean="0"/>
              <a:t>We want to compute the set of Cnames that have at least all the Cnames that Chicago has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	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533400" y="3048000"/>
          <a:ext cx="3962400" cy="37084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828800"/>
                <a:gridCol w="11430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CnameInCcity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Yao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Yao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562600" y="3048000"/>
          <a:ext cx="3276600" cy="111252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2194152"/>
                <a:gridCol w="10824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CnameInChicago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Yao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br>
              <a:rPr lang="en-US" dirty="0" smtClean="0"/>
            </a:br>
            <a:r>
              <a:rPr lang="en-US" dirty="0" smtClean="0"/>
              <a:t>(Not All Of Them Always Implemented)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UNION ALL, </a:t>
            </a:r>
            <a:r>
              <a:rPr lang="en-US" b="1" i="1" dirty="0" smtClean="0">
                <a:solidFill>
                  <a:srgbClr val="FC0128"/>
                </a:solidFill>
              </a:rPr>
              <a:t>duplicates are not removed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* </a:t>
            </a: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UNION ALL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* </a:t>
            </a: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S;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element appears with the </a:t>
            </a:r>
            <a:br>
              <a:rPr lang="en-US" dirty="0" smtClean="0"/>
            </a:br>
            <a:r>
              <a:rPr lang="en-US" dirty="0" smtClean="0"/>
              <a:t>cardinality that is the sum of </a:t>
            </a:r>
            <a:br>
              <a:rPr lang="en-US" dirty="0" smtClean="0"/>
            </a:br>
            <a:r>
              <a:rPr lang="en-US" dirty="0" smtClean="0"/>
              <a:t>its cardinalities in R and S 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Monotype Sorts" pitchFamily="2" charset="2"/>
              <a:buNone/>
            </a:pPr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143000" y="3200400"/>
          <a:ext cx="1896534" cy="22250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276600" y="3200400"/>
          <a:ext cx="1896534" cy="22250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6172200" y="3200400"/>
          <a:ext cx="1896534" cy="40792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Division Concisely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all cities, the set of whose profits, contains all the profits that are in Chicago.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Ccity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CnameInCcity </a:t>
            </a:r>
            <a:r>
              <a:rPr lang="en-US" dirty="0" smtClean="0">
                <a:solidFill>
                  <a:srgbClr val="00AE00"/>
                </a:solidFill>
              </a:rPr>
              <a:t>AS</a:t>
            </a:r>
            <a:r>
              <a:rPr lang="en-US" dirty="0" smtClean="0"/>
              <a:t> CnameInCcity1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 NOT EXISTS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Cname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CnameInChicago 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Cname </a:t>
            </a:r>
            <a:r>
              <a:rPr lang="en-US" dirty="0" smtClean="0">
                <a:solidFill>
                  <a:srgbClr val="00AE00"/>
                </a:solidFill>
              </a:rPr>
              <a:t>NOT 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Cname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CnameInCcity 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CnameInCcity.Ccity = CnameInCcity1.Ccity));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really the same as before</a:t>
            </a:r>
          </a:p>
          <a:p>
            <a:pPr lvl="1"/>
            <a:r>
              <a:rPr lang="en-US" dirty="0" smtClean="0"/>
              <a:t>I leave it to you to figure this out, if you like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</a:t>
            </a:r>
            <a:r>
              <a:rPr lang="en-US" dirty="0" smtClean="0"/>
              <a:t>Access</a:t>
            </a:r>
            <a:endParaRPr lang="en-US" dirty="0" smtClean="0"/>
          </a:p>
        </p:txBody>
      </p:sp>
      <p:sp>
        <p:nvSpPr>
          <p:cNvPr id="155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5565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6225" y="3171825"/>
            <a:ext cx="1885950" cy="142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</a:p>
        </p:txBody>
      </p:sp>
      <p:sp>
        <p:nvSpPr>
          <p:cNvPr id="156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has a variety of “modified” Cartesian Products, called joins</a:t>
            </a:r>
          </a:p>
          <a:p>
            <a:endParaRPr lang="en-US" dirty="0" smtClean="0"/>
          </a:p>
          <a:p>
            <a:r>
              <a:rPr lang="en-US" dirty="0" smtClean="0"/>
              <a:t>The interesting ones are </a:t>
            </a:r>
            <a:r>
              <a:rPr lang="en-US" b="1" i="1" dirty="0" smtClean="0">
                <a:solidFill>
                  <a:srgbClr val="FF0000"/>
                </a:solidFill>
              </a:rPr>
              <a:t>outer joins</a:t>
            </a:r>
            <a:r>
              <a:rPr lang="en-US" dirty="0" smtClean="0"/>
              <a:t>, interesting when there are no matches where the condition is equality</a:t>
            </a:r>
          </a:p>
          <a:p>
            <a:pPr lvl="1"/>
            <a:r>
              <a:rPr lang="en-US" dirty="0" smtClean="0"/>
              <a:t>Left outer join</a:t>
            </a:r>
          </a:p>
          <a:p>
            <a:pPr lvl="1"/>
            <a:r>
              <a:rPr lang="en-US" dirty="0" smtClean="0"/>
              <a:t>Right outer join</a:t>
            </a:r>
          </a:p>
          <a:p>
            <a:pPr lvl="1"/>
            <a:r>
              <a:rPr lang="en-US" dirty="0" smtClean="0"/>
              <a:t>Full outer join</a:t>
            </a:r>
          </a:p>
          <a:p>
            <a:endParaRPr lang="en-US" dirty="0" smtClean="0"/>
          </a:p>
          <a:p>
            <a:r>
              <a:rPr lang="en-US" dirty="0" smtClean="0"/>
              <a:t>We will use new tables to describe them, see </a:t>
            </a:r>
            <a:r>
              <a:rPr lang="en-US" b="1" i="1" dirty="0" smtClean="0">
                <a:solidFill>
                  <a:srgbClr val="FF0000"/>
                </a:solidFill>
              </a:rPr>
              <a:t>OuterJoins.mdb</a:t>
            </a:r>
            <a:r>
              <a:rPr lang="en-US" dirty="0" smtClean="0"/>
              <a:t> in Extras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905000" y="5638800"/>
          <a:ext cx="1896534" cy="148336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632178"/>
                <a:gridCol w="632178"/>
                <a:gridCol w="6321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267200" y="5638800"/>
          <a:ext cx="1896534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632178"/>
                <a:gridCol w="632178"/>
                <a:gridCol w="6321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</a:t>
            </a:r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*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R </a:t>
            </a:r>
            <a:r>
              <a:rPr lang="en-US" dirty="0" smtClean="0">
                <a:solidFill>
                  <a:srgbClr val="00AE00"/>
                </a:solidFill>
              </a:rPr>
              <a:t>LEFT OUTER JOIN </a:t>
            </a:r>
            <a:r>
              <a:rPr lang="en-US" dirty="0" smtClean="0"/>
              <a:t>S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ON</a:t>
            </a:r>
            <a:r>
              <a:rPr lang="en-US" dirty="0" smtClean="0"/>
              <a:t>  R.B = S.C;</a:t>
            </a:r>
          </a:p>
          <a:p>
            <a:r>
              <a:rPr lang="en-US" dirty="0" smtClean="0"/>
              <a:t>Includes all rows from the first table, matched or not, plus matching “pieces” from the second table, where applicable.</a:t>
            </a:r>
          </a:p>
          <a:p>
            <a:r>
              <a:rPr lang="en-US" dirty="0" smtClean="0"/>
              <a:t>For the rows of the first table that have no matches in the second table, NULLs are added for the columns of the second table</a:t>
            </a:r>
            <a:br>
              <a:rPr lang="en-US" dirty="0" smtClean="0"/>
            </a:br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57200" y="5334000"/>
          <a:ext cx="1896534" cy="148336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632178"/>
                <a:gridCol w="632178"/>
                <a:gridCol w="6321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819400" y="5334000"/>
          <a:ext cx="1896534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632178"/>
                <a:gridCol w="632178"/>
                <a:gridCol w="6321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5257800" y="5410200"/>
          <a:ext cx="4495800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899160"/>
                <a:gridCol w="899160"/>
                <a:gridCol w="899160"/>
                <a:gridCol w="899160"/>
                <a:gridCol w="89916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sp>
        <p:nvSpPr>
          <p:cNvPr id="158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587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6575" y="3267075"/>
            <a:ext cx="3905250" cy="1238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OUTER JOIN</a:t>
            </a:r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*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R </a:t>
            </a:r>
            <a:r>
              <a:rPr lang="en-US" dirty="0" smtClean="0">
                <a:solidFill>
                  <a:srgbClr val="00AE00"/>
                </a:solidFill>
              </a:rPr>
              <a:t>RIGHT OUTER JOIN </a:t>
            </a:r>
            <a:r>
              <a:rPr lang="en-US" dirty="0" smtClean="0"/>
              <a:t>S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ON</a:t>
            </a:r>
            <a:r>
              <a:rPr lang="en-US" dirty="0" smtClean="0"/>
              <a:t>  R.B = S.C;</a:t>
            </a:r>
          </a:p>
          <a:p>
            <a:r>
              <a:rPr lang="en-US" dirty="0" smtClean="0"/>
              <a:t>Includes all rows from the second table, matched or not, plus matching “pieces” from the first table, where applicable.</a:t>
            </a:r>
          </a:p>
          <a:p>
            <a:r>
              <a:rPr lang="en-US" dirty="0" smtClean="0"/>
              <a:t>For the rows of the second table that have no matches in the first table, NULLs are added for the columns of the first table</a:t>
            </a:r>
            <a:br>
              <a:rPr lang="en-US" dirty="0" smtClean="0"/>
            </a:br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57200" y="5334000"/>
          <a:ext cx="1896534" cy="148336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632178"/>
                <a:gridCol w="632178"/>
                <a:gridCol w="6321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819400" y="5334000"/>
          <a:ext cx="1896534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632178"/>
                <a:gridCol w="632178"/>
                <a:gridCol w="6321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5257800" y="5334000"/>
          <a:ext cx="4495800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899160"/>
                <a:gridCol w="899160"/>
                <a:gridCol w="899160"/>
                <a:gridCol w="899160"/>
                <a:gridCol w="89916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sp>
        <p:nvSpPr>
          <p:cNvPr id="160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6077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3238" y="3281363"/>
            <a:ext cx="3971925" cy="1209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OUTER JOIN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*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R </a:t>
            </a:r>
            <a:r>
              <a:rPr lang="en-US" dirty="0" smtClean="0">
                <a:solidFill>
                  <a:srgbClr val="00AE00"/>
                </a:solidFill>
              </a:rPr>
              <a:t>FULL OUTER JOIN </a:t>
            </a:r>
            <a:r>
              <a:rPr lang="en-US" dirty="0" smtClean="0"/>
              <a:t>S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ON</a:t>
            </a:r>
            <a:r>
              <a:rPr lang="en-US" dirty="0" smtClean="0"/>
              <a:t>  R.B = S.C;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Cannot be done in Microsoft Access directly</a:t>
            </a:r>
          </a:p>
          <a:p>
            <a:r>
              <a:rPr lang="en-US" dirty="0" smtClean="0"/>
              <a:t>Can use Left Outer and Right Outer 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57200" y="3276600"/>
          <a:ext cx="1896534" cy="148336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632178"/>
                <a:gridCol w="632178"/>
                <a:gridCol w="6321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819400" y="3276600"/>
          <a:ext cx="1896534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632178"/>
                <a:gridCol w="632178"/>
                <a:gridCol w="6321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5257800" y="3276600"/>
          <a:ext cx="4495800" cy="22250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899160"/>
                <a:gridCol w="899160"/>
                <a:gridCol w="899160"/>
                <a:gridCol w="899160"/>
                <a:gridCol w="89916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Ranges and Templates</a:t>
            </a:r>
          </a:p>
        </p:txBody>
      </p:sp>
      <p:sp>
        <p:nvSpPr>
          <p:cNvPr id="1648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to specify ranges, or templates: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Find all P and Pcity for plants in cities starting with letters B through D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P, Pcity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Plant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((City </a:t>
            </a:r>
            <a:r>
              <a:rPr lang="en-US" dirty="0" smtClean="0">
                <a:solidFill>
                  <a:srgbClr val="00AE00"/>
                </a:solidFill>
              </a:rPr>
              <a:t>BETWEEN</a:t>
            </a:r>
            <a:r>
              <a:rPr lang="en-US" dirty="0" smtClean="0"/>
              <a:t> 'B' </a:t>
            </a:r>
            <a:r>
              <a:rPr lang="en-US" dirty="0" smtClean="0">
                <a:solidFill>
                  <a:srgbClr val="00AE00"/>
                </a:solidFill>
              </a:rPr>
              <a:t>AND</a:t>
            </a:r>
            <a:r>
              <a:rPr lang="en-US" dirty="0" smtClean="0"/>
              <a:t> 'I') </a:t>
            </a:r>
            <a:r>
              <a:rPr lang="en-US" dirty="0" smtClean="0">
                <a:solidFill>
                  <a:srgbClr val="00AE00"/>
                </a:solidFill>
              </a:rPr>
              <a:t>AND</a:t>
            </a:r>
            <a:r>
              <a:rPr lang="en-US" dirty="0" smtClean="0"/>
              <a:t> (Pcity &lt;&gt; ‘E'));</a:t>
            </a:r>
          </a:p>
          <a:p>
            <a:pPr lvl="1"/>
            <a:r>
              <a:rPr lang="en-US" dirty="0" smtClean="0"/>
              <a:t>Note that we want all city values in the range B through DZZZZZ....; thus the value E is too big, as BETWEEN includes the “end values.”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ransition/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sp>
        <p:nvSpPr>
          <p:cNvPr id="165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6589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2363" y="3076575"/>
            <a:ext cx="2733675" cy="161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br>
              <a:rPr lang="en-US" dirty="0" smtClean="0"/>
            </a:br>
            <a:r>
              <a:rPr lang="en-US" dirty="0" smtClean="0"/>
              <a:t>(Not All Of Them Always Implemented)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MINUS ALL, </a:t>
            </a:r>
            <a:r>
              <a:rPr lang="en-US" b="1" i="1" dirty="0" smtClean="0">
                <a:solidFill>
                  <a:srgbClr val="FC0128"/>
                </a:solidFill>
              </a:rPr>
              <a:t>duplicates are not removed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* </a:t>
            </a: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MINUS ALL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* </a:t>
            </a: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S;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element appears with the cardinality that is max(0, cardinality in R </a:t>
            </a:r>
            <a:r>
              <a:rPr lang="en-US" dirty="0" smtClean="0">
                <a:sym typeface="Symbol" pitchFamily="18" charset="2"/>
              </a:rPr>
              <a:t></a:t>
            </a:r>
            <a:r>
              <a:rPr lang="en-US" dirty="0" smtClean="0"/>
              <a:t> cardinality in S)</a:t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143000" y="3200400"/>
          <a:ext cx="1896534" cy="22250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276600" y="3200400"/>
          <a:ext cx="1896534" cy="22250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6172200" y="3200400"/>
          <a:ext cx="1896534" cy="111252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Ranges and Templates</a:t>
            </a:r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P</a:t>
            </a:r>
            <a:r>
              <a:rPr lang="en-US" dirty="0" smtClean="0"/>
              <a:t>names </a:t>
            </a:r>
            <a:r>
              <a:rPr lang="en-US" dirty="0" smtClean="0"/>
              <a:t>for cities containing the letter X in the second position: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>
                <a:solidFill>
                  <a:srgbClr val="00AE00"/>
                </a:solidFill>
              </a:rPr>
              <a:t>	SELECT</a:t>
            </a:r>
            <a:r>
              <a:rPr lang="en-US" dirty="0" smtClean="0"/>
              <a:t> Pname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Plant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(City </a:t>
            </a:r>
            <a:r>
              <a:rPr lang="en-US" dirty="0" smtClean="0">
                <a:solidFill>
                  <a:srgbClr val="00AE00"/>
                </a:solidFill>
              </a:rPr>
              <a:t>LIKE</a:t>
            </a:r>
            <a:r>
              <a:rPr lang="en-US" dirty="0" smtClean="0"/>
              <a:t> '_X%');</a:t>
            </a:r>
          </a:p>
          <a:p>
            <a:pPr lvl="1"/>
            <a:r>
              <a:rPr lang="en-US" dirty="0" smtClean="0"/>
              <a:t>% stands for 0 or more characters; _ stands for exactly one character.</a:t>
            </a:r>
          </a:p>
        </p:txBody>
      </p:sp>
    </p:spTree>
  </p:cSld>
  <p:clrMapOvr>
    <a:masterClrMapping/>
  </p:clrMapOvr>
  <p:transition/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Presenting the Result</a:t>
            </a:r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possible to manipulate the resulting answer to a query. We present the general features by means of examples.</a:t>
            </a:r>
          </a:p>
          <a:p>
            <a:r>
              <a:rPr lang="en-US" dirty="0" smtClean="0"/>
              <a:t>For each P  list the profit in thousands, order by profits in decreasing order and for the same profit value, order by increasing P: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>
                <a:solidFill>
                  <a:srgbClr val="00AE00"/>
                </a:solidFill>
              </a:rPr>
              <a:t>	SELECT</a:t>
            </a:r>
            <a:r>
              <a:rPr lang="en-US" dirty="0" smtClean="0"/>
              <a:t>  Profit/1000 </a:t>
            </a:r>
            <a:r>
              <a:rPr lang="en-US" dirty="0" smtClean="0">
                <a:solidFill>
                  <a:srgbClr val="00AE00"/>
                </a:solidFill>
              </a:rPr>
              <a:t>AS</a:t>
            </a:r>
            <a:r>
              <a:rPr lang="en-US" dirty="0" smtClean="0"/>
              <a:t> Thousands, P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Plant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ORDER BY </a:t>
            </a:r>
            <a:r>
              <a:rPr lang="en-US" dirty="0" smtClean="0"/>
              <a:t>Profit </a:t>
            </a:r>
            <a:r>
              <a:rPr lang="en-US" dirty="0" smtClean="0">
                <a:solidFill>
                  <a:srgbClr val="00AE00"/>
                </a:solidFill>
              </a:rPr>
              <a:t>DESC</a:t>
            </a:r>
            <a:r>
              <a:rPr lang="en-US" dirty="0" smtClean="0"/>
              <a:t>, P </a:t>
            </a:r>
            <a:r>
              <a:rPr lang="en-US" dirty="0" smtClean="0">
                <a:solidFill>
                  <a:srgbClr val="00AE00"/>
                </a:solidFill>
              </a:rPr>
              <a:t>ASC</a:t>
            </a:r>
            <a:r>
              <a:rPr lang="en-US" dirty="0" smtClean="0"/>
              <a:t>;</a:t>
            </a:r>
          </a:p>
        </p:txBody>
      </p:sp>
    </p:spTree>
  </p:cSld>
  <p:clrMapOvr>
    <a:masterClrMapping/>
  </p:clrMapOvr>
  <p:transition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pic>
        <p:nvPicPr>
          <p:cNvPr id="1689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24288" y="3271838"/>
            <a:ext cx="2257425" cy="1990725"/>
          </a:xfrm>
          <a:noFill/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Presenting the Result</a:t>
            </a:r>
          </a:p>
        </p:txBody>
      </p:sp>
      <p:sp>
        <p:nvSpPr>
          <p:cNvPr id="1699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the relation with attributes Idate, C while removing duplicate rows.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>
                <a:solidFill>
                  <a:srgbClr val="00AE00"/>
                </a:solidFill>
              </a:rPr>
              <a:t>	SELECT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AE00"/>
                </a:solidFill>
              </a:rPr>
              <a:t>DISTINCT</a:t>
            </a:r>
            <a:r>
              <a:rPr lang="en-US" dirty="0" smtClean="0"/>
              <a:t> Idate, C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Invoice;</a:t>
            </a:r>
          </a:p>
        </p:txBody>
      </p:sp>
    </p:spTree>
  </p:cSld>
  <p:clrMapOvr>
    <a:masterClrMapping/>
  </p:clrMapOvr>
  <p:transition/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sp>
        <p:nvSpPr>
          <p:cNvPr id="171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710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4775" y="2995613"/>
            <a:ext cx="2228850" cy="178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Duplicates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possible to test if a subquery returns any duplicate tuples, with NULLs ignored</a:t>
            </a:r>
          </a:p>
          <a:p>
            <a:r>
              <a:rPr lang="en-US" dirty="0" smtClean="0"/>
              <a:t>Find all Cnames that all of whose orders are for different amounts (including, or course those who have placed no orders)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Cname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Customer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 UNIQUE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Amt 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Invoice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Customer.C = C);</a:t>
            </a:r>
          </a:p>
          <a:p>
            <a:r>
              <a:rPr lang="en-US" b="1" i="1" dirty="0" smtClean="0">
                <a:solidFill>
                  <a:srgbClr val="FC0128"/>
                </a:solidFill>
              </a:rPr>
              <a:t>UNIQUE</a:t>
            </a:r>
            <a:r>
              <a:rPr lang="en-US" dirty="0" smtClean="0"/>
              <a:t> is true if there are no duplicates in the answer, but there could be several tuples, as long as all are different</a:t>
            </a:r>
          </a:p>
          <a:p>
            <a:r>
              <a:rPr lang="en-US" dirty="0" smtClean="0"/>
              <a:t>If the subquery returns an empty table, UNIQUE is true</a:t>
            </a:r>
          </a:p>
          <a:p>
            <a:r>
              <a:rPr lang="en-US" dirty="0" smtClean="0"/>
              <a:t>Recall, that we assumed that our original relations had no duplicates; that’s why the answer is correct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Duplicates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possible to test if a subquery returns any duplicate tuples, with NULLs being ignored</a:t>
            </a:r>
          </a:p>
          <a:p>
            <a:r>
              <a:rPr lang="en-US" dirty="0" smtClean="0"/>
              <a:t>Find all Cnames that have at least two orders for the same amount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Cname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Customer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 NOT UNIQUE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Amt 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Invoice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Customer.C = C);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UNIQUE </a:t>
            </a:r>
            <a:r>
              <a:rPr lang="en-US" dirty="0" smtClean="0"/>
              <a:t>is true if there are duplicates in the answer</a:t>
            </a:r>
          </a:p>
          <a:p>
            <a:r>
              <a:rPr lang="en-US" dirty="0" smtClean="0"/>
              <a:t>Recall, that we assumed that our original relations had no duplicates; that’s why the answer is correct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Digression: Execution Plan Matters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a database consisting of 3 relations</a:t>
            </a:r>
          </a:p>
          <a:p>
            <a:pPr lvl="1"/>
            <a:r>
              <a:rPr lang="en-US" dirty="0" smtClean="0"/>
              <a:t>Lives(Person,City) about people in the US, about 300,000,000 tuples</a:t>
            </a:r>
          </a:p>
          <a:p>
            <a:pPr lvl="1"/>
            <a:r>
              <a:rPr lang="en-US" dirty="0" smtClean="0"/>
              <a:t>Oscar(Person) about people in the US who have won the Oscar, about 1,000 tuples</a:t>
            </a:r>
          </a:p>
          <a:p>
            <a:pPr lvl="1"/>
            <a:r>
              <a:rPr lang="en-US" dirty="0" smtClean="0"/>
              <a:t>Nobel(Person) about people in the US who have won the Nobel, about 100 tuples</a:t>
            </a:r>
          </a:p>
          <a:p>
            <a:r>
              <a:rPr lang="en-US" dirty="0" smtClean="0"/>
              <a:t>How would you answer the question, trying to do it most efficiently “by hand”?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Produce the relation Good_Match(Person1,Person2) where the two Persons live in the same city and the first won the Oscar prize and the second won the Nobel prize</a:t>
            </a:r>
          </a:p>
          <a:p>
            <a:endParaRPr lang="en-US" dirty="0" smtClean="0"/>
          </a:p>
          <a:p>
            <a:r>
              <a:rPr lang="en-US" dirty="0" smtClean="0"/>
              <a:t>How would you do it using SQL?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Digression: Execution Plan Matters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Oscar.Person Person1, Nobel.Person Person2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Oscar, Lives Lives1, Nobel, Lives Lives2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Oscar.Person = Lives1.Person 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AND</a:t>
            </a:r>
            <a:r>
              <a:rPr lang="en-US" dirty="0" smtClean="0"/>
              <a:t> Nobel.Person = Lives2.Person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AND</a:t>
            </a:r>
            <a:r>
              <a:rPr lang="en-US" dirty="0" smtClean="0"/>
              <a:t> Lives1.City = Lives2.City;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very inefficient</a:t>
            </a:r>
          </a:p>
          <a:p>
            <a:r>
              <a:rPr lang="en-US" dirty="0" smtClean="0"/>
              <a:t>Using various joins (which, we did not cover) or intermediate tables, we can specify easily the “right order,” in effect producing </a:t>
            </a:r>
          </a:p>
          <a:p>
            <a:pPr lvl="1"/>
            <a:r>
              <a:rPr lang="en-US" dirty="0" smtClean="0"/>
              <a:t>Oscar_PC(Person,City), listing people with Oscars and their cities</a:t>
            </a:r>
          </a:p>
          <a:p>
            <a:pPr lvl="1"/>
            <a:r>
              <a:rPr lang="en-US" dirty="0" smtClean="0"/>
              <a:t>Nobel_PC(Person,City), listing people with Nobels and their cities</a:t>
            </a:r>
          </a:p>
          <a:p>
            <a:r>
              <a:rPr lang="en-US" dirty="0" smtClean="0"/>
              <a:t>Then producing the result from these two small relations</a:t>
            </a:r>
          </a:p>
          <a:p>
            <a:r>
              <a:rPr lang="en-US" dirty="0" smtClean="0"/>
              <a:t>This is much more efficient</a:t>
            </a:r>
          </a:p>
          <a:p>
            <a:r>
              <a:rPr lang="en-US" dirty="0" smtClean="0"/>
              <a:t>But the cleanest way is to use “big cartesian product”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Database</a:t>
            </a:r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Until now, no operations were done that modified the database</a:t>
            </a:r>
          </a:p>
          <a:p>
            <a:r>
              <a:rPr lang="en-US" dirty="0" smtClean="0"/>
              <a:t>We were operating in the realm of algebra, that is, expressions were computed from inputs.</a:t>
            </a:r>
          </a:p>
          <a:p>
            <a:r>
              <a:rPr lang="en-US" dirty="0" smtClean="0"/>
              <a:t>For a real system, we need the ability to modify the relations</a:t>
            </a:r>
          </a:p>
          <a:p>
            <a:r>
              <a:rPr lang="en-US" dirty="0" smtClean="0"/>
              <a:t>The three main constructs for modifying the relations are: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Insert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Delete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Update</a:t>
            </a:r>
          </a:p>
          <a:p>
            <a:r>
              <a:rPr lang="en-US" dirty="0" smtClean="0"/>
              <a:t>This in general is theoretically, especially update, quite tricky; so be careful</a:t>
            </a:r>
          </a:p>
          <a:p>
            <a:r>
              <a:rPr lang="en-US" dirty="0" smtClean="0"/>
              <a:t>Duplicates are not removed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br>
              <a:rPr lang="en-US" dirty="0" smtClean="0"/>
            </a:br>
            <a:r>
              <a:rPr lang="en-US" dirty="0" smtClean="0"/>
              <a:t> (Not All Of Them Always Implemented)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INTERSECT ALL, </a:t>
            </a:r>
            <a:r>
              <a:rPr lang="en-US" b="1" i="1" dirty="0" smtClean="0">
                <a:solidFill>
                  <a:srgbClr val="FC0128"/>
                </a:solidFill>
              </a:rPr>
              <a:t>duplicates are not removed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* </a:t>
            </a: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INTERSECT ALL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* </a:t>
            </a: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S;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element appears with the cardinality that is min(cardinality in R, cardinality in S) </a:t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143000" y="3200400"/>
          <a:ext cx="1896534" cy="22250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276600" y="3200400"/>
          <a:ext cx="1896534" cy="22250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6172200" y="3200400"/>
          <a:ext cx="1896534" cy="148336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of a Tuple</a:t>
            </a: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E00"/>
                </a:solidFill>
              </a:rPr>
              <a:t>INSERT INTO </a:t>
            </a:r>
            <a:r>
              <a:rPr lang="en-US" dirty="0" smtClean="0"/>
              <a:t>Plant (P, Pname, Pcity, Profit)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VALUES</a:t>
            </a:r>
            <a:r>
              <a:rPr lang="en-US" dirty="0" smtClean="0"/>
              <a:t> ('909','Gamma',Null,52000);</a:t>
            </a:r>
          </a:p>
          <a:p>
            <a:endParaRPr lang="en-US" dirty="0" smtClean="0"/>
          </a:p>
          <a:p>
            <a:r>
              <a:rPr lang="en-US" dirty="0" smtClean="0"/>
              <a:t>If it is clear which values go where (values listed in the same order as the columns), the names of the columns may be omitted</a:t>
            </a:r>
          </a:p>
          <a:p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dirty="0" smtClean="0">
                <a:solidFill>
                  <a:srgbClr val="00AE00"/>
                </a:solidFill>
              </a:rPr>
              <a:t>	INSERT INTO </a:t>
            </a:r>
            <a:r>
              <a:rPr lang="en-US" dirty="0" smtClean="0"/>
              <a:t>Plant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VALUES</a:t>
            </a:r>
            <a:r>
              <a:rPr lang="en-US" dirty="0" smtClean="0"/>
              <a:t> ('909',‘Gamma',Null,52000);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sp>
        <p:nvSpPr>
          <p:cNvPr id="176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761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95400"/>
            <a:ext cx="4191000" cy="1952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7613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191000"/>
            <a:ext cx="4191000" cy="2190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of a Tuple</a:t>
            </a:r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values of some columns are not specified, the default values (if specified in SQL DDL, as we will see later; or perhaps NULL) will be automatically added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AE00"/>
                </a:solidFill>
              </a:rPr>
              <a:t>INSERT INTO </a:t>
            </a:r>
            <a:r>
              <a:rPr lang="en-US" dirty="0" smtClean="0"/>
              <a:t>Plant (P, Pname, Pcity)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VALUES</a:t>
            </a:r>
            <a:r>
              <a:rPr lang="en-US" dirty="0" smtClean="0"/>
              <a:t> ('910','Gamma',Null);</a:t>
            </a:r>
          </a:p>
          <a:p>
            <a:endParaRPr lang="en-US" dirty="0" smtClean="0"/>
          </a:p>
        </p:txBody>
      </p:sp>
    </p:spTree>
  </p:cSld>
  <p:clrMapOvr>
    <a:masterClrMapping/>
  </p:clrMapOvr>
  <p:transition/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sp>
        <p:nvSpPr>
          <p:cNvPr id="178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7818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752600"/>
            <a:ext cx="4191000" cy="2190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7818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495800"/>
            <a:ext cx="41148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03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From A Table</a:t>
            </a:r>
          </a:p>
        </p:txBody>
      </p:sp>
      <p:sp>
        <p:nvSpPr>
          <p:cNvPr id="1792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we have a tableCandidate(C,Cname,Ccity,Good) listing potential customers</a:t>
            </a:r>
          </a:p>
          <a:p>
            <a:pPr lvl="1"/>
            <a:r>
              <a:rPr lang="en-US" dirty="0" smtClean="0"/>
              <a:t>First, for each potential customer, the value of Good is Null </a:t>
            </a:r>
          </a:p>
          <a:p>
            <a:pPr lvl="1"/>
            <a:r>
              <a:rPr lang="en-US" dirty="0" smtClean="0"/>
              <a:t>Later it becomes either Yes or No</a:t>
            </a:r>
          </a:p>
          <a:p>
            <a:endParaRPr lang="en-US" dirty="0" smtClean="0"/>
          </a:p>
          <a:p>
            <a:r>
              <a:rPr lang="en-US" dirty="0" smtClean="0"/>
              <a:t>We can insert part of this “differential table” into customers: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INSERT INTO </a:t>
            </a:r>
            <a:r>
              <a:rPr lang="en-US" dirty="0" smtClean="0"/>
              <a:t>Customer (C, Cname, Ccity, P)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C, Cname, Ccity, NULL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Candidate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Good = 'YES';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general, we can insert any result of a query, as long as compatible, into a table</a:t>
            </a:r>
          </a:p>
        </p:txBody>
      </p:sp>
    </p:spTree>
  </p:cSld>
  <p:clrMapOvr>
    <a:masterClrMapping/>
  </p:clrMapOvr>
  <p:transition/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pic>
        <p:nvPicPr>
          <p:cNvPr id="1802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447800"/>
            <a:ext cx="4162425" cy="2190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8022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1447800"/>
            <a:ext cx="3924300" cy="1028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8022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3124200" y="4648200"/>
            <a:ext cx="4276725" cy="2276475"/>
          </a:xfrm>
          <a:noFill/>
        </p:spPr>
      </p:pic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125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E00"/>
                </a:solidFill>
              </a:rPr>
              <a:t>DELETE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Candidate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Good = 'Yes';</a:t>
            </a:r>
          </a:p>
          <a:p>
            <a:r>
              <a:rPr lang="en-US" dirty="0" smtClean="0"/>
              <a:t>This removes rows satisfying the specified condition</a:t>
            </a:r>
          </a:p>
          <a:p>
            <a:pPr lvl="1"/>
            <a:r>
              <a:rPr lang="en-US" dirty="0" smtClean="0"/>
              <a:t>In our example, once some candidates were promoted to customers, they are removed from Candidate</a:t>
            </a:r>
          </a:p>
        </p:txBody>
      </p:sp>
    </p:spTree>
  </p:cSld>
  <p:clrMapOvr>
    <a:masterClrMapping/>
  </p:clrMapOvr>
  <p:transition/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pic>
        <p:nvPicPr>
          <p:cNvPr id="18227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38200" y="3657600"/>
            <a:ext cx="3924300" cy="923925"/>
          </a:xfrm>
          <a:noFill/>
        </p:spPr>
      </p:pic>
      <p:pic>
        <p:nvPicPr>
          <p:cNvPr id="18227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828800"/>
            <a:ext cx="3924300" cy="1028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E00"/>
                </a:solidFill>
              </a:rPr>
              <a:t>DELETE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Candidate;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This removes all the rows of a table, leaving an empty table; but the table remains</a:t>
            </a:r>
          </a:p>
          <a:p>
            <a:endParaRPr lang="en-US" dirty="0" smtClean="0"/>
          </a:p>
          <a:p>
            <a:r>
              <a:rPr lang="en-US" dirty="0" smtClean="0"/>
              <a:t>Every row satisfied the empty condition, which is equivalent to: “WHERE TRUE”</a:t>
            </a:r>
          </a:p>
        </p:txBody>
      </p:sp>
    </p:spTree>
  </p:cSld>
  <p:clrMapOvr>
    <a:masterClrMapping/>
  </p:clrMapOvr>
  <p:transition/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pic>
        <p:nvPicPr>
          <p:cNvPr id="184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800600"/>
            <a:ext cx="40576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8432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828800" y="2895600"/>
            <a:ext cx="4048125" cy="952500"/>
          </a:xfr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Sample Database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describe the language by means of a toy database dealing with orders for a single product that are supplied to customers by plants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It is chosen so that</a:t>
            </a:r>
          </a:p>
          <a:p>
            <a:pPr lvl="1"/>
            <a:r>
              <a:rPr lang="en-US" dirty="0" smtClean="0"/>
              <a:t>It is small</a:t>
            </a:r>
          </a:p>
          <a:p>
            <a:pPr lvl="1"/>
            <a:r>
              <a:rPr lang="en-US" dirty="0" smtClean="0"/>
              <a:t>Sufficiently rich to show to learn SQL</a:t>
            </a:r>
          </a:p>
          <a:p>
            <a:pPr lvl="1"/>
            <a:r>
              <a:rPr lang="en-US" dirty="0" smtClean="0"/>
              <a:t>Therefore, a little artificial, but this does not matter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Sample database: </a:t>
            </a:r>
            <a:r>
              <a:rPr lang="en-US" b="1" i="1" dirty="0" smtClean="0">
                <a:solidFill>
                  <a:srgbClr val="FF0000"/>
                </a:solidFill>
              </a:rPr>
              <a:t>PlantCustomerInvoice.mdb</a:t>
            </a:r>
            <a:r>
              <a:rPr lang="en-US" dirty="0" smtClean="0"/>
              <a:t> in </a:t>
            </a:r>
            <a:r>
              <a:rPr lang="en-US" dirty="0" smtClean="0"/>
              <a:t>Microsoft Access Database Examples for this unit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to Compute Difference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SQL operations, such as EXCEPT do not work in all implementations.</a:t>
            </a:r>
          </a:p>
          <a:p>
            <a:r>
              <a:rPr lang="en-US" dirty="0" smtClean="0"/>
              <a:t>To compute R(A,B) </a:t>
            </a:r>
            <a:r>
              <a:rPr lang="en-US" dirty="0" smtClean="0">
                <a:sym typeface="Symbol" pitchFamily="18" charset="2"/>
              </a:rPr>
              <a:t> S(A,B), and to keep the result in R(A,B), one can do: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DELETE FROM </a:t>
            </a:r>
            <a:r>
              <a:rPr lang="en-US" dirty="0" smtClean="0"/>
              <a:t>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 EXISTS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(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*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R.A = S.A </a:t>
            </a:r>
            <a:r>
              <a:rPr lang="en-US" dirty="0" smtClean="0">
                <a:solidFill>
                  <a:srgbClr val="00AE00"/>
                </a:solidFill>
              </a:rPr>
              <a:t>AND</a:t>
            </a:r>
            <a:r>
              <a:rPr lang="en-US" dirty="0" smtClean="0"/>
              <a:t> R.B = S.B);</a:t>
            </a:r>
          </a:p>
          <a:p>
            <a:r>
              <a:rPr lang="en-US" dirty="0" smtClean="0"/>
              <a:t>But duplicates </a:t>
            </a:r>
            <a:r>
              <a:rPr lang="en-US" dirty="0" smtClean="0"/>
              <a:t>are not </a:t>
            </a:r>
            <a:r>
              <a:rPr lang="en-US" dirty="0" smtClean="0"/>
              <a:t>removed</a:t>
            </a:r>
          </a:p>
          <a:p>
            <a:pPr lvl="1"/>
            <a:r>
              <a:rPr lang="en-US" dirty="0" smtClean="0"/>
              <a:t>Of course no copy of a tuple that appears in both R and S remains in R</a:t>
            </a:r>
          </a:p>
          <a:p>
            <a:pPr lvl="1"/>
            <a:r>
              <a:rPr lang="en-US" dirty="0" smtClean="0"/>
              <a:t>But if a tuple appears several times in R and does not appear in S, all these copies remain in R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E00"/>
                </a:solidFill>
              </a:rPr>
              <a:t>UPDATE</a:t>
            </a:r>
            <a:r>
              <a:rPr lang="en-US" dirty="0" smtClean="0"/>
              <a:t> Invoice 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SET</a:t>
            </a:r>
            <a:r>
              <a:rPr lang="en-US" dirty="0" smtClean="0"/>
              <a:t> Amt = Amt + 1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Amt &lt; 200;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Every tuple that satisfied the WHERE condition is changed in the specified manner (which could in general be quite complex)</a:t>
            </a:r>
          </a:p>
        </p:txBody>
      </p:sp>
    </p:spTree>
  </p:cSld>
  <p:clrMapOvr>
    <a:masterClrMapping/>
  </p:clrMapOvr>
  <p:transition/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sp>
        <p:nvSpPr>
          <p:cNvPr id="187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8739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752600"/>
            <a:ext cx="4124325" cy="2171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8739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4343400"/>
            <a:ext cx="4019550" cy="2190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this gets quite “strange,” and incorrect if the same tuple could be updated in different ways if it satisfies a different condition, the system will reject this</a:t>
            </a:r>
          </a:p>
          <a:p>
            <a:r>
              <a:rPr lang="en-US" dirty="0" smtClean="0"/>
              <a:t>Example </a:t>
            </a:r>
          </a:p>
          <a:p>
            <a:pPr lvl="1"/>
            <a:r>
              <a:rPr lang="en-US" dirty="0" smtClean="0"/>
              <a:t>A student can have only one major (we will see how to specify this later) and we tell the database to change each student major to X, if the student took a course in department X</a:t>
            </a:r>
          </a:p>
          <a:p>
            <a:pPr lvl="1"/>
            <a:r>
              <a:rPr lang="en-US" dirty="0" smtClean="0"/>
              <a:t>If students can take courses in several departments, the above cannot work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Embedded In A Host Language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</a:p>
          <a:p>
            <a:pPr lvl="1"/>
            <a:r>
              <a:rPr lang="en-US" dirty="0" smtClean="0"/>
              <a:t>You go to an ATM to withdraw some money</a:t>
            </a:r>
          </a:p>
          <a:p>
            <a:pPr lvl="1"/>
            <a:r>
              <a:rPr lang="en-US" dirty="0" smtClean="0"/>
              <a:t>You swipe your card, something (a program, not a relational database) reads it</a:t>
            </a:r>
          </a:p>
          <a:p>
            <a:pPr lvl="1"/>
            <a:r>
              <a:rPr lang="en-US" dirty="0" smtClean="0"/>
              <a:t>You punch in your PIN, a program reads it</a:t>
            </a:r>
          </a:p>
          <a:p>
            <a:pPr lvl="1"/>
            <a:r>
              <a:rPr lang="en-US" dirty="0" smtClean="0"/>
              <a:t>The program talks to a relational database to see if things match, assume that they do</a:t>
            </a:r>
          </a:p>
          <a:p>
            <a:pPr lvl="1"/>
            <a:r>
              <a:rPr lang="en-US" dirty="0" smtClean="0"/>
              <a:t>You ask for a balance, a program reads what you punched and formulates a query to a relational database and understands the answer and shows you on the screen</a:t>
            </a:r>
          </a:p>
          <a:p>
            <a:pPr lvl="1"/>
            <a:r>
              <a:rPr lang="en-US" dirty="0" smtClean="0"/>
              <a:t>You want to withdraw money, a program formulates an request to the relational database to update your account</a:t>
            </a:r>
          </a:p>
          <a:p>
            <a:pPr lvl="1"/>
            <a:r>
              <a:rPr lang="en-US" dirty="0" smtClean="0"/>
              <a:t>. . .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Embedded in A Host Language 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Sometimes, we need to interact with the database from programs written in another host language</a:t>
            </a:r>
          </a:p>
          <a:p>
            <a:r>
              <a:rPr lang="en-US" dirty="0" smtClean="0"/>
              <a:t>The advantage of this is that we are able to use the structure of the database, its layers, indices, etc</a:t>
            </a:r>
          </a:p>
          <a:p>
            <a:r>
              <a:rPr lang="en-US" dirty="0" smtClean="0"/>
              <a:t>The disadvantage is, the host language does not understand the concepts of relations, tuples, etc</a:t>
            </a:r>
          </a:p>
          <a:p>
            <a:r>
              <a:rPr lang="en-US" dirty="0" smtClean="0"/>
              <a:t>We use a version of SQL, called Embedded SQL, for such interactions</a:t>
            </a:r>
          </a:p>
          <a:p>
            <a:r>
              <a:rPr lang="en-US" dirty="0" smtClean="0"/>
              <a:t>We concentrate on static embedded SQL</a:t>
            </a:r>
          </a:p>
          <a:p>
            <a:r>
              <a:rPr lang="en-US" dirty="0" smtClean="0"/>
              <a:t>We just sketch this very briefly</a:t>
            </a:r>
          </a:p>
        </p:txBody>
      </p:sp>
    </p:spTree>
  </p:cSld>
  <p:clrMapOvr>
    <a:masterClrMapping/>
  </p:clrMapOvr>
  <p:transition/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Commands As Procedure Calls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commands in host languages, could at a gross level be considered procedure calls</a:t>
            </a:r>
          </a:p>
          <a:p>
            <a:r>
              <a:rPr lang="en-US" dirty="0" smtClean="0"/>
              <a:t>ANSI standard specified Embedded SQL for some programming languages only</a:t>
            </a:r>
          </a:p>
          <a:p>
            <a:r>
              <a:rPr lang="en-US" dirty="0" smtClean="0"/>
              <a:t>There are two main types of operations:</a:t>
            </a:r>
          </a:p>
          <a:p>
            <a:pPr lvl="1"/>
            <a:r>
              <a:rPr lang="en-US" dirty="0" smtClean="0"/>
              <a:t>Those working on a tuple</a:t>
            </a:r>
          </a:p>
          <a:p>
            <a:pPr lvl="1"/>
            <a:r>
              <a:rPr lang="en-US" dirty="0" smtClean="0"/>
              <a:t>Those working on a relation</a:t>
            </a:r>
          </a:p>
        </p:txBody>
      </p:sp>
    </p:spTree>
  </p:cSld>
  <p:clrMapOvr>
    <a:masterClrMapping/>
  </p:clrMapOvr>
  <p:transition/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Variables</a:t>
            </a:r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Variables in the host language that are used to communicate with the SQL module must be declared as such </a:t>
            </a:r>
          </a:p>
          <a:p>
            <a:r>
              <a:rPr lang="en-US" dirty="0" smtClean="0"/>
              <a:t>Assuming we want to act on the relation plants, we would write in our host program something similar to:</a:t>
            </a:r>
          </a:p>
          <a:p>
            <a:pPr lvl="1"/>
            <a:r>
              <a:rPr lang="en-US" dirty="0" smtClean="0">
                <a:solidFill>
                  <a:srgbClr val="00AE00"/>
                </a:solidFill>
              </a:rPr>
              <a:t>EXEC SQL BEGIN DECLARE SECTION;</a:t>
            </a:r>
            <a:br>
              <a:rPr lang="en-US" dirty="0" smtClean="0">
                <a:solidFill>
                  <a:srgbClr val="00AE00"/>
                </a:solidFill>
              </a:rPr>
            </a:br>
            <a:r>
              <a:rPr lang="en-US" dirty="0" smtClean="0">
                <a:solidFill>
                  <a:srgbClr val="00AE00"/>
                </a:solidFill>
              </a:rPr>
              <a:t>VAR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Plant: INTEGER;</a:t>
            </a:r>
            <a:br>
              <a:rPr lang="en-US" dirty="0" smtClean="0"/>
            </a:br>
            <a:r>
              <a:rPr lang="en-US" dirty="0" smtClean="0"/>
              <a:t>Plantname: ...;</a:t>
            </a:r>
            <a:br>
              <a:rPr lang="en-US" dirty="0" smtClean="0"/>
            </a:br>
            <a:r>
              <a:rPr lang="en-US" dirty="0" smtClean="0"/>
              <a:t>Plantcity: ...;</a:t>
            </a:r>
            <a:br>
              <a:rPr lang="en-US" dirty="0" smtClean="0"/>
            </a:br>
            <a:r>
              <a:rPr lang="en-US" dirty="0" smtClean="0"/>
              <a:t>Plantprofit: ...;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EXEC SQL END DECLARE SECTION;</a:t>
            </a:r>
          </a:p>
        </p:txBody>
      </p:sp>
    </p:spTree>
  </p:cSld>
  <p:clrMapOvr>
    <a:masterClrMapping/>
  </p:clrMapOvr>
  <p:transition/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Fragment of a Host Program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could write the following program fragment in our host program (note ''</a:t>
            </a:r>
            <a:r>
              <a:rPr lang="en-US" dirty="0" smtClean="0">
                <a:solidFill>
                  <a:srgbClr val="FC0128"/>
                </a:solidFill>
              </a:rPr>
              <a:t>:</a:t>
            </a:r>
            <a:r>
              <a:rPr lang="en-US" dirty="0" smtClean="0"/>
              <a:t>'' before variable name):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>
                <a:solidFill>
                  <a:srgbClr val="00AE00"/>
                </a:solidFill>
              </a:rPr>
              <a:t>	EXEC SQL SELECT </a:t>
            </a:r>
            <a:r>
              <a:rPr lang="en-US" dirty="0" smtClean="0"/>
              <a:t>P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Plant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INTO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C0128"/>
                </a:solidFill>
              </a:rPr>
              <a:t>:Plant</a:t>
            </a:r>
            <a:br>
              <a:rPr lang="en-US" dirty="0" smtClean="0">
                <a:solidFill>
                  <a:srgbClr val="FC0128"/>
                </a:solidFill>
              </a:rPr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Profit = :Plantprofit;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after Plantprofit is set to a correct value in the host program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could also write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EXEC SQL INSERT INTO </a:t>
            </a:r>
            <a:r>
              <a:rPr lang="en-US" dirty="0" smtClean="0"/>
              <a:t>Plant</a:t>
            </a:r>
            <a:br>
              <a:rPr lang="en-US" dirty="0" smtClean="0"/>
            </a:br>
            <a:r>
              <a:rPr lang="en-US" dirty="0" smtClean="0"/>
              <a:t>VALUES</a:t>
            </a:r>
            <a:r>
              <a:rPr lang="en-US" dirty="0" smtClean="0">
                <a:solidFill>
                  <a:srgbClr val="FC0128"/>
                </a:solidFill>
              </a:rPr>
              <a:t>(:Plant, :Plantname,</a:t>
            </a:r>
            <a:br>
              <a:rPr lang="en-US" dirty="0" smtClean="0">
                <a:solidFill>
                  <a:srgbClr val="FC0128"/>
                </a:solidFill>
              </a:rPr>
            </a:br>
            <a:r>
              <a:rPr lang="en-US" dirty="0" smtClean="0">
                <a:solidFill>
                  <a:srgbClr val="FC0128"/>
                </a:solidFill>
              </a:rPr>
              <a:t>:Plantcity, :Plantprofit</a:t>
            </a:r>
            <a:r>
              <a:rPr lang="en-US" dirty="0" smtClean="0"/>
              <a:t>);</a:t>
            </a:r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after Plant, Plantname, Plantcity, Plantprofit are set to correct values in the host program</a:t>
            </a:r>
          </a:p>
        </p:txBody>
      </p:sp>
    </p:spTree>
  </p:cSld>
  <p:clrMapOvr>
    <a:masterClrMapping/>
  </p:clrMapOvr>
  <p:transition/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of NULLS</a:t>
            </a:r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 the value inserted or retrieved will be NULL</a:t>
            </a:r>
          </a:p>
          <a:p>
            <a:r>
              <a:rPr lang="en-US" dirty="0" smtClean="0"/>
              <a:t> However host language does not know how the database is coding NULLs. </a:t>
            </a:r>
          </a:p>
          <a:p>
            <a:r>
              <a:rPr lang="en-US" dirty="0" smtClean="0"/>
              <a:t>It is possible to use special indicator variables to indicate that the value is actually NULL</a:t>
            </a:r>
          </a:p>
          <a:p>
            <a:pPr lvl="1"/>
            <a:r>
              <a:rPr lang="en-US" dirty="0" smtClean="0">
                <a:solidFill>
                  <a:srgbClr val="00AE00"/>
                </a:solidFill>
              </a:rPr>
              <a:t>EXEC SQL SELECT </a:t>
            </a:r>
            <a:r>
              <a:rPr lang="en-US" dirty="0" smtClean="0"/>
              <a:t>profit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INTO</a:t>
            </a:r>
            <a:r>
              <a:rPr lang="en-US" dirty="0" smtClean="0"/>
              <a:t> :Plantprofit </a:t>
            </a:r>
            <a:r>
              <a:rPr lang="en-US" dirty="0" smtClean="0">
                <a:solidFill>
                  <a:srgbClr val="FC0128"/>
                </a:solidFill>
              </a:rPr>
              <a:t>INDICATOR</a:t>
            </a:r>
            <a:r>
              <a:rPr lang="en-US" dirty="0" smtClean="0"/>
              <a:t> :Ind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C = 75;</a:t>
            </a:r>
          </a:p>
          <a:p>
            <a:r>
              <a:rPr lang="en-US" dirty="0" smtClean="0"/>
              <a:t>Here if host language variable Ind is negative, it means that Plantprofit does not contain an actual value, but NULL was returned by the SQL system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Tables of Our Database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C0128"/>
                </a:solidFill>
              </a:rPr>
              <a:t>Plant(</a:t>
            </a:r>
            <a:r>
              <a:rPr lang="en-US" u="sng" dirty="0" smtClean="0">
                <a:solidFill>
                  <a:srgbClr val="FC0128"/>
                </a:solidFill>
              </a:rPr>
              <a:t>P</a:t>
            </a:r>
            <a:r>
              <a:rPr lang="en-US" dirty="0" smtClean="0">
                <a:solidFill>
                  <a:srgbClr val="FC0128"/>
                </a:solidFill>
              </a:rPr>
              <a:t>,Pname,Pcity,Profit)</a:t>
            </a:r>
          </a:p>
          <a:p>
            <a:pPr lvl="1"/>
            <a:r>
              <a:rPr lang="en-US" dirty="0" smtClean="0"/>
              <a:t>This table describes the plants, identified by P. Each plant has a Pname, is in a Pcity, and makes certain Profit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solidFill>
                  <a:srgbClr val="FC0128"/>
                </a:solidFill>
              </a:rPr>
              <a:t>Customer(</a:t>
            </a:r>
            <a:r>
              <a:rPr lang="en-US" u="sng" dirty="0" smtClean="0">
                <a:solidFill>
                  <a:srgbClr val="FC0128"/>
                </a:solidFill>
              </a:rPr>
              <a:t>C</a:t>
            </a:r>
            <a:r>
              <a:rPr lang="en-US" dirty="0" smtClean="0">
                <a:solidFill>
                  <a:srgbClr val="FC0128"/>
                </a:solidFill>
              </a:rPr>
              <a:t>,Cname,Ccity,P)</a:t>
            </a:r>
            <a:endParaRPr lang="en-US" dirty="0" smtClean="0"/>
          </a:p>
          <a:p>
            <a:pPr lvl="1"/>
            <a:r>
              <a:rPr lang="en-US" dirty="0" smtClean="0"/>
              <a:t>This table describes the customers, identified by C. Each customer has a Cname and lives in a Ccity. Note that each customer is assigned to a specific P, where the orders for the customers are fulfilled. This P is a foreign key referencing Plant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solidFill>
                  <a:srgbClr val="FC0128"/>
                </a:solidFill>
              </a:rPr>
              <a:t>Invoice(</a:t>
            </a:r>
            <a:r>
              <a:rPr lang="en-US" u="sng" dirty="0" smtClean="0">
                <a:solidFill>
                  <a:srgbClr val="FC0128"/>
                </a:solidFill>
              </a:rPr>
              <a:t>I</a:t>
            </a:r>
            <a:r>
              <a:rPr lang="en-US" dirty="0" smtClean="0">
                <a:solidFill>
                  <a:srgbClr val="FC0128"/>
                </a:solidFill>
              </a:rPr>
              <a:t>,Amt,Idate,C)</a:t>
            </a:r>
          </a:p>
          <a:p>
            <a:pPr lvl="1"/>
            <a:r>
              <a:rPr lang="en-US" dirty="0" smtClean="0"/>
              <a:t>This table describes the orders, identified by I. Each order is for some Amt (amount), is on a specific Idate, and placed by some C. This C is a foreign key referencing Customer. C must not be NULL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I could not use attribute “Date,” as it is a reserved keyword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Codes</a:t>
            </a:r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part of the declaration section, a variable, generally referred to as </a:t>
            </a:r>
            <a:r>
              <a:rPr lang="en-US" dirty="0" smtClean="0">
                <a:solidFill>
                  <a:srgbClr val="FC0128"/>
                </a:solidFill>
              </a:rPr>
              <a:t>SQLCODE</a:t>
            </a:r>
            <a:r>
              <a:rPr lang="en-US" dirty="0" smtClean="0"/>
              <a:t>, must be declared</a:t>
            </a:r>
          </a:p>
          <a:p>
            <a:r>
              <a:rPr lang="en-US" dirty="0" smtClean="0"/>
              <a:t>It is set by SQL to indicate whether the operation was successful, and if not what kind of problems may have occurred</a:t>
            </a:r>
          </a:p>
        </p:txBody>
      </p:sp>
    </p:spTree>
  </p:cSld>
  <p:clrMapOvr>
    <a:masterClrMapping/>
  </p:clrMapOvr>
  <p:transition/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661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Sets Of Tuples (Relations)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handle a relation in a host language, we need a looping mechanism that would allow us to go through it a tuple at a time  </a:t>
            </a:r>
          </a:p>
          <a:p>
            <a:pPr lvl="1"/>
            <a:r>
              <a:rPr lang="en-US" dirty="0" smtClean="0"/>
              <a:t>We have seen before how to handle a tuple at a time.</a:t>
            </a:r>
          </a:p>
          <a:p>
            <a:r>
              <a:rPr lang="en-US" dirty="0" smtClean="0"/>
              <a:t>The mechanism for handling relations is referred to as </a:t>
            </a:r>
            <a:r>
              <a:rPr lang="en-US" dirty="0" smtClean="0">
                <a:solidFill>
                  <a:srgbClr val="FC0128"/>
                </a:solidFill>
              </a:rPr>
              <a:t>CURSOR</a:t>
            </a:r>
          </a:p>
        </p:txBody>
      </p:sp>
    </p:spTree>
  </p:cSld>
  <p:clrMapOvr>
    <a:masterClrMapping/>
  </p:clrMapOvr>
  <p:transition/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CURSOR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DECLARE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FF0000"/>
                </a:solidFill>
              </a:rPr>
              <a:t>CURSOR</a:t>
            </a:r>
            <a:r>
              <a:rPr lang="en-US" dirty="0" smtClean="0"/>
              <a:t>, in a way similar to defining a query</a:t>
            </a:r>
          </a:p>
          <a:p>
            <a:pPr lvl="1"/>
            <a:r>
              <a:rPr lang="en-US" dirty="0" smtClean="0"/>
              <a:t>As a consequence, the relation is defined, but is not computed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OPEN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FF0000"/>
                </a:solidFill>
              </a:rPr>
              <a:t>CURSOR </a:t>
            </a:r>
          </a:p>
          <a:p>
            <a:pPr lvl="1"/>
            <a:r>
              <a:rPr lang="en-US" dirty="0" smtClean="0"/>
              <a:t>The relation is now computed, but is not accessible.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FETCH CURSOR </a:t>
            </a:r>
            <a:r>
              <a:rPr lang="en-US" dirty="0" smtClean="0"/>
              <a:t>is executed in order to get a tuple</a:t>
            </a:r>
          </a:p>
          <a:p>
            <a:pPr lvl="1"/>
            <a:r>
              <a:rPr lang="en-US" dirty="0" smtClean="0"/>
              <a:t>This is repeated, until all tuples are processed</a:t>
            </a:r>
          </a:p>
          <a:p>
            <a:pPr lvl="1"/>
            <a:r>
              <a:rPr lang="en-US" dirty="0" smtClean="0"/>
              <a:t>The current tuple is referred to as </a:t>
            </a:r>
            <a:r>
              <a:rPr lang="en-US" dirty="0" smtClean="0">
                <a:solidFill>
                  <a:srgbClr val="FF0000"/>
                </a:solidFill>
              </a:rPr>
              <a:t>CURRENT</a:t>
            </a:r>
          </a:p>
          <a:p>
            <a:pPr lvl="1"/>
            <a:r>
              <a:rPr lang="en-US" dirty="0" smtClean="0"/>
              <a:t>Of course, some condition must be checked to make sure there are still tuples to be processed. </a:t>
            </a:r>
            <a:r>
              <a:rPr lang="en-US" dirty="0" smtClean="0">
                <a:solidFill>
                  <a:srgbClr val="FF0000"/>
                </a:solidFill>
              </a:rPr>
              <a:t>SQLCODE</a:t>
            </a:r>
            <a:r>
              <a:rPr lang="en-US" dirty="0" smtClean="0"/>
              <a:t> is used for this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CLOSE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CURSOR</a:t>
            </a:r>
          </a:p>
          <a:p>
            <a:pPr lvl="1"/>
            <a:r>
              <a:rPr lang="en-US" dirty="0" smtClean="0"/>
              <a:t>Delete the relation</a:t>
            </a:r>
          </a:p>
        </p:txBody>
      </p:sp>
    </p:spTree>
  </p:cSld>
  <p:clrMapOvr>
    <a:masterClrMapping/>
  </p:clrMapOvr>
  <p:transition/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8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Using A CURSOR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Increase the profit of all plants in Miami by 10%, if the profit is less than 0.1. This is what is written in the host, non-SQL, program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sz="1800" dirty="0" smtClean="0"/>
              <a:t>Plantcity:='Miami';</a:t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AE00"/>
                </a:solidFill>
              </a:rPr>
              <a:t>EXEC SQL DECLARE CURSOR </a:t>
            </a:r>
            <a:r>
              <a:rPr lang="en-US" sz="1800" dirty="0" smtClean="0"/>
              <a:t>Todo </a:t>
            </a:r>
            <a:r>
              <a:rPr lang="en-US" sz="1800" dirty="0" smtClean="0">
                <a:solidFill>
                  <a:srgbClr val="00AE00"/>
                </a:solidFill>
              </a:rPr>
              <a:t>AS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AE00"/>
                </a:solidFill>
              </a:rPr>
              <a:t>SELECT</a:t>
            </a:r>
            <a:r>
              <a:rPr lang="en-US" sz="1800" dirty="0" smtClean="0"/>
              <a:t> *</a:t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AE00"/>
                </a:solidFill>
              </a:rPr>
              <a:t>FROM</a:t>
            </a:r>
            <a:r>
              <a:rPr lang="en-US" sz="1800" dirty="0" smtClean="0"/>
              <a:t> Plant</a:t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AE00"/>
                </a:solidFill>
              </a:rPr>
              <a:t>WHERE CITY </a:t>
            </a:r>
            <a:r>
              <a:rPr lang="en-US" sz="1800" dirty="0" smtClean="0"/>
              <a:t>= :Plantcity;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AE00"/>
                </a:solidFill>
              </a:rPr>
              <a:t>EXEC SQL OPEN CURSOR </a:t>
            </a:r>
            <a:r>
              <a:rPr lang="en-US" sz="1800" dirty="0" smtClean="0"/>
              <a:t>Todo;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AE00"/>
                </a:solidFill>
              </a:rPr>
              <a:t>WHILE SQLCODE </a:t>
            </a:r>
            <a:r>
              <a:rPr lang="en-US" sz="1800" dirty="0" smtClean="0"/>
              <a:t>= 0 </a:t>
            </a:r>
            <a:r>
              <a:rPr lang="en-US" sz="1800" dirty="0" smtClean="0">
                <a:solidFill>
                  <a:srgbClr val="00AE00"/>
                </a:solidFill>
              </a:rPr>
              <a:t>DO</a:t>
            </a:r>
            <a:br>
              <a:rPr lang="en-US" sz="1800" dirty="0" smtClean="0">
                <a:solidFill>
                  <a:srgbClr val="00AE00"/>
                </a:solidFill>
              </a:rPr>
            </a:br>
            <a:r>
              <a:rPr lang="en-US" sz="1800" dirty="0" smtClean="0">
                <a:solidFill>
                  <a:srgbClr val="00AE00"/>
                </a:solidFill>
              </a:rPr>
              <a:t>BEGIN</a:t>
            </a:r>
            <a:br>
              <a:rPr lang="en-US" sz="1800" dirty="0" smtClean="0">
                <a:solidFill>
                  <a:srgbClr val="00AE00"/>
                </a:solidFill>
              </a:rPr>
            </a:br>
            <a:r>
              <a:rPr lang="en-US" sz="1800" dirty="0" smtClean="0">
                <a:solidFill>
                  <a:srgbClr val="00AE00"/>
                </a:solidFill>
              </a:rPr>
              <a:t>   EXEC SQL FETCH</a:t>
            </a:r>
            <a:r>
              <a:rPr lang="en-US" sz="1800" dirty="0" smtClean="0"/>
              <a:t> Todo</a:t>
            </a:r>
            <a:br>
              <a:rPr lang="en-US" sz="1800" dirty="0" smtClean="0"/>
            </a:br>
            <a:r>
              <a:rPr lang="en-US" sz="1800" dirty="0" smtClean="0"/>
              <a:t>   </a:t>
            </a:r>
            <a:r>
              <a:rPr lang="en-US" sz="1800" dirty="0" smtClean="0">
                <a:solidFill>
                  <a:srgbClr val="00AE00"/>
                </a:solidFill>
              </a:rPr>
              <a:t>INTO</a:t>
            </a:r>
            <a:r>
              <a:rPr lang="en-US" sz="1800" dirty="0" smtClean="0"/>
              <a:t> :Plant, :Plantname,</a:t>
            </a:r>
            <a:br>
              <a:rPr lang="en-US" sz="1800" dirty="0" smtClean="0"/>
            </a:br>
            <a:r>
              <a:rPr lang="en-US" sz="1800" dirty="0" smtClean="0"/>
              <a:t>   :Plantcity, :Plantprofit;</a:t>
            </a:r>
            <a:br>
              <a:rPr lang="en-US" sz="1800" dirty="0" smtClean="0"/>
            </a:br>
            <a:r>
              <a:rPr lang="en-US" sz="1800" dirty="0" smtClean="0"/>
              <a:t>   </a:t>
            </a:r>
            <a:r>
              <a:rPr lang="en-US" sz="1800" dirty="0" smtClean="0">
                <a:solidFill>
                  <a:srgbClr val="00AE00"/>
                </a:solidFill>
              </a:rPr>
              <a:t>IF</a:t>
            </a:r>
            <a:r>
              <a:rPr lang="en-US" sz="1800" dirty="0" smtClean="0"/>
              <a:t> :Plantprofit &lt; 0.1 </a:t>
            </a:r>
            <a:r>
              <a:rPr lang="en-US" sz="1800" dirty="0" smtClean="0">
                <a:solidFill>
                  <a:srgbClr val="00AE00"/>
                </a:solidFill>
              </a:rPr>
              <a:t>THEN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AE00"/>
                </a:solidFill>
              </a:rPr>
              <a:t>      EXEC SQL UPDATE </a:t>
            </a:r>
            <a:r>
              <a:rPr lang="en-US" sz="1800" dirty="0" smtClean="0"/>
              <a:t>Plant</a:t>
            </a:r>
            <a:br>
              <a:rPr lang="en-US" sz="1800" dirty="0" smtClean="0"/>
            </a:br>
            <a:r>
              <a:rPr lang="en-US" sz="1800" dirty="0" smtClean="0"/>
              <a:t>      </a:t>
            </a:r>
            <a:r>
              <a:rPr lang="en-US" sz="1800" dirty="0" smtClean="0">
                <a:solidFill>
                  <a:srgbClr val="00AE00"/>
                </a:solidFill>
              </a:rPr>
              <a:t>SET</a:t>
            </a:r>
            <a:r>
              <a:rPr lang="en-US" sz="1800" dirty="0" smtClean="0"/>
              <a:t> Profit = Profit*1.1</a:t>
            </a:r>
            <a:br>
              <a:rPr lang="en-US" sz="1800" dirty="0" smtClean="0"/>
            </a:br>
            <a:r>
              <a:rPr lang="en-US" sz="1800" dirty="0" smtClean="0"/>
              <a:t>      </a:t>
            </a:r>
            <a:r>
              <a:rPr lang="en-US" sz="1800" dirty="0" smtClean="0">
                <a:solidFill>
                  <a:srgbClr val="00AE00"/>
                </a:solidFill>
              </a:rPr>
              <a:t>WHERE CURRENT OF </a:t>
            </a:r>
            <a:r>
              <a:rPr lang="en-US" sz="1800" dirty="0" smtClean="0"/>
              <a:t>Todo</a:t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AE00"/>
                </a:solidFill>
              </a:rPr>
              <a:t>END</a:t>
            </a:r>
            <a:r>
              <a:rPr lang="en-US" sz="1800" dirty="0" smtClean="0"/>
              <a:t>;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AE00"/>
                </a:solidFill>
              </a:rPr>
              <a:t>EXEC SQL CLOSE CURSOR </a:t>
            </a:r>
            <a:r>
              <a:rPr lang="en-US" sz="1800" dirty="0" smtClean="0"/>
              <a:t>Todo;</a:t>
            </a:r>
          </a:p>
        </p:txBody>
      </p:sp>
    </p:spTree>
  </p:cSld>
  <p:clrMapOvr>
    <a:masterClrMapping/>
  </p:clrMapOvr>
  <p:transition/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Embedded SQL</a:t>
            </a:r>
          </a:p>
        </p:txBody>
      </p:sp>
      <p:sp>
        <p:nvSpPr>
          <p:cNvPr id="1996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Previously described embedded SQL was static</a:t>
            </a:r>
          </a:p>
          <a:p>
            <a:r>
              <a:rPr lang="en-US" dirty="0" smtClean="0"/>
              <a:t>The queries were fully specified (the relations, the columns, etc.), therefore they could be preprocessed before the program started executing</a:t>
            </a:r>
          </a:p>
          <a:p>
            <a:r>
              <a:rPr lang="en-US" dirty="0" smtClean="0"/>
              <a:t>Dynamic embedded SQL allows submission during execution of strings to SQL, which are interpreted and executed</a:t>
            </a:r>
          </a:p>
          <a:p>
            <a:r>
              <a:rPr lang="en-US" dirty="0" smtClean="0"/>
              <a:t>Useful when program execution can “take many different paths”</a:t>
            </a:r>
          </a:p>
          <a:p>
            <a:r>
              <a:rPr lang="en-US" dirty="0" smtClean="0"/>
              <a:t>Useful to allow users to submit spontaneous queries during execution of the program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Embedded SQL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that x is a string variable in your host language</a:t>
            </a:r>
          </a:p>
          <a:p>
            <a:r>
              <a:rPr lang="en-US" dirty="0" smtClean="0"/>
              <a:t>Put in x a string that is an SQL statement</a:t>
            </a:r>
          </a:p>
          <a:p>
            <a:r>
              <a:rPr lang="en-US" dirty="0" smtClean="0">
                <a:solidFill>
                  <a:srgbClr val="00AE00"/>
                </a:solidFill>
              </a:rPr>
              <a:t>EXEC SQL PREPARE </a:t>
            </a:r>
            <a:r>
              <a:rPr lang="en-US" dirty="0" smtClean="0"/>
              <a:t>y from :x ;</a:t>
            </a:r>
          </a:p>
          <a:p>
            <a:pPr lvl="1"/>
            <a:r>
              <a:rPr lang="en-US" dirty="0" smtClean="0"/>
              <a:t>The string is parsed and compiled and the result put in y, so that the SQL statement is understood and ready to be submitted</a:t>
            </a:r>
          </a:p>
          <a:p>
            <a:r>
              <a:rPr lang="en-US" dirty="0" smtClean="0">
                <a:solidFill>
                  <a:srgbClr val="00AE00"/>
                </a:solidFill>
              </a:rPr>
              <a:t>EXEC SQL EXECUTE </a:t>
            </a:r>
            <a:r>
              <a:rPr lang="en-US" dirty="0" smtClean="0"/>
              <a:t>y</a:t>
            </a:r>
          </a:p>
          <a:p>
            <a:pPr lvl="1"/>
            <a:r>
              <a:rPr lang="en-US" dirty="0" smtClean="0"/>
              <a:t>Execute this SQL statement</a:t>
            </a:r>
          </a:p>
          <a:p>
            <a:r>
              <a:rPr lang="en-US" dirty="0" smtClean="0">
                <a:solidFill>
                  <a:srgbClr val="00AE00"/>
                </a:solidFill>
              </a:rPr>
              <a:t>EXEC SQL EXECUTE IMMEDIATE </a:t>
            </a:r>
            <a:r>
              <a:rPr lang="en-US" dirty="0" smtClean="0"/>
              <a:t>:x ;</a:t>
            </a:r>
          </a:p>
          <a:p>
            <a:pPr lvl="1"/>
            <a:r>
              <a:rPr lang="en-US" dirty="0" smtClean="0"/>
              <a:t>This combines both statements above</a:t>
            </a:r>
          </a:p>
          <a:p>
            <a:pPr lvl="1"/>
            <a:r>
              <a:rPr lang="en-US" dirty="0" smtClean="0"/>
              <a:t>Good if the statement is executed once only, otherwise, unnecessarily parsing and compiling are repeated for each query execution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Optional Material</a:t>
            </a:r>
          </a:p>
        </p:txBody>
      </p:sp>
      <p:sp>
        <p:nvSpPr>
          <p:cNvPr id="20173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Was Division So Difficult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534400" cy="6096000"/>
          </a:xfrm>
        </p:spPr>
        <p:txBody>
          <a:bodyPr/>
          <a:lstStyle/>
          <a:p>
            <a:r>
              <a:rPr lang="en-US" dirty="0" smtClean="0"/>
              <a:t>Let us return to a previous example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533400" y="3048000"/>
          <a:ext cx="3962400" cy="37084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828800"/>
                <a:gridCol w="11430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Marsha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Knife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Vijay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Vijay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Knife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562600" y="3048000"/>
          <a:ext cx="3276600" cy="111252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2194152"/>
                <a:gridCol w="10824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Needed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Knife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Venn Diagram To Explain Division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21890" name="Object 2"/>
          <p:cNvGraphicFramePr>
            <a:graphicFrameLocks noChangeAspect="1"/>
          </p:cNvGraphicFramePr>
          <p:nvPr/>
        </p:nvGraphicFramePr>
        <p:xfrm>
          <a:off x="438150" y="1447800"/>
          <a:ext cx="9182100" cy="593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02" name="Visio" r:id="rId4" imgW="9181639" imgH="5934014" progId="Visio.Drawing.11">
                  <p:embed/>
                </p:oleObj>
              </mc:Choice>
              <mc:Fallback>
                <p:oleObj name="Visio" r:id="rId4" imgW="9181639" imgH="5934014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1447800"/>
                        <a:ext cx="9182100" cy="593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3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About Some And About All</a:t>
            </a:r>
          </a:p>
        </p:txBody>
      </p:sp>
      <p:sp>
        <p:nvSpPr>
          <p:cNvPr id="2037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all Persons, whose set of Tools contains </a:t>
            </a:r>
            <a:r>
              <a:rPr lang="en-US" b="1" i="1" dirty="0" smtClean="0">
                <a:solidFill>
                  <a:srgbClr val="FC0128"/>
                </a:solidFill>
              </a:rPr>
              <a:t>at least one</a:t>
            </a:r>
            <a:r>
              <a:rPr lang="en-US" dirty="0" smtClean="0"/>
              <a:t> Tool that is (also) in Needed</a:t>
            </a:r>
          </a:p>
          <a:p>
            <a:r>
              <a:rPr lang="en-US" dirty="0" smtClean="0"/>
              <a:t>This will be easy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>
                <a:solidFill>
                  <a:srgbClr val="00AE00"/>
                </a:solidFill>
              </a:rPr>
              <a:t>	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List all Persons, whose set of Tools contains </a:t>
            </a:r>
            <a:r>
              <a:rPr lang="en-US" b="1" i="1" dirty="0" smtClean="0">
                <a:solidFill>
                  <a:srgbClr val="FC0128"/>
                </a:solidFill>
              </a:rPr>
              <a:t>at least all</a:t>
            </a:r>
            <a:r>
              <a:rPr lang="en-US" dirty="0" smtClean="0"/>
              <a:t> the Tools that are (also) in Needed</a:t>
            </a:r>
          </a:p>
          <a:p>
            <a:r>
              <a:rPr lang="en-US" dirty="0" smtClean="0"/>
              <a:t>This will be harder</a:t>
            </a:r>
          </a:p>
          <a:p>
            <a:r>
              <a:rPr lang="en-US" dirty="0" smtClean="0"/>
              <a:t>This is technically called a </a:t>
            </a:r>
            <a:r>
              <a:rPr lang="en-US" b="1" i="1" dirty="0" smtClean="0">
                <a:solidFill>
                  <a:srgbClr val="FC0128"/>
                </a:solidFill>
              </a:rPr>
              <a:t>division</a:t>
            </a:r>
            <a:r>
              <a:rPr lang="en-US" dirty="0" smtClean="0"/>
              <a:t>: Has divided by Needed</a:t>
            </a:r>
          </a:p>
          <a:p>
            <a:pPr>
              <a:buFont typeface="Monotype Sort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We study key features of ANSI SQL standard for relational query/schema languages (more about schemas, that is specifying the structure of the database in the next unit)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History: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SEQUEL by IBM</a:t>
            </a:r>
          </a:p>
          <a:p>
            <a:pPr lvl="1">
              <a:lnSpc>
                <a:spcPct val="80000"/>
              </a:lnSpc>
              <a:buFont typeface="Symbol" pitchFamily="18" charset="2"/>
              <a:buNone/>
            </a:pPr>
            <a:r>
              <a:rPr lang="en-US" dirty="0" smtClean="0"/>
              <a:t>	Implemented in a product (DB2)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Many standards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SQL 86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…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SQL 2008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Many commercial implementations “close” to one of the standards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With some parts missing and some parts added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Very powerful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At its core relational algebra with many additions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Tables of Our Database</a:t>
            </a:r>
          </a:p>
        </p:txBody>
      </p:sp>
      <p:sp>
        <p:nvSpPr>
          <p:cNvPr id="102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85800" y="2286000"/>
          <a:ext cx="8431213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4" imgW="4647646" imgH="1175815" progId="Visio.Drawing.11">
                  <p:embed/>
                </p:oleObj>
              </mc:Choice>
              <mc:Fallback>
                <p:oleObj name="Visio" r:id="rId4" imgW="4647646" imgH="117581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8431213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About Some</a:t>
            </a:r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all Persons, whose set of Tools contains </a:t>
            </a:r>
            <a:r>
              <a:rPr lang="en-US" b="1" i="1" dirty="0" smtClean="0">
                <a:solidFill>
                  <a:srgbClr val="FC0128"/>
                </a:solidFill>
              </a:rPr>
              <a:t>at least one</a:t>
            </a:r>
            <a:r>
              <a:rPr lang="en-US" dirty="0" smtClean="0"/>
              <a:t> Tool that is (also) in Needed</a:t>
            </a:r>
          </a:p>
          <a:p>
            <a:r>
              <a:rPr lang="en-US" dirty="0" smtClean="0"/>
              <a:t>The result can be expressed using a logical formula with an existential quantifier: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standard SELECT … FROM … WHERE …</a:t>
            </a:r>
            <a:br>
              <a:rPr lang="en-US" dirty="0" smtClean="0"/>
            </a:br>
            <a:r>
              <a:rPr lang="en-US" dirty="0" smtClean="0"/>
              <a:t>easily expresses the existential quantifier above</a:t>
            </a:r>
          </a:p>
          <a:p>
            <a:r>
              <a:rPr lang="en-US" dirty="0" smtClean="0"/>
              <a:t>p “is good” if it has at least one needed tool</a:t>
            </a:r>
          </a:p>
          <a:p>
            <a:pPr>
              <a:buFont typeface="Monotype Sorts" pitchFamily="2" charset="2"/>
              <a:buNone/>
            </a:pPr>
            <a:endParaRPr lang="en-US" dirty="0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219200" y="2971800"/>
          <a:ext cx="426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4" imgW="1625400" imgH="203040" progId="Equation.DSMT4">
                  <p:embed/>
                </p:oleObj>
              </mc:Choice>
              <mc:Fallback>
                <p:oleObj name="Equation" r:id="rId4" imgW="162540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71800"/>
                        <a:ext cx="4267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About All</a:t>
            </a:r>
          </a:p>
        </p:txBody>
      </p:sp>
      <p:sp>
        <p:nvSpPr>
          <p:cNvPr id="41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all Persons, whose set of Tools contains </a:t>
            </a:r>
            <a:r>
              <a:rPr lang="en-US" b="1" i="1" dirty="0" smtClean="0">
                <a:solidFill>
                  <a:srgbClr val="FC0128"/>
                </a:solidFill>
              </a:rPr>
              <a:t>at least all</a:t>
            </a:r>
            <a:r>
              <a:rPr lang="en-US" dirty="0" smtClean="0"/>
              <a:t> the Tools that are (also) in Needed</a:t>
            </a:r>
          </a:p>
          <a:p>
            <a:r>
              <a:rPr lang="en-US" dirty="0" smtClean="0"/>
              <a:t>The result can be expressed using a logical formula with a universal quantifier:</a:t>
            </a:r>
          </a:p>
          <a:p>
            <a:endParaRPr lang="en-US" dirty="0" smtClean="0"/>
          </a:p>
          <a:p>
            <a:r>
              <a:rPr lang="en-US" dirty="0" smtClean="0"/>
              <a:t>Using, the following four facts in predicate calculus, we can rewrite out formula, using an existential quantifier, and that is what we, in effect, did while using SQL</a:t>
            </a:r>
          </a:p>
          <a:p>
            <a:endParaRPr lang="en-US" dirty="0" smtClean="0"/>
          </a:p>
          <a:p>
            <a:pPr>
              <a:buFont typeface="Monotype Sorts" pitchFamily="2" charset="2"/>
              <a:buNone/>
            </a:pPr>
            <a:endParaRPr lang="en-US" dirty="0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295400" y="2743200"/>
          <a:ext cx="45561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4" imgW="1726920" imgH="203040" progId="Equation.DSMT4">
                  <p:embed/>
                </p:oleObj>
              </mc:Choice>
              <mc:Fallback>
                <p:oleObj name="Equation" r:id="rId4" imgW="172692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455612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590800" y="4343400"/>
          <a:ext cx="3886200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6" imgW="1473120" imgH="863280" progId="Equation.DSMT4">
                  <p:embed/>
                </p:oleObj>
              </mc:Choice>
              <mc:Fallback>
                <p:oleObj name="Equation" r:id="rId6" imgW="1473120" imgH="8632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343400"/>
                        <a:ext cx="3886200" cy="227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077913" y="6781800"/>
          <a:ext cx="45894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8" imgW="1739880" imgH="203040" progId="Equation.DSMT4">
                  <p:embed/>
                </p:oleObj>
              </mc:Choice>
              <mc:Fallback>
                <p:oleObj name="Equation" r:id="rId8" imgW="17398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6781800"/>
                        <a:ext cx="458946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Reiteration: Differences Between SQL</a:t>
            </a:r>
            <a:br>
              <a:rPr lang="en-US" dirty="0" smtClean="0"/>
            </a:br>
            <a:r>
              <a:rPr lang="en-US" dirty="0" smtClean="0"/>
              <a:t>And “Pure” Relational Algebra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for those who want to have concise description</a:t>
            </a:r>
          </a:p>
          <a:p>
            <a:r>
              <a:rPr lang="en-US" dirty="0" smtClean="0"/>
              <a:t>This part of the Unit is optional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Differences</a:t>
            </a:r>
            <a:br>
              <a:rPr lang="en-US" dirty="0" smtClean="0"/>
            </a:br>
            <a:r>
              <a:rPr lang="en-US" dirty="0" smtClean="0"/>
              <a:t>Between Relational Algebra And SQL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data model is a </a:t>
            </a:r>
            <a:r>
              <a:rPr lang="en-US" b="1" i="1" dirty="0" smtClean="0">
                <a:solidFill>
                  <a:srgbClr val="FC0128"/>
                </a:solidFill>
              </a:rPr>
              <a:t>multiset</a:t>
            </a:r>
            <a:r>
              <a:rPr lang="en-US" dirty="0" smtClean="0">
                <a:solidFill>
                  <a:srgbClr val="FC0128"/>
                </a:solidFill>
              </a:rPr>
              <a:t> </a:t>
            </a:r>
            <a:r>
              <a:rPr lang="en-US" dirty="0" smtClean="0"/>
              <a:t>not a set; still rows in tables (we sometimes continue calling relations)</a:t>
            </a:r>
          </a:p>
          <a:p>
            <a:pPr lvl="1"/>
            <a:r>
              <a:rPr lang="en-US" dirty="0" smtClean="0"/>
              <a:t>Still no order among rows: no such thing as 1</a:t>
            </a:r>
            <a:r>
              <a:rPr lang="en-US" baseline="30000" dirty="0" smtClean="0"/>
              <a:t>st</a:t>
            </a:r>
            <a:r>
              <a:rPr lang="en-US" dirty="0" smtClean="0"/>
              <a:t> row</a:t>
            </a:r>
          </a:p>
          <a:p>
            <a:pPr lvl="1"/>
            <a:r>
              <a:rPr lang="en-US" dirty="0" smtClean="0"/>
              <a:t>We can (if we want to) count how many times a particular row appears in the table</a:t>
            </a:r>
          </a:p>
          <a:p>
            <a:pPr lvl="1"/>
            <a:r>
              <a:rPr lang="en-US" dirty="0" smtClean="0"/>
              <a:t>We can remove/not remove duplicates as we specify (most of the time) </a:t>
            </a:r>
          </a:p>
          <a:p>
            <a:pPr lvl="1"/>
            <a:r>
              <a:rPr lang="en-US" dirty="0" smtClean="0"/>
              <a:t>There are some operators that specifically pay attention to duplicates</a:t>
            </a:r>
          </a:p>
          <a:p>
            <a:pPr lvl="1"/>
            <a:r>
              <a:rPr lang="en-US" dirty="0" smtClean="0"/>
              <a:t>We </a:t>
            </a:r>
            <a:r>
              <a:rPr lang="en-US" b="1" i="1" dirty="0" smtClean="0">
                <a:solidFill>
                  <a:srgbClr val="FC0128"/>
                </a:solidFill>
              </a:rPr>
              <a:t>must</a:t>
            </a:r>
            <a:r>
              <a:rPr lang="en-US" dirty="0" smtClean="0">
                <a:solidFill>
                  <a:srgbClr val="FC0128"/>
                </a:solidFill>
              </a:rPr>
              <a:t> </a:t>
            </a:r>
            <a:r>
              <a:rPr lang="en-US" dirty="0" smtClean="0"/>
              <a:t>know whether duplicates are removed (and how) for each SQL operation; luckily, easy</a:t>
            </a:r>
          </a:p>
          <a:p>
            <a:r>
              <a:rPr lang="en-US" dirty="0" smtClean="0"/>
              <a:t>Many redundant operators (relational algebra had only one: intersection)</a:t>
            </a:r>
          </a:p>
          <a:p>
            <a:r>
              <a:rPr lang="en-US" dirty="0" smtClean="0"/>
              <a:t>SQL provides statistical operators, such as AVG (average)</a:t>
            </a:r>
          </a:p>
          <a:p>
            <a:pPr lvl="1"/>
            <a:r>
              <a:rPr lang="en-US" dirty="0" smtClean="0"/>
              <a:t>Can be performed on subsets of rows; e.g. average salary per company branch</a:t>
            </a:r>
          </a:p>
          <a:p>
            <a:pPr>
              <a:buFont typeface="Monotype Sort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Differences</a:t>
            </a:r>
            <a:br>
              <a:rPr lang="en-US" dirty="0" smtClean="0"/>
            </a:br>
            <a:r>
              <a:rPr lang="en-US" dirty="0" smtClean="0"/>
              <a:t>Between Relational Algebra And SQL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domain is “enhanced” with a special element: NULL</a:t>
            </a:r>
          </a:p>
          <a:p>
            <a:pPr lvl="1"/>
            <a:r>
              <a:rPr lang="en-US" dirty="0" smtClean="0"/>
              <a:t>Very strange semantics for handling these elements</a:t>
            </a:r>
          </a:p>
          <a:p>
            <a:r>
              <a:rPr lang="en-US" dirty="0" smtClean="0"/>
              <a:t>“Pretty printing” of output: sorting, and similar</a:t>
            </a:r>
          </a:p>
          <a:p>
            <a:r>
              <a:rPr lang="en-US" dirty="0" smtClean="0"/>
              <a:t>Operations for </a:t>
            </a:r>
          </a:p>
          <a:p>
            <a:pPr lvl="1"/>
            <a:r>
              <a:rPr lang="en-US" dirty="0" smtClean="0"/>
              <a:t>Inserting</a:t>
            </a:r>
          </a:p>
          <a:p>
            <a:pPr lvl="1"/>
            <a:r>
              <a:rPr lang="en-US" dirty="0" smtClean="0"/>
              <a:t>Deleting</a:t>
            </a:r>
          </a:p>
          <a:p>
            <a:pPr lvl="1"/>
            <a:r>
              <a:rPr lang="en-US" dirty="0" smtClean="0"/>
              <a:t>Changing/updating (sometimes not easily reducible to deleting and inserting)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Syntax Comparison</a:t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4493315" name="Group 3"/>
          <p:cNvGraphicFramePr>
            <a:graphicFrameLocks noGrp="1"/>
          </p:cNvGraphicFramePr>
          <p:nvPr>
            <p:ph idx="1"/>
          </p:nvPr>
        </p:nvGraphicFramePr>
        <p:xfrm>
          <a:off x="685800" y="1219200"/>
          <a:ext cx="8534400" cy="5880737"/>
        </p:xfrm>
        <a:graphic>
          <a:graphicData uri="http://schemas.openxmlformats.org/drawingml/2006/table">
            <a:tbl>
              <a:tblPr/>
              <a:tblGrid>
                <a:gridCol w="4267200"/>
                <a:gridCol w="4267200"/>
              </a:tblGrid>
              <a:tr h="554038">
                <a:tc>
                  <a:txBody>
                    <a:bodyPr/>
                    <a:lstStyle/>
                    <a:p>
                      <a:pPr marL="0" marR="0" lvl="0" indent="0" algn="ctr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Relational Algebra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SQL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</a:rPr>
                        <a:t>p 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a, 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SELECT 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</a:rPr>
                        <a:t> (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d &gt; e) 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</a:rPr>
                        <a:t>Ù 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(f =g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WHERE d &gt; e AND f =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p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</a:rPr>
                        <a:t>´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FROM p,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</a:rPr>
                        <a:t>p 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a, b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</a:rPr>
                        <a:t> (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d &gt; e) 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</a:rPr>
                        <a:t>Ù 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(f =g )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(p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</a:rPr>
                        <a:t>´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 q)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SELECT a, b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FROM p, q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WHERE d &gt; e AND f = g;</a:t>
                      </a:r>
                    </a:p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{must always have SELECT even if all attributes are kept, can be written as: SELECT *}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renaming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AS {or blank space}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p := result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INSERT INTO p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result      {assuming p was empty}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</a:rPr>
                        <a:t>p 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a, b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(p)     (assume a, b are the only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                   attributes)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SELECT *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FROM 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Syntax Comparison</a:t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4495363" name="Group 3"/>
          <p:cNvGraphicFramePr>
            <a:graphicFrameLocks noGrp="1"/>
          </p:cNvGraphicFramePr>
          <p:nvPr>
            <p:ph idx="1"/>
          </p:nvPr>
        </p:nvGraphicFramePr>
        <p:xfrm>
          <a:off x="685800" y="1219200"/>
          <a:ext cx="8534400" cy="5583238"/>
        </p:xfrm>
        <a:graphic>
          <a:graphicData uri="http://schemas.openxmlformats.org/drawingml/2006/table">
            <a:tbl>
              <a:tblPr/>
              <a:tblGrid>
                <a:gridCol w="4267200"/>
                <a:gridCol w="4267200"/>
              </a:tblGrid>
              <a:tr h="554038">
                <a:tc>
                  <a:txBody>
                    <a:bodyPr/>
                    <a:lstStyle/>
                    <a:p>
                      <a:pPr marL="0" marR="0" lvl="0" indent="0" algn="ctr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Relational Algebra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SQL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  <a:sym typeface="Symbol" pitchFamily="18" charset="2"/>
                        </a:rPr>
                        <a:t>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SELECT *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FROM p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UNION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SELECT *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FROM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−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SELECT *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FROM p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EXCEPT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SELECT *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FROM q</a:t>
                      </a:r>
                    </a:p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Sometimes, instead, we have DELETE FROM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  <a:sym typeface="Symbol" pitchFamily="18" charset="2"/>
                        </a:rPr>
                        <a:t>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SELECT *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FROM p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INTERSECT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SELECT *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FROM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Instance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752600"/>
            <a:ext cx="4048125" cy="1952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1752600"/>
            <a:ext cx="4057650" cy="2076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560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838200" y="3886200"/>
            <a:ext cx="4000500" cy="2066925"/>
          </a:xfr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On A Single Table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Cname for all customers who are located in Boston: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>
                <a:solidFill>
                  <a:srgbClr val="00AE00"/>
                </a:solidFill>
              </a:rPr>
              <a:t>	SELECT</a:t>
            </a:r>
            <a:r>
              <a:rPr lang="en-US" dirty="0" smtClean="0"/>
              <a:t> Cname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Customer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Ccity = 'Boston';</a:t>
            </a:r>
            <a:br>
              <a:rPr lang="en-US" dirty="0" smtClean="0"/>
            </a:br>
            <a:endParaRPr lang="en-US" dirty="0" smtClean="0"/>
          </a:p>
          <a:p>
            <a:pPr>
              <a:buFont typeface="Monotype Sorts" pitchFamily="2" charset="2"/>
              <a:buNone/>
            </a:pPr>
            <a:endParaRPr lang="en-US" dirty="0" smtClean="0"/>
          </a:p>
        </p:txBody>
      </p:sp>
      <p:pic>
        <p:nvPicPr>
          <p:cNvPr id="266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3505200"/>
            <a:ext cx="1219200" cy="1047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On A Single Table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full data on every customer located in Boston: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>
                <a:solidFill>
                  <a:srgbClr val="00AE00"/>
                </a:solidFill>
              </a:rPr>
              <a:t>	SELECT</a:t>
            </a:r>
            <a:r>
              <a:rPr lang="en-US" dirty="0" smtClean="0"/>
              <a:t> *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Customer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Ccity = 'Boston';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The asterisk, </a:t>
            </a:r>
            <a:r>
              <a:rPr lang="en-US" dirty="0" smtClean="0">
                <a:solidFill>
                  <a:srgbClr val="FC0128"/>
                </a:solidFill>
              </a:rPr>
              <a:t>*</a:t>
            </a:r>
            <a:r>
              <a:rPr lang="en-US" dirty="0" smtClean="0"/>
              <a:t>, stands for the sequence of all the columns, in this case, C, Cname, Ccity, P</a:t>
            </a:r>
          </a:p>
          <a:p>
            <a:endParaRPr lang="en-US" dirty="0" smtClean="0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4267200"/>
            <a:ext cx="3924300" cy="1047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On A Single Table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Pname for all plants that are located in Boston: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>
                <a:solidFill>
                  <a:srgbClr val="00AE00"/>
                </a:solidFill>
              </a:rPr>
              <a:t>	SELECT</a:t>
            </a:r>
            <a:r>
              <a:rPr lang="en-US" dirty="0" smtClean="0"/>
              <a:t> Pname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Plant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Pcity = 'Boston';</a:t>
            </a:r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r>
              <a:rPr lang="en-US" dirty="0" smtClean="0"/>
              <a:t>Note that duplicates were not removed</a:t>
            </a: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200400"/>
            <a:ext cx="1257300" cy="981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on a Single Table (Continued)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every C who is supplied from a plant in the same city they it is in and the plant’s profit is at least 50000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 </a:t>
            </a:r>
            <a:r>
              <a:rPr lang="en-US" dirty="0" smtClean="0"/>
              <a:t>C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Plant, Customer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Plant.Pcity = Customer.Ccity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AND</a:t>
            </a:r>
            <a:r>
              <a:rPr lang="en-US" dirty="0" smtClean="0"/>
              <a:t> Plant.P = Customer.P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AND</a:t>
            </a:r>
            <a:r>
              <a:rPr lang="en-US" dirty="0" smtClean="0"/>
              <a:t> Profit &gt;= 50000;</a:t>
            </a:r>
          </a:p>
          <a:p>
            <a:pPr lvl="1"/>
            <a:r>
              <a:rPr lang="en-US" dirty="0" smtClean="0"/>
              <a:t>Note that we need to “consult” two tables even though the answer is taken from a single table</a:t>
            </a:r>
          </a:p>
          <a:p>
            <a:endParaRPr lang="en-US" dirty="0" smtClean="0"/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4953000"/>
            <a:ext cx="2952750" cy="809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On Two Tables</a:t>
            </a:r>
            <a:br>
              <a:rPr lang="en-US" dirty="0" smtClean="0"/>
            </a:br>
            <a:r>
              <a:rPr lang="en-US" dirty="0" smtClean="0"/>
              <a:t>And Renaming Columns and Tables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produce a table with the schema (Bigger,Smaller), where bigger and smaller are two P located in the same city and the Profit of the Bigger is bigger than that of the Smaller</a:t>
            </a:r>
          </a:p>
          <a:p>
            <a:pPr lvl="1"/>
            <a:r>
              <a:rPr lang="en-US" dirty="0" smtClean="0"/>
              <a:t>Two (logical) copies of Plant were produced, the first one is First and the second one is Second .</a:t>
            </a:r>
          </a:p>
          <a:p>
            <a:pPr lvl="1"/>
            <a:r>
              <a:rPr lang="en-US" dirty="0" smtClean="0"/>
              <a:t>The attributes of the result were renamed, so the columns of the answer are Bigger and Smaller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>
                <a:solidFill>
                  <a:srgbClr val="00AE00"/>
                </a:solidFill>
              </a:rPr>
              <a:t>	SELECT</a:t>
            </a:r>
            <a:r>
              <a:rPr lang="en-US" dirty="0" smtClean="0"/>
              <a:t> First.P </a:t>
            </a:r>
            <a:r>
              <a:rPr lang="en-US" dirty="0" smtClean="0">
                <a:solidFill>
                  <a:srgbClr val="00AE00"/>
                </a:solidFill>
              </a:rPr>
              <a:t>AS</a:t>
            </a:r>
            <a:r>
              <a:rPr lang="en-US" dirty="0" smtClean="0"/>
              <a:t> Bigger, Second.P </a:t>
            </a:r>
            <a:r>
              <a:rPr lang="en-US" dirty="0" smtClean="0">
                <a:solidFill>
                  <a:srgbClr val="00AE00"/>
                </a:solidFill>
              </a:rPr>
              <a:t>AS</a:t>
            </a:r>
            <a:r>
              <a:rPr lang="en-US" dirty="0" smtClean="0"/>
              <a:t> Smaller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Plant </a:t>
            </a:r>
            <a:r>
              <a:rPr lang="en-US" dirty="0" smtClean="0">
                <a:solidFill>
                  <a:srgbClr val="00AE00"/>
                </a:solidFill>
              </a:rPr>
              <a:t>AS</a:t>
            </a:r>
            <a:r>
              <a:rPr lang="en-US" dirty="0" smtClean="0"/>
              <a:t> First, Plant AS Second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First.City = Second.City </a:t>
            </a:r>
            <a:r>
              <a:rPr lang="en-US" dirty="0" smtClean="0">
                <a:solidFill>
                  <a:srgbClr val="00AE00"/>
                </a:solidFill>
              </a:rPr>
              <a:t>AND</a:t>
            </a:r>
            <a:r>
              <a:rPr lang="en-US" dirty="0" smtClean="0"/>
              <a:t> First.Profit &gt; Second.Profit;</a:t>
            </a:r>
          </a:p>
          <a:p>
            <a:endParaRPr lang="en-US" dirty="0" smtClean="0">
              <a:solidFill>
                <a:srgbClr val="FC0128"/>
              </a:solidFill>
            </a:endParaRPr>
          </a:p>
          <a:p>
            <a:endParaRPr lang="en-US" dirty="0" smtClean="0">
              <a:solidFill>
                <a:srgbClr val="FC0128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dirty="0" smtClean="0">
              <a:solidFill>
                <a:srgbClr val="FC0128"/>
              </a:solidFill>
            </a:endParaRPr>
          </a:p>
          <a:p>
            <a:r>
              <a:rPr lang="en-US" b="1" i="1" dirty="0" smtClean="0">
                <a:solidFill>
                  <a:srgbClr val="FC0128"/>
                </a:solidFill>
              </a:rPr>
              <a:t>In some implementations AS cannot be used for renaming of tables, and only space can be used (see next)</a:t>
            </a:r>
            <a:endParaRPr lang="en-US" b="1" i="1" dirty="0" smtClean="0"/>
          </a:p>
          <a:p>
            <a:endParaRPr lang="en-US" dirty="0" smtClean="0"/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4953000"/>
            <a:ext cx="2095500" cy="1171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On Two Tables</a:t>
            </a:r>
            <a:br>
              <a:rPr lang="en-US" dirty="0" smtClean="0"/>
            </a:br>
            <a:r>
              <a:rPr lang="en-US" dirty="0" smtClean="0"/>
              <a:t>And Renaming Columns and Tables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produce a table with the schema (Bigger,Smaller), where bigger and smaller are two P located in the same city and the Profit of the Bigger is bigger than that of the Smaller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>
                <a:solidFill>
                  <a:srgbClr val="00AE00"/>
                </a:solidFill>
              </a:rPr>
              <a:t>	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>
                <a:solidFill>
                  <a:srgbClr val="00AE00"/>
                </a:solidFill>
              </a:rPr>
              <a:t>	SELECT</a:t>
            </a:r>
            <a:r>
              <a:rPr lang="en-US" dirty="0" smtClean="0"/>
              <a:t> First.P Bigger, Second.P Smaller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Plant  First,  Plant  Second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First.City = Second.City </a:t>
            </a:r>
            <a:r>
              <a:rPr lang="en-US" dirty="0" smtClean="0">
                <a:solidFill>
                  <a:srgbClr val="00AE00"/>
                </a:solidFill>
              </a:rPr>
              <a:t>AND</a:t>
            </a:r>
            <a:r>
              <a:rPr lang="en-US" dirty="0" smtClean="0"/>
              <a:t> First.Profit &gt; Second.Profit;</a:t>
            </a:r>
          </a:p>
          <a:p>
            <a:endParaRPr lang="en-US" dirty="0" smtClean="0">
              <a:solidFill>
                <a:srgbClr val="FC0128"/>
              </a:solidFill>
            </a:endParaRPr>
          </a:p>
          <a:p>
            <a:r>
              <a:rPr lang="en-US" b="1" i="1" dirty="0" smtClean="0">
                <a:solidFill>
                  <a:srgbClr val="FC0128"/>
                </a:solidFill>
              </a:rPr>
              <a:t>This example shows how the space character is used as a renaming operator (does not work in Access)</a:t>
            </a:r>
            <a:endParaRPr lang="en-US" b="1" i="1" dirty="0" smtClean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About NULLs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discuss NULLs later, but we can note something now</a:t>
            </a:r>
          </a:p>
          <a:p>
            <a:r>
              <a:rPr lang="en-US" dirty="0" smtClean="0"/>
              <a:t>There are two plants in Chicago, one of them has profit of NULL</a:t>
            </a:r>
          </a:p>
          <a:p>
            <a:r>
              <a:rPr lang="en-US" dirty="0" smtClean="0"/>
              <a:t>When the comparison for these two plants is attempted, the following need to be compared:</a:t>
            </a:r>
          </a:p>
          <a:p>
            <a:pPr lvl="1"/>
            <a:r>
              <a:rPr lang="en-US" dirty="0" smtClean="0"/>
              <a:t>$51,000.00</a:t>
            </a:r>
          </a:p>
          <a:p>
            <a:pPr lvl="1"/>
            <a:r>
              <a:rPr lang="en-US" dirty="0" smtClean="0"/>
              <a:t>NULL</a:t>
            </a:r>
          </a:p>
          <a:p>
            <a:r>
              <a:rPr lang="en-US" dirty="0" smtClean="0"/>
              <a:t>This comparison “cannot be done”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next introduce a new important type of query, which could have been done using relational algebra (as everything so far)</a:t>
            </a:r>
          </a:p>
          <a:p>
            <a:endParaRPr lang="en-US" dirty="0" smtClean="0"/>
          </a:p>
          <a:p>
            <a:r>
              <a:rPr lang="en-US" dirty="0" smtClean="0"/>
              <a:t>This is probably the most complex query we will discuss, so we deferred it until here</a:t>
            </a:r>
          </a:p>
          <a:p>
            <a:endParaRPr lang="en-US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It is very important, but due to its </a:t>
            </a:r>
            <a:r>
              <a:rPr lang="en-US" b="1" i="1" dirty="0" smtClean="0">
                <a:solidFill>
                  <a:srgbClr val="FF0000"/>
                </a:solidFill>
              </a:rPr>
              <a:t>complexity </a:t>
            </a:r>
            <a:r>
              <a:rPr lang="en-US" b="1" i="1" dirty="0" smtClean="0">
                <a:solidFill>
                  <a:srgbClr val="FF0000"/>
                </a:solidFill>
              </a:rPr>
              <a:t>frequently not covered in textbooks</a:t>
            </a:r>
          </a:p>
          <a:p>
            <a:endParaRPr lang="en-US" dirty="0" smtClean="0"/>
          </a:p>
          <a:p>
            <a:r>
              <a:rPr lang="en-US" dirty="0" smtClean="0"/>
              <a:t>Its building blocks (and concepts behind them) are important too</a:t>
            </a:r>
          </a:p>
          <a:p>
            <a:endParaRPr lang="en-US" dirty="0" smtClean="0"/>
          </a:p>
          <a:p>
            <a:r>
              <a:rPr lang="en-US" dirty="0" smtClean="0"/>
              <a:t>So I will go over it very carefully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Focus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focus on </a:t>
            </a:r>
          </a:p>
          <a:p>
            <a:pPr lvl="1"/>
            <a:r>
              <a:rPr lang="en-US" dirty="0" smtClean="0"/>
              <a:t>As precise as feasible (here) description of </a:t>
            </a:r>
            <a:r>
              <a:rPr lang="en-US" b="1" i="1" dirty="0" smtClean="0">
                <a:solidFill>
                  <a:srgbClr val="FF0000"/>
                </a:solidFill>
              </a:rPr>
              <a:t>the semantics of various operations</a:t>
            </a:r>
            <a:r>
              <a:rPr lang="en-US" dirty="0" smtClean="0"/>
              <a:t>: some of them are somewhat surprising</a:t>
            </a:r>
          </a:p>
          <a:p>
            <a:pPr lvl="1"/>
            <a:r>
              <a:rPr lang="en-US" dirty="0" smtClean="0"/>
              <a:t>Construction of </a:t>
            </a:r>
            <a:r>
              <a:rPr lang="en-US" b="1" i="1" dirty="0" smtClean="0">
                <a:solidFill>
                  <a:srgbClr val="FF0000"/>
                </a:solidFill>
              </a:rPr>
              <a:t>simple and complex queries</a:t>
            </a:r>
            <a:r>
              <a:rPr lang="en-US" dirty="0" smtClean="0"/>
              <a:t>, to show the full power of SQL</a:t>
            </a:r>
          </a:p>
          <a:p>
            <a:pPr lvl="1"/>
            <a:r>
              <a:rPr lang="en-US" dirty="0" smtClean="0"/>
              <a:t>More than you can get from any manual</a:t>
            </a:r>
          </a:p>
          <a:p>
            <a:r>
              <a:rPr lang="en-US" dirty="0" smtClean="0"/>
              <a:t>We will not focus on</a:t>
            </a:r>
          </a:p>
          <a:p>
            <a:pPr lvl="1"/>
            <a:r>
              <a:rPr lang="en-US" dirty="0" smtClean="0"/>
              <a:t>Any specific system</a:t>
            </a:r>
          </a:p>
          <a:p>
            <a:pPr lvl="1"/>
            <a:r>
              <a:rPr lang="en-US" dirty="0" smtClean="0"/>
              <a:t>What you can get from a manual</a:t>
            </a:r>
          </a:p>
          <a:p>
            <a:r>
              <a:rPr lang="en-US" dirty="0" smtClean="0"/>
              <a:t>But, I have run most of the queries on Microsoft Access, which allowed easy production of “snapshots”</a:t>
            </a:r>
          </a:p>
          <a:p>
            <a:r>
              <a:rPr lang="en-US" dirty="0" smtClean="0"/>
              <a:t>I </a:t>
            </a:r>
            <a:r>
              <a:rPr lang="en-US" dirty="0" smtClean="0"/>
              <a:t>have run </a:t>
            </a:r>
            <a:r>
              <a:rPr lang="en-US" dirty="0" smtClean="0"/>
              <a:t>some of them on Oracle too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About Some Versus Asking About All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first compute two tables</a:t>
            </a:r>
          </a:p>
          <a:p>
            <a:pPr lvl="1"/>
            <a:r>
              <a:rPr lang="en-US" dirty="0" smtClean="0"/>
              <a:t>CnameInCcity(Ccity,Cname)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This table lists all the “valid” tuples of Ccity,Cname; it is convenient for us to list the city first</a:t>
            </a:r>
          </a:p>
          <a:p>
            <a:pPr lvl="1"/>
            <a:r>
              <a:rPr lang="en-US" dirty="0" smtClean="0"/>
              <a:t>CnameInChicago(Cname)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This table lists the names of the customers located in Chicago.</a:t>
            </a:r>
          </a:p>
          <a:p>
            <a:endParaRPr lang="en-US" dirty="0" smtClean="0"/>
          </a:p>
          <a:p>
            <a:r>
              <a:rPr lang="en-US" dirty="0" smtClean="0"/>
              <a:t>We then produce two queries</a:t>
            </a:r>
          </a:p>
          <a:p>
            <a:pPr lvl="1"/>
            <a:r>
              <a:rPr lang="en-US" dirty="0" smtClean="0"/>
              <a:t>The first one is expressible by the </a:t>
            </a:r>
            <a:r>
              <a:rPr lang="en-US" b="1" i="1" dirty="0" smtClean="0">
                <a:solidFill>
                  <a:srgbClr val="FF0000"/>
                </a:solidFill>
              </a:rPr>
              <a:t>existential quantifier </a:t>
            </a:r>
            <a:r>
              <a:rPr lang="en-US" dirty="0" smtClean="0"/>
              <a:t>(more about it later, if there is time)</a:t>
            </a:r>
          </a:p>
          <a:p>
            <a:pPr lvl="1"/>
            <a:r>
              <a:rPr lang="en-US" dirty="0" smtClean="0"/>
              <a:t>The second one is expressible by the </a:t>
            </a:r>
            <a:r>
              <a:rPr lang="en-US" b="1" i="1" dirty="0" smtClean="0">
                <a:solidFill>
                  <a:srgbClr val="FF0000"/>
                </a:solidFill>
              </a:rPr>
              <a:t>universal quantifier </a:t>
            </a:r>
            <a:r>
              <a:rPr lang="en-US" dirty="0" smtClean="0"/>
              <a:t>(more about it later, if there is time)</a:t>
            </a:r>
          </a:p>
          <a:p>
            <a:endParaRPr lang="en-US" dirty="0" smtClean="0"/>
          </a:p>
          <a:p>
            <a:pPr lvl="1">
              <a:buFont typeface="Symbol" pitchFamily="18" charset="2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CnameInCcity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Ccity, Cname </a:t>
            </a:r>
            <a:r>
              <a:rPr lang="en-US" dirty="0" smtClean="0">
                <a:solidFill>
                  <a:srgbClr val="00AE00"/>
                </a:solidFill>
              </a:rPr>
              <a:t>INTO</a:t>
            </a:r>
            <a:r>
              <a:rPr lang="en-US" dirty="0" smtClean="0"/>
              <a:t> CnameInCcity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Customer;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variant of the SELECT statement uses </a:t>
            </a:r>
            <a:r>
              <a:rPr lang="en-US" dirty="0" smtClean="0">
                <a:solidFill>
                  <a:srgbClr val="FC0128"/>
                </a:solidFill>
              </a:rPr>
              <a:t>INTO</a:t>
            </a:r>
            <a:r>
              <a:rPr lang="en-US" dirty="0" smtClean="0"/>
              <a:t>, creates a new table, here CnameInCcity and populates it with the result of the query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495800"/>
            <a:ext cx="2047875" cy="2076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CnameInChicago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Customer.Cname </a:t>
            </a:r>
            <a:r>
              <a:rPr lang="en-US" dirty="0" smtClean="0">
                <a:solidFill>
                  <a:srgbClr val="00AE00"/>
                </a:solidFill>
              </a:rPr>
              <a:t>INTO</a:t>
            </a:r>
            <a:r>
              <a:rPr lang="en-US" dirty="0" smtClean="0"/>
              <a:t> CnameInChicago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Customer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Ccity='Chicago';</a:t>
            </a: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2450" y="3433763"/>
            <a:ext cx="1333500" cy="904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Tables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534400" cy="6096000"/>
          </a:xfrm>
        </p:spPr>
        <p:txBody>
          <a:bodyPr/>
          <a:lstStyle/>
          <a:p>
            <a:r>
              <a:rPr lang="en-US" dirty="0" smtClean="0"/>
              <a:t>I have reproduced them, so they are larger and we can see them clearly	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533400" y="3048000"/>
          <a:ext cx="3962400" cy="37084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828800"/>
                <a:gridCol w="11430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CnameInCcity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Yao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Yao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562600" y="3048000"/>
          <a:ext cx="3276600" cy="111252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2194152"/>
                <a:gridCol w="10824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CnameInChicago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Yao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About Some Vs. Asking About All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following examples, I removed duplicates to save space</a:t>
            </a:r>
          </a:p>
          <a:p>
            <a:r>
              <a:rPr lang="en-US" dirty="0" smtClean="0"/>
              <a:t>In SQL duplicates will not be removed, but it will not change the meaning of the result—still the right answers will be obtained</a:t>
            </a:r>
          </a:p>
          <a:p>
            <a:r>
              <a:rPr lang="en-US" dirty="0" smtClean="0"/>
              <a:t>We will see this in Access snapshots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About Some And About All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all cities, the set of whose Cnames, contains </a:t>
            </a:r>
            <a:r>
              <a:rPr lang="en-US" b="1" i="1" dirty="0" smtClean="0">
                <a:solidFill>
                  <a:srgbClr val="FC0128"/>
                </a:solidFill>
              </a:rPr>
              <a:t>at least one</a:t>
            </a:r>
            <a:r>
              <a:rPr lang="en-US" dirty="0" smtClean="0"/>
              <a:t> Cname that is (also) in Chicago</a:t>
            </a:r>
          </a:p>
          <a:p>
            <a:r>
              <a:rPr lang="en-US" dirty="0" smtClean="0"/>
              <a:t>This will be easy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>
                <a:solidFill>
                  <a:srgbClr val="00AE00"/>
                </a:solidFill>
              </a:rPr>
              <a:t>	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List all cities, the set of whose Cnames contains </a:t>
            </a:r>
            <a:r>
              <a:rPr lang="en-US" b="1" i="1" dirty="0" smtClean="0">
                <a:solidFill>
                  <a:srgbClr val="FC0128"/>
                </a:solidFill>
              </a:rPr>
              <a:t>at least all</a:t>
            </a:r>
            <a:r>
              <a:rPr lang="en-US" dirty="0" smtClean="0"/>
              <a:t> the Cnames that are (also) in Chicago</a:t>
            </a:r>
          </a:p>
          <a:p>
            <a:r>
              <a:rPr lang="en-US" dirty="0" smtClean="0"/>
              <a:t>This will be harder</a:t>
            </a:r>
          </a:p>
          <a:p>
            <a:pPr>
              <a:buFont typeface="Monotype Sort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534400" cy="6096000"/>
          </a:xfrm>
        </p:spPr>
        <p:txBody>
          <a:bodyPr/>
          <a:lstStyle/>
          <a:p>
            <a:r>
              <a:rPr lang="en-US" dirty="0" smtClean="0"/>
              <a:t>I will state a more natural example, which has exactly the same issues</a:t>
            </a:r>
          </a:p>
          <a:p>
            <a:r>
              <a:rPr lang="en-US" dirty="0" smtClean="0"/>
              <a:t>I did not want to introduce a new database, do this is just to show that the problem is not artificial	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533400" y="3048000"/>
          <a:ext cx="3962400" cy="37084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828800"/>
                <a:gridCol w="11430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Marsha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Knife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Vijay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Vijay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Knife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562600" y="3048000"/>
          <a:ext cx="3276600" cy="111252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2194152"/>
                <a:gridCol w="10824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Needed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Knife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About Some And About All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all Persons, whose set of Tools contains </a:t>
            </a:r>
            <a:r>
              <a:rPr lang="en-US" b="1" i="1" dirty="0" smtClean="0">
                <a:solidFill>
                  <a:srgbClr val="FC0128"/>
                </a:solidFill>
              </a:rPr>
              <a:t>at least one</a:t>
            </a:r>
            <a:r>
              <a:rPr lang="en-US" dirty="0" smtClean="0"/>
              <a:t> Tool that is (also) in Needed</a:t>
            </a:r>
          </a:p>
          <a:p>
            <a:r>
              <a:rPr lang="en-US" dirty="0" smtClean="0"/>
              <a:t>This will be easy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>
                <a:solidFill>
                  <a:srgbClr val="00AE00"/>
                </a:solidFill>
              </a:rPr>
              <a:t>	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List all Persons, whose set of Tools contains </a:t>
            </a:r>
            <a:r>
              <a:rPr lang="en-US" b="1" i="1" dirty="0" smtClean="0">
                <a:solidFill>
                  <a:srgbClr val="FC0128"/>
                </a:solidFill>
              </a:rPr>
              <a:t>at least all</a:t>
            </a:r>
            <a:r>
              <a:rPr lang="en-US" dirty="0" smtClean="0"/>
              <a:t> the Tools that are (also) in Needed</a:t>
            </a:r>
          </a:p>
          <a:p>
            <a:r>
              <a:rPr lang="en-US" dirty="0" smtClean="0"/>
              <a:t>This will be harder</a:t>
            </a:r>
          </a:p>
          <a:p>
            <a:pPr>
              <a:buFont typeface="Monotype Sort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About Some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all cities, the set of whose Cnames, contains </a:t>
            </a:r>
            <a:r>
              <a:rPr lang="en-US" b="1" i="1" dirty="0" smtClean="0">
                <a:solidFill>
                  <a:srgbClr val="FC0128"/>
                </a:solidFill>
              </a:rPr>
              <a:t>at least one</a:t>
            </a:r>
            <a:r>
              <a:rPr lang="en-US" dirty="0" smtClean="0"/>
              <a:t> Cname that is (also) in Chicago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>
                <a:solidFill>
                  <a:srgbClr val="00AE00"/>
                </a:solidFill>
              </a:rPr>
              <a:t>	SELECT</a:t>
            </a:r>
            <a:r>
              <a:rPr lang="en-US" dirty="0" smtClean="0"/>
              <a:t> Ccity INTO AnswerSome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CnameInCcity, CnameInChicago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CnameInCcity.Cname = CnameInChicago.Cname; 	</a:t>
            </a:r>
          </a:p>
          <a:p>
            <a:pPr>
              <a:buFont typeface="Monotype Sorts" pitchFamily="2" charset="2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Monotype Sorts" pitchFamily="2" charset="2"/>
              <a:buNone/>
            </a:pPr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667000" y="3886200"/>
          <a:ext cx="3530600" cy="148336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765300"/>
                <a:gridCol w="1765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AnswerSome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Boston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6263" y="3186113"/>
            <a:ext cx="1285875" cy="1400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Differences</a:t>
            </a:r>
            <a:br>
              <a:rPr lang="en-US" dirty="0" smtClean="0"/>
            </a:br>
            <a:r>
              <a:rPr lang="en-US" dirty="0" smtClean="0"/>
              <a:t>Between Relational Algebra And SQL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data model is a </a:t>
            </a:r>
            <a:r>
              <a:rPr lang="en-US" b="1" i="1" dirty="0" smtClean="0">
                <a:solidFill>
                  <a:srgbClr val="FC0128"/>
                </a:solidFill>
              </a:rPr>
              <a:t>multiset</a:t>
            </a:r>
            <a:r>
              <a:rPr lang="en-US" dirty="0" smtClean="0">
                <a:solidFill>
                  <a:srgbClr val="FC0128"/>
                </a:solidFill>
              </a:rPr>
              <a:t> </a:t>
            </a:r>
            <a:r>
              <a:rPr lang="en-US" dirty="0" smtClean="0"/>
              <a:t>not a set; still rows in tables (we sometimes continue calling relations)</a:t>
            </a:r>
          </a:p>
          <a:p>
            <a:pPr lvl="1"/>
            <a:r>
              <a:rPr lang="en-US" dirty="0" smtClean="0"/>
              <a:t>Still </a:t>
            </a:r>
            <a:r>
              <a:rPr lang="en-US" b="1" i="1" dirty="0" smtClean="0">
                <a:solidFill>
                  <a:srgbClr val="FF0000"/>
                </a:solidFill>
              </a:rPr>
              <a:t>no order among rows</a:t>
            </a:r>
            <a:r>
              <a:rPr lang="en-US" dirty="0" smtClean="0"/>
              <a:t>: no such thing as 1</a:t>
            </a:r>
            <a:r>
              <a:rPr lang="en-US" baseline="30000" dirty="0" smtClean="0"/>
              <a:t>st</a:t>
            </a:r>
            <a:r>
              <a:rPr lang="en-US" dirty="0" smtClean="0"/>
              <a:t> row</a:t>
            </a:r>
          </a:p>
          <a:p>
            <a:pPr lvl="1"/>
            <a:r>
              <a:rPr lang="en-US" dirty="0" smtClean="0"/>
              <a:t>We </a:t>
            </a:r>
            <a:r>
              <a:rPr lang="en-US" b="1" i="1" dirty="0" smtClean="0">
                <a:solidFill>
                  <a:srgbClr val="FF0000"/>
                </a:solidFill>
              </a:rPr>
              <a:t>can </a:t>
            </a:r>
            <a:r>
              <a:rPr lang="en-US" b="1" i="1" dirty="0" smtClean="0">
                <a:solidFill>
                  <a:srgbClr val="FF0000"/>
                </a:solidFill>
              </a:rPr>
              <a:t>count the number of times </a:t>
            </a:r>
            <a:r>
              <a:rPr lang="en-US" b="1" i="1" dirty="0" smtClean="0">
                <a:solidFill>
                  <a:srgbClr val="FF0000"/>
                </a:solidFill>
              </a:rPr>
              <a:t>a particular row appears </a:t>
            </a:r>
            <a:r>
              <a:rPr lang="en-US" dirty="0" smtClean="0"/>
              <a:t>in the </a:t>
            </a:r>
            <a:r>
              <a:rPr lang="en-US" dirty="0"/>
              <a:t>table (if we want to) </a:t>
            </a:r>
            <a:endParaRPr lang="en-US" dirty="0" smtClean="0"/>
          </a:p>
          <a:p>
            <a:pPr lvl="1"/>
            <a:r>
              <a:rPr lang="en-US" dirty="0" smtClean="0"/>
              <a:t>We can remove/not remove duplicates as we specify (most of the time) </a:t>
            </a:r>
          </a:p>
          <a:p>
            <a:pPr lvl="1"/>
            <a:r>
              <a:rPr lang="en-US" dirty="0" smtClean="0"/>
              <a:t>There are some operators that specifically pay attention to duplicates</a:t>
            </a:r>
          </a:p>
          <a:p>
            <a:pPr lvl="1"/>
            <a:r>
              <a:rPr lang="en-US" dirty="0" smtClean="0"/>
              <a:t>We </a:t>
            </a:r>
            <a:r>
              <a:rPr lang="en-US" b="1" i="1" dirty="0" smtClean="0">
                <a:solidFill>
                  <a:srgbClr val="FC0128"/>
                </a:solidFill>
              </a:rPr>
              <a:t>must</a:t>
            </a:r>
            <a:r>
              <a:rPr lang="en-US" dirty="0" smtClean="0">
                <a:solidFill>
                  <a:srgbClr val="FC0128"/>
                </a:solidFill>
              </a:rPr>
              <a:t> </a:t>
            </a:r>
            <a:r>
              <a:rPr lang="en-US" dirty="0" smtClean="0"/>
              <a:t>know whether duplicates are removed (and how) for each SQL operation; luckily, easy</a:t>
            </a:r>
          </a:p>
          <a:p>
            <a:pPr>
              <a:buFont typeface="Monotype Sort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About All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proceed in stages, producing temporary tables, to understand how to do it</a:t>
            </a:r>
          </a:p>
          <a:p>
            <a:r>
              <a:rPr lang="en-US" dirty="0" smtClean="0"/>
              <a:t>It is possible to do it using one query, which we will see later</a:t>
            </a:r>
          </a:p>
          <a:p>
            <a:r>
              <a:rPr lang="en-US" dirty="0" smtClean="0"/>
              <a:t>We will start with the roadmap of what we will actually do</a:t>
            </a:r>
          </a:p>
          <a:p>
            <a:r>
              <a:rPr lang="en-US" dirty="0" smtClean="0"/>
              <a:t>We will produce some intermediate tables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TempA = (all cities)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TempB = (all cities, all customers); for every city all the customers in the database,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not only </a:t>
            </a:r>
            <a:r>
              <a:rPr lang="en-US" dirty="0" smtClean="0"/>
              <a:t>the customers in this city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TempC = TempB </a:t>
            </a:r>
            <a:r>
              <a:rPr lang="en-US" dirty="0" smtClean="0">
                <a:sym typeface="Symbol"/>
              </a:rPr>
              <a:t></a:t>
            </a:r>
            <a:r>
              <a:rPr lang="en-US" dirty="0" smtClean="0"/>
              <a:t> CnameInCcity = (all cities, customers that should be in the cities to make them good but are not there); in other words, for each Ccity a Cname that it does not have but needs to have to be a “good” City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TempD = (all bad cities)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AnswerAll = TempA </a:t>
            </a:r>
            <a:r>
              <a:rPr lang="en-US" dirty="0" smtClean="0">
                <a:sym typeface="Symbol"/>
              </a:rPr>
              <a:t></a:t>
            </a:r>
            <a:r>
              <a:rPr lang="en-US" dirty="0" smtClean="0"/>
              <a:t> TempD = (all good cities)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About All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Ccity </a:t>
            </a:r>
            <a:r>
              <a:rPr lang="en-US" dirty="0" smtClean="0">
                <a:solidFill>
                  <a:srgbClr val="00AE00"/>
                </a:solidFill>
              </a:rPr>
              <a:t>INTO</a:t>
            </a:r>
            <a:r>
              <a:rPr lang="en-US" dirty="0" smtClean="0"/>
              <a:t> TempA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CnameInCcity; </a:t>
            </a:r>
          </a:p>
          <a:p>
            <a:r>
              <a:rPr lang="en-US" dirty="0" smtClean="0"/>
              <a:t>Set of all cities in which there could be customers</a:t>
            </a:r>
          </a:p>
          <a:p>
            <a:pPr lvl="1"/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dirty="0" smtClean="0"/>
              <a:t>	</a:t>
            </a:r>
          </a:p>
          <a:p>
            <a:pPr>
              <a:buFont typeface="Monotype Sorts" pitchFamily="2" charset="2"/>
              <a:buNone/>
            </a:pPr>
            <a:endParaRPr lang="en-US" dirty="0" smtClean="0"/>
          </a:p>
          <a:p>
            <a:pPr>
              <a:buFont typeface="Monotype Sorts" pitchFamily="2" charset="2"/>
              <a:buNone/>
            </a:pPr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981200" y="4114800"/>
          <a:ext cx="2844800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422400"/>
                <a:gridCol w="142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Boston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Denver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duplicates: nothing surprising about this, as duplicates are not removed</a:t>
            </a: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4825" y="2828925"/>
            <a:ext cx="1428750" cy="2114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About All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Ccity, Cname </a:t>
            </a:r>
            <a:r>
              <a:rPr lang="en-US" dirty="0" smtClean="0">
                <a:solidFill>
                  <a:srgbClr val="00AE00"/>
                </a:solidFill>
              </a:rPr>
              <a:t>INTO</a:t>
            </a:r>
            <a:r>
              <a:rPr lang="en-US" dirty="0" smtClean="0"/>
              <a:t> tempB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TempA, CnameInChicago; </a:t>
            </a:r>
          </a:p>
          <a:p>
            <a:r>
              <a:rPr lang="en-US" dirty="0" smtClean="0"/>
              <a:t>Set of all pairs of the form (Ccity,Cname); in fact a Cartesian product of </a:t>
            </a:r>
            <a:r>
              <a:rPr lang="en-US" b="1" i="1" dirty="0" smtClean="0">
                <a:solidFill>
                  <a:srgbClr val="FC0128"/>
                </a:solidFill>
              </a:rPr>
              <a:t>all</a:t>
            </a:r>
            <a:r>
              <a:rPr lang="en-US" dirty="0" smtClean="0"/>
              <a:t> cities with </a:t>
            </a:r>
            <a:r>
              <a:rPr lang="en-US" b="1" i="1" dirty="0" smtClean="0">
                <a:solidFill>
                  <a:srgbClr val="FC0128"/>
                </a:solidFill>
              </a:rPr>
              <a:t>all</a:t>
            </a:r>
            <a:r>
              <a:rPr lang="en-US" dirty="0" smtClean="0"/>
              <a:t> desired Cnames (</a:t>
            </a:r>
            <a:r>
              <a:rPr lang="en-US" b="1" i="1" dirty="0" smtClean="0">
                <a:solidFill>
                  <a:srgbClr val="FC0128"/>
                </a:solidFill>
              </a:rPr>
              <a:t>not only </a:t>
            </a:r>
            <a:r>
              <a:rPr lang="en-US" dirty="0" smtClean="0"/>
              <a:t>cities that </a:t>
            </a:r>
            <a:r>
              <a:rPr lang="en-US" b="1" i="1" dirty="0" smtClean="0">
                <a:solidFill>
                  <a:srgbClr val="FC0128"/>
                </a:solidFill>
              </a:rPr>
              <a:t>have</a:t>
            </a:r>
            <a:r>
              <a:rPr lang="en-US" dirty="0" smtClean="0">
                <a:solidFill>
                  <a:srgbClr val="FC0128"/>
                </a:solidFill>
              </a:rPr>
              <a:t> </a:t>
            </a:r>
            <a:r>
              <a:rPr lang="en-US" b="1" i="1" dirty="0" smtClean="0">
                <a:solidFill>
                  <a:srgbClr val="FC0128"/>
                </a:solidFill>
              </a:rPr>
              <a:t>all</a:t>
            </a:r>
            <a:r>
              <a:rPr lang="en-US" dirty="0" smtClean="0">
                <a:solidFill>
                  <a:srgbClr val="FC0128"/>
                </a:solidFill>
              </a:rPr>
              <a:t> </a:t>
            </a:r>
            <a:r>
              <a:rPr lang="en-US" dirty="0" smtClean="0"/>
              <a:t>desired Cnames)</a:t>
            </a:r>
          </a:p>
          <a:p>
            <a:pPr lvl="1"/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dirty="0" smtClean="0"/>
              <a:t>	</a:t>
            </a:r>
          </a:p>
          <a:p>
            <a:pPr>
              <a:buFont typeface="Monotype Sorts" pitchFamily="2" charset="2"/>
              <a:buNone/>
            </a:pPr>
            <a:endParaRPr lang="en-US" dirty="0" smtClean="0"/>
          </a:p>
          <a:p>
            <a:pPr>
              <a:buFont typeface="Monotype Sorts" pitchFamily="2" charset="2"/>
              <a:buNone/>
            </a:pPr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362200" y="3810000"/>
          <a:ext cx="4267200" cy="333756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422400"/>
                <a:gridCol w="1422400"/>
                <a:gridCol w="142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Yao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Yao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Yao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Yao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133600"/>
            <a:ext cx="2143125" cy="369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About All</a:t>
            </a:r>
            <a:br>
              <a:rPr lang="en-US" dirty="0" smtClean="0"/>
            </a:br>
            <a:r>
              <a:rPr lang="en-US" dirty="0" smtClean="0"/>
              <a:t>(Not Real Microsoft Access SQL Syntax)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* </a:t>
            </a:r>
            <a:r>
              <a:rPr lang="en-US" dirty="0" smtClean="0">
                <a:solidFill>
                  <a:srgbClr val="00AE00"/>
                </a:solidFill>
              </a:rPr>
              <a:t>INTO</a:t>
            </a:r>
            <a:r>
              <a:rPr lang="en-US" dirty="0" smtClean="0"/>
              <a:t> tempC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*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tempB )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MINUS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*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CnameInCcity);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Set of all pairs of the form (Ccity,Cname), such that the Ccity does not have the Cname; this is a “bad” Ccity with a proof why it is bad</a:t>
            </a:r>
          </a:p>
          <a:p>
            <a:pPr lvl="1"/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b="1" i="1" dirty="0" smtClean="0"/>
              <a:t>	</a:t>
            </a:r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057400" y="5410200"/>
          <a:ext cx="4267200" cy="148336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422400"/>
                <a:gridCol w="1422400"/>
                <a:gridCol w="142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Yao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Yao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Access Has To Do This Differently</a:t>
            </a:r>
            <a:br>
              <a:rPr lang="en-US" dirty="0" smtClean="0"/>
            </a:br>
            <a:r>
              <a:rPr lang="en-US" dirty="0" smtClean="0"/>
              <a:t>We Will Understand This Later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* </a:t>
            </a:r>
            <a:r>
              <a:rPr lang="en-US" dirty="0" smtClean="0">
                <a:solidFill>
                  <a:srgbClr val="00AE00"/>
                </a:solidFill>
              </a:rPr>
              <a:t>INTO</a:t>
            </a:r>
            <a:r>
              <a:rPr lang="en-US" dirty="0" smtClean="0"/>
              <a:t> tempC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tempB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AE00"/>
                </a:solidFill>
              </a:rPr>
              <a:t>NOT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AE00"/>
                </a:solidFill>
              </a:rPr>
              <a:t>EXISTS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00AE00"/>
                </a:solidFill>
              </a:rPr>
              <a:t>SELEC</a:t>
            </a:r>
            <a:r>
              <a:rPr lang="en-US" dirty="0" smtClean="0"/>
              <a:t>T *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CnameInCcity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tempB.Ccity = CnameInCcity.Ccity </a:t>
            </a:r>
            <a:r>
              <a:rPr lang="en-US" dirty="0" smtClean="0">
                <a:solidFill>
                  <a:srgbClr val="00AE00"/>
                </a:solidFill>
              </a:rPr>
              <a:t>AND</a:t>
            </a:r>
            <a:r>
              <a:rPr lang="en-US" dirty="0" smtClean="0"/>
              <a:t> tempB.Cname = CnameInCcity.Cname);</a:t>
            </a:r>
          </a:p>
          <a:p>
            <a:endParaRPr lang="en-US" dirty="0" smtClean="0"/>
          </a:p>
          <a:p>
            <a:r>
              <a:rPr lang="en-US" dirty="0" smtClean="0"/>
              <a:t>Set of all pairs of the form (Ccity,Cname), such that the Ccity does not have the Cname; this is a “bad” Ccity with a proof why it is bad</a:t>
            </a:r>
          </a:p>
          <a:p>
            <a:pPr lvl="1"/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b="1" i="1" dirty="0" smtClean="0"/>
              <a:t>	</a:t>
            </a:r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057400" y="5334000"/>
          <a:ext cx="4267200" cy="148336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422400"/>
                <a:gridCol w="1422400"/>
                <a:gridCol w="142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Yao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Yao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4300" y="3076575"/>
            <a:ext cx="2209800" cy="161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About All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Ccity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tempC 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INTO</a:t>
            </a:r>
            <a:r>
              <a:rPr lang="en-US" dirty="0" smtClean="0"/>
              <a:t> tempD;</a:t>
            </a:r>
          </a:p>
          <a:p>
            <a:r>
              <a:rPr lang="en-US" dirty="0" smtClean="0"/>
              <a:t>Set of all “bad” Cities, that is cities that lack at least one Cname in CnameInChicago</a:t>
            </a:r>
            <a:br>
              <a:rPr lang="en-US" dirty="0" smtClean="0"/>
            </a:br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b="1" i="1" dirty="0" smtClean="0"/>
              <a:t>	</a:t>
            </a:r>
          </a:p>
          <a:p>
            <a:pPr>
              <a:buFont typeface="Monotype Sorts" pitchFamily="2" charset="2"/>
              <a:buNone/>
            </a:pPr>
            <a:endParaRPr lang="en-US" b="1" i="1" dirty="0" smtClean="0"/>
          </a:p>
          <a:p>
            <a:pPr>
              <a:buFont typeface="Monotype Sorts" pitchFamily="2" charset="2"/>
              <a:buNone/>
            </a:pPr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971800" y="3962400"/>
          <a:ext cx="2844800" cy="148336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422400"/>
                <a:gridCol w="142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Denver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Differences</a:t>
            </a:r>
            <a:br>
              <a:rPr lang="en-US" dirty="0" smtClean="0"/>
            </a:br>
            <a:r>
              <a:rPr lang="en-US" dirty="0" smtClean="0"/>
              <a:t>Between Relational Algebra And SQL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contains all the power of relational algebra and more</a:t>
            </a:r>
          </a:p>
          <a:p>
            <a:endParaRPr lang="en-US" dirty="0" smtClean="0"/>
          </a:p>
          <a:p>
            <a:r>
              <a:rPr lang="en-US" dirty="0" smtClean="0"/>
              <a:t>Many redundant operators (relational algebra had only one: intersection, which can be computed using </a:t>
            </a:r>
            <a:r>
              <a:rPr lang="en-US" dirty="0" smtClean="0"/>
              <a:t>difference)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SQL provides statistical operators, such as AVG (average)</a:t>
            </a:r>
          </a:p>
          <a:p>
            <a:pPr lvl="1"/>
            <a:r>
              <a:rPr lang="en-US" dirty="0" smtClean="0"/>
              <a:t>Can be performed on subsets of rows; e.g. average salary per company branch</a:t>
            </a:r>
          </a:p>
          <a:p>
            <a:pPr lvl="1"/>
            <a:endParaRPr lang="en-US" dirty="0" smtClean="0"/>
          </a:p>
          <a:p>
            <a:pPr>
              <a:buFont typeface="Monotype Sort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100388"/>
            <a:ext cx="1219200" cy="157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About All</a:t>
            </a:r>
            <a:br>
              <a:rPr lang="en-US" dirty="0" smtClean="0"/>
            </a:br>
            <a:r>
              <a:rPr lang="en-US" dirty="0" smtClean="0"/>
              <a:t>(Not Real Microsoft </a:t>
            </a:r>
            <a:r>
              <a:rPr lang="en-US" dirty="0" smtClean="0"/>
              <a:t>Access </a:t>
            </a:r>
            <a:r>
              <a:rPr lang="en-US" dirty="0" smtClean="0"/>
              <a:t>SQL Syntax)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* </a:t>
            </a:r>
            <a:r>
              <a:rPr lang="en-US" dirty="0" smtClean="0">
                <a:solidFill>
                  <a:srgbClr val="00AE00"/>
                </a:solidFill>
              </a:rPr>
              <a:t>INTO</a:t>
            </a:r>
            <a:r>
              <a:rPr lang="en-US" dirty="0" smtClean="0"/>
              <a:t> AnswerAll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*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tempA)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MINUS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*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tempD);</a:t>
            </a:r>
          </a:p>
          <a:p>
            <a:endParaRPr lang="en-US" dirty="0" smtClean="0"/>
          </a:p>
          <a:p>
            <a:r>
              <a:rPr lang="en-US" dirty="0" smtClean="0"/>
              <a:t>Set of all “good” cities, that is cities that are not “bad”</a:t>
            </a:r>
          </a:p>
          <a:p>
            <a:pPr lvl="1"/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b="1" i="1" dirty="0" smtClean="0"/>
              <a:t>	</a:t>
            </a:r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819400" y="4572000"/>
          <a:ext cx="2844800" cy="111252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422400"/>
                <a:gridCol w="142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AnswerAll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Access Has To Do This Differently</a:t>
            </a:r>
            <a:br>
              <a:rPr lang="en-US" dirty="0" smtClean="0"/>
            </a:br>
            <a:r>
              <a:rPr lang="en-US" dirty="0" smtClean="0"/>
              <a:t>We Will Understand This Later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* </a:t>
            </a:r>
            <a:r>
              <a:rPr lang="en-US" dirty="0" smtClean="0">
                <a:solidFill>
                  <a:srgbClr val="00AE00"/>
                </a:solidFill>
              </a:rPr>
              <a:t>INTO</a:t>
            </a:r>
            <a:r>
              <a:rPr lang="en-US" dirty="0" smtClean="0"/>
              <a:t> AnswerAll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tempA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NOT EXISTS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*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 </a:t>
            </a:r>
            <a:r>
              <a:rPr lang="en-US" dirty="0" smtClean="0"/>
              <a:t>tempD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tempD.Ccity = tempA.Ccity);</a:t>
            </a:r>
          </a:p>
          <a:p>
            <a:endParaRPr lang="en-US" dirty="0" smtClean="0"/>
          </a:p>
          <a:p>
            <a:r>
              <a:rPr lang="en-US" dirty="0" smtClean="0"/>
              <a:t>Set of all “good” cities, that is cities that are not “bad”</a:t>
            </a:r>
          </a:p>
          <a:p>
            <a:pPr lvl="1"/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b="1" i="1" dirty="0" smtClean="0"/>
              <a:t>	</a:t>
            </a:r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819400" y="4572000"/>
          <a:ext cx="2844800" cy="111252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422400"/>
                <a:gridCol w="142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AnswerAll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195638"/>
            <a:ext cx="1219200" cy="1381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Was Division So Difficult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534400" cy="6096000"/>
          </a:xfrm>
        </p:spPr>
        <p:txBody>
          <a:bodyPr/>
          <a:lstStyle/>
          <a:p>
            <a:r>
              <a:rPr lang="en-US" dirty="0" smtClean="0"/>
              <a:t>We review our other example</a:t>
            </a:r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533400" y="3048000"/>
          <a:ext cx="3962400" cy="37084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828800"/>
                <a:gridCol w="11430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Marsha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Knife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Vijay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Vijay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Knife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562600" y="3048000"/>
          <a:ext cx="3276600" cy="111252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2194152"/>
                <a:gridCol w="10824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Needed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Knife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5006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Venn Diagram To Explain Division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21890" name="Object 2"/>
          <p:cNvGraphicFramePr>
            <a:graphicFrameLocks noChangeAspect="1"/>
          </p:cNvGraphicFramePr>
          <p:nvPr/>
        </p:nvGraphicFramePr>
        <p:xfrm>
          <a:off x="438150" y="1447800"/>
          <a:ext cx="9182100" cy="593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18" name="Visio" r:id="rId4" imgW="9181639" imgH="5934014" progId="Visio.Drawing.11">
                  <p:embed/>
                </p:oleObj>
              </mc:Choice>
              <mc:Fallback>
                <p:oleObj name="Visio" r:id="rId4" imgW="9181639" imgH="59340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1447800"/>
                        <a:ext cx="9182100" cy="593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32053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NULLS And Duplicates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move to look at some aspects of SQL, which are not applicable to our relational algebra model</a:t>
            </a:r>
          </a:p>
          <a:p>
            <a:r>
              <a:rPr lang="en-US" dirty="0" smtClean="0"/>
              <a:t>We will use, for this purposes simpler example databases and then will return to our PlantCustomerInvoice.mdb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domain is augmented with a </a:t>
            </a:r>
            <a:r>
              <a:rPr lang="en-US" b="1" i="1" dirty="0" smtClean="0">
                <a:solidFill>
                  <a:srgbClr val="FF0000"/>
                </a:solidFill>
              </a:rPr>
              <a:t>NULL</a:t>
            </a:r>
          </a:p>
          <a:p>
            <a:r>
              <a:rPr lang="en-US" dirty="0" smtClean="0"/>
              <a:t>NULL, intuitively stands for one of the following</a:t>
            </a:r>
          </a:p>
          <a:p>
            <a:pPr lvl="1"/>
            <a:r>
              <a:rPr lang="en-US" dirty="0" smtClean="0"/>
              <a:t>Value unknown</a:t>
            </a:r>
          </a:p>
          <a:p>
            <a:pPr lvl="1"/>
            <a:r>
              <a:rPr lang="en-US" dirty="0" smtClean="0"/>
              <a:t>Value not permitted to be known (to some of us)</a:t>
            </a:r>
          </a:p>
          <a:p>
            <a:pPr lvl="1"/>
            <a:r>
              <a:rPr lang="en-US" dirty="0" smtClean="0"/>
              <a:t>Value not applicable</a:t>
            </a:r>
          </a:p>
          <a:p>
            <a:r>
              <a:rPr lang="en-US" dirty="0" smtClean="0"/>
              <a:t>Semantics of NULLs is very complicated, I will touch on the most important aspects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There are two variants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For SQL DML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For SQL DDL</a:t>
            </a:r>
          </a:p>
          <a:p>
            <a:r>
              <a:rPr lang="en-US" dirty="0" smtClean="0"/>
              <a:t>But the core is common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 with a SELECT statement</a:t>
            </a:r>
          </a:p>
          <a:p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…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…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condition</a:t>
            </a:r>
          </a:p>
          <a:p>
            <a:r>
              <a:rPr lang="en-US" dirty="0" smtClean="0"/>
              <a:t>As we know:</a:t>
            </a:r>
          </a:p>
          <a:p>
            <a:pPr lvl="1"/>
            <a:r>
              <a:rPr lang="en-US" dirty="0" smtClean="0"/>
              <a:t>Each tuple is tested against the condition</a:t>
            </a:r>
          </a:p>
          <a:p>
            <a:pPr lvl="1"/>
            <a:r>
              <a:rPr lang="en-US" dirty="0" smtClean="0"/>
              <a:t>If the condition on the tuple is TRUE, then it is passed to SELECT</a:t>
            </a:r>
          </a:p>
          <a:p>
            <a:r>
              <a:rPr lang="en-US" dirty="0" smtClean="0"/>
              <a:t>What happens if the condition is, say “</a:t>
            </a:r>
            <a:r>
              <a:rPr lang="en-US" b="1" i="1" dirty="0" smtClean="0">
                <a:solidFill>
                  <a:srgbClr val="FF0000"/>
                </a:solidFill>
              </a:rPr>
              <a:t>x = 5</a:t>
            </a:r>
            <a:r>
              <a:rPr lang="en-US" dirty="0" smtClean="0"/>
              <a:t>”, with x being a column name?</a:t>
            </a:r>
          </a:p>
          <a:p>
            <a:pPr lvl="1"/>
            <a:r>
              <a:rPr lang="en-US" dirty="0" smtClean="0"/>
              <a:t>It may happen that some current value in column x is NULL, what do we do? </a:t>
            </a:r>
          </a:p>
          <a:p>
            <a:r>
              <a:rPr lang="en-US" dirty="0" smtClean="0"/>
              <a:t>What happens if the condition is, say </a:t>
            </a:r>
            <a:r>
              <a:rPr lang="en-US" dirty="0" smtClean="0"/>
              <a:t>“</a:t>
            </a:r>
            <a:r>
              <a:rPr lang="en-US" b="1" i="1" dirty="0" smtClean="0">
                <a:solidFill>
                  <a:srgbClr val="FF0000"/>
                </a:solidFill>
              </a:rPr>
              <a:t>x = 5 OR x &lt;&gt; 5</a:t>
            </a:r>
            <a:r>
              <a:rPr lang="en-US" dirty="0" smtClean="0"/>
              <a:t>”, </a:t>
            </a:r>
            <a:r>
              <a:rPr lang="en-US" dirty="0" smtClean="0"/>
              <a:t>with x being a column name?</a:t>
            </a:r>
          </a:p>
          <a:p>
            <a:pPr lvl="1"/>
            <a:r>
              <a:rPr lang="en-US" dirty="0" smtClean="0"/>
              <a:t>No matter what the value of x is, even if x is NULL, this should evaluate to TRUE? Or should it?</a:t>
            </a:r>
          </a:p>
          <a:p>
            <a:r>
              <a:rPr lang="en-US" dirty="0" smtClean="0"/>
              <a:t>We use a new logic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abbreviate: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UNKNOWN</a:t>
            </a:r>
          </a:p>
          <a:p>
            <a:r>
              <a:rPr lang="en-US" dirty="0" smtClean="0"/>
              <a:t>Standard 2-valued logic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New 3-valued logic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	</a:t>
            </a:r>
          </a:p>
          <a:p>
            <a:pPr>
              <a:buFont typeface="Monotype Sorts" pitchFamily="2" charset="2"/>
              <a:buNone/>
            </a:pPr>
            <a:endParaRPr lang="en-US" dirty="0" smtClean="0"/>
          </a:p>
          <a:p>
            <a:pPr>
              <a:buFont typeface="Monotype Sorts" pitchFamily="2" charset="2"/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 is “between” F and T, “metathink” as being “maybe T or maybe F”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6400800" y="3200400"/>
          <a:ext cx="2133600" cy="1112520"/>
        </p:xfrm>
        <a:graphic>
          <a:graphicData uri="http://schemas.openxmlformats.org/drawingml/2006/table">
            <a:tbl>
              <a:tblPr firstRow="1" firstCol="1" bandCol="1">
                <a:tableStyleId>{21E4AEA4-8DFA-4A89-87EB-49C32662AFE0}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810000" y="3200400"/>
          <a:ext cx="2133600" cy="1112520"/>
        </p:xfrm>
        <a:graphic>
          <a:graphicData uri="http://schemas.openxmlformats.org/drawingml/2006/table">
            <a:tbl>
              <a:tblPr firstRow="1" firstCol="1" bandCol="1">
                <a:tableStyleId>{21E4AEA4-8DFA-4A89-87EB-49C32662AFE0}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981200" y="3200400"/>
          <a:ext cx="1422400" cy="1112520"/>
        </p:xfrm>
        <a:graphic>
          <a:graphicData uri="http://schemas.openxmlformats.org/drawingml/2006/table">
            <a:tbl>
              <a:tblPr firstRow="1" firstCol="1" bandCol="1">
                <a:tableStyleId>{21E4AEA4-8DFA-4A89-87EB-49C32662AFE0}</a:tableStyleId>
              </a:tblPr>
              <a:tblGrid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6324600" y="5029200"/>
          <a:ext cx="2844800" cy="1483360"/>
        </p:xfrm>
        <a:graphic>
          <a:graphicData uri="http://schemas.openxmlformats.org/drawingml/2006/table">
            <a:tbl>
              <a:tblPr firstRow="1" firstCol="1" bandCol="1">
                <a:tableStyleId>{21E4AEA4-8DFA-4A89-87EB-49C32662AFE0}</a:tableStyleId>
              </a:tblPr>
              <a:tblGrid>
                <a:gridCol w="711200"/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3048000" y="5029200"/>
          <a:ext cx="2844800" cy="1483360"/>
        </p:xfrm>
        <a:graphic>
          <a:graphicData uri="http://schemas.openxmlformats.org/drawingml/2006/table">
            <a:tbl>
              <a:tblPr firstRow="1" firstCol="1" bandCol="1">
                <a:tableStyleId>{21E4AEA4-8DFA-4A89-87EB-49C32662AFE0}</a:tableStyleId>
              </a:tblPr>
              <a:tblGrid>
                <a:gridCol w="711200"/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1219200" y="5029200"/>
          <a:ext cx="1422400" cy="1483360"/>
        </p:xfrm>
        <a:graphic>
          <a:graphicData uri="http://schemas.openxmlformats.org/drawingml/2006/table">
            <a:tbl>
              <a:tblPr firstRow="1" firstCol="1" bandCol="1">
                <a:tableStyleId>{21E4AEA4-8DFA-4A89-87EB-49C32662AFE0}</a:tableStyleId>
              </a:tblPr>
              <a:tblGrid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Differences</a:t>
            </a:r>
            <a:br>
              <a:rPr lang="en-US" dirty="0" smtClean="0"/>
            </a:br>
            <a:r>
              <a:rPr lang="en-US" dirty="0" smtClean="0"/>
              <a:t>Between Relational Algebra And SQL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domain is “enhanced” with a special element: NULL</a:t>
            </a:r>
          </a:p>
          <a:p>
            <a:pPr lvl="1"/>
            <a:r>
              <a:rPr lang="en-US" dirty="0" smtClean="0"/>
              <a:t>Very strange semantics for handling these elements</a:t>
            </a:r>
          </a:p>
          <a:p>
            <a:endParaRPr lang="en-US" dirty="0" smtClean="0"/>
          </a:p>
          <a:p>
            <a:r>
              <a:rPr lang="en-US" dirty="0" smtClean="0"/>
              <a:t>“Pretty printing” of output: sorting, and similar</a:t>
            </a:r>
          </a:p>
          <a:p>
            <a:endParaRPr lang="en-US" dirty="0" smtClean="0"/>
          </a:p>
          <a:p>
            <a:r>
              <a:rPr lang="en-US" dirty="0" smtClean="0"/>
              <a:t>Operations for </a:t>
            </a:r>
          </a:p>
          <a:p>
            <a:pPr lvl="1"/>
            <a:r>
              <a:rPr lang="en-US" dirty="0" smtClean="0"/>
              <a:t>Inserting</a:t>
            </a:r>
          </a:p>
          <a:p>
            <a:pPr lvl="1"/>
            <a:r>
              <a:rPr lang="en-US" dirty="0" smtClean="0"/>
              <a:t>Deleting</a:t>
            </a:r>
          </a:p>
          <a:p>
            <a:pPr lvl="1"/>
            <a:r>
              <a:rPr lang="en-US" dirty="0" smtClean="0"/>
              <a:t>Changing/updating (sometimes not easily reducible to deleting and inserting)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Something to aid intuition</a:t>
            </a:r>
          </a:p>
          <a:p>
            <a:r>
              <a:rPr lang="en-US" dirty="0" smtClean="0"/>
              <a:t>Think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(x) as 1 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−</a:t>
            </a:r>
            <a:r>
              <a:rPr lang="en-US" dirty="0" smtClean="0">
                <a:cs typeface="Arial" charset="0"/>
              </a:rPr>
              <a:t> x</a:t>
            </a:r>
          </a:p>
          <a:p>
            <a:pPr lvl="1"/>
            <a:r>
              <a:rPr lang="en-US" dirty="0" smtClean="0">
                <a:cs typeface="Arial" charset="0"/>
              </a:rPr>
              <a:t>x 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OR</a:t>
            </a:r>
            <a:r>
              <a:rPr lang="en-US" dirty="0" smtClean="0">
                <a:cs typeface="Arial" charset="0"/>
              </a:rPr>
              <a:t> y as 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max</a:t>
            </a:r>
            <a:r>
              <a:rPr lang="en-US" dirty="0" smtClean="0">
                <a:cs typeface="Arial" charset="0"/>
              </a:rPr>
              <a:t>(x,y)</a:t>
            </a:r>
          </a:p>
          <a:p>
            <a:pPr lvl="1"/>
            <a:r>
              <a:rPr lang="en-US" dirty="0" smtClean="0">
                <a:cs typeface="Arial" charset="0"/>
              </a:rPr>
              <a:t>x 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AND</a:t>
            </a:r>
            <a:r>
              <a:rPr lang="en-US" dirty="0" smtClean="0">
                <a:cs typeface="Arial" charset="0"/>
              </a:rPr>
              <a:t> y as 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min</a:t>
            </a:r>
            <a:r>
              <a:rPr lang="en-US" dirty="0" smtClean="0">
                <a:cs typeface="Arial" charset="0"/>
              </a:rPr>
              <a:t>(x,y)</a:t>
            </a:r>
          </a:p>
          <a:p>
            <a:r>
              <a:rPr lang="en-US" dirty="0" smtClean="0">
                <a:cs typeface="Arial" charset="0"/>
              </a:rPr>
              <a:t>Then for 2-valued logic</a:t>
            </a:r>
          </a:p>
          <a:p>
            <a:pPr lvl="1"/>
            <a:r>
              <a:rPr lang="en-US" dirty="0" smtClean="0">
                <a:cs typeface="Arial" charset="0"/>
              </a:rPr>
              <a:t>FALSE is 0</a:t>
            </a:r>
          </a:p>
          <a:p>
            <a:pPr lvl="1"/>
            <a:r>
              <a:rPr lang="en-US" dirty="0" smtClean="0">
                <a:cs typeface="Arial" charset="0"/>
              </a:rPr>
              <a:t>TRUE is 1</a:t>
            </a:r>
          </a:p>
          <a:p>
            <a:r>
              <a:rPr lang="en-US" dirty="0" smtClean="0">
                <a:cs typeface="Arial" charset="0"/>
              </a:rPr>
              <a:t>Then for 3-valued logic</a:t>
            </a:r>
          </a:p>
          <a:p>
            <a:pPr lvl="1"/>
            <a:r>
              <a:rPr lang="en-US" dirty="0" smtClean="0">
                <a:cs typeface="Arial" charset="0"/>
              </a:rPr>
              <a:t>FALSE is 0</a:t>
            </a:r>
          </a:p>
          <a:p>
            <a:pPr lvl="1"/>
            <a:r>
              <a:rPr lang="en-US" dirty="0" smtClean="0">
                <a:cs typeface="Arial" charset="0"/>
              </a:rPr>
              <a:t>UNKNOWN is 0.5</a:t>
            </a:r>
          </a:p>
          <a:p>
            <a:pPr lvl="1"/>
            <a:r>
              <a:rPr lang="en-US" dirty="0" smtClean="0">
                <a:cs typeface="Arial" charset="0"/>
              </a:rPr>
              <a:t>TRUE is 1</a:t>
            </a:r>
          </a:p>
          <a:p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to a SELECT statement</a:t>
            </a:r>
          </a:p>
          <a:p>
            <a:r>
              <a:rPr lang="en-US" dirty="0" smtClean="0"/>
              <a:t>SELECT …</a:t>
            </a:r>
            <a:br>
              <a:rPr lang="en-US" dirty="0" smtClean="0"/>
            </a:br>
            <a:r>
              <a:rPr lang="en-US" dirty="0" smtClean="0"/>
              <a:t>FROM …</a:t>
            </a:r>
            <a:br>
              <a:rPr lang="en-US" dirty="0" smtClean="0"/>
            </a:br>
            <a:r>
              <a:rPr lang="en-US" dirty="0" smtClean="0"/>
              <a:t>WHERE condition</a:t>
            </a:r>
          </a:p>
          <a:p>
            <a:r>
              <a:rPr lang="en-US" dirty="0" smtClean="0"/>
              <a:t>As we know, each tuple is tested against the condition. Then, these are the rules</a:t>
            </a:r>
          </a:p>
          <a:p>
            <a:pPr lvl="1"/>
            <a:r>
              <a:rPr lang="en-US" dirty="0" smtClean="0"/>
              <a:t>If the condition on the tuple is TRUE, then it is passed to SELECT</a:t>
            </a:r>
          </a:p>
          <a:p>
            <a:pPr lvl="1"/>
            <a:r>
              <a:rPr lang="en-US" dirty="0" smtClean="0"/>
              <a:t>If the condition on the tuple is UNKNOWN, then it is not passed to SELECT</a:t>
            </a:r>
          </a:p>
          <a:p>
            <a:pPr lvl="1"/>
            <a:r>
              <a:rPr lang="en-US" dirty="0" smtClean="0"/>
              <a:t>If the condition on the tuple is FALSE, then it is not passed to SELECT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In this context, of SQL DML queries, UNKNOWN behaves exactly the same as FALSE</a:t>
            </a:r>
          </a:p>
          <a:p>
            <a:r>
              <a:rPr lang="en-US" dirty="0" smtClean="0"/>
              <a:t>So why introduce it? Because it will behave differently in the context of SQL DDL, as we will see later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a simple Microsoft Access database: </a:t>
            </a:r>
            <a:r>
              <a:rPr lang="en-US" b="1" i="1" dirty="0" smtClean="0">
                <a:solidFill>
                  <a:srgbClr val="FF0000"/>
                </a:solidFill>
              </a:rPr>
              <a:t>Nulls.mdb</a:t>
            </a:r>
            <a:r>
              <a:rPr lang="en-US" dirty="0" smtClean="0"/>
              <a:t> in Extras</a:t>
            </a:r>
          </a:p>
          <a:p>
            <a:r>
              <a:rPr lang="en-US" dirty="0" smtClean="0"/>
              <a:t>It has only one table</a:t>
            </a: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6138" y="3252788"/>
            <a:ext cx="3286125" cy="1266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Any comparison in which one side is NULL is UNKNOWN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A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B = 6 </a:t>
            </a:r>
            <a:r>
              <a:rPr lang="en-US" dirty="0" smtClean="0">
                <a:solidFill>
                  <a:srgbClr val="00AE00"/>
                </a:solidFill>
              </a:rPr>
              <a:t>OR</a:t>
            </a:r>
            <a:r>
              <a:rPr lang="en-US" dirty="0" smtClean="0"/>
              <a:t> C = 8;</a:t>
            </a:r>
          </a:p>
          <a:p>
            <a:r>
              <a:rPr lang="en-US" dirty="0" smtClean="0"/>
              <a:t>We get: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895600" y="2133600"/>
          <a:ext cx="3793068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895600" y="5791200"/>
          <a:ext cx="1896534" cy="111252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2450" y="3433763"/>
            <a:ext cx="1333500" cy="904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Any comparison in which one side is NULL is UNKNOWN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A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B = 6 </a:t>
            </a:r>
            <a:r>
              <a:rPr lang="en-US" dirty="0" smtClean="0">
                <a:solidFill>
                  <a:srgbClr val="00AE00"/>
                </a:solidFill>
              </a:rPr>
              <a:t>AND</a:t>
            </a:r>
            <a:r>
              <a:rPr lang="en-US" dirty="0" smtClean="0"/>
              <a:t> C = 8;</a:t>
            </a:r>
          </a:p>
          <a:p>
            <a:r>
              <a:rPr lang="en-US" dirty="0" smtClean="0"/>
              <a:t>We get: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895600" y="2362200"/>
          <a:ext cx="3793068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895600" y="5791200"/>
          <a:ext cx="1896534" cy="74168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6738" y="3505200"/>
            <a:ext cx="13049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Any comparison in which one side is NULL is UNKNOWN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A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B = </a:t>
            </a:r>
            <a:r>
              <a:rPr lang="en-US" dirty="0" smtClean="0">
                <a:solidFill>
                  <a:srgbClr val="00AE00"/>
                </a:solidFill>
              </a:rPr>
              <a:t>NULL</a:t>
            </a:r>
            <a:r>
              <a:rPr lang="en-US" dirty="0" smtClean="0"/>
              <a:t>;</a:t>
            </a:r>
          </a:p>
          <a:p>
            <a:r>
              <a:rPr lang="en-US" dirty="0" smtClean="0"/>
              <a:t>We get: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dirty="0" smtClean="0"/>
              <a:t>	which is an empty table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895600" y="2209800"/>
          <a:ext cx="3793068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895600" y="5791200"/>
          <a:ext cx="1896534" cy="3708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7168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1013" y="3462338"/>
            <a:ext cx="1476375" cy="847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Any comparison in which one side is NULL is UNKNOWN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A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B &lt;&gt; </a:t>
            </a:r>
            <a:r>
              <a:rPr lang="en-US" dirty="0" smtClean="0">
                <a:solidFill>
                  <a:srgbClr val="00AE00"/>
                </a:solidFill>
              </a:rPr>
              <a:t>NULL</a:t>
            </a:r>
            <a:r>
              <a:rPr lang="en-US" dirty="0" smtClean="0"/>
              <a:t>;</a:t>
            </a:r>
          </a:p>
          <a:p>
            <a:r>
              <a:rPr lang="en-US" dirty="0" smtClean="0"/>
              <a:t>We get: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dirty="0" smtClean="0"/>
              <a:t>	which is an empty table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895600" y="2362200"/>
          <a:ext cx="3793068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895600" y="5791200"/>
          <a:ext cx="1896534" cy="3708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Multisets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relational algebra, the basic object was a </a:t>
            </a:r>
            <a:r>
              <a:rPr lang="en-US" b="1" i="1" dirty="0" smtClean="0">
                <a:solidFill>
                  <a:srgbClr val="FF0000"/>
                </a:solidFill>
              </a:rPr>
              <a:t>set</a:t>
            </a:r>
            <a:endParaRPr lang="en-US" i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Order of elements cannot be specified</a:t>
            </a:r>
          </a:p>
          <a:p>
            <a:pPr lvl="1"/>
            <a:r>
              <a:rPr lang="en-US" dirty="0" smtClean="0"/>
              <a:t>The multiplicity (how many times an element appearing in the set appears in it) </a:t>
            </a:r>
            <a:r>
              <a:rPr lang="en-US" b="1" i="1" dirty="0" smtClean="0">
                <a:solidFill>
                  <a:srgbClr val="FF0000"/>
                </a:solidFill>
              </a:rPr>
              <a:t>cannot</a:t>
            </a:r>
            <a:r>
              <a:rPr lang="en-US" dirty="0" smtClean="0"/>
              <a:t> be specified; i.e., cannot say that “a” appears 3 times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SQL the basic element is a </a:t>
            </a:r>
            <a:r>
              <a:rPr lang="en-US" b="1" i="1" dirty="0" smtClean="0">
                <a:solidFill>
                  <a:srgbClr val="FF0000"/>
                </a:solidFill>
              </a:rPr>
              <a:t>multiset</a:t>
            </a:r>
          </a:p>
          <a:p>
            <a:pPr lvl="1"/>
            <a:r>
              <a:rPr lang="en-US" dirty="0" smtClean="0"/>
              <a:t>Order of elements cannot be specified</a:t>
            </a:r>
          </a:p>
          <a:p>
            <a:pPr lvl="1"/>
            <a:r>
              <a:rPr lang="en-US" dirty="0" smtClean="0"/>
              <a:t>The multiplicity (how many times an element appearing in the set appears in it) </a:t>
            </a:r>
            <a:r>
              <a:rPr lang="en-US" b="1" i="1" dirty="0" smtClean="0">
                <a:solidFill>
                  <a:srgbClr val="FF0000"/>
                </a:solidFill>
              </a:rPr>
              <a:t>can</a:t>
            </a:r>
            <a:r>
              <a:rPr lang="en-US" dirty="0" smtClean="0"/>
              <a:t> be specified; i.e., can say that “a” appears 3 times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note what Access did, </a:t>
            </a:r>
            <a:r>
              <a:rPr lang="en-US" b="1" i="1" dirty="0" smtClean="0">
                <a:solidFill>
                  <a:srgbClr val="FF0000"/>
                </a:solidFill>
              </a:rPr>
              <a:t>which is wrong</a:t>
            </a:r>
            <a:r>
              <a:rPr lang="en-US" dirty="0" smtClean="0"/>
              <a:t>:</a:t>
            </a:r>
          </a:p>
        </p:txBody>
      </p:sp>
      <p:pic>
        <p:nvPicPr>
          <p:cNvPr id="7373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657600"/>
            <a:ext cx="1238250" cy="95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Oracle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 did it right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1905000"/>
          <a:ext cx="7543800" cy="4729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1900"/>
                <a:gridCol w="3771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Script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drop table R;</a:t>
                      </a:r>
                    </a:p>
                    <a:p>
                      <a:endParaRPr lang="en-US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create table R (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A number,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B number,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C number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  <a:p>
                      <a:endParaRPr lang="en-US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insert into R values(1,6,8);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insert into R values(2,7,9);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insert into R values(3,null,8);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insert into R values(4,null,9);</a:t>
                      </a:r>
                    </a:p>
                    <a:p>
                      <a:endParaRPr lang="en-US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select * from R;</a:t>
                      </a:r>
                    </a:p>
                    <a:p>
                      <a:endParaRPr lang="en-US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select A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from R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where B &lt;&gt; null;</a:t>
                      </a:r>
                    </a:p>
                    <a:p>
                      <a:endParaRPr lang="en-US" sz="14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Table dropped.</a:t>
                      </a:r>
                    </a:p>
                    <a:p>
                      <a:pPr algn="l"/>
                      <a:endParaRPr lang="en-US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Table created.</a:t>
                      </a:r>
                    </a:p>
                    <a:p>
                      <a:pPr algn="l"/>
                      <a:endParaRPr lang="en-US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 row created.</a:t>
                      </a:r>
                    </a:p>
                    <a:p>
                      <a:pPr algn="l"/>
                      <a:endParaRPr lang="en-US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 row created.</a:t>
                      </a:r>
                    </a:p>
                    <a:p>
                      <a:endParaRPr lang="en-US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 row created.</a:t>
                      </a:r>
                    </a:p>
                    <a:p>
                      <a:endParaRPr lang="en-US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 row created.</a:t>
                      </a:r>
                    </a:p>
                    <a:p>
                      <a:endParaRPr lang="en-US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A          B          C                                                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---------- ---------- ----------                                                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1          6          8                                                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2          7          9                                                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3                     8                                                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4                     9 </a:t>
                      </a:r>
                    </a:p>
                    <a:p>
                      <a:endParaRPr lang="en-US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no rows selected</a:t>
                      </a:r>
                      <a:endParaRPr lang="en-US" sz="14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Any comparison in which one side is NULL is UNKNOWN</a:t>
            </a:r>
            <a:endParaRPr lang="en-US" dirty="0" smtClean="0"/>
          </a:p>
          <a:p>
            <a:pPr>
              <a:buFont typeface="Monotype Sorts" pitchFamily="2" charset="2"/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A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B = B;</a:t>
            </a:r>
          </a:p>
          <a:p>
            <a:r>
              <a:rPr lang="en-US" dirty="0" smtClean="0"/>
              <a:t>We get: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Because, going row by row:</a:t>
            </a:r>
          </a:p>
          <a:p>
            <a:pPr lvl="1"/>
            <a:r>
              <a:rPr lang="en-US" dirty="0" smtClean="0"/>
              <a:t>6 = 6 is TRUE</a:t>
            </a:r>
          </a:p>
          <a:p>
            <a:pPr lvl="1"/>
            <a:r>
              <a:rPr lang="en-US" dirty="0" smtClean="0"/>
              <a:t>7 = 7 is TRUE</a:t>
            </a:r>
          </a:p>
          <a:p>
            <a:pPr lvl="1"/>
            <a:r>
              <a:rPr lang="en-US" dirty="0" smtClean="0"/>
              <a:t>NULL = NULL is UKNOWN</a:t>
            </a:r>
          </a:p>
          <a:p>
            <a:pPr lvl="1"/>
            <a:r>
              <a:rPr lang="en-US" dirty="0" smtClean="0"/>
              <a:t>NULL = NULL is UNKNOWN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495800" y="1752600"/>
          <a:ext cx="3793068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124200" y="3810000"/>
          <a:ext cx="1896534" cy="111252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7680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0075" y="3433763"/>
            <a:ext cx="1238250" cy="904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A new keyword made of three words: </a:t>
            </a:r>
            <a:r>
              <a:rPr lang="en-US" b="1" dirty="0" smtClean="0">
                <a:solidFill>
                  <a:srgbClr val="FF0000"/>
                </a:solidFill>
              </a:rPr>
              <a:t>IS NOT NULL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A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B </a:t>
            </a:r>
            <a:r>
              <a:rPr lang="en-US" dirty="0" smtClean="0">
                <a:solidFill>
                  <a:srgbClr val="00AE00"/>
                </a:solidFill>
              </a:rPr>
              <a:t>IS NOT NULL</a:t>
            </a:r>
            <a:r>
              <a:rPr lang="en-US" dirty="0" smtClean="0"/>
              <a:t>;</a:t>
            </a:r>
          </a:p>
          <a:p>
            <a:r>
              <a:rPr lang="en-US" dirty="0" smtClean="0"/>
              <a:t>We get: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895600" y="1905000"/>
          <a:ext cx="3793068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895600" y="5791200"/>
          <a:ext cx="1896534" cy="111252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7885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424238"/>
            <a:ext cx="1219200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A new keyword made of two words: </a:t>
            </a:r>
            <a:r>
              <a:rPr lang="en-US" b="1" dirty="0" smtClean="0">
                <a:solidFill>
                  <a:srgbClr val="FF0000"/>
                </a:solidFill>
              </a:rPr>
              <a:t>IS NULL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A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B </a:t>
            </a:r>
            <a:r>
              <a:rPr lang="en-US" dirty="0" smtClean="0">
                <a:solidFill>
                  <a:srgbClr val="00AE00"/>
                </a:solidFill>
              </a:rPr>
              <a:t>IS NULL</a:t>
            </a:r>
            <a:r>
              <a:rPr lang="en-US" dirty="0" smtClean="0"/>
              <a:t>;</a:t>
            </a:r>
          </a:p>
          <a:p>
            <a:r>
              <a:rPr lang="en-US" dirty="0" smtClean="0"/>
              <a:t>We get: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895600" y="1905000"/>
          <a:ext cx="3793068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895600" y="5791200"/>
          <a:ext cx="1896534" cy="111252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8090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409950"/>
            <a:ext cx="1219200" cy="95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discussed arithmetic operations yet, but will later</a:t>
            </a:r>
          </a:p>
          <a:p>
            <a:r>
              <a:rPr lang="en-US" dirty="0" smtClean="0"/>
              <a:t>If one of the operands is NULL, the result is NULL (some minor exceptions), so:</a:t>
            </a:r>
          </a:p>
          <a:p>
            <a:pPr lvl="1"/>
            <a:r>
              <a:rPr lang="en-US" dirty="0" smtClean="0"/>
              <a:t>5 + NULL = NULL</a:t>
            </a:r>
          </a:p>
          <a:p>
            <a:pPr lvl="1"/>
            <a:r>
              <a:rPr lang="en-US" dirty="0" smtClean="0"/>
              <a:t>0 * NULL = NULL</a:t>
            </a:r>
          </a:p>
          <a:p>
            <a:pPr lvl="1"/>
            <a:r>
              <a:rPr lang="en-US" dirty="0" smtClean="0"/>
              <a:t>NULL / 0 = NULL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NULLs are duplicates of each other (even though it is UNKNOWN </a:t>
            </a:r>
            <a:r>
              <a:rPr lang="en-US" dirty="0" smtClean="0"/>
              <a:t>whether </a:t>
            </a:r>
            <a:r>
              <a:rPr lang="en-US" dirty="0" smtClean="0"/>
              <a:t>they are equal to each other)*</a:t>
            </a:r>
          </a:p>
          <a:p>
            <a:r>
              <a:rPr lang="en-US" dirty="0" smtClean="0"/>
              <a:t>We will understand what the implications of this are once we look a little closer at duplicates and aggregates soon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* This is not my fault!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Multisets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following two tables </a:t>
            </a:r>
            <a:r>
              <a:rPr lang="en-US" b="1" i="1" dirty="0" smtClean="0">
                <a:solidFill>
                  <a:srgbClr val="FC0128"/>
                </a:solidFill>
              </a:rPr>
              <a:t>are</a:t>
            </a:r>
            <a:r>
              <a:rPr lang="en-US" dirty="0" smtClean="0"/>
              <a:t> equal, because:</a:t>
            </a:r>
          </a:p>
          <a:p>
            <a:pPr lvl="1"/>
            <a:r>
              <a:rPr lang="en-US" dirty="0" smtClean="0"/>
              <a:t>They contain the same rows with the same multiplicity</a:t>
            </a:r>
          </a:p>
          <a:p>
            <a:pPr lvl="1"/>
            <a:r>
              <a:rPr lang="en-US" dirty="0" smtClean="0"/>
              <a:t>The order of rows does not matter</a:t>
            </a:r>
          </a:p>
          <a:p>
            <a:pPr lvl="1"/>
            <a:r>
              <a:rPr lang="en-US" dirty="0" smtClean="0"/>
              <a:t>The order of columns does not matter, as they are labeled</a:t>
            </a:r>
            <a:br>
              <a:rPr lang="en-US" dirty="0" smtClean="0"/>
            </a:br>
            <a:endParaRPr lang="en-US" dirty="0" smtClean="0"/>
          </a:p>
          <a:p>
            <a:pPr lvl="1">
              <a:buFont typeface="Symbol" pitchFamily="18" charset="2"/>
              <a:buNone/>
            </a:pPr>
            <a:r>
              <a:rPr lang="en-US" dirty="0" smtClean="0"/>
              <a:t> 		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295400" y="4572000"/>
          <a:ext cx="2844801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876800" y="4572000"/>
          <a:ext cx="2844801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SELECT FROM WHERE statement does not remove duplicates at any stage of its execution</a:t>
            </a:r>
          </a:p>
          <a:p>
            <a:r>
              <a:rPr lang="en-US" dirty="0" smtClean="0"/>
              <a:t>Standard UNION, EXCEPT, INTERSECT remove duplicates</a:t>
            </a:r>
          </a:p>
          <a:p>
            <a:r>
              <a:rPr lang="en-US" dirty="0" smtClean="0"/>
              <a:t>UNION ALL, EXCEPT ALL, INTERSECT ALL do not remove duplicates with rather interesting semantics</a:t>
            </a:r>
          </a:p>
          <a:p>
            <a:endParaRPr lang="en-US" dirty="0" smtClean="0"/>
          </a:p>
          <a:p>
            <a:r>
              <a:rPr lang="en-US" dirty="0" smtClean="0"/>
              <a:t>We will just go over some of these here, using database </a:t>
            </a:r>
            <a:r>
              <a:rPr lang="en-US" b="1" i="1" dirty="0" smtClean="0">
                <a:solidFill>
                  <a:srgbClr val="FF0000"/>
                </a:solidFill>
              </a:rPr>
              <a:t>Nulls+Duplicates.mdb</a:t>
            </a:r>
            <a:r>
              <a:rPr lang="en-US" dirty="0" smtClean="0"/>
              <a:t> in Extras</a:t>
            </a:r>
          </a:p>
          <a:p>
            <a:r>
              <a:rPr lang="en-US" dirty="0" smtClean="0"/>
              <a:t>It has one table</a:t>
            </a: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5257800"/>
            <a:ext cx="2143125" cy="1933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B, C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A &lt; 6;</a:t>
            </a:r>
          </a:p>
          <a:p>
            <a:pPr lvl="1">
              <a:buFont typeface="Symbol" pitchFamily="18" charset="2"/>
              <a:buNone/>
            </a:pPr>
            <a:r>
              <a:rPr lang="en-US" b="1" i="1" dirty="0" smtClean="0"/>
              <a:t>		</a:t>
            </a:r>
            <a:r>
              <a:rPr lang="en-US" dirty="0" smtClean="0"/>
              <a:t> 	</a:t>
            </a:r>
          </a:p>
        </p:txBody>
      </p:sp>
      <p:pic>
        <p:nvPicPr>
          <p:cNvPr id="8499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4495800"/>
            <a:ext cx="1600200" cy="179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8499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4343400"/>
            <a:ext cx="2143125" cy="1933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AE00"/>
                </a:solidFill>
              </a:rPr>
              <a:t>DISTINCT</a:t>
            </a:r>
            <a:r>
              <a:rPr lang="en-US" dirty="0" smtClean="0"/>
              <a:t> B, C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R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A &lt; 6;</a:t>
            </a:r>
          </a:p>
          <a:p>
            <a:pPr lvl="1">
              <a:buFont typeface="Symbol" pitchFamily="18" charset="2"/>
              <a:buNone/>
            </a:pPr>
            <a:r>
              <a:rPr lang="en-US" b="1" i="1" dirty="0" smtClean="0"/>
              <a:t>		</a:t>
            </a:r>
            <a:endParaRPr lang="en-US" dirty="0" smtClean="0"/>
          </a:p>
          <a:p>
            <a:r>
              <a:rPr lang="en-US" dirty="0" smtClean="0"/>
              <a:t>New keyword DISTINCT removes duplicates from the result (all NULLs are duplicates of each other) 	</a:t>
            </a:r>
          </a:p>
        </p:txBody>
      </p:sp>
      <p:pic>
        <p:nvPicPr>
          <p:cNvPr id="8602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800600"/>
            <a:ext cx="1476375" cy="1238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8602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4572000"/>
            <a:ext cx="2143125" cy="1933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Duplicate Rows From A Table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AE00"/>
                </a:solidFill>
              </a:rPr>
              <a:t>DISTINCT</a:t>
            </a:r>
            <a:r>
              <a:rPr lang="en-US" dirty="0" smtClean="0"/>
              <a:t> *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R;</a:t>
            </a:r>
          </a:p>
          <a:p>
            <a:pPr marL="933450" lvl="1" indent="-381000">
              <a:buFont typeface="Symbol" pitchFamily="18" charset="2"/>
              <a:buNone/>
            </a:pPr>
            <a:r>
              <a:rPr lang="en-US" b="1" i="1" dirty="0" smtClean="0"/>
              <a:t>		</a:t>
            </a:r>
            <a:endParaRPr lang="en-US" dirty="0" smtClean="0"/>
          </a:p>
          <a:p>
            <a:pPr marL="457200" indent="-457200"/>
            <a:r>
              <a:rPr lang="en-US" dirty="0" smtClean="0"/>
              <a:t>This can be used to remove duplicate rows (later need to rename the result so it is called R; minor syntax issue)	</a:t>
            </a:r>
          </a:p>
        </p:txBody>
      </p:sp>
      <p:pic>
        <p:nvPicPr>
          <p:cNvPr id="8704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800600"/>
            <a:ext cx="2219325" cy="178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8704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4724400"/>
            <a:ext cx="2143125" cy="1933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possible to perform aggregate functions on tables</a:t>
            </a:r>
          </a:p>
          <a:p>
            <a:r>
              <a:rPr lang="en-US" dirty="0" smtClean="0"/>
              <a:t>The standard aggregate operators are: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SUM</a:t>
            </a:r>
            <a:r>
              <a:rPr lang="en-US" dirty="0" smtClean="0"/>
              <a:t>; computes the sum; NULLs are ignored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AVG</a:t>
            </a:r>
            <a:r>
              <a:rPr lang="en-US" dirty="0" smtClean="0"/>
              <a:t>; computes the average; NULLs are ignored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MAX</a:t>
            </a:r>
            <a:r>
              <a:rPr lang="en-US" dirty="0" smtClean="0"/>
              <a:t>; computes the maximum; NULLs are ignored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MIN</a:t>
            </a:r>
            <a:r>
              <a:rPr lang="en-US" dirty="0" smtClean="0"/>
              <a:t>; computes the minimum; NULLs are ignored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COUNT</a:t>
            </a:r>
            <a:r>
              <a:rPr lang="en-US" dirty="0" smtClean="0"/>
              <a:t>; computes the count (the number of); NULLs are ignored, but exception below</a:t>
            </a: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sometimes important to specify whether duplicates should or should not be removed before the appropriate aggregate operator is applied</a:t>
            </a:r>
          </a:p>
          <a:p>
            <a:r>
              <a:rPr lang="en-US" dirty="0" smtClean="0"/>
              <a:t>Modifiers to aggregate operators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 (default, do not remove duplicates)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DISTINCT</a:t>
            </a:r>
            <a:r>
              <a:rPr lang="en-US" dirty="0" smtClean="0"/>
              <a:t> (remove duplicates)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COUNT</a:t>
            </a:r>
            <a:r>
              <a:rPr lang="en-US" dirty="0" smtClean="0"/>
              <a:t> can also have * specified, to count the number of tuples, without removing duplicates, here NULLs are not ignored, example of this later</a:t>
            </a:r>
          </a:p>
          <a:p>
            <a:r>
              <a:rPr lang="en-US" dirty="0" smtClean="0"/>
              <a:t>Microsoft Access does not support DISTINCT</a:t>
            </a: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With Aggregates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the average Amt in Invoice, taking into account only orders from February 2, 2009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AVG(Amt)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Invoice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Idate = #2009-02-02#;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Note that we must not remove duplicates before computing the average of all the values of Amt, to get the right answer</a:t>
            </a:r>
          </a:p>
          <a:p>
            <a:pPr lvl="1"/>
            <a:r>
              <a:rPr lang="en-US" dirty="0" smtClean="0"/>
              <a:t>Note that we had to assume that there are no duplicate rows in Invoice; we know how to clean up a table</a:t>
            </a:r>
          </a:p>
          <a:p>
            <a:pPr lvl="1"/>
            <a:r>
              <a:rPr lang="en-US" dirty="0" smtClean="0"/>
              <a:t>Note syntax for date</a:t>
            </a:r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911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8613" y="3571875"/>
            <a:ext cx="1781175" cy="628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With Aggregates</a:t>
            </a: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Find the average Amt in Invoice, taking into account only orders from February 2, 2009</a:t>
            </a:r>
          </a:p>
          <a:p>
            <a:pPr lvl="1">
              <a:defRPr/>
            </a:pP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AE00"/>
                </a:solidFill>
              </a:rPr>
              <a:t>AVG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rgbClr val="00AE00"/>
                </a:solidFill>
              </a:rPr>
              <a:t>DISTINCT</a:t>
            </a:r>
            <a:r>
              <a:rPr lang="en-US" dirty="0" smtClean="0"/>
              <a:t> Amt)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Invoice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Idate = #2009-02-02#;</a:t>
            </a:r>
          </a:p>
          <a:p>
            <a:pPr>
              <a:defRPr/>
            </a:pPr>
            <a:r>
              <a:rPr lang="en-US" dirty="0" smtClean="0"/>
              <a:t>Cannot run this on Microsoft Access</a:t>
            </a:r>
          </a:p>
          <a:p>
            <a:pPr lvl="1">
              <a:defRPr/>
            </a:pPr>
            <a:r>
              <a:rPr lang="en-US" dirty="0" smtClean="0"/>
              <a:t>Should return: 60</a:t>
            </a:r>
          </a:p>
          <a:p>
            <a:pPr lvl="1">
              <a:defRPr/>
            </a:pPr>
            <a:endParaRPr lang="en-US" dirty="0" smtClean="0"/>
          </a:p>
          <a:p>
            <a:pPr lvl="1">
              <a:buFont typeface="Symbol" pitchFamily="18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With Aggregates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the average Amt in Invoice, taking into account only orders from February 2, 2008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AE00"/>
                </a:solidFill>
              </a:rPr>
              <a:t>AVG</a:t>
            </a:r>
            <a:r>
              <a:rPr lang="en-US" dirty="0" smtClean="0"/>
              <a:t>(Amt)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Invoice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Idate = #2008-02-02#;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Multisets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following two tables </a:t>
            </a:r>
            <a:r>
              <a:rPr lang="en-US" b="1" i="1" dirty="0" smtClean="0">
                <a:solidFill>
                  <a:srgbClr val="FC0128"/>
                </a:solidFill>
              </a:rPr>
              <a:t>are not</a:t>
            </a:r>
            <a:r>
              <a:rPr lang="en-US" dirty="0" smtClean="0"/>
              <a:t> equal, because:</a:t>
            </a:r>
          </a:p>
          <a:p>
            <a:pPr lvl="1"/>
            <a:r>
              <a:rPr lang="en-US" dirty="0" smtClean="0"/>
              <a:t>There is a row that appears with different multiplicities in the two tables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But as sets they would be equal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295400" y="3962400"/>
          <a:ext cx="2844801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257800" y="3962400"/>
          <a:ext cx="2844801" cy="148336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/>
                <a:gridCol w="948267"/>
                <a:gridCol w="948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942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5763" y="3552825"/>
            <a:ext cx="1666875" cy="666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With Aggregates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the number of different values of Amt in Invoice, taking into account only orders from February 2, 2009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AE00"/>
                </a:solidFill>
              </a:rPr>
              <a:t>COUNT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AE00"/>
                </a:solidFill>
              </a:rPr>
              <a:t>DISTINCT</a:t>
            </a:r>
            <a:r>
              <a:rPr lang="en-US" dirty="0" smtClean="0"/>
              <a:t> Amt)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Invoice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Idate = #2009-02-02#;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Here we had to remove duplicates, to get the right answer</a:t>
            </a:r>
          </a:p>
          <a:p>
            <a:pPr lvl="1"/>
            <a:r>
              <a:rPr lang="en-US" dirty="0" smtClean="0"/>
              <a:t>Cannot run on Microsoft Access</a:t>
            </a: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With Aggregates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the largest Amt in Invoice, taking into account only orders from February 2, 2009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AE00"/>
                </a:solidFill>
              </a:rPr>
              <a:t>MAX</a:t>
            </a:r>
            <a:r>
              <a:rPr lang="en-US" dirty="0" smtClean="0"/>
              <a:t>(Amt)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Invoice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Idate = #2009-02-02#;</a:t>
            </a:r>
          </a:p>
          <a:p>
            <a:pPr lvl="1"/>
            <a:r>
              <a:rPr lang="en-US" dirty="0" smtClean="0"/>
              <a:t>Does not matter if we remove duplicates or not</a:t>
            </a:r>
          </a:p>
          <a:p>
            <a:pPr lvl="1">
              <a:buFont typeface="Symbol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9728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1475" y="3529013"/>
            <a:ext cx="1695450" cy="714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With Aggregates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the smallest Amt in Invoice, taking into account only orders from February 2, 2009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AE00"/>
                </a:solidFill>
              </a:rPr>
              <a:t>MIN</a:t>
            </a:r>
            <a:r>
              <a:rPr lang="en-US" dirty="0" smtClean="0"/>
              <a:t>(Amt)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Invoice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Idate = #2009-02-02#;</a:t>
            </a:r>
          </a:p>
          <a:p>
            <a:pPr lvl="1"/>
            <a:r>
              <a:rPr lang="en-US" dirty="0" smtClean="0"/>
              <a:t>Does not matter if we remove duplicates or not</a:t>
            </a:r>
          </a:p>
          <a:p>
            <a:pPr lvl="1">
              <a:buFont typeface="Symbol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With Aggregates</a:t>
            </a: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the number of tuples in Invoice, taking into account only orders from February 2, 2009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AE00"/>
                </a:solidFill>
              </a:rPr>
              <a:t>COUNT</a:t>
            </a:r>
            <a:r>
              <a:rPr lang="en-US" dirty="0" smtClean="0"/>
              <a:t>(*)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Invoice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Idate = #2009-02-02#;</a:t>
            </a:r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0035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2900" y="3519488"/>
            <a:ext cx="1752600" cy="733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With Aggregates</a:t>
            </a:r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the number of tuples in Invoice, taking into account only orders from February 2, 2008</a:t>
            </a:r>
          </a:p>
          <a:p>
            <a:pPr lvl="1"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AE00"/>
                </a:solidFill>
              </a:rPr>
              <a:t>SELECT COUNT</a:t>
            </a:r>
            <a:r>
              <a:rPr lang="en-US" dirty="0" smtClean="0"/>
              <a:t>(*)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FROM</a:t>
            </a:r>
            <a:r>
              <a:rPr lang="en-US" dirty="0" smtClean="0"/>
              <a:t> Invoice</a:t>
            </a:r>
            <a:br>
              <a:rPr lang="en-US" dirty="0" smtClean="0"/>
            </a:br>
            <a:r>
              <a:rPr lang="en-US" dirty="0" smtClean="0">
                <a:solidFill>
                  <a:srgbClr val="00AE00"/>
                </a:solidFill>
              </a:rPr>
              <a:t>WHERE</a:t>
            </a:r>
            <a:r>
              <a:rPr lang="en-US" dirty="0" smtClean="0"/>
              <a:t> Idate = #2008-02-02#;</a:t>
            </a:r>
          </a:p>
        </p:txBody>
      </p: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Microsoft Access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0240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0513" y="3529013"/>
            <a:ext cx="1857375" cy="714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With Aggregates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</a:t>
            </a:r>
            <a:br>
              <a:rPr lang="en-US" dirty="0" smtClean="0"/>
            </a:br>
            <a:r>
              <a:rPr lang="en-US" dirty="0" smtClean="0"/>
              <a:t>FROM …</a:t>
            </a:r>
            <a:br>
              <a:rPr lang="en-US" dirty="0" smtClean="0"/>
            </a:br>
            <a:r>
              <a:rPr lang="en-US" dirty="0" smtClean="0"/>
              <a:t>WHERE …</a:t>
            </a:r>
            <a:br>
              <a:rPr lang="en-US" dirty="0" smtClean="0"/>
            </a:br>
            <a:r>
              <a:rPr lang="en-US" dirty="0" smtClean="0"/>
              <a:t>part produces an empty table then:</a:t>
            </a:r>
          </a:p>
          <a:p>
            <a:pPr lvl="1"/>
            <a:r>
              <a:rPr lang="en-US" dirty="0" smtClean="0"/>
              <a:t>SELECT COUNT (*)</a:t>
            </a:r>
            <a:br>
              <a:rPr lang="en-US" dirty="0" smtClean="0"/>
            </a:br>
            <a:r>
              <a:rPr lang="en-US" dirty="0" smtClean="0"/>
              <a:t>returns 0</a:t>
            </a:r>
          </a:p>
          <a:p>
            <a:pPr lvl="1"/>
            <a:r>
              <a:rPr lang="en-US" dirty="0" smtClean="0"/>
              <a:t>SELECT COUNT </a:t>
            </a:r>
            <a:br>
              <a:rPr lang="en-US" dirty="0" smtClean="0"/>
            </a:br>
            <a:r>
              <a:rPr lang="en-US" dirty="0" smtClean="0"/>
              <a:t>returns 0</a:t>
            </a:r>
          </a:p>
          <a:p>
            <a:pPr lvl="1"/>
            <a:r>
              <a:rPr lang="en-US" dirty="0" smtClean="0"/>
              <a:t>SELECT MAX</a:t>
            </a:r>
            <a:br>
              <a:rPr lang="en-US" dirty="0" smtClean="0"/>
            </a:br>
            <a:r>
              <a:rPr lang="en-US" dirty="0" smtClean="0"/>
              <a:t>returns NULL</a:t>
            </a:r>
          </a:p>
          <a:p>
            <a:pPr lvl="1"/>
            <a:r>
              <a:rPr lang="en-US" dirty="0" smtClean="0"/>
              <a:t>SELECT MIN</a:t>
            </a:r>
            <a:br>
              <a:rPr lang="en-US" dirty="0" smtClean="0"/>
            </a:br>
            <a:r>
              <a:rPr lang="en-US" dirty="0" smtClean="0"/>
              <a:t>returns NULL</a:t>
            </a:r>
          </a:p>
          <a:p>
            <a:pPr lvl="1"/>
            <a:r>
              <a:rPr lang="en-US" dirty="0" smtClean="0"/>
              <a:t>SELECT AVG</a:t>
            </a:r>
            <a:br>
              <a:rPr lang="en-US" dirty="0" smtClean="0"/>
            </a:br>
            <a:r>
              <a:rPr lang="en-US" dirty="0" smtClean="0"/>
              <a:t>returns NULL</a:t>
            </a:r>
          </a:p>
          <a:p>
            <a:pPr lvl="1"/>
            <a:r>
              <a:rPr lang="en-US" dirty="0" smtClean="0"/>
              <a:t>SELECT SUM</a:t>
            </a:r>
            <a:br>
              <a:rPr lang="en-US" dirty="0" smtClean="0"/>
            </a:br>
            <a:r>
              <a:rPr lang="en-US" dirty="0" smtClean="0"/>
              <a:t>returns NULL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9605a">
  <a:themeElements>
    <a:clrScheme name="">
      <a:dk1>
        <a:srgbClr val="114FFB"/>
      </a:dk1>
      <a:lt1>
        <a:srgbClr val="FFFFFF"/>
      </a:lt1>
      <a:dk2>
        <a:srgbClr val="000000"/>
      </a:dk2>
      <a:lt2>
        <a:srgbClr val="CECECE"/>
      </a:lt2>
      <a:accent1>
        <a:srgbClr val="DC0081"/>
      </a:accent1>
      <a:accent2>
        <a:srgbClr val="618FFD"/>
      </a:accent2>
      <a:accent3>
        <a:srgbClr val="FFFFFF"/>
      </a:accent3>
      <a:accent4>
        <a:srgbClr val="0D42D6"/>
      </a:accent4>
      <a:accent5>
        <a:srgbClr val="EBAAC1"/>
      </a:accent5>
      <a:accent6>
        <a:srgbClr val="5781E5"/>
      </a:accent6>
      <a:hlink>
        <a:srgbClr val="9E0000"/>
      </a:hlink>
      <a:folHlink>
        <a:srgbClr val="00279F"/>
      </a:folHlink>
    </a:clrScheme>
    <a:fontScheme name="Pa9605a.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a9605a.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9605a.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9605a.pp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9605a.pp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9605a.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9605a.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9605a.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c:\kedem\powerpnt\pa9605a.ppt</Template>
  <TotalTime>0</TotalTime>
  <Pages>11</Pages>
  <Words>6392</Words>
  <Application>Microsoft Office PowerPoint</Application>
  <PresentationFormat>Custom</PresentationFormat>
  <Paragraphs>1943</Paragraphs>
  <Slides>206</Slides>
  <Notes>206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206</vt:i4>
      </vt:variant>
    </vt:vector>
  </HeadingPairs>
  <TitlesOfParts>
    <vt:vector size="209" baseType="lpstr">
      <vt:lpstr>Pa9605a</vt:lpstr>
      <vt:lpstr>Visio</vt:lpstr>
      <vt:lpstr>Equation</vt:lpstr>
      <vt:lpstr>Unit 5  SQL: Data Manipulation Language For Relational Databases</vt:lpstr>
      <vt:lpstr>SQL</vt:lpstr>
      <vt:lpstr>Our Focus</vt:lpstr>
      <vt:lpstr>Key Differences Between Relational Algebra And SQL</vt:lpstr>
      <vt:lpstr>Key Differences Between Relational Algebra And SQL</vt:lpstr>
      <vt:lpstr>Key Differences Between Relational Algebra And SQL</vt:lpstr>
      <vt:lpstr>More About Multisets</vt:lpstr>
      <vt:lpstr>More About Multisets</vt:lpstr>
      <vt:lpstr>More About Multisets</vt:lpstr>
      <vt:lpstr>Relational Algebra vs. SQL</vt:lpstr>
      <vt:lpstr>The Most Common Query Format (We Have Seen This Before)</vt:lpstr>
      <vt:lpstr>Set Operations (Not All Of Them Always Implemented)</vt:lpstr>
      <vt:lpstr>Set Operations (Not All Of Them Always Implemented)</vt:lpstr>
      <vt:lpstr>Set Operations (Not All Of Them Always Implemented)</vt:lpstr>
      <vt:lpstr>Set Operations (Not All Of Them Always Implemented)</vt:lpstr>
      <vt:lpstr>Set Operations (Not All Of Them Always Implemented)</vt:lpstr>
      <vt:lpstr>Set Operations  (Not All Of Them Always Implemented)</vt:lpstr>
      <vt:lpstr>Our Sample Database</vt:lpstr>
      <vt:lpstr>The Tables of Our Database</vt:lpstr>
      <vt:lpstr>The Tables of Our Database</vt:lpstr>
      <vt:lpstr>Our Instance</vt:lpstr>
      <vt:lpstr>Queries On A Single Table</vt:lpstr>
      <vt:lpstr>Queries On A Single Table</vt:lpstr>
      <vt:lpstr>Queries On A Single Table</vt:lpstr>
      <vt:lpstr>Queries on a Single Table (Continued)</vt:lpstr>
      <vt:lpstr>Queries On Two Tables And Renaming Columns and Tables</vt:lpstr>
      <vt:lpstr>Queries On Two Tables And Renaming Columns and Tables</vt:lpstr>
      <vt:lpstr>A Note About NULLs</vt:lpstr>
      <vt:lpstr>Division</vt:lpstr>
      <vt:lpstr>Asking About Some Versus Asking About All</vt:lpstr>
      <vt:lpstr>CnameInCcity</vt:lpstr>
      <vt:lpstr>CnameInChicago</vt:lpstr>
      <vt:lpstr>Our Tables</vt:lpstr>
      <vt:lpstr>Asking About Some Vs. Asking About All</vt:lpstr>
      <vt:lpstr>Asking About Some And About All</vt:lpstr>
      <vt:lpstr>Another Example</vt:lpstr>
      <vt:lpstr>Asking About Some And About All</vt:lpstr>
      <vt:lpstr>Asking About Some</vt:lpstr>
      <vt:lpstr>In Microsoft Access</vt:lpstr>
      <vt:lpstr>Asking About All</vt:lpstr>
      <vt:lpstr>Roadmap</vt:lpstr>
      <vt:lpstr>Asking About All</vt:lpstr>
      <vt:lpstr>In Microsoft Access</vt:lpstr>
      <vt:lpstr>Asking About All</vt:lpstr>
      <vt:lpstr>In Microsoft Access</vt:lpstr>
      <vt:lpstr>Asking About All (Not Real Microsoft Access SQL Syntax)</vt:lpstr>
      <vt:lpstr>Microsoft Access Has To Do This Differently We Will Understand This Later</vt:lpstr>
      <vt:lpstr>In Microsoft Access</vt:lpstr>
      <vt:lpstr>Asking About All</vt:lpstr>
      <vt:lpstr>In Microsoft Access</vt:lpstr>
      <vt:lpstr>Asking About All (Not Real Microsoft Access SQL Syntax)</vt:lpstr>
      <vt:lpstr>Microsoft Access Has To Do This Differently We Will Understand This Later</vt:lpstr>
      <vt:lpstr>In Microsoft Access</vt:lpstr>
      <vt:lpstr>Why Was Division So Difficult</vt:lpstr>
      <vt:lpstr>Venn Diagram To Explain Division Query</vt:lpstr>
      <vt:lpstr>NULLS And Duplicates</vt:lpstr>
      <vt:lpstr>NULLs</vt:lpstr>
      <vt:lpstr>NULLs</vt:lpstr>
      <vt:lpstr>NULLs</vt:lpstr>
      <vt:lpstr>NULLs</vt:lpstr>
      <vt:lpstr>NULLs</vt:lpstr>
      <vt:lpstr>NULLs</vt:lpstr>
      <vt:lpstr>NULLs</vt:lpstr>
      <vt:lpstr>In Microsoft Access</vt:lpstr>
      <vt:lpstr>NULLs</vt:lpstr>
      <vt:lpstr>In Microsoft Access</vt:lpstr>
      <vt:lpstr>NULLs</vt:lpstr>
      <vt:lpstr>In Microsoft Access</vt:lpstr>
      <vt:lpstr>NULLs</vt:lpstr>
      <vt:lpstr>In Microsoft Access</vt:lpstr>
      <vt:lpstr>In Oracle</vt:lpstr>
      <vt:lpstr>NULLs</vt:lpstr>
      <vt:lpstr>In Microsoft Access</vt:lpstr>
      <vt:lpstr>NULLs</vt:lpstr>
      <vt:lpstr>In Microsoft Access</vt:lpstr>
      <vt:lpstr>NULLs</vt:lpstr>
      <vt:lpstr>In Microsoft Access</vt:lpstr>
      <vt:lpstr>NULLs</vt:lpstr>
      <vt:lpstr>NULLs</vt:lpstr>
      <vt:lpstr>Duplicates</vt:lpstr>
      <vt:lpstr>Duplicates</vt:lpstr>
      <vt:lpstr>Duplicates</vt:lpstr>
      <vt:lpstr>Removing Duplicate Rows From A Table</vt:lpstr>
      <vt:lpstr>Aggregation</vt:lpstr>
      <vt:lpstr>Aggregation</vt:lpstr>
      <vt:lpstr>Queries With Aggregates</vt:lpstr>
      <vt:lpstr>In Microsoft Access</vt:lpstr>
      <vt:lpstr>Queries With Aggregates</vt:lpstr>
      <vt:lpstr>Queries With Aggregates</vt:lpstr>
      <vt:lpstr>In Microsoft Access</vt:lpstr>
      <vt:lpstr>Queries With Aggregates</vt:lpstr>
      <vt:lpstr>Queries With Aggregates</vt:lpstr>
      <vt:lpstr>In Microsoft Access</vt:lpstr>
      <vt:lpstr>Queries With Aggregates</vt:lpstr>
      <vt:lpstr>Queries With Aggregates</vt:lpstr>
      <vt:lpstr>In Microsoft Access</vt:lpstr>
      <vt:lpstr>Queries With Aggregates</vt:lpstr>
      <vt:lpstr>In Microsoft Access</vt:lpstr>
      <vt:lpstr>Queries With Aggregates</vt:lpstr>
      <vt:lpstr>Queries With Aggregates</vt:lpstr>
      <vt:lpstr>Queries With Aggregates</vt:lpstr>
      <vt:lpstr>In Microsoft Access</vt:lpstr>
      <vt:lpstr>Queries With Aggregates</vt:lpstr>
      <vt:lpstr>In Microsoft Access</vt:lpstr>
      <vt:lpstr>Queries With Aggregates</vt:lpstr>
      <vt:lpstr>Queries With Aggregates</vt:lpstr>
      <vt:lpstr>Queries With Aggregates</vt:lpstr>
      <vt:lpstr>Queries With Aggregates</vt:lpstr>
      <vt:lpstr>Queries With Aggregates</vt:lpstr>
      <vt:lpstr>Queries With Aggregates</vt:lpstr>
      <vt:lpstr>Queries With Aggregates</vt:lpstr>
      <vt:lpstr>Queries With Aggregates</vt:lpstr>
      <vt:lpstr>Queries With Aggregates</vt:lpstr>
      <vt:lpstr>In Microsoft Access</vt:lpstr>
      <vt:lpstr>Queries With Aggregates</vt:lpstr>
      <vt:lpstr>Queries With Aggregates</vt:lpstr>
      <vt:lpstr>In Microsoft Access</vt:lpstr>
      <vt:lpstr>Queries With Aggregates</vt:lpstr>
      <vt:lpstr>In Microsoft Access</vt:lpstr>
      <vt:lpstr>Queries With Aggregates</vt:lpstr>
      <vt:lpstr>In Microsoft Access</vt:lpstr>
      <vt:lpstr>Queries With Aggregates</vt:lpstr>
      <vt:lpstr>In Microsoft Access</vt:lpstr>
      <vt:lpstr>Subqueries</vt:lpstr>
      <vt:lpstr>Subqueries</vt:lpstr>
      <vt:lpstr>Subqueries</vt:lpstr>
      <vt:lpstr>Subqueries</vt:lpstr>
      <vt:lpstr>Subqueries</vt:lpstr>
      <vt:lpstr>Subqueries</vt:lpstr>
      <vt:lpstr>Subqueries Returning a Set of Values</vt:lpstr>
      <vt:lpstr>Subqueries With ALL and ANY</vt:lpstr>
      <vt:lpstr>Subqueries With ALL and ANY</vt:lpstr>
      <vt:lpstr>Subqueries With ALL and ANY</vt:lpstr>
      <vt:lpstr>Subqueries With ALL and ANY</vt:lpstr>
      <vt:lpstr>= ALL  and  = ANY</vt:lpstr>
      <vt:lpstr>Subqueries With ALL and ANY</vt:lpstr>
      <vt:lpstr>Testing for Emptiness</vt:lpstr>
      <vt:lpstr>Testing for Emptiness</vt:lpstr>
      <vt:lpstr>Testing for Non-Emptiness</vt:lpstr>
      <vt:lpstr>Implementing Intersection And Difference If They Are Not Directly Available</vt:lpstr>
      <vt:lpstr>Set Intersection (INTERSECT) Use EXISTS</vt:lpstr>
      <vt:lpstr>Set Intersection (INTERSECT) Can Also Be Done Using Cartesian Product</vt:lpstr>
      <vt:lpstr>Set Difference (MINUS/EXCEPT) Use NOT EXISTS</vt:lpstr>
      <vt:lpstr>Accounting For NULLs (Perhaps Semantically Incorrectly)</vt:lpstr>
      <vt:lpstr>Accounting For NULLs (Perhaps Semantically Incorrectly)</vt:lpstr>
      <vt:lpstr>Set Intersection For Tables With One Column</vt:lpstr>
      <vt:lpstr>Set Difference For Tables With One Column</vt:lpstr>
      <vt:lpstr>Using More Than One Column Name</vt:lpstr>
      <vt:lpstr>Back To Division</vt:lpstr>
      <vt:lpstr>Computing Division Concisely</vt:lpstr>
      <vt:lpstr>In Microsoft Access</vt:lpstr>
      <vt:lpstr>Joins</vt:lpstr>
      <vt:lpstr>LEFT OUTER JOIN</vt:lpstr>
      <vt:lpstr>In Microsoft Access</vt:lpstr>
      <vt:lpstr>RIGHT OUTER JOIN</vt:lpstr>
      <vt:lpstr>In Microsoft Access</vt:lpstr>
      <vt:lpstr>FULL OUTER JOIN</vt:lpstr>
      <vt:lpstr>Ranges and Templates</vt:lpstr>
      <vt:lpstr>In Microsoft Access</vt:lpstr>
      <vt:lpstr>Ranges and Templates</vt:lpstr>
      <vt:lpstr>Presenting the Result</vt:lpstr>
      <vt:lpstr>In Microsoft Access</vt:lpstr>
      <vt:lpstr>Presenting the Result</vt:lpstr>
      <vt:lpstr>In Microsoft Access</vt:lpstr>
      <vt:lpstr>Testing For Duplicates</vt:lpstr>
      <vt:lpstr>Testing For Duplicates</vt:lpstr>
      <vt:lpstr>Digression: Execution Plan Matters</vt:lpstr>
      <vt:lpstr>Digression: Execution Plan Matters</vt:lpstr>
      <vt:lpstr>Modifying the Database</vt:lpstr>
      <vt:lpstr>Insertion of a Tuple</vt:lpstr>
      <vt:lpstr>In Microsoft Access</vt:lpstr>
      <vt:lpstr>Insertion of a Tuple</vt:lpstr>
      <vt:lpstr>In Microsoft Access</vt:lpstr>
      <vt:lpstr>Insertion From A Table</vt:lpstr>
      <vt:lpstr>In Microsoft Access</vt:lpstr>
      <vt:lpstr>Deletion</vt:lpstr>
      <vt:lpstr>In Microsoft Access</vt:lpstr>
      <vt:lpstr>Deletion</vt:lpstr>
      <vt:lpstr>In Microsoft Access</vt:lpstr>
      <vt:lpstr>Another Way to Compute Difference</vt:lpstr>
      <vt:lpstr>Update</vt:lpstr>
      <vt:lpstr>In Microsoft Access</vt:lpstr>
      <vt:lpstr>Update</vt:lpstr>
      <vt:lpstr>SQL Embedded In A Host Language</vt:lpstr>
      <vt:lpstr>SQL Embedded in A Host Language </vt:lpstr>
      <vt:lpstr>SQL Commands As Procedure Calls</vt:lpstr>
      <vt:lpstr>Common Variables</vt:lpstr>
      <vt:lpstr>A Fragment of a Host Program</vt:lpstr>
      <vt:lpstr>Treatment of NULLS</vt:lpstr>
      <vt:lpstr>SQL Codes</vt:lpstr>
      <vt:lpstr>Handling Sets Of Tuples (Relations)</vt:lpstr>
      <vt:lpstr>Usage Of CURSOR</vt:lpstr>
      <vt:lpstr>Example Of Using A CURSOR</vt:lpstr>
      <vt:lpstr>Dynamic Embedded SQL</vt:lpstr>
      <vt:lpstr>Dynamic Embedded SQL</vt:lpstr>
      <vt:lpstr>Optional Material</vt:lpstr>
      <vt:lpstr>Why Was Division So Difficult</vt:lpstr>
      <vt:lpstr>Venn Diagram To Explain Division Query</vt:lpstr>
      <vt:lpstr>Asking About Some And About All</vt:lpstr>
      <vt:lpstr>Asking About Some</vt:lpstr>
      <vt:lpstr>Asking About All</vt:lpstr>
      <vt:lpstr>Reiteration: Differences Between SQL And “Pure” Relational Algebra</vt:lpstr>
      <vt:lpstr>Key Differences Between Relational Algebra And SQL</vt:lpstr>
      <vt:lpstr>Key Differences Between Relational Algebra And SQL</vt:lpstr>
      <vt:lpstr>Basic Syntax Comparison </vt:lpstr>
      <vt:lpstr>Basic Syntax Comparison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Kedem's transparencies</dc:title>
  <dc:creator/>
  <cp:lastModifiedBy/>
  <cp:revision>770</cp:revision>
  <cp:lastPrinted>1998-04-27T14:50:08Z</cp:lastPrinted>
  <dcterms:created xsi:type="dcterms:W3CDTF">1996-12-06T12:27:14Z</dcterms:created>
  <dcterms:modified xsi:type="dcterms:W3CDTF">2013-03-03T15:45:18Z</dcterms:modified>
</cp:coreProperties>
</file>